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7"/>
  </p:notesMasterIdLst>
  <p:sldIdLst>
    <p:sldId id="281" r:id="rId5"/>
    <p:sldId id="292" r:id="rId6"/>
    <p:sldId id="293" r:id="rId7"/>
    <p:sldId id="294" r:id="rId8"/>
    <p:sldId id="296" r:id="rId9"/>
    <p:sldId id="297" r:id="rId10"/>
    <p:sldId id="298" r:id="rId11"/>
    <p:sldId id="300" r:id="rId12"/>
    <p:sldId id="301" r:id="rId13"/>
    <p:sldId id="302" r:id="rId14"/>
    <p:sldId id="303" r:id="rId15"/>
    <p:sldId id="304" r:id="rId16"/>
    <p:sldId id="305" r:id="rId17"/>
    <p:sldId id="308" r:id="rId18"/>
    <p:sldId id="306" r:id="rId19"/>
    <p:sldId id="309" r:id="rId20"/>
    <p:sldId id="312" r:id="rId21"/>
    <p:sldId id="315" r:id="rId22"/>
    <p:sldId id="320" r:id="rId23"/>
    <p:sldId id="318" r:id="rId24"/>
    <p:sldId id="322" r:id="rId25"/>
    <p:sldId id="323" r:id="rId26"/>
    <p:sldId id="324" r:id="rId27"/>
    <p:sldId id="325" r:id="rId28"/>
    <p:sldId id="329" r:id="rId29"/>
    <p:sldId id="326" r:id="rId30"/>
    <p:sldId id="330" r:id="rId31"/>
    <p:sldId id="331" r:id="rId32"/>
    <p:sldId id="332" r:id="rId33"/>
    <p:sldId id="333" r:id="rId34"/>
    <p:sldId id="334" r:id="rId35"/>
    <p:sldId id="335" r:id="rId36"/>
    <p:sldId id="337" r:id="rId37"/>
    <p:sldId id="336" r:id="rId38"/>
    <p:sldId id="350" r:id="rId39"/>
    <p:sldId id="341" r:id="rId40"/>
    <p:sldId id="342" r:id="rId41"/>
    <p:sldId id="352" r:id="rId42"/>
    <p:sldId id="344" r:id="rId43"/>
    <p:sldId id="348" r:id="rId44"/>
    <p:sldId id="347" r:id="rId45"/>
    <p:sldId id="349"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ECF5"/>
    <a:srgbClr val="EDF7FD"/>
    <a:srgbClr val="EAF6FC"/>
    <a:srgbClr val="E8F5FC"/>
    <a:srgbClr val="E1F2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16C68C-800C-4895-A301-7CD499C207DB}" v="9" dt="2022-04-21T11:14:03.9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640" autoAdjust="0"/>
    <p:restoredTop sz="94656" autoAdjust="0"/>
  </p:normalViewPr>
  <p:slideViewPr>
    <p:cSldViewPr snapToGrid="0">
      <p:cViewPr varScale="1">
        <p:scale>
          <a:sx n="58" d="100"/>
          <a:sy n="58" d="100"/>
        </p:scale>
        <p:origin x="44" y="144"/>
      </p:cViewPr>
      <p:guideLst/>
    </p:cSldViewPr>
  </p:slideViewPr>
  <p:outlineViewPr>
    <p:cViewPr>
      <p:scale>
        <a:sx n="33" d="100"/>
        <a:sy n="33" d="100"/>
      </p:scale>
      <p:origin x="0" y="-8496"/>
    </p:cViewPr>
  </p:outlin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oening, Lacye" userId="4c8b9b71-e9d0-476e-9a0c-c4bd6a2934a1" providerId="ADAL" clId="{8B16C68C-800C-4895-A301-7CD499C207DB}"/>
    <pc:docChg chg="custSel modSld">
      <pc:chgData name="Groening, Lacye" userId="4c8b9b71-e9d0-476e-9a0c-c4bd6a2934a1" providerId="ADAL" clId="{8B16C68C-800C-4895-A301-7CD499C207DB}" dt="2022-04-21T11:11:10.007" v="32" actId="3626"/>
      <pc:docMkLst>
        <pc:docMk/>
      </pc:docMkLst>
      <pc:sldChg chg="modSp mod">
        <pc:chgData name="Groening, Lacye" userId="4c8b9b71-e9d0-476e-9a0c-c4bd6a2934a1" providerId="ADAL" clId="{8B16C68C-800C-4895-A301-7CD499C207DB}" dt="2022-04-19T06:54:12.628" v="31" actId="20577"/>
        <pc:sldMkLst>
          <pc:docMk/>
          <pc:sldMk cId="2121927703" sldId="281"/>
        </pc:sldMkLst>
        <pc:spChg chg="mod">
          <ac:chgData name="Groening, Lacye" userId="4c8b9b71-e9d0-476e-9a0c-c4bd6a2934a1" providerId="ADAL" clId="{8B16C68C-800C-4895-A301-7CD499C207DB}" dt="2022-04-19T06:54:12.628" v="31" actId="20577"/>
          <ac:spMkLst>
            <pc:docMk/>
            <pc:sldMk cId="2121927703" sldId="281"/>
            <ac:spMk id="4" creationId="{50BAFD15-383D-4B80-BC7E-27621536F5A3}"/>
          </ac:spMkLst>
        </pc:spChg>
      </pc:sldChg>
      <pc:sldChg chg="modSp mod">
        <pc:chgData name="Groening, Lacye" userId="4c8b9b71-e9d0-476e-9a0c-c4bd6a2934a1" providerId="ADAL" clId="{8B16C68C-800C-4895-A301-7CD499C207DB}" dt="2022-04-21T11:11:10.007" v="32" actId="3626"/>
        <pc:sldMkLst>
          <pc:docMk/>
          <pc:sldMk cId="3578145310" sldId="352"/>
        </pc:sldMkLst>
        <pc:spChg chg="mod">
          <ac:chgData name="Groening, Lacye" userId="4c8b9b71-e9d0-476e-9a0c-c4bd6a2934a1" providerId="ADAL" clId="{8B16C68C-800C-4895-A301-7CD499C207DB}" dt="2022-04-21T11:11:10.007" v="32" actId="3626"/>
          <ac:spMkLst>
            <pc:docMk/>
            <pc:sldMk cId="3578145310" sldId="352"/>
            <ac:spMk id="2" creationId="{D69E5B1F-56CE-4669-ADFF-2CD7A9ED2D9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D068C6-7325-408C-921E-B389FF684A63}" type="datetimeFigureOut">
              <a:rPr lang="en-GB" smtClean="0"/>
              <a:t>21/04/2022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826FEE-2901-4F80-B040-94DEDE5C3ECF}" type="slidenum">
              <a:rPr lang="en-GB" smtClean="0"/>
              <a:t>‹#›</a:t>
            </a:fld>
            <a:endParaRPr lang="en-GB"/>
          </a:p>
        </p:txBody>
      </p:sp>
    </p:spTree>
    <p:extLst>
      <p:ext uri="{BB962C8B-B14F-4D97-AF65-F5344CB8AC3E}">
        <p14:creationId xmlns:p14="http://schemas.microsoft.com/office/powerpoint/2010/main" val="1475438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1</a:t>
            </a:fld>
            <a:endParaRPr lang="en-GB"/>
          </a:p>
        </p:txBody>
      </p:sp>
    </p:spTree>
    <p:extLst>
      <p:ext uri="{BB962C8B-B14F-4D97-AF65-F5344CB8AC3E}">
        <p14:creationId xmlns:p14="http://schemas.microsoft.com/office/powerpoint/2010/main" val="3605206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R" dirty="0"/>
          </a:p>
        </p:txBody>
      </p:sp>
      <p:sp>
        <p:nvSpPr>
          <p:cNvPr id="4" name="Slide Number Placeholder 3"/>
          <p:cNvSpPr>
            <a:spLocks noGrp="1"/>
          </p:cNvSpPr>
          <p:nvPr>
            <p:ph type="sldNum" sz="quarter" idx="5"/>
          </p:nvPr>
        </p:nvSpPr>
        <p:spPr/>
        <p:txBody>
          <a:bodyPr/>
          <a:lstStyle/>
          <a:p>
            <a:fld id="{D0826FEE-2901-4F80-B040-94DEDE5C3ECF}" type="slidenum">
              <a:rPr lang="en-GB" smtClean="0"/>
              <a:t>33</a:t>
            </a:fld>
            <a:endParaRPr lang="en-GB"/>
          </a:p>
        </p:txBody>
      </p:sp>
    </p:spTree>
    <p:extLst>
      <p:ext uri="{BB962C8B-B14F-4D97-AF65-F5344CB8AC3E}">
        <p14:creationId xmlns:p14="http://schemas.microsoft.com/office/powerpoint/2010/main" val="1492885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37</a:t>
            </a:fld>
            <a:endParaRPr lang="en-GB"/>
          </a:p>
        </p:txBody>
      </p:sp>
    </p:spTree>
    <p:extLst>
      <p:ext uri="{BB962C8B-B14F-4D97-AF65-F5344CB8AC3E}">
        <p14:creationId xmlns:p14="http://schemas.microsoft.com/office/powerpoint/2010/main" val="2548323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16</a:t>
            </a:fld>
            <a:endParaRPr lang="en-GB"/>
          </a:p>
        </p:txBody>
      </p:sp>
    </p:spTree>
    <p:extLst>
      <p:ext uri="{BB962C8B-B14F-4D97-AF65-F5344CB8AC3E}">
        <p14:creationId xmlns:p14="http://schemas.microsoft.com/office/powerpoint/2010/main" val="2979774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18</a:t>
            </a:fld>
            <a:endParaRPr lang="en-GB"/>
          </a:p>
        </p:txBody>
      </p:sp>
    </p:spTree>
    <p:extLst>
      <p:ext uri="{BB962C8B-B14F-4D97-AF65-F5344CB8AC3E}">
        <p14:creationId xmlns:p14="http://schemas.microsoft.com/office/powerpoint/2010/main" val="2952332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19</a:t>
            </a:fld>
            <a:endParaRPr lang="en-GB"/>
          </a:p>
        </p:txBody>
      </p:sp>
    </p:spTree>
    <p:extLst>
      <p:ext uri="{BB962C8B-B14F-4D97-AF65-F5344CB8AC3E}">
        <p14:creationId xmlns:p14="http://schemas.microsoft.com/office/powerpoint/2010/main" val="629350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20</a:t>
            </a:fld>
            <a:endParaRPr lang="en-GB"/>
          </a:p>
        </p:txBody>
      </p:sp>
    </p:spTree>
    <p:extLst>
      <p:ext uri="{BB962C8B-B14F-4D97-AF65-F5344CB8AC3E}">
        <p14:creationId xmlns:p14="http://schemas.microsoft.com/office/powerpoint/2010/main" val="3180131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22</a:t>
            </a:fld>
            <a:endParaRPr lang="en-GB"/>
          </a:p>
        </p:txBody>
      </p:sp>
    </p:spTree>
    <p:extLst>
      <p:ext uri="{BB962C8B-B14F-4D97-AF65-F5344CB8AC3E}">
        <p14:creationId xmlns:p14="http://schemas.microsoft.com/office/powerpoint/2010/main" val="2661565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23</a:t>
            </a:fld>
            <a:endParaRPr lang="en-GB"/>
          </a:p>
        </p:txBody>
      </p:sp>
    </p:spTree>
    <p:extLst>
      <p:ext uri="{BB962C8B-B14F-4D97-AF65-F5344CB8AC3E}">
        <p14:creationId xmlns:p14="http://schemas.microsoft.com/office/powerpoint/2010/main" val="3942298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25</a:t>
            </a:fld>
            <a:endParaRPr lang="en-GB"/>
          </a:p>
        </p:txBody>
      </p:sp>
    </p:spTree>
    <p:extLst>
      <p:ext uri="{BB962C8B-B14F-4D97-AF65-F5344CB8AC3E}">
        <p14:creationId xmlns:p14="http://schemas.microsoft.com/office/powerpoint/2010/main" val="369117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26</a:t>
            </a:fld>
            <a:endParaRPr lang="en-GB"/>
          </a:p>
        </p:txBody>
      </p:sp>
    </p:spTree>
    <p:extLst>
      <p:ext uri="{BB962C8B-B14F-4D97-AF65-F5344CB8AC3E}">
        <p14:creationId xmlns:p14="http://schemas.microsoft.com/office/powerpoint/2010/main" val="3638158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0538" y="2873014"/>
            <a:ext cx="7200000" cy="608525"/>
          </a:xfrm>
        </p:spPr>
        <p:txBody>
          <a:bodyPr wrap="square" bIns="54000" anchor="t" anchorCtr="0">
            <a:noAutofit/>
          </a:bodyPr>
          <a:lstStyle>
            <a:lvl1pPr algn="l">
              <a:defRPr sz="4000"/>
            </a:lvl1pPr>
          </a:lstStyle>
          <a:p>
            <a:r>
              <a:rPr lang="en-US"/>
              <a:t>Click to edit Master title style</a:t>
            </a:r>
            <a:endParaRPr lang="en-GB"/>
          </a:p>
        </p:txBody>
      </p:sp>
      <p:sp>
        <p:nvSpPr>
          <p:cNvPr id="3" name="Subtitle 2"/>
          <p:cNvSpPr>
            <a:spLocks noGrp="1"/>
          </p:cNvSpPr>
          <p:nvPr>
            <p:ph type="subTitle" idx="1"/>
          </p:nvPr>
        </p:nvSpPr>
        <p:spPr>
          <a:xfrm>
            <a:off x="490538" y="3481539"/>
            <a:ext cx="7200000" cy="1655762"/>
          </a:xfrm>
        </p:spPr>
        <p:txBody>
          <a:bodyPr>
            <a:noAutofit/>
          </a:bodyPr>
          <a:lstStyle>
            <a:lvl1pPr marL="0" indent="0" algn="l">
              <a:lnSpc>
                <a:spcPct val="90000"/>
              </a:lnSpc>
              <a:spcAft>
                <a:spcPts val="1200"/>
              </a:spcAft>
              <a:buNone/>
              <a:defRPr sz="4000" b="0">
                <a:solidFill>
                  <a:schemeClr val="accent1"/>
                </a:solidFill>
              </a:defRPr>
            </a:lvl1pPr>
            <a:lvl2pPr marL="0" indent="0" algn="l">
              <a:buNone/>
              <a:defRPr sz="1400">
                <a:solidFill>
                  <a:schemeClr val="accent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490538"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11" name="Picture Placeholder 10"/>
          <p:cNvSpPr>
            <a:spLocks noGrp="1"/>
          </p:cNvSpPr>
          <p:nvPr>
            <p:ph type="pic" sz="quarter" idx="13" hasCustomPrompt="1"/>
          </p:nvPr>
        </p:nvSpPr>
        <p:spPr>
          <a:xfrm>
            <a:off x="2946400" y="0"/>
            <a:ext cx="9245600" cy="5321300"/>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316613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057399"/>
            <a:ext cx="53604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41062" y="2057399"/>
            <a:ext cx="53604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cxnSp>
        <p:nvCxnSpPr>
          <p:cNvPr id="9" name="Straight Connector 8">
            <a:extLst>
              <a:ext uri="{FF2B5EF4-FFF2-40B4-BE49-F238E27FC236}">
                <a16:creationId xmlns:a16="http://schemas.microsoft.com/office/drawing/2014/main" id="{B8581527-E13E-46F6-B88D-7B997231FCBB}"/>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130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0538" y="1423195"/>
            <a:ext cx="5360400" cy="44537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41062" y="1423195"/>
            <a:ext cx="5360400" cy="44537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3384834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057399"/>
            <a:ext cx="34128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389600" y="2057399"/>
            <a:ext cx="34128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8" name="Content Placeholder 3"/>
          <p:cNvSpPr>
            <a:spLocks noGrp="1"/>
          </p:cNvSpPr>
          <p:nvPr>
            <p:ph sz="half" idx="13"/>
          </p:nvPr>
        </p:nvSpPr>
        <p:spPr>
          <a:xfrm>
            <a:off x="8288662" y="2057399"/>
            <a:ext cx="34128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0" name="Straight Connector 9">
            <a:extLst>
              <a:ext uri="{FF2B5EF4-FFF2-40B4-BE49-F238E27FC236}">
                <a16:creationId xmlns:a16="http://schemas.microsoft.com/office/drawing/2014/main" id="{4BEF83FE-9296-425B-B655-2AAA44703690}"/>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4147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0538" y="1423195"/>
            <a:ext cx="3412800" cy="44537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389600" y="1423195"/>
            <a:ext cx="3412800" cy="44537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8" name="Content Placeholder 3"/>
          <p:cNvSpPr>
            <a:spLocks noGrp="1"/>
          </p:cNvSpPr>
          <p:nvPr>
            <p:ph sz="half" idx="13"/>
          </p:nvPr>
        </p:nvSpPr>
        <p:spPr>
          <a:xfrm>
            <a:off x="8288662" y="1423195"/>
            <a:ext cx="3412800" cy="44537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20469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with Sta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057399"/>
            <a:ext cx="3412800" cy="38195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389600" y="2057399"/>
            <a:ext cx="34128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10" name="Text Placeholder 9"/>
          <p:cNvSpPr>
            <a:spLocks noGrp="1"/>
          </p:cNvSpPr>
          <p:nvPr>
            <p:ph type="body" sz="quarter" idx="13" hasCustomPrompt="1"/>
          </p:nvPr>
        </p:nvSpPr>
        <p:spPr>
          <a:xfrm>
            <a:off x="8288662" y="2057398"/>
            <a:ext cx="3412801" cy="3819527"/>
          </a:xfrm>
        </p:spPr>
        <p:txBody>
          <a:bodyPr tIns="54000"/>
          <a:lstStyle>
            <a:lvl1pPr marL="360000" indent="-360000">
              <a:lnSpc>
                <a:spcPct val="80000"/>
              </a:lnSpc>
              <a:spcBef>
                <a:spcPts val="3200"/>
              </a:spcBef>
              <a:spcAft>
                <a:spcPts val="0"/>
              </a:spcAft>
              <a:buClr>
                <a:schemeClr val="accent2"/>
              </a:buClr>
              <a:buFontTx/>
              <a:buBlip>
                <a:blip r:embed="rId2"/>
              </a:buBlip>
              <a:defRPr sz="6000" b="0" spc="-200" baseline="0">
                <a:solidFill>
                  <a:schemeClr val="accent1"/>
                </a:solidFill>
              </a:defRPr>
            </a:lvl1pPr>
            <a:lvl2pPr marL="360000" indent="0">
              <a:lnSpc>
                <a:spcPct val="100000"/>
              </a:lnSpc>
              <a:spcBef>
                <a:spcPts val="0"/>
              </a:spcBef>
              <a:spcAft>
                <a:spcPts val="0"/>
              </a:spcAft>
              <a:buFontTx/>
              <a:buNone/>
              <a:defRPr sz="1000"/>
            </a:lvl2pPr>
          </a:lstStyle>
          <a:p>
            <a:pPr lvl="0"/>
            <a:r>
              <a:rPr lang="en-US" dirty="0"/>
              <a:t>00.0%</a:t>
            </a:r>
          </a:p>
          <a:p>
            <a:pPr lvl="1"/>
            <a:r>
              <a:rPr lang="en-US" dirty="0"/>
              <a:t>Supporting text</a:t>
            </a:r>
            <a:endParaRPr lang="en-GB" dirty="0"/>
          </a:p>
        </p:txBody>
      </p:sp>
      <p:cxnSp>
        <p:nvCxnSpPr>
          <p:cNvPr id="11" name="Straight Connector 10">
            <a:extLst>
              <a:ext uri="{FF2B5EF4-FFF2-40B4-BE49-F238E27FC236}">
                <a16:creationId xmlns:a16="http://schemas.microsoft.com/office/drawing/2014/main" id="{A5F0DFAA-FA9C-4F12-AA11-27F278257D0E}"/>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0062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hree Content with Stat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0538" y="1423195"/>
            <a:ext cx="3412800" cy="4453731"/>
          </a:xfrm>
        </p:spPr>
        <p:txBody>
          <a:bodyPr/>
          <a:lstStyle>
            <a:lvl3pPr>
              <a:buClr>
                <a:schemeClr val="accent4"/>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389600" y="1423195"/>
            <a:ext cx="3412800" cy="44537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10" name="Text Placeholder 9"/>
          <p:cNvSpPr>
            <a:spLocks noGrp="1"/>
          </p:cNvSpPr>
          <p:nvPr>
            <p:ph type="body" sz="quarter" idx="13" hasCustomPrompt="1"/>
          </p:nvPr>
        </p:nvSpPr>
        <p:spPr>
          <a:xfrm>
            <a:off x="8288662" y="1423194"/>
            <a:ext cx="3412801" cy="4453731"/>
          </a:xfrm>
        </p:spPr>
        <p:txBody>
          <a:bodyPr tIns="54000"/>
          <a:lstStyle>
            <a:lvl1pPr marL="360000" indent="-360000">
              <a:lnSpc>
                <a:spcPct val="80000"/>
              </a:lnSpc>
              <a:spcBef>
                <a:spcPts val="3200"/>
              </a:spcBef>
              <a:spcAft>
                <a:spcPts val="0"/>
              </a:spcAft>
              <a:buClr>
                <a:schemeClr val="accent2"/>
              </a:buClr>
              <a:buFontTx/>
              <a:buBlip>
                <a:blip r:embed="rId2"/>
              </a:buBlip>
              <a:defRPr sz="6000" b="0" spc="-200" baseline="0">
                <a:solidFill>
                  <a:schemeClr val="accent1"/>
                </a:solidFill>
              </a:defRPr>
            </a:lvl1pPr>
            <a:lvl2pPr marL="360000" indent="0">
              <a:lnSpc>
                <a:spcPct val="100000"/>
              </a:lnSpc>
              <a:spcBef>
                <a:spcPts val="0"/>
              </a:spcBef>
              <a:spcAft>
                <a:spcPts val="0"/>
              </a:spcAft>
              <a:buFontTx/>
              <a:buNone/>
              <a:defRPr sz="1000"/>
            </a:lvl2pPr>
          </a:lstStyle>
          <a:p>
            <a:pPr lvl="0"/>
            <a:r>
              <a:rPr lang="en-US" dirty="0"/>
              <a:t>00.0%</a:t>
            </a:r>
          </a:p>
          <a:p>
            <a:pPr lvl="1"/>
            <a:r>
              <a:rPr lang="en-US" dirty="0"/>
              <a:t>Supporting text</a:t>
            </a:r>
            <a:endParaRPr lang="en-GB" dirty="0"/>
          </a:p>
        </p:txBody>
      </p:sp>
    </p:spTree>
    <p:extLst>
      <p:ext uri="{BB962C8B-B14F-4D97-AF65-F5344CB8AC3E}">
        <p14:creationId xmlns:p14="http://schemas.microsoft.com/office/powerpoint/2010/main" val="1270507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GB"/>
              <a:t>Date: Monday / 01 / October / 2019</a:t>
            </a:r>
          </a:p>
        </p:txBody>
      </p:sp>
      <p:sp>
        <p:nvSpPr>
          <p:cNvPr id="4" name="Footer Placeholder 3"/>
          <p:cNvSpPr>
            <a:spLocks noGrp="1"/>
          </p:cNvSpPr>
          <p:nvPr>
            <p:ph type="ftr" sz="quarter" idx="11"/>
          </p:nvPr>
        </p:nvSpPr>
        <p:spPr/>
        <p:txBody>
          <a:bodyPr/>
          <a:lstStyle/>
          <a:p>
            <a:r>
              <a:rPr lang="en-GB"/>
              <a:t>Advancing social justice, promoting decent work</a:t>
            </a:r>
          </a:p>
        </p:txBody>
      </p:sp>
      <p:sp>
        <p:nvSpPr>
          <p:cNvPr id="5" name="Slide Number Placeholder 4"/>
          <p:cNvSpPr>
            <a:spLocks noGrp="1"/>
          </p:cNvSpPr>
          <p:nvPr>
            <p:ph type="sldNum" sz="quarter" idx="12"/>
          </p:nvPr>
        </p:nvSpPr>
        <p:spPr/>
        <p:txBody>
          <a:bodyPr/>
          <a:lstStyle/>
          <a:p>
            <a:fld id="{856227C0-AD57-4F9B-BAE3-EEFB0D0EE427}" type="slidenum">
              <a:rPr lang="en-GB" smtClean="0"/>
              <a:t>‹#›</a:t>
            </a:fld>
            <a:endParaRPr lang="en-GB"/>
          </a:p>
        </p:txBody>
      </p:sp>
      <p:sp>
        <p:nvSpPr>
          <p:cNvPr id="6" name="Text Placeholder 9"/>
          <p:cNvSpPr>
            <a:spLocks noGrp="1"/>
          </p:cNvSpPr>
          <p:nvPr>
            <p:ph type="body" sz="quarter" idx="13" hasCustomPrompt="1"/>
          </p:nvPr>
        </p:nvSpPr>
        <p:spPr>
          <a:xfrm>
            <a:off x="490538" y="2057400"/>
            <a:ext cx="7380000" cy="3819526"/>
          </a:xfrm>
        </p:spPr>
        <p:txBody>
          <a:bodyPr tIns="0">
            <a:noAutofit/>
          </a:bodyPr>
          <a:lstStyle>
            <a:lvl1pPr marL="489600" indent="-489600">
              <a:buSzPct val="120000"/>
              <a:buFontTx/>
              <a:buBlip>
                <a:blip r:embed="rId2"/>
              </a:buBlip>
              <a:defRPr sz="2300" b="0">
                <a:solidFill>
                  <a:schemeClr val="tx1"/>
                </a:solidFill>
              </a:defRPr>
            </a:lvl1pPr>
            <a:lvl2pPr marL="489600" indent="0">
              <a:buClr>
                <a:schemeClr val="accent2"/>
              </a:buClr>
              <a:buSzPct val="80000"/>
              <a:buFont typeface="Wingdings 3" panose="05040102010807070707" pitchFamily="18" charset="2"/>
              <a:buNone/>
              <a:defRPr sz="2300" baseline="0"/>
            </a:lvl2pPr>
            <a:lvl3pPr marL="669600" indent="-180000">
              <a:spcBef>
                <a:spcPts val="1800"/>
              </a:spcBef>
              <a:defRPr sz="1000"/>
            </a:lvl3pPr>
          </a:lstStyle>
          <a:p>
            <a:pPr lvl="0"/>
            <a:r>
              <a:rPr lang="en-US" dirty="0"/>
              <a:t>Quote (level 1)</a:t>
            </a:r>
          </a:p>
          <a:p>
            <a:pPr lvl="1"/>
            <a:r>
              <a:rPr lang="en-US" dirty="0"/>
              <a:t>Continuation paras (level 2)</a:t>
            </a:r>
          </a:p>
          <a:p>
            <a:pPr lvl="2"/>
            <a:r>
              <a:rPr lang="en-GB" dirty="0"/>
              <a:t>Source (level 3)</a:t>
            </a:r>
          </a:p>
        </p:txBody>
      </p:sp>
      <p:sp>
        <p:nvSpPr>
          <p:cNvPr id="8" name="Picture Placeholder 7"/>
          <p:cNvSpPr>
            <a:spLocks noGrp="1"/>
          </p:cNvSpPr>
          <p:nvPr>
            <p:ph type="pic" sz="quarter" idx="14"/>
          </p:nvPr>
        </p:nvSpPr>
        <p:spPr>
          <a:xfrm>
            <a:off x="8270663" y="2057399"/>
            <a:ext cx="3430800" cy="3819526"/>
          </a:xfrm>
        </p:spPr>
        <p:txBody>
          <a:bodyPr/>
          <a:lstStyle>
            <a:lvl1pPr>
              <a:defRPr sz="1000">
                <a:solidFill>
                  <a:schemeClr val="tx1"/>
                </a:solidFill>
              </a:defRPr>
            </a:lvl1pPr>
          </a:lstStyle>
          <a:p>
            <a:r>
              <a:rPr lang="en-US"/>
              <a:t>Click icon to add picture</a:t>
            </a:r>
            <a:endParaRPr lang="en-GB"/>
          </a:p>
        </p:txBody>
      </p:sp>
      <p:cxnSp>
        <p:nvCxnSpPr>
          <p:cNvPr id="9" name="Straight Connector 8">
            <a:extLst>
              <a:ext uri="{FF2B5EF4-FFF2-40B4-BE49-F238E27FC236}">
                <a16:creationId xmlns:a16="http://schemas.microsoft.com/office/drawing/2014/main" id="{C11C3071-C832-45F2-A67F-6C689E08522A}"/>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4444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Quote and Image">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a:t>Date: Monday / 01 / October / 2019</a:t>
            </a:r>
          </a:p>
        </p:txBody>
      </p:sp>
      <p:sp>
        <p:nvSpPr>
          <p:cNvPr id="4" name="Footer Placeholder 3"/>
          <p:cNvSpPr>
            <a:spLocks noGrp="1"/>
          </p:cNvSpPr>
          <p:nvPr>
            <p:ph type="ftr" sz="quarter" idx="11"/>
          </p:nvPr>
        </p:nvSpPr>
        <p:spPr/>
        <p:txBody>
          <a:bodyPr/>
          <a:lstStyle/>
          <a:p>
            <a:r>
              <a:rPr lang="en-GB"/>
              <a:t>Advancing social justice, promoting decent work</a:t>
            </a:r>
          </a:p>
        </p:txBody>
      </p:sp>
      <p:sp>
        <p:nvSpPr>
          <p:cNvPr id="5" name="Slide Number Placeholder 4"/>
          <p:cNvSpPr>
            <a:spLocks noGrp="1"/>
          </p:cNvSpPr>
          <p:nvPr>
            <p:ph type="sldNum" sz="quarter" idx="12"/>
          </p:nvPr>
        </p:nvSpPr>
        <p:spPr/>
        <p:txBody>
          <a:bodyPr/>
          <a:lstStyle/>
          <a:p>
            <a:fld id="{856227C0-AD57-4F9B-BAE3-EEFB0D0EE427}" type="slidenum">
              <a:rPr lang="en-GB" smtClean="0"/>
              <a:t>‹#›</a:t>
            </a:fld>
            <a:endParaRPr lang="en-GB"/>
          </a:p>
        </p:txBody>
      </p:sp>
      <p:sp>
        <p:nvSpPr>
          <p:cNvPr id="6" name="Text Placeholder 9"/>
          <p:cNvSpPr>
            <a:spLocks noGrp="1"/>
          </p:cNvSpPr>
          <p:nvPr>
            <p:ph type="body" sz="quarter" idx="13" hasCustomPrompt="1"/>
          </p:nvPr>
        </p:nvSpPr>
        <p:spPr>
          <a:xfrm>
            <a:off x="490538" y="1423195"/>
            <a:ext cx="7380000" cy="4453731"/>
          </a:xfrm>
        </p:spPr>
        <p:txBody>
          <a:bodyPr tIns="0">
            <a:noAutofit/>
          </a:bodyPr>
          <a:lstStyle>
            <a:lvl1pPr marL="489600" indent="-489600">
              <a:buSzPct val="120000"/>
              <a:buFontTx/>
              <a:buBlip>
                <a:blip r:embed="rId2"/>
              </a:buBlip>
              <a:defRPr sz="2300" b="0">
                <a:solidFill>
                  <a:schemeClr val="tx1"/>
                </a:solidFill>
              </a:defRPr>
            </a:lvl1pPr>
            <a:lvl2pPr marL="489600" indent="0">
              <a:buClr>
                <a:schemeClr val="accent2"/>
              </a:buClr>
              <a:buSzPct val="80000"/>
              <a:buFont typeface="Wingdings 3" panose="05040102010807070707" pitchFamily="18" charset="2"/>
              <a:buNone/>
              <a:defRPr sz="2300" baseline="0"/>
            </a:lvl2pPr>
            <a:lvl3pPr marL="669600" indent="-180000">
              <a:spcBef>
                <a:spcPts val="1800"/>
              </a:spcBef>
              <a:defRPr sz="1000"/>
            </a:lvl3pPr>
          </a:lstStyle>
          <a:p>
            <a:pPr lvl="0"/>
            <a:r>
              <a:rPr lang="en-US" dirty="0"/>
              <a:t>Quote (level 1)</a:t>
            </a:r>
          </a:p>
          <a:p>
            <a:pPr lvl="1"/>
            <a:r>
              <a:rPr lang="en-US" dirty="0"/>
              <a:t>Continuation paras (level 2)</a:t>
            </a:r>
          </a:p>
          <a:p>
            <a:pPr lvl="2"/>
            <a:r>
              <a:rPr lang="en-GB" dirty="0"/>
              <a:t>Source (level 3)</a:t>
            </a:r>
          </a:p>
        </p:txBody>
      </p:sp>
      <p:sp>
        <p:nvSpPr>
          <p:cNvPr id="8" name="Picture Placeholder 7"/>
          <p:cNvSpPr>
            <a:spLocks noGrp="1"/>
          </p:cNvSpPr>
          <p:nvPr>
            <p:ph type="pic" sz="quarter" idx="14"/>
          </p:nvPr>
        </p:nvSpPr>
        <p:spPr>
          <a:xfrm>
            <a:off x="8270663" y="1423194"/>
            <a:ext cx="3430800" cy="4453731"/>
          </a:xfrm>
        </p:spPr>
        <p:txBody>
          <a:bodyPr/>
          <a:lstStyle>
            <a:lvl1pPr>
              <a:defRPr sz="1000">
                <a:solidFill>
                  <a:schemeClr val="tx1"/>
                </a:solidFill>
              </a:defRPr>
            </a:lvl1pPr>
          </a:lstStyle>
          <a:p>
            <a:r>
              <a:rPr lang="en-US"/>
              <a:t>Click icon to add picture</a:t>
            </a:r>
            <a:endParaRPr lang="en-GB"/>
          </a:p>
        </p:txBody>
      </p:sp>
    </p:spTree>
    <p:extLst>
      <p:ext uri="{BB962C8B-B14F-4D97-AF65-F5344CB8AC3E}">
        <p14:creationId xmlns:p14="http://schemas.microsoft.com/office/powerpoint/2010/main" val="1413559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21088" y="6867374"/>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8" name="Right Triangle 7"/>
          <p:cNvSpPr/>
          <p:nvPr userDrawn="1"/>
        </p:nvSpPr>
        <p:spPr>
          <a:xfrm flipH="1">
            <a:off x="5529262" y="3007518"/>
            <a:ext cx="6662738" cy="3850481"/>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5775798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C">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66325"/>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
        <p:nvSpPr>
          <p:cNvPr id="10" name="Right Triangle 9"/>
          <p:cNvSpPr/>
          <p:nvPr userDrawn="1"/>
        </p:nvSpPr>
        <p:spPr>
          <a:xfrm rot="10800000">
            <a:off x="5307376" y="0"/>
            <a:ext cx="6884624" cy="3978712"/>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Tree>
    <p:extLst>
      <p:ext uri="{BB962C8B-B14F-4D97-AF65-F5344CB8AC3E}">
        <p14:creationId xmlns:p14="http://schemas.microsoft.com/office/powerpoint/2010/main" val="1319992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3pPr>
              <a:buSzPct val="90000"/>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cxnSp>
        <p:nvCxnSpPr>
          <p:cNvPr id="11" name="Straight Connector 10">
            <a:extLst>
              <a:ext uri="{FF2B5EF4-FFF2-40B4-BE49-F238E27FC236}">
                <a16:creationId xmlns:a16="http://schemas.microsoft.com/office/drawing/2014/main" id="{E6A7559A-0232-4306-A772-E88093B64F57}"/>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2920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attern">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1" t="21407" r="38481" b="40746"/>
          <a:stretch/>
        </p:blipFill>
        <p:spPr>
          <a:xfrm>
            <a:off x="-1397975" y="1085561"/>
            <a:ext cx="13604217" cy="5784889"/>
          </a:xfrm>
          <a:prstGeom prst="rect">
            <a:avLst/>
          </a:prstGeom>
        </p:spPr>
      </p:pic>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5868000" cy="648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49663" y="687045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80" y="2988404"/>
            <a:ext cx="214312" cy="251584"/>
          </a:xfrm>
          <a:prstGeom prst="rect">
            <a:avLst/>
          </a:prstGeom>
          <a:ln>
            <a:solidFill>
              <a:schemeClr val="accent4"/>
            </a:solidFill>
          </a:ln>
        </p:spPr>
      </p:pic>
    </p:spTree>
    <p:extLst>
      <p:ext uri="{BB962C8B-B14F-4D97-AF65-F5344CB8AC3E}">
        <p14:creationId xmlns:p14="http://schemas.microsoft.com/office/powerpoint/2010/main" val="30062829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Section Header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bg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7045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602" y="490538"/>
            <a:ext cx="1371472" cy="494482"/>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3808222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90538" y="1423196"/>
            <a:ext cx="11210924" cy="445373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2299007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Patter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a:xfrm>
            <a:off x="490539" y="2057400"/>
            <a:ext cx="7311862" cy="38195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r="7834" b="41970"/>
          <a:stretch/>
        </p:blipFill>
        <p:spPr>
          <a:xfrm>
            <a:off x="4581526" y="3244430"/>
            <a:ext cx="7619999" cy="3623095"/>
          </a:xfrm>
          <a:prstGeom prst="rect">
            <a:avLst/>
          </a:prstGeom>
        </p:spPr>
      </p:pic>
      <p:sp>
        <p:nvSpPr>
          <p:cNvPr id="10" name="Text Placeholder 9"/>
          <p:cNvSpPr>
            <a:spLocks noGrp="1"/>
          </p:cNvSpPr>
          <p:nvPr>
            <p:ph type="body" sz="quarter" idx="13"/>
          </p:nvPr>
        </p:nvSpPr>
        <p:spPr>
          <a:xfrm>
            <a:off x="490538" y="4796725"/>
            <a:ext cx="3412800" cy="970829"/>
          </a:xfrm>
        </p:spPr>
        <p:txBody>
          <a:bodyPr tIns="108000">
            <a:spAutoFit/>
          </a:bodyPr>
          <a:lstStyle>
            <a:lvl1pPr marL="489600" indent="-489600">
              <a:buSzPct val="150000"/>
              <a:buFontTx/>
              <a:buBlip>
                <a:blip r:embed="rId3"/>
              </a:buBlip>
              <a:defRPr b="0">
                <a:solidFill>
                  <a:schemeClr val="tx1"/>
                </a:solidFill>
              </a:defRPr>
            </a:lvl1pPr>
            <a:lvl2pPr marL="669600" indent="-180000">
              <a:buClr>
                <a:schemeClr val="accent2"/>
              </a:buClr>
              <a:buSzPct val="80000"/>
              <a:buFont typeface="Wingdings 3" panose="05040102010807070707" pitchFamily="18" charset="2"/>
              <a:buChar char="u"/>
              <a:defRPr sz="1000"/>
            </a:lvl2pPr>
          </a:lstStyle>
          <a:p>
            <a:pPr lvl="0"/>
            <a:r>
              <a:rPr lang="en-US"/>
              <a:t>Click to edit Master text styles</a:t>
            </a:r>
          </a:p>
          <a:p>
            <a:pPr lvl="1"/>
            <a:r>
              <a:rPr lang="en-US"/>
              <a:t>Second level</a:t>
            </a:r>
          </a:p>
        </p:txBody>
      </p:sp>
      <p:cxnSp>
        <p:nvCxnSpPr>
          <p:cNvPr id="11" name="Straight Connector 10">
            <a:extLst>
              <a:ext uri="{FF2B5EF4-FFF2-40B4-BE49-F238E27FC236}">
                <a16:creationId xmlns:a16="http://schemas.microsoft.com/office/drawing/2014/main" id="{86D55AE3-7D6D-4015-9155-BCEC45A38B2D}"/>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085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 Pattern">
    <p:spTree>
      <p:nvGrpSpPr>
        <p:cNvPr id="1" name=""/>
        <p:cNvGrpSpPr/>
        <p:nvPr/>
      </p:nvGrpSpPr>
      <p:grpSpPr>
        <a:xfrm>
          <a:off x="0" y="0"/>
          <a:ext cx="0" cy="0"/>
          <a:chOff x="0" y="0"/>
          <a:chExt cx="0" cy="0"/>
        </a:xfrm>
      </p:grpSpPr>
      <p:sp>
        <p:nvSpPr>
          <p:cNvPr id="3" name="Content Placeholder 2"/>
          <p:cNvSpPr>
            <a:spLocks noGrp="1"/>
          </p:cNvSpPr>
          <p:nvPr>
            <p:ph idx="1"/>
          </p:nvPr>
        </p:nvSpPr>
        <p:spPr>
          <a:xfrm>
            <a:off x="490539" y="1423196"/>
            <a:ext cx="7311862" cy="44537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r="7834" b="41970"/>
          <a:stretch/>
        </p:blipFill>
        <p:spPr>
          <a:xfrm>
            <a:off x="4581526" y="3244430"/>
            <a:ext cx="7619999" cy="3623095"/>
          </a:xfrm>
          <a:prstGeom prst="rect">
            <a:avLst/>
          </a:prstGeom>
        </p:spPr>
      </p:pic>
      <p:sp>
        <p:nvSpPr>
          <p:cNvPr id="10" name="Text Placeholder 9"/>
          <p:cNvSpPr>
            <a:spLocks noGrp="1"/>
          </p:cNvSpPr>
          <p:nvPr>
            <p:ph type="body" sz="quarter" idx="13"/>
          </p:nvPr>
        </p:nvSpPr>
        <p:spPr>
          <a:xfrm>
            <a:off x="490538" y="4796725"/>
            <a:ext cx="3412800" cy="970829"/>
          </a:xfrm>
        </p:spPr>
        <p:txBody>
          <a:bodyPr tIns="108000">
            <a:spAutoFit/>
          </a:bodyPr>
          <a:lstStyle>
            <a:lvl1pPr marL="489600" indent="-489600">
              <a:buSzPct val="150000"/>
              <a:buFontTx/>
              <a:buBlip>
                <a:blip r:embed="rId3"/>
              </a:buBlip>
              <a:defRPr b="0">
                <a:solidFill>
                  <a:schemeClr val="tx1"/>
                </a:solidFill>
              </a:defRPr>
            </a:lvl1pPr>
            <a:lvl2pPr marL="669600" indent="-180000">
              <a:buClr>
                <a:schemeClr val="accent2"/>
              </a:buClr>
              <a:buSzPct val="80000"/>
              <a:buFont typeface="Wingdings 3" panose="05040102010807070707" pitchFamily="18" charset="2"/>
              <a:buChar char="u"/>
              <a:defRPr sz="1000"/>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12583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Corner Image">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4692650" y="2538000"/>
            <a:ext cx="7499350" cy="4320000"/>
          </a:xfrm>
          <a:custGeom>
            <a:avLst/>
            <a:gdLst>
              <a:gd name="connsiteX0" fmla="*/ 0 w 7499350"/>
              <a:gd name="connsiteY0" fmla="*/ 0 h 4320000"/>
              <a:gd name="connsiteX1" fmla="*/ 7499350 w 7499350"/>
              <a:gd name="connsiteY1" fmla="*/ 0 h 4320000"/>
              <a:gd name="connsiteX2" fmla="*/ 7499350 w 7499350"/>
              <a:gd name="connsiteY2" fmla="*/ 4320000 h 4320000"/>
              <a:gd name="connsiteX3" fmla="*/ 0 w 7499350"/>
              <a:gd name="connsiteY3" fmla="*/ 4320000 h 4320000"/>
              <a:gd name="connsiteX4" fmla="*/ 0 w 7499350"/>
              <a:gd name="connsiteY4" fmla="*/ 0 h 4320000"/>
              <a:gd name="connsiteX0" fmla="*/ 0 w 7499350"/>
              <a:gd name="connsiteY0" fmla="*/ 4320000 h 4320000"/>
              <a:gd name="connsiteX1" fmla="*/ 7499350 w 7499350"/>
              <a:gd name="connsiteY1" fmla="*/ 0 h 4320000"/>
              <a:gd name="connsiteX2" fmla="*/ 7499350 w 7499350"/>
              <a:gd name="connsiteY2" fmla="*/ 4320000 h 4320000"/>
              <a:gd name="connsiteX3" fmla="*/ 0 w 7499350"/>
              <a:gd name="connsiteY3" fmla="*/ 4320000 h 4320000"/>
            </a:gdLst>
            <a:ahLst/>
            <a:cxnLst>
              <a:cxn ang="0">
                <a:pos x="connsiteX0" y="connsiteY0"/>
              </a:cxn>
              <a:cxn ang="0">
                <a:pos x="connsiteX1" y="connsiteY1"/>
              </a:cxn>
              <a:cxn ang="0">
                <a:pos x="connsiteX2" y="connsiteY2"/>
              </a:cxn>
              <a:cxn ang="0">
                <a:pos x="connsiteX3" y="connsiteY3"/>
              </a:cxn>
            </a:cxnLst>
            <a:rect l="l" t="t" r="r" b="b"/>
            <a:pathLst>
              <a:path w="7499350" h="4320000">
                <a:moveTo>
                  <a:pt x="0" y="4320000"/>
                </a:moveTo>
                <a:lnTo>
                  <a:pt x="7499350" y="0"/>
                </a:lnTo>
                <a:lnTo>
                  <a:pt x="7499350" y="4320000"/>
                </a:lnTo>
                <a:lnTo>
                  <a:pt x="0" y="4320000"/>
                </a:lnTo>
                <a:close/>
              </a:path>
            </a:pathLst>
          </a:custGeom>
        </p:spPr>
        <p:txBody>
          <a:bodyPr anchor="b" anchorCtr="0"/>
          <a:lstStyle>
            <a:lvl1pPr algn="r">
              <a:defRPr sz="1000" b="1">
                <a:solidFill>
                  <a:schemeClr val="tx1"/>
                </a:solidFill>
              </a:defRPr>
            </a:lvl1pPr>
          </a:lstStyle>
          <a:p>
            <a:r>
              <a:rPr lang="en-GB"/>
              <a:t>Click icon to insert picture</a:t>
            </a:r>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057400"/>
            <a:ext cx="7311862"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cxnSp>
        <p:nvCxnSpPr>
          <p:cNvPr id="13" name="Straight Connector 12">
            <a:extLst>
              <a:ext uri="{FF2B5EF4-FFF2-40B4-BE49-F238E27FC236}">
                <a16:creationId xmlns:a16="http://schemas.microsoft.com/office/drawing/2014/main" id="{C09F9C9F-0064-4D41-B584-72685BB8F98E}"/>
              </a:ext>
            </a:extLst>
          </p:cNvPr>
          <p:cNvCxnSpPr>
            <a:cxnSpLocks/>
          </p:cNvCxnSpPr>
          <p:nvPr userDrawn="1"/>
        </p:nvCxnSpPr>
        <p:spPr>
          <a:xfrm>
            <a:off x="490538" y="1872932"/>
            <a:ext cx="850106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065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 Corner Image">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4692650" y="2538000"/>
            <a:ext cx="7499350" cy="4320000"/>
          </a:xfrm>
          <a:custGeom>
            <a:avLst/>
            <a:gdLst>
              <a:gd name="connsiteX0" fmla="*/ 0 w 7499350"/>
              <a:gd name="connsiteY0" fmla="*/ 0 h 4320000"/>
              <a:gd name="connsiteX1" fmla="*/ 7499350 w 7499350"/>
              <a:gd name="connsiteY1" fmla="*/ 0 h 4320000"/>
              <a:gd name="connsiteX2" fmla="*/ 7499350 w 7499350"/>
              <a:gd name="connsiteY2" fmla="*/ 4320000 h 4320000"/>
              <a:gd name="connsiteX3" fmla="*/ 0 w 7499350"/>
              <a:gd name="connsiteY3" fmla="*/ 4320000 h 4320000"/>
              <a:gd name="connsiteX4" fmla="*/ 0 w 7499350"/>
              <a:gd name="connsiteY4" fmla="*/ 0 h 4320000"/>
              <a:gd name="connsiteX0" fmla="*/ 0 w 7499350"/>
              <a:gd name="connsiteY0" fmla="*/ 4320000 h 4320000"/>
              <a:gd name="connsiteX1" fmla="*/ 7499350 w 7499350"/>
              <a:gd name="connsiteY1" fmla="*/ 0 h 4320000"/>
              <a:gd name="connsiteX2" fmla="*/ 7499350 w 7499350"/>
              <a:gd name="connsiteY2" fmla="*/ 4320000 h 4320000"/>
              <a:gd name="connsiteX3" fmla="*/ 0 w 7499350"/>
              <a:gd name="connsiteY3" fmla="*/ 4320000 h 4320000"/>
            </a:gdLst>
            <a:ahLst/>
            <a:cxnLst>
              <a:cxn ang="0">
                <a:pos x="connsiteX0" y="connsiteY0"/>
              </a:cxn>
              <a:cxn ang="0">
                <a:pos x="connsiteX1" y="connsiteY1"/>
              </a:cxn>
              <a:cxn ang="0">
                <a:pos x="connsiteX2" y="connsiteY2"/>
              </a:cxn>
              <a:cxn ang="0">
                <a:pos x="connsiteX3" y="connsiteY3"/>
              </a:cxn>
            </a:cxnLst>
            <a:rect l="l" t="t" r="r" b="b"/>
            <a:pathLst>
              <a:path w="7499350" h="4320000">
                <a:moveTo>
                  <a:pt x="0" y="4320000"/>
                </a:moveTo>
                <a:lnTo>
                  <a:pt x="7499350" y="0"/>
                </a:lnTo>
                <a:lnTo>
                  <a:pt x="7499350" y="4320000"/>
                </a:lnTo>
                <a:lnTo>
                  <a:pt x="0" y="4320000"/>
                </a:lnTo>
                <a:close/>
              </a:path>
            </a:pathLst>
          </a:custGeom>
        </p:spPr>
        <p:txBody>
          <a:bodyPr anchor="b" anchorCtr="0"/>
          <a:lstStyle>
            <a:lvl1pPr algn="r">
              <a:defRPr sz="1000" b="1">
                <a:solidFill>
                  <a:schemeClr val="tx1"/>
                </a:solidFill>
              </a:defRPr>
            </a:lvl1pPr>
          </a:lstStyle>
          <a:p>
            <a:r>
              <a:rPr lang="en-GB"/>
              <a:t>Click icon to insert picture</a:t>
            </a:r>
          </a:p>
        </p:txBody>
      </p:sp>
      <p:sp>
        <p:nvSpPr>
          <p:cNvPr id="3" name="Content Placeholder 2"/>
          <p:cNvSpPr>
            <a:spLocks noGrp="1"/>
          </p:cNvSpPr>
          <p:nvPr>
            <p:ph idx="1"/>
          </p:nvPr>
        </p:nvSpPr>
        <p:spPr>
          <a:xfrm>
            <a:off x="490539" y="1423196"/>
            <a:ext cx="7311862" cy="44537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Tree>
    <p:extLst>
      <p:ext uri="{BB962C8B-B14F-4D97-AF65-F5344CB8AC3E}">
        <p14:creationId xmlns:p14="http://schemas.microsoft.com/office/powerpoint/2010/main" val="55006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 Image/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057400"/>
            <a:ext cx="7311862" cy="38195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
        <p:nvSpPr>
          <p:cNvPr id="10" name="Picture Placeholder 9"/>
          <p:cNvSpPr>
            <a:spLocks noGrp="1"/>
          </p:cNvSpPr>
          <p:nvPr>
            <p:ph type="pic" sz="quarter" idx="13" hasCustomPrompt="1"/>
          </p:nvPr>
        </p:nvSpPr>
        <p:spPr>
          <a:xfrm>
            <a:off x="8289130" y="981075"/>
            <a:ext cx="3902869" cy="5876925"/>
          </a:xfrm>
          <a:custGeom>
            <a:avLst/>
            <a:gdLst>
              <a:gd name="connsiteX0" fmla="*/ 0 w 3902869"/>
              <a:gd name="connsiteY0" fmla="*/ 0 h 5876925"/>
              <a:gd name="connsiteX1" fmla="*/ 3902869 w 3902869"/>
              <a:gd name="connsiteY1" fmla="*/ 0 h 5876925"/>
              <a:gd name="connsiteX2" fmla="*/ 3902869 w 3902869"/>
              <a:gd name="connsiteY2" fmla="*/ 5876925 h 5876925"/>
              <a:gd name="connsiteX3" fmla="*/ 0 w 3902869"/>
              <a:gd name="connsiteY3" fmla="*/ 5876925 h 5876925"/>
              <a:gd name="connsiteX4" fmla="*/ 0 w 3902869"/>
              <a:gd name="connsiteY4" fmla="*/ 0 h 5876925"/>
              <a:gd name="connsiteX0" fmla="*/ 0 w 3902869"/>
              <a:gd name="connsiteY0" fmla="*/ 0 h 5876925"/>
              <a:gd name="connsiteX1" fmla="*/ 3898107 w 3902869"/>
              <a:gd name="connsiteY1" fmla="*/ 2252663 h 5876925"/>
              <a:gd name="connsiteX2" fmla="*/ 3902869 w 3902869"/>
              <a:gd name="connsiteY2" fmla="*/ 5876925 h 5876925"/>
              <a:gd name="connsiteX3" fmla="*/ 0 w 3902869"/>
              <a:gd name="connsiteY3" fmla="*/ 5876925 h 5876925"/>
              <a:gd name="connsiteX4" fmla="*/ 0 w 3902869"/>
              <a:gd name="connsiteY4" fmla="*/ 0 h 5876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869" h="5876925">
                <a:moveTo>
                  <a:pt x="0" y="0"/>
                </a:moveTo>
                <a:lnTo>
                  <a:pt x="3898107" y="2252663"/>
                </a:lnTo>
                <a:cubicBezTo>
                  <a:pt x="3899694" y="3460750"/>
                  <a:pt x="3901282" y="4668838"/>
                  <a:pt x="3902869" y="5876925"/>
                </a:cubicBezTo>
                <a:lnTo>
                  <a:pt x="0" y="5876925"/>
                </a:lnTo>
                <a:lnTo>
                  <a:pt x="0" y="0"/>
                </a:lnTo>
                <a:close/>
              </a:path>
            </a:pathLst>
          </a:custGeom>
        </p:spPr>
        <p:txBody>
          <a:bodyPr anchor="b" anchorCtr="0"/>
          <a:lstStyle>
            <a:lvl1pPr algn="r">
              <a:defRPr sz="1000">
                <a:solidFill>
                  <a:schemeClr val="tx1"/>
                </a:solidFill>
              </a:defRPr>
            </a:lvl1pPr>
          </a:lstStyle>
          <a:p>
            <a:r>
              <a:rPr lang="en-GB"/>
              <a:t>Click icon to insert picture</a:t>
            </a:r>
          </a:p>
        </p:txBody>
      </p:sp>
      <p:sp>
        <p:nvSpPr>
          <p:cNvPr id="12" name="Text Placeholder 11"/>
          <p:cNvSpPr>
            <a:spLocks noGrp="1"/>
          </p:cNvSpPr>
          <p:nvPr>
            <p:ph type="body" sz="quarter" idx="14"/>
          </p:nvPr>
        </p:nvSpPr>
        <p:spPr>
          <a:xfrm>
            <a:off x="8288338" y="5876925"/>
            <a:ext cx="3413125" cy="247650"/>
          </a:xfrm>
          <a:custGeom>
            <a:avLst/>
            <a:gdLst>
              <a:gd name="connsiteX0" fmla="*/ 0 w 3413125"/>
              <a:gd name="connsiteY0" fmla="*/ 0 h 247650"/>
              <a:gd name="connsiteX1" fmla="*/ 3413125 w 3413125"/>
              <a:gd name="connsiteY1" fmla="*/ 0 h 247650"/>
              <a:gd name="connsiteX2" fmla="*/ 3413125 w 3413125"/>
              <a:gd name="connsiteY2" fmla="*/ 247650 h 247650"/>
              <a:gd name="connsiteX3" fmla="*/ 0 w 3413125"/>
              <a:gd name="connsiteY3" fmla="*/ 247650 h 247650"/>
              <a:gd name="connsiteX4" fmla="*/ 0 w 3413125"/>
              <a:gd name="connsiteY4" fmla="*/ 0 h 247650"/>
              <a:gd name="connsiteX0" fmla="*/ 0 w 3413125"/>
              <a:gd name="connsiteY0" fmla="*/ 0 h 247650"/>
              <a:gd name="connsiteX1" fmla="*/ 3153569 w 3413125"/>
              <a:gd name="connsiteY1" fmla="*/ 0 h 247650"/>
              <a:gd name="connsiteX2" fmla="*/ 3413125 w 3413125"/>
              <a:gd name="connsiteY2" fmla="*/ 247650 h 247650"/>
              <a:gd name="connsiteX3" fmla="*/ 0 w 3413125"/>
              <a:gd name="connsiteY3" fmla="*/ 247650 h 247650"/>
              <a:gd name="connsiteX4" fmla="*/ 0 w 3413125"/>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125" h="247650">
                <a:moveTo>
                  <a:pt x="0" y="0"/>
                </a:moveTo>
                <a:lnTo>
                  <a:pt x="3153569" y="0"/>
                </a:lnTo>
                <a:lnTo>
                  <a:pt x="3413125" y="247650"/>
                </a:lnTo>
                <a:lnTo>
                  <a:pt x="0" y="247650"/>
                </a:lnTo>
                <a:lnTo>
                  <a:pt x="0" y="0"/>
                </a:lnTo>
                <a:close/>
              </a:path>
            </a:pathLst>
          </a:custGeom>
          <a:solidFill>
            <a:schemeClr val="accent2"/>
          </a:solidFill>
        </p:spPr>
        <p:txBody>
          <a:bodyPr lIns="108000" anchor="ctr" anchorCtr="0"/>
          <a:lstStyle>
            <a:lvl1pPr>
              <a:defRPr sz="1000" b="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a:t>Click to edit Master text styles</a:t>
            </a:r>
          </a:p>
        </p:txBody>
      </p:sp>
      <p:cxnSp>
        <p:nvCxnSpPr>
          <p:cNvPr id="11" name="Straight Connector 10">
            <a:extLst>
              <a:ext uri="{FF2B5EF4-FFF2-40B4-BE49-F238E27FC236}">
                <a16:creationId xmlns:a16="http://schemas.microsoft.com/office/drawing/2014/main" id="{58807120-01E2-4D98-A468-5350D0C22EDB}"/>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7128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 Image/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90539" y="1423196"/>
            <a:ext cx="7311862" cy="44537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
        <p:nvSpPr>
          <p:cNvPr id="10" name="Picture Placeholder 9"/>
          <p:cNvSpPr>
            <a:spLocks noGrp="1"/>
          </p:cNvSpPr>
          <p:nvPr>
            <p:ph type="pic" sz="quarter" idx="13" hasCustomPrompt="1"/>
          </p:nvPr>
        </p:nvSpPr>
        <p:spPr>
          <a:xfrm>
            <a:off x="8289130" y="981075"/>
            <a:ext cx="3902869" cy="5876925"/>
          </a:xfrm>
          <a:custGeom>
            <a:avLst/>
            <a:gdLst>
              <a:gd name="connsiteX0" fmla="*/ 0 w 3902869"/>
              <a:gd name="connsiteY0" fmla="*/ 0 h 5876925"/>
              <a:gd name="connsiteX1" fmla="*/ 3902869 w 3902869"/>
              <a:gd name="connsiteY1" fmla="*/ 0 h 5876925"/>
              <a:gd name="connsiteX2" fmla="*/ 3902869 w 3902869"/>
              <a:gd name="connsiteY2" fmla="*/ 5876925 h 5876925"/>
              <a:gd name="connsiteX3" fmla="*/ 0 w 3902869"/>
              <a:gd name="connsiteY3" fmla="*/ 5876925 h 5876925"/>
              <a:gd name="connsiteX4" fmla="*/ 0 w 3902869"/>
              <a:gd name="connsiteY4" fmla="*/ 0 h 5876925"/>
              <a:gd name="connsiteX0" fmla="*/ 0 w 3902869"/>
              <a:gd name="connsiteY0" fmla="*/ 0 h 5876925"/>
              <a:gd name="connsiteX1" fmla="*/ 3898107 w 3902869"/>
              <a:gd name="connsiteY1" fmla="*/ 2252663 h 5876925"/>
              <a:gd name="connsiteX2" fmla="*/ 3902869 w 3902869"/>
              <a:gd name="connsiteY2" fmla="*/ 5876925 h 5876925"/>
              <a:gd name="connsiteX3" fmla="*/ 0 w 3902869"/>
              <a:gd name="connsiteY3" fmla="*/ 5876925 h 5876925"/>
              <a:gd name="connsiteX4" fmla="*/ 0 w 3902869"/>
              <a:gd name="connsiteY4" fmla="*/ 0 h 5876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869" h="5876925">
                <a:moveTo>
                  <a:pt x="0" y="0"/>
                </a:moveTo>
                <a:lnTo>
                  <a:pt x="3898107" y="2252663"/>
                </a:lnTo>
                <a:cubicBezTo>
                  <a:pt x="3899694" y="3460750"/>
                  <a:pt x="3901282" y="4668838"/>
                  <a:pt x="3902869" y="5876925"/>
                </a:cubicBezTo>
                <a:lnTo>
                  <a:pt x="0" y="5876925"/>
                </a:lnTo>
                <a:lnTo>
                  <a:pt x="0" y="0"/>
                </a:lnTo>
                <a:close/>
              </a:path>
            </a:pathLst>
          </a:custGeom>
        </p:spPr>
        <p:txBody>
          <a:bodyPr anchor="b" anchorCtr="0"/>
          <a:lstStyle>
            <a:lvl1pPr algn="r">
              <a:defRPr sz="1000">
                <a:solidFill>
                  <a:schemeClr val="tx1"/>
                </a:solidFill>
              </a:defRPr>
            </a:lvl1pPr>
          </a:lstStyle>
          <a:p>
            <a:r>
              <a:rPr lang="en-GB"/>
              <a:t>Click icon to insert picture</a:t>
            </a:r>
          </a:p>
        </p:txBody>
      </p:sp>
      <p:sp>
        <p:nvSpPr>
          <p:cNvPr id="12" name="Text Placeholder 11"/>
          <p:cNvSpPr>
            <a:spLocks noGrp="1"/>
          </p:cNvSpPr>
          <p:nvPr>
            <p:ph type="body" sz="quarter" idx="14"/>
          </p:nvPr>
        </p:nvSpPr>
        <p:spPr>
          <a:xfrm>
            <a:off x="8288338" y="5876925"/>
            <a:ext cx="3413125" cy="247650"/>
          </a:xfrm>
          <a:custGeom>
            <a:avLst/>
            <a:gdLst>
              <a:gd name="connsiteX0" fmla="*/ 0 w 3413125"/>
              <a:gd name="connsiteY0" fmla="*/ 0 h 247650"/>
              <a:gd name="connsiteX1" fmla="*/ 3413125 w 3413125"/>
              <a:gd name="connsiteY1" fmla="*/ 0 h 247650"/>
              <a:gd name="connsiteX2" fmla="*/ 3413125 w 3413125"/>
              <a:gd name="connsiteY2" fmla="*/ 247650 h 247650"/>
              <a:gd name="connsiteX3" fmla="*/ 0 w 3413125"/>
              <a:gd name="connsiteY3" fmla="*/ 247650 h 247650"/>
              <a:gd name="connsiteX4" fmla="*/ 0 w 3413125"/>
              <a:gd name="connsiteY4" fmla="*/ 0 h 247650"/>
              <a:gd name="connsiteX0" fmla="*/ 0 w 3413125"/>
              <a:gd name="connsiteY0" fmla="*/ 0 h 247650"/>
              <a:gd name="connsiteX1" fmla="*/ 3153569 w 3413125"/>
              <a:gd name="connsiteY1" fmla="*/ 0 h 247650"/>
              <a:gd name="connsiteX2" fmla="*/ 3413125 w 3413125"/>
              <a:gd name="connsiteY2" fmla="*/ 247650 h 247650"/>
              <a:gd name="connsiteX3" fmla="*/ 0 w 3413125"/>
              <a:gd name="connsiteY3" fmla="*/ 247650 h 247650"/>
              <a:gd name="connsiteX4" fmla="*/ 0 w 3413125"/>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125" h="247650">
                <a:moveTo>
                  <a:pt x="0" y="0"/>
                </a:moveTo>
                <a:lnTo>
                  <a:pt x="3153569" y="0"/>
                </a:lnTo>
                <a:lnTo>
                  <a:pt x="3413125" y="247650"/>
                </a:lnTo>
                <a:lnTo>
                  <a:pt x="0" y="247650"/>
                </a:lnTo>
                <a:lnTo>
                  <a:pt x="0" y="0"/>
                </a:lnTo>
                <a:close/>
              </a:path>
            </a:pathLst>
          </a:custGeom>
          <a:solidFill>
            <a:schemeClr val="accent2"/>
          </a:solidFill>
        </p:spPr>
        <p:txBody>
          <a:bodyPr lIns="108000" anchor="ctr" anchorCtr="0"/>
          <a:lstStyle>
            <a:lvl1pPr>
              <a:defRPr sz="1000" b="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011608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0538" y="1423195"/>
            <a:ext cx="11210924" cy="480217"/>
          </a:xfrm>
          <a:prstGeom prst="rect">
            <a:avLst/>
          </a:prstGeom>
        </p:spPr>
        <p:txBody>
          <a:bodyPr vert="horz" lIns="0" tIns="0" rIns="0" bIns="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490538" y="2057400"/>
            <a:ext cx="11210924" cy="3819525"/>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90538" y="6870450"/>
            <a:ext cx="2743200" cy="216000"/>
          </a:xfrm>
          <a:prstGeom prst="rect">
            <a:avLst/>
          </a:prstGeom>
        </p:spPr>
        <p:txBody>
          <a:bodyPr vert="horz" lIns="0" tIns="0" rIns="0" bIns="0" rtlCol="0" anchor="ctr">
            <a:noAutofit/>
          </a:bodyPr>
          <a:lstStyle>
            <a:lvl1pPr algn="l">
              <a:defRPr sz="1000">
                <a:noFill/>
              </a:defRPr>
            </a:lvl1pPr>
          </a:lstStyle>
          <a:p>
            <a:r>
              <a:rPr lang="en-GB"/>
              <a:t>Date: Monday / 01 / October / 2019</a:t>
            </a:r>
          </a:p>
        </p:txBody>
      </p:sp>
      <p:sp>
        <p:nvSpPr>
          <p:cNvPr id="5" name="Footer Placeholder 4"/>
          <p:cNvSpPr>
            <a:spLocks noGrp="1"/>
          </p:cNvSpPr>
          <p:nvPr>
            <p:ph type="ftr" sz="quarter" idx="3"/>
          </p:nvPr>
        </p:nvSpPr>
        <p:spPr>
          <a:xfrm>
            <a:off x="490538" y="6337302"/>
            <a:ext cx="5605462" cy="180000"/>
          </a:xfrm>
          <a:prstGeom prst="rect">
            <a:avLst/>
          </a:prstGeom>
        </p:spPr>
        <p:txBody>
          <a:bodyPr vert="horz" lIns="0" tIns="0" rIns="0" bIns="0" rtlCol="0" anchor="t" anchorCtr="0">
            <a:noAutofit/>
          </a:bodyPr>
          <a:lstStyle>
            <a:lvl1pPr algn="l">
              <a:defRPr sz="1000" b="1">
                <a:solidFill>
                  <a:schemeClr val="tx1"/>
                </a:solidFill>
              </a:defRPr>
            </a:lvl1pPr>
          </a:lstStyle>
          <a:p>
            <a:r>
              <a:rPr lang="en-GB"/>
              <a:t>Advancing social justice, promoting decent work</a:t>
            </a:r>
          </a:p>
        </p:txBody>
      </p:sp>
      <p:sp>
        <p:nvSpPr>
          <p:cNvPr id="6" name="Slide Number Placeholder 5"/>
          <p:cNvSpPr>
            <a:spLocks noGrp="1"/>
          </p:cNvSpPr>
          <p:nvPr>
            <p:ph type="sldNum" sz="quarter" idx="4"/>
          </p:nvPr>
        </p:nvSpPr>
        <p:spPr>
          <a:xfrm>
            <a:off x="11161462" y="432000"/>
            <a:ext cx="540000" cy="288000"/>
          </a:xfrm>
          <a:prstGeom prst="rect">
            <a:avLst/>
          </a:prstGeom>
        </p:spPr>
        <p:txBody>
          <a:bodyPr vert="horz" lIns="0" tIns="0" rIns="0" bIns="0" rtlCol="0" anchor="t" anchorCtr="0">
            <a:noAutofit/>
          </a:bodyPr>
          <a:lstStyle>
            <a:lvl1pPr algn="r">
              <a:defRPr sz="1800">
                <a:solidFill>
                  <a:schemeClr val="accent1"/>
                </a:solidFill>
              </a:defRPr>
            </a:lvl1pPr>
          </a:lstStyle>
          <a:p>
            <a:fld id="{856227C0-AD57-4F9B-BAE3-EEFB0D0EE427}" type="slidenum">
              <a:rPr lang="en-GB" smtClean="0"/>
              <a:pPr/>
              <a:t>‹#›</a:t>
            </a:fld>
            <a:endParaRPr lang="en-GB"/>
          </a:p>
        </p:txBody>
      </p:sp>
      <p:pic>
        <p:nvPicPr>
          <p:cNvPr id="8" name="Picture 7"/>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12" name="Picture 11"/>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1057063" y="6367463"/>
            <a:ext cx="644400" cy="172266"/>
          </a:xfrm>
          <a:prstGeom prst="rect">
            <a:avLst/>
          </a:prstGeom>
        </p:spPr>
      </p:pic>
    </p:spTree>
    <p:extLst>
      <p:ext uri="{BB962C8B-B14F-4D97-AF65-F5344CB8AC3E}">
        <p14:creationId xmlns:p14="http://schemas.microsoft.com/office/powerpoint/2010/main" val="1767613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0" r:id="rId3"/>
    <p:sldLayoutId id="2147483667" r:id="rId4"/>
    <p:sldLayoutId id="2147483671" r:id="rId5"/>
    <p:sldLayoutId id="2147483665" r:id="rId6"/>
    <p:sldLayoutId id="2147483672" r:id="rId7"/>
    <p:sldLayoutId id="2147483666" r:id="rId8"/>
    <p:sldLayoutId id="2147483673" r:id="rId9"/>
    <p:sldLayoutId id="2147483652" r:id="rId10"/>
    <p:sldLayoutId id="2147483674" r:id="rId11"/>
    <p:sldLayoutId id="2147483664" r:id="rId12"/>
    <p:sldLayoutId id="2147483675" r:id="rId13"/>
    <p:sldLayoutId id="2147483668" r:id="rId14"/>
    <p:sldLayoutId id="2147483677" r:id="rId15"/>
    <p:sldLayoutId id="2147483669" r:id="rId16"/>
    <p:sldLayoutId id="2147483676" r:id="rId17"/>
    <p:sldLayoutId id="2147483651" r:id="rId18"/>
    <p:sldLayoutId id="2147483661" r:id="rId19"/>
    <p:sldLayoutId id="2147483663" r:id="rId20"/>
    <p:sldLayoutId id="2147483662" r:id="rId21"/>
  </p:sldLayoutIdLst>
  <p:hf hdr="0"/>
  <p:txStyles>
    <p:titleStyle>
      <a:lvl1pPr algn="l" defTabSz="914400" rtl="0" eaLnBrk="1" latinLnBrk="0" hangingPunct="1">
        <a:lnSpc>
          <a:spcPct val="90000"/>
        </a:lnSpc>
        <a:spcBef>
          <a:spcPct val="0"/>
        </a:spcBef>
        <a:buNone/>
        <a:defRPr sz="24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2400"/>
        </a:spcBef>
        <a:spcAft>
          <a:spcPts val="600"/>
        </a:spcAft>
        <a:buFont typeface="Arial" panose="020B0604020202020204" pitchFamily="34" charset="0"/>
        <a:buNone/>
        <a:defRPr sz="1800" b="1" kern="1200">
          <a:solidFill>
            <a:schemeClr val="accent4"/>
          </a:solidFill>
          <a:latin typeface="+mn-lt"/>
          <a:ea typeface="+mn-ea"/>
          <a:cs typeface="+mn-cs"/>
        </a:defRPr>
      </a:lvl1pPr>
      <a:lvl2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4"/>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09" userDrawn="1">
          <p15:clr>
            <a:srgbClr val="F26B43"/>
          </p15:clr>
        </p15:guide>
        <p15:guide id="4" pos="7371" userDrawn="1">
          <p15:clr>
            <a:srgbClr val="F26B43"/>
          </p15:clr>
        </p15:guide>
        <p15:guide id="5" orient="horz" pos="309" userDrawn="1">
          <p15:clr>
            <a:srgbClr val="F26B43"/>
          </p15:clr>
        </p15:guide>
        <p15:guide id="6" orient="horz" pos="4011" userDrawn="1">
          <p15:clr>
            <a:srgbClr val="F26B43"/>
          </p15:clr>
        </p15:guide>
        <p15:guide id="7" orient="horz" pos="1508" userDrawn="1">
          <p15:clr>
            <a:srgbClr val="F26B43"/>
          </p15:clr>
        </p15:guide>
        <p15:guide id="8" orient="horz" pos="3702" userDrawn="1">
          <p15:clr>
            <a:srgbClr val="F26B43"/>
          </p15:clr>
        </p15:guide>
        <p15:guide id="9" orient="horz" pos="154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ilo.org/dyn/legosh/en/f?p=14100:2100:::NO:2100:P2100_COUNTRYLIST,P2100_NODELIST:AF%3BAM%3BAR%3BAS%3BEU,104228"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8" Type="http://schemas.openxmlformats.org/officeDocument/2006/relationships/hyperlink" Target="https://www.ilo.org/travail/info/publications/WCMS_751232/lang--en/index.htm" TargetMode="External"/><Relationship Id="rId3" Type="http://schemas.openxmlformats.org/officeDocument/2006/relationships/hyperlink" Target="https://www.ilo.org/global/topics/safety-and-health-at-work/resources-library/training/WCMS_736031/lang--en/index.htm" TargetMode="External"/><Relationship Id="rId7" Type="http://schemas.openxmlformats.org/officeDocument/2006/relationships/hyperlink" Target="https://www.ilo.org/global/topics/safety-and-health-at-work/resources-library/publications/WCMS_748638/lang--en/index.htm" TargetMode="External"/><Relationship Id="rId2" Type="http://schemas.openxmlformats.org/officeDocument/2006/relationships/hyperlink" Target="https://www.ilo.org/global/topics/safety-and-health-at-work/resources-library/publications/WCMS_780927/lang--en/index.htm" TargetMode="External"/><Relationship Id="rId1" Type="http://schemas.openxmlformats.org/officeDocument/2006/relationships/slideLayout" Target="../slideLayouts/slideLayout3.xml"/><Relationship Id="rId6" Type="http://schemas.openxmlformats.org/officeDocument/2006/relationships/hyperlink" Target="https://www.ilo.org/global/topics/safety-and-health-at-work/resources-library/publications/WCMS_745549/lang--en/index.htm" TargetMode="External"/><Relationship Id="rId11" Type="http://schemas.openxmlformats.org/officeDocument/2006/relationships/hyperlink" Target="https://www.ilo.org/global/topics/safety-and-health-at-work/resources-library/training/WCMS_753619/lang--en/index.htm" TargetMode="External"/><Relationship Id="rId5" Type="http://schemas.openxmlformats.org/officeDocument/2006/relationships/hyperlink" Target="https://www.ilo.org/wcmsp5/groups/public/---ed_protect/---protrav/---safework/documents/publication/wcms_742463.pdf" TargetMode="External"/><Relationship Id="rId10" Type="http://schemas.openxmlformats.org/officeDocument/2006/relationships/hyperlink" Target="https://www.ilo.org/sector/Resources/publications/WCMS_754864/lang--en/index.htm" TargetMode="External"/><Relationship Id="rId4" Type="http://schemas.openxmlformats.org/officeDocument/2006/relationships/hyperlink" Target="https://www.ilo.org/global/topics/safety-and-health-at-work/resources-library/publications/WCMS_741813/lang--en/index.htm" TargetMode="External"/><Relationship Id="rId9" Type="http://schemas.openxmlformats.org/officeDocument/2006/relationships/hyperlink" Target="https://www.ilo.org/sector/Resources/publications/WCMS_750808/lang--en/index.htm"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ilo.org/safeday" TargetMode="Externa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AB720-2B7B-4D63-B504-628CD1B45125}"/>
              </a:ext>
            </a:extLst>
          </p:cNvPr>
          <p:cNvSpPr>
            <a:spLocks noGrp="1"/>
          </p:cNvSpPr>
          <p:nvPr>
            <p:ph type="ctrTitle"/>
          </p:nvPr>
        </p:nvSpPr>
        <p:spPr>
          <a:xfrm>
            <a:off x="490538" y="2873014"/>
            <a:ext cx="7717798" cy="608525"/>
          </a:xfrm>
        </p:spPr>
        <p:txBody>
          <a:bodyPr/>
          <a:lstStyle/>
          <a:p>
            <a:r>
              <a:rPr lang="en-GB" sz="4800" dirty="0"/>
              <a:t>Enhancing </a:t>
            </a:r>
            <a:br>
              <a:rPr lang="en-GB" sz="4800" dirty="0"/>
            </a:br>
            <a:r>
              <a:rPr lang="en-GB" sz="4800" dirty="0"/>
              <a:t>social dialogue </a:t>
            </a:r>
            <a:br>
              <a:rPr lang="en-GB" sz="4800" dirty="0"/>
            </a:br>
            <a:r>
              <a:rPr lang="en-GB" sz="4800" dirty="0"/>
              <a:t>towards a culture of </a:t>
            </a:r>
            <a:br>
              <a:rPr lang="en-GB" sz="4800" dirty="0"/>
            </a:br>
            <a:r>
              <a:rPr lang="en-GB" sz="4800" dirty="0"/>
              <a:t>safety and health</a:t>
            </a:r>
          </a:p>
        </p:txBody>
      </p:sp>
      <p:sp>
        <p:nvSpPr>
          <p:cNvPr id="4" name="Date Placeholder 3">
            <a:extLst>
              <a:ext uri="{FF2B5EF4-FFF2-40B4-BE49-F238E27FC236}">
                <a16:creationId xmlns:a16="http://schemas.microsoft.com/office/drawing/2014/main" id="{50BAFD15-383D-4B80-BC7E-27621536F5A3}"/>
              </a:ext>
            </a:extLst>
          </p:cNvPr>
          <p:cNvSpPr>
            <a:spLocks noGrp="1"/>
          </p:cNvSpPr>
          <p:nvPr>
            <p:ph type="dt" sz="half" idx="10"/>
          </p:nvPr>
        </p:nvSpPr>
        <p:spPr/>
        <p:txBody>
          <a:bodyPr/>
          <a:lstStyle/>
          <a:p>
            <a:r>
              <a:rPr lang="en-GB" dirty="0"/>
              <a:t>Date: Thursday / 28 / April / 2022</a:t>
            </a:r>
          </a:p>
        </p:txBody>
      </p:sp>
      <p:sp>
        <p:nvSpPr>
          <p:cNvPr id="5" name="Footer Placeholder 4">
            <a:extLst>
              <a:ext uri="{FF2B5EF4-FFF2-40B4-BE49-F238E27FC236}">
                <a16:creationId xmlns:a16="http://schemas.microsoft.com/office/drawing/2014/main" id="{039AB6DB-3B7D-43D1-B6E3-3F449B9BB84A}"/>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F82464E3-71CF-4E42-BA6F-9B4FA0676E33}"/>
              </a:ext>
            </a:extLst>
          </p:cNvPr>
          <p:cNvSpPr>
            <a:spLocks noGrp="1"/>
          </p:cNvSpPr>
          <p:nvPr>
            <p:ph type="sldNum" sz="quarter" idx="12"/>
          </p:nvPr>
        </p:nvSpPr>
        <p:spPr/>
        <p:txBody>
          <a:bodyPr/>
          <a:lstStyle/>
          <a:p>
            <a:fld id="{856227C0-AD57-4F9B-BAE3-EEFB0D0EE427}" type="slidenum">
              <a:rPr lang="en-GB" smtClean="0"/>
              <a:pPr/>
              <a:t>1</a:t>
            </a:fld>
            <a:endParaRPr lang="en-GB"/>
          </a:p>
        </p:txBody>
      </p:sp>
      <p:pic>
        <p:nvPicPr>
          <p:cNvPr id="10" name="Picture Placeholder 9" descr="Background pattern&#10;&#10;Description automatically generated with medium confidence">
            <a:extLst>
              <a:ext uri="{FF2B5EF4-FFF2-40B4-BE49-F238E27FC236}">
                <a16:creationId xmlns:a16="http://schemas.microsoft.com/office/drawing/2014/main" id="{7E59513F-0FBE-D641-9737-88F62D3CFFA2}"/>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134" r="1134"/>
          <a:stretch>
            <a:fillRect/>
          </a:stretch>
        </p:blipFill>
        <p:spPr>
          <a:xfrm>
            <a:off x="0" y="-1"/>
            <a:ext cx="12192001" cy="6858001"/>
          </a:xfrm>
          <a:noFill/>
          <a:ln>
            <a:noFill/>
          </a:ln>
        </p:spPr>
      </p:pic>
    </p:spTree>
    <p:extLst>
      <p:ext uri="{BB962C8B-B14F-4D97-AF65-F5344CB8AC3E}">
        <p14:creationId xmlns:p14="http://schemas.microsoft.com/office/powerpoint/2010/main" val="2121927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A9E48-DBD5-47FB-92B1-04B3BCE98A6C}"/>
              </a:ext>
            </a:extLst>
          </p:cNvPr>
          <p:cNvSpPr>
            <a:spLocks noGrp="1"/>
          </p:cNvSpPr>
          <p:nvPr>
            <p:ph type="title"/>
          </p:nvPr>
        </p:nvSpPr>
        <p:spPr/>
        <p:txBody>
          <a:bodyPr/>
          <a:lstStyle/>
          <a:p>
            <a:r>
              <a:rPr lang="en-GB" dirty="0"/>
              <a:t>Participation and consultation at the core of ILO standards on OSH</a:t>
            </a:r>
          </a:p>
        </p:txBody>
      </p:sp>
      <p:sp>
        <p:nvSpPr>
          <p:cNvPr id="3" name="Content Placeholder 2">
            <a:extLst>
              <a:ext uri="{FF2B5EF4-FFF2-40B4-BE49-F238E27FC236}">
                <a16:creationId xmlns:a16="http://schemas.microsoft.com/office/drawing/2014/main" id="{84E5D3CA-BDAE-409D-B3DC-5B0043EF4EE4}"/>
              </a:ext>
            </a:extLst>
          </p:cNvPr>
          <p:cNvSpPr>
            <a:spLocks noGrp="1"/>
          </p:cNvSpPr>
          <p:nvPr>
            <p:ph idx="1"/>
          </p:nvPr>
        </p:nvSpPr>
        <p:spPr/>
        <p:txBody>
          <a:bodyPr/>
          <a:lstStyle/>
          <a:p>
            <a:pPr>
              <a:lnSpc>
                <a:spcPct val="90000"/>
              </a:lnSpc>
              <a:spcBef>
                <a:spcPts val="600"/>
              </a:spcBef>
              <a:spcAft>
                <a:spcPts val="0"/>
              </a:spcAft>
            </a:pPr>
            <a:r>
              <a:rPr lang="en-GB" sz="2200" dirty="0"/>
              <a:t>Occupational Safety and Health Convention, 1981 (No. 155) </a:t>
            </a:r>
            <a:r>
              <a:rPr lang="en-GB" sz="2000" b="0" dirty="0">
                <a:solidFill>
                  <a:schemeClr val="tx1"/>
                </a:solidFill>
              </a:rPr>
              <a:t>calls for:</a:t>
            </a:r>
          </a:p>
          <a:p>
            <a:pPr lvl="2">
              <a:lnSpc>
                <a:spcPct val="90000"/>
              </a:lnSpc>
            </a:pPr>
            <a:r>
              <a:rPr lang="en-GB" sz="2000" dirty="0"/>
              <a:t>a</a:t>
            </a:r>
            <a:r>
              <a:rPr lang="en-GB" sz="2000" b="1" dirty="0"/>
              <a:t> </a:t>
            </a:r>
            <a:r>
              <a:rPr lang="en-GB" sz="2000" b="1" dirty="0">
                <a:solidFill>
                  <a:schemeClr val="accent4"/>
                </a:solidFill>
              </a:rPr>
              <a:t>national policy on OSH </a:t>
            </a:r>
            <a:r>
              <a:rPr lang="en-GB" sz="2000" dirty="0"/>
              <a:t>(formulated; implemented and reviewed in consultation with most representative organizations of employers and workers), which:</a:t>
            </a:r>
          </a:p>
          <a:p>
            <a:pPr marL="540000" lvl="1" indent="-252000">
              <a:lnSpc>
                <a:spcPct val="90000"/>
              </a:lnSpc>
              <a:spcAft>
                <a:spcPts val="0"/>
              </a:spcAft>
              <a:buClr>
                <a:schemeClr val="accent1"/>
              </a:buClr>
              <a:buSzPct val="80000"/>
              <a:buFont typeface="Wingdings 3" panose="05040102010807070707" pitchFamily="18" charset="2"/>
              <a:buChar char=""/>
            </a:pPr>
            <a:r>
              <a:rPr lang="en-GB" dirty="0"/>
              <a:t>promotes communication and cooperation at different levels (from workplaces to national)</a:t>
            </a:r>
          </a:p>
          <a:p>
            <a:pPr marL="540000" lvl="1" indent="-252000">
              <a:lnSpc>
                <a:spcPct val="90000"/>
              </a:lnSpc>
              <a:spcAft>
                <a:spcPts val="0"/>
              </a:spcAft>
              <a:buClr>
                <a:schemeClr val="accent1"/>
              </a:buClr>
              <a:buSzPct val="80000"/>
              <a:buFont typeface="Wingdings 3" panose="05040102010807070707" pitchFamily="18" charset="2"/>
              <a:buChar char=""/>
            </a:pPr>
            <a:r>
              <a:rPr lang="en-GB" dirty="0"/>
              <a:t>indicates the respective OSH functions and responsibilities of the public authorities, employers, workers and others, taking into account the complementary character of such responsibilities</a:t>
            </a:r>
          </a:p>
          <a:p>
            <a:pPr lvl="2">
              <a:lnSpc>
                <a:spcPct val="90000"/>
              </a:lnSpc>
              <a:spcBef>
                <a:spcPts val="1200"/>
              </a:spcBef>
            </a:pPr>
            <a:r>
              <a:rPr lang="en-GB" sz="2000" dirty="0"/>
              <a:t>at the </a:t>
            </a:r>
            <a:r>
              <a:rPr lang="en-GB" sz="2000" b="1" dirty="0">
                <a:solidFill>
                  <a:schemeClr val="accent4"/>
                </a:solidFill>
              </a:rPr>
              <a:t>workplace level</a:t>
            </a:r>
            <a:r>
              <a:rPr lang="en-GB" sz="2000" dirty="0"/>
              <a:t>, establishment of the arrangements needed to:</a:t>
            </a:r>
          </a:p>
          <a:p>
            <a:pPr marL="540000" lvl="1" indent="-252000">
              <a:lnSpc>
                <a:spcPct val="90000"/>
              </a:lnSpc>
              <a:spcAft>
                <a:spcPts val="0"/>
              </a:spcAft>
              <a:buClr>
                <a:schemeClr val="accent1"/>
              </a:buClr>
              <a:buSzPct val="80000"/>
              <a:buFont typeface="Wingdings 3" panose="05040102010807070707" pitchFamily="18" charset="2"/>
              <a:buChar char=""/>
            </a:pPr>
            <a:r>
              <a:rPr lang="en-GB" dirty="0"/>
              <a:t>enable workers and their representatives to cooperate with employers in the field of OSH</a:t>
            </a:r>
          </a:p>
          <a:p>
            <a:pPr marL="540000" lvl="1" indent="-252000">
              <a:lnSpc>
                <a:spcPct val="90000"/>
              </a:lnSpc>
              <a:spcAft>
                <a:spcPts val="0"/>
              </a:spcAft>
              <a:buClr>
                <a:schemeClr val="accent1"/>
              </a:buClr>
              <a:buSzPct val="80000"/>
              <a:buFont typeface="Wingdings 3" panose="05040102010807070707" pitchFamily="18" charset="2"/>
              <a:buChar char=""/>
            </a:pPr>
            <a:r>
              <a:rPr lang="en-GB" dirty="0"/>
              <a:t>provide adequate information and training </a:t>
            </a:r>
          </a:p>
          <a:p>
            <a:pPr marL="540000" lvl="1" indent="-252000">
              <a:lnSpc>
                <a:spcPct val="90000"/>
              </a:lnSpc>
              <a:spcAft>
                <a:spcPts val="0"/>
              </a:spcAft>
              <a:buClr>
                <a:schemeClr val="accent1"/>
              </a:buClr>
              <a:buSzPct val="80000"/>
              <a:buFont typeface="Wingdings 3" panose="05040102010807070707" pitchFamily="18" charset="2"/>
              <a:buChar char=""/>
            </a:pPr>
            <a:r>
              <a:rPr lang="en-GB" dirty="0"/>
              <a:t>allow workers or their representatives to enquire into, and be consulted on, all aspects of OSH associated with their work </a:t>
            </a:r>
          </a:p>
          <a:p>
            <a:pPr>
              <a:lnSpc>
                <a:spcPct val="90000"/>
              </a:lnSpc>
              <a:spcBef>
                <a:spcPts val="600"/>
              </a:spcBef>
              <a:spcAft>
                <a:spcPts val="0"/>
              </a:spcAft>
            </a:pPr>
            <a:endParaRPr lang="en-GB" dirty="0"/>
          </a:p>
        </p:txBody>
      </p:sp>
      <p:sp>
        <p:nvSpPr>
          <p:cNvPr id="4" name="Date Placeholder 3">
            <a:extLst>
              <a:ext uri="{FF2B5EF4-FFF2-40B4-BE49-F238E27FC236}">
                <a16:creationId xmlns:a16="http://schemas.microsoft.com/office/drawing/2014/main" id="{B3B41A80-6957-4730-A7B3-34A55D9FED9A}"/>
              </a:ext>
            </a:extLst>
          </p:cNvPr>
          <p:cNvSpPr>
            <a:spLocks noGrp="1"/>
          </p:cNvSpPr>
          <p:nvPr>
            <p:ph type="dt" sz="half" idx="10"/>
          </p:nvPr>
        </p:nvSpPr>
        <p:spPr/>
        <p:txBody>
          <a:bodyPr/>
          <a:lstStyle/>
          <a:p>
            <a:r>
              <a:rPr lang="en-GB" dirty="0"/>
              <a:t>Date: Monday / 01 / October / 2019</a:t>
            </a:r>
          </a:p>
        </p:txBody>
      </p:sp>
      <p:sp>
        <p:nvSpPr>
          <p:cNvPr id="5" name="Footer Placeholder 4">
            <a:extLst>
              <a:ext uri="{FF2B5EF4-FFF2-40B4-BE49-F238E27FC236}">
                <a16:creationId xmlns:a16="http://schemas.microsoft.com/office/drawing/2014/main" id="{04ED3622-E836-409A-9E5A-6C7BEDE82C20}"/>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280149AA-EF6A-4597-81B7-8C9F2ED31C07}"/>
              </a:ext>
            </a:extLst>
          </p:cNvPr>
          <p:cNvSpPr>
            <a:spLocks noGrp="1"/>
          </p:cNvSpPr>
          <p:nvPr>
            <p:ph type="sldNum" sz="quarter" idx="12"/>
          </p:nvPr>
        </p:nvSpPr>
        <p:spPr/>
        <p:txBody>
          <a:bodyPr/>
          <a:lstStyle/>
          <a:p>
            <a:fld id="{856227C0-AD57-4F9B-BAE3-EEFB0D0EE427}" type="slidenum">
              <a:rPr lang="en-GB" smtClean="0"/>
              <a:t>10</a:t>
            </a:fld>
            <a:endParaRPr lang="en-GB"/>
          </a:p>
        </p:txBody>
      </p:sp>
    </p:spTree>
    <p:extLst>
      <p:ext uri="{BB962C8B-B14F-4D97-AF65-F5344CB8AC3E}">
        <p14:creationId xmlns:p14="http://schemas.microsoft.com/office/powerpoint/2010/main" val="1350626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EEEB1FA-0C2F-4190-93D2-F3469FE0944B}"/>
              </a:ext>
            </a:extLst>
          </p:cNvPr>
          <p:cNvSpPr>
            <a:spLocks noGrp="1"/>
          </p:cNvSpPr>
          <p:nvPr>
            <p:ph idx="1"/>
          </p:nvPr>
        </p:nvSpPr>
        <p:spPr/>
        <p:txBody>
          <a:bodyPr/>
          <a:lstStyle/>
          <a:p>
            <a:r>
              <a:rPr lang="en-GB" sz="2200" dirty="0"/>
              <a:t>Occupational Health Services Convention, 1985 (No. 161) </a:t>
            </a:r>
            <a:r>
              <a:rPr lang="en-GB" sz="2000" b="0" dirty="0">
                <a:solidFill>
                  <a:schemeClr val="tx1"/>
                </a:solidFill>
              </a:rPr>
              <a:t>calls for:</a:t>
            </a:r>
          </a:p>
          <a:p>
            <a:pPr lvl="2">
              <a:lnSpc>
                <a:spcPct val="90000"/>
              </a:lnSpc>
              <a:spcBef>
                <a:spcPts val="1200"/>
              </a:spcBef>
              <a:buSzPct val="90000"/>
            </a:pPr>
            <a:r>
              <a:rPr lang="en-GB" sz="2000" b="1" dirty="0">
                <a:solidFill>
                  <a:schemeClr val="accent4"/>
                </a:solidFill>
              </a:rPr>
              <a:t>consultation</a:t>
            </a:r>
            <a:r>
              <a:rPr lang="en-GB" sz="2000" dirty="0"/>
              <a:t> with the most representative organizations of employers and workers to formulate, implement and periodically review a coherent national policy on occupational health services</a:t>
            </a:r>
          </a:p>
          <a:p>
            <a:pPr lvl="2">
              <a:lnSpc>
                <a:spcPct val="90000"/>
              </a:lnSpc>
              <a:spcBef>
                <a:spcPts val="1200"/>
              </a:spcBef>
              <a:buSzPct val="90000"/>
            </a:pPr>
            <a:r>
              <a:rPr lang="en-GB" sz="2000" b="1" dirty="0">
                <a:solidFill>
                  <a:schemeClr val="accent4"/>
                </a:solidFill>
              </a:rPr>
              <a:t>cooperation and participation </a:t>
            </a:r>
            <a:r>
              <a:rPr lang="en-GB" sz="2000" dirty="0"/>
              <a:t>of the employer, the workers and their representatives in the implementation of the organizational and other measures relating to occupational health services on an equitable basis</a:t>
            </a:r>
          </a:p>
        </p:txBody>
      </p:sp>
      <p:sp>
        <p:nvSpPr>
          <p:cNvPr id="3" name="Date Placeholder 2">
            <a:extLst>
              <a:ext uri="{FF2B5EF4-FFF2-40B4-BE49-F238E27FC236}">
                <a16:creationId xmlns:a16="http://schemas.microsoft.com/office/drawing/2014/main" id="{914F5684-977C-4579-B346-F08395DC270E}"/>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7C378029-2FD2-497C-9786-1E8E9E1FA21A}"/>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2815E142-2ACB-433E-ABEC-8261C4B7BE11}"/>
              </a:ext>
            </a:extLst>
          </p:cNvPr>
          <p:cNvSpPr>
            <a:spLocks noGrp="1"/>
          </p:cNvSpPr>
          <p:nvPr>
            <p:ph type="sldNum" sz="quarter" idx="12"/>
          </p:nvPr>
        </p:nvSpPr>
        <p:spPr/>
        <p:txBody>
          <a:bodyPr/>
          <a:lstStyle/>
          <a:p>
            <a:fld id="{856227C0-AD57-4F9B-BAE3-EEFB0D0EE427}" type="slidenum">
              <a:rPr lang="en-GB" smtClean="0"/>
              <a:t>11</a:t>
            </a:fld>
            <a:endParaRPr lang="en-GB"/>
          </a:p>
        </p:txBody>
      </p:sp>
    </p:spTree>
    <p:extLst>
      <p:ext uri="{BB962C8B-B14F-4D97-AF65-F5344CB8AC3E}">
        <p14:creationId xmlns:p14="http://schemas.microsoft.com/office/powerpoint/2010/main" val="1870155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E4D994-5B86-4235-BF3D-2E8AA7EFD0D6}"/>
              </a:ext>
            </a:extLst>
          </p:cNvPr>
          <p:cNvSpPr>
            <a:spLocks noGrp="1"/>
          </p:cNvSpPr>
          <p:nvPr>
            <p:ph idx="1"/>
          </p:nvPr>
        </p:nvSpPr>
        <p:spPr/>
        <p:txBody>
          <a:bodyPr/>
          <a:lstStyle/>
          <a:p>
            <a:r>
              <a:rPr lang="en-GB" sz="2100" dirty="0"/>
              <a:t>Promotional Framework for Occupational Safety and Health Convention, 2006 (No. 187)</a:t>
            </a:r>
          </a:p>
          <a:p>
            <a:pPr lvl="2">
              <a:lnSpc>
                <a:spcPct val="90000"/>
              </a:lnSpc>
              <a:spcBef>
                <a:spcPts val="1200"/>
              </a:spcBef>
              <a:buSzPct val="90000"/>
            </a:pPr>
            <a:r>
              <a:rPr lang="en-GB" sz="2000" dirty="0"/>
              <a:t>promotes a national </a:t>
            </a:r>
            <a:r>
              <a:rPr lang="en-GB" sz="2000" b="1" dirty="0">
                <a:solidFill>
                  <a:schemeClr val="accent4"/>
                </a:solidFill>
              </a:rPr>
              <a:t>preventative safety and health culture</a:t>
            </a:r>
            <a:r>
              <a:rPr lang="en-GB" sz="2000" dirty="0"/>
              <a:t>, built on social dialogue </a:t>
            </a:r>
          </a:p>
          <a:p>
            <a:pPr lvl="2">
              <a:lnSpc>
                <a:spcPct val="90000"/>
              </a:lnSpc>
              <a:spcBef>
                <a:spcPts val="1200"/>
              </a:spcBef>
              <a:buSzPct val="90000"/>
            </a:pPr>
            <a:r>
              <a:rPr lang="en-GB" sz="2000" dirty="0"/>
              <a:t>calls for </a:t>
            </a:r>
            <a:r>
              <a:rPr lang="en-GB" sz="2000" b="1" dirty="0">
                <a:solidFill>
                  <a:schemeClr val="accent4"/>
                </a:solidFill>
              </a:rPr>
              <a:t>tripartite consultations </a:t>
            </a:r>
            <a:r>
              <a:rPr lang="en-GB" sz="2000" dirty="0"/>
              <a:t>on:</a:t>
            </a:r>
          </a:p>
          <a:p>
            <a:pPr marL="540000" lvl="1" indent="-252000">
              <a:lnSpc>
                <a:spcPct val="90000"/>
              </a:lnSpc>
              <a:spcAft>
                <a:spcPts val="0"/>
              </a:spcAft>
              <a:buClr>
                <a:schemeClr val="accent1"/>
              </a:buClr>
              <a:buSzPct val="80000"/>
              <a:buFont typeface="Wingdings 3" panose="05040102010807070707" pitchFamily="18" charset="2"/>
              <a:buChar char=""/>
            </a:pPr>
            <a:r>
              <a:rPr lang="en-GB" dirty="0"/>
              <a:t>the formulation, implementation and periodical review of a coherent national policy on OSH </a:t>
            </a:r>
          </a:p>
          <a:p>
            <a:pPr marL="540000" lvl="1" indent="-252000">
              <a:lnSpc>
                <a:spcPct val="90000"/>
              </a:lnSpc>
              <a:spcAft>
                <a:spcPts val="0"/>
              </a:spcAft>
              <a:buClr>
                <a:schemeClr val="accent1"/>
              </a:buClr>
              <a:buSzPct val="80000"/>
              <a:buFont typeface="Wingdings 3" panose="05040102010807070707" pitchFamily="18" charset="2"/>
              <a:buChar char=""/>
            </a:pPr>
            <a:r>
              <a:rPr lang="en-GB" dirty="0"/>
              <a:t>the establishment, maintenance, progressive development and periodical review of a national system for OSH</a:t>
            </a:r>
          </a:p>
          <a:p>
            <a:pPr marL="540000" lvl="1" indent="-252000">
              <a:lnSpc>
                <a:spcPct val="90000"/>
              </a:lnSpc>
              <a:spcAft>
                <a:spcPts val="0"/>
              </a:spcAft>
              <a:buClr>
                <a:schemeClr val="accent1"/>
              </a:buClr>
              <a:buSzPct val="80000"/>
              <a:buFont typeface="Wingdings 3" panose="05040102010807070707" pitchFamily="18" charset="2"/>
              <a:buChar char=""/>
            </a:pPr>
            <a:r>
              <a:rPr lang="en-GB" dirty="0"/>
              <a:t>the formulation, implementation, monitoring, evaluation and periodical review of a national programme on OSH</a:t>
            </a:r>
          </a:p>
          <a:p>
            <a:pPr lvl="2">
              <a:lnSpc>
                <a:spcPct val="90000"/>
              </a:lnSpc>
              <a:spcBef>
                <a:spcPts val="1200"/>
              </a:spcBef>
              <a:buSzPct val="90000"/>
            </a:pPr>
            <a:r>
              <a:rPr lang="en-GB" sz="2000" dirty="0"/>
              <a:t>provides that the national OSH system shall include arrangements to promote, at the level of the undertaking, </a:t>
            </a:r>
            <a:r>
              <a:rPr lang="en-GB" sz="2000" b="1" dirty="0">
                <a:solidFill>
                  <a:schemeClr val="accent4"/>
                </a:solidFill>
              </a:rPr>
              <a:t>cooperation between management, workers and their representatives </a:t>
            </a:r>
            <a:r>
              <a:rPr lang="en-GB" sz="2000" dirty="0"/>
              <a:t>as an essential element of workplace-related prevention measures</a:t>
            </a:r>
          </a:p>
        </p:txBody>
      </p:sp>
      <p:sp>
        <p:nvSpPr>
          <p:cNvPr id="3" name="Date Placeholder 2">
            <a:extLst>
              <a:ext uri="{FF2B5EF4-FFF2-40B4-BE49-F238E27FC236}">
                <a16:creationId xmlns:a16="http://schemas.microsoft.com/office/drawing/2014/main" id="{111F51B0-4A63-4FFB-81BB-7DA29488656F}"/>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A31C8547-5748-4C2D-A10F-23A5024183BC}"/>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224B17E3-AA2E-4986-A506-7CC5E13D3696}"/>
              </a:ext>
            </a:extLst>
          </p:cNvPr>
          <p:cNvSpPr>
            <a:spLocks noGrp="1"/>
          </p:cNvSpPr>
          <p:nvPr>
            <p:ph type="sldNum" sz="quarter" idx="12"/>
          </p:nvPr>
        </p:nvSpPr>
        <p:spPr/>
        <p:txBody>
          <a:bodyPr/>
          <a:lstStyle/>
          <a:p>
            <a:fld id="{856227C0-AD57-4F9B-BAE3-EEFB0D0EE427}" type="slidenum">
              <a:rPr lang="en-GB" smtClean="0"/>
              <a:t>12</a:t>
            </a:fld>
            <a:endParaRPr lang="en-GB"/>
          </a:p>
        </p:txBody>
      </p:sp>
    </p:spTree>
    <p:extLst>
      <p:ext uri="{BB962C8B-B14F-4D97-AF65-F5344CB8AC3E}">
        <p14:creationId xmlns:p14="http://schemas.microsoft.com/office/powerpoint/2010/main" val="1207172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47D44EA-C90A-D548-A190-D68D3E51797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0A3D7F9-A942-4323-B0B5-22B855656F9B}"/>
              </a:ext>
            </a:extLst>
          </p:cNvPr>
          <p:cNvSpPr>
            <a:spLocks noGrp="1"/>
          </p:cNvSpPr>
          <p:nvPr>
            <p:ph type="title"/>
          </p:nvPr>
        </p:nvSpPr>
        <p:spPr>
          <a:xfrm>
            <a:off x="490537" y="2872800"/>
            <a:ext cx="7526411" cy="608525"/>
          </a:xfrm>
        </p:spPr>
        <p:txBody>
          <a:bodyPr/>
          <a:lstStyle/>
          <a:p>
            <a:r>
              <a:rPr lang="en-GB" sz="4400" b="0" kern="0" dirty="0">
                <a:solidFill>
                  <a:schemeClr val="bg1"/>
                </a:solidFill>
                <a:effectLst/>
                <a:latin typeface="Arial" panose="020B0604020202020204" pitchFamily="34" charset="0"/>
              </a:rPr>
              <a:t>At the national level: </a:t>
            </a:r>
            <a:br>
              <a:rPr lang="en-GB" sz="4400" b="0" kern="0" dirty="0">
                <a:solidFill>
                  <a:schemeClr val="bg1"/>
                </a:solidFill>
                <a:effectLst/>
                <a:latin typeface="Arial" panose="020B0604020202020204" pitchFamily="34" charset="0"/>
              </a:rPr>
            </a:br>
            <a:r>
              <a:rPr lang="en-GB" sz="4400" b="0" kern="0" dirty="0">
                <a:solidFill>
                  <a:schemeClr val="bg1"/>
                </a:solidFill>
                <a:effectLst/>
                <a:latin typeface="Arial" panose="020B0604020202020204" pitchFamily="34" charset="0"/>
              </a:rPr>
              <a:t>the role of the social partners in building a preventative safety and health culture </a:t>
            </a:r>
            <a:endParaRPr lang="en-GB" sz="4400" b="0" dirty="0">
              <a:solidFill>
                <a:schemeClr val="bg1"/>
              </a:solidFill>
            </a:endParaRPr>
          </a:p>
        </p:txBody>
      </p:sp>
      <p:sp>
        <p:nvSpPr>
          <p:cNvPr id="4" name="Date Placeholder 3">
            <a:extLst>
              <a:ext uri="{FF2B5EF4-FFF2-40B4-BE49-F238E27FC236}">
                <a16:creationId xmlns:a16="http://schemas.microsoft.com/office/drawing/2014/main" id="{ED723796-4414-48CB-B036-3CEA95A75DCE}"/>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3AF5D7A9-E57A-416F-96F3-10AF7779075E}"/>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7AE572A5-935D-487A-8A43-BFED46268B9F}"/>
              </a:ext>
            </a:extLst>
          </p:cNvPr>
          <p:cNvSpPr>
            <a:spLocks noGrp="1"/>
          </p:cNvSpPr>
          <p:nvPr>
            <p:ph type="sldNum" sz="quarter" idx="12"/>
          </p:nvPr>
        </p:nvSpPr>
        <p:spPr/>
        <p:txBody>
          <a:bodyPr/>
          <a:lstStyle/>
          <a:p>
            <a:fld id="{856227C0-AD57-4F9B-BAE3-EEFB0D0EE427}" type="slidenum">
              <a:rPr lang="en-GB" smtClean="0"/>
              <a:pPr/>
              <a:t>13</a:t>
            </a:fld>
            <a:endParaRPr lang="en-GB"/>
          </a:p>
        </p:txBody>
      </p:sp>
    </p:spTree>
    <p:extLst>
      <p:ext uri="{BB962C8B-B14F-4D97-AF65-F5344CB8AC3E}">
        <p14:creationId xmlns:p14="http://schemas.microsoft.com/office/powerpoint/2010/main" val="1715440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A9E48-DBD5-47FB-92B1-04B3BCE98A6C}"/>
              </a:ext>
            </a:extLst>
          </p:cNvPr>
          <p:cNvSpPr>
            <a:spLocks noGrp="1"/>
          </p:cNvSpPr>
          <p:nvPr>
            <p:ph type="title"/>
          </p:nvPr>
        </p:nvSpPr>
        <p:spPr/>
        <p:txBody>
          <a:bodyPr/>
          <a:lstStyle/>
          <a:p>
            <a:r>
              <a:rPr lang="en-GB" dirty="0"/>
              <a:t>Participation of the social partners in the OSH governance</a:t>
            </a:r>
          </a:p>
        </p:txBody>
      </p:sp>
      <p:sp>
        <p:nvSpPr>
          <p:cNvPr id="3" name="Content Placeholder 2">
            <a:extLst>
              <a:ext uri="{FF2B5EF4-FFF2-40B4-BE49-F238E27FC236}">
                <a16:creationId xmlns:a16="http://schemas.microsoft.com/office/drawing/2014/main" id="{84E5D3CA-BDAE-409D-B3DC-5B0043EF4EE4}"/>
              </a:ext>
            </a:extLst>
          </p:cNvPr>
          <p:cNvSpPr>
            <a:spLocks noGrp="1"/>
          </p:cNvSpPr>
          <p:nvPr>
            <p:ph idx="1"/>
          </p:nvPr>
        </p:nvSpPr>
        <p:spPr/>
        <p:txBody>
          <a:bodyPr/>
          <a:lstStyle/>
          <a:p>
            <a:pPr lvl="2"/>
            <a:r>
              <a:rPr lang="en-GB" sz="2000" dirty="0">
                <a:effectLst/>
                <a:latin typeface="Arial" panose="020B0604020202020204" pitchFamily="34" charset="0"/>
                <a:ea typeface="Calibri" panose="020F0502020204030204" pitchFamily="34" charset="0"/>
              </a:rPr>
              <a:t>Creating a sound culture of prevention </a:t>
            </a:r>
            <a:r>
              <a:rPr lang="en-GB" sz="2000" dirty="0">
                <a:latin typeface="Arial" panose="020B0604020202020204" pitchFamily="34" charset="0"/>
                <a:ea typeface="Calibri" panose="020F0502020204030204" pitchFamily="34" charset="0"/>
              </a:rPr>
              <a:t>on</a:t>
            </a:r>
            <a:r>
              <a:rPr lang="en-GB" sz="2000" dirty="0">
                <a:effectLst/>
                <a:latin typeface="Arial" panose="020B0604020202020204" pitchFamily="34" charset="0"/>
                <a:ea typeface="Calibri" panose="020F0502020204030204" pitchFamily="34" charset="0"/>
              </a:rPr>
              <a:t> OSH requires the participation of employers’ and workers’ organizations in the governance of safety and health at work.</a:t>
            </a:r>
          </a:p>
          <a:p>
            <a:pPr lvl="2"/>
            <a:r>
              <a:rPr lang="en-GB" sz="2000" dirty="0">
                <a:effectLst/>
                <a:latin typeface="Arial" panose="020B0604020202020204" pitchFamily="34" charset="0"/>
                <a:ea typeface="Calibri" panose="020F0502020204030204" pitchFamily="34" charset="0"/>
              </a:rPr>
              <a:t>The tripartite partners may have different interests and perspectives</a:t>
            </a:r>
            <a:r>
              <a:rPr lang="en-GB" sz="2000" dirty="0">
                <a:latin typeface="Arial" panose="020B0604020202020204" pitchFamily="34" charset="0"/>
                <a:ea typeface="Calibri" panose="020F0502020204030204" pitchFamily="34" charset="0"/>
              </a:rPr>
              <a:t>. T</a:t>
            </a:r>
            <a:r>
              <a:rPr lang="en-GB" sz="2000" dirty="0">
                <a:effectLst/>
                <a:latin typeface="Arial" panose="020B0604020202020204" pitchFamily="34" charset="0"/>
                <a:ea typeface="Calibri" panose="020F0502020204030204" pitchFamily="34" charset="0"/>
              </a:rPr>
              <a:t>ripartite consultation and discussion may contribute towards an improvement in </a:t>
            </a:r>
            <a:r>
              <a:rPr lang="en-GB" sz="2000" b="1" dirty="0">
                <a:solidFill>
                  <a:schemeClr val="accent4"/>
                </a:solidFill>
                <a:effectLst/>
                <a:latin typeface="Arial" panose="020B0604020202020204" pitchFamily="34" charset="0"/>
                <a:ea typeface="Calibri" panose="020F0502020204030204" pitchFamily="34" charset="0"/>
              </a:rPr>
              <a:t>communication</a:t>
            </a:r>
            <a:r>
              <a:rPr lang="en-GB" sz="2000" dirty="0">
                <a:effectLst/>
                <a:latin typeface="Arial" panose="020B0604020202020204" pitchFamily="34" charset="0"/>
                <a:ea typeface="Calibri" panose="020F0502020204030204" pitchFamily="34" charset="0"/>
              </a:rPr>
              <a:t> and lead to a better understanding of any concerns and constraints they might have (paving the way for joint and agreed actions and for the development of a </a:t>
            </a:r>
            <a:r>
              <a:rPr lang="en-GB" sz="2000" b="1" dirty="0">
                <a:solidFill>
                  <a:schemeClr val="accent4"/>
                </a:solidFill>
                <a:effectLst/>
                <a:latin typeface="Arial" panose="020B0604020202020204" pitchFamily="34" charset="0"/>
                <a:ea typeface="Calibri" panose="020F0502020204030204" pitchFamily="34" charset="0"/>
              </a:rPr>
              <a:t>collaborative culture </a:t>
            </a:r>
            <a:r>
              <a:rPr lang="en-GB" sz="2000" dirty="0">
                <a:effectLst/>
                <a:latin typeface="Arial" panose="020B0604020202020204" pitchFamily="34" charset="0"/>
                <a:ea typeface="Calibri" panose="020F0502020204030204" pitchFamily="34" charset="0"/>
              </a:rPr>
              <a:t>for addressing OSH challenges).</a:t>
            </a:r>
          </a:p>
          <a:p>
            <a:pPr lvl="2"/>
            <a:r>
              <a:rPr lang="en-GB" sz="2000" dirty="0">
                <a:effectLst/>
                <a:latin typeface="Arial" panose="020B0604020202020204" pitchFamily="34" charset="0"/>
                <a:ea typeface="Calibri" panose="020F0502020204030204" pitchFamily="34" charset="0"/>
              </a:rPr>
              <a:t>Strong coordination among all the stakeholders is required to define common goals, priorities, objectives and targets for strengthening the OSH national system, bringing about more </a:t>
            </a:r>
            <a:r>
              <a:rPr lang="en-GB" sz="2000" b="1" dirty="0">
                <a:solidFill>
                  <a:schemeClr val="accent4"/>
                </a:solidFill>
                <a:effectLst/>
                <a:latin typeface="Arial" panose="020B0604020202020204" pitchFamily="34" charset="0"/>
                <a:ea typeface="Calibri" panose="020F0502020204030204" pitchFamily="34" charset="0"/>
              </a:rPr>
              <a:t>efficient use</a:t>
            </a:r>
            <a:r>
              <a:rPr lang="en-GB" sz="2000" dirty="0">
                <a:effectLst/>
                <a:latin typeface="Arial" panose="020B0604020202020204" pitchFamily="34" charset="0"/>
                <a:ea typeface="Calibri" panose="020F0502020204030204" pitchFamily="34" charset="0"/>
              </a:rPr>
              <a:t> of the available </a:t>
            </a:r>
            <a:r>
              <a:rPr lang="en-GB" sz="2000" b="1" dirty="0">
                <a:solidFill>
                  <a:schemeClr val="accent4"/>
                </a:solidFill>
                <a:effectLst/>
                <a:latin typeface="Arial" panose="020B0604020202020204" pitchFamily="34" charset="0"/>
                <a:ea typeface="Calibri" panose="020F0502020204030204" pitchFamily="34" charset="0"/>
              </a:rPr>
              <a:t>resources</a:t>
            </a:r>
            <a:r>
              <a:rPr lang="en-GB" sz="2000" dirty="0">
                <a:effectLst/>
                <a:latin typeface="Arial" panose="020B0604020202020204" pitchFamily="34" charset="0"/>
                <a:ea typeface="Calibri" panose="020F0502020204030204" pitchFamily="34" charset="0"/>
              </a:rPr>
              <a:t>.</a:t>
            </a:r>
          </a:p>
        </p:txBody>
      </p:sp>
      <p:sp>
        <p:nvSpPr>
          <p:cNvPr id="4" name="Date Placeholder 3">
            <a:extLst>
              <a:ext uri="{FF2B5EF4-FFF2-40B4-BE49-F238E27FC236}">
                <a16:creationId xmlns:a16="http://schemas.microsoft.com/office/drawing/2014/main" id="{B3B41A80-6957-4730-A7B3-34A55D9FED9A}"/>
              </a:ext>
            </a:extLst>
          </p:cNvPr>
          <p:cNvSpPr>
            <a:spLocks noGrp="1"/>
          </p:cNvSpPr>
          <p:nvPr>
            <p:ph type="dt" sz="half" idx="10"/>
          </p:nvPr>
        </p:nvSpPr>
        <p:spPr/>
        <p:txBody>
          <a:bodyPr/>
          <a:lstStyle/>
          <a:p>
            <a:r>
              <a:rPr lang="en-GB" dirty="0"/>
              <a:t>Date: Monday / 01 / October / 2019</a:t>
            </a:r>
          </a:p>
        </p:txBody>
      </p:sp>
      <p:sp>
        <p:nvSpPr>
          <p:cNvPr id="5" name="Footer Placeholder 4">
            <a:extLst>
              <a:ext uri="{FF2B5EF4-FFF2-40B4-BE49-F238E27FC236}">
                <a16:creationId xmlns:a16="http://schemas.microsoft.com/office/drawing/2014/main" id="{04ED3622-E836-409A-9E5A-6C7BEDE82C20}"/>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280149AA-EF6A-4597-81B7-8C9F2ED31C07}"/>
              </a:ext>
            </a:extLst>
          </p:cNvPr>
          <p:cNvSpPr>
            <a:spLocks noGrp="1"/>
          </p:cNvSpPr>
          <p:nvPr>
            <p:ph type="sldNum" sz="quarter" idx="12"/>
          </p:nvPr>
        </p:nvSpPr>
        <p:spPr/>
        <p:txBody>
          <a:bodyPr/>
          <a:lstStyle/>
          <a:p>
            <a:fld id="{856227C0-AD57-4F9B-BAE3-EEFB0D0EE427}" type="slidenum">
              <a:rPr lang="en-GB" smtClean="0"/>
              <a:t>14</a:t>
            </a:fld>
            <a:endParaRPr lang="en-GB"/>
          </a:p>
        </p:txBody>
      </p:sp>
    </p:spTree>
    <p:extLst>
      <p:ext uri="{BB962C8B-B14F-4D97-AF65-F5344CB8AC3E}">
        <p14:creationId xmlns:p14="http://schemas.microsoft.com/office/powerpoint/2010/main" val="3295475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93C25-F693-4094-900B-123ABF44DEDD}"/>
              </a:ext>
            </a:extLst>
          </p:cNvPr>
          <p:cNvSpPr>
            <a:spLocks noGrp="1"/>
          </p:cNvSpPr>
          <p:nvPr>
            <p:ph type="title"/>
          </p:nvPr>
        </p:nvSpPr>
        <p:spPr/>
        <p:txBody>
          <a:bodyPr/>
          <a:lstStyle/>
          <a:p>
            <a:r>
              <a:rPr lang="en-GB" dirty="0"/>
              <a:t>Adopting sound OSH policies through social dialogue</a:t>
            </a:r>
          </a:p>
        </p:txBody>
      </p:sp>
      <p:sp>
        <p:nvSpPr>
          <p:cNvPr id="3" name="Content Placeholder 2">
            <a:extLst>
              <a:ext uri="{FF2B5EF4-FFF2-40B4-BE49-F238E27FC236}">
                <a16:creationId xmlns:a16="http://schemas.microsoft.com/office/drawing/2014/main" id="{6CC1B291-8C44-4E55-8F9D-D1D5B9FE3405}"/>
              </a:ext>
            </a:extLst>
          </p:cNvPr>
          <p:cNvSpPr>
            <a:spLocks noGrp="1"/>
          </p:cNvSpPr>
          <p:nvPr>
            <p:ph idx="1"/>
          </p:nvPr>
        </p:nvSpPr>
        <p:spPr/>
        <p:txBody>
          <a:bodyPr/>
          <a:lstStyle/>
          <a:p>
            <a:pPr lvl="1">
              <a:lnSpc>
                <a:spcPct val="90000"/>
              </a:lnSpc>
              <a:spcBef>
                <a:spcPts val="0"/>
              </a:spcBef>
            </a:pPr>
            <a:r>
              <a:rPr lang="en-GB" sz="2000" dirty="0"/>
              <a:t>The Occupational Safety and Health Convention, 1981 (No. 155) and the Promotional Framework for Occupational Safety and Health Convention, 2006 (No. 187) call for the adoption of a coherent national OSH policy. </a:t>
            </a:r>
          </a:p>
          <a:p>
            <a:pPr lvl="1">
              <a:lnSpc>
                <a:spcPct val="90000"/>
              </a:lnSpc>
              <a:spcBef>
                <a:spcPts val="0"/>
              </a:spcBef>
            </a:pPr>
            <a:r>
              <a:rPr lang="en-GB" sz="2000" dirty="0"/>
              <a:t>Such a policy should: </a:t>
            </a:r>
          </a:p>
          <a:p>
            <a:pPr lvl="2">
              <a:lnSpc>
                <a:spcPct val="90000"/>
              </a:lnSpc>
              <a:spcBef>
                <a:spcPts val="0"/>
              </a:spcBef>
              <a:spcAft>
                <a:spcPts val="600"/>
              </a:spcAft>
            </a:pPr>
            <a:r>
              <a:rPr lang="en-GB" sz="2000" dirty="0"/>
              <a:t>be built through </a:t>
            </a:r>
            <a:r>
              <a:rPr lang="en-GB" sz="2000" b="1" dirty="0">
                <a:solidFill>
                  <a:schemeClr val="accent4"/>
                </a:solidFill>
              </a:rPr>
              <a:t>tripartite consultation and discussion</a:t>
            </a:r>
            <a:r>
              <a:rPr lang="en-GB" sz="2000" dirty="0"/>
              <a:t> (this confers legitimacy and favours its implementation);</a:t>
            </a:r>
          </a:p>
          <a:p>
            <a:pPr lvl="2">
              <a:lnSpc>
                <a:spcPct val="90000"/>
              </a:lnSpc>
              <a:spcBef>
                <a:spcPts val="0"/>
              </a:spcBef>
              <a:spcAft>
                <a:spcPts val="600"/>
              </a:spcAft>
            </a:pPr>
            <a:r>
              <a:rPr lang="en-GB" sz="2000" dirty="0"/>
              <a:t>include (at least): </a:t>
            </a:r>
          </a:p>
          <a:p>
            <a:pPr marL="576000" lvl="1" indent="-288000">
              <a:lnSpc>
                <a:spcPct val="90000"/>
              </a:lnSpc>
              <a:spcBef>
                <a:spcPts val="0"/>
              </a:spcBef>
              <a:spcAft>
                <a:spcPts val="0"/>
              </a:spcAft>
              <a:buClr>
                <a:schemeClr val="accent1"/>
              </a:buClr>
              <a:buSzPct val="80000"/>
              <a:buFont typeface="Wingdings 3" panose="05040102010807070707" pitchFamily="18" charset="2"/>
              <a:buChar char=""/>
            </a:pPr>
            <a:r>
              <a:rPr lang="en-GB" sz="2000" b="1" dirty="0">
                <a:solidFill>
                  <a:schemeClr val="accent4"/>
                </a:solidFill>
              </a:rPr>
              <a:t>government</a:t>
            </a:r>
            <a:r>
              <a:rPr lang="en-GB" sz="2000" dirty="0"/>
              <a:t> </a:t>
            </a:r>
            <a:r>
              <a:rPr lang="en-GB" sz="2000" b="1" dirty="0">
                <a:solidFill>
                  <a:schemeClr val="accent4"/>
                </a:solidFill>
              </a:rPr>
              <a:t>commitment</a:t>
            </a:r>
            <a:r>
              <a:rPr lang="en-GB" sz="2000" dirty="0"/>
              <a:t> to the prevention of occupational accidents and diseases;</a:t>
            </a:r>
          </a:p>
          <a:p>
            <a:pPr marL="576000" lvl="1" indent="-288000">
              <a:lnSpc>
                <a:spcPct val="90000"/>
              </a:lnSpc>
              <a:spcBef>
                <a:spcPts val="0"/>
              </a:spcBef>
              <a:spcAft>
                <a:spcPts val="0"/>
              </a:spcAft>
              <a:buClr>
                <a:schemeClr val="accent1"/>
              </a:buClr>
              <a:buSzPct val="80000"/>
              <a:buFont typeface="Wingdings 3" panose="05040102010807070707" pitchFamily="18" charset="2"/>
              <a:buChar char=""/>
            </a:pPr>
            <a:r>
              <a:rPr lang="en-GB" sz="2000" dirty="0"/>
              <a:t>the main principles guiding national action on OSH;</a:t>
            </a:r>
          </a:p>
          <a:p>
            <a:pPr marL="576000" lvl="1" indent="-288000">
              <a:lnSpc>
                <a:spcPct val="90000"/>
              </a:lnSpc>
              <a:spcBef>
                <a:spcPts val="0"/>
              </a:spcBef>
              <a:spcAft>
                <a:spcPts val="0"/>
              </a:spcAft>
              <a:buClr>
                <a:schemeClr val="accent1"/>
              </a:buClr>
              <a:buSzPct val="80000"/>
              <a:buFont typeface="Wingdings 3" panose="05040102010807070707" pitchFamily="18" charset="2"/>
              <a:buChar char=""/>
            </a:pPr>
            <a:r>
              <a:rPr lang="en-GB" sz="2000" dirty="0"/>
              <a:t>spheres of action on OSH;</a:t>
            </a:r>
          </a:p>
          <a:p>
            <a:pPr marL="576000" lvl="1" indent="-288000">
              <a:lnSpc>
                <a:spcPct val="90000"/>
              </a:lnSpc>
              <a:spcBef>
                <a:spcPts val="0"/>
              </a:spcBef>
              <a:spcAft>
                <a:spcPts val="0"/>
              </a:spcAft>
              <a:buClr>
                <a:schemeClr val="accent1"/>
              </a:buClr>
              <a:buSzPct val="80000"/>
              <a:buFont typeface="Wingdings 3" panose="05040102010807070707" pitchFamily="18" charset="2"/>
              <a:buChar char=""/>
            </a:pPr>
            <a:r>
              <a:rPr lang="en-GB" sz="2000" b="1" dirty="0">
                <a:solidFill>
                  <a:schemeClr val="accent4"/>
                </a:solidFill>
              </a:rPr>
              <a:t>functions and responsibilities of the main stakeholders </a:t>
            </a:r>
            <a:r>
              <a:rPr lang="en-GB" sz="2000" dirty="0"/>
              <a:t>(i.e., relevant public authorities, employers and workers and their organizations), recognizing the complementary character of those responsibilities.</a:t>
            </a:r>
          </a:p>
          <a:p>
            <a:endParaRPr lang="en-GB" dirty="0"/>
          </a:p>
        </p:txBody>
      </p:sp>
      <p:sp>
        <p:nvSpPr>
          <p:cNvPr id="4" name="Date Placeholder 3">
            <a:extLst>
              <a:ext uri="{FF2B5EF4-FFF2-40B4-BE49-F238E27FC236}">
                <a16:creationId xmlns:a16="http://schemas.microsoft.com/office/drawing/2014/main" id="{5364B762-CCCE-4335-81BC-6606B9E0B57C}"/>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A14BC013-F891-40B5-838E-98357136F277}"/>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547A6A5A-6324-4A22-886F-421D0EEE10FA}"/>
              </a:ext>
            </a:extLst>
          </p:cNvPr>
          <p:cNvSpPr>
            <a:spLocks noGrp="1"/>
          </p:cNvSpPr>
          <p:nvPr>
            <p:ph type="sldNum" sz="quarter" idx="12"/>
          </p:nvPr>
        </p:nvSpPr>
        <p:spPr/>
        <p:txBody>
          <a:bodyPr/>
          <a:lstStyle/>
          <a:p>
            <a:fld id="{856227C0-AD57-4F9B-BAE3-EEFB0D0EE427}" type="slidenum">
              <a:rPr lang="en-GB" smtClean="0"/>
              <a:t>15</a:t>
            </a:fld>
            <a:endParaRPr lang="en-GB"/>
          </a:p>
        </p:txBody>
      </p:sp>
    </p:spTree>
    <p:extLst>
      <p:ext uri="{BB962C8B-B14F-4D97-AF65-F5344CB8AC3E}">
        <p14:creationId xmlns:p14="http://schemas.microsoft.com/office/powerpoint/2010/main" val="34780329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93C25-F693-4094-900B-123ABF44DEDD}"/>
              </a:ext>
            </a:extLst>
          </p:cNvPr>
          <p:cNvSpPr>
            <a:spLocks noGrp="1"/>
          </p:cNvSpPr>
          <p:nvPr>
            <p:ph type="title"/>
          </p:nvPr>
        </p:nvSpPr>
        <p:spPr/>
        <p:txBody>
          <a:bodyPr/>
          <a:lstStyle/>
          <a:p>
            <a:r>
              <a:rPr lang="en-GB" dirty="0"/>
              <a:t>Implementing effective OSH regulatory frameworks</a:t>
            </a:r>
          </a:p>
        </p:txBody>
      </p:sp>
      <p:sp>
        <p:nvSpPr>
          <p:cNvPr id="3" name="Content Placeholder 2">
            <a:extLst>
              <a:ext uri="{FF2B5EF4-FFF2-40B4-BE49-F238E27FC236}">
                <a16:creationId xmlns:a16="http://schemas.microsoft.com/office/drawing/2014/main" id="{6CC1B291-8C44-4E55-8F9D-D1D5B9FE3405}"/>
              </a:ext>
            </a:extLst>
          </p:cNvPr>
          <p:cNvSpPr>
            <a:spLocks noGrp="1"/>
          </p:cNvSpPr>
          <p:nvPr>
            <p:ph idx="1"/>
          </p:nvPr>
        </p:nvSpPr>
        <p:spPr/>
        <p:txBody>
          <a:bodyPr/>
          <a:lstStyle/>
          <a:p>
            <a:pPr lvl="1">
              <a:lnSpc>
                <a:spcPct val="90000"/>
              </a:lnSpc>
              <a:spcBef>
                <a:spcPts val="0"/>
              </a:spcBef>
            </a:pPr>
            <a:r>
              <a:rPr lang="en-GB" sz="2000" dirty="0"/>
              <a:t>A comprehensive and functional regulatory framework should:</a:t>
            </a:r>
          </a:p>
          <a:p>
            <a:pPr lvl="2">
              <a:lnSpc>
                <a:spcPct val="90000"/>
              </a:lnSpc>
              <a:spcBef>
                <a:spcPts val="0"/>
              </a:spcBef>
            </a:pPr>
            <a:r>
              <a:rPr lang="en-GB" sz="2000" dirty="0"/>
              <a:t>cover </a:t>
            </a:r>
            <a:r>
              <a:rPr lang="en-GB" sz="2000" b="1" dirty="0">
                <a:solidFill>
                  <a:schemeClr val="accent4"/>
                </a:solidFill>
              </a:rPr>
              <a:t>all</a:t>
            </a:r>
            <a:r>
              <a:rPr lang="en-GB" sz="2000" dirty="0">
                <a:solidFill>
                  <a:schemeClr val="accent4"/>
                </a:solidFill>
              </a:rPr>
              <a:t> </a:t>
            </a:r>
            <a:r>
              <a:rPr lang="en-GB" sz="2000" b="1" dirty="0">
                <a:solidFill>
                  <a:schemeClr val="accent4"/>
                </a:solidFill>
              </a:rPr>
              <a:t>workers</a:t>
            </a:r>
            <a:r>
              <a:rPr lang="en-GB" sz="2000" dirty="0">
                <a:solidFill>
                  <a:schemeClr val="accent4"/>
                </a:solidFill>
              </a:rPr>
              <a:t> </a:t>
            </a:r>
            <a:r>
              <a:rPr lang="en-GB" sz="2000" dirty="0"/>
              <a:t>and </a:t>
            </a:r>
            <a:r>
              <a:rPr lang="en-GB" sz="2000" b="1" dirty="0">
                <a:solidFill>
                  <a:schemeClr val="accent4"/>
                </a:solidFill>
              </a:rPr>
              <a:t>all</a:t>
            </a:r>
            <a:r>
              <a:rPr lang="en-GB" sz="2000" dirty="0">
                <a:solidFill>
                  <a:schemeClr val="accent4"/>
                </a:solidFill>
              </a:rPr>
              <a:t> </a:t>
            </a:r>
            <a:r>
              <a:rPr lang="en-GB" sz="2000" b="1" dirty="0">
                <a:solidFill>
                  <a:schemeClr val="accent4"/>
                </a:solidFill>
              </a:rPr>
              <a:t>branches of economic activity</a:t>
            </a:r>
            <a:r>
              <a:rPr lang="en-GB" sz="2000" dirty="0"/>
              <a:t>;</a:t>
            </a:r>
          </a:p>
          <a:p>
            <a:pPr lvl="2">
              <a:lnSpc>
                <a:spcPct val="90000"/>
              </a:lnSpc>
              <a:spcBef>
                <a:spcPts val="0"/>
              </a:spcBef>
            </a:pPr>
            <a:r>
              <a:rPr lang="en-GB" sz="2000" dirty="0"/>
              <a:t>address </a:t>
            </a:r>
            <a:r>
              <a:rPr lang="en-GB" sz="2000" b="1" dirty="0">
                <a:solidFill>
                  <a:schemeClr val="accent4"/>
                </a:solidFill>
              </a:rPr>
              <a:t>all</a:t>
            </a:r>
            <a:r>
              <a:rPr lang="en-GB" sz="2000" dirty="0">
                <a:solidFill>
                  <a:schemeClr val="accent4"/>
                </a:solidFill>
              </a:rPr>
              <a:t> </a:t>
            </a:r>
            <a:r>
              <a:rPr lang="en-GB" sz="2000" b="1" dirty="0">
                <a:solidFill>
                  <a:schemeClr val="accent4"/>
                </a:solidFill>
              </a:rPr>
              <a:t>OSH-related risks </a:t>
            </a:r>
            <a:r>
              <a:rPr lang="en-GB" sz="2000" dirty="0"/>
              <a:t>to which workers may be exposed.</a:t>
            </a:r>
          </a:p>
          <a:p>
            <a:pPr lvl="1">
              <a:lnSpc>
                <a:spcPct val="90000"/>
              </a:lnSpc>
              <a:spcBef>
                <a:spcPts val="1200"/>
              </a:spcBef>
            </a:pPr>
            <a:r>
              <a:rPr lang="en-GB" sz="2000" dirty="0"/>
              <a:t>An effective OSH regulatory framework usually includes:</a:t>
            </a:r>
          </a:p>
          <a:p>
            <a:pPr lvl="2">
              <a:lnSpc>
                <a:spcPct val="90000"/>
              </a:lnSpc>
              <a:spcBef>
                <a:spcPts val="0"/>
              </a:spcBef>
            </a:pPr>
            <a:r>
              <a:rPr lang="en-GB" sz="2000" dirty="0"/>
              <a:t>a single overarching OSH Act (defining the basic OSH rights);</a:t>
            </a:r>
          </a:p>
          <a:p>
            <a:pPr lvl="2">
              <a:lnSpc>
                <a:spcPct val="90000"/>
              </a:lnSpc>
              <a:spcBef>
                <a:spcPts val="0"/>
              </a:spcBef>
            </a:pPr>
            <a:r>
              <a:rPr lang="en-GB" sz="2000" dirty="0"/>
              <a:t>laws and regulations (completing the OSH act and covering specific sectors or hazards);</a:t>
            </a:r>
          </a:p>
          <a:p>
            <a:pPr lvl="2">
              <a:lnSpc>
                <a:spcPct val="90000"/>
              </a:lnSpc>
              <a:spcBef>
                <a:spcPts val="0"/>
              </a:spcBef>
            </a:pPr>
            <a:r>
              <a:rPr lang="en-GB" sz="2000" dirty="0"/>
              <a:t>codes of practice and technical standards (complementing the law by providing more specific guidance to employers and workers on how to comply with the law);</a:t>
            </a:r>
          </a:p>
          <a:p>
            <a:pPr lvl="2">
              <a:lnSpc>
                <a:spcPct val="90000"/>
              </a:lnSpc>
              <a:spcBef>
                <a:spcPts val="0"/>
              </a:spcBef>
            </a:pPr>
            <a:r>
              <a:rPr lang="en-GB" sz="2000" dirty="0"/>
              <a:t>collective bargaining agreements (resulting from negotiations between employers and workers and their respective organizations).</a:t>
            </a:r>
          </a:p>
          <a:p>
            <a:pPr marL="0" lvl="2" indent="0">
              <a:lnSpc>
                <a:spcPct val="90000"/>
              </a:lnSpc>
              <a:spcBef>
                <a:spcPts val="1200"/>
              </a:spcBef>
              <a:spcAft>
                <a:spcPts val="600"/>
              </a:spcAft>
              <a:buNone/>
            </a:pPr>
            <a:r>
              <a:rPr lang="en-GB" sz="2000" dirty="0"/>
              <a:t>When developing OSH legislation, the integration of social dialogue at various levels favours the sustainability and enforcement of such laws, even when they are complex. </a:t>
            </a:r>
          </a:p>
          <a:p>
            <a:pPr marL="0" lvl="2" indent="0">
              <a:lnSpc>
                <a:spcPct val="90000"/>
              </a:lnSpc>
              <a:spcBef>
                <a:spcPts val="0"/>
              </a:spcBef>
              <a:spcAft>
                <a:spcPts val="600"/>
              </a:spcAft>
              <a:buNone/>
            </a:pPr>
            <a:endParaRPr lang="en-GB" sz="2000" dirty="0"/>
          </a:p>
        </p:txBody>
      </p:sp>
      <p:sp>
        <p:nvSpPr>
          <p:cNvPr id="4" name="Date Placeholder 3">
            <a:extLst>
              <a:ext uri="{FF2B5EF4-FFF2-40B4-BE49-F238E27FC236}">
                <a16:creationId xmlns:a16="http://schemas.microsoft.com/office/drawing/2014/main" id="{5364B762-CCCE-4335-81BC-6606B9E0B57C}"/>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A14BC013-F891-40B5-838E-98357136F277}"/>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547A6A5A-6324-4A22-886F-421D0EEE10FA}"/>
              </a:ext>
            </a:extLst>
          </p:cNvPr>
          <p:cNvSpPr>
            <a:spLocks noGrp="1"/>
          </p:cNvSpPr>
          <p:nvPr>
            <p:ph type="sldNum" sz="quarter" idx="12"/>
          </p:nvPr>
        </p:nvSpPr>
        <p:spPr/>
        <p:txBody>
          <a:bodyPr/>
          <a:lstStyle/>
          <a:p>
            <a:fld id="{856227C0-AD57-4F9B-BAE3-EEFB0D0EE427}" type="slidenum">
              <a:rPr lang="en-GB" smtClean="0"/>
              <a:t>16</a:t>
            </a:fld>
            <a:endParaRPr lang="en-GB"/>
          </a:p>
        </p:txBody>
      </p:sp>
    </p:spTree>
    <p:extLst>
      <p:ext uri="{BB962C8B-B14F-4D97-AF65-F5344CB8AC3E}">
        <p14:creationId xmlns:p14="http://schemas.microsoft.com/office/powerpoint/2010/main" val="1740834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B6446C-44B4-48C8-B679-6E0C78509EBA}"/>
              </a:ext>
            </a:extLst>
          </p:cNvPr>
          <p:cNvSpPr>
            <a:spLocks noGrp="1"/>
          </p:cNvSpPr>
          <p:nvPr>
            <p:ph sz="half" idx="1"/>
          </p:nvPr>
        </p:nvSpPr>
        <p:spPr>
          <a:xfrm>
            <a:off x="490538" y="1423195"/>
            <a:ext cx="11210924" cy="679925"/>
          </a:xfrm>
        </p:spPr>
        <p:txBody>
          <a:bodyPr/>
          <a:lstStyle/>
          <a:p>
            <a:pPr lvl="1"/>
            <a:r>
              <a:rPr lang="en-GB" sz="2000" dirty="0"/>
              <a:t>The </a:t>
            </a:r>
            <a:r>
              <a:rPr lang="en-GB" sz="2000" dirty="0">
                <a:solidFill>
                  <a:schemeClr val="accent1"/>
                </a:solidFill>
              </a:rPr>
              <a:t>COVID-19 pandemic </a:t>
            </a:r>
            <a:r>
              <a:rPr lang="en-GB" sz="2000" dirty="0"/>
              <a:t>has correlated with an increase in </a:t>
            </a:r>
            <a:r>
              <a:rPr lang="en-GB" sz="2000" b="1" dirty="0">
                <a:solidFill>
                  <a:schemeClr val="accent4"/>
                </a:solidFill>
              </a:rPr>
              <a:t>bipartite and tripartite agreements </a:t>
            </a:r>
            <a:r>
              <a:rPr lang="en-GB" sz="2000" dirty="0"/>
              <a:t>with a view to mitigating the risk of contamination in the workplace. </a:t>
            </a:r>
          </a:p>
          <a:p>
            <a:endParaRPr lang="en-GB" dirty="0"/>
          </a:p>
        </p:txBody>
      </p:sp>
      <p:sp>
        <p:nvSpPr>
          <p:cNvPr id="4" name="Date Placeholder 3">
            <a:extLst>
              <a:ext uri="{FF2B5EF4-FFF2-40B4-BE49-F238E27FC236}">
                <a16:creationId xmlns:a16="http://schemas.microsoft.com/office/drawing/2014/main" id="{3EA80FA4-5588-46CB-AECF-FED61522914C}"/>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4A80D3CC-6144-4D85-97E7-6EA8FF7C4C5E}"/>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D23CE081-C7D5-4819-A733-89B720712F4E}"/>
              </a:ext>
            </a:extLst>
          </p:cNvPr>
          <p:cNvSpPr>
            <a:spLocks noGrp="1"/>
          </p:cNvSpPr>
          <p:nvPr>
            <p:ph type="sldNum" sz="quarter" idx="12"/>
          </p:nvPr>
        </p:nvSpPr>
        <p:spPr/>
        <p:txBody>
          <a:bodyPr/>
          <a:lstStyle/>
          <a:p>
            <a:fld id="{856227C0-AD57-4F9B-BAE3-EEFB0D0EE427}" type="slidenum">
              <a:rPr lang="en-GB" smtClean="0"/>
              <a:t>17</a:t>
            </a:fld>
            <a:endParaRPr lang="en-GB"/>
          </a:p>
        </p:txBody>
      </p:sp>
      <p:sp>
        <p:nvSpPr>
          <p:cNvPr id="7" name="Content Placeholder 6">
            <a:extLst>
              <a:ext uri="{FF2B5EF4-FFF2-40B4-BE49-F238E27FC236}">
                <a16:creationId xmlns:a16="http://schemas.microsoft.com/office/drawing/2014/main" id="{F3505DFF-C22C-4FC8-8D3D-3A5B8D34073E}"/>
              </a:ext>
            </a:extLst>
          </p:cNvPr>
          <p:cNvSpPr>
            <a:spLocks noGrp="1"/>
          </p:cNvSpPr>
          <p:nvPr>
            <p:ph sz="half" idx="13"/>
          </p:nvPr>
        </p:nvSpPr>
        <p:spPr>
          <a:xfrm>
            <a:off x="8288662" y="2286000"/>
            <a:ext cx="3412800" cy="3590926"/>
          </a:xfrm>
          <a:solidFill>
            <a:srgbClr val="FEECF5"/>
          </a:solidFill>
        </p:spPr>
        <p:txBody>
          <a:bodyPr/>
          <a:lstStyle/>
          <a:p>
            <a:pPr lvl="1"/>
            <a:r>
              <a:rPr lang="en-GB" dirty="0"/>
              <a:t>Trade unions in a global survey noted that COVID-19 increased the impact of </a:t>
            </a:r>
            <a:r>
              <a:rPr lang="en-GB" b="1" dirty="0"/>
              <a:t>OSH</a:t>
            </a:r>
            <a:r>
              <a:rPr lang="en-GB" dirty="0"/>
              <a:t> on their </a:t>
            </a:r>
            <a:r>
              <a:rPr lang="en-GB" b="1" dirty="0"/>
              <a:t>collective bargaining agendas </a:t>
            </a:r>
          </a:p>
          <a:p>
            <a:pPr lvl="1">
              <a:spcAft>
                <a:spcPts val="0"/>
              </a:spcAft>
            </a:pPr>
            <a:r>
              <a:rPr lang="en-GB" dirty="0"/>
              <a:t>Both tripartite and bipartite agreements focused on various fields of action, i.e.:</a:t>
            </a:r>
          </a:p>
          <a:p>
            <a:pPr marL="252000" lvl="1" indent="-252000">
              <a:spcBef>
                <a:spcPts val="0"/>
              </a:spcBef>
              <a:spcAft>
                <a:spcPts val="0"/>
              </a:spcAft>
              <a:buClr>
                <a:schemeClr val="accent1"/>
              </a:buClr>
              <a:buSzPct val="80000"/>
              <a:buFont typeface="Wingdings 3" panose="05040102010807070707" pitchFamily="18" charset="2"/>
              <a:buChar char=""/>
            </a:pPr>
            <a:r>
              <a:rPr lang="en-GB" dirty="0"/>
              <a:t>requirements for risk assessment</a:t>
            </a:r>
          </a:p>
          <a:p>
            <a:pPr marL="252000" lvl="1" indent="-252000">
              <a:spcBef>
                <a:spcPts val="0"/>
              </a:spcBef>
              <a:spcAft>
                <a:spcPts val="0"/>
              </a:spcAft>
              <a:buClr>
                <a:schemeClr val="accent1"/>
              </a:buClr>
              <a:buSzPct val="80000"/>
              <a:buFont typeface="Wingdings 3" panose="05040102010807070707" pitchFamily="18" charset="2"/>
              <a:buChar char=""/>
            </a:pPr>
            <a:r>
              <a:rPr lang="en-GB" dirty="0"/>
              <a:t>telework arrangements </a:t>
            </a:r>
          </a:p>
          <a:p>
            <a:pPr marL="252000" lvl="1" indent="-252000">
              <a:spcBef>
                <a:spcPts val="0"/>
              </a:spcBef>
              <a:spcAft>
                <a:spcPts val="0"/>
              </a:spcAft>
              <a:buClr>
                <a:schemeClr val="accent1"/>
              </a:buClr>
              <a:buSzPct val="80000"/>
              <a:buFont typeface="Wingdings 3" panose="05040102010807070707" pitchFamily="18" charset="2"/>
              <a:buChar char=""/>
            </a:pPr>
            <a:r>
              <a:rPr lang="en-GB" dirty="0"/>
              <a:t>provisions on systematic testing</a:t>
            </a:r>
          </a:p>
          <a:p>
            <a:pPr marL="252000" lvl="1" indent="-252000">
              <a:spcBef>
                <a:spcPts val="0"/>
              </a:spcBef>
              <a:spcAft>
                <a:spcPts val="0"/>
              </a:spcAft>
              <a:buClr>
                <a:schemeClr val="accent1"/>
              </a:buClr>
              <a:buSzPct val="80000"/>
              <a:buFont typeface="Wingdings 3" panose="05040102010807070707" pitchFamily="18" charset="2"/>
              <a:buChar char=""/>
            </a:pPr>
            <a:r>
              <a:rPr lang="en-GB" dirty="0"/>
              <a:t>vaccination</a:t>
            </a:r>
          </a:p>
          <a:p>
            <a:endParaRPr lang="en-GB" dirty="0"/>
          </a:p>
        </p:txBody>
      </p:sp>
      <p:sp>
        <p:nvSpPr>
          <p:cNvPr id="8" name="Text Placeholder 15">
            <a:extLst>
              <a:ext uri="{FF2B5EF4-FFF2-40B4-BE49-F238E27FC236}">
                <a16:creationId xmlns:a16="http://schemas.microsoft.com/office/drawing/2014/main" id="{390C4DE2-7B66-40F5-A4F8-3D6D6232CCFF}"/>
              </a:ext>
            </a:extLst>
          </p:cNvPr>
          <p:cNvSpPr txBox="1">
            <a:spLocks/>
          </p:cNvSpPr>
          <p:nvPr/>
        </p:nvSpPr>
        <p:spPr>
          <a:xfrm>
            <a:off x="4389600" y="2285999"/>
            <a:ext cx="3412800" cy="3590926"/>
          </a:xfrm>
          <a:prstGeom prst="rect">
            <a:avLst/>
          </a:prstGeom>
          <a:solidFill>
            <a:srgbClr val="EDF7FD"/>
          </a:solidFill>
        </p:spPr>
        <p:txBody>
          <a:bodyPr vert="horz" lIns="0" tIns="54000" rIns="0" bIns="0" rtlCol="0">
            <a:noAutofit/>
          </a:bodyPr>
          <a:lstStyle>
            <a:lvl1pPr marL="360000" indent="-360000" algn="l" defTabSz="914400" rtl="0" eaLnBrk="1" latinLnBrk="0" hangingPunct="1">
              <a:lnSpc>
                <a:spcPct val="80000"/>
              </a:lnSpc>
              <a:spcBef>
                <a:spcPts val="3200"/>
              </a:spcBef>
              <a:spcAft>
                <a:spcPts val="0"/>
              </a:spcAft>
              <a:buClr>
                <a:schemeClr val="accent2"/>
              </a:buClr>
              <a:buFontTx/>
              <a:buBlip>
                <a:blip r:embed="rId2"/>
              </a:buBlip>
              <a:defRPr sz="6000" b="0" kern="1200" spc="-200" baseline="0">
                <a:solidFill>
                  <a:schemeClr val="accent1"/>
                </a:solidFill>
                <a:latin typeface="+mn-lt"/>
                <a:ea typeface="+mn-ea"/>
                <a:cs typeface="+mn-cs"/>
              </a:defRPr>
            </a:lvl1pPr>
            <a:lvl2pPr marL="360000" indent="0" algn="l" defTabSz="914400" rtl="0" eaLnBrk="1" latinLnBrk="0" hangingPunct="1">
              <a:lnSpc>
                <a:spcPct val="100000"/>
              </a:lnSpc>
              <a:spcBef>
                <a:spcPts val="0"/>
              </a:spcBef>
              <a:spcAft>
                <a:spcPts val="0"/>
              </a:spcAft>
              <a:buFontTx/>
              <a:buNone/>
              <a:defRPr sz="10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pPr>
            <a:r>
              <a:rPr lang="en-GB" sz="3500" dirty="0"/>
              <a:t>59%</a:t>
            </a:r>
            <a:r>
              <a:rPr lang="en-GB" sz="5000" dirty="0"/>
              <a:t> </a:t>
            </a:r>
            <a:r>
              <a:rPr lang="en-GB" sz="1800" spc="0" dirty="0">
                <a:solidFill>
                  <a:schemeClr val="tx1"/>
                </a:solidFill>
              </a:rPr>
              <a:t>of 133 countries surveyed have adopted </a:t>
            </a:r>
            <a:r>
              <a:rPr lang="en-GB" sz="1800" b="1" spc="0" dirty="0">
                <a:solidFill>
                  <a:schemeClr val="tx1"/>
                </a:solidFill>
              </a:rPr>
              <a:t>tripartite dialogue in response </a:t>
            </a:r>
            <a:r>
              <a:rPr lang="en-GB" sz="1800" spc="0" dirty="0">
                <a:solidFill>
                  <a:schemeClr val="tx1"/>
                </a:solidFill>
              </a:rPr>
              <a:t>to the COVID-19 crisis, with one of the priority areas for negotiation being occupational safety and health measures</a:t>
            </a:r>
            <a:r>
              <a:rPr lang="en-GB" sz="1400" i="1" dirty="0"/>
              <a:t> </a:t>
            </a:r>
          </a:p>
          <a:p>
            <a:pPr marL="180000" lvl="1" algn="r">
              <a:lnSpc>
                <a:spcPct val="90000"/>
              </a:lnSpc>
            </a:pPr>
            <a:endParaRPr lang="en-GB" sz="1400" i="1" dirty="0"/>
          </a:p>
          <a:p>
            <a:pPr marL="180000" lvl="1" algn="r">
              <a:lnSpc>
                <a:spcPct val="90000"/>
              </a:lnSpc>
            </a:pPr>
            <a:endParaRPr lang="en-GB" sz="1400" i="1" dirty="0"/>
          </a:p>
          <a:p>
            <a:pPr marL="180000" lvl="1" algn="r">
              <a:lnSpc>
                <a:spcPct val="90000"/>
              </a:lnSpc>
            </a:pPr>
            <a:endParaRPr lang="en-GB" sz="1400" i="1" dirty="0"/>
          </a:p>
          <a:p>
            <a:pPr marL="72000" lvl="1" algn="r">
              <a:lnSpc>
                <a:spcPct val="90000"/>
              </a:lnSpc>
            </a:pPr>
            <a:endParaRPr lang="en-GB" sz="1400" i="1" dirty="0"/>
          </a:p>
        </p:txBody>
      </p:sp>
      <p:sp>
        <p:nvSpPr>
          <p:cNvPr id="9" name="Text Placeholder 15">
            <a:extLst>
              <a:ext uri="{FF2B5EF4-FFF2-40B4-BE49-F238E27FC236}">
                <a16:creationId xmlns:a16="http://schemas.microsoft.com/office/drawing/2014/main" id="{E80DA18F-91B8-428A-9572-2785BD58E9A8}"/>
              </a:ext>
            </a:extLst>
          </p:cNvPr>
          <p:cNvSpPr txBox="1">
            <a:spLocks/>
          </p:cNvSpPr>
          <p:nvPr/>
        </p:nvSpPr>
        <p:spPr>
          <a:xfrm>
            <a:off x="490538" y="2285996"/>
            <a:ext cx="3412799" cy="3590927"/>
          </a:xfrm>
          <a:prstGeom prst="rect">
            <a:avLst/>
          </a:prstGeom>
          <a:solidFill>
            <a:srgbClr val="FEECF5"/>
          </a:solidFill>
        </p:spPr>
        <p:txBody>
          <a:bodyPr vert="horz" lIns="0" tIns="54000" rIns="0" bIns="0" rtlCol="0">
            <a:noAutofit/>
          </a:bodyPr>
          <a:lstStyle>
            <a:lvl1pPr marL="360000" indent="-360000" algn="l" defTabSz="914400" rtl="0" eaLnBrk="1" latinLnBrk="0" hangingPunct="1">
              <a:lnSpc>
                <a:spcPct val="80000"/>
              </a:lnSpc>
              <a:spcBef>
                <a:spcPts val="3200"/>
              </a:spcBef>
              <a:spcAft>
                <a:spcPts val="0"/>
              </a:spcAft>
              <a:buClr>
                <a:schemeClr val="accent2"/>
              </a:buClr>
              <a:buFontTx/>
              <a:buBlip>
                <a:blip r:embed="rId2"/>
              </a:buBlip>
              <a:defRPr sz="6000" b="0" kern="1200" spc="-200" baseline="0">
                <a:solidFill>
                  <a:schemeClr val="accent1"/>
                </a:solidFill>
                <a:latin typeface="+mn-lt"/>
                <a:ea typeface="+mn-ea"/>
                <a:cs typeface="+mn-cs"/>
              </a:defRPr>
            </a:lvl1pPr>
            <a:lvl2pPr marL="360000" indent="0" algn="l" defTabSz="914400" rtl="0" eaLnBrk="1" latinLnBrk="0" hangingPunct="1">
              <a:lnSpc>
                <a:spcPct val="100000"/>
              </a:lnSpc>
              <a:spcBef>
                <a:spcPts val="0"/>
              </a:spcBef>
              <a:spcAft>
                <a:spcPts val="0"/>
              </a:spcAft>
              <a:buFontTx/>
              <a:buNone/>
              <a:defRPr sz="10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pPr>
            <a:r>
              <a:rPr lang="en-GB" sz="3500" dirty="0"/>
              <a:t>83%</a:t>
            </a:r>
            <a:r>
              <a:rPr lang="en-GB" sz="5000" dirty="0"/>
              <a:t> </a:t>
            </a:r>
            <a:r>
              <a:rPr lang="en-GB" sz="1800" spc="0" dirty="0">
                <a:solidFill>
                  <a:schemeClr val="tx1"/>
                </a:solidFill>
              </a:rPr>
              <a:t>of trade unions surveyed have adopted </a:t>
            </a:r>
            <a:r>
              <a:rPr lang="en-GB" sz="1800" b="1" spc="0" dirty="0">
                <a:solidFill>
                  <a:schemeClr val="tx1"/>
                </a:solidFill>
              </a:rPr>
              <a:t>social dialogue as a response </a:t>
            </a:r>
            <a:r>
              <a:rPr lang="en-GB" sz="1800" spc="0" dirty="0">
                <a:solidFill>
                  <a:schemeClr val="tx1"/>
                </a:solidFill>
              </a:rPr>
              <a:t>to the pandemic</a:t>
            </a:r>
          </a:p>
          <a:p>
            <a:pPr>
              <a:lnSpc>
                <a:spcPct val="90000"/>
              </a:lnSpc>
              <a:spcBef>
                <a:spcPts val="1800"/>
              </a:spcBef>
            </a:pPr>
            <a:r>
              <a:rPr lang="en-GB" sz="3500" dirty="0"/>
              <a:t>83%</a:t>
            </a:r>
            <a:r>
              <a:rPr lang="en-GB" sz="5000" dirty="0"/>
              <a:t> </a:t>
            </a:r>
            <a:r>
              <a:rPr lang="en-GB" sz="1800" spc="0" dirty="0">
                <a:solidFill>
                  <a:schemeClr val="tx1"/>
                </a:solidFill>
              </a:rPr>
              <a:t>of trade unions surveyed have engaged in </a:t>
            </a:r>
            <a:r>
              <a:rPr lang="en-GB" sz="1800" b="1" spc="0" dirty="0">
                <a:solidFill>
                  <a:schemeClr val="tx1"/>
                </a:solidFill>
              </a:rPr>
              <a:t>tripartite consultations</a:t>
            </a:r>
            <a:endParaRPr lang="en-GB" sz="1800" b="1" dirty="0"/>
          </a:p>
          <a:p>
            <a:pPr lvl="1" algn="r">
              <a:lnSpc>
                <a:spcPct val="90000"/>
              </a:lnSpc>
            </a:pPr>
            <a:endParaRPr lang="en-GB" sz="1400" i="1" dirty="0"/>
          </a:p>
        </p:txBody>
      </p:sp>
      <p:sp>
        <p:nvSpPr>
          <p:cNvPr id="10" name="Content Placeholder 1">
            <a:extLst>
              <a:ext uri="{FF2B5EF4-FFF2-40B4-BE49-F238E27FC236}">
                <a16:creationId xmlns:a16="http://schemas.microsoft.com/office/drawing/2014/main" id="{A3FEAE29-CF13-47AE-85C4-E91B8FBCC33E}"/>
              </a:ext>
            </a:extLst>
          </p:cNvPr>
          <p:cNvSpPr txBox="1">
            <a:spLocks/>
          </p:cNvSpPr>
          <p:nvPr/>
        </p:nvSpPr>
        <p:spPr>
          <a:xfrm>
            <a:off x="490537" y="5434805"/>
            <a:ext cx="3412800" cy="442118"/>
          </a:xfrm>
          <a:prstGeom prst="rect">
            <a:avLst/>
          </a:prstGeom>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GB" sz="1400" b="0" i="1" dirty="0">
                <a:solidFill>
                  <a:schemeClr val="tx1"/>
                </a:solidFill>
              </a:rPr>
              <a:t>COVID-19 and recovery: The role of trade unions in building forward better (2021)</a:t>
            </a:r>
          </a:p>
          <a:p>
            <a:endParaRPr lang="en-GB" dirty="0"/>
          </a:p>
        </p:txBody>
      </p:sp>
      <p:sp>
        <p:nvSpPr>
          <p:cNvPr id="11" name="Content Placeholder 2">
            <a:extLst>
              <a:ext uri="{FF2B5EF4-FFF2-40B4-BE49-F238E27FC236}">
                <a16:creationId xmlns:a16="http://schemas.microsoft.com/office/drawing/2014/main" id="{69627AB5-8432-478D-AC12-35E612FC3ACC}"/>
              </a:ext>
            </a:extLst>
          </p:cNvPr>
          <p:cNvSpPr>
            <a:spLocks noGrp="1"/>
          </p:cNvSpPr>
          <p:nvPr>
            <p:ph sz="half" idx="2"/>
          </p:nvPr>
        </p:nvSpPr>
        <p:spPr>
          <a:xfrm>
            <a:off x="4389599" y="5306736"/>
            <a:ext cx="3412800" cy="603725"/>
          </a:xfrm>
        </p:spPr>
        <p:txBody>
          <a:bodyPr/>
          <a:lstStyle/>
          <a:p>
            <a:pPr algn="r"/>
            <a:r>
              <a:rPr lang="en-GB" sz="1400" b="0" i="1" dirty="0">
                <a:solidFill>
                  <a:schemeClr val="tx1"/>
                </a:solidFill>
              </a:rPr>
              <a:t>A global trend analysis on the role of trade unions in times of COVID-19: A summary of key findings (2021)</a:t>
            </a:r>
          </a:p>
          <a:p>
            <a:endParaRPr lang="en-GB" dirty="0"/>
          </a:p>
        </p:txBody>
      </p:sp>
    </p:spTree>
    <p:extLst>
      <p:ext uri="{BB962C8B-B14F-4D97-AF65-F5344CB8AC3E}">
        <p14:creationId xmlns:p14="http://schemas.microsoft.com/office/powerpoint/2010/main" val="3545175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D473-7600-46E5-87F0-1281A49AB81D}"/>
              </a:ext>
            </a:extLst>
          </p:cNvPr>
          <p:cNvSpPr>
            <a:spLocks noGrp="1"/>
          </p:cNvSpPr>
          <p:nvPr>
            <p:ph idx="1"/>
          </p:nvPr>
        </p:nvSpPr>
        <p:spPr>
          <a:xfrm>
            <a:off x="490538" y="1423196"/>
            <a:ext cx="11210924" cy="740884"/>
          </a:xfrm>
          <a:ln>
            <a:noFill/>
          </a:ln>
        </p:spPr>
        <p:txBody>
          <a:bodyPr/>
          <a:lstStyle/>
          <a:p>
            <a:pPr marL="0" indent="0">
              <a:spcBef>
                <a:spcPts val="600"/>
              </a:spcBef>
              <a:spcAft>
                <a:spcPts val="600"/>
              </a:spcAft>
              <a:buNone/>
            </a:pPr>
            <a:r>
              <a:rPr lang="en-GB" sz="2000" b="0" dirty="0">
                <a:solidFill>
                  <a:schemeClr val="tx1"/>
                </a:solidFill>
                <a:latin typeface="Arial" panose="020B0604020202020204" pitchFamily="34" charset="0"/>
                <a:ea typeface="Calibri" panose="020F0502020204030204" pitchFamily="34" charset="0"/>
              </a:rPr>
              <a:t>During COVID-19 crisis, social dialogue </a:t>
            </a:r>
            <a:r>
              <a:rPr lang="en-GB" sz="2000" b="0" dirty="0">
                <a:solidFill>
                  <a:schemeClr val="tx1"/>
                </a:solidFill>
                <a:effectLst/>
                <a:latin typeface="Arial" panose="020B0604020202020204" pitchFamily="34" charset="0"/>
                <a:ea typeface="Calibri" panose="020F0502020204030204" pitchFamily="34" charset="0"/>
              </a:rPr>
              <a:t>has been essential </a:t>
            </a:r>
            <a:r>
              <a:rPr lang="en-GB" sz="2000" b="0" dirty="0">
                <a:solidFill>
                  <a:schemeClr val="tx1"/>
                </a:solidFill>
                <a:latin typeface="Arial" panose="020B0604020202020204" pitchFamily="34" charset="0"/>
                <a:ea typeface="Calibri" panose="020F0502020204030204" pitchFamily="34" charset="0"/>
              </a:rPr>
              <a:t>for</a:t>
            </a:r>
            <a:r>
              <a:rPr lang="en-GB" sz="2000" b="0" dirty="0">
                <a:solidFill>
                  <a:schemeClr val="tx1"/>
                </a:solidFill>
                <a:effectLst/>
                <a:latin typeface="Arial" panose="020B0604020202020204" pitchFamily="34" charset="0"/>
                <a:ea typeface="Calibri" panose="020F0502020204030204" pitchFamily="34" charset="0"/>
              </a:rPr>
              <a:t> ensuring the implementation of measures put in place.</a:t>
            </a:r>
          </a:p>
        </p:txBody>
      </p:sp>
      <p:sp>
        <p:nvSpPr>
          <p:cNvPr id="3" name="Date Placeholder 2">
            <a:extLst>
              <a:ext uri="{FF2B5EF4-FFF2-40B4-BE49-F238E27FC236}">
                <a16:creationId xmlns:a16="http://schemas.microsoft.com/office/drawing/2014/main" id="{33EE6741-80E3-40C8-B648-B1651D0D58FB}"/>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0821E107-607C-42C1-BABA-BBC0BC4A8EAB}"/>
              </a:ext>
            </a:extLst>
          </p:cNvPr>
          <p:cNvSpPr>
            <a:spLocks noGrp="1"/>
          </p:cNvSpPr>
          <p:nvPr>
            <p:ph type="ftr" sz="quarter" idx="11"/>
          </p:nvPr>
        </p:nvSpPr>
        <p:spPr/>
        <p:txBody>
          <a:bodyPr/>
          <a:lstStyle/>
          <a:p>
            <a:r>
              <a:rPr lang="en-GB" dirty="0"/>
              <a:t>Advancing social justice, promoting decent work</a:t>
            </a:r>
          </a:p>
        </p:txBody>
      </p:sp>
      <p:sp>
        <p:nvSpPr>
          <p:cNvPr id="5" name="Slide Number Placeholder 4">
            <a:extLst>
              <a:ext uri="{FF2B5EF4-FFF2-40B4-BE49-F238E27FC236}">
                <a16:creationId xmlns:a16="http://schemas.microsoft.com/office/drawing/2014/main" id="{DA29582E-5630-4468-BD61-03315ECE1739}"/>
              </a:ext>
            </a:extLst>
          </p:cNvPr>
          <p:cNvSpPr>
            <a:spLocks noGrp="1"/>
          </p:cNvSpPr>
          <p:nvPr>
            <p:ph type="sldNum" sz="quarter" idx="12"/>
          </p:nvPr>
        </p:nvSpPr>
        <p:spPr/>
        <p:txBody>
          <a:bodyPr/>
          <a:lstStyle/>
          <a:p>
            <a:fld id="{856227C0-AD57-4F9B-BAE3-EEFB0D0EE427}" type="slidenum">
              <a:rPr lang="en-GB" smtClean="0"/>
              <a:t>18</a:t>
            </a:fld>
            <a:endParaRPr lang="en-GB"/>
          </a:p>
        </p:txBody>
      </p:sp>
      <p:sp>
        <p:nvSpPr>
          <p:cNvPr id="6" name="Content Placeholder 1">
            <a:extLst>
              <a:ext uri="{FF2B5EF4-FFF2-40B4-BE49-F238E27FC236}">
                <a16:creationId xmlns:a16="http://schemas.microsoft.com/office/drawing/2014/main" id="{D15DBE82-F900-40BC-A903-3E8EA0587681}"/>
              </a:ext>
            </a:extLst>
          </p:cNvPr>
          <p:cNvSpPr txBox="1">
            <a:spLocks/>
          </p:cNvSpPr>
          <p:nvPr/>
        </p:nvSpPr>
        <p:spPr>
          <a:xfrm>
            <a:off x="902525" y="2164080"/>
            <a:ext cx="10798938" cy="1524000"/>
          </a:xfrm>
          <a:prstGeom prst="rect">
            <a:avLst/>
          </a:prstGeom>
          <a:solidFill>
            <a:srgbClr val="EDF7FD"/>
          </a:solidFill>
          <a:ln>
            <a:no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Austria</a:t>
            </a:r>
            <a:r>
              <a:rPr lang="en-GB" sz="2000" b="0" dirty="0">
                <a:solidFill>
                  <a:schemeClr val="tx1"/>
                </a:solidFill>
                <a:latin typeface="Arial" panose="020B0604020202020204" pitchFamily="34" charset="0"/>
                <a:ea typeface="Calibri" panose="020F0502020204030204" pitchFamily="34" charset="0"/>
              </a:rPr>
              <a:t>: social partners negotiated an agreement on systematic testing in the workplace for particular sectors at increased risk of viral transmission.</a:t>
            </a:r>
          </a:p>
          <a:p>
            <a:pPr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South Africa</a:t>
            </a:r>
            <a:r>
              <a:rPr lang="en-GB" sz="2000" b="0" dirty="0">
                <a:solidFill>
                  <a:schemeClr val="tx1"/>
                </a:solidFill>
                <a:latin typeface="Arial" panose="020B0604020202020204" pitchFamily="34" charset="0"/>
                <a:ea typeface="Calibri" panose="020F0502020204030204" pitchFamily="34" charset="0"/>
              </a:rPr>
              <a:t>: tripartite discussions resulted in requirements for employers to undertake a risk assessment of the workplace before workers returned to work and to create a plan for their return to work.</a:t>
            </a:r>
            <a:endParaRPr lang="en-GB" sz="2000" b="0" dirty="0">
              <a:solidFill>
                <a:schemeClr val="tx1"/>
              </a:solidFill>
            </a:endParaRPr>
          </a:p>
        </p:txBody>
      </p:sp>
      <p:sp>
        <p:nvSpPr>
          <p:cNvPr id="7" name="Content Placeholder 1">
            <a:extLst>
              <a:ext uri="{FF2B5EF4-FFF2-40B4-BE49-F238E27FC236}">
                <a16:creationId xmlns:a16="http://schemas.microsoft.com/office/drawing/2014/main" id="{43697D31-6A89-472E-876F-CA326E2A9BA1}"/>
              </a:ext>
            </a:extLst>
          </p:cNvPr>
          <p:cNvSpPr txBox="1">
            <a:spLocks/>
          </p:cNvSpPr>
          <p:nvPr/>
        </p:nvSpPr>
        <p:spPr>
          <a:xfrm>
            <a:off x="902525" y="4800600"/>
            <a:ext cx="10798938" cy="862965"/>
          </a:xfrm>
          <a:prstGeom prst="rect">
            <a:avLst/>
          </a:prstGeom>
          <a:solidFill>
            <a:srgbClr val="EDF7FD"/>
          </a:solidFill>
          <a:ln>
            <a:no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Singapore</a:t>
            </a:r>
            <a:r>
              <a:rPr lang="en-GB" sz="2000" b="0" dirty="0">
                <a:solidFill>
                  <a:schemeClr val="tx1"/>
                </a:solidFill>
                <a:latin typeface="Arial" panose="020B0604020202020204" pitchFamily="34" charset="0"/>
                <a:ea typeface="Calibri" panose="020F0502020204030204" pitchFamily="34" charset="0"/>
              </a:rPr>
              <a:t>: tripartite partners agreed upon Safe Management Measures (mandatory for all employers to operate during COVID-19) and additional sector-specific requirements, covering an extensive number of sectors (from aviation, to arts and culture and land transportation).</a:t>
            </a:r>
          </a:p>
        </p:txBody>
      </p:sp>
      <p:sp>
        <p:nvSpPr>
          <p:cNvPr id="8" name="Content Placeholder 1">
            <a:extLst>
              <a:ext uri="{FF2B5EF4-FFF2-40B4-BE49-F238E27FC236}">
                <a16:creationId xmlns:a16="http://schemas.microsoft.com/office/drawing/2014/main" id="{4FA1ED7A-02A9-4349-A240-41DDF751EA73}"/>
              </a:ext>
            </a:extLst>
          </p:cNvPr>
          <p:cNvSpPr txBox="1">
            <a:spLocks/>
          </p:cNvSpPr>
          <p:nvPr/>
        </p:nvSpPr>
        <p:spPr>
          <a:xfrm>
            <a:off x="490538" y="4061221"/>
            <a:ext cx="11210924" cy="740884"/>
          </a:xfrm>
          <a:prstGeom prst="rect">
            <a:avLst/>
          </a:prstGeom>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GB" sz="2000" b="0" dirty="0">
                <a:solidFill>
                  <a:schemeClr val="tx1"/>
                </a:solidFill>
                <a:latin typeface="Arial" panose="020B0604020202020204" pitchFamily="34" charset="0"/>
                <a:ea typeface="Calibri" panose="020F0502020204030204" pitchFamily="34" charset="0"/>
              </a:rPr>
              <a:t>National consultation has sometimes been followed up by further dialogue and agreements at the </a:t>
            </a:r>
            <a:r>
              <a:rPr lang="en-GB" sz="2000" dirty="0">
                <a:solidFill>
                  <a:schemeClr val="accent4"/>
                </a:solidFill>
                <a:latin typeface="Arial" panose="020B0604020202020204" pitchFamily="34" charset="0"/>
                <a:ea typeface="Calibri" panose="020F0502020204030204" pitchFamily="34" charset="0"/>
              </a:rPr>
              <a:t>regional or sectoral level </a:t>
            </a:r>
            <a:r>
              <a:rPr lang="en-GB" sz="2000" b="0" dirty="0">
                <a:solidFill>
                  <a:schemeClr val="tx1"/>
                </a:solidFill>
                <a:latin typeface="Arial" panose="020B0604020202020204" pitchFamily="34" charset="0"/>
                <a:ea typeface="Calibri" panose="020F0502020204030204" pitchFamily="34" charset="0"/>
              </a:rPr>
              <a:t>(to adapt to the specific context).</a:t>
            </a:r>
          </a:p>
        </p:txBody>
      </p:sp>
      <p:pic>
        <p:nvPicPr>
          <p:cNvPr id="10" name="Picture 9" descr="Icon&#10;&#10;Description automatically generated">
            <a:extLst>
              <a:ext uri="{FF2B5EF4-FFF2-40B4-BE49-F238E27FC236}">
                <a16:creationId xmlns:a16="http://schemas.microsoft.com/office/drawing/2014/main" id="{78C64D6D-A051-9A4B-B358-B283D193E6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2114711"/>
            <a:ext cx="657266" cy="682068"/>
          </a:xfrm>
          <a:prstGeom prst="rect">
            <a:avLst/>
          </a:prstGeom>
        </p:spPr>
      </p:pic>
      <p:pic>
        <p:nvPicPr>
          <p:cNvPr id="11" name="Picture 10" descr="Icon&#10;&#10;Description automatically generated">
            <a:extLst>
              <a:ext uri="{FF2B5EF4-FFF2-40B4-BE49-F238E27FC236}">
                <a16:creationId xmlns:a16="http://schemas.microsoft.com/office/drawing/2014/main" id="{E82A92D3-0316-6A41-BC8D-73F8BD4EE2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4834212"/>
            <a:ext cx="657266" cy="682068"/>
          </a:xfrm>
          <a:prstGeom prst="rect">
            <a:avLst/>
          </a:prstGeom>
        </p:spPr>
      </p:pic>
    </p:spTree>
    <p:extLst>
      <p:ext uri="{BB962C8B-B14F-4D97-AF65-F5344CB8AC3E}">
        <p14:creationId xmlns:p14="http://schemas.microsoft.com/office/powerpoint/2010/main" val="2697977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D473-7600-46E5-87F0-1281A49AB81D}"/>
              </a:ext>
            </a:extLst>
          </p:cNvPr>
          <p:cNvSpPr>
            <a:spLocks noGrp="1"/>
          </p:cNvSpPr>
          <p:nvPr>
            <p:ph idx="1"/>
          </p:nvPr>
        </p:nvSpPr>
        <p:spPr>
          <a:xfrm>
            <a:off x="490538" y="1423196"/>
            <a:ext cx="11210924" cy="1524000"/>
          </a:xfrm>
        </p:spPr>
        <p:txBody>
          <a:bodyPr/>
          <a:lstStyle/>
          <a:p>
            <a:pPr marL="0" indent="0" algn="just">
              <a:lnSpc>
                <a:spcPct val="90000"/>
              </a:lnSpc>
              <a:spcBef>
                <a:spcPts val="600"/>
              </a:spcBef>
              <a:spcAft>
                <a:spcPts val="600"/>
              </a:spcAft>
              <a:buNone/>
            </a:pPr>
            <a:r>
              <a:rPr lang="en-GB" sz="2000" b="0" dirty="0">
                <a:solidFill>
                  <a:schemeClr val="tx1"/>
                </a:solidFill>
                <a:latin typeface="Arial" panose="020B0604020202020204" pitchFamily="34" charset="0"/>
                <a:ea typeface="Calibri" panose="020F0502020204030204" pitchFamily="34" charset="0"/>
              </a:rPr>
              <a:t>Throughout the COVID-19 pandemic, the scope of dialogue was also expanded to include </a:t>
            </a:r>
            <a:r>
              <a:rPr lang="en-GB" sz="2000" dirty="0">
                <a:latin typeface="Arial" panose="020B0604020202020204" pitchFamily="34" charset="0"/>
                <a:ea typeface="Calibri" panose="020F0502020204030204" pitchFamily="34" charset="0"/>
              </a:rPr>
              <a:t>collaboration between the labour sector and the public health sector</a:t>
            </a:r>
            <a:r>
              <a:rPr lang="en-GB" sz="2000" b="0" dirty="0">
                <a:solidFill>
                  <a:schemeClr val="tx1"/>
                </a:solidFill>
                <a:latin typeface="Arial" panose="020B0604020202020204" pitchFamily="34" charset="0"/>
                <a:ea typeface="Calibri" panose="020F0502020204030204" pitchFamily="34" charset="0"/>
              </a:rPr>
              <a:t>.</a:t>
            </a:r>
          </a:p>
          <a:p>
            <a:pPr marL="0" indent="0" algn="just">
              <a:lnSpc>
                <a:spcPct val="90000"/>
              </a:lnSpc>
              <a:spcBef>
                <a:spcPts val="600"/>
              </a:spcBef>
              <a:spcAft>
                <a:spcPts val="600"/>
              </a:spcAft>
              <a:buNone/>
            </a:pPr>
            <a:r>
              <a:rPr lang="en-GB" sz="2000" b="0" dirty="0">
                <a:solidFill>
                  <a:schemeClr val="tx1"/>
                </a:solidFill>
                <a:latin typeface="Arial" panose="020B0604020202020204" pitchFamily="34" charset="0"/>
                <a:ea typeface="Calibri" panose="020F0502020204030204" pitchFamily="34" charset="0"/>
              </a:rPr>
              <a:t>In such public health crises, workplaces have a role to play in the overall mitigation of community spread, as they are settings where people often gather in close proximity to each other.</a:t>
            </a:r>
            <a:endParaRPr lang="en-GB" sz="2000" b="0" dirty="0">
              <a:solidFill>
                <a:schemeClr val="tx1"/>
              </a:solidFill>
              <a:effectLst/>
              <a:latin typeface="Arial" panose="020B0604020202020204" pitchFamily="34" charset="0"/>
              <a:ea typeface="Calibri" panose="020F0502020204030204" pitchFamily="34" charset="0"/>
            </a:endParaRPr>
          </a:p>
        </p:txBody>
      </p:sp>
      <p:sp>
        <p:nvSpPr>
          <p:cNvPr id="3" name="Date Placeholder 2">
            <a:extLst>
              <a:ext uri="{FF2B5EF4-FFF2-40B4-BE49-F238E27FC236}">
                <a16:creationId xmlns:a16="http://schemas.microsoft.com/office/drawing/2014/main" id="{33EE6741-80E3-40C8-B648-B1651D0D58FB}"/>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0821E107-607C-42C1-BABA-BBC0BC4A8EAB}"/>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DA29582E-5630-4468-BD61-03315ECE1739}"/>
              </a:ext>
            </a:extLst>
          </p:cNvPr>
          <p:cNvSpPr>
            <a:spLocks noGrp="1"/>
          </p:cNvSpPr>
          <p:nvPr>
            <p:ph type="sldNum" sz="quarter" idx="12"/>
          </p:nvPr>
        </p:nvSpPr>
        <p:spPr/>
        <p:txBody>
          <a:bodyPr/>
          <a:lstStyle/>
          <a:p>
            <a:fld id="{856227C0-AD57-4F9B-BAE3-EEFB0D0EE427}" type="slidenum">
              <a:rPr lang="en-GB" smtClean="0"/>
              <a:t>19</a:t>
            </a:fld>
            <a:endParaRPr lang="en-GB"/>
          </a:p>
        </p:txBody>
      </p:sp>
      <p:sp>
        <p:nvSpPr>
          <p:cNvPr id="6" name="Content Placeholder 1">
            <a:extLst>
              <a:ext uri="{FF2B5EF4-FFF2-40B4-BE49-F238E27FC236}">
                <a16:creationId xmlns:a16="http://schemas.microsoft.com/office/drawing/2014/main" id="{D15DBE82-F900-40BC-A903-3E8EA0587681}"/>
              </a:ext>
            </a:extLst>
          </p:cNvPr>
          <p:cNvSpPr txBox="1">
            <a:spLocks/>
          </p:cNvSpPr>
          <p:nvPr/>
        </p:nvSpPr>
        <p:spPr>
          <a:xfrm>
            <a:off x="902524" y="2992916"/>
            <a:ext cx="10798937" cy="2265045"/>
          </a:xfrm>
          <a:prstGeom prst="rect">
            <a:avLst/>
          </a:prstGeom>
          <a:solidFill>
            <a:srgbClr val="EDF7FD"/>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Philippines</a:t>
            </a:r>
            <a:r>
              <a:rPr lang="en-GB" sz="2000" b="0" dirty="0">
                <a:solidFill>
                  <a:schemeClr val="tx1"/>
                </a:solidFill>
                <a:latin typeface="Arial" panose="020B0604020202020204" pitchFamily="34" charset="0"/>
                <a:ea typeface="Calibri" panose="020F0502020204030204" pitchFamily="34" charset="0"/>
              </a:rPr>
              <a:t>: Tripartite national level dialogue on Public health – labour collaboration on the prevention of COVID-19 at the workplace provided an opportunity for the authorities to explain the benefits of emergency volunteer workers, as well as to inform workers likely to be infected by COVID-19 of available social protection measures. It resulted in the establishment of an interdisciplinary knowledge management system, which would harness available epidemiological, labour inspection, social protection and international best practice data, with a view to continuously monitoring risks at the workplace and further guiding OSH policies and programmes. </a:t>
            </a:r>
          </a:p>
          <a:p>
            <a:pPr algn="just" fontAlgn="base">
              <a:lnSpc>
                <a:spcPct val="90000"/>
              </a:lnSpc>
              <a:spcBef>
                <a:spcPts val="600"/>
              </a:spcBef>
              <a:buClr>
                <a:schemeClr val="accent1"/>
              </a:buClr>
              <a:buSzPct val="115000"/>
            </a:pPr>
            <a:endParaRPr lang="en-GB" sz="2000" b="0" dirty="0">
              <a:solidFill>
                <a:schemeClr val="tx1"/>
              </a:solidFill>
              <a:latin typeface="Arial" panose="020B0604020202020204" pitchFamily="34" charset="0"/>
              <a:ea typeface="Calibri" panose="020F0502020204030204" pitchFamily="34" charset="0"/>
            </a:endParaRPr>
          </a:p>
        </p:txBody>
      </p:sp>
      <p:pic>
        <p:nvPicPr>
          <p:cNvPr id="8" name="Picture 7" descr="Icon&#10;&#10;Description automatically generated">
            <a:extLst>
              <a:ext uri="{FF2B5EF4-FFF2-40B4-BE49-F238E27FC236}">
                <a16:creationId xmlns:a16="http://schemas.microsoft.com/office/drawing/2014/main" id="{BD0914D0-AC67-6C40-87BF-0FFAC1B921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2992916"/>
            <a:ext cx="657266" cy="682068"/>
          </a:xfrm>
          <a:prstGeom prst="rect">
            <a:avLst/>
          </a:prstGeom>
        </p:spPr>
      </p:pic>
    </p:spTree>
    <p:extLst>
      <p:ext uri="{BB962C8B-B14F-4D97-AF65-F5344CB8AC3E}">
        <p14:creationId xmlns:p14="http://schemas.microsoft.com/office/powerpoint/2010/main" val="321342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58346-DCE6-4EEF-8673-4C72FC9981C4}"/>
              </a:ext>
            </a:extLst>
          </p:cNvPr>
          <p:cNvSpPr>
            <a:spLocks noGrp="1"/>
          </p:cNvSpPr>
          <p:nvPr>
            <p:ph type="title"/>
          </p:nvPr>
        </p:nvSpPr>
        <p:spPr/>
        <p:txBody>
          <a:bodyPr/>
          <a:lstStyle/>
          <a:p>
            <a:r>
              <a:rPr lang="en-GB" dirty="0"/>
              <a:t>Building and maintaining a preventative safety and health culture</a:t>
            </a:r>
          </a:p>
        </p:txBody>
      </p:sp>
      <p:sp>
        <p:nvSpPr>
          <p:cNvPr id="3" name="Date Placeholder 2">
            <a:extLst>
              <a:ext uri="{FF2B5EF4-FFF2-40B4-BE49-F238E27FC236}">
                <a16:creationId xmlns:a16="http://schemas.microsoft.com/office/drawing/2014/main" id="{AA1CD969-FB28-4DB5-93B7-214428AE6ECE}"/>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E1E696D5-8C12-4AC8-9521-7D9BC942E69B}"/>
              </a:ext>
            </a:extLst>
          </p:cNvPr>
          <p:cNvSpPr>
            <a:spLocks noGrp="1"/>
          </p:cNvSpPr>
          <p:nvPr>
            <p:ph type="ftr" sz="quarter" idx="11"/>
          </p:nvPr>
        </p:nvSpPr>
        <p:spPr/>
        <p:txBody>
          <a:bodyPr/>
          <a:lstStyle/>
          <a:p>
            <a:r>
              <a:rPr lang="en-GB" dirty="0"/>
              <a:t>Advancing social justice, promoting decent work</a:t>
            </a:r>
          </a:p>
        </p:txBody>
      </p:sp>
      <p:sp>
        <p:nvSpPr>
          <p:cNvPr id="5" name="Slide Number Placeholder 4">
            <a:extLst>
              <a:ext uri="{FF2B5EF4-FFF2-40B4-BE49-F238E27FC236}">
                <a16:creationId xmlns:a16="http://schemas.microsoft.com/office/drawing/2014/main" id="{DBF3874D-E6B2-4169-A1FD-5BA07DCF8927}"/>
              </a:ext>
            </a:extLst>
          </p:cNvPr>
          <p:cNvSpPr>
            <a:spLocks noGrp="1"/>
          </p:cNvSpPr>
          <p:nvPr>
            <p:ph type="sldNum" sz="quarter" idx="12"/>
          </p:nvPr>
        </p:nvSpPr>
        <p:spPr/>
        <p:txBody>
          <a:bodyPr/>
          <a:lstStyle/>
          <a:p>
            <a:fld id="{856227C0-AD57-4F9B-BAE3-EEFB0D0EE427}" type="slidenum">
              <a:rPr lang="en-GB" smtClean="0"/>
              <a:t>2</a:t>
            </a:fld>
            <a:endParaRPr lang="en-GB"/>
          </a:p>
        </p:txBody>
      </p:sp>
      <p:sp>
        <p:nvSpPr>
          <p:cNvPr id="6" name="Text Placeholder 5">
            <a:extLst>
              <a:ext uri="{FF2B5EF4-FFF2-40B4-BE49-F238E27FC236}">
                <a16:creationId xmlns:a16="http://schemas.microsoft.com/office/drawing/2014/main" id="{F62C6181-A041-4EDC-A7A8-8C8B69C1644A}"/>
              </a:ext>
            </a:extLst>
          </p:cNvPr>
          <p:cNvSpPr>
            <a:spLocks noGrp="1"/>
          </p:cNvSpPr>
          <p:nvPr>
            <p:ph type="body" sz="quarter" idx="13"/>
          </p:nvPr>
        </p:nvSpPr>
        <p:spPr>
          <a:xfrm>
            <a:off x="490538" y="2393950"/>
            <a:ext cx="11210924" cy="3482976"/>
          </a:xfrm>
        </p:spPr>
        <p:txBody>
          <a:bodyPr/>
          <a:lstStyle/>
          <a:p>
            <a:pPr marL="702900" lvl="1" indent="-342900">
              <a:buClr>
                <a:schemeClr val="accent4"/>
              </a:buClr>
              <a:buSzPct val="200000"/>
              <a:buFont typeface="Arial" panose="020B0604020202020204" pitchFamily="34" charset="0"/>
              <a:buChar char="«"/>
            </a:pPr>
            <a:endParaRPr lang="en-GB" sz="2200" dirty="0"/>
          </a:p>
          <a:p>
            <a:pPr marL="432000" lvl="1" indent="-432000">
              <a:buClr>
                <a:schemeClr val="accent4"/>
              </a:buClr>
              <a:buSzPct val="200000"/>
              <a:buFont typeface="Arial" panose="020B0604020202020204" pitchFamily="34" charset="0"/>
              <a:buChar char="«"/>
            </a:pPr>
            <a:r>
              <a:rPr lang="en-GB" sz="2200" dirty="0"/>
              <a:t>a culture in which the right to a safe and healthy working environment is respected at all levels, where governments, employers and workers actively participate in securing a safe and healthy working environment through a system of defined rights, responsibilities and duties, and where the principle of prevention is accorded the highest priority</a:t>
            </a:r>
          </a:p>
          <a:p>
            <a:pPr marL="0" indent="0">
              <a:buNone/>
            </a:pPr>
            <a:endParaRPr lang="en-GB" sz="2400" dirty="0"/>
          </a:p>
          <a:p>
            <a:pPr marL="0" indent="0" algn="r">
              <a:buNone/>
            </a:pPr>
            <a:r>
              <a:rPr lang="en-GB" sz="1800" i="1" dirty="0">
                <a:solidFill>
                  <a:schemeClr val="accent4"/>
                </a:solidFill>
              </a:rPr>
              <a:t>Promotional Framework for Occupational Safety and Health Convention, 2006 (No. 187)</a:t>
            </a:r>
          </a:p>
        </p:txBody>
      </p:sp>
    </p:spTree>
    <p:extLst>
      <p:ext uri="{BB962C8B-B14F-4D97-AF65-F5344CB8AC3E}">
        <p14:creationId xmlns:p14="http://schemas.microsoft.com/office/powerpoint/2010/main" val="1247766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93C25-F693-4094-900B-123ABF44DEDD}"/>
              </a:ext>
            </a:extLst>
          </p:cNvPr>
          <p:cNvSpPr>
            <a:spLocks noGrp="1"/>
          </p:cNvSpPr>
          <p:nvPr>
            <p:ph type="title"/>
          </p:nvPr>
        </p:nvSpPr>
        <p:spPr/>
        <p:txBody>
          <a:bodyPr/>
          <a:lstStyle/>
          <a:p>
            <a:r>
              <a:rPr lang="en-GB" dirty="0"/>
              <a:t>Promoting compliance</a:t>
            </a:r>
          </a:p>
        </p:txBody>
      </p:sp>
      <p:sp>
        <p:nvSpPr>
          <p:cNvPr id="3" name="Content Placeholder 2">
            <a:extLst>
              <a:ext uri="{FF2B5EF4-FFF2-40B4-BE49-F238E27FC236}">
                <a16:creationId xmlns:a16="http://schemas.microsoft.com/office/drawing/2014/main" id="{6CC1B291-8C44-4E55-8F9D-D1D5B9FE3405}"/>
              </a:ext>
            </a:extLst>
          </p:cNvPr>
          <p:cNvSpPr>
            <a:spLocks noGrp="1"/>
          </p:cNvSpPr>
          <p:nvPr>
            <p:ph idx="1"/>
          </p:nvPr>
        </p:nvSpPr>
        <p:spPr/>
        <p:txBody>
          <a:bodyPr/>
          <a:lstStyle/>
          <a:p>
            <a:pPr lvl="1" algn="just">
              <a:lnSpc>
                <a:spcPct val="90000"/>
              </a:lnSpc>
              <a:spcBef>
                <a:spcPts val="1200"/>
              </a:spcBef>
            </a:pPr>
            <a:r>
              <a:rPr lang="en-GB" sz="2000" dirty="0"/>
              <a:t>Social partners are key actors in the initiatives, schemes and activities to promote, monitor and enforce compliance with relevant OSH laws and regulations at the workplace, through:</a:t>
            </a:r>
          </a:p>
          <a:p>
            <a:pPr lvl="2" algn="just">
              <a:lnSpc>
                <a:spcPct val="90000"/>
              </a:lnSpc>
              <a:spcBef>
                <a:spcPts val="0"/>
              </a:spcBef>
            </a:pPr>
            <a:r>
              <a:rPr lang="en-GB" sz="2000" dirty="0"/>
              <a:t>collaboration and support to labour inspection activities;</a:t>
            </a:r>
          </a:p>
          <a:p>
            <a:pPr lvl="2" algn="just">
              <a:lnSpc>
                <a:spcPct val="90000"/>
              </a:lnSpc>
              <a:spcBef>
                <a:spcPts val="0"/>
              </a:spcBef>
            </a:pPr>
            <a:r>
              <a:rPr lang="en-GB" sz="2000" dirty="0"/>
              <a:t>other mechanisms to promote compliance (i.e., advisory services, codes of conduct, contractual requirements, awareness-raising and incentives) –  with stronger impact when developed jointly by employers’ and workers’ organizations.</a:t>
            </a:r>
          </a:p>
        </p:txBody>
      </p:sp>
      <p:sp>
        <p:nvSpPr>
          <p:cNvPr id="4" name="Date Placeholder 3">
            <a:extLst>
              <a:ext uri="{FF2B5EF4-FFF2-40B4-BE49-F238E27FC236}">
                <a16:creationId xmlns:a16="http://schemas.microsoft.com/office/drawing/2014/main" id="{5364B762-CCCE-4335-81BC-6606B9E0B57C}"/>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A14BC013-F891-40B5-838E-98357136F277}"/>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547A6A5A-6324-4A22-886F-421D0EEE10FA}"/>
              </a:ext>
            </a:extLst>
          </p:cNvPr>
          <p:cNvSpPr>
            <a:spLocks noGrp="1"/>
          </p:cNvSpPr>
          <p:nvPr>
            <p:ph type="sldNum" sz="quarter" idx="12"/>
          </p:nvPr>
        </p:nvSpPr>
        <p:spPr/>
        <p:txBody>
          <a:bodyPr/>
          <a:lstStyle/>
          <a:p>
            <a:fld id="{856227C0-AD57-4F9B-BAE3-EEFB0D0EE427}" type="slidenum">
              <a:rPr lang="en-GB" smtClean="0"/>
              <a:t>20</a:t>
            </a:fld>
            <a:endParaRPr lang="en-GB"/>
          </a:p>
        </p:txBody>
      </p:sp>
    </p:spTree>
    <p:extLst>
      <p:ext uri="{BB962C8B-B14F-4D97-AF65-F5344CB8AC3E}">
        <p14:creationId xmlns:p14="http://schemas.microsoft.com/office/powerpoint/2010/main" val="1804639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D4EBF-C8F0-47DB-B3FE-658BE5DFA26C}"/>
              </a:ext>
            </a:extLst>
          </p:cNvPr>
          <p:cNvSpPr>
            <a:spLocks noGrp="1"/>
          </p:cNvSpPr>
          <p:nvPr>
            <p:ph type="title"/>
          </p:nvPr>
        </p:nvSpPr>
        <p:spPr/>
        <p:txBody>
          <a:bodyPr/>
          <a:lstStyle/>
          <a:p>
            <a:r>
              <a:rPr lang="en-GB" dirty="0"/>
              <a:t>A functioning tripartite body to ensure consultation and collaboration </a:t>
            </a:r>
          </a:p>
        </p:txBody>
      </p:sp>
      <p:sp>
        <p:nvSpPr>
          <p:cNvPr id="3" name="Content Placeholder 2">
            <a:extLst>
              <a:ext uri="{FF2B5EF4-FFF2-40B4-BE49-F238E27FC236}">
                <a16:creationId xmlns:a16="http://schemas.microsoft.com/office/drawing/2014/main" id="{1D2DA29E-E61C-4C8C-934B-2676FCDF4F27}"/>
              </a:ext>
            </a:extLst>
          </p:cNvPr>
          <p:cNvSpPr>
            <a:spLocks noGrp="1"/>
          </p:cNvSpPr>
          <p:nvPr>
            <p:ph idx="1"/>
          </p:nvPr>
        </p:nvSpPr>
        <p:spPr/>
        <p:txBody>
          <a:bodyPr/>
          <a:lstStyle/>
          <a:p>
            <a:pPr lvl="1" algn="just">
              <a:lnSpc>
                <a:spcPct val="90000"/>
              </a:lnSpc>
            </a:pPr>
            <a:r>
              <a:rPr lang="en-GB" sz="2000" dirty="0">
                <a:effectLst/>
                <a:latin typeface="Arial" panose="020B0604020202020204" pitchFamily="34" charset="0"/>
                <a:ea typeface="Calibri" panose="020F0502020204030204" pitchFamily="34" charset="0"/>
              </a:rPr>
              <a:t>Convention No. 187 calls for the establishment of a national tripartite advisory body (or bodies) addressing OSH issues. </a:t>
            </a:r>
          </a:p>
          <a:p>
            <a:pPr lvl="1" algn="just">
              <a:lnSpc>
                <a:spcPct val="90000"/>
              </a:lnSpc>
            </a:pPr>
            <a:r>
              <a:rPr lang="en-GB" sz="2000" dirty="0">
                <a:effectLst/>
                <a:latin typeface="Arial" panose="020B0604020202020204" pitchFamily="34" charset="0"/>
                <a:ea typeface="Calibri" panose="020F0502020204030204" pitchFamily="34" charset="0"/>
              </a:rPr>
              <a:t>Tripartite OSH bodies (or councils/committees) have been set up in many countries. They provide a forum for </a:t>
            </a:r>
            <a:r>
              <a:rPr lang="en-GB" sz="2000" dirty="0">
                <a:latin typeface="Arial" panose="020B0604020202020204" pitchFamily="34" charset="0"/>
                <a:ea typeface="Calibri" panose="020F0502020204030204" pitchFamily="34" charset="0"/>
              </a:rPr>
              <a:t>the representatives of government </a:t>
            </a:r>
            <a:r>
              <a:rPr lang="en-GB" sz="2000" b="0" dirty="0">
                <a:solidFill>
                  <a:schemeClr val="tx1"/>
                </a:solidFill>
                <a:latin typeface="Arial" panose="020B0604020202020204" pitchFamily="34" charset="0"/>
                <a:ea typeface="Calibri" panose="020F0502020204030204" pitchFamily="34" charset="0"/>
              </a:rPr>
              <a:t>(Ministry of Labour and other relevant ministries and institution), employers and workers to </a:t>
            </a:r>
            <a:r>
              <a:rPr lang="en-GB" sz="2000" dirty="0">
                <a:effectLst/>
                <a:latin typeface="Arial" panose="020B0604020202020204" pitchFamily="34" charset="0"/>
                <a:ea typeface="Calibri" panose="020F0502020204030204" pitchFamily="34" charset="0"/>
              </a:rPr>
              <a:t>regularly discuss about OSH, ensuring consultation on relevant issues and a periodic review of OSH policies and programmes.</a:t>
            </a:r>
          </a:p>
          <a:p>
            <a:pPr marL="0" indent="0" algn="just">
              <a:lnSpc>
                <a:spcPct val="90000"/>
              </a:lnSpc>
              <a:spcBef>
                <a:spcPts val="600"/>
              </a:spcBef>
              <a:buNone/>
            </a:pPr>
            <a:r>
              <a:rPr lang="en-GB" sz="2000" b="0" dirty="0">
                <a:solidFill>
                  <a:schemeClr val="tx1"/>
                </a:solidFill>
                <a:latin typeface="Arial" panose="020B0604020202020204" pitchFamily="34" charset="0"/>
                <a:ea typeface="Calibri" panose="020F0502020204030204" pitchFamily="34" charset="0"/>
              </a:rPr>
              <a:t>The tripartite composition can expanded to involve representatives of additional institutions.</a:t>
            </a:r>
            <a:endParaRPr lang="en-GB" sz="2000" dirty="0">
              <a:effectLst/>
              <a:latin typeface="Arial" panose="020B0604020202020204" pitchFamily="34" charset="0"/>
              <a:ea typeface="Calibri" panose="020F0502020204030204" pitchFamily="34" charset="0"/>
            </a:endParaRPr>
          </a:p>
          <a:p>
            <a:pPr marL="0" indent="0" algn="just">
              <a:spcBef>
                <a:spcPts val="600"/>
              </a:spcBef>
              <a:spcAft>
                <a:spcPts val="600"/>
              </a:spcAft>
              <a:buNone/>
            </a:pPr>
            <a:endParaRPr lang="en-GB" sz="1800" dirty="0">
              <a:effectLst/>
              <a:latin typeface="Arial" panose="020B0604020202020204" pitchFamily="34" charset="0"/>
              <a:ea typeface="Calibri" panose="020F0502020204030204" pitchFamily="34" charset="0"/>
            </a:endParaRPr>
          </a:p>
          <a:p>
            <a:endParaRPr lang="en-GB" dirty="0"/>
          </a:p>
        </p:txBody>
      </p:sp>
      <p:sp>
        <p:nvSpPr>
          <p:cNvPr id="4" name="Date Placeholder 3">
            <a:extLst>
              <a:ext uri="{FF2B5EF4-FFF2-40B4-BE49-F238E27FC236}">
                <a16:creationId xmlns:a16="http://schemas.microsoft.com/office/drawing/2014/main" id="{7CB3A04B-5C1A-4F88-BE95-1E6CB18D0136}"/>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0A80CEAB-0CBD-43D3-8A90-A3F53947E050}"/>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55013250-64DD-4987-8869-6E08CE02E4AD}"/>
              </a:ext>
            </a:extLst>
          </p:cNvPr>
          <p:cNvSpPr>
            <a:spLocks noGrp="1"/>
          </p:cNvSpPr>
          <p:nvPr>
            <p:ph type="sldNum" sz="quarter" idx="12"/>
          </p:nvPr>
        </p:nvSpPr>
        <p:spPr/>
        <p:txBody>
          <a:bodyPr/>
          <a:lstStyle/>
          <a:p>
            <a:fld id="{856227C0-AD57-4F9B-BAE3-EEFB0D0EE427}" type="slidenum">
              <a:rPr lang="en-GB" smtClean="0"/>
              <a:t>21</a:t>
            </a:fld>
            <a:endParaRPr lang="en-GB"/>
          </a:p>
        </p:txBody>
      </p:sp>
      <p:sp>
        <p:nvSpPr>
          <p:cNvPr id="8" name="Content Placeholder 1">
            <a:extLst>
              <a:ext uri="{FF2B5EF4-FFF2-40B4-BE49-F238E27FC236}">
                <a16:creationId xmlns:a16="http://schemas.microsoft.com/office/drawing/2014/main" id="{00F88F70-268F-4B2B-8F2E-A3134E182EF3}"/>
              </a:ext>
            </a:extLst>
          </p:cNvPr>
          <p:cNvSpPr txBox="1">
            <a:spLocks/>
          </p:cNvSpPr>
          <p:nvPr/>
        </p:nvSpPr>
        <p:spPr>
          <a:xfrm>
            <a:off x="902525" y="4453986"/>
            <a:ext cx="10798938" cy="1398174"/>
          </a:xfrm>
          <a:prstGeom prst="rect">
            <a:avLst/>
          </a:prstGeom>
          <a:solidFill>
            <a:srgbClr val="EDF7FD"/>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Brazil</a:t>
            </a:r>
            <a:r>
              <a:rPr lang="en-GB" sz="2000" b="0" dirty="0">
                <a:solidFill>
                  <a:schemeClr val="tx1"/>
                </a:solidFill>
                <a:latin typeface="Arial" panose="020B0604020202020204" pitchFamily="34" charset="0"/>
                <a:ea typeface="Calibri" panose="020F0502020204030204" pitchFamily="34" charset="0"/>
              </a:rPr>
              <a:t>: the Permanent Joint Tripartite Commission (</a:t>
            </a:r>
            <a:r>
              <a:rPr lang="en-GB" sz="2000" b="0" i="1" dirty="0" err="1">
                <a:solidFill>
                  <a:schemeClr val="tx1"/>
                </a:solidFill>
                <a:latin typeface="Arial" panose="020B0604020202020204" pitchFamily="34" charset="0"/>
                <a:ea typeface="Calibri" panose="020F0502020204030204" pitchFamily="34" charset="0"/>
              </a:rPr>
              <a:t>Comissão</a:t>
            </a:r>
            <a:r>
              <a:rPr lang="en-GB" sz="2000" b="0" i="1" dirty="0">
                <a:solidFill>
                  <a:schemeClr val="tx1"/>
                </a:solidFill>
                <a:latin typeface="Arial" panose="020B0604020202020204" pitchFamily="34" charset="0"/>
                <a:ea typeface="Calibri" panose="020F0502020204030204" pitchFamily="34" charset="0"/>
              </a:rPr>
              <a:t> Tripartite </a:t>
            </a:r>
            <a:r>
              <a:rPr lang="en-GB" sz="2000" b="0" i="1" dirty="0" err="1">
                <a:solidFill>
                  <a:schemeClr val="tx1"/>
                </a:solidFill>
                <a:latin typeface="Arial" panose="020B0604020202020204" pitchFamily="34" charset="0"/>
                <a:ea typeface="Calibri" panose="020F0502020204030204" pitchFamily="34" charset="0"/>
              </a:rPr>
              <a:t>Paritária</a:t>
            </a:r>
            <a:r>
              <a:rPr lang="en-GB" sz="2000" b="0" i="1" dirty="0">
                <a:solidFill>
                  <a:schemeClr val="tx1"/>
                </a:solidFill>
                <a:latin typeface="Arial" panose="020B0604020202020204" pitchFamily="34" charset="0"/>
                <a:ea typeface="Calibri" panose="020F0502020204030204" pitchFamily="34" charset="0"/>
              </a:rPr>
              <a:t> Permanente, CTPP</a:t>
            </a:r>
            <a:r>
              <a:rPr lang="en-GB" sz="2000" b="0" dirty="0">
                <a:solidFill>
                  <a:schemeClr val="tx1"/>
                </a:solidFill>
                <a:latin typeface="Arial" panose="020B0604020202020204" pitchFamily="34" charset="0"/>
                <a:ea typeface="Calibri" panose="020F0502020204030204" pitchFamily="34" charset="0"/>
              </a:rPr>
              <a:t>), is made up of eighteen members, representing (in equal number) the federal executive branch, employers and workers. In addition, it is possible to invite a maximum of six specialists and/or representatives of other bodies or international organizations to participate in meetings of the CTPP or other the thematic commissions (without the right to vote).</a:t>
            </a:r>
          </a:p>
          <a:p>
            <a:pPr algn="just" fontAlgn="base">
              <a:lnSpc>
                <a:spcPct val="90000"/>
              </a:lnSpc>
              <a:spcBef>
                <a:spcPts val="600"/>
              </a:spcBef>
              <a:buClr>
                <a:schemeClr val="accent1"/>
              </a:buClr>
              <a:buSzPct val="115000"/>
            </a:pPr>
            <a:endParaRPr lang="en-GB" sz="2000" b="0" dirty="0">
              <a:solidFill>
                <a:schemeClr val="tx1"/>
              </a:solidFill>
              <a:latin typeface="Arial" panose="020B0604020202020204" pitchFamily="34" charset="0"/>
              <a:ea typeface="Calibri" panose="020F0502020204030204" pitchFamily="34" charset="0"/>
            </a:endParaRPr>
          </a:p>
        </p:txBody>
      </p:sp>
      <p:pic>
        <p:nvPicPr>
          <p:cNvPr id="10" name="Picture 9" descr="Icon&#10;&#10;Description automatically generated">
            <a:extLst>
              <a:ext uri="{FF2B5EF4-FFF2-40B4-BE49-F238E27FC236}">
                <a16:creationId xmlns:a16="http://schemas.microsoft.com/office/drawing/2014/main" id="{69462734-DB37-6243-A028-FF30037A0E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904" y="4453986"/>
            <a:ext cx="657266" cy="682068"/>
          </a:xfrm>
          <a:prstGeom prst="rect">
            <a:avLst/>
          </a:prstGeom>
        </p:spPr>
      </p:pic>
    </p:spTree>
    <p:extLst>
      <p:ext uri="{BB962C8B-B14F-4D97-AF65-F5344CB8AC3E}">
        <p14:creationId xmlns:p14="http://schemas.microsoft.com/office/powerpoint/2010/main" val="1457323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D473-7600-46E5-87F0-1281A49AB81D}"/>
              </a:ext>
            </a:extLst>
          </p:cNvPr>
          <p:cNvSpPr>
            <a:spLocks noGrp="1"/>
          </p:cNvSpPr>
          <p:nvPr>
            <p:ph idx="1"/>
          </p:nvPr>
        </p:nvSpPr>
        <p:spPr>
          <a:xfrm>
            <a:off x="490538" y="1423196"/>
            <a:ext cx="11210924" cy="862804"/>
          </a:xfrm>
        </p:spPr>
        <p:txBody>
          <a:bodyPr/>
          <a:lstStyle/>
          <a:p>
            <a:pPr marL="0" indent="0" algn="just">
              <a:lnSpc>
                <a:spcPct val="90000"/>
              </a:lnSpc>
              <a:spcBef>
                <a:spcPts val="600"/>
              </a:spcBef>
              <a:spcAft>
                <a:spcPts val="600"/>
              </a:spcAft>
              <a:buNone/>
            </a:pPr>
            <a:r>
              <a:rPr lang="en-GB" sz="2000" b="0" dirty="0">
                <a:solidFill>
                  <a:schemeClr val="tx1"/>
                </a:solidFill>
                <a:latin typeface="Arial" panose="020B0604020202020204" pitchFamily="34" charset="0"/>
                <a:ea typeface="Calibri" panose="020F0502020204030204" pitchFamily="34" charset="0"/>
              </a:rPr>
              <a:t>The </a:t>
            </a:r>
            <a:r>
              <a:rPr lang="en-GB" sz="2000" dirty="0">
                <a:latin typeface="Arial" panose="020B0604020202020204" pitchFamily="34" charset="0"/>
                <a:ea typeface="Calibri" panose="020F0502020204030204" pitchFamily="34" charset="0"/>
              </a:rPr>
              <a:t>functions</a:t>
            </a:r>
            <a:r>
              <a:rPr lang="en-GB" sz="2000" b="0" dirty="0">
                <a:solidFill>
                  <a:schemeClr val="tx1"/>
                </a:solidFill>
                <a:latin typeface="Arial" panose="020B0604020202020204" pitchFamily="34" charset="0"/>
                <a:ea typeface="Calibri" panose="020F0502020204030204" pitchFamily="34" charset="0"/>
              </a:rPr>
              <a:t> of these bodies vary considerably from country to country, ranging from a consultative role to a decision-making role in the definition of national policies, priorities, and action plans, as well as in the drafting of laws and regulations. </a:t>
            </a:r>
          </a:p>
        </p:txBody>
      </p:sp>
      <p:sp>
        <p:nvSpPr>
          <p:cNvPr id="3" name="Date Placeholder 2">
            <a:extLst>
              <a:ext uri="{FF2B5EF4-FFF2-40B4-BE49-F238E27FC236}">
                <a16:creationId xmlns:a16="http://schemas.microsoft.com/office/drawing/2014/main" id="{33EE6741-80E3-40C8-B648-B1651D0D58FB}"/>
              </a:ext>
            </a:extLst>
          </p:cNvPr>
          <p:cNvSpPr>
            <a:spLocks noGrp="1"/>
          </p:cNvSpPr>
          <p:nvPr>
            <p:ph type="dt" sz="half" idx="10"/>
          </p:nvPr>
        </p:nvSpPr>
        <p:spPr/>
        <p:txBody>
          <a:bodyPr/>
          <a:lstStyle/>
          <a:p>
            <a:r>
              <a:rPr lang="en-GB" dirty="0"/>
              <a:t>Date: Monday / 01 / October / 2019</a:t>
            </a:r>
          </a:p>
        </p:txBody>
      </p:sp>
      <p:sp>
        <p:nvSpPr>
          <p:cNvPr id="4" name="Footer Placeholder 3">
            <a:extLst>
              <a:ext uri="{FF2B5EF4-FFF2-40B4-BE49-F238E27FC236}">
                <a16:creationId xmlns:a16="http://schemas.microsoft.com/office/drawing/2014/main" id="{0821E107-607C-42C1-BABA-BBC0BC4A8EAB}"/>
              </a:ext>
            </a:extLst>
          </p:cNvPr>
          <p:cNvSpPr>
            <a:spLocks noGrp="1"/>
          </p:cNvSpPr>
          <p:nvPr>
            <p:ph type="ftr" sz="quarter" idx="11"/>
          </p:nvPr>
        </p:nvSpPr>
        <p:spPr/>
        <p:txBody>
          <a:bodyPr/>
          <a:lstStyle/>
          <a:p>
            <a:r>
              <a:rPr lang="en-GB" dirty="0"/>
              <a:t>Advancing social justice, promoting decent work</a:t>
            </a:r>
          </a:p>
        </p:txBody>
      </p:sp>
      <p:sp>
        <p:nvSpPr>
          <p:cNvPr id="5" name="Slide Number Placeholder 4">
            <a:extLst>
              <a:ext uri="{FF2B5EF4-FFF2-40B4-BE49-F238E27FC236}">
                <a16:creationId xmlns:a16="http://schemas.microsoft.com/office/drawing/2014/main" id="{DA29582E-5630-4468-BD61-03315ECE1739}"/>
              </a:ext>
            </a:extLst>
          </p:cNvPr>
          <p:cNvSpPr>
            <a:spLocks noGrp="1"/>
          </p:cNvSpPr>
          <p:nvPr>
            <p:ph type="sldNum" sz="quarter" idx="12"/>
          </p:nvPr>
        </p:nvSpPr>
        <p:spPr/>
        <p:txBody>
          <a:bodyPr/>
          <a:lstStyle/>
          <a:p>
            <a:fld id="{856227C0-AD57-4F9B-BAE3-EEFB0D0EE427}" type="slidenum">
              <a:rPr lang="en-GB" smtClean="0"/>
              <a:t>22</a:t>
            </a:fld>
            <a:endParaRPr lang="en-GB"/>
          </a:p>
        </p:txBody>
      </p:sp>
      <p:sp>
        <p:nvSpPr>
          <p:cNvPr id="6" name="Content Placeholder 1">
            <a:extLst>
              <a:ext uri="{FF2B5EF4-FFF2-40B4-BE49-F238E27FC236}">
                <a16:creationId xmlns:a16="http://schemas.microsoft.com/office/drawing/2014/main" id="{D15DBE82-F900-40BC-A903-3E8EA0587681}"/>
              </a:ext>
            </a:extLst>
          </p:cNvPr>
          <p:cNvSpPr txBox="1">
            <a:spLocks/>
          </p:cNvSpPr>
          <p:nvPr/>
        </p:nvSpPr>
        <p:spPr>
          <a:xfrm>
            <a:off x="902524" y="2447926"/>
            <a:ext cx="10798937" cy="2474594"/>
          </a:xfrm>
          <a:prstGeom prst="rect">
            <a:avLst/>
          </a:prstGeom>
          <a:solidFill>
            <a:srgbClr val="EAF6FC"/>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Oman</a:t>
            </a:r>
            <a:r>
              <a:rPr lang="en-GB" sz="2000" b="0" dirty="0">
                <a:solidFill>
                  <a:schemeClr val="tx1"/>
                </a:solidFill>
                <a:latin typeface="Arial" panose="020B0604020202020204" pitchFamily="34" charset="0"/>
                <a:ea typeface="Calibri" panose="020F0502020204030204" pitchFamily="34" charset="0"/>
              </a:rPr>
              <a:t>: the tasks of the National OSH Committee include: (a) drafting a OSH national plan; (b) investigating serious work accidents; (c) coordinating between the Ministry of Manpower and other ministries, the private sector and other concerned parties to implement OSH programmes; (d) disseminating good practices on OSH; (e) promoting research and studies on OSH; (f) promoting employers’ and workers’ participation in the field of OSH and in the successful implementation of OSH programmes; (g) exchanging experience with associations, committees and other parties working in the field of OSH; (h) advising on OSH legislation; (</a:t>
            </a:r>
            <a:r>
              <a:rPr lang="en-GB" sz="2000" b="0" dirty="0" err="1">
                <a:solidFill>
                  <a:schemeClr val="tx1"/>
                </a:solidFill>
                <a:latin typeface="Arial" panose="020B0604020202020204" pitchFamily="34" charset="0"/>
                <a:ea typeface="Calibri" panose="020F0502020204030204" pitchFamily="34" charset="0"/>
              </a:rPr>
              <a:t>i</a:t>
            </a:r>
            <a:r>
              <a:rPr lang="en-GB" sz="2000" b="0" dirty="0">
                <a:solidFill>
                  <a:schemeClr val="tx1"/>
                </a:solidFill>
                <a:latin typeface="Arial" panose="020B0604020202020204" pitchFamily="34" charset="0"/>
                <a:ea typeface="Calibri" panose="020F0502020204030204" pitchFamily="34" charset="0"/>
              </a:rPr>
              <a:t>) organizing meetings to discuss OSH matters; (j) cooperating with Arab and international organizations concerned with OSH.</a:t>
            </a:r>
          </a:p>
          <a:p>
            <a:pPr fontAlgn="base">
              <a:lnSpc>
                <a:spcPct val="90000"/>
              </a:lnSpc>
              <a:spcBef>
                <a:spcPts val="600"/>
              </a:spcBef>
              <a:buClr>
                <a:schemeClr val="accent1"/>
              </a:buClr>
              <a:buSzPct val="115000"/>
            </a:pPr>
            <a:endParaRPr lang="en-GB" sz="2000" b="0" dirty="0">
              <a:solidFill>
                <a:schemeClr val="tx1"/>
              </a:solidFill>
              <a:latin typeface="Arial" panose="020B0604020202020204" pitchFamily="34" charset="0"/>
              <a:ea typeface="Calibri" panose="020F0502020204030204" pitchFamily="34" charset="0"/>
            </a:endParaRPr>
          </a:p>
        </p:txBody>
      </p:sp>
      <p:sp>
        <p:nvSpPr>
          <p:cNvPr id="9" name="Content Placeholder 1">
            <a:extLst>
              <a:ext uri="{FF2B5EF4-FFF2-40B4-BE49-F238E27FC236}">
                <a16:creationId xmlns:a16="http://schemas.microsoft.com/office/drawing/2014/main" id="{65F6DF16-E480-483A-A303-D0C32BE0A6C6}"/>
              </a:ext>
            </a:extLst>
          </p:cNvPr>
          <p:cNvSpPr txBox="1">
            <a:spLocks/>
          </p:cNvSpPr>
          <p:nvPr/>
        </p:nvSpPr>
        <p:spPr>
          <a:xfrm>
            <a:off x="609605" y="5275668"/>
            <a:ext cx="11091856" cy="744132"/>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spcBef>
                <a:spcPts val="600"/>
              </a:spcBef>
            </a:pPr>
            <a:r>
              <a:rPr lang="en-GB" sz="3000" b="0" dirty="0">
                <a:latin typeface="Arial" panose="020B0604020202020204" pitchFamily="34" charset="0"/>
                <a:ea typeface="Calibri" panose="020F0502020204030204" pitchFamily="34" charset="0"/>
                <a:sym typeface="Webdings" panose="05030102010509060703" pitchFamily="18" charset="2"/>
              </a:rPr>
              <a:t> </a:t>
            </a:r>
            <a:r>
              <a:rPr lang="en-GB" sz="1600" b="0" dirty="0">
                <a:solidFill>
                  <a:schemeClr val="tx1"/>
                </a:solidFill>
                <a:latin typeface="+mj-lt"/>
                <a:ea typeface="Calibri" panose="020F0502020204030204" pitchFamily="34" charset="0"/>
              </a:rPr>
              <a:t>To have a global overview of the national tripartite OSH bodies, consult the ILO LEGOSH database, section 8: </a:t>
            </a:r>
            <a:r>
              <a:rPr lang="en-GB" sz="1600" b="0" u="sng" dirty="0">
                <a:solidFill>
                  <a:schemeClr val="tx1"/>
                </a:solidFill>
                <a:effectLst/>
                <a:latin typeface="Arial" panose="020B0604020202020204" pitchFamily="34" charset="0"/>
                <a:ea typeface="Yu Mincho" panose="02020400000000000000" pitchFamily="18" charset="-128"/>
                <a:cs typeface="Arial" panose="020B0604020202020204" pitchFamily="34" charset="0"/>
                <a:hlinkClick r:id="rId3">
                  <a:extLst>
                    <a:ext uri="{A12FA001-AC4F-418D-AE19-62706E023703}">
                      <ahyp:hlinkClr xmlns:ahyp="http://schemas.microsoft.com/office/drawing/2018/hyperlinkcolor" val="tx"/>
                    </a:ext>
                  </a:extLst>
                </a:hlinkClick>
              </a:rPr>
              <a:t>Consultation, collaboration and co-operation with workers and their representatives</a:t>
            </a:r>
            <a:endParaRPr lang="en-GB" sz="1600" dirty="0">
              <a:solidFill>
                <a:schemeClr val="tx1"/>
              </a:solidFill>
              <a:effectLst/>
              <a:latin typeface="Arial" panose="020B0604020202020204" pitchFamily="34" charset="0"/>
              <a:ea typeface="Yu Mincho" panose="02020400000000000000" pitchFamily="18" charset="-128"/>
              <a:cs typeface="Arial" panose="020B0604020202020204" pitchFamily="34" charset="0"/>
            </a:endParaRPr>
          </a:p>
        </p:txBody>
      </p:sp>
      <p:cxnSp>
        <p:nvCxnSpPr>
          <p:cNvPr id="11" name="Straight Connector 10">
            <a:extLst>
              <a:ext uri="{FF2B5EF4-FFF2-40B4-BE49-F238E27FC236}">
                <a16:creationId xmlns:a16="http://schemas.microsoft.com/office/drawing/2014/main" id="{4B222450-FE78-4B47-8616-E739A8A98611}"/>
              </a:ext>
            </a:extLst>
          </p:cNvPr>
          <p:cNvCxnSpPr>
            <a:cxnSpLocks/>
          </p:cNvCxnSpPr>
          <p:nvPr/>
        </p:nvCxnSpPr>
        <p:spPr>
          <a:xfrm>
            <a:off x="490538" y="5275668"/>
            <a:ext cx="0" cy="7441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a:extLst>
              <a:ext uri="{FF2B5EF4-FFF2-40B4-BE49-F238E27FC236}">
                <a16:creationId xmlns:a16="http://schemas.microsoft.com/office/drawing/2014/main" id="{6F61234E-3669-864A-9BCE-3201FBC40F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904" y="2447926"/>
            <a:ext cx="657266" cy="682068"/>
          </a:xfrm>
          <a:prstGeom prst="rect">
            <a:avLst/>
          </a:prstGeom>
        </p:spPr>
      </p:pic>
    </p:spTree>
    <p:extLst>
      <p:ext uri="{BB962C8B-B14F-4D97-AF65-F5344CB8AC3E}">
        <p14:creationId xmlns:p14="http://schemas.microsoft.com/office/powerpoint/2010/main" val="7443884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D473-7600-46E5-87F0-1281A49AB81D}"/>
              </a:ext>
            </a:extLst>
          </p:cNvPr>
          <p:cNvSpPr>
            <a:spLocks noGrp="1"/>
          </p:cNvSpPr>
          <p:nvPr>
            <p:ph idx="1"/>
          </p:nvPr>
        </p:nvSpPr>
        <p:spPr>
          <a:xfrm>
            <a:off x="490538" y="1423196"/>
            <a:ext cx="11210924" cy="1524000"/>
          </a:xfrm>
        </p:spPr>
        <p:txBody>
          <a:bodyPr/>
          <a:lstStyle/>
          <a:p>
            <a:pPr marL="0" indent="0" algn="just">
              <a:lnSpc>
                <a:spcPct val="90000"/>
              </a:lnSpc>
              <a:spcBef>
                <a:spcPts val="600"/>
              </a:spcBef>
              <a:spcAft>
                <a:spcPts val="600"/>
              </a:spcAft>
              <a:buNone/>
            </a:pPr>
            <a:r>
              <a:rPr lang="en-GB" sz="2000" b="0" dirty="0">
                <a:solidFill>
                  <a:schemeClr val="tx1"/>
                </a:solidFill>
                <a:latin typeface="Arial" panose="020B0604020202020204" pitchFamily="34" charset="0"/>
                <a:ea typeface="Calibri" panose="020F0502020204030204" pitchFamily="34" charset="0"/>
              </a:rPr>
              <a:t>During the </a:t>
            </a:r>
            <a:r>
              <a:rPr lang="en-GB" sz="2000" b="0" dirty="0">
                <a:solidFill>
                  <a:schemeClr val="accent1"/>
                </a:solidFill>
                <a:latin typeface="Arial" panose="020B0604020202020204" pitchFamily="34" charset="0"/>
                <a:ea typeface="Calibri" panose="020F0502020204030204" pitchFamily="34" charset="0"/>
              </a:rPr>
              <a:t>COVID-19 pandemic</a:t>
            </a:r>
            <a:r>
              <a:rPr lang="en-GB" sz="2000" b="0" dirty="0">
                <a:solidFill>
                  <a:schemeClr val="tx1"/>
                </a:solidFill>
                <a:latin typeface="Arial" panose="020B0604020202020204" pitchFamily="34" charset="0"/>
                <a:ea typeface="Calibri" panose="020F0502020204030204" pitchFamily="34" charset="0"/>
              </a:rPr>
              <a:t>, many tripartite OSH bodies took part in the decision-making process at the national level; they have also been involved in the definition of lockdown and restriction measures, return to work strategies, and other instructions or guidance to mitigate the impact of COVID-19. </a:t>
            </a:r>
          </a:p>
        </p:txBody>
      </p:sp>
      <p:sp>
        <p:nvSpPr>
          <p:cNvPr id="3" name="Date Placeholder 2">
            <a:extLst>
              <a:ext uri="{FF2B5EF4-FFF2-40B4-BE49-F238E27FC236}">
                <a16:creationId xmlns:a16="http://schemas.microsoft.com/office/drawing/2014/main" id="{33EE6741-80E3-40C8-B648-B1651D0D58FB}"/>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0821E107-607C-42C1-BABA-BBC0BC4A8EAB}"/>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DA29582E-5630-4468-BD61-03315ECE1739}"/>
              </a:ext>
            </a:extLst>
          </p:cNvPr>
          <p:cNvSpPr>
            <a:spLocks noGrp="1"/>
          </p:cNvSpPr>
          <p:nvPr>
            <p:ph type="sldNum" sz="quarter" idx="12"/>
          </p:nvPr>
        </p:nvSpPr>
        <p:spPr/>
        <p:txBody>
          <a:bodyPr/>
          <a:lstStyle/>
          <a:p>
            <a:fld id="{856227C0-AD57-4F9B-BAE3-EEFB0D0EE427}" type="slidenum">
              <a:rPr lang="en-GB" smtClean="0"/>
              <a:t>23</a:t>
            </a:fld>
            <a:endParaRPr lang="en-GB"/>
          </a:p>
        </p:txBody>
      </p:sp>
      <p:sp>
        <p:nvSpPr>
          <p:cNvPr id="6" name="Content Placeholder 1">
            <a:extLst>
              <a:ext uri="{FF2B5EF4-FFF2-40B4-BE49-F238E27FC236}">
                <a16:creationId xmlns:a16="http://schemas.microsoft.com/office/drawing/2014/main" id="{D15DBE82-F900-40BC-A903-3E8EA0587681}"/>
              </a:ext>
            </a:extLst>
          </p:cNvPr>
          <p:cNvSpPr txBox="1">
            <a:spLocks/>
          </p:cNvSpPr>
          <p:nvPr/>
        </p:nvSpPr>
        <p:spPr>
          <a:xfrm>
            <a:off x="902525" y="2690431"/>
            <a:ext cx="10798936" cy="2265045"/>
          </a:xfrm>
          <a:prstGeom prst="rect">
            <a:avLst/>
          </a:prstGeom>
          <a:solidFill>
            <a:srgbClr val="EAF6FC"/>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Congo</a:t>
            </a:r>
            <a:r>
              <a:rPr lang="en-GB" sz="2000" b="0" dirty="0">
                <a:solidFill>
                  <a:schemeClr val="tx1"/>
                </a:solidFill>
                <a:latin typeface="Arial" panose="020B0604020202020204" pitchFamily="34" charset="0"/>
                <a:ea typeface="Calibri" panose="020F0502020204030204" pitchFamily="34" charset="0"/>
              </a:rPr>
              <a:t>: the National Consultative Labour committee reviewed draft legislation on teleworking.  </a:t>
            </a:r>
          </a:p>
          <a:p>
            <a:pPr algn="just"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Honduras</a:t>
            </a:r>
            <a:r>
              <a:rPr lang="en-GB" sz="2000" b="0" dirty="0">
                <a:solidFill>
                  <a:schemeClr val="tx1"/>
                </a:solidFill>
                <a:latin typeface="Arial" panose="020B0604020202020204" pitchFamily="34" charset="0"/>
                <a:ea typeface="Calibri" panose="020F0502020204030204" pitchFamily="34" charset="0"/>
              </a:rPr>
              <a:t>: the tripartite National Commission for Workers’ Health was reactivated for updating OSH legislation and its national OSH programme to include issues of emerging importance such as psychosocial risks and hazards related to COVID-19. </a:t>
            </a:r>
          </a:p>
          <a:p>
            <a:pPr algn="just" fontAlgn="base">
              <a:lnSpc>
                <a:spcPct val="90000"/>
              </a:lnSpc>
              <a:spcBef>
                <a:spcPts val="600"/>
              </a:spcBef>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Paraguay</a:t>
            </a:r>
            <a:r>
              <a:rPr lang="en-GB" sz="2000" b="0" dirty="0">
                <a:solidFill>
                  <a:schemeClr val="tx1"/>
                </a:solidFill>
                <a:latin typeface="Arial" panose="020B0604020202020204" pitchFamily="34" charset="0"/>
                <a:ea typeface="Calibri" panose="020F0502020204030204" pitchFamily="34" charset="0"/>
              </a:rPr>
              <a:t>: the Tripartite Labour Consultative Council validated some framework OSH protocols for essential sectors of the economy, which were developed in accordance with ILO guidelines for a safe and healthy return to work in times of COVID-19.</a:t>
            </a:r>
          </a:p>
          <a:p>
            <a:pPr algn="just" fontAlgn="base">
              <a:lnSpc>
                <a:spcPct val="90000"/>
              </a:lnSpc>
              <a:spcBef>
                <a:spcPts val="600"/>
              </a:spcBef>
              <a:buClr>
                <a:schemeClr val="accent1"/>
              </a:buClr>
              <a:buSzPct val="115000"/>
            </a:pPr>
            <a:endParaRPr lang="en-GB" sz="2000" b="0" dirty="0">
              <a:solidFill>
                <a:schemeClr val="tx1"/>
              </a:solidFill>
              <a:latin typeface="Arial" panose="020B0604020202020204" pitchFamily="34" charset="0"/>
              <a:ea typeface="Calibri" panose="020F0502020204030204" pitchFamily="34" charset="0"/>
            </a:endParaRPr>
          </a:p>
          <a:p>
            <a:pPr algn="just" fontAlgn="base">
              <a:lnSpc>
                <a:spcPct val="90000"/>
              </a:lnSpc>
              <a:spcBef>
                <a:spcPts val="600"/>
              </a:spcBef>
              <a:buClr>
                <a:schemeClr val="accent1"/>
              </a:buClr>
              <a:buSzPct val="115000"/>
            </a:pPr>
            <a:endParaRPr lang="en-GB" sz="2000" b="0" dirty="0">
              <a:solidFill>
                <a:schemeClr val="tx1"/>
              </a:solidFill>
              <a:latin typeface="Arial" panose="020B0604020202020204" pitchFamily="34" charset="0"/>
              <a:ea typeface="Calibri" panose="020F0502020204030204" pitchFamily="34" charset="0"/>
            </a:endParaRPr>
          </a:p>
        </p:txBody>
      </p:sp>
      <p:pic>
        <p:nvPicPr>
          <p:cNvPr id="7" name="Picture 6" descr="Icon&#10;&#10;Description automatically generated">
            <a:extLst>
              <a:ext uri="{FF2B5EF4-FFF2-40B4-BE49-F238E27FC236}">
                <a16:creationId xmlns:a16="http://schemas.microsoft.com/office/drawing/2014/main" id="{D90B82BA-4FEA-3541-8BCB-42A935AB92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2690431"/>
            <a:ext cx="657266" cy="682068"/>
          </a:xfrm>
          <a:prstGeom prst="rect">
            <a:avLst/>
          </a:prstGeom>
        </p:spPr>
      </p:pic>
    </p:spTree>
    <p:extLst>
      <p:ext uri="{BB962C8B-B14F-4D97-AF65-F5344CB8AC3E}">
        <p14:creationId xmlns:p14="http://schemas.microsoft.com/office/powerpoint/2010/main" val="12188233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6A8C0-E9E0-40A9-940A-9A659E8BAA68}"/>
              </a:ext>
            </a:extLst>
          </p:cNvPr>
          <p:cNvSpPr>
            <a:spLocks noGrp="1"/>
          </p:cNvSpPr>
          <p:nvPr>
            <p:ph type="title"/>
          </p:nvPr>
        </p:nvSpPr>
        <p:spPr/>
        <p:txBody>
          <a:bodyPr/>
          <a:lstStyle/>
          <a:p>
            <a:r>
              <a:rPr lang="en-GB" dirty="0"/>
              <a:t>Other relevant activities of social partners in the field of OSH</a:t>
            </a:r>
          </a:p>
        </p:txBody>
      </p:sp>
      <p:sp>
        <p:nvSpPr>
          <p:cNvPr id="3" name="Content Placeholder 2">
            <a:extLst>
              <a:ext uri="{FF2B5EF4-FFF2-40B4-BE49-F238E27FC236}">
                <a16:creationId xmlns:a16="http://schemas.microsoft.com/office/drawing/2014/main" id="{177F926C-0E9F-4CFA-88FE-D35F5FCC9828}"/>
              </a:ext>
            </a:extLst>
          </p:cNvPr>
          <p:cNvSpPr>
            <a:spLocks noGrp="1"/>
          </p:cNvSpPr>
          <p:nvPr>
            <p:ph sz="half" idx="1"/>
          </p:nvPr>
        </p:nvSpPr>
        <p:spPr/>
        <p:txBody>
          <a:bodyPr/>
          <a:lstStyle/>
          <a:p>
            <a:pPr lvl="1">
              <a:spcAft>
                <a:spcPts val="0"/>
              </a:spcAft>
            </a:pPr>
            <a:r>
              <a:rPr lang="en-GB" sz="2000" b="1" dirty="0">
                <a:solidFill>
                  <a:schemeClr val="accent1"/>
                </a:solidFill>
                <a:sym typeface="Wingdings 3" panose="05040102010807070707" pitchFamily="18" charset="2"/>
              </a:rPr>
              <a:t></a:t>
            </a:r>
            <a:r>
              <a:rPr lang="en-GB" sz="2000" b="1" dirty="0">
                <a:solidFill>
                  <a:schemeClr val="accent2"/>
                </a:solidFill>
                <a:sym typeface="Wingdings 3" panose="05040102010807070707" pitchFamily="18" charset="2"/>
              </a:rPr>
              <a:t> </a:t>
            </a:r>
            <a:r>
              <a:rPr lang="en-GB" sz="2000" b="1" dirty="0">
                <a:solidFill>
                  <a:schemeClr val="accent4"/>
                </a:solidFill>
              </a:rPr>
              <a:t>Guidance and technical assistance </a:t>
            </a:r>
            <a:r>
              <a:rPr lang="en-GB" sz="2000" dirty="0"/>
              <a:t>to positively influence employers’ and workers’ attitudes towards OSH compliance and creating a more preventative culture.</a:t>
            </a:r>
          </a:p>
          <a:p>
            <a:pPr lvl="1">
              <a:spcAft>
                <a:spcPts val="0"/>
              </a:spcAft>
            </a:pPr>
            <a:r>
              <a:rPr lang="en-GB" sz="2000" dirty="0"/>
              <a:t>In addition to providing information, training and advice, employers’ and workers’ organizations can also encourage the exchange of experiences and bolster collaboration. </a:t>
            </a:r>
          </a:p>
          <a:p>
            <a:endParaRPr lang="en-GB" dirty="0"/>
          </a:p>
        </p:txBody>
      </p:sp>
      <p:sp>
        <p:nvSpPr>
          <p:cNvPr id="4" name="Content Placeholder 3">
            <a:extLst>
              <a:ext uri="{FF2B5EF4-FFF2-40B4-BE49-F238E27FC236}">
                <a16:creationId xmlns:a16="http://schemas.microsoft.com/office/drawing/2014/main" id="{130C120F-4B4C-484F-9597-1DD83A113996}"/>
              </a:ext>
            </a:extLst>
          </p:cNvPr>
          <p:cNvSpPr>
            <a:spLocks noGrp="1"/>
          </p:cNvSpPr>
          <p:nvPr>
            <p:ph sz="half" idx="2"/>
          </p:nvPr>
        </p:nvSpPr>
        <p:spPr/>
        <p:txBody>
          <a:bodyPr/>
          <a:lstStyle/>
          <a:p>
            <a:r>
              <a:rPr lang="en-GB" sz="2000" b="1" dirty="0">
                <a:solidFill>
                  <a:schemeClr val="accent1"/>
                </a:solidFill>
                <a:sym typeface="Wingdings 3" panose="05040102010807070707" pitchFamily="18" charset="2"/>
              </a:rPr>
              <a:t></a:t>
            </a:r>
            <a:r>
              <a:rPr lang="en-GB" sz="2000" b="1" dirty="0">
                <a:solidFill>
                  <a:schemeClr val="accent2"/>
                </a:solidFill>
                <a:sym typeface="Wingdings 3" panose="05040102010807070707" pitchFamily="18" charset="2"/>
              </a:rPr>
              <a:t> </a:t>
            </a:r>
            <a:r>
              <a:rPr lang="en-GB" sz="2000" dirty="0"/>
              <a:t>Awareness-raising campaigns </a:t>
            </a:r>
            <a:r>
              <a:rPr lang="en-GB" sz="2000" b="0" dirty="0">
                <a:solidFill>
                  <a:schemeClr val="tx1"/>
                </a:solidFill>
              </a:rPr>
              <a:t>to disseminate essential information and make employers, workers and communities familiar with their rights and responsibilities in the field of OSH. Such campaigns can have a stronger impact when jointly designed and implemented by employers’ and workers’ organizations.</a:t>
            </a:r>
          </a:p>
          <a:p>
            <a:endParaRPr lang="en-GB" dirty="0"/>
          </a:p>
        </p:txBody>
      </p:sp>
      <p:sp>
        <p:nvSpPr>
          <p:cNvPr id="5" name="Date Placeholder 4">
            <a:extLst>
              <a:ext uri="{FF2B5EF4-FFF2-40B4-BE49-F238E27FC236}">
                <a16:creationId xmlns:a16="http://schemas.microsoft.com/office/drawing/2014/main" id="{CA6431F2-CCF3-4FA9-8AF9-AA063EEE7697}"/>
              </a:ext>
            </a:extLst>
          </p:cNvPr>
          <p:cNvSpPr>
            <a:spLocks noGrp="1"/>
          </p:cNvSpPr>
          <p:nvPr>
            <p:ph type="dt" sz="half" idx="10"/>
          </p:nvPr>
        </p:nvSpPr>
        <p:spPr/>
        <p:txBody>
          <a:bodyPr/>
          <a:lstStyle/>
          <a:p>
            <a:r>
              <a:rPr lang="en-GB" dirty="0"/>
              <a:t>Date: Monday / 01 / October / 2019</a:t>
            </a:r>
          </a:p>
        </p:txBody>
      </p:sp>
      <p:sp>
        <p:nvSpPr>
          <p:cNvPr id="6" name="Footer Placeholder 5">
            <a:extLst>
              <a:ext uri="{FF2B5EF4-FFF2-40B4-BE49-F238E27FC236}">
                <a16:creationId xmlns:a16="http://schemas.microsoft.com/office/drawing/2014/main" id="{1B97969E-EA27-47B6-877C-53B668ED7215}"/>
              </a:ext>
            </a:extLst>
          </p:cNvPr>
          <p:cNvSpPr>
            <a:spLocks noGrp="1"/>
          </p:cNvSpPr>
          <p:nvPr>
            <p:ph type="ftr" sz="quarter" idx="11"/>
          </p:nvPr>
        </p:nvSpPr>
        <p:spPr/>
        <p:txBody>
          <a:bodyPr/>
          <a:lstStyle/>
          <a:p>
            <a:r>
              <a:rPr lang="en-GB"/>
              <a:t>Advancing social justice, promoting decent work</a:t>
            </a:r>
          </a:p>
        </p:txBody>
      </p:sp>
      <p:sp>
        <p:nvSpPr>
          <p:cNvPr id="7" name="Slide Number Placeholder 6">
            <a:extLst>
              <a:ext uri="{FF2B5EF4-FFF2-40B4-BE49-F238E27FC236}">
                <a16:creationId xmlns:a16="http://schemas.microsoft.com/office/drawing/2014/main" id="{306A58CE-321A-4250-BABE-793BC133AB0E}"/>
              </a:ext>
            </a:extLst>
          </p:cNvPr>
          <p:cNvSpPr>
            <a:spLocks noGrp="1"/>
          </p:cNvSpPr>
          <p:nvPr>
            <p:ph type="sldNum" sz="quarter" idx="12"/>
          </p:nvPr>
        </p:nvSpPr>
        <p:spPr/>
        <p:txBody>
          <a:bodyPr/>
          <a:lstStyle/>
          <a:p>
            <a:fld id="{856227C0-AD57-4F9B-BAE3-EEFB0D0EE427}" type="slidenum">
              <a:rPr lang="en-GB" smtClean="0"/>
              <a:t>24</a:t>
            </a:fld>
            <a:endParaRPr lang="en-GB"/>
          </a:p>
        </p:txBody>
      </p:sp>
      <p:sp>
        <p:nvSpPr>
          <p:cNvPr id="8" name="Content Placeholder 7">
            <a:extLst>
              <a:ext uri="{FF2B5EF4-FFF2-40B4-BE49-F238E27FC236}">
                <a16:creationId xmlns:a16="http://schemas.microsoft.com/office/drawing/2014/main" id="{05651AD2-1452-4377-9691-6D11124F34F5}"/>
              </a:ext>
            </a:extLst>
          </p:cNvPr>
          <p:cNvSpPr>
            <a:spLocks noGrp="1"/>
          </p:cNvSpPr>
          <p:nvPr>
            <p:ph sz="half" idx="13"/>
          </p:nvPr>
        </p:nvSpPr>
        <p:spPr/>
        <p:txBody>
          <a:bodyPr/>
          <a:lstStyle/>
          <a:p>
            <a:pPr lvl="1"/>
            <a:r>
              <a:rPr lang="en-GB" sz="2000" b="1" dirty="0">
                <a:solidFill>
                  <a:schemeClr val="accent1"/>
                </a:solidFill>
                <a:sym typeface="Wingdings 3" panose="05040102010807070707" pitchFamily="18" charset="2"/>
              </a:rPr>
              <a:t></a:t>
            </a:r>
            <a:r>
              <a:rPr lang="en-GB" sz="2000" b="1" dirty="0">
                <a:solidFill>
                  <a:schemeClr val="accent2"/>
                </a:solidFill>
                <a:sym typeface="Wingdings 3" panose="05040102010807070707" pitchFamily="18" charset="2"/>
              </a:rPr>
              <a:t> </a:t>
            </a:r>
            <a:r>
              <a:rPr lang="en-GB" sz="2000" b="1" dirty="0">
                <a:solidFill>
                  <a:schemeClr val="accent4"/>
                </a:solidFill>
              </a:rPr>
              <a:t>OSH research </a:t>
            </a:r>
            <a:r>
              <a:rPr lang="en-GB" sz="2000" b="0" dirty="0"/>
              <a:t>(participating in the governance of OSH knowledge bodies) to ensure that the outcomes of OSH knowledge development efforts meet priority workplace needs. </a:t>
            </a:r>
          </a:p>
          <a:p>
            <a:pPr lvl="1"/>
            <a:r>
              <a:rPr lang="en-GB" sz="2000" b="1" dirty="0">
                <a:solidFill>
                  <a:schemeClr val="accent1"/>
                </a:solidFill>
                <a:sym typeface="Wingdings 3" panose="05040102010807070707" pitchFamily="18" charset="2"/>
              </a:rPr>
              <a:t></a:t>
            </a:r>
            <a:r>
              <a:rPr lang="en-GB" sz="2000" b="1" dirty="0">
                <a:solidFill>
                  <a:schemeClr val="accent2"/>
                </a:solidFill>
                <a:sym typeface="Wingdings 3" panose="05040102010807070707" pitchFamily="18" charset="2"/>
              </a:rPr>
              <a:t> </a:t>
            </a:r>
            <a:r>
              <a:rPr lang="en-GB" sz="2000" b="1" dirty="0">
                <a:solidFill>
                  <a:schemeClr val="accent4"/>
                </a:solidFill>
              </a:rPr>
              <a:t>Collection of data and information on OSH</a:t>
            </a:r>
            <a:r>
              <a:rPr lang="en-GB" sz="2000" b="0" dirty="0">
                <a:solidFill>
                  <a:schemeClr val="accent4"/>
                </a:solidFill>
              </a:rPr>
              <a:t> </a:t>
            </a:r>
            <a:r>
              <a:rPr lang="en-GB" sz="2000" b="0" dirty="0"/>
              <a:t>to adopt informed, evidence-based policies, strategies and standards.</a:t>
            </a:r>
          </a:p>
          <a:p>
            <a:endParaRPr lang="en-GB" sz="2000" b="0" dirty="0"/>
          </a:p>
        </p:txBody>
      </p:sp>
    </p:spTree>
    <p:extLst>
      <p:ext uri="{BB962C8B-B14F-4D97-AF65-F5344CB8AC3E}">
        <p14:creationId xmlns:p14="http://schemas.microsoft.com/office/powerpoint/2010/main" val="3646650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D473-7600-46E5-87F0-1281A49AB81D}"/>
              </a:ext>
            </a:extLst>
          </p:cNvPr>
          <p:cNvSpPr>
            <a:spLocks noGrp="1"/>
          </p:cNvSpPr>
          <p:nvPr>
            <p:ph idx="1"/>
          </p:nvPr>
        </p:nvSpPr>
        <p:spPr>
          <a:xfrm>
            <a:off x="490538" y="1423196"/>
            <a:ext cx="11210924" cy="1267235"/>
          </a:xfrm>
        </p:spPr>
        <p:txBody>
          <a:bodyPr/>
          <a:lstStyle/>
          <a:p>
            <a:pPr marL="0" indent="0" algn="just">
              <a:lnSpc>
                <a:spcPct val="85000"/>
              </a:lnSpc>
              <a:spcBef>
                <a:spcPts val="600"/>
              </a:spcBef>
              <a:spcAft>
                <a:spcPts val="600"/>
              </a:spcAft>
              <a:buNone/>
            </a:pPr>
            <a:r>
              <a:rPr lang="en-GB" sz="2000" b="0" dirty="0">
                <a:solidFill>
                  <a:schemeClr val="tx1"/>
                </a:solidFill>
                <a:latin typeface="Arial" panose="020B0604020202020204" pitchFamily="34" charset="0"/>
                <a:ea typeface="Calibri" panose="020F0502020204030204" pitchFamily="34" charset="0"/>
              </a:rPr>
              <a:t>During the </a:t>
            </a:r>
            <a:r>
              <a:rPr lang="en-GB" sz="2000" b="0" dirty="0">
                <a:solidFill>
                  <a:schemeClr val="accent1"/>
                </a:solidFill>
                <a:latin typeface="Arial" panose="020B0604020202020204" pitchFamily="34" charset="0"/>
                <a:ea typeface="Calibri" panose="020F0502020204030204" pitchFamily="34" charset="0"/>
              </a:rPr>
              <a:t>COVID-19 pandemic</a:t>
            </a:r>
            <a:r>
              <a:rPr lang="en-GB" sz="2000" b="0" dirty="0">
                <a:solidFill>
                  <a:schemeClr val="tx1"/>
                </a:solidFill>
                <a:latin typeface="Arial" panose="020B0604020202020204" pitchFamily="34" charset="0"/>
                <a:ea typeface="Calibri" panose="020F0502020204030204" pitchFamily="34" charset="0"/>
              </a:rPr>
              <a:t>, social partners have been very active in producing </a:t>
            </a:r>
            <a:r>
              <a:rPr lang="en-GB" sz="2000" dirty="0">
                <a:latin typeface="Arial" panose="020B0604020202020204" pitchFamily="34" charset="0"/>
                <a:ea typeface="Calibri" panose="020F0502020204030204" pitchFamily="34" charset="0"/>
              </a:rPr>
              <a:t>guidance materials and other resources</a:t>
            </a:r>
            <a:r>
              <a:rPr lang="en-GB" sz="2000" b="0" dirty="0">
                <a:solidFill>
                  <a:schemeClr val="tx1"/>
                </a:solidFill>
                <a:latin typeface="Arial" panose="020B0604020202020204" pitchFamily="34" charset="0"/>
                <a:ea typeface="Calibri" panose="020F0502020204030204" pitchFamily="34" charset="0"/>
              </a:rPr>
              <a:t> and organizing </a:t>
            </a:r>
            <a:r>
              <a:rPr lang="en-GB" sz="2000" dirty="0">
                <a:latin typeface="Arial" panose="020B0604020202020204" pitchFamily="34" charset="0"/>
                <a:ea typeface="Calibri" panose="020F0502020204030204" pitchFamily="34" charset="0"/>
              </a:rPr>
              <a:t>awareness raising campaigns </a:t>
            </a:r>
            <a:r>
              <a:rPr lang="en-GB" sz="2000" b="0" dirty="0">
                <a:solidFill>
                  <a:schemeClr val="tx1"/>
                </a:solidFill>
                <a:latin typeface="Arial" panose="020B0604020202020204" pitchFamily="34" charset="0"/>
                <a:ea typeface="Calibri" panose="020F0502020204030204" pitchFamily="34" charset="0"/>
              </a:rPr>
              <a:t>on several OSH issues, such as preventative measures for mitigating the spread of COVID-19 (including by promoting vaccination and effective teleworking practices) and for managing psychosocial risks, including violence and harassment</a:t>
            </a:r>
          </a:p>
        </p:txBody>
      </p:sp>
      <p:sp>
        <p:nvSpPr>
          <p:cNvPr id="3" name="Date Placeholder 2">
            <a:extLst>
              <a:ext uri="{FF2B5EF4-FFF2-40B4-BE49-F238E27FC236}">
                <a16:creationId xmlns:a16="http://schemas.microsoft.com/office/drawing/2014/main" id="{33EE6741-80E3-40C8-B648-B1651D0D58FB}"/>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0821E107-607C-42C1-BABA-BBC0BC4A8EAB}"/>
              </a:ext>
            </a:extLst>
          </p:cNvPr>
          <p:cNvSpPr>
            <a:spLocks noGrp="1"/>
          </p:cNvSpPr>
          <p:nvPr>
            <p:ph type="ftr" sz="quarter" idx="11"/>
          </p:nvPr>
        </p:nvSpPr>
        <p:spPr/>
        <p:txBody>
          <a:bodyPr/>
          <a:lstStyle/>
          <a:p>
            <a:r>
              <a:rPr lang="en-GB" dirty="0"/>
              <a:t>Advancing social justice, promoting decent work</a:t>
            </a:r>
          </a:p>
        </p:txBody>
      </p:sp>
      <p:sp>
        <p:nvSpPr>
          <p:cNvPr id="5" name="Slide Number Placeholder 4">
            <a:extLst>
              <a:ext uri="{FF2B5EF4-FFF2-40B4-BE49-F238E27FC236}">
                <a16:creationId xmlns:a16="http://schemas.microsoft.com/office/drawing/2014/main" id="{DA29582E-5630-4468-BD61-03315ECE1739}"/>
              </a:ext>
            </a:extLst>
          </p:cNvPr>
          <p:cNvSpPr>
            <a:spLocks noGrp="1"/>
          </p:cNvSpPr>
          <p:nvPr>
            <p:ph type="sldNum" sz="quarter" idx="12"/>
          </p:nvPr>
        </p:nvSpPr>
        <p:spPr/>
        <p:txBody>
          <a:bodyPr/>
          <a:lstStyle/>
          <a:p>
            <a:fld id="{856227C0-AD57-4F9B-BAE3-EEFB0D0EE427}" type="slidenum">
              <a:rPr lang="en-GB" smtClean="0"/>
              <a:t>25</a:t>
            </a:fld>
            <a:endParaRPr lang="en-GB"/>
          </a:p>
        </p:txBody>
      </p:sp>
      <p:sp>
        <p:nvSpPr>
          <p:cNvPr id="6" name="Content Placeholder 1">
            <a:extLst>
              <a:ext uri="{FF2B5EF4-FFF2-40B4-BE49-F238E27FC236}">
                <a16:creationId xmlns:a16="http://schemas.microsoft.com/office/drawing/2014/main" id="{D15DBE82-F900-40BC-A903-3E8EA0587681}"/>
              </a:ext>
            </a:extLst>
          </p:cNvPr>
          <p:cNvSpPr txBox="1">
            <a:spLocks/>
          </p:cNvSpPr>
          <p:nvPr/>
        </p:nvSpPr>
        <p:spPr>
          <a:xfrm>
            <a:off x="902524" y="2822783"/>
            <a:ext cx="10798938" cy="3449112"/>
          </a:xfrm>
          <a:prstGeom prst="rect">
            <a:avLst/>
          </a:prstGeom>
          <a:solidFill>
            <a:srgbClr val="EAF6FC"/>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85000"/>
              </a:lnSpc>
              <a:spcBef>
                <a:spcPts val="600"/>
              </a:spcBef>
              <a:spcAft>
                <a:spcPts val="0"/>
              </a:spcAft>
              <a:buClr>
                <a:schemeClr val="accent1"/>
              </a:buClr>
              <a:buSzPct val="115000"/>
            </a:pPr>
            <a:r>
              <a:rPr lang="en-GB" sz="1900" b="0" spc="-10" dirty="0">
                <a:solidFill>
                  <a:schemeClr val="accent1"/>
                </a:solidFill>
                <a:latin typeface="Arial" panose="020B0604020202020204" pitchFamily="34" charset="0"/>
                <a:ea typeface="Calibri" panose="020F0502020204030204" pitchFamily="34" charset="0"/>
              </a:rPr>
              <a:t>Belgium</a:t>
            </a:r>
            <a:r>
              <a:rPr lang="en-GB" sz="1900" b="0" spc="-10" dirty="0">
                <a:solidFill>
                  <a:schemeClr val="tx1"/>
                </a:solidFill>
                <a:latin typeface="Arial" panose="020B0604020202020204" pitchFamily="34" charset="0"/>
                <a:ea typeface="Calibri" panose="020F0502020204030204" pitchFamily="34" charset="0"/>
              </a:rPr>
              <a:t>: cooperation between social partners resulted in the “Generic guide for combatting the spread of Covid-19 at work”, which is adaptable to different sectors and emphasizes the importance of social dialogue at the enterprise level. </a:t>
            </a:r>
          </a:p>
          <a:p>
            <a:pPr algn="just" fontAlgn="base">
              <a:lnSpc>
                <a:spcPct val="85000"/>
              </a:lnSpc>
              <a:spcBef>
                <a:spcPts val="600"/>
              </a:spcBef>
              <a:spcAft>
                <a:spcPts val="0"/>
              </a:spcAft>
              <a:buClr>
                <a:schemeClr val="accent1"/>
              </a:buClr>
              <a:buSzPct val="115000"/>
            </a:pPr>
            <a:r>
              <a:rPr lang="en-GB" sz="1900" b="0" spc="-10" dirty="0">
                <a:solidFill>
                  <a:schemeClr val="accent1"/>
                </a:solidFill>
                <a:latin typeface="Arial" panose="020B0604020202020204" pitchFamily="34" charset="0"/>
                <a:ea typeface="Calibri" panose="020F0502020204030204" pitchFamily="34" charset="0"/>
              </a:rPr>
              <a:t>South Africa</a:t>
            </a:r>
            <a:r>
              <a:rPr lang="en-GB" sz="1900" b="0" spc="-10" dirty="0">
                <a:solidFill>
                  <a:schemeClr val="tx1"/>
                </a:solidFill>
                <a:latin typeface="Arial" panose="020B0604020202020204" pitchFamily="34" charset="0"/>
                <a:ea typeface="Calibri" panose="020F0502020204030204" pitchFamily="34" charset="0"/>
              </a:rPr>
              <a:t>: the Southern African Clothing and Textile Workers’ Union (SACTWU) led a successful vaccination campaign for workers (through primary health care clinics). The campaign raised workers’ awareness of the benefits of vaccination, helping sway many of those who had been initially hesitant. As a result, garment sector workers had double the vaccination rates of the national average. </a:t>
            </a:r>
          </a:p>
          <a:p>
            <a:pPr algn="just" fontAlgn="base">
              <a:lnSpc>
                <a:spcPct val="85000"/>
              </a:lnSpc>
              <a:spcBef>
                <a:spcPts val="600"/>
              </a:spcBef>
              <a:spcAft>
                <a:spcPts val="0"/>
              </a:spcAft>
              <a:buClr>
                <a:schemeClr val="accent1"/>
              </a:buClr>
              <a:buSzPct val="115000"/>
            </a:pPr>
            <a:r>
              <a:rPr lang="en-GB" sz="1900" b="0" spc="-10" dirty="0">
                <a:solidFill>
                  <a:schemeClr val="accent1"/>
                </a:solidFill>
                <a:latin typeface="Arial" panose="020B0604020202020204" pitchFamily="34" charset="0"/>
                <a:ea typeface="Calibri" panose="020F0502020204030204" pitchFamily="34" charset="0"/>
              </a:rPr>
              <a:t>Nicaragua</a:t>
            </a:r>
            <a:r>
              <a:rPr lang="en-GB" sz="1900" b="0" spc="-10" dirty="0">
                <a:solidFill>
                  <a:schemeClr val="tx1"/>
                </a:solidFill>
                <a:latin typeface="Arial" panose="020B0604020202020204" pitchFamily="34" charset="0"/>
                <a:ea typeface="Calibri" panose="020F0502020204030204" pitchFamily="34" charset="0"/>
              </a:rPr>
              <a:t>: the Senior Council of Private Enterprise (COSEP) launched the campaign </a:t>
            </a:r>
            <a:r>
              <a:rPr lang="en-GB" sz="1900" b="0" i="1" spc="-10" dirty="0">
                <a:solidFill>
                  <a:schemeClr val="tx1"/>
                </a:solidFill>
                <a:latin typeface="Arial" panose="020B0604020202020204" pitchFamily="34" charset="0"/>
                <a:ea typeface="Calibri" panose="020F0502020204030204" pitchFamily="34" charset="0"/>
              </a:rPr>
              <a:t>If COVID-19 does not discriminate, neither should you</a:t>
            </a:r>
            <a:r>
              <a:rPr lang="en-GB" sz="1900" b="0" spc="-10" dirty="0">
                <a:solidFill>
                  <a:schemeClr val="tx1"/>
                </a:solidFill>
                <a:latin typeface="Arial" panose="020B0604020202020204" pitchFamily="34" charset="0"/>
                <a:ea typeface="Calibri" panose="020F0502020204030204" pitchFamily="34" charset="0"/>
              </a:rPr>
              <a:t>, with webinars and platforms for exchanging best practices among stakeholders</a:t>
            </a:r>
          </a:p>
          <a:p>
            <a:pPr algn="just" fontAlgn="base">
              <a:lnSpc>
                <a:spcPct val="85000"/>
              </a:lnSpc>
              <a:spcBef>
                <a:spcPts val="600"/>
              </a:spcBef>
              <a:spcAft>
                <a:spcPts val="0"/>
              </a:spcAft>
              <a:buClr>
                <a:schemeClr val="accent1"/>
              </a:buClr>
              <a:buSzPct val="115000"/>
            </a:pPr>
            <a:r>
              <a:rPr lang="en-GB" sz="1900" b="0" spc="-10" dirty="0">
                <a:solidFill>
                  <a:schemeClr val="accent1"/>
                </a:solidFill>
                <a:latin typeface="Arial" panose="020B0604020202020204" pitchFamily="34" charset="0"/>
                <a:ea typeface="Calibri" panose="020F0502020204030204" pitchFamily="34" charset="0"/>
              </a:rPr>
              <a:t>United Kingdom</a:t>
            </a:r>
            <a:r>
              <a:rPr lang="en-GB" sz="1900" b="0" spc="-10" dirty="0">
                <a:solidFill>
                  <a:schemeClr val="tx1"/>
                </a:solidFill>
                <a:latin typeface="Arial" panose="020B0604020202020204" pitchFamily="34" charset="0"/>
                <a:ea typeface="Calibri" panose="020F0502020204030204" pitchFamily="34" charset="0"/>
              </a:rPr>
              <a:t>: the Prince’s Responsible Business Network created the </a:t>
            </a:r>
            <a:r>
              <a:rPr lang="en-GB" sz="1900" b="0" i="1" spc="-10" dirty="0">
                <a:solidFill>
                  <a:schemeClr val="tx1"/>
                </a:solidFill>
                <a:latin typeface="Arial" panose="020B0604020202020204" pitchFamily="34" charset="0"/>
                <a:ea typeface="Calibri" panose="020F0502020204030204" pitchFamily="34" charset="0"/>
              </a:rPr>
              <a:t>Mental health for employers toolkit</a:t>
            </a:r>
            <a:r>
              <a:rPr lang="en-GB" sz="1900" b="0" spc="-10" dirty="0">
                <a:solidFill>
                  <a:schemeClr val="tx1"/>
                </a:solidFill>
                <a:latin typeface="Arial" panose="020B0604020202020204" pitchFamily="34" charset="0"/>
                <a:ea typeface="Calibri" panose="020F0502020204030204" pitchFamily="34" charset="0"/>
              </a:rPr>
              <a:t>, to help employers assess their workforce’s mental well-being and champion positive health. </a:t>
            </a:r>
          </a:p>
        </p:txBody>
      </p:sp>
      <p:pic>
        <p:nvPicPr>
          <p:cNvPr id="8" name="Picture 7" descr="Icon&#10;&#10;Description automatically generated">
            <a:extLst>
              <a:ext uri="{FF2B5EF4-FFF2-40B4-BE49-F238E27FC236}">
                <a16:creationId xmlns:a16="http://schemas.microsoft.com/office/drawing/2014/main" id="{B5298EF3-E62E-F948-9DC4-DAF0C56DEB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2789166"/>
            <a:ext cx="657266" cy="682068"/>
          </a:xfrm>
          <a:prstGeom prst="rect">
            <a:avLst/>
          </a:prstGeom>
        </p:spPr>
      </p:pic>
    </p:spTree>
    <p:extLst>
      <p:ext uri="{BB962C8B-B14F-4D97-AF65-F5344CB8AC3E}">
        <p14:creationId xmlns:p14="http://schemas.microsoft.com/office/powerpoint/2010/main" val="3736323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D473-7600-46E5-87F0-1281A49AB81D}"/>
              </a:ext>
            </a:extLst>
          </p:cNvPr>
          <p:cNvSpPr>
            <a:spLocks noGrp="1"/>
          </p:cNvSpPr>
          <p:nvPr>
            <p:ph idx="1"/>
          </p:nvPr>
        </p:nvSpPr>
        <p:spPr>
          <a:xfrm>
            <a:off x="490538" y="1423197"/>
            <a:ext cx="11210924" cy="862804"/>
          </a:xfrm>
        </p:spPr>
        <p:txBody>
          <a:bodyPr/>
          <a:lstStyle/>
          <a:p>
            <a:pPr marL="0" indent="0" algn="just">
              <a:lnSpc>
                <a:spcPct val="90000"/>
              </a:lnSpc>
              <a:spcBef>
                <a:spcPts val="600"/>
              </a:spcBef>
              <a:spcAft>
                <a:spcPts val="600"/>
              </a:spcAft>
              <a:buNone/>
            </a:pPr>
            <a:r>
              <a:rPr lang="en-GB" sz="2000" b="0" dirty="0">
                <a:solidFill>
                  <a:schemeClr val="tx1"/>
                </a:solidFill>
                <a:latin typeface="Arial" panose="020B0604020202020204" pitchFamily="34" charset="0"/>
                <a:ea typeface="Calibri" panose="020F0502020204030204" pitchFamily="34" charset="0"/>
              </a:rPr>
              <a:t>Social partners have also carried out </a:t>
            </a:r>
            <a:r>
              <a:rPr lang="en-GB" sz="2000" dirty="0">
                <a:latin typeface="Arial" panose="020B0604020202020204" pitchFamily="34" charset="0"/>
                <a:ea typeface="Calibri" panose="020F0502020204030204" pitchFamily="34" charset="0"/>
              </a:rPr>
              <a:t>surveys and studies </a:t>
            </a:r>
            <a:r>
              <a:rPr lang="en-GB" sz="2000" b="0" dirty="0">
                <a:solidFill>
                  <a:schemeClr val="tx1"/>
                </a:solidFill>
                <a:latin typeface="Arial" panose="020B0604020202020204" pitchFamily="34" charset="0"/>
                <a:ea typeface="Calibri" panose="020F0502020204030204" pitchFamily="34" charset="0"/>
              </a:rPr>
              <a:t>to ascertain employers’ and workers’ opinions on critical aspects of the organization and implementation of preventative measures in enterprises. </a:t>
            </a:r>
          </a:p>
        </p:txBody>
      </p:sp>
      <p:sp>
        <p:nvSpPr>
          <p:cNvPr id="3" name="Date Placeholder 2">
            <a:extLst>
              <a:ext uri="{FF2B5EF4-FFF2-40B4-BE49-F238E27FC236}">
                <a16:creationId xmlns:a16="http://schemas.microsoft.com/office/drawing/2014/main" id="{33EE6741-80E3-40C8-B648-B1651D0D58FB}"/>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0821E107-607C-42C1-BABA-BBC0BC4A8EAB}"/>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DA29582E-5630-4468-BD61-03315ECE1739}"/>
              </a:ext>
            </a:extLst>
          </p:cNvPr>
          <p:cNvSpPr>
            <a:spLocks noGrp="1"/>
          </p:cNvSpPr>
          <p:nvPr>
            <p:ph type="sldNum" sz="quarter" idx="12"/>
          </p:nvPr>
        </p:nvSpPr>
        <p:spPr/>
        <p:txBody>
          <a:bodyPr/>
          <a:lstStyle/>
          <a:p>
            <a:fld id="{856227C0-AD57-4F9B-BAE3-EEFB0D0EE427}" type="slidenum">
              <a:rPr lang="en-GB" smtClean="0"/>
              <a:t>26</a:t>
            </a:fld>
            <a:endParaRPr lang="en-GB"/>
          </a:p>
        </p:txBody>
      </p:sp>
      <p:sp>
        <p:nvSpPr>
          <p:cNvPr id="6" name="Content Placeholder 1">
            <a:extLst>
              <a:ext uri="{FF2B5EF4-FFF2-40B4-BE49-F238E27FC236}">
                <a16:creationId xmlns:a16="http://schemas.microsoft.com/office/drawing/2014/main" id="{D15DBE82-F900-40BC-A903-3E8EA0587681}"/>
              </a:ext>
            </a:extLst>
          </p:cNvPr>
          <p:cNvSpPr txBox="1">
            <a:spLocks/>
          </p:cNvSpPr>
          <p:nvPr/>
        </p:nvSpPr>
        <p:spPr>
          <a:xfrm>
            <a:off x="902525" y="2447925"/>
            <a:ext cx="10798938" cy="2497054"/>
          </a:xfrm>
          <a:prstGeom prst="rect">
            <a:avLst/>
          </a:prstGeom>
          <a:solidFill>
            <a:srgbClr val="EAF6FC"/>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85000"/>
              </a:lnSpc>
              <a:spcBef>
                <a:spcPts val="600"/>
              </a:spcBef>
              <a:buClr>
                <a:schemeClr val="accent1"/>
              </a:buClr>
              <a:buSzPct val="115000"/>
            </a:pPr>
            <a:r>
              <a:rPr lang="en-GB" sz="2000" b="0" dirty="0">
                <a:solidFill>
                  <a:schemeClr val="tx1"/>
                </a:solidFill>
                <a:latin typeface="Arial" panose="020B0604020202020204" pitchFamily="34" charset="0"/>
                <a:ea typeface="Calibri" panose="020F0502020204030204" pitchFamily="34" charset="0"/>
              </a:rPr>
              <a:t>The </a:t>
            </a:r>
            <a:r>
              <a:rPr lang="en-GB" sz="2000" b="0" dirty="0">
                <a:solidFill>
                  <a:schemeClr val="accent1"/>
                </a:solidFill>
                <a:latin typeface="Arial" panose="020B0604020202020204" pitchFamily="34" charset="0"/>
                <a:ea typeface="Calibri" panose="020F0502020204030204" pitchFamily="34" charset="0"/>
              </a:rPr>
              <a:t>International Organization of Employers (IOE) and the ILO </a:t>
            </a:r>
            <a:r>
              <a:rPr lang="en-GB" sz="2000" b="0" dirty="0">
                <a:solidFill>
                  <a:schemeClr val="tx1"/>
                </a:solidFill>
                <a:latin typeface="Arial" panose="020B0604020202020204" pitchFamily="34" charset="0"/>
                <a:ea typeface="Calibri" panose="020F0502020204030204" pitchFamily="34" charset="0"/>
              </a:rPr>
              <a:t>produced a joint global survey of employer and business membership organizations (EMBOs) to examine the impacts and responses to COVID-19 in workplaces. The survey identified the need of EMBOs to receive more guidance on teleworking policies, as well as ways to implement government requirements for mitigating the risk of the virus in the workplace. </a:t>
            </a:r>
          </a:p>
          <a:p>
            <a:pPr algn="just" fontAlgn="base">
              <a:lnSpc>
                <a:spcPct val="85000"/>
              </a:lnSpc>
              <a:spcBef>
                <a:spcPts val="600"/>
              </a:spcBef>
              <a:buClr>
                <a:schemeClr val="accent1"/>
              </a:buClr>
              <a:buSzPct val="115000"/>
            </a:pPr>
            <a:r>
              <a:rPr lang="en-GB" sz="2000" b="0" dirty="0">
                <a:solidFill>
                  <a:schemeClr val="tx1"/>
                </a:solidFill>
                <a:latin typeface="Arial" panose="020B0604020202020204" pitchFamily="34" charset="0"/>
                <a:ea typeface="Calibri" panose="020F0502020204030204" pitchFamily="34" charset="0"/>
              </a:rPr>
              <a:t>The </a:t>
            </a:r>
            <a:r>
              <a:rPr lang="en-GB" sz="2000" b="0" dirty="0">
                <a:solidFill>
                  <a:schemeClr val="accent1"/>
                </a:solidFill>
                <a:latin typeface="Arial" panose="020B0604020202020204" pitchFamily="34" charset="0"/>
                <a:ea typeface="Calibri" panose="020F0502020204030204" pitchFamily="34" charset="0"/>
              </a:rPr>
              <a:t>International Trade Union Confederation (ITUC) </a:t>
            </a:r>
            <a:r>
              <a:rPr lang="en-GB" sz="2000" b="0" dirty="0">
                <a:solidFill>
                  <a:schemeClr val="tx1"/>
                </a:solidFill>
                <a:latin typeface="Arial" panose="020B0604020202020204" pitchFamily="34" charset="0"/>
                <a:ea typeface="Calibri" panose="020F0502020204030204" pitchFamily="34" charset="0"/>
              </a:rPr>
              <a:t>surveyed 148 trade unions in 107 countries to collect data on workplace safety measures and workers’ experiences during the pandemic. This survey identified gaps in access to safe workplaces and global concerns about the provision of PPE.</a:t>
            </a:r>
          </a:p>
          <a:p>
            <a:pPr algn="just" fontAlgn="base">
              <a:lnSpc>
                <a:spcPct val="85000"/>
              </a:lnSpc>
              <a:spcBef>
                <a:spcPts val="600"/>
              </a:spcBef>
              <a:buClr>
                <a:schemeClr val="accent1"/>
              </a:buClr>
              <a:buSzPct val="115000"/>
            </a:pPr>
            <a:endParaRPr lang="en-GB" sz="2000" b="0" dirty="0">
              <a:solidFill>
                <a:schemeClr val="tx1"/>
              </a:solidFill>
              <a:latin typeface="Arial" panose="020B0604020202020204" pitchFamily="34" charset="0"/>
              <a:ea typeface="Calibri" panose="020F0502020204030204" pitchFamily="34" charset="0"/>
            </a:endParaRPr>
          </a:p>
          <a:p>
            <a:pPr algn="just" fontAlgn="base">
              <a:lnSpc>
                <a:spcPct val="85000"/>
              </a:lnSpc>
              <a:spcBef>
                <a:spcPts val="600"/>
              </a:spcBef>
              <a:buClr>
                <a:schemeClr val="accent1"/>
              </a:buClr>
              <a:buSzPct val="115000"/>
            </a:pPr>
            <a:endParaRPr lang="en-GB" sz="2000" b="0" dirty="0">
              <a:solidFill>
                <a:schemeClr val="tx1"/>
              </a:solidFill>
              <a:latin typeface="Arial" panose="020B0604020202020204" pitchFamily="34" charset="0"/>
              <a:ea typeface="Calibri" panose="020F0502020204030204" pitchFamily="34" charset="0"/>
            </a:endParaRPr>
          </a:p>
        </p:txBody>
      </p:sp>
      <p:pic>
        <p:nvPicPr>
          <p:cNvPr id="7" name="Picture 6" descr="Icon&#10;&#10;Description automatically generated">
            <a:extLst>
              <a:ext uri="{FF2B5EF4-FFF2-40B4-BE49-F238E27FC236}">
                <a16:creationId xmlns:a16="http://schemas.microsoft.com/office/drawing/2014/main" id="{FBB2FCD9-9C39-7742-8AAB-517730428B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2447925"/>
            <a:ext cx="657266" cy="682068"/>
          </a:xfrm>
          <a:prstGeom prst="rect">
            <a:avLst/>
          </a:prstGeom>
        </p:spPr>
      </p:pic>
    </p:spTree>
    <p:extLst>
      <p:ext uri="{BB962C8B-B14F-4D97-AF65-F5344CB8AC3E}">
        <p14:creationId xmlns:p14="http://schemas.microsoft.com/office/powerpoint/2010/main" val="1821358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B04717-A645-9C4C-B36A-FD1052ACD85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85BF533-3B87-4113-BCB9-006AE2135B95}"/>
              </a:ext>
            </a:extLst>
          </p:cNvPr>
          <p:cNvSpPr>
            <a:spLocks noGrp="1"/>
          </p:cNvSpPr>
          <p:nvPr>
            <p:ph type="title"/>
          </p:nvPr>
        </p:nvSpPr>
        <p:spPr>
          <a:xfrm>
            <a:off x="490538" y="2872800"/>
            <a:ext cx="6052766" cy="3242992"/>
          </a:xfrm>
        </p:spPr>
        <p:txBody>
          <a:bodyPr/>
          <a:lstStyle/>
          <a:p>
            <a:r>
              <a:rPr lang="en-GB" sz="4400" b="0" dirty="0">
                <a:solidFill>
                  <a:schemeClr val="bg1"/>
                </a:solidFill>
              </a:rPr>
              <a:t>At the workplace level: employer and worker cooperation for effective </a:t>
            </a:r>
            <a:br>
              <a:rPr lang="en-GB" sz="4400" b="0" dirty="0">
                <a:solidFill>
                  <a:schemeClr val="bg1"/>
                </a:solidFill>
              </a:rPr>
            </a:br>
            <a:r>
              <a:rPr lang="en-GB" sz="4400" b="0" dirty="0">
                <a:solidFill>
                  <a:schemeClr val="bg1"/>
                </a:solidFill>
              </a:rPr>
              <a:t>OSH management </a:t>
            </a:r>
            <a:br>
              <a:rPr lang="en-GB" sz="4400" b="0" dirty="0">
                <a:solidFill>
                  <a:schemeClr val="bg1"/>
                </a:solidFill>
              </a:rPr>
            </a:br>
            <a:endParaRPr lang="en-GB" sz="4400" b="0" dirty="0">
              <a:solidFill>
                <a:schemeClr val="bg1"/>
              </a:solidFill>
            </a:endParaRPr>
          </a:p>
        </p:txBody>
      </p:sp>
      <p:sp>
        <p:nvSpPr>
          <p:cNvPr id="4" name="Date Placeholder 3">
            <a:extLst>
              <a:ext uri="{FF2B5EF4-FFF2-40B4-BE49-F238E27FC236}">
                <a16:creationId xmlns:a16="http://schemas.microsoft.com/office/drawing/2014/main" id="{1866BEBC-84B4-419E-960D-EDFC94EC00C6}"/>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B3F9E7D1-0530-40CB-9622-1F2B610C064A}"/>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FF374FCF-31BA-4475-9DC8-8C69D1FD2F1D}"/>
              </a:ext>
            </a:extLst>
          </p:cNvPr>
          <p:cNvSpPr>
            <a:spLocks noGrp="1"/>
          </p:cNvSpPr>
          <p:nvPr>
            <p:ph type="sldNum" sz="quarter" idx="12"/>
          </p:nvPr>
        </p:nvSpPr>
        <p:spPr/>
        <p:txBody>
          <a:bodyPr/>
          <a:lstStyle/>
          <a:p>
            <a:fld id="{856227C0-AD57-4F9B-BAE3-EEFB0D0EE427}" type="slidenum">
              <a:rPr lang="en-GB" smtClean="0"/>
              <a:pPr/>
              <a:t>27</a:t>
            </a:fld>
            <a:endParaRPr lang="en-GB"/>
          </a:p>
        </p:txBody>
      </p:sp>
    </p:spTree>
    <p:extLst>
      <p:ext uri="{BB962C8B-B14F-4D97-AF65-F5344CB8AC3E}">
        <p14:creationId xmlns:p14="http://schemas.microsoft.com/office/powerpoint/2010/main" val="12602995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EA85F-DC56-4E2C-B8C2-C3F539A4CFDC}"/>
              </a:ext>
            </a:extLst>
          </p:cNvPr>
          <p:cNvSpPr>
            <a:spLocks noGrp="1"/>
          </p:cNvSpPr>
          <p:nvPr>
            <p:ph type="title"/>
          </p:nvPr>
        </p:nvSpPr>
        <p:spPr/>
        <p:txBody>
          <a:bodyPr/>
          <a:lstStyle/>
          <a:p>
            <a:r>
              <a:rPr lang="en-GB" sz="2400" dirty="0"/>
              <a:t>The roles of employers and workers: basic OSH rights and responsibilities</a:t>
            </a:r>
          </a:p>
        </p:txBody>
      </p:sp>
      <p:sp>
        <p:nvSpPr>
          <p:cNvPr id="3" name="Content Placeholder 2">
            <a:extLst>
              <a:ext uri="{FF2B5EF4-FFF2-40B4-BE49-F238E27FC236}">
                <a16:creationId xmlns:a16="http://schemas.microsoft.com/office/drawing/2014/main" id="{796F1CE5-C394-4553-AB3D-F4B664E5919B}"/>
              </a:ext>
            </a:extLst>
          </p:cNvPr>
          <p:cNvSpPr>
            <a:spLocks noGrp="1"/>
          </p:cNvSpPr>
          <p:nvPr>
            <p:ph sz="half" idx="1"/>
          </p:nvPr>
        </p:nvSpPr>
        <p:spPr>
          <a:xfrm>
            <a:off x="490538" y="2057399"/>
            <a:ext cx="5360400" cy="4066675"/>
          </a:xfrm>
          <a:solidFill>
            <a:srgbClr val="FEECF5"/>
          </a:solidFill>
        </p:spPr>
        <p:txBody>
          <a:bodyPr/>
          <a:lstStyle/>
          <a:p>
            <a:pPr indent="-252000">
              <a:spcBef>
                <a:spcPts val="0"/>
              </a:spcBef>
            </a:pPr>
            <a:r>
              <a:rPr lang="en-GB" sz="2000" dirty="0"/>
              <a:t>Employers’ responsibilities</a:t>
            </a:r>
          </a:p>
          <a:p>
            <a:pPr lvl="2">
              <a:spcBef>
                <a:spcPts val="0"/>
              </a:spcBef>
              <a:buSzPct val="90000"/>
            </a:pPr>
            <a:r>
              <a:rPr lang="en-GB" dirty="0">
                <a:solidFill>
                  <a:schemeClr val="accent1">
                    <a:lumMod val="50000"/>
                  </a:schemeClr>
                </a:solidFill>
              </a:rPr>
              <a:t>Ensure that (so far as is reasonably practicable) </a:t>
            </a:r>
            <a:r>
              <a:rPr lang="en-GB" b="1" dirty="0">
                <a:solidFill>
                  <a:schemeClr val="accent1">
                    <a:lumMod val="50000"/>
                  </a:schemeClr>
                </a:solidFill>
              </a:rPr>
              <a:t>workplaces, machinery, equipment and processes </a:t>
            </a:r>
            <a:r>
              <a:rPr lang="en-GB" dirty="0">
                <a:solidFill>
                  <a:schemeClr val="accent1">
                    <a:lumMod val="50000"/>
                  </a:schemeClr>
                </a:solidFill>
              </a:rPr>
              <a:t>under their control are </a:t>
            </a:r>
            <a:r>
              <a:rPr lang="en-GB" b="1" dirty="0">
                <a:solidFill>
                  <a:schemeClr val="accent1">
                    <a:lumMod val="50000"/>
                  </a:schemeClr>
                </a:solidFill>
              </a:rPr>
              <a:t>safe and without risk</a:t>
            </a:r>
            <a:r>
              <a:rPr lang="en-GB" dirty="0">
                <a:solidFill>
                  <a:schemeClr val="accent1">
                    <a:lumMod val="50000"/>
                  </a:schemeClr>
                </a:solidFill>
              </a:rPr>
              <a:t> to health</a:t>
            </a:r>
          </a:p>
          <a:p>
            <a:pPr lvl="2">
              <a:spcBef>
                <a:spcPts val="0"/>
              </a:spcBef>
              <a:buSzPct val="90000"/>
            </a:pPr>
            <a:r>
              <a:rPr lang="en-GB" dirty="0">
                <a:solidFill>
                  <a:schemeClr val="accent1">
                    <a:lumMod val="50000"/>
                  </a:schemeClr>
                </a:solidFill>
              </a:rPr>
              <a:t>Ensure that (so far as is reasonably practicable) </a:t>
            </a:r>
            <a:r>
              <a:rPr lang="en-GB" b="1" dirty="0">
                <a:solidFill>
                  <a:schemeClr val="accent1">
                    <a:lumMod val="50000"/>
                  </a:schemeClr>
                </a:solidFill>
              </a:rPr>
              <a:t>chemical, physical and biological substances and agents </a:t>
            </a:r>
            <a:r>
              <a:rPr lang="en-GB" dirty="0">
                <a:solidFill>
                  <a:schemeClr val="accent1">
                    <a:lumMod val="50000"/>
                  </a:schemeClr>
                </a:solidFill>
              </a:rPr>
              <a:t>under their control are </a:t>
            </a:r>
            <a:r>
              <a:rPr lang="en-GB" b="1" dirty="0">
                <a:solidFill>
                  <a:schemeClr val="accent1">
                    <a:lumMod val="50000"/>
                  </a:schemeClr>
                </a:solidFill>
              </a:rPr>
              <a:t>without risk </a:t>
            </a:r>
            <a:r>
              <a:rPr lang="en-GB" dirty="0">
                <a:solidFill>
                  <a:schemeClr val="accent1">
                    <a:lumMod val="50000"/>
                  </a:schemeClr>
                </a:solidFill>
              </a:rPr>
              <a:t>to health when the appropriate protective measures are taken</a:t>
            </a:r>
          </a:p>
          <a:p>
            <a:pPr lvl="2">
              <a:spcBef>
                <a:spcPts val="0"/>
              </a:spcBef>
              <a:buSzPct val="90000"/>
            </a:pPr>
            <a:r>
              <a:rPr lang="en-GB" dirty="0">
                <a:solidFill>
                  <a:schemeClr val="accent1">
                    <a:lumMod val="50000"/>
                  </a:schemeClr>
                </a:solidFill>
              </a:rPr>
              <a:t>Provide (where necessary) adequate </a:t>
            </a:r>
            <a:r>
              <a:rPr lang="en-GB" b="1" dirty="0">
                <a:solidFill>
                  <a:schemeClr val="accent1">
                    <a:lumMod val="50000"/>
                  </a:schemeClr>
                </a:solidFill>
              </a:rPr>
              <a:t>PPE</a:t>
            </a:r>
            <a:r>
              <a:rPr lang="en-GB" dirty="0">
                <a:solidFill>
                  <a:schemeClr val="accent1">
                    <a:lumMod val="50000"/>
                  </a:schemeClr>
                </a:solidFill>
              </a:rPr>
              <a:t> (at no cost to workers)</a:t>
            </a:r>
          </a:p>
          <a:p>
            <a:pPr lvl="2">
              <a:spcBef>
                <a:spcPts val="0"/>
              </a:spcBef>
              <a:buSzPct val="90000"/>
            </a:pPr>
            <a:r>
              <a:rPr lang="en-GB" dirty="0">
                <a:solidFill>
                  <a:schemeClr val="accent1">
                    <a:lumMod val="50000"/>
                  </a:schemeClr>
                </a:solidFill>
              </a:rPr>
              <a:t>Provide (where necessary) measures to deal with </a:t>
            </a:r>
            <a:r>
              <a:rPr lang="en-GB" b="1" dirty="0">
                <a:solidFill>
                  <a:schemeClr val="accent1">
                    <a:lumMod val="50000"/>
                  </a:schemeClr>
                </a:solidFill>
              </a:rPr>
              <a:t>emergencies and accidents</a:t>
            </a:r>
          </a:p>
          <a:p>
            <a:pPr lvl="2">
              <a:spcBef>
                <a:spcPts val="0"/>
              </a:spcBef>
              <a:buSzPct val="90000"/>
            </a:pPr>
            <a:r>
              <a:rPr lang="en-GB" dirty="0">
                <a:solidFill>
                  <a:schemeClr val="accent1">
                    <a:lumMod val="50000"/>
                  </a:schemeClr>
                </a:solidFill>
              </a:rPr>
              <a:t>Ensure that </a:t>
            </a:r>
            <a:r>
              <a:rPr lang="en-GB" b="1" dirty="0">
                <a:solidFill>
                  <a:schemeClr val="accent1">
                    <a:lumMod val="50000"/>
                  </a:schemeClr>
                </a:solidFill>
              </a:rPr>
              <a:t>workers and their representatives are consulted, informed, and trained </a:t>
            </a:r>
            <a:r>
              <a:rPr lang="en-GB" dirty="0">
                <a:solidFill>
                  <a:schemeClr val="accent1">
                    <a:lumMod val="50000"/>
                  </a:schemeClr>
                </a:solidFill>
              </a:rPr>
              <a:t>on OSH</a:t>
            </a:r>
            <a:endParaRPr lang="en-GB" dirty="0"/>
          </a:p>
          <a:p>
            <a:pPr>
              <a:spcBef>
                <a:spcPts val="0"/>
              </a:spcBef>
              <a:spcAft>
                <a:spcPts val="0"/>
              </a:spcAft>
            </a:pPr>
            <a:endParaRPr lang="en-GB" dirty="0"/>
          </a:p>
        </p:txBody>
      </p:sp>
      <p:sp>
        <p:nvSpPr>
          <p:cNvPr id="4" name="Content Placeholder 3">
            <a:extLst>
              <a:ext uri="{FF2B5EF4-FFF2-40B4-BE49-F238E27FC236}">
                <a16:creationId xmlns:a16="http://schemas.microsoft.com/office/drawing/2014/main" id="{A42A734A-AD60-4237-8F53-CC9B35361EDC}"/>
              </a:ext>
            </a:extLst>
          </p:cNvPr>
          <p:cNvSpPr>
            <a:spLocks noGrp="1"/>
          </p:cNvSpPr>
          <p:nvPr>
            <p:ph sz="half" idx="2"/>
          </p:nvPr>
        </p:nvSpPr>
        <p:spPr>
          <a:xfrm>
            <a:off x="6341062" y="2057399"/>
            <a:ext cx="5360400" cy="4066675"/>
          </a:xfrm>
          <a:solidFill>
            <a:srgbClr val="FEECF5"/>
          </a:solidFill>
        </p:spPr>
        <p:txBody>
          <a:bodyPr/>
          <a:lstStyle/>
          <a:p>
            <a:pPr>
              <a:spcBef>
                <a:spcPts val="0"/>
              </a:spcBef>
            </a:pPr>
            <a:r>
              <a:rPr lang="en-GB" sz="2000" dirty="0"/>
              <a:t>Workers’ rights and duties</a:t>
            </a:r>
          </a:p>
          <a:p>
            <a:pPr lvl="2">
              <a:spcBef>
                <a:spcPts val="0"/>
              </a:spcBef>
              <a:buSzPct val="90000"/>
            </a:pPr>
            <a:r>
              <a:rPr lang="en-GB" dirty="0">
                <a:solidFill>
                  <a:schemeClr val="accent1">
                    <a:lumMod val="50000"/>
                  </a:schemeClr>
                </a:solidFill>
              </a:rPr>
              <a:t>Right to </a:t>
            </a:r>
            <a:r>
              <a:rPr lang="en-GB" b="1" dirty="0">
                <a:solidFill>
                  <a:schemeClr val="accent1">
                    <a:lumMod val="50000"/>
                  </a:schemeClr>
                </a:solidFill>
              </a:rPr>
              <a:t>remove themselves </a:t>
            </a:r>
            <a:r>
              <a:rPr lang="en-GB" dirty="0">
                <a:solidFill>
                  <a:schemeClr val="accent1">
                    <a:lumMod val="50000"/>
                  </a:schemeClr>
                </a:solidFill>
              </a:rPr>
              <a:t>from a work situation which they have reasonable justification to believe presents an imminent and serious danger to their life or health, without undue consequences</a:t>
            </a:r>
          </a:p>
          <a:p>
            <a:pPr lvl="2">
              <a:spcBef>
                <a:spcPts val="0"/>
              </a:spcBef>
              <a:buSzPct val="90000"/>
            </a:pPr>
            <a:r>
              <a:rPr lang="en-GB" dirty="0">
                <a:solidFill>
                  <a:schemeClr val="accent1">
                    <a:lumMod val="50000"/>
                  </a:schemeClr>
                </a:solidFill>
              </a:rPr>
              <a:t>Right to receive </a:t>
            </a:r>
            <a:r>
              <a:rPr lang="en-GB" b="1" dirty="0">
                <a:solidFill>
                  <a:schemeClr val="accent1">
                    <a:lumMod val="50000"/>
                  </a:schemeClr>
                </a:solidFill>
              </a:rPr>
              <a:t>adequate information and training </a:t>
            </a:r>
            <a:r>
              <a:rPr lang="en-GB" dirty="0">
                <a:solidFill>
                  <a:schemeClr val="accent1">
                    <a:lumMod val="50000"/>
                  </a:schemeClr>
                </a:solidFill>
              </a:rPr>
              <a:t>on OSH</a:t>
            </a:r>
          </a:p>
          <a:p>
            <a:pPr lvl="2">
              <a:spcBef>
                <a:spcPts val="0"/>
              </a:spcBef>
              <a:buSzPct val="90000"/>
            </a:pPr>
            <a:r>
              <a:rPr lang="en-GB" dirty="0">
                <a:solidFill>
                  <a:schemeClr val="accent1">
                    <a:lumMod val="50000"/>
                  </a:schemeClr>
                </a:solidFill>
              </a:rPr>
              <a:t>Right to </a:t>
            </a:r>
            <a:r>
              <a:rPr lang="en-GB" b="1" dirty="0">
                <a:solidFill>
                  <a:schemeClr val="accent1">
                    <a:lumMod val="50000"/>
                  </a:schemeClr>
                </a:solidFill>
              </a:rPr>
              <a:t>enquire </a:t>
            </a:r>
            <a:r>
              <a:rPr lang="en-GB" dirty="0">
                <a:solidFill>
                  <a:schemeClr val="accent1">
                    <a:lumMod val="50000"/>
                  </a:schemeClr>
                </a:solidFill>
              </a:rPr>
              <a:t>into</a:t>
            </a:r>
            <a:r>
              <a:rPr lang="en-GB" b="1" dirty="0">
                <a:solidFill>
                  <a:schemeClr val="accent1">
                    <a:lumMod val="50000"/>
                  </a:schemeClr>
                </a:solidFill>
              </a:rPr>
              <a:t> </a:t>
            </a:r>
            <a:r>
              <a:rPr lang="en-GB" dirty="0">
                <a:solidFill>
                  <a:schemeClr val="accent1">
                    <a:lumMod val="50000"/>
                  </a:schemeClr>
                </a:solidFill>
              </a:rPr>
              <a:t>(and to be consulted on) all aspects of OSH associated with their work</a:t>
            </a:r>
          </a:p>
          <a:p>
            <a:pPr lvl="2">
              <a:spcBef>
                <a:spcPts val="0"/>
              </a:spcBef>
              <a:buSzPct val="90000"/>
            </a:pPr>
            <a:r>
              <a:rPr lang="en-GB" dirty="0">
                <a:solidFill>
                  <a:schemeClr val="accent1">
                    <a:lumMod val="50000"/>
                  </a:schemeClr>
                </a:solidFill>
              </a:rPr>
              <a:t>Duty to </a:t>
            </a:r>
            <a:r>
              <a:rPr lang="en-GB" b="1" dirty="0">
                <a:solidFill>
                  <a:schemeClr val="accent1">
                    <a:lumMod val="50000"/>
                  </a:schemeClr>
                </a:solidFill>
              </a:rPr>
              <a:t>co-operate with the employer </a:t>
            </a:r>
            <a:r>
              <a:rPr lang="en-GB" dirty="0">
                <a:solidFill>
                  <a:schemeClr val="accent1">
                    <a:lumMod val="50000"/>
                  </a:schemeClr>
                </a:solidFill>
              </a:rPr>
              <a:t>in the field of OSH (e.g. comply with OSH instructions and procedures; use PPE correctly; report to supervisor hazardous situation; etc.)</a:t>
            </a:r>
          </a:p>
        </p:txBody>
      </p:sp>
      <p:sp>
        <p:nvSpPr>
          <p:cNvPr id="5" name="Date Placeholder 4">
            <a:extLst>
              <a:ext uri="{FF2B5EF4-FFF2-40B4-BE49-F238E27FC236}">
                <a16:creationId xmlns:a16="http://schemas.microsoft.com/office/drawing/2014/main" id="{7716FED9-1239-4C76-AFA1-909F40AB2D3E}"/>
              </a:ext>
            </a:extLst>
          </p:cNvPr>
          <p:cNvSpPr>
            <a:spLocks noGrp="1"/>
          </p:cNvSpPr>
          <p:nvPr>
            <p:ph type="dt" sz="half" idx="10"/>
          </p:nvPr>
        </p:nvSpPr>
        <p:spPr/>
        <p:txBody>
          <a:bodyPr/>
          <a:lstStyle/>
          <a:p>
            <a:r>
              <a:rPr lang="en-GB"/>
              <a:t>Date: Monday / 01 / October / 2019</a:t>
            </a:r>
          </a:p>
        </p:txBody>
      </p:sp>
      <p:sp>
        <p:nvSpPr>
          <p:cNvPr id="6" name="Footer Placeholder 5">
            <a:extLst>
              <a:ext uri="{FF2B5EF4-FFF2-40B4-BE49-F238E27FC236}">
                <a16:creationId xmlns:a16="http://schemas.microsoft.com/office/drawing/2014/main" id="{9F4AE338-2416-4941-BABF-6CDAB58645B1}"/>
              </a:ext>
            </a:extLst>
          </p:cNvPr>
          <p:cNvSpPr>
            <a:spLocks noGrp="1"/>
          </p:cNvSpPr>
          <p:nvPr>
            <p:ph type="ftr" sz="quarter" idx="11"/>
          </p:nvPr>
        </p:nvSpPr>
        <p:spPr/>
        <p:txBody>
          <a:bodyPr/>
          <a:lstStyle/>
          <a:p>
            <a:r>
              <a:rPr lang="en-GB"/>
              <a:t>Advancing social justice, promoting decent work</a:t>
            </a:r>
          </a:p>
        </p:txBody>
      </p:sp>
      <p:sp>
        <p:nvSpPr>
          <p:cNvPr id="7" name="Slide Number Placeholder 6">
            <a:extLst>
              <a:ext uri="{FF2B5EF4-FFF2-40B4-BE49-F238E27FC236}">
                <a16:creationId xmlns:a16="http://schemas.microsoft.com/office/drawing/2014/main" id="{D48CE6D8-37F7-4020-80EA-168C75C2242F}"/>
              </a:ext>
            </a:extLst>
          </p:cNvPr>
          <p:cNvSpPr>
            <a:spLocks noGrp="1"/>
          </p:cNvSpPr>
          <p:nvPr>
            <p:ph type="sldNum" sz="quarter" idx="12"/>
          </p:nvPr>
        </p:nvSpPr>
        <p:spPr/>
        <p:txBody>
          <a:bodyPr/>
          <a:lstStyle/>
          <a:p>
            <a:fld id="{856227C0-AD57-4F9B-BAE3-EEFB0D0EE427}" type="slidenum">
              <a:rPr lang="en-GB" smtClean="0"/>
              <a:t>28</a:t>
            </a:fld>
            <a:endParaRPr lang="en-GB"/>
          </a:p>
        </p:txBody>
      </p:sp>
    </p:spTree>
    <p:extLst>
      <p:ext uri="{BB962C8B-B14F-4D97-AF65-F5344CB8AC3E}">
        <p14:creationId xmlns:p14="http://schemas.microsoft.com/office/powerpoint/2010/main" val="11614354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602E0-A1B0-412D-98FB-FD91020E85CE}"/>
              </a:ext>
            </a:extLst>
          </p:cNvPr>
          <p:cNvSpPr>
            <a:spLocks noGrp="1"/>
          </p:cNvSpPr>
          <p:nvPr>
            <p:ph type="title"/>
          </p:nvPr>
        </p:nvSpPr>
        <p:spPr/>
        <p:txBody>
          <a:bodyPr/>
          <a:lstStyle/>
          <a:p>
            <a:r>
              <a:rPr lang="en-GB" dirty="0"/>
              <a:t>Ensuring worker and employer cooperation on OSH </a:t>
            </a:r>
          </a:p>
        </p:txBody>
      </p:sp>
      <p:sp>
        <p:nvSpPr>
          <p:cNvPr id="4" name="Content Placeholder 3">
            <a:extLst>
              <a:ext uri="{FF2B5EF4-FFF2-40B4-BE49-F238E27FC236}">
                <a16:creationId xmlns:a16="http://schemas.microsoft.com/office/drawing/2014/main" id="{68AB3A07-98E8-4221-AC67-CBAD6F73BB3D}"/>
              </a:ext>
            </a:extLst>
          </p:cNvPr>
          <p:cNvSpPr>
            <a:spLocks noGrp="1"/>
          </p:cNvSpPr>
          <p:nvPr>
            <p:ph sz="half" idx="2"/>
          </p:nvPr>
        </p:nvSpPr>
        <p:spPr>
          <a:xfrm>
            <a:off x="511845" y="2057396"/>
            <a:ext cx="3412800" cy="3819527"/>
          </a:xfrm>
          <a:solidFill>
            <a:srgbClr val="FEECF5"/>
          </a:solidFill>
        </p:spPr>
        <p:txBody>
          <a:bodyPr/>
          <a:lstStyle/>
          <a:p>
            <a:pPr lvl="1"/>
            <a:r>
              <a:rPr lang="en-GB" sz="2000" b="1" dirty="0"/>
              <a:t>Participative arrangements </a:t>
            </a:r>
            <a:r>
              <a:rPr lang="en-GB" sz="2000" dirty="0"/>
              <a:t>in the workplace are associated with:</a:t>
            </a:r>
          </a:p>
          <a:p>
            <a:pPr lvl="2">
              <a:lnSpc>
                <a:spcPct val="90000"/>
              </a:lnSpc>
            </a:pPr>
            <a:r>
              <a:rPr lang="en-GB" sz="2000" dirty="0"/>
              <a:t>improved OSH management practices</a:t>
            </a:r>
          </a:p>
          <a:p>
            <a:pPr lvl="2">
              <a:lnSpc>
                <a:spcPct val="90000"/>
              </a:lnSpc>
            </a:pPr>
            <a:r>
              <a:rPr lang="en-GB" sz="2000" dirty="0"/>
              <a:t>better OSH performance</a:t>
            </a:r>
          </a:p>
          <a:p>
            <a:pPr lvl="2">
              <a:lnSpc>
                <a:spcPct val="90000"/>
              </a:lnSpc>
            </a:pPr>
            <a:r>
              <a:rPr lang="en-GB" sz="2000" dirty="0"/>
              <a:t>reduced accidents and injury rates</a:t>
            </a:r>
          </a:p>
          <a:p>
            <a:pPr lvl="2">
              <a:lnSpc>
                <a:spcPct val="90000"/>
              </a:lnSpc>
            </a:pPr>
            <a:r>
              <a:rPr lang="en-GB" sz="2000" dirty="0"/>
              <a:t>higher productivity</a:t>
            </a:r>
          </a:p>
        </p:txBody>
      </p:sp>
      <p:sp>
        <p:nvSpPr>
          <p:cNvPr id="5" name="Date Placeholder 4">
            <a:extLst>
              <a:ext uri="{FF2B5EF4-FFF2-40B4-BE49-F238E27FC236}">
                <a16:creationId xmlns:a16="http://schemas.microsoft.com/office/drawing/2014/main" id="{4E7189BE-0A82-48CD-B7E3-93C03A5F5D8B}"/>
              </a:ext>
            </a:extLst>
          </p:cNvPr>
          <p:cNvSpPr>
            <a:spLocks noGrp="1"/>
          </p:cNvSpPr>
          <p:nvPr>
            <p:ph type="dt" sz="half" idx="10"/>
          </p:nvPr>
        </p:nvSpPr>
        <p:spPr/>
        <p:txBody>
          <a:bodyPr/>
          <a:lstStyle/>
          <a:p>
            <a:r>
              <a:rPr lang="en-GB"/>
              <a:t>Date: Monday / 01 / October / 2019</a:t>
            </a:r>
          </a:p>
        </p:txBody>
      </p:sp>
      <p:sp>
        <p:nvSpPr>
          <p:cNvPr id="6" name="Footer Placeholder 5">
            <a:extLst>
              <a:ext uri="{FF2B5EF4-FFF2-40B4-BE49-F238E27FC236}">
                <a16:creationId xmlns:a16="http://schemas.microsoft.com/office/drawing/2014/main" id="{6C2085D8-19A4-4D90-BD30-FE220E688F10}"/>
              </a:ext>
            </a:extLst>
          </p:cNvPr>
          <p:cNvSpPr>
            <a:spLocks noGrp="1"/>
          </p:cNvSpPr>
          <p:nvPr>
            <p:ph type="ftr" sz="quarter" idx="11"/>
          </p:nvPr>
        </p:nvSpPr>
        <p:spPr/>
        <p:txBody>
          <a:bodyPr/>
          <a:lstStyle/>
          <a:p>
            <a:r>
              <a:rPr lang="en-GB" dirty="0"/>
              <a:t>Advancing social justice, promoting decent work</a:t>
            </a:r>
          </a:p>
        </p:txBody>
      </p:sp>
      <p:sp>
        <p:nvSpPr>
          <p:cNvPr id="7" name="Slide Number Placeholder 6">
            <a:extLst>
              <a:ext uri="{FF2B5EF4-FFF2-40B4-BE49-F238E27FC236}">
                <a16:creationId xmlns:a16="http://schemas.microsoft.com/office/drawing/2014/main" id="{F93B4724-ECB0-4DC1-A2BA-4226965B1A24}"/>
              </a:ext>
            </a:extLst>
          </p:cNvPr>
          <p:cNvSpPr>
            <a:spLocks noGrp="1"/>
          </p:cNvSpPr>
          <p:nvPr>
            <p:ph type="sldNum" sz="quarter" idx="12"/>
          </p:nvPr>
        </p:nvSpPr>
        <p:spPr/>
        <p:txBody>
          <a:bodyPr/>
          <a:lstStyle/>
          <a:p>
            <a:fld id="{856227C0-AD57-4F9B-BAE3-EEFB0D0EE427}" type="slidenum">
              <a:rPr lang="en-GB" smtClean="0"/>
              <a:t>29</a:t>
            </a:fld>
            <a:endParaRPr lang="en-GB"/>
          </a:p>
        </p:txBody>
      </p:sp>
      <p:sp>
        <p:nvSpPr>
          <p:cNvPr id="8" name="Text Placeholder 7">
            <a:extLst>
              <a:ext uri="{FF2B5EF4-FFF2-40B4-BE49-F238E27FC236}">
                <a16:creationId xmlns:a16="http://schemas.microsoft.com/office/drawing/2014/main" id="{AD8D6C94-BC16-4FC2-8DD0-1B2B5802ABCB}"/>
              </a:ext>
            </a:extLst>
          </p:cNvPr>
          <p:cNvSpPr>
            <a:spLocks noGrp="1"/>
          </p:cNvSpPr>
          <p:nvPr>
            <p:ph type="body" sz="quarter" idx="13"/>
          </p:nvPr>
        </p:nvSpPr>
        <p:spPr>
          <a:solidFill>
            <a:srgbClr val="FEECF5"/>
          </a:solidFill>
        </p:spPr>
        <p:txBody>
          <a:bodyPr/>
          <a:lstStyle/>
          <a:p>
            <a:r>
              <a:rPr lang="en-GB" sz="3500" dirty="0"/>
              <a:t>Over 300 million </a:t>
            </a:r>
            <a:r>
              <a:rPr lang="en-GB" sz="2000" spc="0" dirty="0">
                <a:solidFill>
                  <a:schemeClr val="tx1"/>
                </a:solidFill>
              </a:rPr>
              <a:t>workers around the world feel that they </a:t>
            </a:r>
            <a:r>
              <a:rPr lang="en-GB" sz="2000" b="1" spc="0" dirty="0">
                <a:solidFill>
                  <a:schemeClr val="accent4"/>
                </a:solidFill>
              </a:rPr>
              <a:t>cannot</a:t>
            </a:r>
            <a:r>
              <a:rPr lang="en-GB" sz="2000" b="1" spc="0" dirty="0">
                <a:solidFill>
                  <a:schemeClr val="tx1"/>
                </a:solidFill>
              </a:rPr>
              <a:t> report OSH issues</a:t>
            </a:r>
            <a:r>
              <a:rPr lang="en-GB" sz="2000" spc="0" dirty="0">
                <a:solidFill>
                  <a:schemeClr val="tx1"/>
                </a:solidFill>
              </a:rPr>
              <a:t> to their employers without fear of punishment</a:t>
            </a:r>
          </a:p>
          <a:p>
            <a:pPr lvl="1"/>
            <a:endParaRPr lang="en-GB" sz="1500" dirty="0"/>
          </a:p>
          <a:p>
            <a:pPr lvl="1"/>
            <a:endParaRPr lang="en-GB" sz="1500" dirty="0"/>
          </a:p>
          <a:p>
            <a:pPr lvl="1" algn="r"/>
            <a:endParaRPr lang="en-GB" sz="1400" i="1" dirty="0"/>
          </a:p>
          <a:p>
            <a:pPr lvl="1"/>
            <a:endParaRPr lang="en-GB" sz="1500" dirty="0"/>
          </a:p>
          <a:p>
            <a:endParaRPr lang="en-GB" dirty="0"/>
          </a:p>
        </p:txBody>
      </p:sp>
      <p:sp>
        <p:nvSpPr>
          <p:cNvPr id="10" name="Text Placeholder 15">
            <a:extLst>
              <a:ext uri="{FF2B5EF4-FFF2-40B4-BE49-F238E27FC236}">
                <a16:creationId xmlns:a16="http://schemas.microsoft.com/office/drawing/2014/main" id="{74388720-7B44-4820-B592-B31D32818DE9}"/>
              </a:ext>
            </a:extLst>
          </p:cNvPr>
          <p:cNvSpPr txBox="1">
            <a:spLocks/>
          </p:cNvSpPr>
          <p:nvPr/>
        </p:nvSpPr>
        <p:spPr>
          <a:xfrm>
            <a:off x="490538" y="2057397"/>
            <a:ext cx="3412801" cy="3819527"/>
          </a:xfrm>
          <a:prstGeom prst="rect">
            <a:avLst/>
          </a:prstGeom>
        </p:spPr>
        <p:txBody>
          <a:bodyPr vert="horz" lIns="0" tIns="54000" rIns="0" bIns="0" rtlCol="0">
            <a:noAutofit/>
          </a:bodyPr>
          <a:lstStyle>
            <a:lvl1pPr marL="360000" indent="-360000" algn="l" defTabSz="914400" rtl="0" eaLnBrk="1" latinLnBrk="0" hangingPunct="1">
              <a:lnSpc>
                <a:spcPct val="80000"/>
              </a:lnSpc>
              <a:spcBef>
                <a:spcPts val="3200"/>
              </a:spcBef>
              <a:spcAft>
                <a:spcPts val="0"/>
              </a:spcAft>
              <a:buClr>
                <a:schemeClr val="accent2"/>
              </a:buClr>
              <a:buFontTx/>
              <a:buBlip>
                <a:blip r:embed="rId2"/>
              </a:buBlip>
              <a:defRPr sz="6000" b="0" kern="1200" spc="-200" baseline="0">
                <a:solidFill>
                  <a:schemeClr val="accent1"/>
                </a:solidFill>
                <a:latin typeface="+mn-lt"/>
                <a:ea typeface="+mn-ea"/>
                <a:cs typeface="+mn-cs"/>
              </a:defRPr>
            </a:lvl1pPr>
            <a:lvl2pPr marL="360000" indent="0" algn="l" defTabSz="914400" rtl="0" eaLnBrk="1" latinLnBrk="0" hangingPunct="1">
              <a:lnSpc>
                <a:spcPct val="100000"/>
              </a:lnSpc>
              <a:spcBef>
                <a:spcPts val="0"/>
              </a:spcBef>
              <a:spcAft>
                <a:spcPts val="0"/>
              </a:spcAft>
              <a:buFontTx/>
              <a:buNone/>
              <a:defRPr sz="10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GB" sz="1500" dirty="0"/>
          </a:p>
          <a:p>
            <a:pPr lvl="1"/>
            <a:endParaRPr lang="en-GB" sz="1500" dirty="0"/>
          </a:p>
          <a:p>
            <a:pPr lvl="1"/>
            <a:endParaRPr lang="en-GB" sz="1500" dirty="0"/>
          </a:p>
        </p:txBody>
      </p:sp>
      <p:sp>
        <p:nvSpPr>
          <p:cNvPr id="13" name="Text Placeholder 6">
            <a:extLst>
              <a:ext uri="{FF2B5EF4-FFF2-40B4-BE49-F238E27FC236}">
                <a16:creationId xmlns:a16="http://schemas.microsoft.com/office/drawing/2014/main" id="{F9BDACE1-787C-47B6-AC0F-EAA7AE80C9F2}"/>
              </a:ext>
            </a:extLst>
          </p:cNvPr>
          <p:cNvSpPr txBox="1">
            <a:spLocks/>
          </p:cNvSpPr>
          <p:nvPr/>
        </p:nvSpPr>
        <p:spPr>
          <a:xfrm>
            <a:off x="4400253" y="2057397"/>
            <a:ext cx="3412801" cy="3819528"/>
          </a:xfrm>
          <a:prstGeom prst="rect">
            <a:avLst/>
          </a:prstGeom>
          <a:solidFill>
            <a:srgbClr val="EDF7FD"/>
          </a:solidFill>
        </p:spPr>
        <p:txBody>
          <a:bodyPr vert="horz" lIns="0" tIns="54000" rIns="0" bIns="0" rtlCol="0">
            <a:noAutofit/>
          </a:bodyPr>
          <a:lstStyle>
            <a:lvl1pPr marL="360000" indent="-360000" algn="l" defTabSz="914400" rtl="0" eaLnBrk="1" latinLnBrk="0" hangingPunct="1">
              <a:lnSpc>
                <a:spcPct val="80000"/>
              </a:lnSpc>
              <a:spcBef>
                <a:spcPts val="3200"/>
              </a:spcBef>
              <a:spcAft>
                <a:spcPts val="0"/>
              </a:spcAft>
              <a:buClr>
                <a:schemeClr val="accent2"/>
              </a:buClr>
              <a:buFontTx/>
              <a:buBlip>
                <a:blip r:embed="rId2"/>
              </a:buBlip>
              <a:defRPr sz="6000" b="0" kern="1200" spc="-200" baseline="0">
                <a:solidFill>
                  <a:schemeClr val="accent1"/>
                </a:solidFill>
                <a:latin typeface="+mn-lt"/>
                <a:ea typeface="+mn-ea"/>
                <a:cs typeface="+mn-cs"/>
              </a:defRPr>
            </a:lvl1pPr>
            <a:lvl2pPr marL="360000" indent="0" algn="l" defTabSz="914400" rtl="0" eaLnBrk="1" latinLnBrk="0" hangingPunct="1">
              <a:lnSpc>
                <a:spcPct val="100000"/>
              </a:lnSpc>
              <a:spcBef>
                <a:spcPts val="0"/>
              </a:spcBef>
              <a:spcAft>
                <a:spcPts val="0"/>
              </a:spcAft>
              <a:buFontTx/>
              <a:buNone/>
              <a:defRPr sz="10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200"/>
              </a:spcBef>
            </a:pPr>
            <a:r>
              <a:rPr lang="en-GB" sz="3500" dirty="0"/>
              <a:t>64% </a:t>
            </a:r>
            <a:r>
              <a:rPr lang="en-GB" sz="2000" spc="0" dirty="0">
                <a:solidFill>
                  <a:schemeClr val="tx1"/>
                </a:solidFill>
              </a:rPr>
              <a:t>fewer safety incidents </a:t>
            </a:r>
          </a:p>
          <a:p>
            <a:pPr>
              <a:spcBef>
                <a:spcPts val="1200"/>
              </a:spcBef>
            </a:pPr>
            <a:r>
              <a:rPr lang="en-GB" sz="3500" dirty="0"/>
              <a:t>58% </a:t>
            </a:r>
            <a:r>
              <a:rPr lang="en-GB" sz="2000" spc="0" dirty="0">
                <a:solidFill>
                  <a:schemeClr val="tx1"/>
                </a:solidFill>
              </a:rPr>
              <a:t>fewer hospitalisations                        </a:t>
            </a:r>
          </a:p>
          <a:p>
            <a:pPr indent="0">
              <a:spcBef>
                <a:spcPts val="1200"/>
              </a:spcBef>
              <a:buNone/>
            </a:pPr>
            <a:r>
              <a:rPr lang="en-GB" sz="2000" spc="0" dirty="0">
                <a:solidFill>
                  <a:schemeClr val="tx1"/>
                </a:solidFill>
              </a:rPr>
              <a:t>in workplaces that are promoting </a:t>
            </a:r>
            <a:r>
              <a:rPr lang="en-GB" sz="2000" b="1" spc="0" dirty="0">
                <a:solidFill>
                  <a:schemeClr val="accent4"/>
                </a:solidFill>
              </a:rPr>
              <a:t>workers’ engagement </a:t>
            </a:r>
            <a:r>
              <a:rPr lang="en-GB" sz="2000" spc="0" dirty="0">
                <a:solidFill>
                  <a:schemeClr val="tx1"/>
                </a:solidFill>
              </a:rPr>
              <a:t>while implementing a positive OSH culture</a:t>
            </a:r>
          </a:p>
          <a:p>
            <a:pPr indent="0">
              <a:spcBef>
                <a:spcPts val="1200"/>
              </a:spcBef>
              <a:buNone/>
            </a:pPr>
            <a:endParaRPr lang="en-GB" sz="2000" spc="0" dirty="0">
              <a:solidFill>
                <a:schemeClr val="tx1"/>
              </a:solidFill>
            </a:endParaRPr>
          </a:p>
        </p:txBody>
      </p:sp>
      <p:sp>
        <p:nvSpPr>
          <p:cNvPr id="11" name="TextBox 10">
            <a:extLst>
              <a:ext uri="{FF2B5EF4-FFF2-40B4-BE49-F238E27FC236}">
                <a16:creationId xmlns:a16="http://schemas.microsoft.com/office/drawing/2014/main" id="{87A241C2-95B8-4A53-BFC3-99268383E22E}"/>
              </a:ext>
            </a:extLst>
          </p:cNvPr>
          <p:cNvSpPr txBox="1"/>
          <p:nvPr/>
        </p:nvSpPr>
        <p:spPr>
          <a:xfrm>
            <a:off x="4400253" y="5230592"/>
            <a:ext cx="3412801" cy="646331"/>
          </a:xfrm>
          <a:prstGeom prst="rect">
            <a:avLst/>
          </a:prstGeom>
          <a:noFill/>
        </p:spPr>
        <p:txBody>
          <a:bodyPr wrap="square">
            <a:spAutoFit/>
          </a:bodyPr>
          <a:lstStyle/>
          <a:p>
            <a:pPr lvl="1" algn="r"/>
            <a:r>
              <a:rPr lang="en-GB" sz="1200" i="1" dirty="0"/>
              <a:t>Harter et al., The relationship between engagement at work and organizational outcomes: 2020 Q12 Meta-Analysis</a:t>
            </a:r>
          </a:p>
        </p:txBody>
      </p:sp>
      <p:sp>
        <p:nvSpPr>
          <p:cNvPr id="14" name="TextBox 13">
            <a:extLst>
              <a:ext uri="{FF2B5EF4-FFF2-40B4-BE49-F238E27FC236}">
                <a16:creationId xmlns:a16="http://schemas.microsoft.com/office/drawing/2014/main" id="{645437F1-BFFE-4F2F-A2CF-B0297BACA400}"/>
              </a:ext>
            </a:extLst>
          </p:cNvPr>
          <p:cNvSpPr txBox="1"/>
          <p:nvPr/>
        </p:nvSpPr>
        <p:spPr>
          <a:xfrm>
            <a:off x="8309968" y="5415260"/>
            <a:ext cx="3370187" cy="461665"/>
          </a:xfrm>
          <a:prstGeom prst="rect">
            <a:avLst/>
          </a:prstGeom>
          <a:noFill/>
        </p:spPr>
        <p:txBody>
          <a:bodyPr wrap="square">
            <a:spAutoFit/>
          </a:bodyPr>
          <a:lstStyle/>
          <a:p>
            <a:pPr lvl="1" algn="r"/>
            <a:r>
              <a:rPr lang="en-GB" sz="1200" i="1" dirty="0"/>
              <a:t>Lloyd’s Register Foundation </a:t>
            </a:r>
          </a:p>
          <a:p>
            <a:pPr lvl="1" algn="r"/>
            <a:r>
              <a:rPr lang="en-GB" sz="1200" i="1" dirty="0"/>
              <a:t>World Risk Poll 2019</a:t>
            </a:r>
          </a:p>
        </p:txBody>
      </p:sp>
    </p:spTree>
    <p:extLst>
      <p:ext uri="{BB962C8B-B14F-4D97-AF65-F5344CB8AC3E}">
        <p14:creationId xmlns:p14="http://schemas.microsoft.com/office/powerpoint/2010/main" val="3363650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A183C-E0A2-4AE4-8E29-E90704C6D3C1}"/>
              </a:ext>
            </a:extLst>
          </p:cNvPr>
          <p:cNvSpPr>
            <a:spLocks noGrp="1"/>
          </p:cNvSpPr>
          <p:nvPr>
            <p:ph type="title"/>
          </p:nvPr>
        </p:nvSpPr>
        <p:spPr/>
        <p:txBody>
          <a:bodyPr/>
          <a:lstStyle/>
          <a:p>
            <a:r>
              <a:rPr lang="en-GB" dirty="0"/>
              <a:t>At the national level…</a:t>
            </a:r>
          </a:p>
        </p:txBody>
      </p:sp>
      <p:sp>
        <p:nvSpPr>
          <p:cNvPr id="3" name="Content Placeholder 2">
            <a:extLst>
              <a:ext uri="{FF2B5EF4-FFF2-40B4-BE49-F238E27FC236}">
                <a16:creationId xmlns:a16="http://schemas.microsoft.com/office/drawing/2014/main" id="{61A111C0-1626-4FB6-B417-4A131AF80565}"/>
              </a:ext>
            </a:extLst>
          </p:cNvPr>
          <p:cNvSpPr>
            <a:spLocks noGrp="1"/>
          </p:cNvSpPr>
          <p:nvPr>
            <p:ph idx="1"/>
          </p:nvPr>
        </p:nvSpPr>
        <p:spPr/>
        <p:txBody>
          <a:bodyPr/>
          <a:lstStyle/>
          <a:p>
            <a:pPr marL="0" lvl="2" indent="0">
              <a:spcAft>
                <a:spcPts val="600"/>
              </a:spcAft>
              <a:buNone/>
            </a:pPr>
            <a:r>
              <a:rPr lang="en-GB" sz="2000" dirty="0">
                <a:effectLst/>
                <a:latin typeface="Arial" panose="020B0604020202020204" pitchFamily="34" charset="0"/>
                <a:ea typeface="Calibri" panose="020F0502020204030204" pitchFamily="34" charset="0"/>
              </a:rPr>
              <a:t>The government as a whole</a:t>
            </a:r>
            <a:r>
              <a:rPr lang="en-GB" sz="2000" dirty="0">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commits to building and maintaining a preventative safety and health culture, ensuring OSH is considered a </a:t>
            </a:r>
            <a:r>
              <a:rPr lang="en-GB" sz="2000" b="1" dirty="0">
                <a:effectLst/>
                <a:latin typeface="Arial" panose="020B0604020202020204" pitchFamily="34" charset="0"/>
                <a:ea typeface="Calibri" panose="020F0502020204030204" pitchFamily="34" charset="0"/>
              </a:rPr>
              <a:t>priority</a:t>
            </a:r>
            <a:r>
              <a:rPr lang="en-GB" sz="2000" dirty="0">
                <a:effectLst/>
                <a:latin typeface="Arial" panose="020B0604020202020204" pitchFamily="34" charset="0"/>
                <a:ea typeface="Calibri" panose="020F0502020204030204" pitchFamily="34" charset="0"/>
              </a:rPr>
              <a:t> in the national agenda.</a:t>
            </a:r>
          </a:p>
          <a:p>
            <a:pPr marL="0" lvl="2" indent="0">
              <a:spcAft>
                <a:spcPts val="600"/>
              </a:spcAft>
              <a:buNone/>
            </a:pPr>
            <a:r>
              <a:rPr lang="en-GB" sz="2000" dirty="0">
                <a:effectLst/>
                <a:latin typeface="Arial" panose="020B0604020202020204" pitchFamily="34" charset="0"/>
                <a:ea typeface="Calibri" panose="020F0502020204030204" pitchFamily="34" charset="0"/>
              </a:rPr>
              <a:t>Adequate</a:t>
            </a:r>
            <a:r>
              <a:rPr lang="en-GB" sz="2000" dirty="0">
                <a:effectLst/>
                <a:latin typeface="Arial" panose="020B0604020202020204" pitchFamily="34" charset="0"/>
                <a:ea typeface="Calibri" panose="020F0502020204030204" pitchFamily="34" charset="0"/>
                <a:cs typeface="Optima"/>
              </a:rPr>
              <a:t> </a:t>
            </a:r>
            <a:r>
              <a:rPr lang="en-GB" sz="2000" b="1" dirty="0">
                <a:effectLst/>
                <a:latin typeface="Arial" panose="020B0604020202020204" pitchFamily="34" charset="0"/>
                <a:ea typeface="Calibri" panose="020F0502020204030204" pitchFamily="34" charset="0"/>
                <a:cs typeface="Optima"/>
              </a:rPr>
              <a:t>means and resources </a:t>
            </a:r>
            <a:r>
              <a:rPr lang="en-GB" sz="2000" dirty="0">
                <a:effectLst/>
                <a:latin typeface="Arial" panose="020B0604020202020204" pitchFamily="34" charset="0"/>
                <a:ea typeface="Calibri" panose="020F0502020204030204" pitchFamily="34" charset="0"/>
                <a:cs typeface="Optima"/>
              </a:rPr>
              <a:t>are allocated to increase general awareness of OSH, knowledge of hazards and risks, and understanding of their prevention and control.</a:t>
            </a:r>
          </a:p>
          <a:p>
            <a:pPr marL="0" lvl="2" indent="0">
              <a:spcAft>
                <a:spcPts val="600"/>
              </a:spcAft>
              <a:buNone/>
            </a:pPr>
            <a:r>
              <a:rPr lang="en-GB" sz="2000" dirty="0">
                <a:effectLst/>
                <a:latin typeface="Arial" panose="020B0604020202020204" pitchFamily="34" charset="0"/>
                <a:ea typeface="Calibri" panose="020F0502020204030204" pitchFamily="34" charset="0"/>
              </a:rPr>
              <a:t>Through social dialogue, the </a:t>
            </a:r>
            <a:r>
              <a:rPr lang="en-GB" sz="2000" b="1" dirty="0">
                <a:effectLst/>
                <a:latin typeface="Arial" panose="020B0604020202020204" pitchFamily="34" charset="0"/>
                <a:ea typeface="Calibri" panose="020F0502020204030204" pitchFamily="34" charset="0"/>
              </a:rPr>
              <a:t>tripartite constituents </a:t>
            </a:r>
            <a:r>
              <a:rPr lang="en-GB" sz="2000" dirty="0">
                <a:effectLst/>
                <a:latin typeface="Arial" panose="020B0604020202020204" pitchFamily="34" charset="0"/>
                <a:ea typeface="Calibri" panose="020F0502020204030204" pitchFamily="34" charset="0"/>
              </a:rPr>
              <a:t>actively participate in </a:t>
            </a:r>
            <a:r>
              <a:rPr lang="en-US" sz="2000" dirty="0">
                <a:effectLst/>
                <a:latin typeface="Arial" panose="020B0604020202020204" pitchFamily="34" charset="0"/>
                <a:ea typeface="Calibri" panose="020F0502020204030204" pitchFamily="34" charset="0"/>
              </a:rPr>
              <a:t>all phases of the OSH decision-making processes.</a:t>
            </a:r>
          </a:p>
          <a:p>
            <a:pPr lvl="2">
              <a:spcAft>
                <a:spcPts val="600"/>
              </a:spcAft>
            </a:pPr>
            <a:r>
              <a:rPr lang="en-US" sz="2000" b="1" dirty="0">
                <a:effectLst/>
                <a:latin typeface="Arial" panose="020B0604020202020204" pitchFamily="34" charset="0"/>
                <a:ea typeface="Calibri" panose="020F0502020204030204" pitchFamily="34" charset="0"/>
              </a:rPr>
              <a:t>Social dialogue </a:t>
            </a:r>
            <a:r>
              <a:rPr lang="en-US" sz="2000" dirty="0">
                <a:effectLst/>
                <a:latin typeface="Arial" panose="020B0604020202020204" pitchFamily="34" charset="0"/>
                <a:ea typeface="Calibri" panose="020F0502020204030204" pitchFamily="34" charset="0"/>
              </a:rPr>
              <a:t>contributes towards:</a:t>
            </a:r>
          </a:p>
          <a:p>
            <a:pPr marL="540000" lvl="1" indent="-252000">
              <a:spcBef>
                <a:spcPts val="0"/>
              </a:spcBef>
              <a:buClr>
                <a:schemeClr val="accent1"/>
              </a:buClr>
              <a:buSzPct val="80000"/>
              <a:buFont typeface="Wingdings 3" panose="05040102010807070707" pitchFamily="18" charset="2"/>
              <a:buChar char=""/>
            </a:pPr>
            <a:r>
              <a:rPr lang="en-US" sz="2000" b="0" dirty="0">
                <a:solidFill>
                  <a:schemeClr val="tx1"/>
                </a:solidFill>
                <a:effectLst/>
                <a:latin typeface="Arial" panose="020B0604020202020204" pitchFamily="34" charset="0"/>
                <a:ea typeface="Calibri" panose="020F0502020204030204" pitchFamily="34" charset="0"/>
              </a:rPr>
              <a:t>improving the quality of OSH policies and strategies;</a:t>
            </a:r>
          </a:p>
          <a:p>
            <a:pPr marL="540000" lvl="1" indent="-252000">
              <a:spcBef>
                <a:spcPts val="0"/>
              </a:spcBef>
              <a:buClr>
                <a:schemeClr val="accent1"/>
              </a:buClr>
              <a:buSzPct val="80000"/>
              <a:buFont typeface="Wingdings 3" panose="05040102010807070707" pitchFamily="18" charset="2"/>
              <a:buChar char=""/>
            </a:pPr>
            <a:r>
              <a:rPr lang="en-GB" sz="2000" b="0" dirty="0">
                <a:solidFill>
                  <a:schemeClr val="tx1"/>
                </a:solidFill>
                <a:effectLst/>
                <a:latin typeface="Arial" panose="020B0604020202020204" pitchFamily="34" charset="0"/>
                <a:ea typeface="Calibri" panose="020F0502020204030204" pitchFamily="34" charset="0"/>
              </a:rPr>
              <a:t>building ownership and commitment;</a:t>
            </a:r>
          </a:p>
          <a:p>
            <a:pPr marL="540000" lvl="1" indent="-252000">
              <a:spcBef>
                <a:spcPts val="0"/>
              </a:spcBef>
              <a:buClr>
                <a:schemeClr val="accent1"/>
              </a:buClr>
              <a:buSzPct val="80000"/>
              <a:buFont typeface="Wingdings 3" panose="05040102010807070707" pitchFamily="18" charset="2"/>
              <a:buChar char=""/>
            </a:pPr>
            <a:r>
              <a:rPr lang="en-GB" sz="2000" b="0" dirty="0">
                <a:solidFill>
                  <a:schemeClr val="tx1"/>
                </a:solidFill>
                <a:latin typeface="Arial" panose="020B0604020202020204" pitchFamily="34" charset="0"/>
                <a:ea typeface="Calibri" panose="020F0502020204030204" pitchFamily="34" charset="0"/>
              </a:rPr>
              <a:t>facilitating</a:t>
            </a:r>
            <a:r>
              <a:rPr lang="en-GB" sz="2000" b="0" dirty="0">
                <a:solidFill>
                  <a:schemeClr val="tx1"/>
                </a:solidFill>
                <a:effectLst/>
                <a:latin typeface="Arial" panose="020B0604020202020204" pitchFamily="34" charset="0"/>
                <a:ea typeface="Calibri" panose="020F0502020204030204" pitchFamily="34" charset="0"/>
              </a:rPr>
              <a:t> their rapid and more effective implementation.</a:t>
            </a:r>
          </a:p>
          <a:p>
            <a:endParaRPr lang="en-GB" sz="2000" dirty="0">
              <a:solidFill>
                <a:schemeClr val="tx1"/>
              </a:solidFill>
            </a:endParaRPr>
          </a:p>
        </p:txBody>
      </p:sp>
      <p:sp>
        <p:nvSpPr>
          <p:cNvPr id="4" name="Date Placeholder 3">
            <a:extLst>
              <a:ext uri="{FF2B5EF4-FFF2-40B4-BE49-F238E27FC236}">
                <a16:creationId xmlns:a16="http://schemas.microsoft.com/office/drawing/2014/main" id="{5BDF0B7E-9025-4FDF-BE1A-459337673269}"/>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093C858B-6109-4694-8E4E-CFE76258A11F}"/>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5021149A-C6E1-4187-B897-4F561548697E}"/>
              </a:ext>
            </a:extLst>
          </p:cNvPr>
          <p:cNvSpPr>
            <a:spLocks noGrp="1"/>
          </p:cNvSpPr>
          <p:nvPr>
            <p:ph type="sldNum" sz="quarter" idx="12"/>
          </p:nvPr>
        </p:nvSpPr>
        <p:spPr/>
        <p:txBody>
          <a:bodyPr/>
          <a:lstStyle/>
          <a:p>
            <a:fld id="{856227C0-AD57-4F9B-BAE3-EEFB0D0EE427}" type="slidenum">
              <a:rPr lang="en-GB" smtClean="0"/>
              <a:t>3</a:t>
            </a:fld>
            <a:endParaRPr lang="en-GB"/>
          </a:p>
        </p:txBody>
      </p:sp>
    </p:spTree>
    <p:extLst>
      <p:ext uri="{BB962C8B-B14F-4D97-AF65-F5344CB8AC3E}">
        <p14:creationId xmlns:p14="http://schemas.microsoft.com/office/powerpoint/2010/main" val="5086471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BB334-87AF-4DEC-ACA2-C69323F503D2}"/>
              </a:ext>
            </a:extLst>
          </p:cNvPr>
          <p:cNvSpPr>
            <a:spLocks noGrp="1"/>
          </p:cNvSpPr>
          <p:nvPr>
            <p:ph type="title"/>
          </p:nvPr>
        </p:nvSpPr>
        <p:spPr/>
        <p:txBody>
          <a:bodyPr/>
          <a:lstStyle/>
          <a:p>
            <a:r>
              <a:rPr lang="en-GB" dirty="0"/>
              <a:t>Worker OSH representatives</a:t>
            </a:r>
          </a:p>
        </p:txBody>
      </p:sp>
      <p:sp>
        <p:nvSpPr>
          <p:cNvPr id="3" name="Content Placeholder 2">
            <a:extLst>
              <a:ext uri="{FF2B5EF4-FFF2-40B4-BE49-F238E27FC236}">
                <a16:creationId xmlns:a16="http://schemas.microsoft.com/office/drawing/2014/main" id="{E53C1941-4B5F-409E-A74E-67028177E29D}"/>
              </a:ext>
            </a:extLst>
          </p:cNvPr>
          <p:cNvSpPr>
            <a:spLocks noGrp="1"/>
          </p:cNvSpPr>
          <p:nvPr>
            <p:ph idx="1"/>
          </p:nvPr>
        </p:nvSpPr>
        <p:spPr>
          <a:xfrm>
            <a:off x="490538" y="2057400"/>
            <a:ext cx="8605336" cy="3819525"/>
          </a:xfrm>
        </p:spPr>
        <p:txBody>
          <a:bodyPr/>
          <a:lstStyle/>
          <a:p>
            <a:pPr lvl="1"/>
            <a:r>
              <a:rPr lang="en-GB" sz="2000" dirty="0"/>
              <a:t>Key </a:t>
            </a:r>
            <a:r>
              <a:rPr lang="en-GB" sz="2000" b="1" dirty="0">
                <a:solidFill>
                  <a:schemeClr val="accent4"/>
                </a:solidFill>
              </a:rPr>
              <a:t>functions</a:t>
            </a:r>
            <a:r>
              <a:rPr lang="en-GB" sz="2000" dirty="0"/>
              <a:t>:</a:t>
            </a:r>
          </a:p>
          <a:p>
            <a:pPr lvl="2">
              <a:lnSpc>
                <a:spcPct val="90000"/>
              </a:lnSpc>
              <a:spcBef>
                <a:spcPts val="0"/>
              </a:spcBef>
            </a:pPr>
            <a:r>
              <a:rPr lang="en-GB" sz="2000" dirty="0"/>
              <a:t>representing workers in all matters relating to OSH</a:t>
            </a:r>
          </a:p>
          <a:p>
            <a:pPr lvl="2">
              <a:lnSpc>
                <a:spcPct val="90000"/>
              </a:lnSpc>
              <a:spcBef>
                <a:spcPts val="0"/>
              </a:spcBef>
            </a:pPr>
            <a:r>
              <a:rPr lang="en-GB" sz="2000" dirty="0"/>
              <a:t>monitoring the measures taken by employers to meet their OSH responsibilities</a:t>
            </a:r>
          </a:p>
          <a:p>
            <a:pPr lvl="2">
              <a:lnSpc>
                <a:spcPct val="90000"/>
              </a:lnSpc>
              <a:spcBef>
                <a:spcPts val="0"/>
              </a:spcBef>
            </a:pPr>
            <a:r>
              <a:rPr lang="en-GB" sz="2000" dirty="0"/>
              <a:t>investigating OSH issues raised by workers</a:t>
            </a:r>
          </a:p>
          <a:p>
            <a:pPr lvl="2">
              <a:lnSpc>
                <a:spcPct val="90000"/>
              </a:lnSpc>
              <a:spcBef>
                <a:spcPts val="0"/>
              </a:spcBef>
            </a:pPr>
            <a:r>
              <a:rPr lang="en-GB" sz="2000" dirty="0"/>
              <a:t>inquiring into any potential risk to workers’ safety and health that arises from their work</a:t>
            </a:r>
          </a:p>
          <a:p>
            <a:pPr lvl="2">
              <a:lnSpc>
                <a:spcPct val="90000"/>
              </a:lnSpc>
              <a:spcBef>
                <a:spcPts val="0"/>
              </a:spcBef>
            </a:pPr>
            <a:r>
              <a:rPr lang="en-GB" sz="2000" dirty="0"/>
              <a:t>making representations to management on matters that affect the safety and health of workers</a:t>
            </a:r>
          </a:p>
          <a:p>
            <a:pPr lvl="2">
              <a:lnSpc>
                <a:spcPct val="90000"/>
              </a:lnSpc>
              <a:spcBef>
                <a:spcPts val="0"/>
              </a:spcBef>
            </a:pPr>
            <a:r>
              <a:rPr lang="en-GB" sz="2000" dirty="0"/>
              <a:t>collaborating with and assisting the employer to address OSH risks</a:t>
            </a:r>
          </a:p>
          <a:p>
            <a:pPr lvl="2">
              <a:lnSpc>
                <a:spcPct val="90000"/>
              </a:lnSpc>
              <a:spcBef>
                <a:spcPts val="0"/>
              </a:spcBef>
            </a:pPr>
            <a:r>
              <a:rPr lang="en-GB" sz="2000" dirty="0"/>
              <a:t>promoting and encouraging the cooperation of workers in the field of OSH</a:t>
            </a:r>
          </a:p>
          <a:p>
            <a:pPr lvl="2">
              <a:lnSpc>
                <a:spcPct val="90000"/>
              </a:lnSpc>
              <a:spcBef>
                <a:spcPts val="0"/>
              </a:spcBef>
            </a:pPr>
            <a:r>
              <a:rPr lang="en-GB" sz="2000" dirty="0"/>
              <a:t>participating and representing workers in decision-making processes regarding OSH</a:t>
            </a:r>
          </a:p>
          <a:p>
            <a:pPr lvl="2">
              <a:lnSpc>
                <a:spcPct val="90000"/>
              </a:lnSpc>
              <a:spcBef>
                <a:spcPts val="0"/>
              </a:spcBef>
            </a:pPr>
            <a:r>
              <a:rPr lang="en-GB" sz="2000" dirty="0"/>
              <a:t>investigating occupational accidents and diseases, as well as near misses</a:t>
            </a:r>
          </a:p>
          <a:p>
            <a:endParaRPr lang="en-GB" sz="2000" dirty="0"/>
          </a:p>
        </p:txBody>
      </p:sp>
      <p:sp>
        <p:nvSpPr>
          <p:cNvPr id="4" name="Date Placeholder 3">
            <a:extLst>
              <a:ext uri="{FF2B5EF4-FFF2-40B4-BE49-F238E27FC236}">
                <a16:creationId xmlns:a16="http://schemas.microsoft.com/office/drawing/2014/main" id="{0FA0BB88-2C4D-4FE8-8CE5-129F4CB6203B}"/>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A0794871-17C7-4B6A-B2F1-421011AFE537}"/>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36DEFA39-D219-4AC6-A8B1-529EE0374F00}"/>
              </a:ext>
            </a:extLst>
          </p:cNvPr>
          <p:cNvSpPr>
            <a:spLocks noGrp="1"/>
          </p:cNvSpPr>
          <p:nvPr>
            <p:ph type="sldNum" sz="quarter" idx="12"/>
          </p:nvPr>
        </p:nvSpPr>
        <p:spPr/>
        <p:txBody>
          <a:bodyPr/>
          <a:lstStyle/>
          <a:p>
            <a:fld id="{856227C0-AD57-4F9B-BAE3-EEFB0D0EE427}" type="slidenum">
              <a:rPr lang="en-GB" smtClean="0"/>
              <a:t>30</a:t>
            </a:fld>
            <a:endParaRPr lang="en-GB"/>
          </a:p>
        </p:txBody>
      </p:sp>
      <p:sp>
        <p:nvSpPr>
          <p:cNvPr id="7" name="Content Placeholder 6">
            <a:extLst>
              <a:ext uri="{FF2B5EF4-FFF2-40B4-BE49-F238E27FC236}">
                <a16:creationId xmlns:a16="http://schemas.microsoft.com/office/drawing/2014/main" id="{60058FEA-8210-4780-8FF7-B8720535D1DF}"/>
              </a:ext>
            </a:extLst>
          </p:cNvPr>
          <p:cNvSpPr txBox="1">
            <a:spLocks/>
          </p:cNvSpPr>
          <p:nvPr/>
        </p:nvSpPr>
        <p:spPr>
          <a:xfrm>
            <a:off x="9405258" y="2057399"/>
            <a:ext cx="2296204" cy="3922295"/>
          </a:xfrm>
          <a:prstGeom prst="rect">
            <a:avLst/>
          </a:prstGeom>
          <a:solidFill>
            <a:srgbClr val="FEECF5"/>
          </a:solidFill>
        </p:spPr>
        <p:txBody>
          <a:bodyPr anchor="ctr"/>
          <a:lstStyle>
            <a:lvl1pPr marL="0" indent="0" algn="l" defTabSz="914400" rtl="0" eaLnBrk="1" latinLnBrk="0" hangingPunct="1">
              <a:lnSpc>
                <a:spcPct val="9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4">
                    <a:lumMod val="75000"/>
                  </a:schemeClr>
                </a:solidFill>
                <a:sym typeface="Wingdings 3" panose="05040102010807070707" pitchFamily="18" charset="2"/>
              </a:rPr>
              <a:t> Evidence shows a p</a:t>
            </a:r>
            <a:r>
              <a:rPr lang="en-GB" b="0" dirty="0">
                <a:solidFill>
                  <a:schemeClr val="accent4">
                    <a:lumMod val="75000"/>
                  </a:schemeClr>
                </a:solidFill>
              </a:rPr>
              <a:t>ositive relationship between the </a:t>
            </a:r>
            <a:r>
              <a:rPr lang="en-GB" dirty="0">
                <a:solidFill>
                  <a:schemeClr val="accent4">
                    <a:lumMod val="75000"/>
                  </a:schemeClr>
                </a:solidFill>
              </a:rPr>
              <a:t>engagement of workers’ representatives </a:t>
            </a:r>
            <a:r>
              <a:rPr lang="en-GB" b="0" dirty="0">
                <a:solidFill>
                  <a:schemeClr val="accent4">
                    <a:lumMod val="75000"/>
                  </a:schemeClr>
                </a:solidFill>
              </a:rPr>
              <a:t>on OSH in the workplace and </a:t>
            </a:r>
            <a:r>
              <a:rPr lang="en-GB" dirty="0">
                <a:solidFill>
                  <a:schemeClr val="accent4">
                    <a:lumMod val="75000"/>
                  </a:schemeClr>
                </a:solidFill>
              </a:rPr>
              <a:t>better OSH performance</a:t>
            </a:r>
          </a:p>
        </p:txBody>
      </p:sp>
    </p:spTree>
    <p:extLst>
      <p:ext uri="{BB962C8B-B14F-4D97-AF65-F5344CB8AC3E}">
        <p14:creationId xmlns:p14="http://schemas.microsoft.com/office/powerpoint/2010/main" val="2637843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73B06-C0A7-41D1-8AB7-C92DDFF5F449}"/>
              </a:ext>
            </a:extLst>
          </p:cNvPr>
          <p:cNvSpPr>
            <a:spLocks noGrp="1"/>
          </p:cNvSpPr>
          <p:nvPr>
            <p:ph type="title"/>
          </p:nvPr>
        </p:nvSpPr>
        <p:spPr/>
        <p:txBody>
          <a:bodyPr/>
          <a:lstStyle/>
          <a:p>
            <a:r>
              <a:rPr lang="en-GB" dirty="0"/>
              <a:t>Joint OSH committees</a:t>
            </a:r>
          </a:p>
        </p:txBody>
      </p:sp>
      <p:sp>
        <p:nvSpPr>
          <p:cNvPr id="3" name="Content Placeholder 2">
            <a:extLst>
              <a:ext uri="{FF2B5EF4-FFF2-40B4-BE49-F238E27FC236}">
                <a16:creationId xmlns:a16="http://schemas.microsoft.com/office/drawing/2014/main" id="{07EA8E94-6D7A-476D-84A5-8EB16CC887FB}"/>
              </a:ext>
            </a:extLst>
          </p:cNvPr>
          <p:cNvSpPr>
            <a:spLocks noGrp="1"/>
          </p:cNvSpPr>
          <p:nvPr>
            <p:ph idx="1"/>
          </p:nvPr>
        </p:nvSpPr>
        <p:spPr/>
        <p:txBody>
          <a:bodyPr/>
          <a:lstStyle/>
          <a:p>
            <a:pPr lvl="1"/>
            <a:r>
              <a:rPr lang="en-GB" sz="2000" dirty="0"/>
              <a:t>Joint OSH committees are </a:t>
            </a:r>
            <a:r>
              <a:rPr lang="en-GB" sz="2000" b="1" dirty="0">
                <a:solidFill>
                  <a:schemeClr val="accent4"/>
                </a:solidFill>
              </a:rPr>
              <a:t>bipartite bodies</a:t>
            </a:r>
            <a:r>
              <a:rPr lang="en-GB" sz="2000" dirty="0"/>
              <a:t>, composed of an equal number of workers’ and employers’ representatives, established at the workplace and assigned to various functions to </a:t>
            </a:r>
            <a:r>
              <a:rPr lang="en-GB" sz="2000" b="1" dirty="0">
                <a:solidFill>
                  <a:schemeClr val="accent4"/>
                </a:solidFill>
              </a:rPr>
              <a:t>ensure cooperation </a:t>
            </a:r>
            <a:r>
              <a:rPr lang="en-GB" sz="2000" dirty="0"/>
              <a:t>between the employers and workers so as to achieve and maintain safe and healthy working conditions and a sound working environment.</a:t>
            </a:r>
          </a:p>
          <a:p>
            <a:pPr lvl="1"/>
            <a:r>
              <a:rPr lang="en-GB" sz="2000" dirty="0"/>
              <a:t>Functions, rights and powers are usually similar to those of workers’ OSH representatives – often higher number of statutory and complex tasks than those of individual workers’ representatives, as joint OSH committees have more human resources and capacity.</a:t>
            </a:r>
          </a:p>
          <a:p>
            <a:pPr lvl="1"/>
            <a:r>
              <a:rPr lang="en-GB" sz="2000" dirty="0"/>
              <a:t>The establishment of joint OSH committees is mandatory in many countries, although this is often contingent upon the size of the enterprise. </a:t>
            </a:r>
            <a:r>
              <a:rPr lang="en-GB" sz="2000" dirty="0">
                <a:effectLst/>
                <a:latin typeface="Arial" panose="020B0604020202020204" pitchFamily="34" charset="0"/>
                <a:ea typeface="Calibri" panose="020F0502020204030204" pitchFamily="34" charset="0"/>
              </a:rPr>
              <a:t>In countries where national OSH legislation does not regulate joint OSH committees, collective </a:t>
            </a:r>
            <a:r>
              <a:rPr lang="en-GB" sz="2000" b="0" dirty="0">
                <a:effectLst/>
                <a:latin typeface="Arial" panose="020B0604020202020204" pitchFamily="34" charset="0"/>
                <a:ea typeface="Calibri" panose="020F0502020204030204" pitchFamily="34" charset="0"/>
              </a:rPr>
              <a:t>agreements may assume this function. </a:t>
            </a:r>
            <a:endParaRPr lang="en-GB" sz="2000" dirty="0"/>
          </a:p>
          <a:p>
            <a:endParaRPr lang="en-GB" dirty="0"/>
          </a:p>
        </p:txBody>
      </p:sp>
      <p:sp>
        <p:nvSpPr>
          <p:cNvPr id="4" name="Date Placeholder 3">
            <a:extLst>
              <a:ext uri="{FF2B5EF4-FFF2-40B4-BE49-F238E27FC236}">
                <a16:creationId xmlns:a16="http://schemas.microsoft.com/office/drawing/2014/main" id="{51CCDC5A-4505-4ECF-B78E-4F4BB01C74E8}"/>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E7170814-198B-436C-BA11-818815B43BEF}"/>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5164E179-84AF-4E4E-96C5-5E4D1804D477}"/>
              </a:ext>
            </a:extLst>
          </p:cNvPr>
          <p:cNvSpPr>
            <a:spLocks noGrp="1"/>
          </p:cNvSpPr>
          <p:nvPr>
            <p:ph type="sldNum" sz="quarter" idx="12"/>
          </p:nvPr>
        </p:nvSpPr>
        <p:spPr/>
        <p:txBody>
          <a:bodyPr/>
          <a:lstStyle/>
          <a:p>
            <a:fld id="{856227C0-AD57-4F9B-BAE3-EEFB0D0EE427}" type="slidenum">
              <a:rPr lang="en-GB" smtClean="0"/>
              <a:t>31</a:t>
            </a:fld>
            <a:endParaRPr lang="en-GB"/>
          </a:p>
        </p:txBody>
      </p:sp>
      <p:sp>
        <p:nvSpPr>
          <p:cNvPr id="7" name="Content Placeholder 1">
            <a:extLst>
              <a:ext uri="{FF2B5EF4-FFF2-40B4-BE49-F238E27FC236}">
                <a16:creationId xmlns:a16="http://schemas.microsoft.com/office/drawing/2014/main" id="{0AD2AF19-2302-4875-AE5C-90460D1BB42C}"/>
              </a:ext>
            </a:extLst>
          </p:cNvPr>
          <p:cNvSpPr txBox="1">
            <a:spLocks/>
          </p:cNvSpPr>
          <p:nvPr/>
        </p:nvSpPr>
        <p:spPr>
          <a:xfrm>
            <a:off x="914400" y="5289607"/>
            <a:ext cx="10787062" cy="746782"/>
          </a:xfrm>
          <a:prstGeom prst="rect">
            <a:avLst/>
          </a:prstGeom>
          <a:solidFill>
            <a:srgbClr val="EDF7FD"/>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85000"/>
              </a:lnSpc>
              <a:spcBef>
                <a:spcPts val="600"/>
              </a:spcBef>
              <a:spcAft>
                <a:spcPts val="0"/>
              </a:spcAft>
              <a:buClr>
                <a:schemeClr val="accent1"/>
              </a:buClr>
              <a:buSzPct val="115000"/>
            </a:pPr>
            <a:r>
              <a:rPr lang="en-GB" sz="1900" b="0" dirty="0">
                <a:solidFill>
                  <a:schemeClr val="accent1"/>
                </a:solidFill>
                <a:latin typeface="Arial" panose="020B0604020202020204" pitchFamily="34" charset="0"/>
                <a:ea typeface="Calibri" panose="020F0502020204030204" pitchFamily="34" charset="0"/>
              </a:rPr>
              <a:t>Sri Lanka</a:t>
            </a:r>
            <a:r>
              <a:rPr lang="en-GB" sz="1900" b="0" dirty="0">
                <a:solidFill>
                  <a:schemeClr val="tx1"/>
                </a:solidFill>
                <a:latin typeface="Arial" panose="020B0604020202020204" pitchFamily="34" charset="0"/>
                <a:ea typeface="Calibri" panose="020F0502020204030204" pitchFamily="34" charset="0"/>
              </a:rPr>
              <a:t>: an agreement between the Joint Apparel Association Forum (JAAF) and a group of unions established provisions for bipartite health committees in garment factories in order to address COVID-19-related OSH risks and improve workers’ safety and health.</a:t>
            </a:r>
          </a:p>
          <a:p>
            <a:pPr marL="342900" indent="-342900" algn="just" fontAlgn="base">
              <a:lnSpc>
                <a:spcPct val="85000"/>
              </a:lnSpc>
              <a:spcBef>
                <a:spcPts val="600"/>
              </a:spcBef>
              <a:spcAft>
                <a:spcPts val="0"/>
              </a:spcAft>
              <a:buClr>
                <a:schemeClr val="accent1"/>
              </a:buClr>
              <a:buSzPct val="115000"/>
              <a:buFont typeface="Segoe Fluent Icons" panose="050A0102010101010101" pitchFamily="18" charset="0"/>
              <a:buChar char=""/>
            </a:pPr>
            <a:endParaRPr lang="en-GB" sz="1900" b="0" dirty="0">
              <a:solidFill>
                <a:schemeClr val="tx1"/>
              </a:solidFill>
              <a:latin typeface="Arial" panose="020B0604020202020204" pitchFamily="34" charset="0"/>
              <a:ea typeface="Calibri" panose="020F0502020204030204" pitchFamily="34" charset="0"/>
            </a:endParaRPr>
          </a:p>
        </p:txBody>
      </p:sp>
      <p:pic>
        <p:nvPicPr>
          <p:cNvPr id="8" name="Picture 7" descr="Icon&#10;&#10;Description automatically generated">
            <a:extLst>
              <a:ext uri="{FF2B5EF4-FFF2-40B4-BE49-F238E27FC236}">
                <a16:creationId xmlns:a16="http://schemas.microsoft.com/office/drawing/2014/main" id="{3E0E7397-7D07-354D-A964-1E9F9BC937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904" y="5274589"/>
            <a:ext cx="657266" cy="682068"/>
          </a:xfrm>
          <a:prstGeom prst="rect">
            <a:avLst/>
          </a:prstGeom>
        </p:spPr>
      </p:pic>
    </p:spTree>
    <p:extLst>
      <p:ext uri="{BB962C8B-B14F-4D97-AF65-F5344CB8AC3E}">
        <p14:creationId xmlns:p14="http://schemas.microsoft.com/office/powerpoint/2010/main" val="31073911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C4B90-C454-4EEA-9C1C-BE39F7795C4B}"/>
              </a:ext>
            </a:extLst>
          </p:cNvPr>
          <p:cNvSpPr>
            <a:spLocks noGrp="1"/>
          </p:cNvSpPr>
          <p:nvPr>
            <p:ph type="title"/>
          </p:nvPr>
        </p:nvSpPr>
        <p:spPr/>
        <p:txBody>
          <a:bodyPr/>
          <a:lstStyle/>
          <a:p>
            <a:r>
              <a:rPr lang="en-GB" dirty="0"/>
              <a:t>Promoting OSH management systems - built on social dialogue</a:t>
            </a:r>
          </a:p>
        </p:txBody>
      </p:sp>
      <p:sp>
        <p:nvSpPr>
          <p:cNvPr id="3" name="Content Placeholder 2">
            <a:extLst>
              <a:ext uri="{FF2B5EF4-FFF2-40B4-BE49-F238E27FC236}">
                <a16:creationId xmlns:a16="http://schemas.microsoft.com/office/drawing/2014/main" id="{BDF3DAD9-5786-43A6-B234-66397A851C16}"/>
              </a:ext>
            </a:extLst>
          </p:cNvPr>
          <p:cNvSpPr>
            <a:spLocks noGrp="1"/>
          </p:cNvSpPr>
          <p:nvPr>
            <p:ph idx="1"/>
          </p:nvPr>
        </p:nvSpPr>
        <p:spPr/>
        <p:txBody>
          <a:bodyPr/>
          <a:lstStyle/>
          <a:p>
            <a:pPr lvl="1"/>
            <a:r>
              <a:rPr lang="en-GB" sz="2000" dirty="0"/>
              <a:t>OSH management systems are a logical and useful tool for the </a:t>
            </a:r>
            <a:r>
              <a:rPr lang="en-GB" sz="2000" b="1" dirty="0">
                <a:solidFill>
                  <a:schemeClr val="accent4"/>
                </a:solidFill>
              </a:rPr>
              <a:t>continual improvement </a:t>
            </a:r>
            <a:r>
              <a:rPr lang="en-GB" sz="2000" dirty="0"/>
              <a:t>of OSH performance within an organization. </a:t>
            </a:r>
          </a:p>
          <a:p>
            <a:pPr lvl="1"/>
            <a:r>
              <a:rPr lang="en-GB" sz="2000" dirty="0"/>
              <a:t>They include a set of actions and processes that establish, monitor and evaluate the organization’s efforts to keep workers safe and healthy, and comply with national laws. </a:t>
            </a:r>
          </a:p>
          <a:p>
            <a:pPr lvl="1"/>
            <a:r>
              <a:rPr lang="en-GB" sz="2000" dirty="0"/>
              <a:t>Key elements for their successful application:</a:t>
            </a:r>
          </a:p>
          <a:p>
            <a:pPr lvl="2">
              <a:lnSpc>
                <a:spcPct val="90000"/>
              </a:lnSpc>
            </a:pPr>
            <a:r>
              <a:rPr lang="en-GB" sz="2000" b="1" dirty="0">
                <a:solidFill>
                  <a:schemeClr val="accent4"/>
                </a:solidFill>
              </a:rPr>
              <a:t>integrating</a:t>
            </a:r>
            <a:r>
              <a:rPr lang="en-GB" sz="2000" dirty="0"/>
              <a:t> the OSH management system within </a:t>
            </a:r>
            <a:r>
              <a:rPr lang="en-GB" sz="2000" b="1" dirty="0">
                <a:solidFill>
                  <a:schemeClr val="accent4"/>
                </a:solidFill>
              </a:rPr>
              <a:t>overall business management</a:t>
            </a:r>
          </a:p>
          <a:p>
            <a:pPr lvl="2">
              <a:lnSpc>
                <a:spcPct val="90000"/>
              </a:lnSpc>
            </a:pPr>
            <a:r>
              <a:rPr lang="en-GB" sz="2000" dirty="0"/>
              <a:t>ensuring both the </a:t>
            </a:r>
            <a:r>
              <a:rPr lang="en-GB" sz="2000" b="1" dirty="0">
                <a:solidFill>
                  <a:schemeClr val="accent4"/>
                </a:solidFill>
              </a:rPr>
              <a:t>commitment of management </a:t>
            </a:r>
            <a:r>
              <a:rPr lang="en-GB" sz="2000" dirty="0"/>
              <a:t>and the </a:t>
            </a:r>
            <a:r>
              <a:rPr lang="en-GB" sz="2000" b="1" dirty="0">
                <a:solidFill>
                  <a:schemeClr val="accent4"/>
                </a:solidFill>
              </a:rPr>
              <a:t>active participation of workers </a:t>
            </a:r>
            <a:r>
              <a:rPr lang="en-GB" sz="2000" dirty="0"/>
              <a:t>in their joint implementation</a:t>
            </a:r>
          </a:p>
          <a:p>
            <a:endParaRPr lang="en-GB" dirty="0"/>
          </a:p>
        </p:txBody>
      </p:sp>
      <p:sp>
        <p:nvSpPr>
          <p:cNvPr id="4" name="Date Placeholder 3">
            <a:extLst>
              <a:ext uri="{FF2B5EF4-FFF2-40B4-BE49-F238E27FC236}">
                <a16:creationId xmlns:a16="http://schemas.microsoft.com/office/drawing/2014/main" id="{ECF4CE65-3066-4909-B934-2D1E476099B6}"/>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88B9B168-F079-491C-8FFC-6ECFB5BA8C46}"/>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FB0AA407-043E-4DCF-9E69-C181766504F3}"/>
              </a:ext>
            </a:extLst>
          </p:cNvPr>
          <p:cNvSpPr>
            <a:spLocks noGrp="1"/>
          </p:cNvSpPr>
          <p:nvPr>
            <p:ph type="sldNum" sz="quarter" idx="12"/>
          </p:nvPr>
        </p:nvSpPr>
        <p:spPr/>
        <p:txBody>
          <a:bodyPr/>
          <a:lstStyle/>
          <a:p>
            <a:fld id="{856227C0-AD57-4F9B-BAE3-EEFB0D0EE427}" type="slidenum">
              <a:rPr lang="en-GB" smtClean="0"/>
              <a:t>32</a:t>
            </a:fld>
            <a:endParaRPr lang="en-GB"/>
          </a:p>
        </p:txBody>
      </p:sp>
    </p:spTree>
    <p:extLst>
      <p:ext uri="{BB962C8B-B14F-4D97-AF65-F5344CB8AC3E}">
        <p14:creationId xmlns:p14="http://schemas.microsoft.com/office/powerpoint/2010/main" val="36454234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6CC0274-95E2-E845-91CA-7AE7CFDB351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Content Placeholder 1">
            <a:extLst>
              <a:ext uri="{FF2B5EF4-FFF2-40B4-BE49-F238E27FC236}">
                <a16:creationId xmlns:a16="http://schemas.microsoft.com/office/drawing/2014/main" id="{D189F7C9-DB22-4FA2-A5D3-E80D3A2A7F0A}"/>
              </a:ext>
            </a:extLst>
          </p:cNvPr>
          <p:cNvSpPr>
            <a:spLocks noGrp="1"/>
          </p:cNvSpPr>
          <p:nvPr>
            <p:ph idx="1"/>
          </p:nvPr>
        </p:nvSpPr>
        <p:spPr>
          <a:xfrm>
            <a:off x="490538" y="1311946"/>
            <a:ext cx="6884039" cy="714362"/>
          </a:xfrm>
        </p:spPr>
        <p:txBody>
          <a:bodyPr/>
          <a:lstStyle/>
          <a:p>
            <a:r>
              <a:rPr lang="en-GB" dirty="0"/>
              <a:t>ILO Guidelines on Occupational Safety and Health Management Systems (ILO-OSH 2001)</a:t>
            </a:r>
          </a:p>
          <a:p>
            <a:endParaRPr lang="en-GB" dirty="0"/>
          </a:p>
        </p:txBody>
      </p:sp>
      <p:sp>
        <p:nvSpPr>
          <p:cNvPr id="3" name="Date Placeholder 2">
            <a:extLst>
              <a:ext uri="{FF2B5EF4-FFF2-40B4-BE49-F238E27FC236}">
                <a16:creationId xmlns:a16="http://schemas.microsoft.com/office/drawing/2014/main" id="{2BFFA606-FF31-41C5-ACA1-761F911CA3E1}"/>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6B4BF41F-53F1-42E4-A617-805C295156FA}"/>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408D324C-EE3B-44A0-BE60-F9D5BE01ED40}"/>
              </a:ext>
            </a:extLst>
          </p:cNvPr>
          <p:cNvSpPr>
            <a:spLocks noGrp="1"/>
          </p:cNvSpPr>
          <p:nvPr>
            <p:ph type="sldNum" sz="quarter" idx="12"/>
          </p:nvPr>
        </p:nvSpPr>
        <p:spPr/>
        <p:txBody>
          <a:bodyPr/>
          <a:lstStyle/>
          <a:p>
            <a:fld id="{856227C0-AD57-4F9B-BAE3-EEFB0D0EE427}" type="slidenum">
              <a:rPr lang="en-GB" smtClean="0"/>
              <a:t>33</a:t>
            </a:fld>
            <a:endParaRPr lang="en-GB"/>
          </a:p>
        </p:txBody>
      </p:sp>
      <p:sp>
        <p:nvSpPr>
          <p:cNvPr id="7" name="Content Placeholder 1">
            <a:extLst>
              <a:ext uri="{FF2B5EF4-FFF2-40B4-BE49-F238E27FC236}">
                <a16:creationId xmlns:a16="http://schemas.microsoft.com/office/drawing/2014/main" id="{BADA0CF9-CE0B-4CBA-8FF9-0C65C3070E42}"/>
              </a:ext>
            </a:extLst>
          </p:cNvPr>
          <p:cNvSpPr txBox="1">
            <a:spLocks/>
          </p:cNvSpPr>
          <p:nvPr/>
        </p:nvSpPr>
        <p:spPr>
          <a:xfrm>
            <a:off x="490538" y="2063572"/>
            <a:ext cx="5605462" cy="4170973"/>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spcAft>
                <a:spcPts val="600"/>
              </a:spcAft>
              <a:buFont typeface="Arial" panose="020B0604020202020204" pitchFamily="34" charset="0"/>
              <a:buNone/>
              <a:defRPr sz="1800" b="1" kern="1200">
                <a:solidFill>
                  <a:schemeClr val="accent4"/>
                </a:solidFill>
                <a:latin typeface="+mn-lt"/>
                <a:ea typeface="+mn-ea"/>
                <a:cs typeface="+mn-cs"/>
              </a:defRPr>
            </a:lvl1pPr>
            <a:lvl2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4"/>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spcAft>
                <a:spcPts val="600"/>
              </a:spcAft>
              <a:buSzPct val="90000"/>
            </a:pPr>
            <a:r>
              <a:rPr lang="en-GB" sz="1650" b="1" dirty="0">
                <a:solidFill>
                  <a:schemeClr val="accent1"/>
                </a:solidFill>
              </a:rPr>
              <a:t>Workers’ participation </a:t>
            </a:r>
            <a:r>
              <a:rPr lang="en-GB" sz="1650" dirty="0"/>
              <a:t>is an essential element of the OSH management system and is required at all its stages</a:t>
            </a:r>
          </a:p>
          <a:p>
            <a:pPr lvl="2">
              <a:spcAft>
                <a:spcPts val="600"/>
              </a:spcAft>
              <a:buSzPct val="90000"/>
            </a:pPr>
            <a:r>
              <a:rPr lang="en-GB" sz="1650" dirty="0">
                <a:ea typeface="Yu Mincho" panose="02020400000000000000" pitchFamily="18" charset="-128"/>
                <a:cs typeface="Arial" panose="020B0604020202020204" pitchFamily="34" charset="0"/>
              </a:rPr>
              <a:t>Employers should ensure that workers and their OSH representatives are consulted, informed and trained on all aspects of OSH, including emergency arrangements, associated with their work. </a:t>
            </a:r>
          </a:p>
          <a:p>
            <a:pPr lvl="2">
              <a:spcAft>
                <a:spcPts val="600"/>
              </a:spcAft>
              <a:buSzPct val="90000"/>
            </a:pPr>
            <a:r>
              <a:rPr lang="en-GB" sz="1650" dirty="0">
                <a:ea typeface="Yu Mincho" panose="02020400000000000000" pitchFamily="18" charset="-128"/>
                <a:cs typeface="Arial" panose="020B0604020202020204" pitchFamily="34" charset="0"/>
              </a:rPr>
              <a:t>Employers should make arrangements for workers and their OSH representatives to have time and resources to participate actively in the processes of organizing, planning and implementation, evaluation and action for improvement of the OSH-MS. </a:t>
            </a:r>
          </a:p>
          <a:p>
            <a:pPr lvl="2">
              <a:spcAft>
                <a:spcPts val="600"/>
              </a:spcAft>
              <a:buSzPct val="90000"/>
            </a:pPr>
            <a:r>
              <a:rPr lang="en-GB" sz="1650" dirty="0">
                <a:ea typeface="Calibri" panose="020F0502020204030204" pitchFamily="34" charset="0"/>
              </a:rPr>
              <a:t>The employer should ensure, as appropriate, the establishment and efficient functioning of a safety and health committee and the recognition of workers’ OSH representatives, in accordance with national laws and practice.</a:t>
            </a:r>
            <a:endParaRPr lang="en-GB" sz="1650" dirty="0"/>
          </a:p>
          <a:p>
            <a:endParaRPr lang="en-GB" dirty="0"/>
          </a:p>
        </p:txBody>
      </p:sp>
    </p:spTree>
    <p:extLst>
      <p:ext uri="{BB962C8B-B14F-4D97-AF65-F5344CB8AC3E}">
        <p14:creationId xmlns:p14="http://schemas.microsoft.com/office/powerpoint/2010/main" val="22217611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829DE-B26E-4C39-9991-DAA29375EFBE}"/>
              </a:ext>
            </a:extLst>
          </p:cNvPr>
          <p:cNvSpPr>
            <a:spLocks noGrp="1"/>
          </p:cNvSpPr>
          <p:nvPr>
            <p:ph type="title"/>
          </p:nvPr>
        </p:nvSpPr>
        <p:spPr/>
        <p:txBody>
          <a:bodyPr/>
          <a:lstStyle/>
          <a:p>
            <a:r>
              <a:rPr lang="en-GB" dirty="0"/>
              <a:t>Creating a positive OSH culture</a:t>
            </a:r>
          </a:p>
        </p:txBody>
      </p:sp>
      <p:sp>
        <p:nvSpPr>
          <p:cNvPr id="3" name="Content Placeholder 2">
            <a:extLst>
              <a:ext uri="{FF2B5EF4-FFF2-40B4-BE49-F238E27FC236}">
                <a16:creationId xmlns:a16="http://schemas.microsoft.com/office/drawing/2014/main" id="{3D5F84F8-800F-4905-A00C-91DB7E7A977B}"/>
              </a:ext>
            </a:extLst>
          </p:cNvPr>
          <p:cNvSpPr>
            <a:spLocks noGrp="1"/>
          </p:cNvSpPr>
          <p:nvPr>
            <p:ph idx="1"/>
          </p:nvPr>
        </p:nvSpPr>
        <p:spPr/>
        <p:txBody>
          <a:bodyPr/>
          <a:lstStyle/>
          <a:p>
            <a:r>
              <a:rPr lang="en-GB" sz="2000" b="0" dirty="0">
                <a:solidFill>
                  <a:schemeClr val="tx1"/>
                </a:solidFill>
              </a:rPr>
              <a:t>OSH management systems are </a:t>
            </a:r>
            <a:r>
              <a:rPr lang="en-GB" sz="2000" dirty="0"/>
              <a:t>only</a:t>
            </a:r>
            <a:r>
              <a:rPr lang="en-GB" sz="2000" b="0" dirty="0">
                <a:solidFill>
                  <a:schemeClr val="tx1"/>
                </a:solidFill>
              </a:rPr>
              <a:t> effective when accompanied by a </a:t>
            </a:r>
            <a:r>
              <a:rPr lang="en-GB" sz="2000" dirty="0"/>
              <a:t>positive OSH culture </a:t>
            </a:r>
            <a:r>
              <a:rPr lang="en-GB" sz="2000" b="0" dirty="0">
                <a:solidFill>
                  <a:schemeClr val="tx1"/>
                </a:solidFill>
              </a:rPr>
              <a:t>in the workplace, where management and workers value the right to a safe and healthy working environment and actively participate towards this end. </a:t>
            </a:r>
          </a:p>
          <a:p>
            <a:endParaRPr lang="en-GB" dirty="0"/>
          </a:p>
        </p:txBody>
      </p:sp>
      <p:sp>
        <p:nvSpPr>
          <p:cNvPr id="4" name="Date Placeholder 3">
            <a:extLst>
              <a:ext uri="{FF2B5EF4-FFF2-40B4-BE49-F238E27FC236}">
                <a16:creationId xmlns:a16="http://schemas.microsoft.com/office/drawing/2014/main" id="{C5A8B924-0573-4764-8A9A-DF73B74B2878}"/>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4752087B-DEA5-403E-A979-5C915F175A34}"/>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07F81C9E-4DD4-4050-8EE6-5D3CD258B7BE}"/>
              </a:ext>
            </a:extLst>
          </p:cNvPr>
          <p:cNvSpPr>
            <a:spLocks noGrp="1"/>
          </p:cNvSpPr>
          <p:nvPr>
            <p:ph type="sldNum" sz="quarter" idx="12"/>
          </p:nvPr>
        </p:nvSpPr>
        <p:spPr/>
        <p:txBody>
          <a:bodyPr/>
          <a:lstStyle/>
          <a:p>
            <a:fld id="{856227C0-AD57-4F9B-BAE3-EEFB0D0EE427}" type="slidenum">
              <a:rPr lang="en-GB" smtClean="0"/>
              <a:t>34</a:t>
            </a:fld>
            <a:endParaRPr lang="en-GB"/>
          </a:p>
        </p:txBody>
      </p:sp>
      <p:sp>
        <p:nvSpPr>
          <p:cNvPr id="10" name="Content Placeholder 1">
            <a:extLst>
              <a:ext uri="{FF2B5EF4-FFF2-40B4-BE49-F238E27FC236}">
                <a16:creationId xmlns:a16="http://schemas.microsoft.com/office/drawing/2014/main" id="{477EE814-770F-4780-AFA0-80D7097222B2}"/>
              </a:ext>
            </a:extLst>
          </p:cNvPr>
          <p:cNvSpPr txBox="1">
            <a:spLocks/>
          </p:cNvSpPr>
          <p:nvPr/>
        </p:nvSpPr>
        <p:spPr>
          <a:xfrm>
            <a:off x="490533" y="3348892"/>
            <a:ext cx="11210930" cy="2815850"/>
          </a:xfrm>
          <a:prstGeom prst="rect">
            <a:avLst/>
          </a:prstGeom>
          <a:solidFill>
            <a:srgbClr val="EDF7FD"/>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just" fontAlgn="base">
              <a:lnSpc>
                <a:spcPct val="85000"/>
              </a:lnSpc>
              <a:spcBef>
                <a:spcPts val="600"/>
              </a:spcBef>
              <a:spcAft>
                <a:spcPts val="0"/>
              </a:spcAft>
              <a:buClr>
                <a:schemeClr val="accent1"/>
              </a:buClr>
              <a:buSzPct val="115000"/>
              <a:buFont typeface="Segoe Fluent Icons" panose="050A0102010101010101" pitchFamily="18" charset="0"/>
              <a:buChar char=""/>
            </a:pPr>
            <a:endParaRPr lang="en-GB" sz="1900" b="0" dirty="0">
              <a:solidFill>
                <a:schemeClr val="accent1"/>
              </a:solidFill>
              <a:latin typeface="Arial" panose="020B0604020202020204" pitchFamily="34" charset="0"/>
              <a:ea typeface="Calibri" panose="020F0502020204030204" pitchFamily="34" charset="0"/>
            </a:endParaRPr>
          </a:p>
        </p:txBody>
      </p:sp>
      <p:sp>
        <p:nvSpPr>
          <p:cNvPr id="8" name="Content Placeholder 1">
            <a:extLst>
              <a:ext uri="{FF2B5EF4-FFF2-40B4-BE49-F238E27FC236}">
                <a16:creationId xmlns:a16="http://schemas.microsoft.com/office/drawing/2014/main" id="{9A5F5412-4C3D-4794-A788-B89AF04B3025}"/>
              </a:ext>
            </a:extLst>
          </p:cNvPr>
          <p:cNvSpPr txBox="1">
            <a:spLocks/>
          </p:cNvSpPr>
          <p:nvPr/>
        </p:nvSpPr>
        <p:spPr>
          <a:xfrm>
            <a:off x="490535" y="3397845"/>
            <a:ext cx="6302152" cy="2766897"/>
          </a:xfrm>
          <a:prstGeom prst="rect">
            <a:avLst/>
          </a:prstGeom>
          <a:solidFill>
            <a:srgbClr val="EDF7FD"/>
          </a:solidFill>
          <a:ln>
            <a:no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90000"/>
              </a:lnSpc>
              <a:spcBef>
                <a:spcPts val="600"/>
              </a:spcBef>
              <a:spcAft>
                <a:spcPts val="300"/>
              </a:spcAft>
              <a:buClr>
                <a:schemeClr val="accent1"/>
              </a:buClr>
              <a:buSzPct val="115000"/>
            </a:pPr>
            <a:r>
              <a:rPr lang="en-GB" sz="2000" b="0" dirty="0">
                <a:solidFill>
                  <a:schemeClr val="accent1"/>
                </a:solidFill>
                <a:latin typeface="Arial" panose="020B0604020202020204" pitchFamily="34" charset="0"/>
                <a:ea typeface="Calibri" panose="020F0502020204030204" pitchFamily="34" charset="0"/>
              </a:rPr>
              <a:t>      Hong Kong Special Administrative Region, China</a:t>
            </a:r>
          </a:p>
          <a:p>
            <a:pPr algn="just" fontAlgn="base">
              <a:lnSpc>
                <a:spcPct val="90000"/>
              </a:lnSpc>
              <a:spcBef>
                <a:spcPts val="600"/>
              </a:spcBef>
              <a:spcAft>
                <a:spcPts val="300"/>
              </a:spcAft>
              <a:buClr>
                <a:schemeClr val="accent1"/>
              </a:buClr>
              <a:buSzPct val="115000"/>
            </a:pPr>
            <a:endParaRPr lang="en-GB" b="0" dirty="0">
              <a:solidFill>
                <a:schemeClr val="tx1"/>
              </a:solidFill>
              <a:latin typeface="Arial" panose="020B0604020202020204" pitchFamily="34" charset="0"/>
              <a:ea typeface="Calibri" panose="020F0502020204030204" pitchFamily="34" charset="0"/>
            </a:endParaRPr>
          </a:p>
          <a:p>
            <a:pPr algn="just" fontAlgn="base">
              <a:lnSpc>
                <a:spcPct val="90000"/>
              </a:lnSpc>
              <a:spcBef>
                <a:spcPts val="600"/>
              </a:spcBef>
              <a:spcAft>
                <a:spcPts val="300"/>
              </a:spcAft>
              <a:buClr>
                <a:schemeClr val="accent1"/>
              </a:buClr>
              <a:buSzPct val="115000"/>
            </a:pPr>
            <a:r>
              <a:rPr lang="en-GB" b="0" dirty="0">
                <a:solidFill>
                  <a:schemeClr val="tx1"/>
                </a:solidFill>
                <a:latin typeface="Arial" panose="020B0604020202020204" pitchFamily="34" charset="0"/>
                <a:ea typeface="Calibri" panose="020F0502020204030204" pitchFamily="34" charset="0"/>
              </a:rPr>
              <a:t>The incidence of occupational injuries and diseases in the region from 1986 to 2013 decreased, thanks to the implementation of various OSH actions.</a:t>
            </a:r>
          </a:p>
          <a:p>
            <a:pPr algn="just" fontAlgn="base">
              <a:lnSpc>
                <a:spcPct val="90000"/>
              </a:lnSpc>
              <a:spcBef>
                <a:spcPts val="600"/>
              </a:spcBef>
              <a:spcAft>
                <a:spcPts val="300"/>
              </a:spcAft>
              <a:buClr>
                <a:schemeClr val="accent1"/>
              </a:buClr>
              <a:buSzPct val="115000"/>
            </a:pPr>
            <a:r>
              <a:rPr lang="en-GB" b="0" dirty="0">
                <a:solidFill>
                  <a:schemeClr val="tx1"/>
                </a:solidFill>
                <a:latin typeface="Arial" panose="020B0604020202020204" pitchFamily="34" charset="0"/>
                <a:ea typeface="Calibri" panose="020F0502020204030204" pitchFamily="34" charset="0"/>
              </a:rPr>
              <a:t>Technology and OSH management systems have made great strides in creating a safer world, but it was the introduction and enhancement of a safety culture within the workplace that markedly reduced the number of accidents.</a:t>
            </a:r>
          </a:p>
          <a:p>
            <a:pPr marL="342900" indent="-342900" algn="just" fontAlgn="base">
              <a:lnSpc>
                <a:spcPct val="85000"/>
              </a:lnSpc>
              <a:spcBef>
                <a:spcPts val="600"/>
              </a:spcBef>
              <a:spcAft>
                <a:spcPts val="0"/>
              </a:spcAft>
              <a:buClr>
                <a:schemeClr val="accent1"/>
              </a:buClr>
              <a:buSzPct val="115000"/>
              <a:buFont typeface="Segoe Fluent Icons" panose="050A0102010101010101" pitchFamily="18" charset="0"/>
              <a:buChar char=""/>
            </a:pPr>
            <a:endParaRPr lang="en-GB" sz="2000" b="0" dirty="0">
              <a:solidFill>
                <a:schemeClr val="tx1"/>
              </a:solidFill>
              <a:latin typeface="Arial" panose="020B0604020202020204" pitchFamily="34" charset="0"/>
              <a:ea typeface="Calibri" panose="020F0502020204030204" pitchFamily="34" charset="0"/>
            </a:endParaRPr>
          </a:p>
        </p:txBody>
      </p:sp>
      <p:pic>
        <p:nvPicPr>
          <p:cNvPr id="7" name="Picture 6">
            <a:extLst>
              <a:ext uri="{FF2B5EF4-FFF2-40B4-BE49-F238E27FC236}">
                <a16:creationId xmlns:a16="http://schemas.microsoft.com/office/drawing/2014/main" id="{B5C3621B-0F14-4201-B5A2-7A647B5D61A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bwMode="auto">
          <a:xfrm>
            <a:off x="7159879" y="3346594"/>
            <a:ext cx="4541584" cy="2818148"/>
          </a:xfrm>
          <a:prstGeom prst="rect">
            <a:avLst/>
          </a:prstGeom>
          <a:noFill/>
          <a:ln>
            <a:noFill/>
          </a:ln>
        </p:spPr>
      </p:pic>
      <p:pic>
        <p:nvPicPr>
          <p:cNvPr id="11" name="Picture 10" descr="Icon&#10;&#10;Description automatically generated">
            <a:extLst>
              <a:ext uri="{FF2B5EF4-FFF2-40B4-BE49-F238E27FC236}">
                <a16:creationId xmlns:a16="http://schemas.microsoft.com/office/drawing/2014/main" id="{08BF4B34-D44C-3B48-A4A7-2C720A96CC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3225285"/>
            <a:ext cx="657266" cy="682068"/>
          </a:xfrm>
          <a:prstGeom prst="rect">
            <a:avLst/>
          </a:prstGeom>
        </p:spPr>
      </p:pic>
    </p:spTree>
    <p:extLst>
      <p:ext uri="{BB962C8B-B14F-4D97-AF65-F5344CB8AC3E}">
        <p14:creationId xmlns:p14="http://schemas.microsoft.com/office/powerpoint/2010/main" val="41364283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16FB-965D-4A76-8786-9148025A6BCF}"/>
              </a:ext>
            </a:extLst>
          </p:cNvPr>
          <p:cNvSpPr>
            <a:spLocks noGrp="1"/>
          </p:cNvSpPr>
          <p:nvPr>
            <p:ph type="title"/>
          </p:nvPr>
        </p:nvSpPr>
        <p:spPr/>
        <p:txBody>
          <a:bodyPr/>
          <a:lstStyle/>
          <a:p>
            <a:r>
              <a:rPr lang="en-GB" dirty="0"/>
              <a:t>Positive OSH culture</a:t>
            </a:r>
          </a:p>
        </p:txBody>
      </p:sp>
      <p:sp>
        <p:nvSpPr>
          <p:cNvPr id="3" name="Content Placeholder 2">
            <a:extLst>
              <a:ext uri="{FF2B5EF4-FFF2-40B4-BE49-F238E27FC236}">
                <a16:creationId xmlns:a16="http://schemas.microsoft.com/office/drawing/2014/main" id="{7452DF76-1E31-41B4-BEC4-9FEA562613CB}"/>
              </a:ext>
            </a:extLst>
          </p:cNvPr>
          <p:cNvSpPr>
            <a:spLocks noGrp="1"/>
          </p:cNvSpPr>
          <p:nvPr>
            <p:ph sz="half" idx="1"/>
          </p:nvPr>
        </p:nvSpPr>
        <p:spPr/>
        <p:txBody>
          <a:bodyPr/>
          <a:lstStyle/>
          <a:p>
            <a:pPr lvl="1">
              <a:spcBef>
                <a:spcPts val="300"/>
              </a:spcBef>
              <a:spcAft>
                <a:spcPts val="300"/>
              </a:spcAft>
            </a:pPr>
            <a:r>
              <a:rPr lang="en-GB" sz="2000" dirty="0">
                <a:effectLst/>
                <a:latin typeface="Arial" panose="020B0604020202020204" pitchFamily="34" charset="0"/>
                <a:ea typeface="Calibri" panose="020F0502020204030204" pitchFamily="34" charset="0"/>
              </a:rPr>
              <a:t>Open communication and dialogue between workers and employers, where workers feel comfortable sharing their thoughts about incidents and concerns. </a:t>
            </a:r>
          </a:p>
          <a:p>
            <a:pPr lvl="1">
              <a:spcBef>
                <a:spcPts val="300"/>
              </a:spcBef>
              <a:spcAft>
                <a:spcPts val="300"/>
              </a:spcAft>
            </a:pPr>
            <a:r>
              <a:rPr lang="en-GB" sz="2000" dirty="0">
                <a:effectLst/>
                <a:latin typeface="Arial" panose="020B0604020202020204" pitchFamily="34" charset="0"/>
                <a:ea typeface="Calibri" panose="020F0502020204030204" pitchFamily="34" charset="0"/>
              </a:rPr>
              <a:t>Leadership and commitment to OSH by employers and senior management.</a:t>
            </a:r>
          </a:p>
        </p:txBody>
      </p:sp>
      <p:sp>
        <p:nvSpPr>
          <p:cNvPr id="5" name="Date Placeholder 4">
            <a:extLst>
              <a:ext uri="{FF2B5EF4-FFF2-40B4-BE49-F238E27FC236}">
                <a16:creationId xmlns:a16="http://schemas.microsoft.com/office/drawing/2014/main" id="{B709BC42-7F58-4CD7-A313-1CAAF3235374}"/>
              </a:ext>
            </a:extLst>
          </p:cNvPr>
          <p:cNvSpPr>
            <a:spLocks noGrp="1"/>
          </p:cNvSpPr>
          <p:nvPr>
            <p:ph type="dt" sz="half" idx="10"/>
          </p:nvPr>
        </p:nvSpPr>
        <p:spPr/>
        <p:txBody>
          <a:bodyPr/>
          <a:lstStyle/>
          <a:p>
            <a:r>
              <a:rPr lang="en-GB"/>
              <a:t>Date: Monday / 01 / October / 2019</a:t>
            </a:r>
          </a:p>
        </p:txBody>
      </p:sp>
      <p:sp>
        <p:nvSpPr>
          <p:cNvPr id="6" name="Footer Placeholder 5">
            <a:extLst>
              <a:ext uri="{FF2B5EF4-FFF2-40B4-BE49-F238E27FC236}">
                <a16:creationId xmlns:a16="http://schemas.microsoft.com/office/drawing/2014/main" id="{232A251D-9AB4-4A6E-ACC9-7CE3451AD00E}"/>
              </a:ext>
            </a:extLst>
          </p:cNvPr>
          <p:cNvSpPr>
            <a:spLocks noGrp="1"/>
          </p:cNvSpPr>
          <p:nvPr>
            <p:ph type="ftr" sz="quarter" idx="11"/>
          </p:nvPr>
        </p:nvSpPr>
        <p:spPr/>
        <p:txBody>
          <a:bodyPr/>
          <a:lstStyle/>
          <a:p>
            <a:r>
              <a:rPr lang="en-GB"/>
              <a:t>Advancing social justice, promoting decent work</a:t>
            </a:r>
          </a:p>
        </p:txBody>
      </p:sp>
      <p:sp>
        <p:nvSpPr>
          <p:cNvPr id="7" name="Slide Number Placeholder 6">
            <a:extLst>
              <a:ext uri="{FF2B5EF4-FFF2-40B4-BE49-F238E27FC236}">
                <a16:creationId xmlns:a16="http://schemas.microsoft.com/office/drawing/2014/main" id="{99BD9174-CC0D-4681-85D4-815D47FE410F}"/>
              </a:ext>
            </a:extLst>
          </p:cNvPr>
          <p:cNvSpPr>
            <a:spLocks noGrp="1"/>
          </p:cNvSpPr>
          <p:nvPr>
            <p:ph type="sldNum" sz="quarter" idx="12"/>
          </p:nvPr>
        </p:nvSpPr>
        <p:spPr/>
        <p:txBody>
          <a:bodyPr/>
          <a:lstStyle/>
          <a:p>
            <a:fld id="{856227C0-AD57-4F9B-BAE3-EEFB0D0EE427}" type="slidenum">
              <a:rPr lang="en-GB" smtClean="0"/>
              <a:t>35</a:t>
            </a:fld>
            <a:endParaRPr lang="en-GB"/>
          </a:p>
        </p:txBody>
      </p:sp>
      <p:sp>
        <p:nvSpPr>
          <p:cNvPr id="8" name="Content Placeholder 7">
            <a:extLst>
              <a:ext uri="{FF2B5EF4-FFF2-40B4-BE49-F238E27FC236}">
                <a16:creationId xmlns:a16="http://schemas.microsoft.com/office/drawing/2014/main" id="{4982F9C9-A88E-4EAD-A78D-2B541694E89A}"/>
              </a:ext>
            </a:extLst>
          </p:cNvPr>
          <p:cNvSpPr>
            <a:spLocks noGrp="1"/>
          </p:cNvSpPr>
          <p:nvPr>
            <p:ph sz="half" idx="13"/>
          </p:nvPr>
        </p:nvSpPr>
        <p:spPr/>
        <p:txBody>
          <a:bodyPr/>
          <a:lstStyle/>
          <a:p>
            <a:pPr>
              <a:spcBef>
                <a:spcPts val="300"/>
              </a:spcBef>
              <a:spcAft>
                <a:spcPts val="300"/>
              </a:spcAft>
            </a:pPr>
            <a:r>
              <a:rPr lang="en-GB" sz="2000" dirty="0">
                <a:latin typeface="Arial" panose="020B0604020202020204" pitchFamily="34" charset="0"/>
                <a:ea typeface="Calibri" panose="020F0502020204030204" pitchFamily="34" charset="0"/>
              </a:rPr>
              <a:t>S</a:t>
            </a:r>
            <a:r>
              <a:rPr lang="en-GB" sz="2000" dirty="0">
                <a:effectLst/>
                <a:latin typeface="Arial" panose="020B0604020202020204" pitchFamily="34" charset="0"/>
                <a:ea typeface="Calibri" panose="020F0502020204030204" pitchFamily="34" charset="0"/>
              </a:rPr>
              <a:t>tages of development</a:t>
            </a:r>
          </a:p>
        </p:txBody>
      </p:sp>
      <p:grpSp>
        <p:nvGrpSpPr>
          <p:cNvPr id="24" name="Group 23">
            <a:extLst>
              <a:ext uri="{FF2B5EF4-FFF2-40B4-BE49-F238E27FC236}">
                <a16:creationId xmlns:a16="http://schemas.microsoft.com/office/drawing/2014/main" id="{10E9A3BC-E2F8-40FF-AD42-7E02BAF49D4C}"/>
              </a:ext>
            </a:extLst>
          </p:cNvPr>
          <p:cNvGrpSpPr/>
          <p:nvPr/>
        </p:nvGrpSpPr>
        <p:grpSpPr>
          <a:xfrm>
            <a:off x="8288662" y="2447925"/>
            <a:ext cx="3412801" cy="3588202"/>
            <a:chOff x="8280192" y="2398881"/>
            <a:chExt cx="3429737" cy="3588202"/>
          </a:xfrm>
        </p:grpSpPr>
        <p:sp>
          <p:nvSpPr>
            <p:cNvPr id="25" name="Rectangle: Rounded Corners 24">
              <a:extLst>
                <a:ext uri="{FF2B5EF4-FFF2-40B4-BE49-F238E27FC236}">
                  <a16:creationId xmlns:a16="http://schemas.microsoft.com/office/drawing/2014/main" id="{E69B6873-3370-4F06-9BA7-B8D91C9080E6}"/>
                </a:ext>
              </a:extLst>
            </p:cNvPr>
            <p:cNvSpPr/>
            <p:nvPr/>
          </p:nvSpPr>
          <p:spPr>
            <a:xfrm>
              <a:off x="8288662" y="2398881"/>
              <a:ext cx="1672461" cy="295137"/>
            </a:xfrm>
            <a:prstGeom prst="round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1800" b="1" kern="1200" dirty="0">
                  <a:effectLst/>
                  <a:latin typeface="Arial" panose="020B0604020202020204" pitchFamily="34" charset="0"/>
                  <a:ea typeface="Calibri" panose="020F0502020204030204" pitchFamily="34" charset="0"/>
                </a:rPr>
                <a:t>Pathological</a:t>
              </a:r>
              <a:endParaRPr lang="en-GB" dirty="0"/>
            </a:p>
          </p:txBody>
        </p:sp>
        <p:sp>
          <p:nvSpPr>
            <p:cNvPr id="26" name="Rectangle: Rounded Corners 25">
              <a:extLst>
                <a:ext uri="{FF2B5EF4-FFF2-40B4-BE49-F238E27FC236}">
                  <a16:creationId xmlns:a16="http://schemas.microsoft.com/office/drawing/2014/main" id="{D165D34F-D67C-438D-8427-E96C844E33E5}"/>
                </a:ext>
              </a:extLst>
            </p:cNvPr>
            <p:cNvSpPr/>
            <p:nvPr/>
          </p:nvSpPr>
          <p:spPr>
            <a:xfrm>
              <a:off x="8280194" y="3126131"/>
              <a:ext cx="1672461" cy="295137"/>
            </a:xfrm>
            <a:prstGeom prst="round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1800" b="1" kern="1200">
                  <a:effectLst/>
                  <a:latin typeface="Arial" panose="020B0604020202020204" pitchFamily="34" charset="0"/>
                  <a:ea typeface="Calibri" panose="020F0502020204030204" pitchFamily="34" charset="0"/>
                </a:rPr>
                <a:t>Reactive</a:t>
              </a:r>
              <a:endParaRPr lang="en-GB" dirty="0"/>
            </a:p>
          </p:txBody>
        </p:sp>
        <p:sp>
          <p:nvSpPr>
            <p:cNvPr id="27" name="Rectangle: Rounded Corners 26">
              <a:extLst>
                <a:ext uri="{FF2B5EF4-FFF2-40B4-BE49-F238E27FC236}">
                  <a16:creationId xmlns:a16="http://schemas.microsoft.com/office/drawing/2014/main" id="{BC334450-74BA-4265-942A-DDC9E0524DFC}"/>
                </a:ext>
              </a:extLst>
            </p:cNvPr>
            <p:cNvSpPr/>
            <p:nvPr/>
          </p:nvSpPr>
          <p:spPr>
            <a:xfrm>
              <a:off x="8280193" y="3853326"/>
              <a:ext cx="1672461" cy="295137"/>
            </a:xfrm>
            <a:prstGeom prst="round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1800" b="1" kern="1200">
                  <a:effectLst/>
                  <a:latin typeface="Arial" panose="020B0604020202020204" pitchFamily="34" charset="0"/>
                  <a:ea typeface="Calibri" panose="020F0502020204030204" pitchFamily="34" charset="0"/>
                </a:rPr>
                <a:t>Calculative</a:t>
              </a:r>
              <a:endParaRPr lang="en-GB" dirty="0"/>
            </a:p>
          </p:txBody>
        </p:sp>
        <p:sp>
          <p:nvSpPr>
            <p:cNvPr id="28" name="Rectangle: Rounded Corners 27">
              <a:extLst>
                <a:ext uri="{FF2B5EF4-FFF2-40B4-BE49-F238E27FC236}">
                  <a16:creationId xmlns:a16="http://schemas.microsoft.com/office/drawing/2014/main" id="{F141F662-7E59-4145-B609-0B747F92B325}"/>
                </a:ext>
              </a:extLst>
            </p:cNvPr>
            <p:cNvSpPr/>
            <p:nvPr/>
          </p:nvSpPr>
          <p:spPr>
            <a:xfrm>
              <a:off x="8280193" y="4580717"/>
              <a:ext cx="1672461" cy="295137"/>
            </a:xfrm>
            <a:prstGeom prst="round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1800" b="1" kern="1200">
                  <a:effectLst/>
                  <a:latin typeface="Arial" panose="020B0604020202020204" pitchFamily="34" charset="0"/>
                  <a:ea typeface="Calibri" panose="020F0502020204030204" pitchFamily="34" charset="0"/>
                </a:rPr>
                <a:t>Proactive</a:t>
              </a:r>
              <a:endParaRPr lang="en-GB" dirty="0"/>
            </a:p>
          </p:txBody>
        </p:sp>
        <p:sp>
          <p:nvSpPr>
            <p:cNvPr id="29" name="Rectangle: Rounded Corners 28">
              <a:extLst>
                <a:ext uri="{FF2B5EF4-FFF2-40B4-BE49-F238E27FC236}">
                  <a16:creationId xmlns:a16="http://schemas.microsoft.com/office/drawing/2014/main" id="{9D04196A-A9FF-4B44-A4F7-855D4752E200}"/>
                </a:ext>
              </a:extLst>
            </p:cNvPr>
            <p:cNvSpPr/>
            <p:nvPr/>
          </p:nvSpPr>
          <p:spPr>
            <a:xfrm>
              <a:off x="8280192" y="5310833"/>
              <a:ext cx="1672461" cy="295137"/>
            </a:xfrm>
            <a:prstGeom prst="round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1800" b="1" kern="1200">
                  <a:effectLst/>
                  <a:latin typeface="Arial" panose="020B0604020202020204" pitchFamily="34" charset="0"/>
                  <a:ea typeface="Calibri" panose="020F0502020204030204" pitchFamily="34" charset="0"/>
                </a:rPr>
                <a:t>Generative</a:t>
              </a:r>
              <a:endParaRPr lang="en-GB" dirty="0"/>
            </a:p>
          </p:txBody>
        </p:sp>
        <p:sp>
          <p:nvSpPr>
            <p:cNvPr id="30" name="TextBox 29">
              <a:extLst>
                <a:ext uri="{FF2B5EF4-FFF2-40B4-BE49-F238E27FC236}">
                  <a16:creationId xmlns:a16="http://schemas.microsoft.com/office/drawing/2014/main" id="{51D8BA09-C469-4161-9DB4-E01B38009AD0}"/>
                </a:ext>
              </a:extLst>
            </p:cNvPr>
            <p:cNvSpPr txBox="1"/>
            <p:nvPr/>
          </p:nvSpPr>
          <p:spPr>
            <a:xfrm>
              <a:off x="8549436" y="2694018"/>
              <a:ext cx="3152026" cy="32894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8367" tIns="20320" rIns="113792" bIns="20320" numCol="1" spcCol="1270" anchor="t" anchorCtr="0">
              <a:noAutofit/>
            </a:bodyPr>
            <a:lstStyle/>
            <a:p>
              <a:pPr marL="0" lvl="1" algn="l" defTabSz="533400">
                <a:lnSpc>
                  <a:spcPct val="80000"/>
                </a:lnSpc>
                <a:spcBef>
                  <a:spcPct val="0"/>
                </a:spcBef>
              </a:pPr>
              <a:r>
                <a:rPr lang="en-GB" sz="1400" kern="1200" dirty="0">
                  <a:effectLst/>
                  <a:latin typeface="Arial" panose="020B0604020202020204" pitchFamily="34" charset="0"/>
                  <a:ea typeface="Calibri" panose="020F0502020204030204" pitchFamily="34" charset="0"/>
                </a:rPr>
                <a:t>employers and workers do not care about violating safety rules</a:t>
              </a:r>
              <a:endParaRPr lang="en-GB" sz="1400" kern="1200" dirty="0"/>
            </a:p>
          </p:txBody>
        </p:sp>
        <p:sp>
          <p:nvSpPr>
            <p:cNvPr id="31" name="TextBox 30">
              <a:extLst>
                <a:ext uri="{FF2B5EF4-FFF2-40B4-BE49-F238E27FC236}">
                  <a16:creationId xmlns:a16="http://schemas.microsoft.com/office/drawing/2014/main" id="{442CD283-70E6-4D02-8F1B-3DC3C582DE77}"/>
                </a:ext>
              </a:extLst>
            </p:cNvPr>
            <p:cNvSpPr txBox="1"/>
            <p:nvPr/>
          </p:nvSpPr>
          <p:spPr>
            <a:xfrm>
              <a:off x="8549436" y="3422146"/>
              <a:ext cx="3152026" cy="37264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8367" tIns="20320" rIns="113792" bIns="20320" numCol="1" spcCol="1270" anchor="t" anchorCtr="0">
              <a:noAutofit/>
            </a:bodyPr>
            <a:lstStyle/>
            <a:p>
              <a:pPr marL="0" lvl="1" algn="l" defTabSz="533400">
                <a:lnSpc>
                  <a:spcPct val="80000"/>
                </a:lnSpc>
                <a:spcBef>
                  <a:spcPct val="0"/>
                </a:spcBef>
              </a:pPr>
              <a:r>
                <a:rPr lang="en-GB" sz="1400" kern="1200" dirty="0">
                  <a:effectLst/>
                  <a:latin typeface="Arial" panose="020B0604020202020204" pitchFamily="34" charset="0"/>
                  <a:ea typeface="Calibri" panose="020F0502020204030204" pitchFamily="34" charset="0"/>
                </a:rPr>
                <a:t>safety becomes important only after an accident</a:t>
              </a:r>
            </a:p>
          </p:txBody>
        </p:sp>
        <p:sp>
          <p:nvSpPr>
            <p:cNvPr id="32" name="TextBox 31">
              <a:extLst>
                <a:ext uri="{FF2B5EF4-FFF2-40B4-BE49-F238E27FC236}">
                  <a16:creationId xmlns:a16="http://schemas.microsoft.com/office/drawing/2014/main" id="{C5DDCD37-4DA0-408D-B578-B504A369A580}"/>
                </a:ext>
              </a:extLst>
            </p:cNvPr>
            <p:cNvSpPr txBox="1"/>
            <p:nvPr/>
          </p:nvSpPr>
          <p:spPr>
            <a:xfrm>
              <a:off x="8549436" y="4142815"/>
              <a:ext cx="3152026" cy="37000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8367" tIns="20320" rIns="113792" bIns="20320" numCol="1" spcCol="1270" anchor="t" anchorCtr="0">
              <a:noAutofit/>
            </a:bodyPr>
            <a:lstStyle/>
            <a:p>
              <a:pPr marL="0" lvl="1" algn="l" defTabSz="533400">
                <a:lnSpc>
                  <a:spcPct val="80000"/>
                </a:lnSpc>
                <a:spcBef>
                  <a:spcPct val="0"/>
                </a:spcBef>
              </a:pPr>
              <a:r>
                <a:rPr lang="en-GB" sz="1400" kern="1200" dirty="0">
                  <a:effectLst/>
                  <a:latin typeface="Arial" panose="020B0604020202020204" pitchFamily="34" charset="0"/>
                  <a:ea typeface="Calibri" panose="020F0502020204030204" pitchFamily="34" charset="0"/>
                </a:rPr>
                <a:t>systems are in place to manage all hazards</a:t>
              </a:r>
            </a:p>
          </p:txBody>
        </p:sp>
        <p:sp>
          <p:nvSpPr>
            <p:cNvPr id="33" name="TextBox 32">
              <a:extLst>
                <a:ext uri="{FF2B5EF4-FFF2-40B4-BE49-F238E27FC236}">
                  <a16:creationId xmlns:a16="http://schemas.microsoft.com/office/drawing/2014/main" id="{DA1B9481-D881-4247-8BA8-1D96D8DA77B3}"/>
                </a:ext>
              </a:extLst>
            </p:cNvPr>
            <p:cNvSpPr txBox="1"/>
            <p:nvPr/>
          </p:nvSpPr>
          <p:spPr>
            <a:xfrm>
              <a:off x="8549435" y="4884833"/>
              <a:ext cx="3152027" cy="3760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8367" tIns="20320" rIns="113792" bIns="20320" numCol="1" spcCol="1270" anchor="t" anchorCtr="0">
              <a:noAutofit/>
            </a:bodyPr>
            <a:lstStyle/>
            <a:p>
              <a:pPr marL="0" lvl="1" algn="l" defTabSz="533400">
                <a:lnSpc>
                  <a:spcPct val="80000"/>
                </a:lnSpc>
                <a:spcBef>
                  <a:spcPct val="0"/>
                </a:spcBef>
              </a:pPr>
              <a:r>
                <a:rPr lang="en-GB" sz="1400" kern="1200" dirty="0">
                  <a:effectLst/>
                  <a:latin typeface="Arial" panose="020B0604020202020204" pitchFamily="34" charset="0"/>
                  <a:ea typeface="Calibri" panose="020F0502020204030204" pitchFamily="34" charset="0"/>
                </a:rPr>
                <a:t>workers avoid problems in advance to improve the work environment</a:t>
              </a:r>
            </a:p>
          </p:txBody>
        </p:sp>
        <p:sp>
          <p:nvSpPr>
            <p:cNvPr id="34" name="TextBox 33">
              <a:extLst>
                <a:ext uri="{FF2B5EF4-FFF2-40B4-BE49-F238E27FC236}">
                  <a16:creationId xmlns:a16="http://schemas.microsoft.com/office/drawing/2014/main" id="{E15F7785-D75E-4031-9D0C-71BED05FA33E}"/>
                </a:ext>
              </a:extLst>
            </p:cNvPr>
            <p:cNvSpPr txBox="1"/>
            <p:nvPr/>
          </p:nvSpPr>
          <p:spPr>
            <a:xfrm>
              <a:off x="8549434" y="5605970"/>
              <a:ext cx="3160495" cy="3811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08367" tIns="20320" rIns="113792" bIns="20320" numCol="1" spcCol="1270" anchor="t" anchorCtr="0">
              <a:noAutofit/>
            </a:bodyPr>
            <a:lstStyle/>
            <a:p>
              <a:pPr marL="0" lvl="1" algn="l" defTabSz="533400">
                <a:lnSpc>
                  <a:spcPct val="80000"/>
                </a:lnSpc>
                <a:spcBef>
                  <a:spcPct val="0"/>
                </a:spcBef>
              </a:pPr>
              <a:r>
                <a:rPr lang="en-GB" sz="1400" kern="1200" dirty="0">
                  <a:effectLst/>
                  <a:latin typeface="Arial" panose="020B0604020202020204" pitchFamily="34" charset="0"/>
                  <a:ea typeface="Calibri" panose="020F0502020204030204" pitchFamily="34" charset="0"/>
                </a:rPr>
                <a:t>OSH is built into ways of working and thinking</a:t>
              </a:r>
              <a:r>
                <a:rPr lang="en-GB" sz="1400" dirty="0">
                  <a:latin typeface="Arial" panose="020B0604020202020204" pitchFamily="34" charset="0"/>
                  <a:ea typeface="Calibri" panose="020F0502020204030204" pitchFamily="34" charset="0"/>
                </a:rPr>
                <a:t> (dy</a:t>
              </a:r>
              <a:r>
                <a:rPr lang="en-GB" sz="1400" kern="1200" dirty="0">
                  <a:effectLst/>
                  <a:latin typeface="Arial" panose="020B0604020202020204" pitchFamily="34" charset="0"/>
                  <a:ea typeface="Calibri" panose="020F0502020204030204" pitchFamily="34" charset="0"/>
                </a:rPr>
                <a:t>namic OSH culture)</a:t>
              </a:r>
              <a:r>
                <a:rPr lang="en-AU" sz="1400" kern="1200" dirty="0">
                  <a:effectLst/>
                  <a:latin typeface="Calibri" panose="020F0502020204030204" pitchFamily="34" charset="0"/>
                  <a:ea typeface="Calibri" panose="020F0502020204030204" pitchFamily="34" charset="0"/>
                  <a:cs typeface="Arial" panose="020B0604020202020204" pitchFamily="34" charset="0"/>
                </a:rPr>
                <a:t> </a:t>
              </a:r>
              <a:endParaRPr lang="en-GB" sz="1400" kern="1200" dirty="0"/>
            </a:p>
          </p:txBody>
        </p:sp>
        <p:sp>
          <p:nvSpPr>
            <p:cNvPr id="35" name="Flowchart: Extract 34">
              <a:extLst>
                <a:ext uri="{FF2B5EF4-FFF2-40B4-BE49-F238E27FC236}">
                  <a16:creationId xmlns:a16="http://schemas.microsoft.com/office/drawing/2014/main" id="{E571CCC3-0E3D-4649-AC80-F31480B57932}"/>
                </a:ext>
              </a:extLst>
            </p:cNvPr>
            <p:cNvSpPr/>
            <p:nvPr/>
          </p:nvSpPr>
          <p:spPr>
            <a:xfrm rot="10800000">
              <a:off x="8288662" y="2741085"/>
              <a:ext cx="339837" cy="292469"/>
            </a:xfrm>
            <a:prstGeom prst="flowChartExtract">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6" name="Flowchart: Extract 35">
              <a:extLst>
                <a:ext uri="{FF2B5EF4-FFF2-40B4-BE49-F238E27FC236}">
                  <a16:creationId xmlns:a16="http://schemas.microsoft.com/office/drawing/2014/main" id="{AE72E812-F564-46C6-BB71-F712C970E7D6}"/>
                </a:ext>
              </a:extLst>
            </p:cNvPr>
            <p:cNvSpPr/>
            <p:nvPr/>
          </p:nvSpPr>
          <p:spPr>
            <a:xfrm rot="10800000">
              <a:off x="8288662" y="3465612"/>
              <a:ext cx="339837" cy="292469"/>
            </a:xfrm>
            <a:prstGeom prst="flowChartExtract">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7" name="Flowchart: Extract 36">
              <a:extLst>
                <a:ext uri="{FF2B5EF4-FFF2-40B4-BE49-F238E27FC236}">
                  <a16:creationId xmlns:a16="http://schemas.microsoft.com/office/drawing/2014/main" id="{2B36F47E-E5EA-43A7-A808-8380A52F1EC1}"/>
                </a:ext>
              </a:extLst>
            </p:cNvPr>
            <p:cNvSpPr/>
            <p:nvPr/>
          </p:nvSpPr>
          <p:spPr>
            <a:xfrm rot="10800000">
              <a:off x="8288662" y="4201046"/>
              <a:ext cx="339837" cy="292469"/>
            </a:xfrm>
            <a:prstGeom prst="flowChartExtract">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8" name="Flowchart: Extract 37">
              <a:extLst>
                <a:ext uri="{FF2B5EF4-FFF2-40B4-BE49-F238E27FC236}">
                  <a16:creationId xmlns:a16="http://schemas.microsoft.com/office/drawing/2014/main" id="{FBAF6E72-2E36-4AE4-92B9-7392A00A6345}"/>
                </a:ext>
              </a:extLst>
            </p:cNvPr>
            <p:cNvSpPr/>
            <p:nvPr/>
          </p:nvSpPr>
          <p:spPr>
            <a:xfrm rot="10800000">
              <a:off x="8288662" y="4923516"/>
              <a:ext cx="339837" cy="292469"/>
            </a:xfrm>
            <a:prstGeom prst="flowChartExtract">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sp>
        <p:nvSpPr>
          <p:cNvPr id="40" name="Content Placeholder 39">
            <a:extLst>
              <a:ext uri="{FF2B5EF4-FFF2-40B4-BE49-F238E27FC236}">
                <a16:creationId xmlns:a16="http://schemas.microsoft.com/office/drawing/2014/main" id="{C4FD9307-8C18-456F-8F0B-BE21DAE90363}"/>
              </a:ext>
            </a:extLst>
          </p:cNvPr>
          <p:cNvSpPr>
            <a:spLocks noGrp="1"/>
          </p:cNvSpPr>
          <p:nvPr>
            <p:ph sz="half" idx="2"/>
          </p:nvPr>
        </p:nvSpPr>
        <p:spPr/>
        <p:txBody>
          <a:bodyPr/>
          <a:lstStyle/>
          <a:p>
            <a:pPr marL="0" lvl="2" indent="0">
              <a:buSzPct val="90000"/>
              <a:buNone/>
            </a:pPr>
            <a:r>
              <a:rPr lang="en-GB" sz="2000" b="1" dirty="0">
                <a:solidFill>
                  <a:schemeClr val="accent4"/>
                </a:solidFill>
              </a:rPr>
              <a:t>Core values</a:t>
            </a:r>
          </a:p>
          <a:p>
            <a:pPr lvl="2">
              <a:buSzPct val="90000"/>
              <a:buFont typeface="+mj-lt"/>
              <a:buAutoNum type="arabicPeriod"/>
            </a:pPr>
            <a:r>
              <a:rPr lang="en-GB" sz="2000" b="0" dirty="0"/>
              <a:t>Social involvement</a:t>
            </a:r>
          </a:p>
          <a:p>
            <a:pPr lvl="2">
              <a:buSzPct val="90000"/>
              <a:buFont typeface="+mj-lt"/>
              <a:buAutoNum type="arabicPeriod"/>
            </a:pPr>
            <a:r>
              <a:rPr lang="en-GB" sz="2000" b="0" dirty="0"/>
              <a:t>Justice</a:t>
            </a:r>
          </a:p>
          <a:p>
            <a:pPr lvl="2">
              <a:buSzPct val="90000"/>
              <a:buFont typeface="+mj-lt"/>
              <a:buAutoNum type="arabicPeriod"/>
            </a:pPr>
            <a:r>
              <a:rPr lang="en-GB" sz="2000" b="0" dirty="0"/>
              <a:t>Trust</a:t>
            </a:r>
          </a:p>
          <a:p>
            <a:pPr lvl="2">
              <a:buSzPct val="90000"/>
              <a:buFont typeface="+mj-lt"/>
              <a:buAutoNum type="arabicPeriod"/>
            </a:pPr>
            <a:r>
              <a:rPr lang="en-GB" sz="2000" b="0" dirty="0"/>
              <a:t>Sustainability</a:t>
            </a:r>
          </a:p>
          <a:p>
            <a:pPr lvl="2">
              <a:buSzPct val="90000"/>
              <a:buFont typeface="+mj-lt"/>
              <a:buAutoNum type="arabicPeriod"/>
            </a:pPr>
            <a:r>
              <a:rPr lang="en-GB" sz="2000" b="0" dirty="0"/>
              <a:t>Participation</a:t>
            </a:r>
          </a:p>
          <a:p>
            <a:pPr lvl="2">
              <a:buSzPct val="90000"/>
              <a:buFont typeface="+mj-lt"/>
              <a:buAutoNum type="arabicPeriod"/>
            </a:pPr>
            <a:r>
              <a:rPr lang="en-GB" sz="2000" b="0" dirty="0"/>
              <a:t>Resilience and flexibility</a:t>
            </a:r>
          </a:p>
          <a:p>
            <a:pPr lvl="2">
              <a:buSzPct val="90000"/>
              <a:buFont typeface="+mj-lt"/>
              <a:buAutoNum type="arabicPeriod"/>
            </a:pPr>
            <a:r>
              <a:rPr lang="en-GB" sz="2000" b="0" dirty="0"/>
              <a:t>Development and growth</a:t>
            </a:r>
          </a:p>
          <a:p>
            <a:pPr marL="0" lvl="2" indent="0">
              <a:spcBef>
                <a:spcPts val="1200"/>
              </a:spcBef>
              <a:buSzPct val="90000"/>
              <a:buNone/>
            </a:pPr>
            <a:r>
              <a:rPr lang="en-GB" sz="2000" dirty="0">
                <a:solidFill>
                  <a:schemeClr val="accent4"/>
                </a:solidFill>
                <a:sym typeface="Wingdings 3" panose="05040102010807070707" pitchFamily="18" charset="2"/>
              </a:rPr>
              <a:t></a:t>
            </a:r>
            <a:r>
              <a:rPr lang="en-GB" sz="2000" dirty="0">
                <a:sym typeface="Wingdings 3" panose="05040102010807070707" pitchFamily="18" charset="2"/>
              </a:rPr>
              <a:t> I</a:t>
            </a:r>
            <a:r>
              <a:rPr lang="en-GB" sz="2000" b="0" dirty="0"/>
              <a:t>nfluence on OSH and business performances.</a:t>
            </a:r>
          </a:p>
          <a:p>
            <a:endParaRPr lang="en-GB" sz="2000" dirty="0"/>
          </a:p>
        </p:txBody>
      </p:sp>
    </p:spTree>
    <p:extLst>
      <p:ext uri="{BB962C8B-B14F-4D97-AF65-F5344CB8AC3E}">
        <p14:creationId xmlns:p14="http://schemas.microsoft.com/office/powerpoint/2010/main" val="5178348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C4B90-C454-4EEA-9C1C-BE39F7795C4B}"/>
              </a:ext>
            </a:extLst>
          </p:cNvPr>
          <p:cNvSpPr>
            <a:spLocks noGrp="1"/>
          </p:cNvSpPr>
          <p:nvPr>
            <p:ph type="title"/>
          </p:nvPr>
        </p:nvSpPr>
        <p:spPr/>
        <p:txBody>
          <a:bodyPr/>
          <a:lstStyle/>
          <a:p>
            <a:r>
              <a:rPr lang="en-GB" dirty="0"/>
              <a:t>Involving workers in the risk assessment process</a:t>
            </a:r>
          </a:p>
        </p:txBody>
      </p:sp>
      <p:sp>
        <p:nvSpPr>
          <p:cNvPr id="3" name="Content Placeholder 2">
            <a:extLst>
              <a:ext uri="{FF2B5EF4-FFF2-40B4-BE49-F238E27FC236}">
                <a16:creationId xmlns:a16="http://schemas.microsoft.com/office/drawing/2014/main" id="{BDF3DAD9-5786-43A6-B234-66397A851C16}"/>
              </a:ext>
            </a:extLst>
          </p:cNvPr>
          <p:cNvSpPr>
            <a:spLocks noGrp="1"/>
          </p:cNvSpPr>
          <p:nvPr>
            <p:ph idx="1"/>
          </p:nvPr>
        </p:nvSpPr>
        <p:spPr/>
        <p:txBody>
          <a:bodyPr/>
          <a:lstStyle/>
          <a:p>
            <a:pPr marL="0" lvl="2" indent="0">
              <a:lnSpc>
                <a:spcPct val="90000"/>
              </a:lnSpc>
              <a:spcBef>
                <a:spcPts val="0"/>
              </a:spcBef>
              <a:buNone/>
            </a:pPr>
            <a:r>
              <a:rPr lang="en-GB" sz="2000" dirty="0"/>
              <a:t>As part of OSH management, employers should regularly conduct a risk assessment, which should include:</a:t>
            </a:r>
          </a:p>
          <a:p>
            <a:pPr lvl="2">
              <a:lnSpc>
                <a:spcPct val="90000"/>
              </a:lnSpc>
              <a:spcBef>
                <a:spcPts val="0"/>
              </a:spcBef>
            </a:pPr>
            <a:r>
              <a:rPr lang="en-GB" sz="2000" dirty="0"/>
              <a:t>identifying</a:t>
            </a:r>
            <a:r>
              <a:rPr lang="en-GB" sz="2000" b="1" dirty="0">
                <a:solidFill>
                  <a:schemeClr val="accent4"/>
                </a:solidFill>
              </a:rPr>
              <a:t> hazards</a:t>
            </a:r>
            <a:r>
              <a:rPr lang="en-GB" sz="2000" dirty="0"/>
              <a:t>;</a:t>
            </a:r>
            <a:endParaRPr lang="en-GB" sz="2000" b="1" dirty="0">
              <a:solidFill>
                <a:schemeClr val="accent4"/>
              </a:solidFill>
            </a:endParaRPr>
          </a:p>
          <a:p>
            <a:pPr lvl="2">
              <a:lnSpc>
                <a:spcPct val="90000"/>
              </a:lnSpc>
              <a:spcBef>
                <a:spcPts val="0"/>
              </a:spcBef>
            </a:pPr>
            <a:r>
              <a:rPr lang="en-GB" sz="2000" dirty="0"/>
              <a:t>evaluating the associated </a:t>
            </a:r>
            <a:r>
              <a:rPr lang="en-GB" sz="2000" b="1" dirty="0">
                <a:solidFill>
                  <a:schemeClr val="accent4"/>
                </a:solidFill>
              </a:rPr>
              <a:t>risks</a:t>
            </a:r>
            <a:r>
              <a:rPr lang="en-GB" sz="2000" dirty="0"/>
              <a:t>; and </a:t>
            </a:r>
          </a:p>
          <a:p>
            <a:pPr lvl="2">
              <a:lnSpc>
                <a:spcPct val="90000"/>
              </a:lnSpc>
              <a:spcBef>
                <a:spcPts val="0"/>
              </a:spcBef>
            </a:pPr>
            <a:r>
              <a:rPr lang="en-GB" sz="2000" dirty="0"/>
              <a:t>taking sensible and proportionate </a:t>
            </a:r>
            <a:r>
              <a:rPr lang="en-GB" sz="2000" b="1" dirty="0">
                <a:solidFill>
                  <a:schemeClr val="accent4"/>
                </a:solidFill>
              </a:rPr>
              <a:t>measures to control </a:t>
            </a:r>
            <a:r>
              <a:rPr lang="en-GB" sz="2000" dirty="0"/>
              <a:t>such risks. </a:t>
            </a:r>
          </a:p>
          <a:p>
            <a:pPr marL="0" lvl="2" indent="0">
              <a:lnSpc>
                <a:spcPct val="90000"/>
              </a:lnSpc>
              <a:spcBef>
                <a:spcPts val="1200"/>
              </a:spcBef>
              <a:buNone/>
            </a:pPr>
            <a:r>
              <a:rPr lang="en-GB" sz="2000" dirty="0"/>
              <a:t>A well-conducted workplace risk assessment: </a:t>
            </a:r>
          </a:p>
          <a:p>
            <a:pPr lvl="2">
              <a:lnSpc>
                <a:spcPct val="90000"/>
              </a:lnSpc>
              <a:spcBef>
                <a:spcPts val="0"/>
              </a:spcBef>
            </a:pPr>
            <a:r>
              <a:rPr lang="en-GB" sz="2000" dirty="0"/>
              <a:t>contributes to the protection of workers’ health and well-being; </a:t>
            </a:r>
          </a:p>
          <a:p>
            <a:pPr lvl="2">
              <a:lnSpc>
                <a:spcPct val="90000"/>
              </a:lnSpc>
              <a:spcBef>
                <a:spcPts val="0"/>
              </a:spcBef>
            </a:pPr>
            <a:r>
              <a:rPr lang="en-GB" sz="2000" dirty="0"/>
              <a:t>benefits businesses through a better organization of working practices (potentially increasing productivity).</a:t>
            </a:r>
          </a:p>
          <a:p>
            <a:pPr marL="0" lvl="2" indent="0">
              <a:lnSpc>
                <a:spcPct val="90000"/>
              </a:lnSpc>
              <a:spcBef>
                <a:spcPts val="1200"/>
              </a:spcBef>
              <a:buNone/>
            </a:pPr>
            <a:r>
              <a:rPr lang="en-GB" sz="2000" dirty="0"/>
              <a:t>Employers should ensure that workers and/or their representatives are fully involved in the risk assessment process, as they have useful information about how the work is done – and this will help make the risk assessment more thorough and effective.</a:t>
            </a:r>
          </a:p>
          <a:p>
            <a:pPr lvl="2">
              <a:lnSpc>
                <a:spcPct val="90000"/>
              </a:lnSpc>
              <a:spcBef>
                <a:spcPts val="0"/>
              </a:spcBef>
            </a:pPr>
            <a:endParaRPr lang="en-GB" sz="2000" dirty="0"/>
          </a:p>
          <a:p>
            <a:pPr>
              <a:spcBef>
                <a:spcPts val="0"/>
              </a:spcBef>
            </a:pPr>
            <a:endParaRPr lang="en-GB" dirty="0"/>
          </a:p>
        </p:txBody>
      </p:sp>
      <p:sp>
        <p:nvSpPr>
          <p:cNvPr id="4" name="Date Placeholder 3">
            <a:extLst>
              <a:ext uri="{FF2B5EF4-FFF2-40B4-BE49-F238E27FC236}">
                <a16:creationId xmlns:a16="http://schemas.microsoft.com/office/drawing/2014/main" id="{ECF4CE65-3066-4909-B934-2D1E476099B6}"/>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88B9B168-F079-491C-8FFC-6ECFB5BA8C46}"/>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FB0AA407-043E-4DCF-9E69-C181766504F3}"/>
              </a:ext>
            </a:extLst>
          </p:cNvPr>
          <p:cNvSpPr>
            <a:spLocks noGrp="1"/>
          </p:cNvSpPr>
          <p:nvPr>
            <p:ph type="sldNum" sz="quarter" idx="12"/>
          </p:nvPr>
        </p:nvSpPr>
        <p:spPr/>
        <p:txBody>
          <a:bodyPr/>
          <a:lstStyle/>
          <a:p>
            <a:fld id="{856227C0-AD57-4F9B-BAE3-EEFB0D0EE427}" type="slidenum">
              <a:rPr lang="en-GB" smtClean="0"/>
              <a:t>36</a:t>
            </a:fld>
            <a:endParaRPr lang="en-GB"/>
          </a:p>
        </p:txBody>
      </p:sp>
    </p:spTree>
    <p:extLst>
      <p:ext uri="{BB962C8B-B14F-4D97-AF65-F5344CB8AC3E}">
        <p14:creationId xmlns:p14="http://schemas.microsoft.com/office/powerpoint/2010/main" val="22804923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E9D473-7600-46E5-87F0-1281A49AB81D}"/>
              </a:ext>
            </a:extLst>
          </p:cNvPr>
          <p:cNvSpPr>
            <a:spLocks noGrp="1"/>
          </p:cNvSpPr>
          <p:nvPr>
            <p:ph idx="1"/>
          </p:nvPr>
        </p:nvSpPr>
        <p:spPr>
          <a:xfrm>
            <a:off x="490538" y="1423196"/>
            <a:ext cx="11210924" cy="874836"/>
          </a:xfrm>
        </p:spPr>
        <p:txBody>
          <a:bodyPr/>
          <a:lstStyle/>
          <a:p>
            <a:pPr marL="0" indent="0" algn="just">
              <a:lnSpc>
                <a:spcPct val="85000"/>
              </a:lnSpc>
              <a:spcBef>
                <a:spcPts val="600"/>
              </a:spcBef>
              <a:spcAft>
                <a:spcPts val="600"/>
              </a:spcAft>
              <a:buNone/>
            </a:pPr>
            <a:r>
              <a:rPr lang="en-GB" sz="2000" b="0" dirty="0">
                <a:solidFill>
                  <a:schemeClr val="tx1"/>
                </a:solidFill>
                <a:latin typeface="Arial" panose="020B0604020202020204" pitchFamily="34" charset="0"/>
                <a:ea typeface="Calibri" panose="020F0502020204030204" pitchFamily="34" charset="0"/>
              </a:rPr>
              <a:t>During the </a:t>
            </a:r>
            <a:r>
              <a:rPr lang="en-GB" sz="2000" b="0" dirty="0">
                <a:solidFill>
                  <a:schemeClr val="accent1"/>
                </a:solidFill>
                <a:latin typeface="Arial" panose="020B0604020202020204" pitchFamily="34" charset="0"/>
                <a:ea typeface="Calibri" panose="020F0502020204030204" pitchFamily="34" charset="0"/>
              </a:rPr>
              <a:t>COVID-19 pandemic</a:t>
            </a:r>
            <a:r>
              <a:rPr lang="en-GB" sz="2000" b="0" dirty="0">
                <a:solidFill>
                  <a:schemeClr val="tx1"/>
                </a:solidFill>
                <a:latin typeface="Arial" panose="020B0604020202020204" pitchFamily="34" charset="0"/>
                <a:ea typeface="Calibri" panose="020F0502020204030204" pitchFamily="34" charset="0"/>
              </a:rPr>
              <a:t>, the active </a:t>
            </a:r>
            <a:r>
              <a:rPr lang="en-GB" sz="2000" dirty="0">
                <a:latin typeface="Arial" panose="020B0604020202020204" pitchFamily="34" charset="0"/>
                <a:ea typeface="Calibri" panose="020F0502020204030204" pitchFamily="34" charset="0"/>
              </a:rPr>
              <a:t>participation of workers and their representatives in any decision-making process</a:t>
            </a:r>
            <a:r>
              <a:rPr lang="en-GB" sz="2000" b="0" dirty="0">
                <a:solidFill>
                  <a:schemeClr val="tx1"/>
                </a:solidFill>
                <a:latin typeface="Arial" panose="020B0604020202020204" pitchFamily="34" charset="0"/>
                <a:ea typeface="Calibri" panose="020F0502020204030204" pitchFamily="34" charset="0"/>
              </a:rPr>
              <a:t> contributed to the adoption of sustainable and appropriate solutions to face new hazards and risks and resulted in a stronger commitment to the decisions taken.</a:t>
            </a:r>
          </a:p>
          <a:p>
            <a:pPr marL="0" indent="0" algn="just">
              <a:lnSpc>
                <a:spcPct val="85000"/>
              </a:lnSpc>
              <a:spcBef>
                <a:spcPts val="600"/>
              </a:spcBef>
              <a:spcAft>
                <a:spcPts val="600"/>
              </a:spcAft>
              <a:buNone/>
            </a:pPr>
            <a:endParaRPr lang="en-GB" sz="2000" b="0" dirty="0">
              <a:solidFill>
                <a:schemeClr val="tx1"/>
              </a:solidFill>
              <a:latin typeface="Arial" panose="020B0604020202020204" pitchFamily="34" charset="0"/>
              <a:ea typeface="Calibri" panose="020F0502020204030204" pitchFamily="34" charset="0"/>
            </a:endParaRPr>
          </a:p>
        </p:txBody>
      </p:sp>
      <p:sp>
        <p:nvSpPr>
          <p:cNvPr id="3" name="Date Placeholder 2">
            <a:extLst>
              <a:ext uri="{FF2B5EF4-FFF2-40B4-BE49-F238E27FC236}">
                <a16:creationId xmlns:a16="http://schemas.microsoft.com/office/drawing/2014/main" id="{33EE6741-80E3-40C8-B648-B1651D0D58FB}"/>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0821E107-607C-42C1-BABA-BBC0BC4A8EAB}"/>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DA29582E-5630-4468-BD61-03315ECE1739}"/>
              </a:ext>
            </a:extLst>
          </p:cNvPr>
          <p:cNvSpPr>
            <a:spLocks noGrp="1"/>
          </p:cNvSpPr>
          <p:nvPr>
            <p:ph type="sldNum" sz="quarter" idx="12"/>
          </p:nvPr>
        </p:nvSpPr>
        <p:spPr/>
        <p:txBody>
          <a:bodyPr/>
          <a:lstStyle/>
          <a:p>
            <a:fld id="{856227C0-AD57-4F9B-BAE3-EEFB0D0EE427}" type="slidenum">
              <a:rPr lang="en-GB" smtClean="0"/>
              <a:t>37</a:t>
            </a:fld>
            <a:endParaRPr lang="en-GB"/>
          </a:p>
        </p:txBody>
      </p:sp>
      <p:sp>
        <p:nvSpPr>
          <p:cNvPr id="6" name="Content Placeholder 1">
            <a:extLst>
              <a:ext uri="{FF2B5EF4-FFF2-40B4-BE49-F238E27FC236}">
                <a16:creationId xmlns:a16="http://schemas.microsoft.com/office/drawing/2014/main" id="{D15DBE82-F900-40BC-A903-3E8EA0587681}"/>
              </a:ext>
            </a:extLst>
          </p:cNvPr>
          <p:cNvSpPr txBox="1">
            <a:spLocks/>
          </p:cNvSpPr>
          <p:nvPr/>
        </p:nvSpPr>
        <p:spPr>
          <a:xfrm>
            <a:off x="902525" y="2303541"/>
            <a:ext cx="10798938" cy="1138383"/>
          </a:xfrm>
          <a:prstGeom prst="rect">
            <a:avLst/>
          </a:prstGeom>
          <a:solidFill>
            <a:srgbClr val="EDF7FD"/>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fontAlgn="base">
              <a:lnSpc>
                <a:spcPct val="85000"/>
              </a:lnSpc>
              <a:buClr>
                <a:schemeClr val="accent1"/>
              </a:buClr>
              <a:buSzPct val="115000"/>
            </a:pPr>
            <a:r>
              <a:rPr lang="en-GB" sz="1900" b="0" dirty="0">
                <a:solidFill>
                  <a:schemeClr val="accent1"/>
                </a:solidFill>
                <a:latin typeface="Arial" panose="020B0604020202020204" pitchFamily="34" charset="0"/>
                <a:ea typeface="Calibri" panose="020F0502020204030204" pitchFamily="34" charset="0"/>
              </a:rPr>
              <a:t>Ireland</a:t>
            </a:r>
            <a:r>
              <a:rPr lang="en-GB" sz="1900" b="0" dirty="0">
                <a:solidFill>
                  <a:schemeClr val="tx1"/>
                </a:solidFill>
                <a:latin typeface="Arial" panose="020B0604020202020204" pitchFamily="34" charset="0"/>
                <a:ea typeface="Calibri" panose="020F0502020204030204" pitchFamily="34" charset="0"/>
              </a:rPr>
              <a:t>: the HSE produced guidance stressing how essential it was to consult with workers at every stage of implementing COVID-19 measures in the workplace. It also underlined the need to appoint a COVID-19 Lead Worker Representative to assist in implementing and communicating COVID-19 measures. </a:t>
            </a:r>
          </a:p>
          <a:p>
            <a:pPr algn="just" fontAlgn="base">
              <a:lnSpc>
                <a:spcPct val="85000"/>
              </a:lnSpc>
              <a:spcBef>
                <a:spcPts val="600"/>
              </a:spcBef>
              <a:buClr>
                <a:schemeClr val="accent1"/>
              </a:buClr>
              <a:buSzPct val="115000"/>
            </a:pPr>
            <a:endParaRPr lang="en-GB" sz="1900" b="0" dirty="0">
              <a:solidFill>
                <a:schemeClr val="tx1"/>
              </a:solidFill>
              <a:latin typeface="Arial" panose="020B0604020202020204" pitchFamily="34" charset="0"/>
              <a:ea typeface="Calibri" panose="020F0502020204030204" pitchFamily="34" charset="0"/>
            </a:endParaRPr>
          </a:p>
        </p:txBody>
      </p:sp>
      <p:sp>
        <p:nvSpPr>
          <p:cNvPr id="7" name="Content Placeholder 1">
            <a:extLst>
              <a:ext uri="{FF2B5EF4-FFF2-40B4-BE49-F238E27FC236}">
                <a16:creationId xmlns:a16="http://schemas.microsoft.com/office/drawing/2014/main" id="{F7786F78-6F47-45B7-A52B-93585CB8C060}"/>
              </a:ext>
            </a:extLst>
          </p:cNvPr>
          <p:cNvSpPr txBox="1">
            <a:spLocks/>
          </p:cNvSpPr>
          <p:nvPr/>
        </p:nvSpPr>
        <p:spPr>
          <a:xfrm>
            <a:off x="490539" y="3628647"/>
            <a:ext cx="11210924" cy="1524000"/>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85000"/>
              </a:lnSpc>
              <a:spcBef>
                <a:spcPts val="600"/>
              </a:spcBef>
            </a:pPr>
            <a:r>
              <a:rPr lang="en-GB" sz="2000" b="0" dirty="0">
                <a:solidFill>
                  <a:schemeClr val="tx1"/>
                </a:solidFill>
                <a:latin typeface="Arial" panose="020B0604020202020204" pitchFamily="34" charset="0"/>
                <a:ea typeface="Calibri" panose="020F0502020204030204" pitchFamily="34" charset="0"/>
              </a:rPr>
              <a:t>Often, the need to </a:t>
            </a:r>
            <a:r>
              <a:rPr lang="en-GB" sz="2000" dirty="0">
                <a:solidFill>
                  <a:schemeClr val="accent4"/>
                </a:solidFill>
                <a:latin typeface="Arial" panose="020B0604020202020204" pitchFamily="34" charset="0"/>
                <a:ea typeface="Calibri" panose="020F0502020204030204" pitchFamily="34" charset="0"/>
              </a:rPr>
              <a:t>work from home</a:t>
            </a:r>
            <a:r>
              <a:rPr lang="en-GB" sz="2000" b="0" dirty="0">
                <a:solidFill>
                  <a:schemeClr val="tx1"/>
                </a:solidFill>
                <a:latin typeface="Arial" panose="020B0604020202020204" pitchFamily="34" charset="0"/>
                <a:ea typeface="Calibri" panose="020F0502020204030204" pitchFamily="34" charset="0"/>
              </a:rPr>
              <a:t> posed considerable challenges to ensure safe and healthy working conditions, for which both employers and workers were not always prepared physically, mentally or infrastructure-wise. Regular communication about concerns and challenges experienced is essential to ensure cooperation between employers and people who are working from home.</a:t>
            </a:r>
          </a:p>
          <a:p>
            <a:pPr algn="just">
              <a:lnSpc>
                <a:spcPct val="85000"/>
              </a:lnSpc>
              <a:spcBef>
                <a:spcPts val="600"/>
              </a:spcBef>
            </a:pPr>
            <a:endParaRPr lang="en-GB" sz="2000" b="0" dirty="0">
              <a:solidFill>
                <a:schemeClr val="tx1"/>
              </a:solidFill>
              <a:latin typeface="Arial" panose="020B0604020202020204" pitchFamily="34" charset="0"/>
              <a:ea typeface="Calibri" panose="020F0502020204030204" pitchFamily="34" charset="0"/>
            </a:endParaRPr>
          </a:p>
        </p:txBody>
      </p:sp>
      <p:sp>
        <p:nvSpPr>
          <p:cNvPr id="8" name="Content Placeholder 1">
            <a:extLst>
              <a:ext uri="{FF2B5EF4-FFF2-40B4-BE49-F238E27FC236}">
                <a16:creationId xmlns:a16="http://schemas.microsoft.com/office/drawing/2014/main" id="{F056CF89-7B0E-4527-BC12-8C2CEFBB3A11}"/>
              </a:ext>
            </a:extLst>
          </p:cNvPr>
          <p:cNvSpPr txBox="1">
            <a:spLocks/>
          </p:cNvSpPr>
          <p:nvPr/>
        </p:nvSpPr>
        <p:spPr>
          <a:xfrm>
            <a:off x="902525" y="5026162"/>
            <a:ext cx="10798936" cy="1138383"/>
          </a:xfrm>
          <a:prstGeom prst="rect">
            <a:avLst/>
          </a:prstGeom>
          <a:solidFill>
            <a:srgbClr val="EAF6FC"/>
          </a:solidFill>
          <a:ln>
            <a:solidFill>
              <a:schemeClr val="bg2"/>
            </a:solidFill>
          </a:ln>
        </p:spPr>
        <p:txBody>
          <a:bodyPr vert="horz" lIns="0" tIns="0" rIns="0" bIns="0" rtlCol="0">
            <a:noAutofit/>
          </a:bodyPr>
          <a:lst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85000"/>
              </a:lnSpc>
              <a:spcBef>
                <a:spcPts val="600"/>
              </a:spcBef>
              <a:buClr>
                <a:schemeClr val="accent1"/>
              </a:buClr>
              <a:buSzPct val="115000"/>
            </a:pPr>
            <a:r>
              <a:rPr lang="en-GB" sz="1900" b="0" dirty="0">
                <a:solidFill>
                  <a:schemeClr val="tx1"/>
                </a:solidFill>
                <a:latin typeface="Arial" panose="020B0604020202020204" pitchFamily="34" charset="0"/>
                <a:ea typeface="Calibri" panose="020F0502020204030204" pitchFamily="34" charset="0"/>
              </a:rPr>
              <a:t>A multinational aerospace company (</a:t>
            </a:r>
            <a:r>
              <a:rPr lang="en-GB" sz="1900" b="0" i="1" dirty="0">
                <a:solidFill>
                  <a:schemeClr val="tx1"/>
                </a:solidFill>
                <a:latin typeface="Arial" panose="020B0604020202020204" pitchFamily="34" charset="0"/>
                <a:ea typeface="Calibri" panose="020F0502020204030204" pitchFamily="34" charset="0"/>
              </a:rPr>
              <a:t>Mercury Systems</a:t>
            </a:r>
            <a:r>
              <a:rPr lang="en-GB" sz="1900" b="0" dirty="0">
                <a:solidFill>
                  <a:schemeClr val="tx1"/>
                </a:solidFill>
                <a:latin typeface="Arial" panose="020B0604020202020204" pitchFamily="34" charset="0"/>
                <a:ea typeface="Calibri" panose="020F0502020204030204" pitchFamily="34" charset="0"/>
              </a:rPr>
              <a:t>) has surveyed its workers regularly during COVID-19-induced teleworking, to identify areas of concern for workers and receive feedback</a:t>
            </a:r>
          </a:p>
          <a:p>
            <a:pPr algn="just" fontAlgn="base">
              <a:lnSpc>
                <a:spcPct val="85000"/>
              </a:lnSpc>
              <a:spcBef>
                <a:spcPts val="600"/>
              </a:spcBef>
              <a:buClr>
                <a:schemeClr val="accent1"/>
              </a:buClr>
              <a:buSzPct val="115000"/>
            </a:pPr>
            <a:r>
              <a:rPr lang="en-GB" sz="1900" b="0" dirty="0">
                <a:solidFill>
                  <a:schemeClr val="tx1"/>
                </a:solidFill>
                <a:latin typeface="Arial" panose="020B0604020202020204" pitchFamily="34" charset="0"/>
                <a:ea typeface="Calibri" panose="020F0502020204030204" pitchFamily="34" charset="0"/>
              </a:rPr>
              <a:t>A software company based in UK (</a:t>
            </a:r>
            <a:r>
              <a:rPr lang="en-GB" sz="1900" b="0" i="1" dirty="0">
                <a:solidFill>
                  <a:schemeClr val="tx1"/>
                </a:solidFill>
                <a:latin typeface="Arial" panose="020B0604020202020204" pitchFamily="34" charset="0"/>
                <a:ea typeface="Calibri" panose="020F0502020204030204" pitchFamily="34" charset="0"/>
              </a:rPr>
              <a:t>Sage</a:t>
            </a:r>
            <a:r>
              <a:rPr lang="en-GB" sz="1900" b="0" dirty="0">
                <a:solidFill>
                  <a:schemeClr val="tx1"/>
                </a:solidFill>
                <a:latin typeface="Arial" panose="020B0604020202020204" pitchFamily="34" charset="0"/>
                <a:ea typeface="Calibri" panose="020F0502020204030204" pitchFamily="34" charset="0"/>
              </a:rPr>
              <a:t>) created a live anonymous poll for workers to report observations regarding OSH plans adopted to deal with COVID-19 pandemic.</a:t>
            </a:r>
          </a:p>
        </p:txBody>
      </p:sp>
      <p:pic>
        <p:nvPicPr>
          <p:cNvPr id="10" name="Picture 9" descr="Icon&#10;&#10;Description automatically generated">
            <a:extLst>
              <a:ext uri="{FF2B5EF4-FFF2-40B4-BE49-F238E27FC236}">
                <a16:creationId xmlns:a16="http://schemas.microsoft.com/office/drawing/2014/main" id="{E4030824-7520-E047-AC32-137E52817F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2275715"/>
            <a:ext cx="657266" cy="682068"/>
          </a:xfrm>
          <a:prstGeom prst="rect">
            <a:avLst/>
          </a:prstGeom>
        </p:spPr>
      </p:pic>
      <p:pic>
        <p:nvPicPr>
          <p:cNvPr id="11" name="Picture 10" descr="Icon&#10;&#10;Description automatically generated">
            <a:extLst>
              <a:ext uri="{FF2B5EF4-FFF2-40B4-BE49-F238E27FC236}">
                <a16:creationId xmlns:a16="http://schemas.microsoft.com/office/drawing/2014/main" id="{24069352-C9DC-624C-96A0-B30D297769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04" y="4983289"/>
            <a:ext cx="657266" cy="682068"/>
          </a:xfrm>
          <a:prstGeom prst="rect">
            <a:avLst/>
          </a:prstGeom>
        </p:spPr>
      </p:pic>
    </p:spTree>
    <p:extLst>
      <p:ext uri="{BB962C8B-B14F-4D97-AF65-F5344CB8AC3E}">
        <p14:creationId xmlns:p14="http://schemas.microsoft.com/office/powerpoint/2010/main" val="41758450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69E5B1F-56CE-4669-ADFF-2CD7A9ED2D97}"/>
              </a:ext>
            </a:extLst>
          </p:cNvPr>
          <p:cNvSpPr>
            <a:spLocks noGrp="1"/>
          </p:cNvSpPr>
          <p:nvPr>
            <p:ph idx="1"/>
          </p:nvPr>
        </p:nvSpPr>
        <p:spPr/>
        <p:txBody>
          <a:bodyPr/>
          <a:lstStyle/>
          <a:p>
            <a:pPr lvl="1">
              <a:spcAft>
                <a:spcPts val="0"/>
              </a:spcAft>
            </a:pPr>
            <a:r>
              <a:rPr lang="en-GB" dirty="0"/>
              <a:t>The </a:t>
            </a:r>
            <a:r>
              <a:rPr lang="en-GB" b="1" dirty="0">
                <a:solidFill>
                  <a:schemeClr val="accent1"/>
                </a:solidFill>
              </a:rPr>
              <a:t>ILO</a:t>
            </a:r>
            <a:r>
              <a:rPr lang="en-GB" dirty="0"/>
              <a:t> produced a number of </a:t>
            </a:r>
            <a:r>
              <a:rPr lang="en-GB" dirty="0">
                <a:solidFill>
                  <a:schemeClr val="accent1"/>
                </a:solidFill>
              </a:rPr>
              <a:t>tools to support employers and workers in managing OSH risks during the COVID-19 pandemic</a:t>
            </a:r>
            <a:r>
              <a:rPr lang="en-GB" dirty="0"/>
              <a:t>, including:</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2">
                  <a:extLst>
                    <a:ext uri="{A12FA001-AC4F-418D-AE19-62706E023703}">
                      <ahyp:hlinkClr xmlns:ahyp="http://schemas.microsoft.com/office/drawing/2018/hyperlinkcolor" val="tx"/>
                    </a:ext>
                  </a:extLst>
                </a:hlinkClick>
              </a:rPr>
              <a:t>Anticipate, prepare and respond to crises – Invest now in resilient occupational safety and health systems </a:t>
            </a:r>
            <a:r>
              <a:rPr lang="en-GB" sz="1700" b="0" i="1" dirty="0">
                <a:solidFill>
                  <a:srgbClr val="230050"/>
                </a:solidFill>
                <a:effectLst/>
                <a:latin typeface="Arial" panose="020B0604020202020204" pitchFamily="34" charset="0"/>
                <a:ea typeface="Calibri" panose="020F0502020204030204" pitchFamily="34" charset="0"/>
                <a:hlinkClick r:id="rId2">
                  <a:extLst>
                    <a:ext uri="{A12FA001-AC4F-418D-AE19-62706E023703}">
                      <ahyp:hlinkClr xmlns:ahyp="http://schemas.microsoft.com/office/drawing/2018/hyperlinkcolor" val="tx"/>
                    </a:ext>
                  </a:extLst>
                </a:hlinkClick>
              </a:rPr>
              <a:t>(World Day for Safety and Health at Work Report, April 2021);</a:t>
            </a:r>
            <a:endParaRPr lang="en-GB" sz="1700" b="0" i="1" dirty="0">
              <a:solidFill>
                <a:srgbClr val="230050"/>
              </a:solidFill>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endParaRP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4"/>
              </a:rPr>
              <a:t>Prevention and mitigation of COVID-19 at work: Action checklist </a:t>
            </a:r>
            <a:r>
              <a:rPr lang="en-GB" sz="1700" b="0" i="1" u="sng" dirty="0">
                <a:solidFill>
                  <a:srgbClr val="230050"/>
                </a:solidFill>
                <a:effectLst/>
                <a:latin typeface="Arial" panose="020B0604020202020204" pitchFamily="34" charset="0"/>
                <a:ea typeface="Calibri" panose="020F0502020204030204" pitchFamily="34" charset="0"/>
              </a:rPr>
              <a:t>(April 2020); </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5"/>
              </a:rPr>
              <a:t>In the face of a pandemic: Ensuring safety and health at work</a:t>
            </a:r>
            <a:r>
              <a:rPr lang="en-GB" sz="1700" b="0" i="1" u="sng" dirty="0">
                <a:solidFill>
                  <a:srgbClr val="230050"/>
                </a:solidFill>
                <a:effectLst/>
                <a:latin typeface="Arial" panose="020B0604020202020204" pitchFamily="34" charset="0"/>
                <a:ea typeface="Calibri" panose="020F0502020204030204" pitchFamily="34" charset="0"/>
              </a:rPr>
              <a:t> (World Day for Safety and Health at Work Report, April 2020);</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rPr>
              <a:t>A safe and healthy return to work during the COVID-19 pandemic – Policy Brief (May 2020); </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6"/>
              </a:rPr>
              <a:t>A Safe Return to Work: Ten Action Points </a:t>
            </a:r>
            <a:r>
              <a:rPr lang="en-GB" sz="1700" b="0" i="1" u="sng" dirty="0">
                <a:solidFill>
                  <a:srgbClr val="230050"/>
                </a:solidFill>
                <a:effectLst/>
                <a:latin typeface="Arial" panose="020B0604020202020204" pitchFamily="34" charset="0"/>
                <a:ea typeface="Calibri" panose="020F0502020204030204" pitchFamily="34" charset="0"/>
              </a:rPr>
              <a:t>(May 2020); </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7"/>
              </a:rPr>
              <a:t>Managing work-related psychosocial risks during the COVID-19 pandemic </a:t>
            </a:r>
            <a:r>
              <a:rPr lang="en-GB" sz="1700" b="0" i="1" u="sng" dirty="0">
                <a:solidFill>
                  <a:srgbClr val="230050"/>
                </a:solidFill>
                <a:effectLst/>
                <a:latin typeface="Arial" panose="020B0604020202020204" pitchFamily="34" charset="0"/>
                <a:ea typeface="Calibri" panose="020F0502020204030204" pitchFamily="34" charset="0"/>
              </a:rPr>
              <a:t>(June 2020);</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8"/>
              </a:rPr>
              <a:t>Practical Guide on Teleworking during the COVID-19 pandemic and beyond </a:t>
            </a:r>
            <a:r>
              <a:rPr lang="en-GB" sz="1700" b="0" i="1" u="sng" dirty="0">
                <a:solidFill>
                  <a:srgbClr val="230050"/>
                </a:solidFill>
                <a:effectLst/>
                <a:latin typeface="Arial" panose="020B0604020202020204" pitchFamily="34" charset="0"/>
                <a:ea typeface="Calibri" panose="020F0502020204030204" pitchFamily="34" charset="0"/>
              </a:rPr>
              <a:t>(July 2020);  </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9"/>
              </a:rPr>
              <a:t>COVID-19 and health facilities: Checklist of measures to be taken in health facilities </a:t>
            </a:r>
            <a:r>
              <a:rPr lang="en-GB" sz="1700" b="0" i="1" u="sng" dirty="0">
                <a:solidFill>
                  <a:srgbClr val="230050"/>
                </a:solidFill>
                <a:effectLst/>
                <a:latin typeface="Arial" panose="020B0604020202020204" pitchFamily="34" charset="0"/>
                <a:ea typeface="Calibri" panose="020F0502020204030204" pitchFamily="34" charset="0"/>
              </a:rPr>
              <a:t>(July 2020); </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10"/>
              </a:rPr>
              <a:t>Hand hygiene at the workplace: an essential occupational safety and health prevention and control measure against COVID-19 </a:t>
            </a:r>
            <a:r>
              <a:rPr lang="en-GB" sz="1700" b="0" i="1" u="sng" dirty="0">
                <a:solidFill>
                  <a:srgbClr val="230050"/>
                </a:solidFill>
                <a:effectLst/>
                <a:latin typeface="Arial" panose="020B0604020202020204" pitchFamily="34" charset="0"/>
                <a:ea typeface="Calibri" panose="020F0502020204030204" pitchFamily="34" charset="0"/>
              </a:rPr>
              <a:t>– Briefing Note (September 2020); and </a:t>
            </a:r>
          </a:p>
          <a:p>
            <a:pPr marL="252000" indent="-252000">
              <a:lnSpc>
                <a:spcPct val="80000"/>
              </a:lnSpc>
              <a:spcBef>
                <a:spcPts val="600"/>
              </a:spcBef>
              <a:spcAft>
                <a:spcPts val="0"/>
              </a:spcAft>
              <a:buClr>
                <a:schemeClr val="accent4"/>
              </a:buClr>
              <a:buSzPct val="90000"/>
              <a:buFont typeface="Wingdings 3" panose="05040102010807070707" pitchFamily="18" charset="2"/>
              <a:buChar char="u"/>
            </a:pPr>
            <a:r>
              <a:rPr lang="en-GB" sz="1700" b="0" i="1" u="sng" dirty="0">
                <a:solidFill>
                  <a:srgbClr val="230050"/>
                </a:solidFill>
                <a:effectLst/>
                <a:latin typeface="Arial" panose="020B0604020202020204" pitchFamily="34" charset="0"/>
                <a:ea typeface="Calibri" panose="020F0502020204030204" pitchFamily="34" charset="0"/>
                <a:hlinkClick r:id="rId11"/>
              </a:rPr>
              <a:t>Prevention and mitigation of COVID-19 at work for small and medium-sized enterprises</a:t>
            </a:r>
            <a:r>
              <a:rPr lang="en-GB" sz="1700" b="0" i="1" u="sng" dirty="0">
                <a:solidFill>
                  <a:srgbClr val="230050"/>
                </a:solidFill>
                <a:effectLst/>
                <a:latin typeface="Arial" panose="020B0604020202020204" pitchFamily="34" charset="0"/>
                <a:ea typeface="Calibri" panose="020F0502020204030204" pitchFamily="34" charset="0"/>
              </a:rPr>
              <a:t>: Action Checklist and Follow-up (August 2020)  </a:t>
            </a:r>
          </a:p>
          <a:p>
            <a:pPr>
              <a:lnSpc>
                <a:spcPct val="80000"/>
              </a:lnSpc>
              <a:spcBef>
                <a:spcPts val="1800"/>
              </a:spcBef>
              <a:spcAft>
                <a:spcPts val="0"/>
              </a:spcAft>
              <a:buClr>
                <a:schemeClr val="accent4"/>
              </a:buClr>
              <a:buSzPct val="90000"/>
            </a:pPr>
            <a:r>
              <a:rPr lang="en-GB" sz="2000" b="1" dirty="0">
                <a:solidFill>
                  <a:schemeClr val="accent1"/>
                </a:solidFill>
                <a:sym typeface="Webdings" panose="05030102010509060703" pitchFamily="18" charset="2"/>
              </a:rPr>
              <a:t> </a:t>
            </a:r>
            <a:r>
              <a:rPr lang="en-GB" b="0" dirty="0">
                <a:solidFill>
                  <a:schemeClr val="tx1"/>
                </a:solidFill>
              </a:rPr>
              <a:t>The ILO has also developed a range of sectoral briefs that include sections focused on OSH issues</a:t>
            </a:r>
            <a:endParaRPr lang="en-GB" sz="1700" dirty="0"/>
          </a:p>
          <a:p>
            <a:pPr lvl="1"/>
            <a:endParaRPr lang="en-GB" dirty="0"/>
          </a:p>
        </p:txBody>
      </p:sp>
      <p:sp>
        <p:nvSpPr>
          <p:cNvPr id="3" name="Date Placeholder 2">
            <a:extLst>
              <a:ext uri="{FF2B5EF4-FFF2-40B4-BE49-F238E27FC236}">
                <a16:creationId xmlns:a16="http://schemas.microsoft.com/office/drawing/2014/main" id="{F2DB4D08-261D-41D4-A2FE-3AF451973F0A}"/>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6D3F822C-58FA-4970-86BD-DC96D0DC0604}"/>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1CC5A91D-64EA-4977-89DC-3EB6690EE795}"/>
              </a:ext>
            </a:extLst>
          </p:cNvPr>
          <p:cNvSpPr>
            <a:spLocks noGrp="1"/>
          </p:cNvSpPr>
          <p:nvPr>
            <p:ph type="sldNum" sz="quarter" idx="12"/>
          </p:nvPr>
        </p:nvSpPr>
        <p:spPr/>
        <p:txBody>
          <a:bodyPr/>
          <a:lstStyle/>
          <a:p>
            <a:fld id="{856227C0-AD57-4F9B-BAE3-EEFB0D0EE427}" type="slidenum">
              <a:rPr lang="en-GB" smtClean="0"/>
              <a:t>38</a:t>
            </a:fld>
            <a:endParaRPr lang="en-GB"/>
          </a:p>
        </p:txBody>
      </p:sp>
    </p:spTree>
    <p:extLst>
      <p:ext uri="{BB962C8B-B14F-4D97-AF65-F5344CB8AC3E}">
        <p14:creationId xmlns:p14="http://schemas.microsoft.com/office/powerpoint/2010/main" val="35781453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0F81FEB-CE90-B34E-90B2-7B275F8BA86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DDEDF1C-8BB1-4546-B56B-64EFBA0AB296}"/>
              </a:ext>
            </a:extLst>
          </p:cNvPr>
          <p:cNvSpPr>
            <a:spLocks noGrp="1"/>
          </p:cNvSpPr>
          <p:nvPr>
            <p:ph type="title"/>
          </p:nvPr>
        </p:nvSpPr>
        <p:spPr>
          <a:xfrm>
            <a:off x="490538" y="2872800"/>
            <a:ext cx="5411498" cy="2791730"/>
          </a:xfrm>
        </p:spPr>
        <p:txBody>
          <a:bodyPr/>
          <a:lstStyle/>
          <a:p>
            <a:r>
              <a:rPr lang="en-GB" sz="4400" b="0" dirty="0">
                <a:solidFill>
                  <a:schemeClr val="bg1"/>
                </a:solidFill>
              </a:rPr>
              <a:t>Strengthening social dialogue to promote OSH during crises and beyond</a:t>
            </a:r>
          </a:p>
        </p:txBody>
      </p:sp>
      <p:sp>
        <p:nvSpPr>
          <p:cNvPr id="4" name="Date Placeholder 3">
            <a:extLst>
              <a:ext uri="{FF2B5EF4-FFF2-40B4-BE49-F238E27FC236}">
                <a16:creationId xmlns:a16="http://schemas.microsoft.com/office/drawing/2014/main" id="{8A26DEB0-36CB-4949-83C6-9E9E33582C69}"/>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B374C0FE-CE33-4DC1-BDF4-24EE6A088CCA}"/>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C5F56FBF-435F-422C-B06C-04D9809C6241}"/>
              </a:ext>
            </a:extLst>
          </p:cNvPr>
          <p:cNvSpPr>
            <a:spLocks noGrp="1"/>
          </p:cNvSpPr>
          <p:nvPr>
            <p:ph type="sldNum" sz="quarter" idx="12"/>
          </p:nvPr>
        </p:nvSpPr>
        <p:spPr/>
        <p:txBody>
          <a:bodyPr/>
          <a:lstStyle/>
          <a:p>
            <a:fld id="{856227C0-AD57-4F9B-BAE3-EEFB0D0EE427}" type="slidenum">
              <a:rPr lang="en-GB" smtClean="0"/>
              <a:pPr/>
              <a:t>39</a:t>
            </a:fld>
            <a:endParaRPr lang="en-GB"/>
          </a:p>
        </p:txBody>
      </p:sp>
    </p:spTree>
    <p:extLst>
      <p:ext uri="{BB962C8B-B14F-4D97-AF65-F5344CB8AC3E}">
        <p14:creationId xmlns:p14="http://schemas.microsoft.com/office/powerpoint/2010/main" val="224151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A183C-E0A2-4AE4-8E29-E90704C6D3C1}"/>
              </a:ext>
            </a:extLst>
          </p:cNvPr>
          <p:cNvSpPr>
            <a:spLocks noGrp="1"/>
          </p:cNvSpPr>
          <p:nvPr>
            <p:ph type="title"/>
          </p:nvPr>
        </p:nvSpPr>
        <p:spPr/>
        <p:txBody>
          <a:bodyPr/>
          <a:lstStyle/>
          <a:p>
            <a:r>
              <a:rPr lang="en-GB" dirty="0"/>
              <a:t>At the workplace level…</a:t>
            </a:r>
          </a:p>
        </p:txBody>
      </p:sp>
      <p:sp>
        <p:nvSpPr>
          <p:cNvPr id="3" name="Content Placeholder 2">
            <a:extLst>
              <a:ext uri="{FF2B5EF4-FFF2-40B4-BE49-F238E27FC236}">
                <a16:creationId xmlns:a16="http://schemas.microsoft.com/office/drawing/2014/main" id="{61A111C0-1626-4FB6-B417-4A131AF80565}"/>
              </a:ext>
            </a:extLst>
          </p:cNvPr>
          <p:cNvSpPr>
            <a:spLocks noGrp="1"/>
          </p:cNvSpPr>
          <p:nvPr>
            <p:ph idx="1"/>
          </p:nvPr>
        </p:nvSpPr>
        <p:spPr/>
        <p:txBody>
          <a:bodyPr/>
          <a:lstStyle/>
          <a:p>
            <a:pPr lvl="2">
              <a:spcAft>
                <a:spcPts val="600"/>
              </a:spcAft>
            </a:pPr>
            <a:r>
              <a:rPr lang="en-GB" sz="2000" b="1" dirty="0">
                <a:solidFill>
                  <a:schemeClr val="accent4"/>
                </a:solidFill>
                <a:latin typeface="Arial" panose="020B0604020202020204" pitchFamily="34" charset="0"/>
                <a:ea typeface="Calibri" panose="020F0502020204030204" pitchFamily="34" charset="0"/>
              </a:rPr>
              <a:t>Compliance</a:t>
            </a:r>
            <a:r>
              <a:rPr lang="en-GB" sz="2000" dirty="0">
                <a:latin typeface="Arial" panose="020B0604020202020204" pitchFamily="34" charset="0"/>
                <a:ea typeface="Calibri" panose="020F0502020204030204" pitchFamily="34" charset="0"/>
              </a:rPr>
              <a:t> with OSH regulations </a:t>
            </a:r>
          </a:p>
          <a:p>
            <a:pPr lvl="2">
              <a:spcAft>
                <a:spcPts val="600"/>
              </a:spcAft>
            </a:pPr>
            <a:r>
              <a:rPr lang="en-GB" sz="2000" dirty="0">
                <a:latin typeface="Arial" panose="020B0604020202020204" pitchFamily="34" charset="0"/>
                <a:ea typeface="Calibri" panose="020F0502020204030204" pitchFamily="34" charset="0"/>
              </a:rPr>
              <a:t>Integration of </a:t>
            </a:r>
            <a:r>
              <a:rPr lang="en-GB" sz="2000" b="1" dirty="0">
                <a:solidFill>
                  <a:schemeClr val="accent4"/>
                </a:solidFill>
                <a:latin typeface="Arial" panose="020B0604020202020204" pitchFamily="34" charset="0"/>
                <a:ea typeface="Calibri" panose="020F0502020204030204" pitchFamily="34" charset="0"/>
              </a:rPr>
              <a:t>OSH management systems </a:t>
            </a:r>
            <a:r>
              <a:rPr lang="en-GB" sz="2000" dirty="0">
                <a:latin typeface="Arial" panose="020B0604020202020204" pitchFamily="34" charset="0"/>
                <a:ea typeface="Calibri" panose="020F0502020204030204" pitchFamily="34" charset="0"/>
              </a:rPr>
              <a:t>into the business’s general management structure </a:t>
            </a:r>
          </a:p>
          <a:p>
            <a:pPr lvl="2">
              <a:spcAft>
                <a:spcPts val="600"/>
              </a:spcAft>
            </a:pPr>
            <a:r>
              <a:rPr lang="en-GB" sz="2000" dirty="0">
                <a:latin typeface="Arial" panose="020B0604020202020204" pitchFamily="34" charset="0"/>
                <a:ea typeface="Calibri" panose="020F0502020204030204" pitchFamily="34" charset="0"/>
              </a:rPr>
              <a:t>Culture change to achieve a </a:t>
            </a:r>
            <a:r>
              <a:rPr lang="en-GB" sz="2000" b="1" dirty="0">
                <a:solidFill>
                  <a:schemeClr val="accent4"/>
                </a:solidFill>
                <a:latin typeface="Arial" panose="020B0604020202020204" pitchFamily="34" charset="0"/>
                <a:ea typeface="Calibri" panose="020F0502020204030204" pitchFamily="34" charset="0"/>
              </a:rPr>
              <a:t>positive OSH culture</a:t>
            </a:r>
          </a:p>
          <a:p>
            <a:pPr marL="540000" lvl="1" indent="-252000">
              <a:spcBef>
                <a:spcPts val="0"/>
              </a:spcBef>
              <a:buClr>
                <a:schemeClr val="accent1"/>
              </a:buClr>
              <a:buSzPct val="80000"/>
              <a:buFont typeface="Wingdings 3" panose="05040102010807070707" pitchFamily="18" charset="2"/>
              <a:buChar char=""/>
            </a:pPr>
            <a:r>
              <a:rPr lang="en-GB" sz="2000" dirty="0">
                <a:latin typeface="Arial" panose="020B0604020202020204" pitchFamily="34" charset="0"/>
                <a:ea typeface="Calibri" panose="020F0502020204030204" pitchFamily="34" charset="0"/>
              </a:rPr>
              <a:t>OSH considered as a core value of the enterprise, integrated into every aspect of the enterprise’s dealings</a:t>
            </a:r>
          </a:p>
          <a:p>
            <a:pPr marL="540000" lvl="1" indent="-252000">
              <a:spcBef>
                <a:spcPts val="0"/>
              </a:spcBef>
              <a:buClr>
                <a:schemeClr val="accent1"/>
              </a:buClr>
              <a:buSzPct val="80000"/>
              <a:buFont typeface="Wingdings 3" panose="05040102010807070707" pitchFamily="18" charset="2"/>
              <a:buChar char=""/>
            </a:pPr>
            <a:r>
              <a:rPr lang="en-GB" sz="2000" dirty="0">
                <a:latin typeface="Arial" panose="020B0604020202020204" pitchFamily="34" charset="0"/>
                <a:ea typeface="Calibri" panose="020F0502020204030204" pitchFamily="34" charset="0"/>
              </a:rPr>
              <a:t>open communication and dialogue built on trust and mutual respect</a:t>
            </a:r>
          </a:p>
          <a:p>
            <a:pPr marL="540000" lvl="1" indent="-252000">
              <a:spcBef>
                <a:spcPts val="0"/>
              </a:spcBef>
              <a:buClr>
                <a:schemeClr val="accent1"/>
              </a:buClr>
              <a:buSzPct val="80000"/>
              <a:buFont typeface="Wingdings 3" panose="05040102010807070707" pitchFamily="18" charset="2"/>
              <a:buChar char=""/>
            </a:pPr>
            <a:r>
              <a:rPr lang="en-GB" sz="2000" dirty="0">
                <a:latin typeface="Arial" panose="020B0604020202020204" pitchFamily="34" charset="0"/>
                <a:ea typeface="Calibri" panose="020F0502020204030204" pitchFamily="34" charset="0"/>
              </a:rPr>
              <a:t>positive OSH leadership by employers and top management </a:t>
            </a:r>
          </a:p>
          <a:p>
            <a:pPr marL="540000" lvl="1" indent="-252000">
              <a:spcBef>
                <a:spcPts val="0"/>
              </a:spcBef>
              <a:buClr>
                <a:schemeClr val="accent1"/>
              </a:buClr>
              <a:buSzPct val="80000"/>
              <a:buFont typeface="Wingdings 3" panose="05040102010807070707" pitchFamily="18" charset="2"/>
              <a:buChar char=""/>
            </a:pPr>
            <a:r>
              <a:rPr lang="en-GB" sz="2000" dirty="0">
                <a:latin typeface="Arial" panose="020B0604020202020204" pitchFamily="34" charset="0"/>
                <a:ea typeface="Calibri" panose="020F0502020204030204" pitchFamily="34" charset="0"/>
              </a:rPr>
              <a:t>training and information for all workers to ensure they can actively participate in actions to improve OSH </a:t>
            </a:r>
          </a:p>
          <a:p>
            <a:endParaRPr lang="en-GB" sz="2000" dirty="0">
              <a:solidFill>
                <a:schemeClr val="tx1"/>
              </a:solidFill>
            </a:endParaRPr>
          </a:p>
        </p:txBody>
      </p:sp>
      <p:sp>
        <p:nvSpPr>
          <p:cNvPr id="4" name="Date Placeholder 3">
            <a:extLst>
              <a:ext uri="{FF2B5EF4-FFF2-40B4-BE49-F238E27FC236}">
                <a16:creationId xmlns:a16="http://schemas.microsoft.com/office/drawing/2014/main" id="{5BDF0B7E-9025-4FDF-BE1A-459337673269}"/>
              </a:ext>
            </a:extLst>
          </p:cNvPr>
          <p:cNvSpPr>
            <a:spLocks noGrp="1"/>
          </p:cNvSpPr>
          <p:nvPr>
            <p:ph type="dt" sz="half" idx="10"/>
          </p:nvPr>
        </p:nvSpPr>
        <p:spPr/>
        <p:txBody>
          <a:bodyPr/>
          <a:lstStyle/>
          <a:p>
            <a:r>
              <a:rPr lang="en-GB" dirty="0"/>
              <a:t>Date: Monday / 01 / October / 2019</a:t>
            </a:r>
          </a:p>
        </p:txBody>
      </p:sp>
      <p:sp>
        <p:nvSpPr>
          <p:cNvPr id="5" name="Footer Placeholder 4">
            <a:extLst>
              <a:ext uri="{FF2B5EF4-FFF2-40B4-BE49-F238E27FC236}">
                <a16:creationId xmlns:a16="http://schemas.microsoft.com/office/drawing/2014/main" id="{093C858B-6109-4694-8E4E-CFE76258A11F}"/>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5021149A-C6E1-4187-B897-4F561548697E}"/>
              </a:ext>
            </a:extLst>
          </p:cNvPr>
          <p:cNvSpPr>
            <a:spLocks noGrp="1"/>
          </p:cNvSpPr>
          <p:nvPr>
            <p:ph type="sldNum" sz="quarter" idx="12"/>
          </p:nvPr>
        </p:nvSpPr>
        <p:spPr/>
        <p:txBody>
          <a:bodyPr/>
          <a:lstStyle/>
          <a:p>
            <a:fld id="{856227C0-AD57-4F9B-BAE3-EEFB0D0EE427}" type="slidenum">
              <a:rPr lang="en-GB" smtClean="0"/>
              <a:t>4</a:t>
            </a:fld>
            <a:endParaRPr lang="en-GB"/>
          </a:p>
        </p:txBody>
      </p:sp>
    </p:spTree>
    <p:extLst>
      <p:ext uri="{BB962C8B-B14F-4D97-AF65-F5344CB8AC3E}">
        <p14:creationId xmlns:p14="http://schemas.microsoft.com/office/powerpoint/2010/main" val="20269315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B4B02C-DD0B-43FE-B3FE-B73B0E61AA0E}"/>
              </a:ext>
            </a:extLst>
          </p:cNvPr>
          <p:cNvSpPr>
            <a:spLocks noGrp="1"/>
          </p:cNvSpPr>
          <p:nvPr>
            <p:ph idx="1"/>
          </p:nvPr>
        </p:nvSpPr>
        <p:spPr/>
        <p:txBody>
          <a:bodyPr/>
          <a:lstStyle/>
          <a:p>
            <a:pPr lvl="2">
              <a:buSzPct val="90000"/>
            </a:pPr>
            <a:r>
              <a:rPr lang="en-GB" sz="2000" b="0" dirty="0">
                <a:solidFill>
                  <a:schemeClr val="tx1"/>
                </a:solidFill>
              </a:rPr>
              <a:t>The COVID-19 pandemic has exposed all people in the world of work to the risk of infection with the novel coronavirus, as well as to new and emerging risks related to this emergency and the newly adopted work practices.</a:t>
            </a:r>
          </a:p>
          <a:p>
            <a:pPr lvl="2">
              <a:buSzPct val="90000"/>
            </a:pPr>
            <a:r>
              <a:rPr lang="en-GB" sz="2000" b="0" dirty="0">
                <a:solidFill>
                  <a:schemeClr val="tx1"/>
                </a:solidFill>
              </a:rPr>
              <a:t>Country responses to the COVID-19 pandemic have shown the importance of the </a:t>
            </a:r>
            <a:r>
              <a:rPr lang="en-GB" sz="2000" b="1" dirty="0">
                <a:solidFill>
                  <a:schemeClr val="accent4"/>
                </a:solidFill>
              </a:rPr>
              <a:t>participation of social partners</a:t>
            </a:r>
            <a:r>
              <a:rPr lang="en-GB" sz="2000" b="0" dirty="0">
                <a:solidFill>
                  <a:schemeClr val="tx1"/>
                </a:solidFill>
              </a:rPr>
              <a:t> in OSH governance, contributing to improve the quality of policies and strategies and facilitating their rapid and effective implementation (by building ownership and commitment). </a:t>
            </a:r>
          </a:p>
          <a:p>
            <a:pPr lvl="2">
              <a:buSzPct val="90000"/>
            </a:pPr>
            <a:r>
              <a:rPr lang="en-GB" sz="2000" b="0" dirty="0">
                <a:solidFill>
                  <a:schemeClr val="tx1"/>
                </a:solidFill>
              </a:rPr>
              <a:t>Social partners have also been key in ensuring </a:t>
            </a:r>
            <a:r>
              <a:rPr lang="en-GB" sz="2000" b="1" dirty="0">
                <a:solidFill>
                  <a:schemeClr val="accent4"/>
                </a:solidFill>
              </a:rPr>
              <a:t>effective and coordinated communication and information </a:t>
            </a:r>
            <a:r>
              <a:rPr lang="en-GB" sz="2000" b="0" dirty="0">
                <a:solidFill>
                  <a:schemeClr val="tx1"/>
                </a:solidFill>
              </a:rPr>
              <a:t>to promote compliance, and contributed to the subsequent adoption of adequate OSH measures at the workplace. </a:t>
            </a:r>
          </a:p>
          <a:p>
            <a:pPr lvl="2">
              <a:buSzPct val="90000"/>
            </a:pPr>
            <a:r>
              <a:rPr lang="en-GB" sz="2000" b="0" dirty="0">
                <a:solidFill>
                  <a:schemeClr val="tx1"/>
                </a:solidFill>
                <a:effectLst/>
                <a:ea typeface="Calibri" panose="020F0502020204030204" pitchFamily="34" charset="0"/>
              </a:rPr>
              <a:t>Collaboration and dialogue with </a:t>
            </a:r>
            <a:r>
              <a:rPr lang="en-GB" sz="2000" b="1" dirty="0">
                <a:solidFill>
                  <a:schemeClr val="accent4"/>
                </a:solidFill>
                <a:effectLst/>
                <a:ea typeface="Calibri" panose="020F0502020204030204" pitchFamily="34" charset="0"/>
              </a:rPr>
              <a:t>other relevant stakeholders</a:t>
            </a:r>
            <a:r>
              <a:rPr lang="en-GB" sz="2000" b="0" dirty="0">
                <a:solidFill>
                  <a:schemeClr val="tx1"/>
                </a:solidFill>
                <a:effectLst/>
                <a:ea typeface="Calibri" panose="020F0502020204030204" pitchFamily="34" charset="0"/>
              </a:rPr>
              <a:t>, such as partnerships with public health and emergency services actors on issues of common concern, have proven to be vital to reduce the spread of COVID-19 </a:t>
            </a:r>
            <a:r>
              <a:rPr lang="en-GB" sz="2000" b="0" dirty="0">
                <a:solidFill>
                  <a:schemeClr val="tx1"/>
                </a:solidFill>
                <a:ea typeface="Calibri" panose="020F0502020204030204" pitchFamily="34" charset="0"/>
              </a:rPr>
              <a:t>(i.e., vaccination campaigns).</a:t>
            </a:r>
            <a:endParaRPr lang="en-GB" sz="2000" b="0" dirty="0">
              <a:solidFill>
                <a:schemeClr val="tx1"/>
              </a:solidFill>
            </a:endParaRPr>
          </a:p>
          <a:p>
            <a:pPr lvl="2">
              <a:buSzPct val="90000"/>
            </a:pPr>
            <a:r>
              <a:rPr lang="en-GB" sz="2000" b="0" dirty="0">
                <a:solidFill>
                  <a:schemeClr val="tx1"/>
                </a:solidFill>
              </a:rPr>
              <a:t>We must carry this lesson with us to exit this crisis and help us face any future crises that might lie ahead, constantly striving to reduce OSH risks and prevent work-related accidents and diseases.</a:t>
            </a:r>
          </a:p>
          <a:p>
            <a:pPr>
              <a:spcBef>
                <a:spcPts val="600"/>
              </a:spcBef>
              <a:spcAft>
                <a:spcPts val="0"/>
              </a:spcAft>
            </a:pPr>
            <a:endParaRPr lang="en-GB" sz="2000" b="0" dirty="0">
              <a:solidFill>
                <a:schemeClr val="tx1"/>
              </a:solidFill>
            </a:endParaRPr>
          </a:p>
          <a:p>
            <a:pPr>
              <a:spcAft>
                <a:spcPts val="0"/>
              </a:spcAft>
            </a:pPr>
            <a:endParaRPr lang="en-GB" dirty="0"/>
          </a:p>
        </p:txBody>
      </p:sp>
      <p:sp>
        <p:nvSpPr>
          <p:cNvPr id="3" name="Date Placeholder 2">
            <a:extLst>
              <a:ext uri="{FF2B5EF4-FFF2-40B4-BE49-F238E27FC236}">
                <a16:creationId xmlns:a16="http://schemas.microsoft.com/office/drawing/2014/main" id="{C0434B22-83D5-4DC7-B146-4BA94790C490}"/>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242B7D41-E495-48C6-A646-7B0A8F35BD1A}"/>
              </a:ext>
            </a:extLst>
          </p:cNvPr>
          <p:cNvSpPr>
            <a:spLocks noGrp="1"/>
          </p:cNvSpPr>
          <p:nvPr>
            <p:ph type="ftr" sz="quarter" idx="11"/>
          </p:nvPr>
        </p:nvSpPr>
        <p:spPr/>
        <p:txBody>
          <a:bodyPr/>
          <a:lstStyle/>
          <a:p>
            <a:r>
              <a:rPr lang="en-GB" dirty="0"/>
              <a:t>Advancing social justice, promoting decent work</a:t>
            </a:r>
          </a:p>
        </p:txBody>
      </p:sp>
      <p:sp>
        <p:nvSpPr>
          <p:cNvPr id="5" name="Slide Number Placeholder 4">
            <a:extLst>
              <a:ext uri="{FF2B5EF4-FFF2-40B4-BE49-F238E27FC236}">
                <a16:creationId xmlns:a16="http://schemas.microsoft.com/office/drawing/2014/main" id="{B1BCFAFB-38B0-40BD-A5F9-D2C29358A9B5}"/>
              </a:ext>
            </a:extLst>
          </p:cNvPr>
          <p:cNvSpPr>
            <a:spLocks noGrp="1"/>
          </p:cNvSpPr>
          <p:nvPr>
            <p:ph type="sldNum" sz="quarter" idx="12"/>
          </p:nvPr>
        </p:nvSpPr>
        <p:spPr/>
        <p:txBody>
          <a:bodyPr/>
          <a:lstStyle/>
          <a:p>
            <a:fld id="{856227C0-AD57-4F9B-BAE3-EEFB0D0EE427}" type="slidenum">
              <a:rPr lang="en-GB" smtClean="0"/>
              <a:t>40</a:t>
            </a:fld>
            <a:endParaRPr lang="en-GB"/>
          </a:p>
        </p:txBody>
      </p:sp>
    </p:spTree>
    <p:extLst>
      <p:ext uri="{BB962C8B-B14F-4D97-AF65-F5344CB8AC3E}">
        <p14:creationId xmlns:p14="http://schemas.microsoft.com/office/powerpoint/2010/main" val="2283707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76CEF4-7968-49A8-8FFF-A0CA9A2D93F6}"/>
              </a:ext>
            </a:extLst>
          </p:cNvPr>
          <p:cNvSpPr>
            <a:spLocks noGrp="1"/>
          </p:cNvSpPr>
          <p:nvPr>
            <p:ph idx="1"/>
          </p:nvPr>
        </p:nvSpPr>
        <p:spPr>
          <a:solidFill>
            <a:srgbClr val="FEECF5"/>
          </a:solidFill>
        </p:spPr>
        <p:txBody>
          <a:bodyPr/>
          <a:lstStyle/>
          <a:p>
            <a:r>
              <a:rPr lang="en-GB" dirty="0"/>
              <a:t>Global Call to Action for a human-centred recovery  from the COVID-19 crisis that is inclusive, sustainable and resilient </a:t>
            </a:r>
            <a:r>
              <a:rPr lang="en-GB" sz="2000" b="0" dirty="0"/>
              <a:t>(</a:t>
            </a:r>
            <a:r>
              <a:rPr lang="en-GB" sz="2000" b="0" i="1" dirty="0"/>
              <a:t>International Labour Conference, June 2021</a:t>
            </a:r>
            <a:r>
              <a:rPr lang="en-GB" sz="2000" b="0" dirty="0"/>
              <a:t>)</a:t>
            </a:r>
          </a:p>
          <a:p>
            <a:endParaRPr lang="en-GB" dirty="0"/>
          </a:p>
        </p:txBody>
      </p:sp>
      <p:sp>
        <p:nvSpPr>
          <p:cNvPr id="3" name="Date Placeholder 2">
            <a:extLst>
              <a:ext uri="{FF2B5EF4-FFF2-40B4-BE49-F238E27FC236}">
                <a16:creationId xmlns:a16="http://schemas.microsoft.com/office/drawing/2014/main" id="{1537DD10-BADF-4410-B889-FDDFF8B32376}"/>
              </a:ext>
            </a:extLst>
          </p:cNvPr>
          <p:cNvSpPr>
            <a:spLocks noGrp="1"/>
          </p:cNvSpPr>
          <p:nvPr>
            <p:ph type="dt" sz="half" idx="10"/>
          </p:nvPr>
        </p:nvSpPr>
        <p:spPr/>
        <p:txBody>
          <a:bodyPr/>
          <a:lstStyle/>
          <a:p>
            <a:r>
              <a:rPr lang="en-GB"/>
              <a:t>Date: Monday / 01 / October / 2019</a:t>
            </a:r>
          </a:p>
        </p:txBody>
      </p:sp>
      <p:sp>
        <p:nvSpPr>
          <p:cNvPr id="4" name="Footer Placeholder 3">
            <a:extLst>
              <a:ext uri="{FF2B5EF4-FFF2-40B4-BE49-F238E27FC236}">
                <a16:creationId xmlns:a16="http://schemas.microsoft.com/office/drawing/2014/main" id="{3852F047-2478-4556-8079-F1E94FD62BB3}"/>
              </a:ext>
            </a:extLst>
          </p:cNvPr>
          <p:cNvSpPr>
            <a:spLocks noGrp="1"/>
          </p:cNvSpPr>
          <p:nvPr>
            <p:ph type="ftr" sz="quarter" idx="11"/>
          </p:nvPr>
        </p:nvSpPr>
        <p:spPr/>
        <p:txBody>
          <a:bodyPr/>
          <a:lstStyle/>
          <a:p>
            <a:r>
              <a:rPr lang="en-GB"/>
              <a:t>Advancing social justice, promoting decent work</a:t>
            </a:r>
          </a:p>
        </p:txBody>
      </p:sp>
      <p:sp>
        <p:nvSpPr>
          <p:cNvPr id="5" name="Slide Number Placeholder 4">
            <a:extLst>
              <a:ext uri="{FF2B5EF4-FFF2-40B4-BE49-F238E27FC236}">
                <a16:creationId xmlns:a16="http://schemas.microsoft.com/office/drawing/2014/main" id="{1AD5BDF4-330C-437C-8C4C-5565C4834EBE}"/>
              </a:ext>
            </a:extLst>
          </p:cNvPr>
          <p:cNvSpPr>
            <a:spLocks noGrp="1"/>
          </p:cNvSpPr>
          <p:nvPr>
            <p:ph type="sldNum" sz="quarter" idx="12"/>
          </p:nvPr>
        </p:nvSpPr>
        <p:spPr/>
        <p:txBody>
          <a:bodyPr/>
          <a:lstStyle/>
          <a:p>
            <a:fld id="{856227C0-AD57-4F9B-BAE3-EEFB0D0EE427}" type="slidenum">
              <a:rPr lang="en-GB" smtClean="0"/>
              <a:t>41</a:t>
            </a:fld>
            <a:endParaRPr lang="en-GB"/>
          </a:p>
        </p:txBody>
      </p:sp>
      <p:sp>
        <p:nvSpPr>
          <p:cNvPr id="6" name="Content Placeholder 1">
            <a:extLst>
              <a:ext uri="{FF2B5EF4-FFF2-40B4-BE49-F238E27FC236}">
                <a16:creationId xmlns:a16="http://schemas.microsoft.com/office/drawing/2014/main" id="{2D646D4C-7E9C-4D71-9307-3A94F6964FF8}"/>
              </a:ext>
            </a:extLst>
          </p:cNvPr>
          <p:cNvSpPr txBox="1">
            <a:spLocks/>
          </p:cNvSpPr>
          <p:nvPr/>
        </p:nvSpPr>
        <p:spPr>
          <a:xfrm>
            <a:off x="490538" y="2140712"/>
            <a:ext cx="11210924" cy="939372"/>
          </a:xfrm>
          <a:prstGeom prst="rect">
            <a:avLst/>
          </a:prstGeom>
        </p:spPr>
        <p:txBody>
          <a:bodyPr vert="horz" lIns="0" tIns="0" rIns="0" bIns="0" numCol="2" rtlCol="0">
            <a:noAutofit/>
          </a:bodyPr>
          <a:lstStyle>
            <a:lvl1pPr marL="0" indent="0" algn="l" defTabSz="914400" rtl="0" eaLnBrk="1" latinLnBrk="0" hangingPunct="1">
              <a:lnSpc>
                <a:spcPct val="9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lnSpc>
                <a:spcPct val="90000"/>
              </a:lnSpc>
              <a:buClr>
                <a:schemeClr val="accent4"/>
              </a:buClr>
              <a:buSzPct val="90000"/>
            </a:pPr>
            <a:r>
              <a:rPr lang="en-GB" sz="2000" dirty="0"/>
              <a:t>Targets four key areas: </a:t>
            </a:r>
          </a:p>
          <a:p>
            <a:pPr marL="540000" lvl="1" indent="-252000">
              <a:spcBef>
                <a:spcPts val="0"/>
              </a:spcBef>
              <a:spcAft>
                <a:spcPts val="300"/>
              </a:spcAft>
              <a:buFont typeface="+mj-lt"/>
              <a:buAutoNum type="arabicPeriod"/>
            </a:pPr>
            <a:r>
              <a:rPr lang="en-GB" sz="2000" dirty="0"/>
              <a:t>Inclusive economic growth and employment</a:t>
            </a:r>
          </a:p>
          <a:p>
            <a:pPr marL="540000" lvl="1" indent="-252000">
              <a:spcBef>
                <a:spcPts val="0"/>
              </a:spcBef>
              <a:spcAft>
                <a:spcPts val="300"/>
              </a:spcAft>
              <a:buFont typeface="+mj-lt"/>
              <a:buAutoNum type="arabicPeriod"/>
            </a:pPr>
            <a:r>
              <a:rPr lang="en-GB" sz="2000" dirty="0"/>
              <a:t>Protection of all workers</a:t>
            </a:r>
          </a:p>
          <a:p>
            <a:pPr marL="540000" lvl="1" indent="-252000">
              <a:spcBef>
                <a:spcPts val="0"/>
              </a:spcBef>
              <a:spcAft>
                <a:spcPts val="300"/>
              </a:spcAft>
              <a:buFont typeface="+mj-lt"/>
              <a:buAutoNum type="arabicPeriod"/>
            </a:pPr>
            <a:endParaRPr lang="en-GB" sz="2000" dirty="0"/>
          </a:p>
          <a:p>
            <a:pPr marL="540000" lvl="1" indent="-252000">
              <a:spcBef>
                <a:spcPts val="0"/>
              </a:spcBef>
              <a:spcAft>
                <a:spcPts val="300"/>
              </a:spcAft>
              <a:buFont typeface="+mj-lt"/>
              <a:buAutoNum type="arabicPeriod"/>
            </a:pPr>
            <a:r>
              <a:rPr lang="en-GB" sz="2000" dirty="0"/>
              <a:t>Universal social protection </a:t>
            </a:r>
          </a:p>
          <a:p>
            <a:pPr marL="540000" lvl="1" indent="-252000">
              <a:spcBef>
                <a:spcPts val="0"/>
              </a:spcBef>
              <a:spcAft>
                <a:spcPts val="300"/>
              </a:spcAft>
              <a:buFont typeface="+mj-lt"/>
              <a:buAutoNum type="arabicPeriod"/>
            </a:pPr>
            <a:r>
              <a:rPr lang="en-GB" sz="2000" dirty="0"/>
              <a:t>Social dialogue</a:t>
            </a:r>
          </a:p>
        </p:txBody>
      </p:sp>
      <p:sp>
        <p:nvSpPr>
          <p:cNvPr id="7" name="Content Placeholder 1">
            <a:extLst>
              <a:ext uri="{FF2B5EF4-FFF2-40B4-BE49-F238E27FC236}">
                <a16:creationId xmlns:a16="http://schemas.microsoft.com/office/drawing/2014/main" id="{595A44C2-375A-4DF0-A9C1-927E6AF52A48}"/>
              </a:ext>
            </a:extLst>
          </p:cNvPr>
          <p:cNvSpPr txBox="1">
            <a:spLocks/>
          </p:cNvSpPr>
          <p:nvPr/>
        </p:nvSpPr>
        <p:spPr>
          <a:xfrm>
            <a:off x="523877" y="3236129"/>
            <a:ext cx="11210924" cy="2769242"/>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lnSpc>
                <a:spcPct val="90000"/>
              </a:lnSpc>
              <a:buClr>
                <a:schemeClr val="accent4"/>
              </a:buClr>
              <a:buSzPct val="90000"/>
            </a:pPr>
            <a:r>
              <a:rPr lang="en-GB" sz="2000" dirty="0"/>
              <a:t>Recognizes that safe and healthy working conditions are fundamental to decent work and asks countries to strengthen OSH measures by cooperating with public institutions, private enterprises, employers, workers and their representatives on the provision of tailored practical guidance; support for risk management; introduction of appropriate control and emergency preparedness measures; measures to prevent new outbreaks or other occupational risks; and compliance with health measures and other COVID-19- based rules and regulation. </a:t>
            </a:r>
          </a:p>
          <a:p>
            <a:pPr lvl="2">
              <a:lnSpc>
                <a:spcPct val="90000"/>
              </a:lnSpc>
              <a:buClr>
                <a:schemeClr val="accent4"/>
              </a:buClr>
              <a:buSzPct val="90000"/>
            </a:pPr>
            <a:r>
              <a:rPr lang="en-GB" sz="2000" dirty="0"/>
              <a:t>Recognizes the role that social dialogue, both bipartite and tripartite, has played in the immediate response to the COVID-19 pandemic in many countries and sectors and its importance to support delivery of the outcomes it sets out.</a:t>
            </a:r>
          </a:p>
        </p:txBody>
      </p:sp>
    </p:spTree>
    <p:extLst>
      <p:ext uri="{BB962C8B-B14F-4D97-AF65-F5344CB8AC3E}">
        <p14:creationId xmlns:p14="http://schemas.microsoft.com/office/powerpoint/2010/main" val="14268414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7186F-D495-4047-91A3-E889C0505C18}"/>
              </a:ext>
            </a:extLst>
          </p:cNvPr>
          <p:cNvSpPr>
            <a:spLocks noGrp="1"/>
          </p:cNvSpPr>
          <p:nvPr>
            <p:ph type="title"/>
          </p:nvPr>
        </p:nvSpPr>
        <p:spPr/>
        <p:txBody>
          <a:bodyPr/>
          <a:lstStyle/>
          <a:p>
            <a:r>
              <a:rPr lang="en-GB" dirty="0"/>
              <a:t>Thank you</a:t>
            </a:r>
          </a:p>
        </p:txBody>
      </p:sp>
      <p:sp>
        <p:nvSpPr>
          <p:cNvPr id="3" name="Text Placeholder 2">
            <a:extLst>
              <a:ext uri="{FF2B5EF4-FFF2-40B4-BE49-F238E27FC236}">
                <a16:creationId xmlns:a16="http://schemas.microsoft.com/office/drawing/2014/main" id="{2D607305-DF17-4193-9894-5180C9E535D7}"/>
              </a:ext>
            </a:extLst>
          </p:cNvPr>
          <p:cNvSpPr>
            <a:spLocks noGrp="1"/>
          </p:cNvSpPr>
          <p:nvPr>
            <p:ph type="body" idx="1"/>
          </p:nvPr>
        </p:nvSpPr>
        <p:spPr>
          <a:xfrm>
            <a:off x="490538" y="4644189"/>
            <a:ext cx="7200000" cy="493134"/>
          </a:xfrm>
        </p:spPr>
        <p:txBody>
          <a:bodyPr/>
          <a:lstStyle/>
          <a:p>
            <a:r>
              <a:rPr lang="en-GB" sz="1800" dirty="0">
                <a:hlinkClick r:id="rId2"/>
              </a:rPr>
              <a:t>www.ilo.org/safeday</a:t>
            </a:r>
            <a:endParaRPr lang="en-GB" sz="1800" dirty="0"/>
          </a:p>
          <a:p>
            <a:endParaRPr lang="en-GB" sz="1800" dirty="0"/>
          </a:p>
        </p:txBody>
      </p:sp>
      <p:sp>
        <p:nvSpPr>
          <p:cNvPr id="4" name="Date Placeholder 3">
            <a:extLst>
              <a:ext uri="{FF2B5EF4-FFF2-40B4-BE49-F238E27FC236}">
                <a16:creationId xmlns:a16="http://schemas.microsoft.com/office/drawing/2014/main" id="{403A3E7F-B0D8-4D49-8C4B-6D8C770D3025}"/>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D57097CB-39F4-456E-A8FC-82AB634E49A6}"/>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E4B2F180-1096-4A2E-9AD3-1CA275607B26}"/>
              </a:ext>
            </a:extLst>
          </p:cNvPr>
          <p:cNvSpPr>
            <a:spLocks noGrp="1"/>
          </p:cNvSpPr>
          <p:nvPr>
            <p:ph type="sldNum" sz="quarter" idx="12"/>
          </p:nvPr>
        </p:nvSpPr>
        <p:spPr/>
        <p:txBody>
          <a:bodyPr/>
          <a:lstStyle/>
          <a:p>
            <a:fld id="{856227C0-AD57-4F9B-BAE3-EEFB0D0EE427}" type="slidenum">
              <a:rPr lang="en-GB" smtClean="0"/>
              <a:pPr/>
              <a:t>42</a:t>
            </a:fld>
            <a:endParaRPr lang="en-GB"/>
          </a:p>
        </p:txBody>
      </p:sp>
      <p:pic>
        <p:nvPicPr>
          <p:cNvPr id="7" name="Picture Placeholder 9" descr="Background pattern&#10;&#10;Description automatically generated with medium confidence">
            <a:extLst>
              <a:ext uri="{FF2B5EF4-FFF2-40B4-BE49-F238E27FC236}">
                <a16:creationId xmlns:a16="http://schemas.microsoft.com/office/drawing/2014/main" id="{B15B062D-5BC2-FD40-8F4F-21C3E8709CEE}"/>
              </a:ext>
            </a:extLst>
          </p:cNvPr>
          <p:cNvPicPr>
            <a:picLocks noChangeAspect="1"/>
          </p:cNvPicPr>
          <p:nvPr/>
        </p:nvPicPr>
        <p:blipFill>
          <a:blip r:embed="rId3" cstate="print">
            <a:extLst>
              <a:ext uri="{28A0092B-C50C-407E-A947-70E740481C1C}">
                <a14:useLocalDpi xmlns:a14="http://schemas.microsoft.com/office/drawing/2010/main" val="0"/>
              </a:ext>
            </a:extLst>
          </a:blip>
          <a:srcRect l="1134" r="1134"/>
          <a:stretch>
            <a:fillRect/>
          </a:stretch>
        </p:blipFill>
        <p:spPr>
          <a:xfrm>
            <a:off x="0" y="-1"/>
            <a:ext cx="12192001" cy="6858001"/>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noFill/>
          <a:ln>
            <a:noFill/>
          </a:ln>
        </p:spPr>
      </p:pic>
    </p:spTree>
    <p:extLst>
      <p:ext uri="{BB962C8B-B14F-4D97-AF65-F5344CB8AC3E}">
        <p14:creationId xmlns:p14="http://schemas.microsoft.com/office/powerpoint/2010/main" val="927320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4177F-24F0-4BED-8553-3754FFC209C2}"/>
              </a:ext>
            </a:extLst>
          </p:cNvPr>
          <p:cNvSpPr>
            <a:spLocks noGrp="1"/>
          </p:cNvSpPr>
          <p:nvPr>
            <p:ph type="title"/>
          </p:nvPr>
        </p:nvSpPr>
        <p:spPr/>
        <p:txBody>
          <a:bodyPr/>
          <a:lstStyle/>
          <a:p>
            <a:r>
              <a:rPr lang="en-GB" dirty="0"/>
              <a:t>The key role of social dialogue during the COVID-19 crisis</a:t>
            </a:r>
          </a:p>
        </p:txBody>
      </p:sp>
      <p:sp>
        <p:nvSpPr>
          <p:cNvPr id="3" name="Content Placeholder 2">
            <a:extLst>
              <a:ext uri="{FF2B5EF4-FFF2-40B4-BE49-F238E27FC236}">
                <a16:creationId xmlns:a16="http://schemas.microsoft.com/office/drawing/2014/main" id="{42653E3C-933F-4D36-B348-1B99F629F754}"/>
              </a:ext>
            </a:extLst>
          </p:cNvPr>
          <p:cNvSpPr>
            <a:spLocks noGrp="1"/>
          </p:cNvSpPr>
          <p:nvPr>
            <p:ph idx="1"/>
          </p:nvPr>
        </p:nvSpPr>
        <p:spPr/>
        <p:txBody>
          <a:bodyPr/>
          <a:lstStyle/>
          <a:p>
            <a:r>
              <a:rPr lang="en-GB" sz="2000" b="0" dirty="0">
                <a:solidFill>
                  <a:schemeClr val="tx1"/>
                </a:solidFill>
              </a:rPr>
              <a:t>At the </a:t>
            </a:r>
            <a:r>
              <a:rPr lang="en-GB" sz="2000" dirty="0"/>
              <a:t>national level</a:t>
            </a:r>
            <a:r>
              <a:rPr lang="en-GB" sz="2000" b="0" dirty="0">
                <a:solidFill>
                  <a:schemeClr val="tx1"/>
                </a:solidFill>
              </a:rPr>
              <a:t>, governments who prioritized the active participation of employers’ and workers’ organizations in OSH governance have been able to collectively develop and implement emergency laws, policies and interventions.</a:t>
            </a:r>
          </a:p>
          <a:p>
            <a:r>
              <a:rPr lang="en-GB" sz="2000" b="0" dirty="0">
                <a:solidFill>
                  <a:schemeClr val="tx1"/>
                </a:solidFill>
              </a:rPr>
              <a:t>At the </a:t>
            </a:r>
            <a:r>
              <a:rPr lang="en-GB" sz="2000" dirty="0"/>
              <a:t>workplace level</a:t>
            </a:r>
            <a:r>
              <a:rPr lang="en-GB" sz="2000" b="0" dirty="0">
                <a:solidFill>
                  <a:schemeClr val="tx1"/>
                </a:solidFill>
              </a:rPr>
              <a:t>, workers’ participation and engagement, through joint OSH committees and workers OSH representatives, have been key in promoting compliance and designing and applying suitable and effective measures to eliminate hazards or minimize risks that are adapted to the workplace and workers’ needs.</a:t>
            </a:r>
          </a:p>
          <a:p>
            <a:endParaRPr lang="en-GB" sz="2000" b="0" dirty="0">
              <a:solidFill>
                <a:schemeClr val="tx1"/>
              </a:solidFill>
            </a:endParaRPr>
          </a:p>
        </p:txBody>
      </p:sp>
      <p:sp>
        <p:nvSpPr>
          <p:cNvPr id="4" name="Date Placeholder 3">
            <a:extLst>
              <a:ext uri="{FF2B5EF4-FFF2-40B4-BE49-F238E27FC236}">
                <a16:creationId xmlns:a16="http://schemas.microsoft.com/office/drawing/2014/main" id="{C9E810EB-D8A1-4793-AA03-670A014464A2}"/>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50D9280D-E79F-4BAC-956D-4436D595B640}"/>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E68A0A0E-EBDD-45E4-89E6-8BFE1CCDB5D1}"/>
              </a:ext>
            </a:extLst>
          </p:cNvPr>
          <p:cNvSpPr>
            <a:spLocks noGrp="1"/>
          </p:cNvSpPr>
          <p:nvPr>
            <p:ph type="sldNum" sz="quarter" idx="12"/>
          </p:nvPr>
        </p:nvSpPr>
        <p:spPr/>
        <p:txBody>
          <a:bodyPr/>
          <a:lstStyle/>
          <a:p>
            <a:fld id="{856227C0-AD57-4F9B-BAE3-EEFB0D0EE427}" type="slidenum">
              <a:rPr lang="en-GB" smtClean="0"/>
              <a:t>5</a:t>
            </a:fld>
            <a:endParaRPr lang="en-GB"/>
          </a:p>
        </p:txBody>
      </p:sp>
    </p:spTree>
    <p:extLst>
      <p:ext uri="{BB962C8B-B14F-4D97-AF65-F5344CB8AC3E}">
        <p14:creationId xmlns:p14="http://schemas.microsoft.com/office/powerpoint/2010/main" val="295916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people on a red background&#10;&#10;Description automatically generated with low confidence">
            <a:extLst>
              <a:ext uri="{FF2B5EF4-FFF2-40B4-BE49-F238E27FC236}">
                <a16:creationId xmlns:a16="http://schemas.microsoft.com/office/drawing/2014/main" id="{86A48AEE-8AF1-8743-9C01-372AD11C3C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0A3D7F9-A942-4323-B0B5-22B855656F9B}"/>
              </a:ext>
            </a:extLst>
          </p:cNvPr>
          <p:cNvSpPr>
            <a:spLocks noGrp="1"/>
          </p:cNvSpPr>
          <p:nvPr>
            <p:ph type="title"/>
          </p:nvPr>
        </p:nvSpPr>
        <p:spPr>
          <a:xfrm>
            <a:off x="490538" y="2872800"/>
            <a:ext cx="6718336" cy="608525"/>
          </a:xfrm>
        </p:spPr>
        <p:txBody>
          <a:bodyPr/>
          <a:lstStyle/>
          <a:p>
            <a:r>
              <a:rPr lang="en-GB" sz="4400" b="0" kern="0" dirty="0">
                <a:solidFill>
                  <a:schemeClr val="bg1"/>
                </a:solidFill>
                <a:effectLst/>
                <a:latin typeface="Arial" panose="020B0604020202020204" pitchFamily="34" charset="0"/>
              </a:rPr>
              <a:t>Why is it important to voice concerns around safety and health at work?</a:t>
            </a:r>
            <a:endParaRPr lang="en-GB" sz="4400" b="0" dirty="0">
              <a:solidFill>
                <a:schemeClr val="bg1"/>
              </a:solidFill>
            </a:endParaRPr>
          </a:p>
        </p:txBody>
      </p:sp>
      <p:sp>
        <p:nvSpPr>
          <p:cNvPr id="4" name="Date Placeholder 3">
            <a:extLst>
              <a:ext uri="{FF2B5EF4-FFF2-40B4-BE49-F238E27FC236}">
                <a16:creationId xmlns:a16="http://schemas.microsoft.com/office/drawing/2014/main" id="{ED723796-4414-48CB-B036-3CEA95A75DCE}"/>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3AF5D7A9-E57A-416F-96F3-10AF7779075E}"/>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7AE572A5-935D-487A-8A43-BFED46268B9F}"/>
              </a:ext>
            </a:extLst>
          </p:cNvPr>
          <p:cNvSpPr>
            <a:spLocks noGrp="1"/>
          </p:cNvSpPr>
          <p:nvPr>
            <p:ph type="sldNum" sz="quarter" idx="12"/>
          </p:nvPr>
        </p:nvSpPr>
        <p:spPr/>
        <p:txBody>
          <a:bodyPr/>
          <a:lstStyle/>
          <a:p>
            <a:fld id="{856227C0-AD57-4F9B-BAE3-EEFB0D0EE427}" type="slidenum">
              <a:rPr lang="en-GB" smtClean="0"/>
              <a:pPr/>
              <a:t>6</a:t>
            </a:fld>
            <a:endParaRPr lang="en-GB"/>
          </a:p>
        </p:txBody>
      </p:sp>
    </p:spTree>
    <p:extLst>
      <p:ext uri="{BB962C8B-B14F-4D97-AF65-F5344CB8AC3E}">
        <p14:creationId xmlns:p14="http://schemas.microsoft.com/office/powerpoint/2010/main" val="2719127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CF009-8FA2-4B68-B3C4-1503EA033B99}"/>
              </a:ext>
            </a:extLst>
          </p:cNvPr>
          <p:cNvSpPr>
            <a:spLocks noGrp="1"/>
          </p:cNvSpPr>
          <p:nvPr>
            <p:ph type="title"/>
          </p:nvPr>
        </p:nvSpPr>
        <p:spPr/>
        <p:txBody>
          <a:bodyPr/>
          <a:lstStyle/>
          <a:p>
            <a:r>
              <a:rPr lang="en-GB" dirty="0"/>
              <a:t>What is social dialogue?</a:t>
            </a:r>
          </a:p>
        </p:txBody>
      </p:sp>
      <p:sp>
        <p:nvSpPr>
          <p:cNvPr id="3" name="Content Placeholder 2">
            <a:extLst>
              <a:ext uri="{FF2B5EF4-FFF2-40B4-BE49-F238E27FC236}">
                <a16:creationId xmlns:a16="http://schemas.microsoft.com/office/drawing/2014/main" id="{0D7281DF-012B-43F4-A876-AA72B18D7751}"/>
              </a:ext>
            </a:extLst>
          </p:cNvPr>
          <p:cNvSpPr>
            <a:spLocks noGrp="1"/>
          </p:cNvSpPr>
          <p:nvPr>
            <p:ph idx="1"/>
          </p:nvPr>
        </p:nvSpPr>
        <p:spPr/>
        <p:txBody>
          <a:bodyPr/>
          <a:lstStyle/>
          <a:p>
            <a:pPr lvl="1"/>
            <a:r>
              <a:rPr lang="en-GB" sz="2000" dirty="0"/>
              <a:t>Social dialogue refers to all types of negotiation and consultation, or simply the exchange of information between, or among, representatives of governments, employers and workers on issues of common interest relating to economic and social policy.</a:t>
            </a:r>
          </a:p>
          <a:p>
            <a:pPr lvl="1"/>
            <a:r>
              <a:rPr lang="en-GB" sz="2000" dirty="0"/>
              <a:t>Social dialogue may:</a:t>
            </a:r>
          </a:p>
          <a:p>
            <a:pPr lvl="2">
              <a:spcAft>
                <a:spcPts val="600"/>
              </a:spcAft>
            </a:pPr>
            <a:r>
              <a:rPr lang="en-GB" sz="2000" dirty="0"/>
              <a:t>be informal or institutionalized, and often includes both;</a:t>
            </a:r>
          </a:p>
          <a:p>
            <a:pPr lvl="2">
              <a:spcAft>
                <a:spcPts val="600"/>
              </a:spcAft>
            </a:pPr>
            <a:r>
              <a:rPr lang="en-GB" sz="2000" dirty="0"/>
              <a:t>take place at different levels (international, national, regional, local or workplace);</a:t>
            </a:r>
          </a:p>
          <a:p>
            <a:pPr lvl="2">
              <a:spcAft>
                <a:spcPts val="600"/>
              </a:spcAft>
            </a:pPr>
            <a:r>
              <a:rPr lang="en-GB" sz="2000" dirty="0"/>
              <a:t>involve the social partners in different economic sectors, within a single sector or in a single company or group of companies.</a:t>
            </a:r>
          </a:p>
          <a:p>
            <a:pPr lvl="1"/>
            <a:endParaRPr lang="en-GB" dirty="0"/>
          </a:p>
        </p:txBody>
      </p:sp>
      <p:sp>
        <p:nvSpPr>
          <p:cNvPr id="4" name="Date Placeholder 3">
            <a:extLst>
              <a:ext uri="{FF2B5EF4-FFF2-40B4-BE49-F238E27FC236}">
                <a16:creationId xmlns:a16="http://schemas.microsoft.com/office/drawing/2014/main" id="{151B234B-891D-4ABF-94F8-1E04F4A05BCE}"/>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4BD73E4C-DDA1-4282-94F2-F64788526C39}"/>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73366548-53D7-4EFA-BE43-7418F4449A3D}"/>
              </a:ext>
            </a:extLst>
          </p:cNvPr>
          <p:cNvSpPr>
            <a:spLocks noGrp="1"/>
          </p:cNvSpPr>
          <p:nvPr>
            <p:ph type="sldNum" sz="quarter" idx="12"/>
          </p:nvPr>
        </p:nvSpPr>
        <p:spPr/>
        <p:txBody>
          <a:bodyPr/>
          <a:lstStyle/>
          <a:p>
            <a:fld id="{856227C0-AD57-4F9B-BAE3-EEFB0D0EE427}" type="slidenum">
              <a:rPr lang="en-GB" smtClean="0"/>
              <a:t>7</a:t>
            </a:fld>
            <a:endParaRPr lang="en-GB"/>
          </a:p>
        </p:txBody>
      </p:sp>
    </p:spTree>
    <p:extLst>
      <p:ext uri="{BB962C8B-B14F-4D97-AF65-F5344CB8AC3E}">
        <p14:creationId xmlns:p14="http://schemas.microsoft.com/office/powerpoint/2010/main" val="3686982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C4C4B-6962-4822-8B96-89718C99BB53}"/>
              </a:ext>
            </a:extLst>
          </p:cNvPr>
          <p:cNvSpPr>
            <a:spLocks noGrp="1"/>
          </p:cNvSpPr>
          <p:nvPr>
            <p:ph type="title"/>
          </p:nvPr>
        </p:nvSpPr>
        <p:spPr/>
        <p:txBody>
          <a:bodyPr/>
          <a:lstStyle/>
          <a:p>
            <a:r>
              <a:rPr lang="en-GB" dirty="0">
                <a:effectLst/>
                <a:latin typeface="Arial" panose="020B0604020202020204" pitchFamily="34" charset="0"/>
                <a:ea typeface="Calibri" panose="020F0502020204030204" pitchFamily="34" charset="0"/>
              </a:rPr>
              <a:t>The various forms of social dialogue</a:t>
            </a:r>
            <a:endParaRPr lang="en-GB" dirty="0"/>
          </a:p>
        </p:txBody>
      </p:sp>
      <p:sp>
        <p:nvSpPr>
          <p:cNvPr id="3" name="Content Placeholder 2">
            <a:extLst>
              <a:ext uri="{FF2B5EF4-FFF2-40B4-BE49-F238E27FC236}">
                <a16:creationId xmlns:a16="http://schemas.microsoft.com/office/drawing/2014/main" id="{EE9D9B86-58C8-4279-ADE8-5495731A8296}"/>
              </a:ext>
            </a:extLst>
          </p:cNvPr>
          <p:cNvSpPr>
            <a:spLocks noGrp="1"/>
          </p:cNvSpPr>
          <p:nvPr>
            <p:ph idx="1"/>
          </p:nvPr>
        </p:nvSpPr>
        <p:spPr/>
        <p:txBody>
          <a:bodyPr/>
          <a:lstStyle/>
          <a:p>
            <a:pPr lvl="2"/>
            <a:r>
              <a:rPr lang="en-GB" sz="2000" b="1" dirty="0">
                <a:solidFill>
                  <a:schemeClr val="accent4"/>
                </a:solidFill>
                <a:effectLst/>
                <a:latin typeface="Arial" panose="020B0604020202020204" pitchFamily="34" charset="0"/>
                <a:ea typeface="Calibri" panose="020F0502020204030204" pitchFamily="34" charset="0"/>
              </a:rPr>
              <a:t>Tripartite</a:t>
            </a:r>
            <a:r>
              <a:rPr lang="en-GB" sz="2000" dirty="0">
                <a:solidFill>
                  <a:schemeClr val="accent4"/>
                </a:solidFill>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process, with the government (Ministry of Labour and/or other Ministries concerned) as an official party to the dialogue.</a:t>
            </a:r>
          </a:p>
          <a:p>
            <a:pPr lvl="2"/>
            <a:r>
              <a:rPr lang="en-GB" sz="2000" b="1" dirty="0">
                <a:solidFill>
                  <a:schemeClr val="accent4"/>
                </a:solidFill>
                <a:latin typeface="Arial" panose="020B0604020202020204" pitchFamily="34" charset="0"/>
                <a:ea typeface="Calibri" panose="020F0502020204030204" pitchFamily="34" charset="0"/>
              </a:rPr>
              <a:t>T</a:t>
            </a:r>
            <a:r>
              <a:rPr lang="en-GB" sz="2000" b="1" dirty="0">
                <a:solidFill>
                  <a:schemeClr val="accent4"/>
                </a:solidFill>
                <a:effectLst/>
                <a:latin typeface="Arial" panose="020B0604020202020204" pitchFamily="34" charset="0"/>
                <a:ea typeface="Calibri" panose="020F0502020204030204" pitchFamily="34" charset="0"/>
              </a:rPr>
              <a:t>ripartite “plus” </a:t>
            </a:r>
            <a:r>
              <a:rPr lang="en-GB" sz="2000" dirty="0">
                <a:effectLst/>
                <a:latin typeface="Arial" panose="020B0604020202020204" pitchFamily="34" charset="0"/>
                <a:ea typeface="Calibri" panose="020F0502020204030204" pitchFamily="34" charset="0"/>
              </a:rPr>
              <a:t>process</a:t>
            </a:r>
            <a:r>
              <a:rPr lang="en-GB" sz="2000" dirty="0">
                <a:latin typeface="Arial" panose="020B0604020202020204" pitchFamily="34" charset="0"/>
                <a:ea typeface="Calibri" panose="020F0502020204030204" pitchFamily="34" charset="0"/>
              </a:rPr>
              <a:t> (when</a:t>
            </a:r>
            <a:r>
              <a:rPr lang="en-GB" sz="2000" dirty="0">
                <a:effectLst/>
                <a:latin typeface="Arial" panose="020B0604020202020204" pitchFamily="34" charset="0"/>
                <a:ea typeface="Calibri" panose="020F0502020204030204" pitchFamily="34" charset="0"/>
              </a:rPr>
              <a:t> dealing with issues beyond the world of work), with actors representing specific concerns and interests of the civil society.</a:t>
            </a:r>
          </a:p>
          <a:p>
            <a:pPr lvl="2">
              <a:spcAft>
                <a:spcPts val="600"/>
              </a:spcAft>
            </a:pPr>
            <a:r>
              <a:rPr lang="en-GB" sz="2000" b="1" dirty="0">
                <a:solidFill>
                  <a:schemeClr val="accent4"/>
                </a:solidFill>
                <a:latin typeface="Arial" panose="020B0604020202020204" pitchFamily="34" charset="0"/>
                <a:ea typeface="Calibri" panose="020F0502020204030204" pitchFamily="34" charset="0"/>
              </a:rPr>
              <a:t>B</a:t>
            </a:r>
            <a:r>
              <a:rPr lang="en-GB" sz="2000" b="1" dirty="0">
                <a:solidFill>
                  <a:schemeClr val="accent4"/>
                </a:solidFill>
                <a:effectLst/>
                <a:latin typeface="Arial" panose="020B0604020202020204" pitchFamily="34" charset="0"/>
                <a:ea typeface="Calibri" panose="020F0502020204030204" pitchFamily="34" charset="0"/>
              </a:rPr>
              <a:t>ipartite</a:t>
            </a:r>
            <a:r>
              <a:rPr lang="en-GB" sz="2000" dirty="0">
                <a:solidFill>
                  <a:schemeClr val="accent4"/>
                </a:solidFill>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relations, between labour and management (or employers’ and workers’ organizations)</a:t>
            </a:r>
            <a:endParaRPr lang="en-US" sz="2000" dirty="0">
              <a:effectLst/>
              <a:latin typeface="Arial" panose="020B0604020202020204" pitchFamily="34" charset="0"/>
              <a:ea typeface="Calibri" panose="020F0502020204030204" pitchFamily="34" charset="0"/>
            </a:endParaRPr>
          </a:p>
          <a:p>
            <a:pPr marL="540000" lvl="1" indent="-252000">
              <a:spcBef>
                <a:spcPts val="0"/>
              </a:spcBef>
              <a:buClr>
                <a:schemeClr val="accent1"/>
              </a:buClr>
              <a:buSzPct val="80000"/>
              <a:buFont typeface="Wingdings 3" panose="05040102010807070707" pitchFamily="18" charset="2"/>
              <a:buChar char=""/>
            </a:pPr>
            <a:r>
              <a:rPr lang="en-GB" b="1" dirty="0">
                <a:solidFill>
                  <a:schemeClr val="tx1"/>
                </a:solidFill>
                <a:effectLst/>
                <a:latin typeface="Arial" panose="020B0604020202020204" pitchFamily="34" charset="0"/>
                <a:ea typeface="Calibri" panose="020F0502020204030204" pitchFamily="34" charset="0"/>
              </a:rPr>
              <a:t>Collective bargaining</a:t>
            </a:r>
            <a:r>
              <a:rPr lang="en-GB" b="0" dirty="0">
                <a:solidFill>
                  <a:schemeClr val="tx1"/>
                </a:solidFill>
                <a:effectLst/>
                <a:latin typeface="Arial" panose="020B0604020202020204" pitchFamily="34" charset="0"/>
                <a:ea typeface="Calibri" panose="020F0502020204030204" pitchFamily="34" charset="0"/>
              </a:rPr>
              <a:t>: consisting of: </a:t>
            </a:r>
            <a:r>
              <a:rPr lang="en-GB" b="0" i="1" dirty="0">
                <a:solidFill>
                  <a:schemeClr val="tx1"/>
                </a:solidFill>
                <a:effectLst/>
                <a:latin typeface="Arial" panose="020B0604020202020204" pitchFamily="34" charset="0"/>
                <a:ea typeface="Calibri" panose="020F0502020204030204" pitchFamily="34" charset="0"/>
              </a:rPr>
              <a:t>all negotiations which take place between an employer, a group of employers or one or more employers’ organisations, on the one hand, and one or more workers’ organisations, on the other, for: (a) determining working conditions and terms of employment; and/or (b) regulating relations between employers and workers; and/or (c) regulating relations between employers or their organisations and a workers’ organisation or workers’ organisations.</a:t>
            </a:r>
            <a:endParaRPr lang="en-GB" b="0" dirty="0">
              <a:solidFill>
                <a:schemeClr val="tx1"/>
              </a:solidFill>
              <a:effectLst/>
              <a:latin typeface="Arial" panose="020B0604020202020204" pitchFamily="34" charset="0"/>
              <a:ea typeface="Calibri" panose="020F0502020204030204" pitchFamily="34" charset="0"/>
            </a:endParaRPr>
          </a:p>
          <a:p>
            <a:pPr marL="540000" lvl="1" indent="-252000">
              <a:spcBef>
                <a:spcPts val="0"/>
              </a:spcBef>
              <a:buClr>
                <a:schemeClr val="accent1"/>
              </a:buClr>
              <a:buSzPct val="80000"/>
              <a:buFont typeface="Wingdings 3" panose="05040102010807070707" pitchFamily="18" charset="2"/>
              <a:buChar char=""/>
            </a:pPr>
            <a:r>
              <a:rPr lang="en-GB" b="1" dirty="0">
                <a:solidFill>
                  <a:schemeClr val="tx1"/>
                </a:solidFill>
                <a:effectLst/>
                <a:latin typeface="Arial" panose="020B0604020202020204" pitchFamily="34" charset="0"/>
                <a:ea typeface="Calibri" panose="020F0502020204030204" pitchFamily="34" charset="0"/>
              </a:rPr>
              <a:t>Workplace cooperation</a:t>
            </a:r>
            <a:r>
              <a:rPr lang="en-GB" b="0" dirty="0">
                <a:solidFill>
                  <a:schemeClr val="tx1"/>
                </a:solidFill>
                <a:effectLst/>
                <a:latin typeface="Arial" panose="020B0604020202020204" pitchFamily="34" charset="0"/>
                <a:ea typeface="Calibri" panose="020F0502020204030204" pitchFamily="34" charset="0"/>
              </a:rPr>
              <a:t>: ranging from information sharing to consultation or joint decision-making.</a:t>
            </a:r>
          </a:p>
          <a:p>
            <a:endParaRPr lang="en-GB" b="0" dirty="0"/>
          </a:p>
        </p:txBody>
      </p:sp>
      <p:sp>
        <p:nvSpPr>
          <p:cNvPr id="4" name="Date Placeholder 3">
            <a:extLst>
              <a:ext uri="{FF2B5EF4-FFF2-40B4-BE49-F238E27FC236}">
                <a16:creationId xmlns:a16="http://schemas.microsoft.com/office/drawing/2014/main" id="{A1F5960A-DD86-4033-83A6-67105F6FF872}"/>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C5C36AB9-E17E-4775-8FFC-BFD1BC0753B4}"/>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EF453255-9FC3-4DD7-93A5-083541328606}"/>
              </a:ext>
            </a:extLst>
          </p:cNvPr>
          <p:cNvSpPr>
            <a:spLocks noGrp="1"/>
          </p:cNvSpPr>
          <p:nvPr>
            <p:ph type="sldNum" sz="quarter" idx="12"/>
          </p:nvPr>
        </p:nvSpPr>
        <p:spPr/>
        <p:txBody>
          <a:bodyPr/>
          <a:lstStyle/>
          <a:p>
            <a:fld id="{856227C0-AD57-4F9B-BAE3-EEFB0D0EE427}" type="slidenum">
              <a:rPr lang="en-GB" smtClean="0"/>
              <a:t>8</a:t>
            </a:fld>
            <a:endParaRPr lang="en-GB"/>
          </a:p>
        </p:txBody>
      </p:sp>
    </p:spTree>
    <p:extLst>
      <p:ext uri="{BB962C8B-B14F-4D97-AF65-F5344CB8AC3E}">
        <p14:creationId xmlns:p14="http://schemas.microsoft.com/office/powerpoint/2010/main" val="1660544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0ADEE-DB31-4672-B981-E07EB58D980F}"/>
              </a:ext>
            </a:extLst>
          </p:cNvPr>
          <p:cNvSpPr>
            <a:spLocks noGrp="1"/>
          </p:cNvSpPr>
          <p:nvPr>
            <p:ph type="title"/>
          </p:nvPr>
        </p:nvSpPr>
        <p:spPr/>
        <p:txBody>
          <a:bodyPr/>
          <a:lstStyle/>
          <a:p>
            <a:r>
              <a:rPr lang="en-GB" dirty="0"/>
              <a:t>Social dialogue: at the heart of the ILO</a:t>
            </a:r>
          </a:p>
        </p:txBody>
      </p:sp>
      <p:sp>
        <p:nvSpPr>
          <p:cNvPr id="3" name="Content Placeholder 2">
            <a:extLst>
              <a:ext uri="{FF2B5EF4-FFF2-40B4-BE49-F238E27FC236}">
                <a16:creationId xmlns:a16="http://schemas.microsoft.com/office/drawing/2014/main" id="{3D0B0380-DE7B-46A7-8908-9F1AF1AD610C}"/>
              </a:ext>
            </a:extLst>
          </p:cNvPr>
          <p:cNvSpPr>
            <a:spLocks noGrp="1"/>
          </p:cNvSpPr>
          <p:nvPr>
            <p:ph idx="1"/>
          </p:nvPr>
        </p:nvSpPr>
        <p:spPr>
          <a:xfrm>
            <a:off x="490538" y="2016304"/>
            <a:ext cx="11210924" cy="3819525"/>
          </a:xfrm>
        </p:spPr>
        <p:txBody>
          <a:bodyPr/>
          <a:lstStyle/>
          <a:p>
            <a:pPr lvl="1">
              <a:lnSpc>
                <a:spcPct val="90000"/>
              </a:lnSpc>
              <a:spcBef>
                <a:spcPts val="0"/>
              </a:spcBef>
            </a:pPr>
            <a:r>
              <a:rPr lang="en-GB" sz="2000" dirty="0"/>
              <a:t>The tripartite structure of the ILO allows employers, workers and governments to take part in the decision-making on international labour matters, to promote social justice and decent work for all.</a:t>
            </a:r>
          </a:p>
          <a:p>
            <a:pPr lvl="1">
              <a:lnSpc>
                <a:spcPct val="90000"/>
              </a:lnSpc>
              <a:spcBef>
                <a:spcPts val="0"/>
              </a:spcBef>
            </a:pPr>
            <a:r>
              <a:rPr lang="en-GB" sz="2000" dirty="0"/>
              <a:t>Social dialogue is embedded in the </a:t>
            </a:r>
            <a:r>
              <a:rPr lang="en-GB" sz="2000" b="1" dirty="0">
                <a:solidFill>
                  <a:schemeClr val="accent4"/>
                </a:solidFill>
              </a:rPr>
              <a:t>ILO Constitution </a:t>
            </a:r>
            <a:r>
              <a:rPr lang="en-GB" sz="2000" dirty="0"/>
              <a:t>and in almost all international labour standards, as a key method to achieve sustainable decisions and peaceful workplace relations. </a:t>
            </a:r>
          </a:p>
          <a:p>
            <a:pPr lvl="1">
              <a:lnSpc>
                <a:spcPct val="90000"/>
              </a:lnSpc>
              <a:spcBef>
                <a:spcPts val="0"/>
              </a:spcBef>
            </a:pPr>
            <a:r>
              <a:rPr lang="en-GB" sz="2000" dirty="0"/>
              <a:t>There are </a:t>
            </a:r>
            <a:r>
              <a:rPr lang="en-GB" sz="2000" b="1" dirty="0">
                <a:solidFill>
                  <a:schemeClr val="accent4"/>
                </a:solidFill>
              </a:rPr>
              <a:t>specific Conventions </a:t>
            </a:r>
            <a:r>
              <a:rPr lang="en-GB" sz="2000" dirty="0"/>
              <a:t>promoting social dialogue, i.e.:</a:t>
            </a:r>
          </a:p>
          <a:p>
            <a:pPr lvl="2">
              <a:lnSpc>
                <a:spcPct val="90000"/>
              </a:lnSpc>
              <a:spcBef>
                <a:spcPts val="0"/>
              </a:spcBef>
            </a:pPr>
            <a:r>
              <a:rPr lang="en-GB" dirty="0"/>
              <a:t>Tripartite Consultation (International Labour Standards) Convention, 1976 (No. 144)</a:t>
            </a:r>
          </a:p>
          <a:p>
            <a:pPr lvl="2">
              <a:lnSpc>
                <a:spcPct val="90000"/>
              </a:lnSpc>
              <a:spcBef>
                <a:spcPts val="0"/>
              </a:spcBef>
            </a:pPr>
            <a:r>
              <a:rPr lang="en-GB" dirty="0"/>
              <a:t>Freedom of Association and Protection of the Right to Organise Convention, 1948 (No. 87) and  Right to Organise and Collective Bargaining Convention, 1949 (No. 98) – fundamental Conventions</a:t>
            </a:r>
          </a:p>
          <a:p>
            <a:pPr lvl="2">
              <a:lnSpc>
                <a:spcPct val="90000"/>
              </a:lnSpc>
              <a:spcBef>
                <a:spcPts val="0"/>
              </a:spcBef>
            </a:pPr>
            <a:r>
              <a:rPr lang="en-GB" dirty="0"/>
              <a:t>Collective Bargaining Convention, 1981 (No. 154) </a:t>
            </a:r>
          </a:p>
          <a:p>
            <a:pPr lvl="1">
              <a:lnSpc>
                <a:spcPct val="90000"/>
              </a:lnSpc>
              <a:spcAft>
                <a:spcPts val="0"/>
              </a:spcAft>
            </a:pPr>
            <a:r>
              <a:rPr lang="en-GB" sz="2000" dirty="0"/>
              <a:t>Social dialogue is echoed in one of the categories of </a:t>
            </a:r>
            <a:r>
              <a:rPr lang="en-GB" sz="2000" b="1" dirty="0">
                <a:solidFill>
                  <a:schemeClr val="accent4"/>
                </a:solidFill>
              </a:rPr>
              <a:t>fundamental principles and rights at work</a:t>
            </a:r>
            <a:r>
              <a:rPr lang="en-GB" sz="2000" dirty="0"/>
              <a:t>, namely freedom of association and the effective recognition of the right to collective bargaining</a:t>
            </a:r>
          </a:p>
          <a:p>
            <a:pPr lvl="1">
              <a:lnSpc>
                <a:spcPct val="90000"/>
              </a:lnSpc>
              <a:spcAft>
                <a:spcPts val="0"/>
              </a:spcAft>
            </a:pPr>
            <a:r>
              <a:rPr lang="en-GB" sz="2000" dirty="0"/>
              <a:t>The ILO </a:t>
            </a:r>
            <a:r>
              <a:rPr lang="en-GB" sz="2000" b="1" dirty="0">
                <a:solidFill>
                  <a:schemeClr val="accent4"/>
                </a:solidFill>
              </a:rPr>
              <a:t>Declaration on Social Justice for a Fair Globalization </a:t>
            </a:r>
            <a:r>
              <a:rPr lang="en-GB" sz="2000" dirty="0"/>
              <a:t>(2008) and the ILO </a:t>
            </a:r>
            <a:r>
              <a:rPr lang="en-GB" sz="2000" b="1" dirty="0">
                <a:solidFill>
                  <a:schemeClr val="accent4"/>
                </a:solidFill>
              </a:rPr>
              <a:t>Centenary Declaration for the Future of Work</a:t>
            </a:r>
            <a:r>
              <a:rPr lang="en-GB" sz="2000" dirty="0"/>
              <a:t> (2019) reiterate the relevance of social dialogue to building up social cohesion and a productive economy.</a:t>
            </a:r>
          </a:p>
        </p:txBody>
      </p:sp>
      <p:sp>
        <p:nvSpPr>
          <p:cNvPr id="4" name="Date Placeholder 3">
            <a:extLst>
              <a:ext uri="{FF2B5EF4-FFF2-40B4-BE49-F238E27FC236}">
                <a16:creationId xmlns:a16="http://schemas.microsoft.com/office/drawing/2014/main" id="{09B1B52D-CEB0-4CCF-B35B-58BD1BE56119}"/>
              </a:ext>
            </a:extLst>
          </p:cNvPr>
          <p:cNvSpPr>
            <a:spLocks noGrp="1"/>
          </p:cNvSpPr>
          <p:nvPr>
            <p:ph type="dt" sz="half" idx="10"/>
          </p:nvPr>
        </p:nvSpPr>
        <p:spPr/>
        <p:txBody>
          <a:bodyPr/>
          <a:lstStyle/>
          <a:p>
            <a:r>
              <a:rPr lang="en-GB"/>
              <a:t>Date: Monday / 01 / October / 2019</a:t>
            </a:r>
          </a:p>
        </p:txBody>
      </p:sp>
      <p:sp>
        <p:nvSpPr>
          <p:cNvPr id="6" name="Slide Number Placeholder 5">
            <a:extLst>
              <a:ext uri="{FF2B5EF4-FFF2-40B4-BE49-F238E27FC236}">
                <a16:creationId xmlns:a16="http://schemas.microsoft.com/office/drawing/2014/main" id="{A2B17923-2E55-48E9-911D-49BAC62DAA89}"/>
              </a:ext>
            </a:extLst>
          </p:cNvPr>
          <p:cNvSpPr>
            <a:spLocks noGrp="1"/>
          </p:cNvSpPr>
          <p:nvPr>
            <p:ph type="sldNum" sz="quarter" idx="12"/>
          </p:nvPr>
        </p:nvSpPr>
        <p:spPr/>
        <p:txBody>
          <a:bodyPr/>
          <a:lstStyle/>
          <a:p>
            <a:fld id="{856227C0-AD57-4F9B-BAE3-EEFB0D0EE427}" type="slidenum">
              <a:rPr lang="en-GB" smtClean="0"/>
              <a:t>9</a:t>
            </a:fld>
            <a:endParaRPr lang="en-GB"/>
          </a:p>
        </p:txBody>
      </p:sp>
    </p:spTree>
    <p:extLst>
      <p:ext uri="{BB962C8B-B14F-4D97-AF65-F5344CB8AC3E}">
        <p14:creationId xmlns:p14="http://schemas.microsoft.com/office/powerpoint/2010/main" val="1048309183"/>
      </p:ext>
    </p:extLst>
  </p:cSld>
  <p:clrMapOvr>
    <a:masterClrMapping/>
  </p:clrMapOvr>
</p:sld>
</file>

<file path=ppt/theme/theme1.xml><?xml version="1.0" encoding="utf-8"?>
<a:theme xmlns:a="http://schemas.openxmlformats.org/drawingml/2006/main" name="ILO 2020">
  <a:themeElements>
    <a:clrScheme name="ILO Jan 2020">
      <a:dk1>
        <a:srgbClr val="230050"/>
      </a:dk1>
      <a:lt1>
        <a:sysClr val="window" lastClr="FFFFFF"/>
      </a:lt1>
      <a:dk2>
        <a:srgbClr val="000000"/>
      </a:dk2>
      <a:lt2>
        <a:srgbClr val="F8FCFE"/>
      </a:lt2>
      <a:accent1>
        <a:srgbClr val="1E2DBE"/>
      </a:accent1>
      <a:accent2>
        <a:srgbClr val="FA3C4B"/>
      </a:accent2>
      <a:accent3>
        <a:srgbClr val="FFCD2D"/>
      </a:accent3>
      <a:accent4>
        <a:srgbClr val="960A55"/>
      </a:accent4>
      <a:accent5>
        <a:srgbClr val="05D2D2"/>
      </a:accent5>
      <a:accent6>
        <a:srgbClr val="8CE164"/>
      </a:accent6>
      <a:hlink>
        <a:srgbClr val="230050"/>
      </a:hlink>
      <a:folHlink>
        <a:srgbClr val="23005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LO Presentation 16x9.potx" id="{1B78B7CC-6F33-4AED-B988-F1824BC14DB2}" vid="{017B0592-C5E0-43A0-8804-D21738B904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3908A712D7AA418D95BFCC0ECE245F" ma:contentTypeVersion="13" ma:contentTypeDescription="Create a new document." ma:contentTypeScope="" ma:versionID="24b8e75f8b9f498b9319491a85ae649b">
  <xsd:schema xmlns:xsd="http://www.w3.org/2001/XMLSchema" xmlns:xs="http://www.w3.org/2001/XMLSchema" xmlns:p="http://schemas.microsoft.com/office/2006/metadata/properties" xmlns:ns2="18f9ac08-cad0-4069-9cc9-ad6597f5f3a5" xmlns:ns3="8f68b5b3-e33a-4795-8620-9e287973ee67" targetNamespace="http://schemas.microsoft.com/office/2006/metadata/properties" ma:root="true" ma:fieldsID="62acb6b2ec90eda1090535215575f5e0" ns2:_="" ns3:_="">
    <xsd:import namespace="18f9ac08-cad0-4069-9cc9-ad6597f5f3a5"/>
    <xsd:import namespace="8f68b5b3-e33a-4795-8620-9e287973ee6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9ac08-cad0-4069-9cc9-ad6597f5f3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f68b5b3-e33a-4795-8620-9e287973ee6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8f68b5b3-e33a-4795-8620-9e287973ee67">
      <UserInfo>
        <DisplayName>Marechal, Anne</DisplayName>
        <AccountId>49</AccountId>
        <AccountType/>
      </UserInfo>
      <UserInfo>
        <DisplayName>Azzi, Manal</DisplayName>
        <AccountId>20</AccountId>
        <AccountType/>
      </UserInfo>
      <UserInfo>
        <DisplayName>Dard, Laetitia</DisplayName>
        <AccountId>121</AccountId>
        <AccountType/>
      </UserInfo>
      <UserInfo>
        <DisplayName>Groening, Lacye</DisplayName>
        <AccountId>21</AccountId>
        <AccountType/>
      </UserInfo>
    </SharedWithUsers>
  </documentManagement>
</p:properties>
</file>

<file path=customXml/itemProps1.xml><?xml version="1.0" encoding="utf-8"?>
<ds:datastoreItem xmlns:ds="http://schemas.openxmlformats.org/officeDocument/2006/customXml" ds:itemID="{F084F41F-0337-4782-B596-993D7FB798B7}">
  <ds:schemaRefs>
    <ds:schemaRef ds:uri="http://schemas.microsoft.com/sharepoint/v3/contenttype/forms"/>
  </ds:schemaRefs>
</ds:datastoreItem>
</file>

<file path=customXml/itemProps2.xml><?xml version="1.0" encoding="utf-8"?>
<ds:datastoreItem xmlns:ds="http://schemas.openxmlformats.org/officeDocument/2006/customXml" ds:itemID="{9BC94BD6-5AE5-4AEE-B1BB-73D664E8FC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9ac08-cad0-4069-9cc9-ad6597f5f3a5"/>
    <ds:schemaRef ds:uri="8f68b5b3-e33a-4795-8620-9e287973ee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942BA9F-BDE8-4365-AA58-D0F78E70F1C9}">
  <ds:schemaRefs>
    <ds:schemaRef ds:uri="8f68b5b3-e33a-4795-8620-9e287973ee67"/>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18f9ac08-cad0-4069-9cc9-ad6597f5f3a5"/>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English+PowerPoint+Presentation</Template>
  <TotalTime>0</TotalTime>
  <Words>6015</Words>
  <Application>Microsoft Office PowerPoint</Application>
  <PresentationFormat>Widescreen</PresentationFormat>
  <Paragraphs>408</Paragraphs>
  <Slides>42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Segoe Fluent Icons</vt:lpstr>
      <vt:lpstr>Wingdings 3</vt:lpstr>
      <vt:lpstr>ILO 2020</vt:lpstr>
      <vt:lpstr>Enhancing  social dialogue  towards a culture of  safety and health</vt:lpstr>
      <vt:lpstr>Building and maintaining a preventative safety and health culture</vt:lpstr>
      <vt:lpstr>At the national level…</vt:lpstr>
      <vt:lpstr>At the workplace level…</vt:lpstr>
      <vt:lpstr>The key role of social dialogue during the COVID-19 crisis</vt:lpstr>
      <vt:lpstr>Why is it important to voice concerns around safety and health at work?</vt:lpstr>
      <vt:lpstr>What is social dialogue?</vt:lpstr>
      <vt:lpstr>The various forms of social dialogue</vt:lpstr>
      <vt:lpstr>Social dialogue: at the heart of the ILO</vt:lpstr>
      <vt:lpstr>Participation and consultation at the core of ILO standards on OSH</vt:lpstr>
      <vt:lpstr>PowerPoint Presentation</vt:lpstr>
      <vt:lpstr>PowerPoint Presentation</vt:lpstr>
      <vt:lpstr>At the national level:  the role of the social partners in building a preventative safety and health culture </vt:lpstr>
      <vt:lpstr>Participation of the social partners in the OSH governance</vt:lpstr>
      <vt:lpstr>Adopting sound OSH policies through social dialogue</vt:lpstr>
      <vt:lpstr>Implementing effective OSH regulatory frameworks</vt:lpstr>
      <vt:lpstr>PowerPoint Presentation</vt:lpstr>
      <vt:lpstr>PowerPoint Presentation</vt:lpstr>
      <vt:lpstr>PowerPoint Presentation</vt:lpstr>
      <vt:lpstr>Promoting compliance</vt:lpstr>
      <vt:lpstr>A functioning tripartite body to ensure consultation and collaboration </vt:lpstr>
      <vt:lpstr>PowerPoint Presentation</vt:lpstr>
      <vt:lpstr>PowerPoint Presentation</vt:lpstr>
      <vt:lpstr>Other relevant activities of social partners in the field of OSH</vt:lpstr>
      <vt:lpstr>PowerPoint Presentation</vt:lpstr>
      <vt:lpstr>PowerPoint Presentation</vt:lpstr>
      <vt:lpstr>At the workplace level: employer and worker cooperation for effective  OSH management  </vt:lpstr>
      <vt:lpstr>The roles of employers and workers: basic OSH rights and responsibilities</vt:lpstr>
      <vt:lpstr>Ensuring worker and employer cooperation on OSH </vt:lpstr>
      <vt:lpstr>Worker OSH representatives</vt:lpstr>
      <vt:lpstr>Joint OSH committees</vt:lpstr>
      <vt:lpstr>Promoting OSH management systems - built on social dialogue</vt:lpstr>
      <vt:lpstr>PowerPoint Presentation</vt:lpstr>
      <vt:lpstr>Creating a positive OSH culture</vt:lpstr>
      <vt:lpstr>Positive OSH culture</vt:lpstr>
      <vt:lpstr>Involving workers in the risk assessment process</vt:lpstr>
      <vt:lpstr>PowerPoint Presentation</vt:lpstr>
      <vt:lpstr>PowerPoint Presentation</vt:lpstr>
      <vt:lpstr>Strengthening social dialogue to promote OSH during crises and beyond</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Dafne Papandrea</dc:creator>
  <cp:lastModifiedBy>Groening, Lacye</cp:lastModifiedBy>
  <cp:revision>25</cp:revision>
  <dcterms:created xsi:type="dcterms:W3CDTF">2022-03-22T09:08:30Z</dcterms:created>
  <dcterms:modified xsi:type="dcterms:W3CDTF">2022-04-21T11:14:05Z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0x010100B23908A712D7AA418D95BFCC0ECE245F</vt:lpwstr>
  </property>
</Properties>
</file>