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8"/>
  </p:notesMasterIdLst>
  <p:sldIdLst>
    <p:sldId id="256" r:id="rId3"/>
    <p:sldId id="257" r:id="rId4"/>
    <p:sldId id="258" r:id="rId5"/>
    <p:sldId id="260" r:id="rId6"/>
    <p:sldId id="261" r:id="rId7"/>
    <p:sldId id="289" r:id="rId8"/>
    <p:sldId id="265" r:id="rId9"/>
    <p:sldId id="263" r:id="rId10"/>
    <p:sldId id="266" r:id="rId11"/>
    <p:sldId id="264" r:id="rId12"/>
    <p:sldId id="282" r:id="rId13"/>
    <p:sldId id="290" r:id="rId14"/>
    <p:sldId id="291" r:id="rId15"/>
    <p:sldId id="292" r:id="rId16"/>
    <p:sldId id="273" r:id="rId17"/>
    <p:sldId id="271" r:id="rId18"/>
    <p:sldId id="283" r:id="rId19"/>
    <p:sldId id="284" r:id="rId20"/>
    <p:sldId id="285" r:id="rId21"/>
    <p:sldId id="286" r:id="rId22"/>
    <p:sldId id="287" r:id="rId23"/>
    <p:sldId id="280" r:id="rId24"/>
    <p:sldId id="278" r:id="rId25"/>
    <p:sldId id="293" r:id="rId26"/>
    <p:sldId id="288"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2880" userDrawn="1">
          <p15:clr>
            <a:srgbClr val="A4A3A4"/>
          </p15:clr>
        </p15:guide>
        <p15:guide id="3" orient="horz">
          <p15:clr>
            <a:srgbClr val="A4A3A4"/>
          </p15:clr>
        </p15:guide>
        <p15:guide id="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2923"/>
    <a:srgbClr val="EA4E1A"/>
    <a:srgbClr val="813B35"/>
    <a:srgbClr val="E94E1B"/>
    <a:srgbClr val="E94E31"/>
    <a:srgbClr val="A81E2D"/>
    <a:srgbClr val="47241F"/>
    <a:srgbClr val="482420"/>
    <a:srgbClr val="C31E31"/>
    <a:srgbClr val="AB14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1547" autoAdjust="0"/>
  </p:normalViewPr>
  <p:slideViewPr>
    <p:cSldViewPr snapToGrid="0" snapToObjects="1">
      <p:cViewPr>
        <p:scale>
          <a:sx n="100" d="100"/>
          <a:sy n="100" d="100"/>
        </p:scale>
        <p:origin x="498" y="-174"/>
      </p:cViewPr>
      <p:guideLst>
        <p:guide orient="horz" pos="4320"/>
        <p:guide pos="2880"/>
        <p:guide orient="horz"/>
        <p:guide/>
      </p:guideLst>
    </p:cSldViewPr>
  </p:slideViewPr>
  <p:outlineViewPr>
    <p:cViewPr>
      <p:scale>
        <a:sx n="33" d="100"/>
        <a:sy n="33" d="100"/>
      </p:scale>
      <p:origin x="0" y="3624"/>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2" d="100"/>
          <a:sy n="82" d="100"/>
        </p:scale>
        <p:origin x="270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egnaposto immagine diapositiva 3"/>
          <p:cNvSpPr>
            <a:spLocks noGrp="1" noRot="1" noChangeAspect="1"/>
          </p:cNvSpPr>
          <p:nvPr>
            <p:ph type="sldImg" idx="2"/>
          </p:nvPr>
        </p:nvSpPr>
        <p:spPr>
          <a:xfrm>
            <a:off x="1743076" y="233956"/>
            <a:ext cx="3369599" cy="25272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409575" y="2867187"/>
            <a:ext cx="6010275" cy="5950461"/>
          </a:xfrm>
          <a:prstGeom prst="rect">
            <a:avLst/>
          </a:prstGeom>
        </p:spPr>
        <p:txBody>
          <a:bodyPr vert="horz" lIns="91440" tIns="45720" rIns="91440" bIns="45720" rtlCol="0"/>
          <a:lstStyle/>
          <a:p>
            <a:pPr lvl="0"/>
            <a:r>
              <a:rPr lang="en-GB" noProof="0"/>
              <a:t>Modifica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6" name="Segnaposto piè di pagina 5"/>
          <p:cNvSpPr>
            <a:spLocks noGrp="1"/>
          </p:cNvSpPr>
          <p:nvPr>
            <p:ph type="ftr" sz="quarter" idx="4"/>
          </p:nvPr>
        </p:nvSpPr>
        <p:spPr>
          <a:xfrm>
            <a:off x="0" y="8848644"/>
            <a:ext cx="2971800" cy="295356"/>
          </a:xfrm>
          <a:prstGeom prst="rect">
            <a:avLst/>
          </a:prstGeom>
        </p:spPr>
        <p:txBody>
          <a:bodyPr vert="horz" lIns="91440" tIns="45720" rIns="91440" bIns="45720" rtlCol="0" anchor="b"/>
          <a:lstStyle>
            <a:lvl1pPr algn="l">
              <a:defRPr sz="1200"/>
            </a:lvl1pPr>
          </a:lstStyle>
          <a:p>
            <a:endParaRPr lang="en-GB" dirty="0"/>
          </a:p>
        </p:txBody>
      </p:sp>
      <p:sp>
        <p:nvSpPr>
          <p:cNvPr id="7" name="Segnaposto numero diapositiva 6"/>
          <p:cNvSpPr>
            <a:spLocks noGrp="1"/>
          </p:cNvSpPr>
          <p:nvPr>
            <p:ph type="sldNum" sz="quarter" idx="5"/>
          </p:nvPr>
        </p:nvSpPr>
        <p:spPr>
          <a:xfrm>
            <a:off x="3884613" y="8848644"/>
            <a:ext cx="2971800" cy="295356"/>
          </a:xfrm>
          <a:prstGeom prst="rect">
            <a:avLst/>
          </a:prstGeom>
        </p:spPr>
        <p:txBody>
          <a:bodyPr vert="horz" lIns="91440" tIns="45720" rIns="91440" bIns="45720" rtlCol="0" anchor="b"/>
          <a:lstStyle>
            <a:lvl1pPr algn="r">
              <a:defRPr sz="1200"/>
            </a:lvl1pPr>
          </a:lstStyle>
          <a:p>
            <a:fld id="{C43191AE-C867-884B-9EB5-3C8BE308C3A5}" type="slidenum">
              <a:rPr lang="en-GB" smtClean="0"/>
              <a:t>‹#›</a:t>
            </a:fld>
            <a:endParaRPr lang="en-GB" dirty="0"/>
          </a:p>
        </p:txBody>
      </p:sp>
    </p:spTree>
    <p:extLst>
      <p:ext uri="{BB962C8B-B14F-4D97-AF65-F5344CB8AC3E}">
        <p14:creationId xmlns:p14="http://schemas.microsoft.com/office/powerpoint/2010/main" val="229767402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1pPr>
    <a:lvl2pPr marL="18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2pPr>
    <a:lvl3pPr marL="36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3pPr>
    <a:lvl4pPr marL="54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4pPr>
    <a:lvl5pPr marL="72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ilo.org/safeda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Every year, the ILO celebrates the World Day for Safety and Health at Work on the 28 April to promote the prevention of occupational accidents and diseases.</a:t>
            </a:r>
          </a:p>
          <a:p>
            <a:r>
              <a:rPr lang="en-GB" dirty="0">
                <a:latin typeface="Avenir Roman" panose="02000503020000020003" pitchFamily="2" charset="0"/>
              </a:rPr>
              <a:t>This year, the World Day focuses on improving the safety and health of young workers.</a:t>
            </a:r>
          </a:p>
          <a:p>
            <a:r>
              <a:rPr lang="en-GB" dirty="0">
                <a:latin typeface="Avenir Roman" panose="02000503020000020003" pitchFamily="2" charset="0"/>
              </a:rPr>
              <a:t>The “Generation Safe &amp; Healthy” campaign wants to highlight the importance of guaranteeing a future generation of safe and healthy workers, decreasing the incidence of occupational injuries and diseases among young workers and reducing the number of children performing hazardous work.</a:t>
            </a:r>
            <a:endParaRPr lang="en-GB" baseline="30000" dirty="0">
              <a:latin typeface="Avenir Roman" panose="02000503020000020003" pitchFamily="2" charset="0"/>
            </a:endParaRP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a:t>
            </a:fld>
            <a:endParaRPr lang="en-GB" dirty="0"/>
          </a:p>
        </p:txBody>
      </p:sp>
    </p:spTree>
    <p:extLst>
      <p:ext uri="{BB962C8B-B14F-4D97-AF65-F5344CB8AC3E}">
        <p14:creationId xmlns:p14="http://schemas.microsoft.com/office/powerpoint/2010/main" val="2461821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As young workers tend to have limited job skills, work experience and bargaining power, their opportunities are often limited to entry-level jobs and jobs that are undesirable because of low pay, excessive hours, precariousness and the hazardous nature of the work. </a:t>
            </a:r>
          </a:p>
          <a:p>
            <a:r>
              <a:rPr lang="en-GB" dirty="0">
                <a:latin typeface="Avenir Roman" panose="02000503020000020003" pitchFamily="2" charset="0"/>
              </a:rPr>
              <a:t>Large numbers of young people work in the </a:t>
            </a:r>
            <a:r>
              <a:rPr lang="en-GB" b="1" dirty="0">
                <a:latin typeface="Avenir Roman" panose="02000503020000020003" pitchFamily="2" charset="0"/>
              </a:rPr>
              <a:t>informal economy, </a:t>
            </a:r>
            <a:r>
              <a:rPr lang="en-GB" dirty="0">
                <a:latin typeface="Avenir Roman" panose="02000503020000020003" pitchFamily="2" charset="0"/>
              </a:rPr>
              <a:t>where jobs tend to give workers significant exposure to work hazards and provide them with limited social protection coverage. </a:t>
            </a:r>
          </a:p>
          <a:p>
            <a:r>
              <a:rPr lang="en-GB" dirty="0">
                <a:latin typeface="Avenir Roman" panose="02000503020000020003" pitchFamily="2" charset="0"/>
              </a:rPr>
              <a:t>Young workers are much more likely than adults to be engaged in </a:t>
            </a:r>
            <a:r>
              <a:rPr lang="en-GB" b="1" dirty="0">
                <a:latin typeface="Avenir Roman" panose="02000503020000020003" pitchFamily="2" charset="0"/>
              </a:rPr>
              <a:t>unstable jobs</a:t>
            </a:r>
            <a:r>
              <a:rPr lang="en-GB" dirty="0">
                <a:latin typeface="Avenir Roman" panose="02000503020000020003" pitchFamily="2" charset="0"/>
              </a:rPr>
              <a:t>,</a:t>
            </a:r>
            <a:r>
              <a:rPr lang="en-GB" baseline="30000" dirty="0">
                <a:latin typeface="Avenir Roman" panose="02000503020000020003" pitchFamily="2" charset="0"/>
              </a:rPr>
              <a:t> </a:t>
            </a:r>
            <a:r>
              <a:rPr lang="en-GB" dirty="0">
                <a:latin typeface="Avenir Roman" panose="02000503020000020003" pitchFamily="2" charset="0"/>
              </a:rPr>
              <a:t>where they tend to have limited access to training and skills development because their work is only short-term, and they are usually less informed about hazards and risks at work. They tend to need to change jobs often, and as a result rarely have the time or opportunity to become familiar with the OSH rules before they have to change and adapt again.</a:t>
            </a:r>
          </a:p>
          <a:p>
            <a:r>
              <a:rPr lang="en-GB" dirty="0">
                <a:latin typeface="Avenir Roman" panose="02000503020000020003" pitchFamily="2" charset="0"/>
              </a:rPr>
              <a:t>Young workers are often employed in </a:t>
            </a:r>
            <a:r>
              <a:rPr lang="en-GB" b="1" dirty="0">
                <a:latin typeface="Avenir Roman" panose="02000503020000020003" pitchFamily="2" charset="0"/>
              </a:rPr>
              <a:t>very hazardous sectors</a:t>
            </a:r>
            <a:r>
              <a:rPr lang="en-GB" dirty="0">
                <a:latin typeface="Avenir Roman" panose="02000503020000020003" pitchFamily="2" charset="0"/>
              </a:rPr>
              <a:t>, such as agriculture and construction.</a:t>
            </a:r>
            <a:endParaRPr lang="it-IT" dirty="0">
              <a:latin typeface="Avenir Roman" panose="02000503020000020003" pitchFamily="2" charset="0"/>
            </a:endParaRPr>
          </a:p>
          <a:p>
            <a:r>
              <a:rPr lang="en-GB" b="1" dirty="0">
                <a:latin typeface="Avenir Roman" panose="02000503020000020003" pitchFamily="2" charset="0"/>
              </a:rPr>
              <a:t>Agriculture</a:t>
            </a:r>
            <a:r>
              <a:rPr lang="en-GB" dirty="0">
                <a:latin typeface="Avenir Roman" panose="02000503020000020003" pitchFamily="2" charset="0"/>
              </a:rPr>
              <a:t> is considered one of the most hazardous sectors for workers of all ages. Agricultural workers have high rates of occupational accident and disease, as they are exposed to a variety of hazards. </a:t>
            </a:r>
          </a:p>
          <a:p>
            <a:r>
              <a:rPr lang="en-GB" b="1" dirty="0">
                <a:latin typeface="Avenir Roman" panose="02000503020000020003" pitchFamily="2" charset="0"/>
              </a:rPr>
              <a:t>Construction</a:t>
            </a:r>
            <a:r>
              <a:rPr lang="en-GB" dirty="0">
                <a:latin typeface="Avenir Roman" panose="02000503020000020003" pitchFamily="2" charset="0"/>
              </a:rPr>
              <a:t> has one of the highest rates of occupational accidents and diseases of all industries, mainly because of the very hazardous nature of many construction tasks (e.g.: use of dangerous machinery and materials, work at height, etc.) and the characteristics of this sector  (e.g.: the high proportion of small firms and extended contracting chains, multi-employer worksites, high turnover and the extensive use of inexperienced, seasonal and migrant workers).</a:t>
            </a:r>
            <a:endParaRPr lang="it-IT" dirty="0">
              <a:latin typeface="Avenir Roman" panose="02000503020000020003" pitchFamily="2" charset="0"/>
            </a:endParaRP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10</a:t>
            </a:fld>
            <a:endParaRPr lang="en-GB" dirty="0"/>
          </a:p>
        </p:txBody>
      </p:sp>
    </p:spTree>
    <p:extLst>
      <p:ext uri="{BB962C8B-B14F-4D97-AF65-F5344CB8AC3E}">
        <p14:creationId xmlns:p14="http://schemas.microsoft.com/office/powerpoint/2010/main" val="1506124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C43191AE-C867-884B-9EB5-3C8BE308C3A5}" type="slidenum">
              <a:rPr lang="en-GB" smtClean="0"/>
              <a:t>11</a:t>
            </a:fld>
            <a:endParaRPr lang="en-GB" dirty="0"/>
          </a:p>
        </p:txBody>
      </p:sp>
    </p:spTree>
    <p:extLst>
      <p:ext uri="{BB962C8B-B14F-4D97-AF65-F5344CB8AC3E}">
        <p14:creationId xmlns:p14="http://schemas.microsoft.com/office/powerpoint/2010/main" val="710367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The ILO promotes decent work for all women and men through the adoption of international labour standards.</a:t>
            </a:r>
          </a:p>
          <a:p>
            <a:r>
              <a:rPr lang="en-GB" dirty="0"/>
              <a:t>So, </a:t>
            </a:r>
            <a:r>
              <a:rPr lang="en-GB" b="1" dirty="0">
                <a:latin typeface="Avenir Next Condensed Demi Bold" panose="020B0503020202020204" pitchFamily="34" charset="0"/>
              </a:rPr>
              <a:t>what are the ILO conventions and recommendations protecting the safety and health of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12</a:t>
            </a:fld>
            <a:endParaRPr lang="en-GB" dirty="0"/>
          </a:p>
        </p:txBody>
      </p:sp>
    </p:spTree>
    <p:extLst>
      <p:ext uri="{BB962C8B-B14F-4D97-AF65-F5344CB8AC3E}">
        <p14:creationId xmlns:p14="http://schemas.microsoft.com/office/powerpoint/2010/main" val="2625734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pPr lvl="0"/>
            <a:r>
              <a:rPr lang="en-GB" dirty="0"/>
              <a:t>The right to safe and healthy work for </a:t>
            </a:r>
            <a:r>
              <a:rPr lang="en-GB" b="1" dirty="0">
                <a:latin typeface="Avenir Next Condensed Demi Bold" panose="020B0503020202020204" pitchFamily="34" charset="0"/>
              </a:rPr>
              <a:t>all workers</a:t>
            </a:r>
            <a:r>
              <a:rPr lang="en-GB" dirty="0"/>
              <a:t>, including both young and adult workers is recognized by the ILO Constitution (1919) , the Philadelphia Declaration (1944) and more than 40 </a:t>
            </a:r>
            <a:r>
              <a:rPr lang="en-GB" b="1" dirty="0">
                <a:latin typeface="Avenir Next Condensed Demi Bold" panose="020B0503020202020204" pitchFamily="34" charset="0"/>
              </a:rPr>
              <a:t>international labour standards on OSH</a:t>
            </a:r>
            <a:r>
              <a:rPr lang="en-GB" dirty="0"/>
              <a:t>. </a:t>
            </a:r>
          </a:p>
          <a:p>
            <a:pPr lvl="0"/>
            <a:r>
              <a:rPr lang="en-GB" dirty="0"/>
              <a:t>The key ILO standards on OSH establish the essential principles on OSH. </a:t>
            </a:r>
          </a:p>
          <a:p>
            <a:r>
              <a:rPr lang="en-GB" dirty="0"/>
              <a:t>The </a:t>
            </a:r>
            <a:r>
              <a:rPr lang="en-GB" b="1" dirty="0">
                <a:latin typeface="Avenir Next Condensed Demi Bold" panose="020B0503020202020204" pitchFamily="34" charset="0"/>
              </a:rPr>
              <a:t>Occupational Safety and Health Convention, 1981  (No. 155) </a:t>
            </a:r>
            <a:r>
              <a:rPr lang="en-GB" dirty="0"/>
              <a:t>set out the basic principles for national and enterprise-level policies and strategies to improve OSH. The Convention defines employers’ responsibilities, the rights of workers and their representatives, and requirements regarding information, education and training. </a:t>
            </a:r>
          </a:p>
          <a:p>
            <a:r>
              <a:rPr lang="en-GB" dirty="0"/>
              <a:t>The </a:t>
            </a:r>
            <a:r>
              <a:rPr lang="en-GB" b="1" dirty="0">
                <a:latin typeface="Avenir Next Condensed Demi Bold" panose="020B0503020202020204" pitchFamily="34" charset="0"/>
              </a:rPr>
              <a:t>Occupational Health Services Convention, 1985 (No. 161) </a:t>
            </a:r>
            <a:r>
              <a:rPr lang="en-GB" dirty="0"/>
              <a:t>provide for the establishment of enterprise-level occupational health services. </a:t>
            </a:r>
          </a:p>
          <a:p>
            <a:r>
              <a:rPr lang="en-GB" dirty="0"/>
              <a:t>The </a:t>
            </a:r>
            <a:r>
              <a:rPr lang="en-GB" b="1" dirty="0">
                <a:latin typeface="Avenir Next Condensed Demi Bold" panose="020B0503020202020204" pitchFamily="34" charset="0"/>
              </a:rPr>
              <a:t>Promotional Framework for Occupational Safety and Health Convention, 2006 (No. 187) </a:t>
            </a:r>
            <a:r>
              <a:rPr lang="en-GB" dirty="0"/>
              <a:t>promote an OSH culture of prevention through the development and implementation of national policies, systems and programmes on OSH. The accompanying </a:t>
            </a:r>
            <a:r>
              <a:rPr lang="en-GB" b="1" dirty="0">
                <a:latin typeface="Avenir Next Condensed Demi Bold" panose="020B0503020202020204" pitchFamily="34" charset="0"/>
              </a:rPr>
              <a:t>Recommendation No. 197 </a:t>
            </a:r>
            <a:r>
              <a:rPr lang="en-GB" dirty="0">
                <a:latin typeface="Avenir Next Condensed" panose="020B0506020202020204" pitchFamily="34" charset="0"/>
              </a:rPr>
              <a:t>states that </a:t>
            </a:r>
            <a:r>
              <a:rPr lang="en-GB" dirty="0"/>
              <a:t>the national system should implement appropriate measures for the protection of all workers, in particular workers in high-risk sectors and vulnerable groups of workers such as those in the informal economy, migrant and young workers. </a:t>
            </a:r>
          </a:p>
          <a:p>
            <a:r>
              <a:rPr lang="en-GB" dirty="0"/>
              <a:t>While most of  ILO OSH conventions provide for the protection of all workers from occupational accidents and diseases, some set out specific measures for the protection of young workers. </a:t>
            </a:r>
          </a:p>
          <a:p>
            <a:pPr marL="0" marR="0" indent="0" algn="l" defTabSz="914400" rtl="0" eaLnBrk="1" fontAlgn="auto" latinLnBrk="0" hangingPunct="1">
              <a:lnSpc>
                <a:spcPct val="100000"/>
              </a:lnSpc>
              <a:spcBef>
                <a:spcPts val="200"/>
              </a:spcBef>
              <a:spcAft>
                <a:spcPts val="200"/>
              </a:spcAft>
              <a:buClrTx/>
              <a:buSzTx/>
              <a:buFontTx/>
              <a:buNone/>
              <a:tabLst/>
              <a:defRPr/>
            </a:pPr>
            <a:r>
              <a:rPr lang="en-GB" sz="1100" b="0" i="0" kern="1200" dirty="0">
                <a:solidFill>
                  <a:schemeClr val="tx1"/>
                </a:solidFill>
                <a:effectLst/>
                <a:latin typeface="Avenir Next Condensed" panose="020B0503020202020204" pitchFamily="34" charset="0"/>
                <a:ea typeface="+mn-ea"/>
                <a:cs typeface="+mn-cs"/>
              </a:rPr>
              <a:t>The </a:t>
            </a:r>
            <a:r>
              <a:rPr lang="en-GB" sz="1100" b="1" i="0" kern="1200" dirty="0">
                <a:solidFill>
                  <a:schemeClr val="tx1"/>
                </a:solidFill>
                <a:effectLst/>
                <a:latin typeface="Avenir Next Condensed" panose="020B0503020202020204" pitchFamily="34" charset="0"/>
                <a:ea typeface="+mn-ea"/>
                <a:cs typeface="+mn-cs"/>
              </a:rPr>
              <a:t>Construction Recommendation, 1988</a:t>
            </a:r>
            <a:r>
              <a:rPr lang="en-GB" sz="1100" b="1" i="0" kern="1200" baseline="0" dirty="0">
                <a:solidFill>
                  <a:schemeClr val="tx1"/>
                </a:solidFill>
                <a:effectLst/>
                <a:latin typeface="Avenir Next Condensed" panose="020B0503020202020204" pitchFamily="34" charset="0"/>
                <a:ea typeface="+mn-ea"/>
                <a:cs typeface="+mn-cs"/>
              </a:rPr>
              <a:t> (No. 175)</a:t>
            </a:r>
            <a:r>
              <a:rPr lang="en-GB" sz="1100" b="0" i="0" kern="1200" baseline="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requires a minimum age</a:t>
            </a:r>
            <a:r>
              <a:rPr lang="en-GB" sz="1100" b="1" i="0"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(as</a:t>
            </a:r>
            <a:r>
              <a:rPr lang="en-GB" sz="1100" b="1" i="0"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prescribed by national laws or regulations) for drivers and operators of lifting appliances (Para. 29). </a:t>
            </a:r>
          </a:p>
          <a:p>
            <a:pPr marL="0" marR="0" indent="0" algn="l" defTabSz="914400" rtl="0" eaLnBrk="1" fontAlgn="auto" latinLnBrk="0" hangingPunct="1">
              <a:lnSpc>
                <a:spcPct val="100000"/>
              </a:lnSpc>
              <a:spcBef>
                <a:spcPts val="200"/>
              </a:spcBef>
              <a:spcAft>
                <a:spcPts val="200"/>
              </a:spcAft>
              <a:buClrTx/>
              <a:buSzTx/>
              <a:buFontTx/>
              <a:buNone/>
              <a:tabLst/>
              <a:defRPr/>
            </a:pPr>
            <a:r>
              <a:rPr lang="en-GB" dirty="0"/>
              <a:t>The </a:t>
            </a:r>
            <a:r>
              <a:rPr lang="en-GB" b="1" dirty="0">
                <a:latin typeface="Avenir Next Condensed Demi Bold" panose="020B0503020202020204" pitchFamily="34" charset="0"/>
              </a:rPr>
              <a:t>Asbestos Recommendation, 1986 (No. 172) </a:t>
            </a:r>
            <a:r>
              <a:rPr lang="en-GB" dirty="0"/>
              <a:t>requires to devote special attention to the employment of young persons of less than 18 years of age in activities involving a risk of occupational exposure to asbestos.</a:t>
            </a:r>
          </a:p>
          <a:p>
            <a:pPr marL="0" marR="0" indent="0" algn="l" defTabSz="914400" rtl="0" eaLnBrk="1" fontAlgn="auto" latinLnBrk="0" hangingPunct="1">
              <a:lnSpc>
                <a:spcPct val="100000"/>
              </a:lnSpc>
              <a:spcBef>
                <a:spcPts val="200"/>
              </a:spcBef>
              <a:spcAft>
                <a:spcPts val="200"/>
              </a:spcAft>
              <a:buClrTx/>
              <a:buSzTx/>
              <a:buFontTx/>
              <a:buNone/>
              <a:tabLst/>
              <a:defRPr/>
            </a:pPr>
            <a:r>
              <a:rPr lang="en-GB" dirty="0"/>
              <a:t>The </a:t>
            </a:r>
            <a:r>
              <a:rPr lang="en-GB" b="1" dirty="0">
                <a:latin typeface="Avenir Next Condensed Demi Bold" panose="020B0503020202020204" pitchFamily="34" charset="0"/>
              </a:rPr>
              <a:t>Conditions of Employment of Young Persons  1965 (Underground Work) Recommendation (No. 125) </a:t>
            </a:r>
            <a:r>
              <a:rPr lang="en-GB" dirty="0"/>
              <a:t>calls for the adoption of measures to protect the life and health of young workers in underground mines.</a:t>
            </a:r>
          </a:p>
          <a:p>
            <a:pPr marL="0" marR="0" indent="0" algn="l" defTabSz="914400" rtl="0" eaLnBrk="1" fontAlgn="auto" latinLnBrk="0" hangingPunct="1">
              <a:lnSpc>
                <a:spcPct val="100000"/>
              </a:lnSpc>
              <a:spcBef>
                <a:spcPts val="200"/>
              </a:spcBef>
              <a:spcAft>
                <a:spcPts val="200"/>
              </a:spcAft>
              <a:buClrTx/>
              <a:buSzTx/>
              <a:buFontTx/>
              <a:buNone/>
              <a:tabLst/>
              <a:defRPr/>
            </a:pPr>
            <a:r>
              <a:rPr lang="en-GB" sz="1100" b="0" i="0" kern="1200" dirty="0">
                <a:solidFill>
                  <a:schemeClr val="tx1"/>
                </a:solidFill>
                <a:effectLst/>
                <a:latin typeface="Avenir Next Condensed" panose="020B0503020202020204" pitchFamily="34" charset="0"/>
                <a:ea typeface="+mn-ea"/>
                <a:cs typeface="+mn-cs"/>
              </a:rPr>
              <a:t>The </a:t>
            </a:r>
            <a:r>
              <a:rPr lang="en-GB" sz="1100" b="1" i="0" kern="1200" dirty="0">
                <a:solidFill>
                  <a:schemeClr val="tx1"/>
                </a:solidFill>
                <a:effectLst/>
                <a:latin typeface="Avenir Next Condensed" panose="020B0503020202020204" pitchFamily="34" charset="0"/>
                <a:ea typeface="+mn-ea"/>
                <a:cs typeface="+mn-cs"/>
              </a:rPr>
              <a:t>Welfare Facilities</a:t>
            </a:r>
            <a:r>
              <a:rPr lang="en-GB" sz="1100" b="1" i="0" kern="1200" baseline="0" dirty="0">
                <a:solidFill>
                  <a:schemeClr val="tx1"/>
                </a:solidFill>
                <a:effectLst/>
                <a:latin typeface="Avenir Next Condensed" panose="020B0503020202020204" pitchFamily="34" charset="0"/>
                <a:ea typeface="+mn-ea"/>
                <a:cs typeface="+mn-cs"/>
              </a:rPr>
              <a:t> Recommendation, 1956 (No.102)</a:t>
            </a:r>
            <a:r>
              <a:rPr lang="en-GB" sz="1100" b="1" i="0"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in its</a:t>
            </a:r>
            <a:r>
              <a:rPr lang="en-GB" sz="1100" b="0" i="1"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Paragraph 16 (1) states that in undertakings where any workers, especially women and young workers, have in the course of their work reasonable opportunities for sitting without detriment to their work, seats should be provided and maintained for their use.</a:t>
            </a:r>
          </a:p>
          <a:p>
            <a:r>
              <a:rPr lang="en-GB" dirty="0"/>
              <a:t>For example, the </a:t>
            </a:r>
            <a:r>
              <a:rPr lang="en-GB" b="1" dirty="0">
                <a:latin typeface="Avenir Next Condensed Demi Bold" panose="020B0503020202020204" pitchFamily="34" charset="0"/>
              </a:rPr>
              <a:t>Medical Examination of Young Persons (Industry) Convention, 1946 (No. 77), the Medical Examination of Young Persons (Non-Industrial Occupations) Convention,</a:t>
            </a:r>
            <a:r>
              <a:rPr lang="en-GB" b="1" baseline="0" dirty="0">
                <a:latin typeface="Avenir Next Condensed Demi Bold" panose="020B0503020202020204" pitchFamily="34" charset="0"/>
              </a:rPr>
              <a:t> 1946</a:t>
            </a:r>
            <a:r>
              <a:rPr lang="en-GB" b="1" dirty="0">
                <a:latin typeface="Avenir Next Condensed Demi Bold" panose="020B0503020202020204" pitchFamily="34" charset="0"/>
              </a:rPr>
              <a:t> (No. 78) </a:t>
            </a:r>
            <a:r>
              <a:rPr lang="en-GB" dirty="0"/>
              <a:t>and the </a:t>
            </a:r>
            <a:r>
              <a:rPr lang="en-GB" b="1" dirty="0">
                <a:latin typeface="Avenir Next Condensed Demi Bold" panose="020B0503020202020204" pitchFamily="34" charset="0"/>
              </a:rPr>
              <a:t>Medical Examination of Young Persons (Underground Work) Convention,</a:t>
            </a:r>
            <a:r>
              <a:rPr lang="en-GB" b="1" baseline="0" dirty="0">
                <a:latin typeface="Avenir Next Condensed Demi Bold" panose="020B0503020202020204" pitchFamily="34" charset="0"/>
              </a:rPr>
              <a:t> 1965</a:t>
            </a:r>
            <a:r>
              <a:rPr lang="en-GB" b="1" dirty="0">
                <a:latin typeface="Avenir Next Condensed Demi Bold" panose="020B0503020202020204" pitchFamily="34" charset="0"/>
              </a:rPr>
              <a:t>(No. 124) </a:t>
            </a:r>
            <a:r>
              <a:rPr lang="en-GB" dirty="0"/>
              <a:t>require that there be pre-employment medical examinations for children and young persons under the age of 18 years, in order to check their fitness for the work in question, and they require that there be medical supervision until workers reach the age of 18. These requirements are extended to the age of 21 for occupations that involve high health risks. The </a:t>
            </a:r>
            <a:r>
              <a:rPr lang="en-GB" b="1" dirty="0">
                <a:latin typeface="Avenir Next Condensed Demi Bold" panose="020B0503020202020204" pitchFamily="34" charset="0"/>
              </a:rPr>
              <a:t>Medical Examination of Young Persons Recommendation, 1946 (No. 79) </a:t>
            </a:r>
            <a:r>
              <a:rPr lang="en-GB" dirty="0"/>
              <a:t>in fact recognises that in most cases, the adolescent stage of development does not end at 18 years of age. Consequently, special protection is still needed beyond the age of 18, and it is desirable to extend the age limit for compulsory medical examinations to at least 21 years for all young workers employed in industrial or non-industrial occupations. This extension should apply to, but not be limited to, all mining occupations, all employment in hospitals, and employment in public entertainment such as dancing and acrobatics.</a:t>
            </a:r>
          </a:p>
          <a:p>
            <a:r>
              <a:rPr lang="en-GB" dirty="0"/>
              <a:t>The </a:t>
            </a:r>
            <a:r>
              <a:rPr lang="en-GB" b="1" dirty="0">
                <a:latin typeface="Avenir Next Condensed Demi Bold" panose="020B0503020202020204" pitchFamily="34" charset="0"/>
              </a:rPr>
              <a:t>Safety and Health in Agriculture Convention, 2001 (No. 184) </a:t>
            </a:r>
            <a:r>
              <a:rPr lang="en-GB" dirty="0"/>
              <a:t>has a section on young workers and hazardous work. The accompanying Recommendation (No. 192) provides for the adoption of health surveillance measures for young workers. </a:t>
            </a:r>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13</a:t>
            </a:fld>
            <a:endParaRPr lang="en-GB" dirty="0"/>
          </a:p>
        </p:txBody>
      </p:sp>
    </p:spTree>
    <p:extLst>
      <p:ext uri="{BB962C8B-B14F-4D97-AF65-F5344CB8AC3E}">
        <p14:creationId xmlns:p14="http://schemas.microsoft.com/office/powerpoint/2010/main" val="1192930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A young worker under the age of 18 is still considered a child and protected by </a:t>
            </a:r>
            <a:r>
              <a:rPr lang="en-GB" b="1" dirty="0">
                <a:latin typeface="Avenir Next Condensed Demi Bold" panose="020B0503020202020204" pitchFamily="34" charset="0"/>
              </a:rPr>
              <a:t>child labour standards</a:t>
            </a:r>
            <a:r>
              <a:rPr lang="en-GB" dirty="0"/>
              <a:t>. </a:t>
            </a:r>
          </a:p>
          <a:p>
            <a:r>
              <a:rPr lang="en-GB" dirty="0"/>
              <a:t>The </a:t>
            </a:r>
            <a:r>
              <a:rPr lang="en-GB" b="1" dirty="0">
                <a:latin typeface="Avenir Next Condensed Demi Bold" panose="020B0503020202020204" pitchFamily="34" charset="0"/>
              </a:rPr>
              <a:t>Minimum Age Convention (No. 138) </a:t>
            </a:r>
            <a:r>
              <a:rPr lang="en-GB" dirty="0"/>
              <a:t>determines the minimum age for employment in different types of work and in countries exhibiting different levels of development. Article 3 provides that the minimum age for any type of employment or work that by its nature or the circumstances in which it is carried out is likely to jeopardize the health, safety or morals of young persons shall not be less than 18 years with some exceptions.</a:t>
            </a:r>
          </a:p>
          <a:p>
            <a:r>
              <a:rPr lang="en-GB" dirty="0"/>
              <a:t>The </a:t>
            </a:r>
            <a:r>
              <a:rPr lang="en-GB" b="1" dirty="0">
                <a:latin typeface="Avenir Next Condensed Demi Bold" panose="020B0503020202020204" pitchFamily="34" charset="0"/>
              </a:rPr>
              <a:t>Worst Forms of Child Labour Convention (No.182) </a:t>
            </a:r>
            <a:r>
              <a:rPr lang="en-GB" dirty="0"/>
              <a:t>includes hazardous work as one of the four worst forms of child labour, the elimination of which is considered an urgent priority for national and international action. The convention requires that national authorities, in consultation with organizations of employers and workers, develop a hazardous work list. This list should  take into account the kinds of hazardous work referred to in the </a:t>
            </a:r>
            <a:r>
              <a:rPr lang="en-GB" b="1" dirty="0">
                <a:latin typeface="Avenir Next Condensed Demi Bold" panose="020B0503020202020204" pitchFamily="34" charset="0"/>
              </a:rPr>
              <a:t>Worst Forms of Child Labour Recommendation (No. 190). </a:t>
            </a:r>
            <a:r>
              <a:rPr lang="en-GB" dirty="0"/>
              <a:t>These include:</a:t>
            </a:r>
          </a:p>
          <a:p>
            <a:pPr marL="171450" indent="-171450">
              <a:buFont typeface="Wingdings" pitchFamily="2" charset="2"/>
              <a:buChar char="ü"/>
            </a:pPr>
            <a:r>
              <a:rPr lang="en-GB" dirty="0"/>
              <a:t>work that exposes children to physical, emotional or sexual abuse</a:t>
            </a:r>
          </a:p>
          <a:p>
            <a:pPr marL="171450" indent="-171450">
              <a:buFont typeface="Wingdings" pitchFamily="2" charset="2"/>
              <a:buChar char="ü"/>
            </a:pPr>
            <a:r>
              <a:rPr lang="en-GB" dirty="0"/>
              <a:t>work that takes place underground, under water, at dangerous heights, or in confined spaces</a:t>
            </a:r>
          </a:p>
          <a:p>
            <a:pPr marL="171450" indent="-171450">
              <a:buFont typeface="Wingdings" pitchFamily="2" charset="2"/>
              <a:buChar char="ü"/>
            </a:pPr>
            <a:r>
              <a:rPr lang="en-GB" dirty="0"/>
              <a:t>work with dangerous machinery, equipment and tools, or work that involves the manual handling or transport of heavy loads</a:t>
            </a:r>
          </a:p>
          <a:p>
            <a:pPr marL="171450" indent="-171450">
              <a:buFont typeface="Wingdings" pitchFamily="2" charset="2"/>
              <a:buChar char="ü"/>
            </a:pPr>
            <a:r>
              <a:rPr lang="en-GB" dirty="0"/>
              <a:t>work in an unhealthy environment, which may, for example, expose children to hazardous substances, agents or processes, or to temperatures, noise levels, or vibrations damaging to their health</a:t>
            </a:r>
          </a:p>
          <a:p>
            <a:pPr marL="171450" indent="-171450">
              <a:buFont typeface="Wingdings" pitchFamily="2" charset="2"/>
              <a:buChar char="ü"/>
            </a:pPr>
            <a:r>
              <a:rPr lang="en-GB" dirty="0"/>
              <a:t>work under particularly difficult conditions, such as work for long hours or during the night, or work that does not allow for the possibility of returning home each day.</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14</a:t>
            </a:fld>
            <a:endParaRPr lang="en-GB" dirty="0"/>
          </a:p>
        </p:txBody>
      </p:sp>
    </p:spTree>
    <p:extLst>
      <p:ext uri="{BB962C8B-B14F-4D97-AF65-F5344CB8AC3E}">
        <p14:creationId xmlns:p14="http://schemas.microsoft.com/office/powerpoint/2010/main" val="1003865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So</a:t>
            </a:r>
            <a:r>
              <a:rPr lang="en-GB" b="1" dirty="0">
                <a:latin typeface="Avenir Roman" panose="02000503020000020003" pitchFamily="2" charset="0"/>
              </a:rPr>
              <a:t>, what can be done to improve OSH for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15</a:t>
            </a:fld>
            <a:endParaRPr lang="en-GB" dirty="0"/>
          </a:p>
        </p:txBody>
      </p:sp>
    </p:spTree>
    <p:extLst>
      <p:ext uri="{BB962C8B-B14F-4D97-AF65-F5344CB8AC3E}">
        <p14:creationId xmlns:p14="http://schemas.microsoft.com/office/powerpoint/2010/main" val="4174669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We identified 5 areas for action:</a:t>
            </a:r>
          </a:p>
          <a:p>
            <a:pPr marL="180000" indent="-180000">
              <a:spcAft>
                <a:spcPts val="0"/>
              </a:spcAft>
              <a:buAutoNum type="arabicPeriod"/>
            </a:pPr>
            <a:r>
              <a:rPr lang="en-GB" b="1" dirty="0">
                <a:latin typeface="Avenir Roman" panose="02000503020000020003" pitchFamily="2" charset="0"/>
              </a:rPr>
              <a:t>Improving  the collection and analysis of data and information on OSH and young workers.</a:t>
            </a:r>
          </a:p>
          <a:p>
            <a:pPr lvl="1">
              <a:spcBef>
                <a:spcPts val="0"/>
              </a:spcBef>
            </a:pPr>
            <a:r>
              <a:rPr lang="en-GB" dirty="0">
                <a:latin typeface="Avenir Roman" panose="02000503020000020003" pitchFamily="2" charset="0"/>
              </a:rPr>
              <a:t>In this context, all workers, including youth, should understand the importance of reporting occupational accidents and diseases to the employer as they can contribute to improve OSH measures. Young workers in particular should be encouraged to participate in the reporting of workplace accidents. Without encouragement and reassurance, young workers often fear that speaking up about a workplace injury will result in their employer acting in a way that is unfavourable to them. </a:t>
            </a:r>
          </a:p>
          <a:p>
            <a:pPr marL="180000" indent="-180000">
              <a:spcAft>
                <a:spcPts val="0"/>
              </a:spcAft>
              <a:buFont typeface="+mj-lt"/>
              <a:buAutoNum type="arabicPeriod"/>
            </a:pPr>
            <a:r>
              <a:rPr lang="en-US" b="1" dirty="0">
                <a:latin typeface="Avenir Roman" panose="02000503020000020003" pitchFamily="2" charset="0"/>
              </a:rPr>
              <a:t>Developing, updating and implementing policies, laws, regulations and guidelines to better protect the safety and health of young workers.</a:t>
            </a:r>
            <a:endParaRPr lang="it-IT" b="1" dirty="0">
              <a:latin typeface="Avenir Roman" panose="02000503020000020003" pitchFamily="2" charset="0"/>
            </a:endParaRPr>
          </a:p>
          <a:p>
            <a:pPr lvl="1">
              <a:spcBef>
                <a:spcPts val="0"/>
              </a:spcBef>
            </a:pPr>
            <a:r>
              <a:rPr lang="en-GB" dirty="0">
                <a:latin typeface="Avenir Roman" panose="02000503020000020003" pitchFamily="2" charset="0"/>
              </a:rPr>
              <a:t>Laws and regulations usually protect young workers under 18 years old. However, special attention can be extend beyond  the age of 18,  particularly for very hazardous work.</a:t>
            </a:r>
          </a:p>
          <a:p>
            <a:pPr marL="180000" indent="-180000">
              <a:spcAft>
                <a:spcPts val="0"/>
              </a:spcAft>
              <a:buFont typeface="+mj-lt"/>
              <a:buAutoNum type="arabicPeriod"/>
            </a:pPr>
            <a:r>
              <a:rPr lang="en-US" b="1" dirty="0">
                <a:latin typeface="Avenir Roman" panose="02000503020000020003" pitchFamily="2" charset="0"/>
              </a:rPr>
              <a:t>Capacity building aimed at helping governments, employers, workers and their organizations address the OSH needs of young workers. </a:t>
            </a:r>
            <a:endParaRPr lang="it-IT" b="1" dirty="0">
              <a:latin typeface="Avenir Roman" panose="02000503020000020003" pitchFamily="2" charset="0"/>
            </a:endParaRPr>
          </a:p>
          <a:p>
            <a:pPr lvl="1">
              <a:spcBef>
                <a:spcPts val="0"/>
              </a:spcBef>
            </a:pPr>
            <a:r>
              <a:rPr lang="en-GB" dirty="0">
                <a:latin typeface="Avenir Roman" panose="02000503020000020003" pitchFamily="2" charset="0"/>
              </a:rPr>
              <a:t>Employers and workers should be familiar with the process of risk management, which include the identification of work hazards, the assessment of the associated risks, taking into account for specific worker vulnerabilities, and the adoption of effective prevention and risk control measures. </a:t>
            </a:r>
          </a:p>
          <a:p>
            <a:pPr lvl="1">
              <a:spcBef>
                <a:spcPts val="0"/>
              </a:spcBef>
            </a:pPr>
            <a:r>
              <a:rPr lang="en-GB" dirty="0">
                <a:latin typeface="Avenir Roman" panose="02000503020000020003" pitchFamily="2" charset="0"/>
              </a:rPr>
              <a:t>Even if employers are responsible for the safety and health within the enterprise and for implementation of OSH measures, collaboration with workers is necessary for the improvement of working conditions.</a:t>
            </a:r>
          </a:p>
          <a:p>
            <a:pPr marL="180000" indent="-180000">
              <a:spcAft>
                <a:spcPts val="0"/>
              </a:spcAft>
              <a:buFont typeface="+mj-lt"/>
              <a:buAutoNum type="arabicPeriod"/>
            </a:pPr>
            <a:r>
              <a:rPr lang="en-US" b="1" dirty="0">
                <a:latin typeface="Avenir Roman" panose="02000503020000020003" pitchFamily="2" charset="0"/>
              </a:rPr>
              <a:t>Integrating OSH education into general education and into vocational training programs.</a:t>
            </a:r>
          </a:p>
          <a:p>
            <a:pPr lvl="1">
              <a:spcBef>
                <a:spcPts val="0"/>
              </a:spcBef>
            </a:pPr>
            <a:r>
              <a:rPr lang="en-US" dirty="0">
                <a:latin typeface="Avenir Roman" panose="02000503020000020003" pitchFamily="2" charset="0"/>
              </a:rPr>
              <a:t>This is a very important issue that we discuss in the next slide.</a:t>
            </a:r>
          </a:p>
          <a:p>
            <a:pPr marL="180000" indent="-180000">
              <a:spcAft>
                <a:spcPts val="0"/>
              </a:spcAft>
              <a:buFont typeface="+mj-lt"/>
              <a:buAutoNum type="arabicPeriod"/>
            </a:pPr>
            <a:r>
              <a:rPr lang="en-US" b="1" dirty="0">
                <a:latin typeface="Avenir Roman" panose="02000503020000020003" pitchFamily="2" charset="0"/>
              </a:rPr>
              <a:t>Strengthening advocacy, awareness and research on young workers’ vulnerability to OSH hazards and risks</a:t>
            </a:r>
            <a:endParaRPr lang="it-IT" b="1" dirty="0">
              <a:latin typeface="Avenir Roman" panose="02000503020000020003" pitchFamily="2" charset="0"/>
            </a:endParaRPr>
          </a:p>
          <a:p>
            <a:pPr lvl="1">
              <a:spcBef>
                <a:spcPts val="0"/>
              </a:spcBef>
            </a:pPr>
            <a:r>
              <a:rPr lang="en-GB" dirty="0">
                <a:latin typeface="Avenir Roman" panose="02000503020000020003" pitchFamily="2" charset="0"/>
              </a:rPr>
              <a:t>Awareness-raising campaigns on OSH and the use of real-world experiences are effective ways of disseminating information and sensitizing workers, parents, employers, schools, and communities about young workers’ rights and vulnerabilities. These campaigns can be organized by governments or national institutions, employers’ organizations, trade unions, youth associations, NGOs, schools and other civil society organizations.</a:t>
            </a:r>
          </a:p>
        </p:txBody>
      </p:sp>
      <p:sp>
        <p:nvSpPr>
          <p:cNvPr id="4" name="Segnaposto numero diapositiva 3"/>
          <p:cNvSpPr>
            <a:spLocks noGrp="1"/>
          </p:cNvSpPr>
          <p:nvPr>
            <p:ph type="sldNum" sz="quarter" idx="10"/>
          </p:nvPr>
        </p:nvSpPr>
        <p:spPr/>
        <p:txBody>
          <a:bodyPr/>
          <a:lstStyle/>
          <a:p>
            <a:fld id="{C43191AE-C867-884B-9EB5-3C8BE308C3A5}" type="slidenum">
              <a:rPr lang="en-GB" smtClean="0"/>
              <a:t>16</a:t>
            </a:fld>
            <a:endParaRPr lang="en-GB" dirty="0"/>
          </a:p>
        </p:txBody>
      </p:sp>
    </p:spTree>
    <p:extLst>
      <p:ext uri="{BB962C8B-B14F-4D97-AF65-F5344CB8AC3E}">
        <p14:creationId xmlns:p14="http://schemas.microsoft.com/office/powerpoint/2010/main" val="2516201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Roman" panose="02000503020000020003" pitchFamily="2" charset="0"/>
              </a:rPr>
              <a:t>1. Improving the collection and analysis of data and information on OSH and young workers.</a:t>
            </a:r>
          </a:p>
          <a:p>
            <a:r>
              <a:rPr lang="en-GB" dirty="0">
                <a:latin typeface="Avenir Roman" panose="02000503020000020003" pitchFamily="2" charset="0"/>
              </a:rPr>
              <a:t>The development of an effective OSH system at the national and enterprise levels requires </a:t>
            </a:r>
            <a:r>
              <a:rPr lang="en-GB" b="1" dirty="0">
                <a:latin typeface="Avenir Roman" panose="02000503020000020003" pitchFamily="2" charset="0"/>
              </a:rPr>
              <a:t>reliable data on OSH</a:t>
            </a:r>
            <a:r>
              <a:rPr lang="en-GB" dirty="0">
                <a:latin typeface="Avenir Roman" panose="02000503020000020003" pitchFamily="2" charset="0"/>
              </a:rPr>
              <a:t>, such as data on occupational accidents and diseases.  Accurate data in fact are critical for identifying workplace hazards, hazardous sectors and vulnerable groups of workers; as well as for setting priorities and measuring progress</a:t>
            </a:r>
          </a:p>
          <a:p>
            <a:r>
              <a:rPr lang="en-GB" dirty="0">
                <a:latin typeface="Avenir Roman" panose="02000503020000020003" pitchFamily="2" charset="0"/>
              </a:rPr>
              <a:t>All workers, including youth, should understand the importance of reporting occupational accidents and diseases to the employer as they can contribute to improve OSH measures. </a:t>
            </a:r>
            <a:r>
              <a:rPr lang="en-GB" b="1" dirty="0">
                <a:latin typeface="Avenir Roman" panose="02000503020000020003" pitchFamily="2" charset="0"/>
              </a:rPr>
              <a:t>Young workers in particular should be encouraged to participate in the reporting of workplace accidents</a:t>
            </a:r>
            <a:r>
              <a:rPr lang="en-GB" dirty="0">
                <a:latin typeface="Avenir Roman" panose="02000503020000020003" pitchFamily="2" charset="0"/>
              </a:rPr>
              <a:t>. Without encouragement and reassurance, young workers often fear that speaking up about a workplace injury will result in their employer acting in a way that is unfavourable to them. </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17</a:t>
            </a:fld>
            <a:endParaRPr lang="en-GB" dirty="0"/>
          </a:p>
        </p:txBody>
      </p:sp>
    </p:spTree>
    <p:extLst>
      <p:ext uri="{BB962C8B-B14F-4D97-AF65-F5344CB8AC3E}">
        <p14:creationId xmlns:p14="http://schemas.microsoft.com/office/powerpoint/2010/main" val="3671608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Roman" panose="02000503020000020003" pitchFamily="2" charset="0"/>
              </a:rPr>
              <a:t>2. Developing, updating and implementing policies, laws, regulations and guidelines to better protect the safety and health of young workers.</a:t>
            </a:r>
            <a:endParaRPr lang="it-IT" b="1" dirty="0">
              <a:latin typeface="Avenir Roman" panose="02000503020000020003" pitchFamily="2" charset="0"/>
            </a:endParaRPr>
          </a:p>
          <a:p>
            <a:r>
              <a:rPr lang="en-GB" dirty="0">
                <a:latin typeface="Avenir Roman" panose="02000503020000020003" pitchFamily="2" charset="0"/>
              </a:rPr>
              <a:t>A </a:t>
            </a:r>
            <a:r>
              <a:rPr lang="en-GB" b="1" dirty="0">
                <a:latin typeface="Avenir Roman" panose="02000503020000020003" pitchFamily="2" charset="0"/>
              </a:rPr>
              <a:t>national OSH policy </a:t>
            </a:r>
            <a:r>
              <a:rPr lang="en-GB" dirty="0">
                <a:latin typeface="Avenir Roman" panose="02000503020000020003" pitchFamily="2" charset="0"/>
              </a:rPr>
              <a:t>should aim at the development of a national preventative safety and health culture. Priority areas for action and workers at higher risk, such as young workers, should be identified and addressed when developing such policies.</a:t>
            </a:r>
          </a:p>
          <a:p>
            <a:r>
              <a:rPr lang="en-GB" b="1" dirty="0">
                <a:latin typeface="Avenir Roman" panose="02000503020000020003" pitchFamily="2" charset="0"/>
              </a:rPr>
              <a:t>Laws and regulations </a:t>
            </a:r>
            <a:r>
              <a:rPr lang="en-GB" dirty="0">
                <a:latin typeface="Avenir Roman" panose="02000503020000020003" pitchFamily="2" charset="0"/>
              </a:rPr>
              <a:t>should reflect international standards on improving OSH and eliminating child labour. The concern for the safety and health of young workers should not be limited to young people under the age of 18; it should extend to all young workers. It should be expressed in national laws, regulations and policies that address the risk factors that cause young workers to suffer harm from workplace hazards.</a:t>
            </a:r>
            <a:r>
              <a:rPr lang="en-GB" baseline="30000" dirty="0">
                <a:latin typeface="Avenir Roman" panose="02000503020000020003" pitchFamily="2" charset="0"/>
              </a:rPr>
              <a:t> </a:t>
            </a:r>
          </a:p>
          <a:p>
            <a:r>
              <a:rPr lang="en-GB" b="1" dirty="0">
                <a:latin typeface="Avenir Roman" panose="02000503020000020003" pitchFamily="2" charset="0"/>
              </a:rPr>
              <a:t>Guidelines and tools  to promote compliance with OSH requirements </a:t>
            </a:r>
            <a:r>
              <a:rPr lang="en-GB" dirty="0">
                <a:latin typeface="Avenir Roman" panose="02000503020000020003" pitchFamily="2" charset="0"/>
              </a:rPr>
              <a:t>are also very important. Governments and other national institutions, as well as employers’ and workers’ organizations, should develop these tools with specific focus on young workers’ needs.</a:t>
            </a:r>
            <a:endParaRPr lang="it-IT" dirty="0">
              <a:latin typeface="Avenir Roman" panose="02000503020000020003" pitchFamily="2" charset="0"/>
            </a:endParaRPr>
          </a:p>
        </p:txBody>
      </p:sp>
      <p:sp>
        <p:nvSpPr>
          <p:cNvPr id="4" name="Segnaposto numero diapositiva 3"/>
          <p:cNvSpPr>
            <a:spLocks noGrp="1"/>
          </p:cNvSpPr>
          <p:nvPr>
            <p:ph type="sldNum" sz="quarter" idx="10"/>
          </p:nvPr>
        </p:nvSpPr>
        <p:spPr/>
        <p:txBody>
          <a:bodyPr/>
          <a:lstStyle/>
          <a:p>
            <a:fld id="{C43191AE-C867-884B-9EB5-3C8BE308C3A5}" type="slidenum">
              <a:rPr lang="en-GB" smtClean="0"/>
              <a:t>18</a:t>
            </a:fld>
            <a:endParaRPr lang="en-GB" dirty="0"/>
          </a:p>
        </p:txBody>
      </p:sp>
    </p:spTree>
    <p:extLst>
      <p:ext uri="{BB962C8B-B14F-4D97-AF65-F5344CB8AC3E}">
        <p14:creationId xmlns:p14="http://schemas.microsoft.com/office/powerpoint/2010/main" val="2607036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Roman" panose="02000503020000020003" pitchFamily="2" charset="0"/>
              </a:rPr>
              <a:t>3. Capacity building aimed at helping governments, employers, workers and their organizations address the OSH needs of young workers. </a:t>
            </a:r>
            <a:endParaRPr lang="it-IT" b="1" dirty="0">
              <a:latin typeface="Avenir Roman" panose="02000503020000020003" pitchFamily="2" charset="0"/>
            </a:endParaRPr>
          </a:p>
          <a:p>
            <a:r>
              <a:rPr lang="en-GB" dirty="0">
                <a:latin typeface="Avenir Roman" panose="02000503020000020003" pitchFamily="2" charset="0"/>
              </a:rPr>
              <a:t>To fulfil their duty to protect workers’ safety and health, </a:t>
            </a:r>
            <a:r>
              <a:rPr lang="en-GB" b="1" dirty="0">
                <a:latin typeface="Avenir Roman" panose="02000503020000020003" pitchFamily="2" charset="0"/>
              </a:rPr>
              <a:t>employers should be familiar with the process of risk management</a:t>
            </a:r>
            <a:r>
              <a:rPr lang="en-GB" dirty="0">
                <a:latin typeface="Avenir Roman" panose="02000503020000020003" pitchFamily="2" charset="0"/>
              </a:rPr>
              <a:t>, which include the identification of work hazards, the assessment of the associated risks, taking into account for specific worker vulnerabilities, and the adoption of effective prevention and risk control measures. Employers’ organizations have a critical role to play in helping their members acquire adequate skills and understand the importance of risk management.</a:t>
            </a:r>
            <a:endParaRPr lang="it-IT" dirty="0">
              <a:latin typeface="Avenir Roman" panose="02000503020000020003" pitchFamily="2" charset="0"/>
            </a:endParaRPr>
          </a:p>
          <a:p>
            <a:r>
              <a:rPr lang="en-GB" b="1" dirty="0">
                <a:latin typeface="Avenir Roman" panose="02000503020000020003" pitchFamily="2" charset="0"/>
              </a:rPr>
              <a:t>Collaboration with workers </a:t>
            </a:r>
            <a:r>
              <a:rPr lang="en-GB" dirty="0">
                <a:latin typeface="Avenir Roman" panose="02000503020000020003" pitchFamily="2" charset="0"/>
              </a:rPr>
              <a:t>is necessary for the improvement of working conditions. In order to adequately represent young workers, OSH representatives need to be aware of the risk factors that young workers face and they should be provided with information and guidance on how to address the OSH vulnerabilities of young workers. </a:t>
            </a:r>
          </a:p>
          <a:p>
            <a:r>
              <a:rPr lang="en-GB" dirty="0">
                <a:latin typeface="Avenir Roman" panose="02000503020000020003" pitchFamily="2" charset="0"/>
              </a:rPr>
              <a:t>Governments, employers’ organizations and trade unions must play an important role in bringing about OSH in the </a:t>
            </a:r>
            <a:r>
              <a:rPr lang="en-GB" b="1" dirty="0">
                <a:latin typeface="Avenir Roman" panose="02000503020000020003" pitchFamily="2" charset="0"/>
              </a:rPr>
              <a:t>informal and rural economies</a:t>
            </a:r>
            <a:r>
              <a:rPr lang="en-GB" dirty="0">
                <a:latin typeface="Avenir Roman" panose="02000503020000020003" pitchFamily="2" charset="0"/>
              </a:rPr>
              <a:t>, both of which employ large numbers of young workers and child labourers, and in which hazardous working conditions are often found. </a:t>
            </a:r>
          </a:p>
          <a:p>
            <a:endParaRPr lang="en-GB" dirty="0"/>
          </a:p>
          <a:p>
            <a:endParaRPr lang="en-GB" dirty="0"/>
          </a:p>
          <a:p>
            <a:endParaRPr lang="en-GB" dirty="0"/>
          </a:p>
          <a:p>
            <a:endParaRPr lang="en-GB" dirty="0"/>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19</a:t>
            </a:fld>
            <a:endParaRPr lang="en-GB" dirty="0"/>
          </a:p>
        </p:txBody>
      </p:sp>
    </p:spTree>
    <p:extLst>
      <p:ext uri="{BB962C8B-B14F-4D97-AF65-F5344CB8AC3E}">
        <p14:creationId xmlns:p14="http://schemas.microsoft.com/office/powerpoint/2010/main" val="3909536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a:t>
            </a:fld>
            <a:endParaRPr lang="en-GB" dirty="0"/>
          </a:p>
        </p:txBody>
      </p:sp>
    </p:spTree>
    <p:extLst>
      <p:ext uri="{BB962C8B-B14F-4D97-AF65-F5344CB8AC3E}">
        <p14:creationId xmlns:p14="http://schemas.microsoft.com/office/powerpoint/2010/main" val="1263260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Roman" panose="02000503020000020003" pitchFamily="2" charset="0"/>
              </a:rPr>
              <a:t>4. Integrating OSH education into general education and into vocational training programs</a:t>
            </a:r>
            <a:endParaRPr lang="it-IT" b="1" dirty="0">
              <a:latin typeface="Avenir Roman" panose="02000503020000020003" pitchFamily="2" charset="0"/>
            </a:endParaRPr>
          </a:p>
          <a:p>
            <a:r>
              <a:rPr lang="en-GB" dirty="0">
                <a:latin typeface="Avenir Roman" panose="02000503020000020003" pitchFamily="2" charset="0"/>
              </a:rPr>
              <a:t>It is a highly effective way of building OSH awareness, knowledge and skills among young workers and young employers. As young people are the future of any society, and important drivers of cultural change, basic OSH information should be integrated into </a:t>
            </a:r>
            <a:r>
              <a:rPr lang="en-GB" b="1" dirty="0">
                <a:latin typeface="Avenir Roman" panose="02000503020000020003" pitchFamily="2" charset="0"/>
              </a:rPr>
              <a:t>school curricula, technical training and educational programmes</a:t>
            </a:r>
            <a:r>
              <a:rPr lang="en-GB" dirty="0">
                <a:latin typeface="Avenir Roman" panose="02000503020000020003" pitchFamily="2" charset="0"/>
              </a:rPr>
              <a:t>. This would help ensure that young people are aware of the need to protect their safety and health, and that they are aware of their right to do so. </a:t>
            </a:r>
            <a:endParaRPr lang="it-IT" dirty="0">
              <a:latin typeface="Avenir Roman" panose="02000503020000020003" pitchFamily="2" charset="0"/>
            </a:endParaRPr>
          </a:p>
          <a:p>
            <a:r>
              <a:rPr lang="en-GB" dirty="0">
                <a:latin typeface="Avenir Roman" panose="02000503020000020003" pitchFamily="2" charset="0"/>
              </a:rPr>
              <a:t>A recent study conducted by the French National Research and Safety Institute for the Prevention of Occupational Accidents and Diseases (INRS) found that for young workers who received OSH teaching at school, the occupational accident rate was 50 per cent lower than for young workers who did not. </a:t>
            </a:r>
          </a:p>
          <a:p>
            <a:r>
              <a:rPr lang="en-GB" dirty="0">
                <a:latin typeface="Avenir Roman" panose="02000503020000020003" pitchFamily="2" charset="0"/>
              </a:rPr>
              <a:t>Effective OSH education enables young people to adopt prevention-oriented attitudes and behaviours; develop the skills and abilities needed for the identification of hazards and risks; and develop effective OSH solutions, whether these young people be in school, at work, or otherwise contributing to society.</a:t>
            </a:r>
            <a:endParaRPr lang="fr-CH" dirty="0">
              <a:latin typeface="Avenir Roman" panose="02000503020000020003" pitchFamily="2" charset="0"/>
            </a:endParaRPr>
          </a:p>
          <a:p>
            <a:pPr marL="171450" indent="-171450">
              <a:buFont typeface="Wingdings" pitchFamily="2" charset="2"/>
              <a:buChar char="ü"/>
            </a:pPr>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20</a:t>
            </a:fld>
            <a:endParaRPr lang="en-GB" dirty="0"/>
          </a:p>
        </p:txBody>
      </p:sp>
    </p:spTree>
    <p:extLst>
      <p:ext uri="{BB962C8B-B14F-4D97-AF65-F5344CB8AC3E}">
        <p14:creationId xmlns:p14="http://schemas.microsoft.com/office/powerpoint/2010/main" val="2530773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Roman" panose="02000503020000020003" pitchFamily="2" charset="0"/>
              </a:rPr>
              <a:t>5. Strengthening advocacy, awareness and research on young workers’ vulnerability to OSH hazards and risks</a:t>
            </a:r>
            <a:endParaRPr lang="it-IT" b="1" dirty="0">
              <a:latin typeface="Avenir Roman" panose="02000503020000020003" pitchFamily="2" charset="0"/>
            </a:endParaRPr>
          </a:p>
          <a:p>
            <a:r>
              <a:rPr lang="en-GB" dirty="0">
                <a:latin typeface="Avenir Roman" panose="02000503020000020003" pitchFamily="2" charset="0"/>
              </a:rPr>
              <a:t>Continuing support for conducting and disseminating OSH research on young workers is critical.  Hopefully, an increasing number of OSH agencies and institutions are studying young workers. </a:t>
            </a:r>
          </a:p>
          <a:p>
            <a:r>
              <a:rPr lang="en-GB" dirty="0">
                <a:latin typeface="Avenir Roman" panose="02000503020000020003" pitchFamily="2" charset="0"/>
              </a:rPr>
              <a:t>Awareness-raising campaigns on OSH and the use of real-world experiences are effective ways of disseminating essential information and of sensitizing workers, parents, employers, schools, and communities about young workers’ rights and vulnerabilities. These campaigns can be organized by governments or national institutions, employers’ organizations, trade unions, youth associations, NGOs, and other civil society organizations.</a:t>
            </a:r>
            <a:endParaRPr lang="it-IT" dirty="0">
              <a:latin typeface="Avenir Roman" panose="02000503020000020003" pitchFamily="2" charset="0"/>
            </a:endParaRPr>
          </a:p>
          <a:p>
            <a:r>
              <a:rPr lang="en-GB" dirty="0">
                <a:latin typeface="Avenir Roman" panose="02000503020000020003" pitchFamily="2" charset="0"/>
              </a:rPr>
              <a:t>Trade Unions are increasingly recognizing the importance of affiliating young workers and engaging them directly in the organization of campaigns and actions to promote their rights at work.  </a:t>
            </a:r>
          </a:p>
          <a:p>
            <a:pPr marL="171450" indent="-171450">
              <a:buFont typeface="Wingdings" pitchFamily="2" charset="2"/>
              <a:buChar char="ü"/>
            </a:pPr>
            <a:endParaRPr lang="en-GB" dirty="0"/>
          </a:p>
          <a:p>
            <a:pPr marL="171450" indent="-171450">
              <a:buFont typeface="Wingdings" pitchFamily="2" charset="2"/>
              <a:buChar char="ü"/>
            </a:pPr>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21</a:t>
            </a:fld>
            <a:endParaRPr lang="en-GB" dirty="0"/>
          </a:p>
        </p:txBody>
      </p:sp>
    </p:spTree>
    <p:extLst>
      <p:ext uri="{BB962C8B-B14F-4D97-AF65-F5344CB8AC3E}">
        <p14:creationId xmlns:p14="http://schemas.microsoft.com/office/powerpoint/2010/main" val="1228000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Young workers need to advocate for their labour rights, including the right to safe and healthy work adapted to their needs. </a:t>
            </a:r>
          </a:p>
          <a:p>
            <a:r>
              <a:rPr lang="en-GB" dirty="0">
                <a:latin typeface="Avenir Roman" panose="02000503020000020003" pitchFamily="2" charset="0"/>
              </a:rPr>
              <a:t>But, </a:t>
            </a:r>
            <a:r>
              <a:rPr lang="en-GB" b="1" dirty="0">
                <a:latin typeface="Avenir Roman" panose="02000503020000020003" pitchFamily="2" charset="0"/>
              </a:rPr>
              <a:t>how can they voice their concerns?</a:t>
            </a:r>
            <a:endParaRPr lang="en-GB" dirty="0">
              <a:latin typeface="Avenir Roman" panose="02000503020000020003" pitchFamily="2" charset="0"/>
            </a:endParaRPr>
          </a:p>
        </p:txBody>
      </p:sp>
      <p:sp>
        <p:nvSpPr>
          <p:cNvPr id="4" name="Segnaposto numero diapositiva 3"/>
          <p:cNvSpPr>
            <a:spLocks noGrp="1"/>
          </p:cNvSpPr>
          <p:nvPr>
            <p:ph type="sldNum" sz="quarter" idx="10"/>
          </p:nvPr>
        </p:nvSpPr>
        <p:spPr/>
        <p:txBody>
          <a:bodyPr/>
          <a:lstStyle/>
          <a:p>
            <a:fld id="{C43191AE-C867-884B-9EB5-3C8BE308C3A5}" type="slidenum">
              <a:rPr lang="en-GB" smtClean="0"/>
              <a:t>22</a:t>
            </a:fld>
            <a:endParaRPr lang="en-GB" dirty="0"/>
          </a:p>
        </p:txBody>
      </p:sp>
    </p:spTree>
    <p:extLst>
      <p:ext uri="{BB962C8B-B14F-4D97-AF65-F5344CB8AC3E}">
        <p14:creationId xmlns:p14="http://schemas.microsoft.com/office/powerpoint/2010/main" val="86974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What does it mean a </a:t>
            </a:r>
            <a:r>
              <a:rPr lang="en-GB" b="1" dirty="0">
                <a:latin typeface="Avenir Roman" panose="02000503020000020003" pitchFamily="2" charset="0"/>
              </a:rPr>
              <a:t>culture of prevention on OSH?</a:t>
            </a:r>
          </a:p>
          <a:p>
            <a:r>
              <a:rPr lang="en-GB" dirty="0">
                <a:latin typeface="Avenir Roman" panose="02000503020000020003" pitchFamily="2" charset="0"/>
              </a:rPr>
              <a:t>It means:</a:t>
            </a:r>
          </a:p>
          <a:p>
            <a:pPr marL="171450" indent="-171450">
              <a:buFont typeface="Arial" panose="020B0604020202020204" pitchFamily="34" charset="0"/>
              <a:buChar char="•"/>
            </a:pPr>
            <a:r>
              <a:rPr lang="en-GB" dirty="0">
                <a:latin typeface="Avenir Roman" panose="02000503020000020003" pitchFamily="2" charset="0"/>
              </a:rPr>
              <a:t>respect for the right to a safe and healthy work environment at all levels, </a:t>
            </a:r>
          </a:p>
          <a:p>
            <a:pPr marL="171450" indent="-171450">
              <a:buFont typeface="Arial" panose="020B0604020202020204" pitchFamily="34" charset="0"/>
              <a:buChar char="•"/>
            </a:pPr>
            <a:r>
              <a:rPr lang="en-GB" dirty="0">
                <a:latin typeface="Avenir Roman" panose="02000503020000020003" pitchFamily="2" charset="0"/>
              </a:rPr>
              <a:t>active participation of governments, employers, and workers in securing a safe and healthy work environment </a:t>
            </a:r>
          </a:p>
          <a:p>
            <a:pPr marL="171450" indent="-171450">
              <a:buFont typeface="Arial" panose="020B0604020202020204" pitchFamily="34" charset="0"/>
              <a:buChar char="•"/>
            </a:pPr>
            <a:r>
              <a:rPr lang="en-GB" dirty="0">
                <a:latin typeface="Avenir Roman" panose="02000503020000020003" pitchFamily="2" charset="0"/>
              </a:rPr>
              <a:t>high priority to the principle of prevention </a:t>
            </a:r>
          </a:p>
          <a:p>
            <a:r>
              <a:rPr lang="en-GB" dirty="0">
                <a:latin typeface="Avenir Roman" panose="02000503020000020003" pitchFamily="2" charset="0"/>
              </a:rPr>
              <a:t>Directly </a:t>
            </a:r>
            <a:r>
              <a:rPr lang="en-GB" b="1" dirty="0">
                <a:latin typeface="Avenir Roman" panose="02000503020000020003" pitchFamily="2" charset="0"/>
              </a:rPr>
              <a:t>involving young workers </a:t>
            </a:r>
            <a:r>
              <a:rPr lang="en-GB" dirty="0">
                <a:latin typeface="Avenir Roman" panose="02000503020000020003" pitchFamily="2" charset="0"/>
              </a:rPr>
              <a:t>and their organizations in the development and implementation of such preventive culture is critical, as it makes it possible for their concerns to be addressed during the discussion about how to create a generation of safe and healthy workers. </a:t>
            </a:r>
          </a:p>
          <a:p>
            <a:r>
              <a:rPr lang="en-GB" dirty="0">
                <a:latin typeface="Avenir Roman" panose="02000503020000020003" pitchFamily="2" charset="0"/>
              </a:rPr>
              <a:t>Moreover, because large numbers of young workers are involved in non-standard forms of employment and in informal work, they are “invisible” and deprived of bargaining power and effective representation. Their relative lack of power and voice contributes to the unfortunate situation whereby young workers a group are overlooked in the OSH legal and policy framework, and also overlooked during the design of OSH training and awareness campaigns, and when research priorities are determined. </a:t>
            </a:r>
          </a:p>
          <a:p>
            <a:r>
              <a:rPr lang="en-GB" dirty="0">
                <a:latin typeface="Avenir Roman" panose="02000503020000020003" pitchFamily="2" charset="0"/>
              </a:rPr>
              <a:t>Public institutions must be prepared to support young people in their efforts to determine their future by providing them with resources and opportunities to be actively engaged.</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23</a:t>
            </a:fld>
            <a:endParaRPr lang="en-GB" dirty="0"/>
          </a:p>
        </p:txBody>
      </p:sp>
    </p:spTree>
    <p:extLst>
      <p:ext uri="{BB962C8B-B14F-4D97-AF65-F5344CB8AC3E}">
        <p14:creationId xmlns:p14="http://schemas.microsoft.com/office/powerpoint/2010/main" val="1403991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570038" y="254000"/>
            <a:ext cx="3656012" cy="2743200"/>
          </a:xfrm>
        </p:spPr>
      </p:sp>
      <p:sp>
        <p:nvSpPr>
          <p:cNvPr id="3" name="Segnaposto note 2"/>
          <p:cNvSpPr>
            <a:spLocks noGrp="1"/>
          </p:cNvSpPr>
          <p:nvPr>
            <p:ph type="body" idx="1"/>
          </p:nvPr>
        </p:nvSpPr>
        <p:spPr/>
        <p:txBody>
          <a:bodyPr/>
          <a:lstStyle/>
          <a:p>
            <a:r>
              <a:rPr lang="en-GB" dirty="0">
                <a:latin typeface="Avenir Roman" panose="02000503020000020003" pitchFamily="2" charset="0"/>
              </a:rPr>
              <a:t>A </a:t>
            </a:r>
            <a:r>
              <a:rPr lang="en-GB" b="1" dirty="0">
                <a:latin typeface="Avenir Roman" panose="02000503020000020003" pitchFamily="2" charset="0"/>
              </a:rPr>
              <a:t>culture of prevention on OSH </a:t>
            </a:r>
            <a:r>
              <a:rPr lang="en-GB" dirty="0">
                <a:latin typeface="Avenir Roman" panose="02000503020000020003" pitchFamily="2" charset="0"/>
              </a:rPr>
              <a:t>means that there is respect for the right to a safe and healthy work environment at all levels, and that governments, employers, and workers actively participate in securing a safe and healthy work environment through a system of defined rights, responsibilities and duties. The principle of prevention is given high priority. </a:t>
            </a:r>
          </a:p>
          <a:p>
            <a:r>
              <a:rPr lang="en-GB" dirty="0">
                <a:latin typeface="Avenir Roman" panose="02000503020000020003" pitchFamily="2" charset="0"/>
              </a:rPr>
              <a:t>When building a sustainable culture of prevention with respect to OSH, special attention should be given to hazardous sectors and industries and to vulnerable workers, such as young workers employed in workplaces where the risk of workplace harm is high. </a:t>
            </a:r>
          </a:p>
          <a:p>
            <a:r>
              <a:rPr lang="en-GB" dirty="0">
                <a:latin typeface="Avenir Roman" panose="02000503020000020003" pitchFamily="2" charset="0"/>
              </a:rPr>
              <a:t>Directly </a:t>
            </a:r>
            <a:r>
              <a:rPr lang="en-GB" b="1" dirty="0">
                <a:latin typeface="Avenir Roman" panose="02000503020000020003" pitchFamily="2" charset="0"/>
              </a:rPr>
              <a:t>involving young workers </a:t>
            </a:r>
            <a:r>
              <a:rPr lang="en-GB" dirty="0">
                <a:latin typeface="Avenir Roman" panose="02000503020000020003" pitchFamily="2" charset="0"/>
              </a:rPr>
              <a:t>and their organizations in the development and implementation of such preventive culture is critical, as it makes it possible for their concerns to be addressed during the discussion about how to create a generation of safe and healthy workers. </a:t>
            </a:r>
          </a:p>
          <a:p>
            <a:r>
              <a:rPr lang="en-GB" dirty="0">
                <a:latin typeface="Avenir Roman" panose="02000503020000020003" pitchFamily="2" charset="0"/>
              </a:rPr>
              <a:t>Civil society and traditional OSH institutions and their social partners often lack the knowledge and means to advocate effectively on young people’s behalf. </a:t>
            </a:r>
          </a:p>
          <a:p>
            <a:r>
              <a:rPr lang="en-GB" dirty="0">
                <a:latin typeface="Avenir Roman" panose="02000503020000020003" pitchFamily="2" charset="0"/>
              </a:rPr>
              <a:t>Moreover, because large numbers of young workers are involved in non-standard forms of employment and in informal work, they are “invisible” and deprived of bargaining power and effective representation. Their relative lack of power and voice contributes to the unfortunate situation whereby young workers a group are overlooked in the OSH legal and policy framework, and also overlooked during the design of OSH training and awareness campaigns, and when research priorities are determined. </a:t>
            </a:r>
          </a:p>
          <a:p>
            <a:r>
              <a:rPr lang="en-GB" dirty="0">
                <a:latin typeface="Avenir Roman" panose="02000503020000020003" pitchFamily="2" charset="0"/>
              </a:rPr>
              <a:t>Public institutions must be prepared to support young people in their efforts to determine their future by providing them with resources and opportunities to be actively engaged.</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24</a:t>
            </a:fld>
            <a:endParaRPr lang="en-GB" dirty="0"/>
          </a:p>
        </p:txBody>
      </p:sp>
    </p:spTree>
    <p:extLst>
      <p:ext uri="{BB962C8B-B14F-4D97-AF65-F5344CB8AC3E}">
        <p14:creationId xmlns:p14="http://schemas.microsoft.com/office/powerpoint/2010/main" val="2754002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Thank you for your attention.</a:t>
            </a:r>
          </a:p>
          <a:p>
            <a:endParaRPr lang="en-GB" dirty="0">
              <a:latin typeface="Avenir Roman" panose="02000503020000020003" pitchFamily="2" charset="0"/>
            </a:endParaRPr>
          </a:p>
          <a:p>
            <a:r>
              <a:rPr lang="en-GB" dirty="0">
                <a:latin typeface="Avenir Roman" panose="02000503020000020003" pitchFamily="2" charset="0"/>
              </a:rPr>
              <a:t>For more information about the World Day for Safety and Health at Work campaign and materials, please visit </a:t>
            </a:r>
            <a:r>
              <a:rPr lang="en-GB" dirty="0">
                <a:latin typeface="Avenir Roman" panose="02000503020000020003" pitchFamily="2" charset="0"/>
                <a:hlinkClick r:id="rId3"/>
              </a:rPr>
              <a:t>www.ilo.org/safeday</a:t>
            </a:r>
            <a:r>
              <a:rPr lang="en-GB" dirty="0">
                <a:latin typeface="Avenir Roman" panose="02000503020000020003" pitchFamily="2" charset="0"/>
              </a:rPr>
              <a:t>.</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25</a:t>
            </a:fld>
            <a:endParaRPr lang="en-GB" dirty="0"/>
          </a:p>
        </p:txBody>
      </p:sp>
    </p:spTree>
    <p:extLst>
      <p:ext uri="{BB962C8B-B14F-4D97-AF65-F5344CB8AC3E}">
        <p14:creationId xmlns:p14="http://schemas.microsoft.com/office/powerpoint/2010/main" val="3325598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3</a:t>
            </a:fld>
            <a:endParaRPr lang="en-GB" dirty="0"/>
          </a:p>
        </p:txBody>
      </p:sp>
    </p:spTree>
    <p:extLst>
      <p:ext uri="{BB962C8B-B14F-4D97-AF65-F5344CB8AC3E}">
        <p14:creationId xmlns:p14="http://schemas.microsoft.com/office/powerpoint/2010/main" val="2441691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endParaRPr lang="en-GB" dirty="0">
              <a:latin typeface="Avenir Roman" panose="02000503020000020003" pitchFamily="2" charset="0"/>
            </a:endParaRPr>
          </a:p>
        </p:txBody>
      </p:sp>
      <p:sp>
        <p:nvSpPr>
          <p:cNvPr id="4" name="Segnaposto numero diapositiva 3"/>
          <p:cNvSpPr>
            <a:spLocks noGrp="1"/>
          </p:cNvSpPr>
          <p:nvPr>
            <p:ph type="sldNum" sz="quarter" idx="10"/>
          </p:nvPr>
        </p:nvSpPr>
        <p:spPr/>
        <p:txBody>
          <a:bodyPr/>
          <a:lstStyle/>
          <a:p>
            <a:fld id="{C43191AE-C867-884B-9EB5-3C8BE308C3A5}" type="slidenum">
              <a:rPr lang="en-GB" smtClean="0"/>
              <a:t>4</a:t>
            </a:fld>
            <a:endParaRPr lang="en-GB" dirty="0"/>
          </a:p>
        </p:txBody>
      </p:sp>
    </p:spTree>
    <p:extLst>
      <p:ext uri="{BB962C8B-B14F-4D97-AF65-F5344CB8AC3E}">
        <p14:creationId xmlns:p14="http://schemas.microsoft.com/office/powerpoint/2010/main" val="315394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b="1" dirty="0">
                <a:latin typeface="Avenir Roman" panose="02000503020000020003" pitchFamily="2" charset="0"/>
              </a:rPr>
              <a:t>The answer is yes.</a:t>
            </a:r>
          </a:p>
          <a:p>
            <a:r>
              <a:rPr lang="en-GB" dirty="0">
                <a:latin typeface="Avenir Roman" panose="02000503020000020003" pitchFamily="2" charset="0"/>
              </a:rPr>
              <a:t>Young workers experience </a:t>
            </a:r>
            <a:r>
              <a:rPr lang="en-GB" b="1" dirty="0">
                <a:latin typeface="Avenir Roman" panose="02000503020000020003" pitchFamily="2" charset="0"/>
              </a:rPr>
              <a:t>significantly higher rates of occupational injury </a:t>
            </a:r>
            <a:r>
              <a:rPr lang="en-GB" dirty="0">
                <a:latin typeface="Avenir Roman" panose="02000503020000020003" pitchFamily="2" charset="0"/>
              </a:rPr>
              <a:t>than adult workers. </a:t>
            </a:r>
          </a:p>
          <a:p>
            <a:r>
              <a:rPr lang="en-GB" dirty="0">
                <a:latin typeface="Avenir Roman" panose="02000503020000020003" pitchFamily="2" charset="0"/>
              </a:rPr>
              <a:t>In Europe, the incidence of non-fatal injury at work was more than 40 per cent higher among young workers aged 18–24 than among older workers. </a:t>
            </a:r>
          </a:p>
          <a:p>
            <a:r>
              <a:rPr lang="en-GB" b="1" dirty="0">
                <a:latin typeface="Avenir Roman" panose="02000503020000020003" pitchFamily="2" charset="0"/>
              </a:rPr>
              <a:t>Young workers are also more vulnerable to occupational  diseases </a:t>
            </a:r>
            <a:r>
              <a:rPr lang="en-GB" dirty="0">
                <a:latin typeface="Avenir Roman" panose="02000503020000020003" pitchFamily="2" charset="0"/>
              </a:rPr>
              <a:t>because they are still developing, both physically and mentally, and this makes them more susceptible to harm from hazardous chemicals and other agents. </a:t>
            </a:r>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5</a:t>
            </a:fld>
            <a:endParaRPr lang="en-GB" dirty="0"/>
          </a:p>
        </p:txBody>
      </p:sp>
    </p:spTree>
    <p:extLst>
      <p:ext uri="{BB962C8B-B14F-4D97-AF65-F5344CB8AC3E}">
        <p14:creationId xmlns:p14="http://schemas.microsoft.com/office/powerpoint/2010/main" val="984931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b="1" dirty="0">
                <a:latin typeface="Avenir Roman" panose="02000503020000020003" pitchFamily="2" charset="0"/>
              </a:rPr>
              <a:t>The answer is yes.</a:t>
            </a:r>
          </a:p>
          <a:p>
            <a:r>
              <a:rPr lang="en-GB" dirty="0">
                <a:latin typeface="Avenir Roman" panose="02000503020000020003" pitchFamily="2" charset="0"/>
              </a:rPr>
              <a:t>Young workers experience </a:t>
            </a:r>
            <a:r>
              <a:rPr lang="en-GB" b="1" dirty="0">
                <a:latin typeface="Avenir Roman" panose="02000503020000020003" pitchFamily="2" charset="0"/>
              </a:rPr>
              <a:t>significantly higher rates of occupational injury </a:t>
            </a:r>
            <a:r>
              <a:rPr lang="en-GB" dirty="0">
                <a:latin typeface="Avenir Roman" panose="02000503020000020003" pitchFamily="2" charset="0"/>
              </a:rPr>
              <a:t>than adult workers. </a:t>
            </a:r>
          </a:p>
          <a:p>
            <a:r>
              <a:rPr lang="en-GB" dirty="0">
                <a:latin typeface="Avenir Roman" panose="02000503020000020003" pitchFamily="2" charset="0"/>
              </a:rPr>
              <a:t>In Europe, the incidence of non-fatal injury at work was more than 40 per cent higher among young workers aged 18–24 than among older workers. </a:t>
            </a:r>
          </a:p>
          <a:p>
            <a:r>
              <a:rPr lang="en-GB" b="1" dirty="0">
                <a:latin typeface="Avenir Roman" panose="02000503020000020003" pitchFamily="2" charset="0"/>
              </a:rPr>
              <a:t>Young workers are also more vulnerable to occupational  diseases </a:t>
            </a:r>
            <a:r>
              <a:rPr lang="en-GB" dirty="0">
                <a:latin typeface="Avenir Roman" panose="02000503020000020003" pitchFamily="2" charset="0"/>
              </a:rPr>
              <a:t>because they are still developing, both physically and mentally, and this makes them more susceptible to harm from hazardous chemicals and other agents. </a:t>
            </a:r>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6</a:t>
            </a:fld>
            <a:endParaRPr lang="en-GB" dirty="0"/>
          </a:p>
        </p:txBody>
      </p:sp>
    </p:spTree>
    <p:extLst>
      <p:ext uri="{BB962C8B-B14F-4D97-AF65-F5344CB8AC3E}">
        <p14:creationId xmlns:p14="http://schemas.microsoft.com/office/powerpoint/2010/main" val="3520324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Many different factors interact to increase the risk of young workers suffering occupational injuries and diseases. </a:t>
            </a:r>
          </a:p>
          <a:p>
            <a:r>
              <a:rPr lang="en-GB" b="1" dirty="0">
                <a:latin typeface="Avenir Roman" panose="02000503020000020003" pitchFamily="2" charset="0"/>
              </a:rPr>
              <a:t>What are  some of these factors that threaten the safety and health of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7</a:t>
            </a:fld>
            <a:endParaRPr lang="en-GB" dirty="0"/>
          </a:p>
        </p:txBody>
      </p:sp>
    </p:spTree>
    <p:extLst>
      <p:ext uri="{BB962C8B-B14F-4D97-AF65-F5344CB8AC3E}">
        <p14:creationId xmlns:p14="http://schemas.microsoft.com/office/powerpoint/2010/main" val="2982075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There are a number of </a:t>
            </a:r>
            <a:r>
              <a:rPr lang="en-GB" b="1" dirty="0">
                <a:latin typeface="Avenir Roman" panose="02000503020000020003" pitchFamily="2" charset="0"/>
              </a:rPr>
              <a:t>factors that are specific to young workers </a:t>
            </a:r>
            <a:r>
              <a:rPr lang="en-GB" dirty="0">
                <a:latin typeface="Avenir Roman" panose="02000503020000020003" pitchFamily="2" charset="0"/>
              </a:rPr>
              <a:t>which</a:t>
            </a:r>
            <a:r>
              <a:rPr lang="en-GB" b="1" dirty="0">
                <a:latin typeface="Avenir Roman" panose="02000503020000020003" pitchFamily="2" charset="0"/>
              </a:rPr>
              <a:t> </a:t>
            </a:r>
            <a:r>
              <a:rPr lang="en-GB" dirty="0">
                <a:latin typeface="Avenir Roman" panose="02000503020000020003" pitchFamily="2" charset="0"/>
              </a:rPr>
              <a:t>increase the risk of suffering harm from workplace hazards. </a:t>
            </a:r>
          </a:p>
          <a:p>
            <a:pPr marL="171450" indent="-171450">
              <a:buFont typeface="Arial" panose="020B0604020202020204" pitchFamily="34" charset="0"/>
              <a:buChar char="•"/>
            </a:pPr>
            <a:r>
              <a:rPr lang="en-GB" dirty="0">
                <a:latin typeface="Avenir Roman" panose="02000503020000020003" pitchFamily="2" charset="0"/>
              </a:rPr>
              <a:t>For example, the </a:t>
            </a:r>
            <a:r>
              <a:rPr lang="en-GB" b="1" dirty="0">
                <a:latin typeface="Avenir Roman" panose="02000503020000020003" pitchFamily="2" charset="0"/>
              </a:rPr>
              <a:t>body of young workers </a:t>
            </a:r>
            <a:r>
              <a:rPr lang="en-GB" dirty="0">
                <a:latin typeface="Avenir Roman" panose="02000503020000020003" pitchFamily="2" charset="0"/>
              </a:rPr>
              <a:t>(especially adolescents) is still developing.</a:t>
            </a:r>
          </a:p>
          <a:p>
            <a:pPr marL="171450" indent="-171450">
              <a:buFont typeface="Arial" panose="020B0604020202020204" pitchFamily="34" charset="0"/>
              <a:buChar char="•"/>
            </a:pPr>
            <a:r>
              <a:rPr lang="en-GB" dirty="0">
                <a:latin typeface="Avenir Roman" panose="02000503020000020003" pitchFamily="2" charset="0"/>
              </a:rPr>
              <a:t>Because of their psychosocial and emotional stage of development, young workers tend to be </a:t>
            </a:r>
            <a:r>
              <a:rPr lang="en-GB" b="1" dirty="0">
                <a:latin typeface="Avenir Roman" panose="02000503020000020003" pitchFamily="2" charset="0"/>
              </a:rPr>
              <a:t>less able to discern the consequences of their actions or to assess risks </a:t>
            </a:r>
            <a:r>
              <a:rPr lang="en-GB" dirty="0">
                <a:latin typeface="Avenir Roman" panose="02000503020000020003" pitchFamily="2" charset="0"/>
              </a:rPr>
              <a:t>associated with various situations, and are more susceptible to </a:t>
            </a:r>
            <a:r>
              <a:rPr lang="en-GB" b="1" dirty="0">
                <a:latin typeface="Avenir Roman" panose="02000503020000020003" pitchFamily="2" charset="0"/>
              </a:rPr>
              <a:t>social and motivational pressures</a:t>
            </a:r>
            <a:r>
              <a:rPr lang="en-GB" dirty="0">
                <a:latin typeface="Avenir Roman" panose="02000503020000020003" pitchFamily="2" charset="0"/>
              </a:rPr>
              <a:t>, including the desire to belong, to be considered attractive, and to achieve independence. These traits affect young people’s decision making and can result in </a:t>
            </a:r>
            <a:r>
              <a:rPr lang="en-GB" b="1" dirty="0">
                <a:latin typeface="Avenir Roman" panose="02000503020000020003" pitchFamily="2" charset="0"/>
              </a:rPr>
              <a:t>risk taking</a:t>
            </a:r>
            <a:r>
              <a:rPr lang="en-GB" dirty="0">
                <a:latin typeface="Avenir Roman" panose="02000503020000020003" pitchFamily="2" charset="0"/>
              </a:rPr>
              <a:t>. They can also make young workers </a:t>
            </a:r>
            <a:r>
              <a:rPr lang="en-GB" b="1" dirty="0">
                <a:latin typeface="Avenir Roman" panose="02000503020000020003" pitchFamily="2" charset="0"/>
              </a:rPr>
              <a:t>reluctant to speak </a:t>
            </a:r>
            <a:r>
              <a:rPr lang="en-GB" dirty="0">
                <a:latin typeface="Avenir Roman" panose="02000503020000020003" pitchFamily="2" charset="0"/>
              </a:rPr>
              <a:t>up about difficulties related to doing their work or about hazardous physical and psychological conditions.</a:t>
            </a:r>
          </a:p>
          <a:p>
            <a:pPr marL="171450" indent="-171450">
              <a:buFont typeface="Arial" panose="020B0604020202020204" pitchFamily="34" charset="0"/>
              <a:buChar char="•"/>
            </a:pPr>
            <a:r>
              <a:rPr lang="en-GB" dirty="0">
                <a:latin typeface="Avenir Roman" panose="02000503020000020003" pitchFamily="2" charset="0"/>
              </a:rPr>
              <a:t>Young workers often </a:t>
            </a:r>
            <a:r>
              <a:rPr lang="en-GB" b="1" dirty="0">
                <a:latin typeface="Avenir Roman" panose="02000503020000020003" pitchFamily="2" charset="0"/>
              </a:rPr>
              <a:t>lack the skills and experience </a:t>
            </a:r>
            <a:r>
              <a:rPr lang="en-GB" dirty="0">
                <a:latin typeface="Avenir Roman" panose="02000503020000020003" pitchFamily="2" charset="0"/>
              </a:rPr>
              <a:t>that they need for the work to which they are assigned, including an understanding of the safety and health hazards and risks associated with it. </a:t>
            </a:r>
          </a:p>
          <a:p>
            <a:pPr marL="171450" indent="-171450">
              <a:buFont typeface="Arial" panose="020B0604020202020204" pitchFamily="34" charset="0"/>
              <a:buChar char="•"/>
            </a:pPr>
            <a:r>
              <a:rPr lang="en-GB" dirty="0">
                <a:latin typeface="Avenir Roman" panose="02000503020000020003" pitchFamily="2" charset="0"/>
              </a:rPr>
              <a:t>Awareness of workplace safety also appears to be positively influenced by </a:t>
            </a:r>
            <a:r>
              <a:rPr lang="en-GB" b="1" dirty="0">
                <a:latin typeface="Avenir Roman" panose="02000503020000020003" pitchFamily="2" charset="0"/>
              </a:rPr>
              <a:t>education</a:t>
            </a:r>
            <a:r>
              <a:rPr lang="en-GB" dirty="0">
                <a:latin typeface="Avenir Roman" panose="02000503020000020003" pitchFamily="2" charset="0"/>
              </a:rPr>
              <a:t>. More highly educated workers have a better understanding of safety, are most compliant with safety procedures and record lower accidents than workers with less education.</a:t>
            </a:r>
            <a:endParaRPr lang="it-IT" dirty="0">
              <a:latin typeface="Avenir Roman" panose="02000503020000020003" pitchFamily="2" charset="0"/>
            </a:endParaRPr>
          </a:p>
          <a:p>
            <a:r>
              <a:rPr lang="en-GB" dirty="0">
                <a:latin typeface="Avenir Roman" panose="02000503020000020003" pitchFamily="2" charset="0"/>
              </a:rPr>
              <a:t>There are also </a:t>
            </a:r>
            <a:r>
              <a:rPr lang="en-GB" b="1" dirty="0">
                <a:latin typeface="Avenir Roman" panose="02000503020000020003" pitchFamily="2" charset="0"/>
              </a:rPr>
              <a:t>other factors that in combination with age increase the risk </a:t>
            </a:r>
            <a:r>
              <a:rPr lang="en-GB" dirty="0">
                <a:latin typeface="Avenir Roman" panose="02000503020000020003" pitchFamily="2" charset="0"/>
              </a:rPr>
              <a:t>of occupational accidents and diseases. These include </a:t>
            </a:r>
            <a:r>
              <a:rPr lang="en-GB" b="1" dirty="0">
                <a:latin typeface="Avenir Roman" panose="02000503020000020003" pitchFamily="2" charset="0"/>
              </a:rPr>
              <a:t>gender, disability and migration status</a:t>
            </a:r>
            <a:r>
              <a:rPr lang="en-GB" dirty="0">
                <a:latin typeface="Avenir Roman" panose="02000503020000020003" pitchFamily="2" charset="0"/>
              </a:rPr>
              <a:t>. </a:t>
            </a:r>
          </a:p>
          <a:p>
            <a:pPr marL="171450" indent="-171450">
              <a:buFont typeface="Arial" panose="020B0604020202020204" pitchFamily="34" charset="0"/>
              <a:buChar char="•"/>
            </a:pPr>
            <a:r>
              <a:rPr lang="en-GB" dirty="0">
                <a:latin typeface="Avenir Roman" panose="02000503020000020003" pitchFamily="2" charset="0"/>
              </a:rPr>
              <a:t>For example, </a:t>
            </a:r>
            <a:r>
              <a:rPr lang="en-GB" b="1" dirty="0">
                <a:latin typeface="Avenir Roman" panose="02000503020000020003" pitchFamily="2" charset="0"/>
              </a:rPr>
              <a:t>young people with disabilities </a:t>
            </a:r>
            <a:r>
              <a:rPr lang="en-GB" dirty="0">
                <a:latin typeface="Avenir Roman" panose="02000503020000020003" pitchFamily="2" charset="0"/>
              </a:rPr>
              <a:t>tend to be at higher risk for exclusion, isolation, bullying and abuse, and they also tend to have fewer educational and economic opportunities. </a:t>
            </a:r>
          </a:p>
          <a:p>
            <a:pPr marL="171450" indent="-171450">
              <a:buFont typeface="Arial" panose="020B0604020202020204" pitchFamily="34" charset="0"/>
              <a:buChar char="•"/>
            </a:pPr>
            <a:r>
              <a:rPr lang="en-GB" b="1" dirty="0">
                <a:latin typeface="Avenir Roman" panose="02000503020000020003" pitchFamily="2" charset="0"/>
              </a:rPr>
              <a:t>Young boys </a:t>
            </a:r>
            <a:r>
              <a:rPr lang="en-GB" dirty="0">
                <a:latin typeface="Avenir Roman" panose="02000503020000020003" pitchFamily="2" charset="0"/>
              </a:rPr>
              <a:t>are more likely to be engaged in hazardous work, but </a:t>
            </a:r>
            <a:r>
              <a:rPr lang="en-GB" b="1" dirty="0">
                <a:latin typeface="Avenir Roman" panose="02000503020000020003" pitchFamily="2" charset="0"/>
              </a:rPr>
              <a:t>young girls </a:t>
            </a:r>
            <a:r>
              <a:rPr lang="en-GB" dirty="0">
                <a:latin typeface="Avenir Roman" panose="02000503020000020003" pitchFamily="2" charset="0"/>
              </a:rPr>
              <a:t>are more likely to be working in informal employment, often unpaid family work, and this makes them “invisible”. </a:t>
            </a:r>
          </a:p>
          <a:p>
            <a:pPr marL="171450" indent="-171450">
              <a:buFont typeface="Arial" panose="020B0604020202020204" pitchFamily="34" charset="0"/>
              <a:buChar char="•"/>
            </a:pPr>
            <a:r>
              <a:rPr lang="en-GB" b="1" dirty="0">
                <a:latin typeface="Avenir Roman" panose="02000503020000020003" pitchFamily="2" charset="0"/>
              </a:rPr>
              <a:t>Migrant workers </a:t>
            </a:r>
            <a:r>
              <a:rPr lang="en-GB" dirty="0">
                <a:latin typeface="Avenir Roman" panose="02000503020000020003" pitchFamily="2" charset="0"/>
              </a:rPr>
              <a:t>have occupational accident rates that are among the highest experienced by any group.</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8</a:t>
            </a:fld>
            <a:endParaRPr lang="en-GB" dirty="0"/>
          </a:p>
        </p:txBody>
      </p:sp>
    </p:spTree>
    <p:extLst>
      <p:ext uri="{BB962C8B-B14F-4D97-AF65-F5344CB8AC3E}">
        <p14:creationId xmlns:p14="http://schemas.microsoft.com/office/powerpoint/2010/main" val="1082326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latin typeface="Avenir Roman" panose="02000503020000020003" pitchFamily="2" charset="0"/>
              </a:rPr>
              <a:t>Several different kinds of hazard can exist in every workplace, with specific consequences for the safety and health of young workers. </a:t>
            </a:r>
          </a:p>
          <a:p>
            <a:r>
              <a:rPr lang="en-GB" dirty="0">
                <a:latin typeface="Avenir Roman" panose="02000503020000020003" pitchFamily="2" charset="0"/>
              </a:rPr>
              <a:t>Work hazards include: </a:t>
            </a:r>
          </a:p>
          <a:p>
            <a:pPr marL="171450" indent="-171450">
              <a:buFont typeface="Arial" panose="020B0604020202020204" pitchFamily="34" charset="0"/>
              <a:buChar char="•"/>
            </a:pPr>
            <a:r>
              <a:rPr lang="en-GB" b="1" dirty="0">
                <a:latin typeface="Avenir Roman" panose="02000503020000020003" pitchFamily="2" charset="0"/>
              </a:rPr>
              <a:t>safety hazards </a:t>
            </a:r>
            <a:r>
              <a:rPr lang="en-GB" dirty="0">
                <a:latin typeface="Avenir Roman" panose="02000503020000020003" pitchFamily="2" charset="0"/>
              </a:rPr>
              <a:t>(e.g., working at height; using dangerous machinery or tools; driving or working near vehicles; walking on slippery surfaces; working close to flammable or explosive materials; etc.); </a:t>
            </a:r>
          </a:p>
          <a:p>
            <a:pPr marL="171450" indent="-171450">
              <a:buFont typeface="Arial" panose="020B0604020202020204" pitchFamily="34" charset="0"/>
              <a:buChar char="•"/>
            </a:pPr>
            <a:r>
              <a:rPr lang="en-GB" b="1" dirty="0">
                <a:latin typeface="Avenir Roman" panose="02000503020000020003" pitchFamily="2" charset="0"/>
              </a:rPr>
              <a:t>physical hazards </a:t>
            </a:r>
            <a:r>
              <a:rPr lang="en-GB" dirty="0">
                <a:latin typeface="Avenir Roman" panose="02000503020000020003" pitchFamily="2" charset="0"/>
              </a:rPr>
              <a:t>(e.g.: noise, vibration, extreme temperatures, radiation, etc.); </a:t>
            </a:r>
          </a:p>
          <a:p>
            <a:pPr marL="171450" indent="-171450">
              <a:buFont typeface="Arial" panose="020B0604020202020204" pitchFamily="34" charset="0"/>
              <a:buChar char="•"/>
            </a:pPr>
            <a:r>
              <a:rPr lang="en-GB" b="1" dirty="0">
                <a:latin typeface="Avenir Roman" panose="02000503020000020003" pitchFamily="2" charset="0"/>
              </a:rPr>
              <a:t>biological hazards </a:t>
            </a:r>
            <a:r>
              <a:rPr lang="en-GB" dirty="0">
                <a:latin typeface="Avenir Roman" panose="02000503020000020003" pitchFamily="2" charset="0"/>
              </a:rPr>
              <a:t>(e.g.: exposure to bacteria, parasites, viruses, dangerous animals, insects and plants, which can result in different types of disease); chemical hazards (including gases, dusts, fumes, vapours and liquids); </a:t>
            </a:r>
          </a:p>
          <a:p>
            <a:pPr marL="171450" indent="-171450">
              <a:buFont typeface="Arial" panose="020B0604020202020204" pitchFamily="34" charset="0"/>
              <a:buChar char="•"/>
            </a:pPr>
            <a:r>
              <a:rPr lang="en-GB" b="1" dirty="0">
                <a:latin typeface="Avenir Roman" panose="02000503020000020003" pitchFamily="2" charset="0"/>
              </a:rPr>
              <a:t>ergonomic hazards </a:t>
            </a:r>
            <a:r>
              <a:rPr lang="en-GB" dirty="0">
                <a:latin typeface="Avenir Roman" panose="02000503020000020003" pitchFamily="2" charset="0"/>
              </a:rPr>
              <a:t>(e.g.: carrying heavy loads, fast or repetitive movements, poorly designed machines, equipment and work processes that cause workers to adopt awkward positions) and </a:t>
            </a:r>
          </a:p>
          <a:p>
            <a:pPr marL="171450" indent="-171450">
              <a:buFont typeface="Arial" panose="020B0604020202020204" pitchFamily="34" charset="0"/>
              <a:buChar char="•"/>
            </a:pPr>
            <a:r>
              <a:rPr lang="en-GB" b="1" dirty="0">
                <a:latin typeface="Avenir Roman" panose="02000503020000020003" pitchFamily="2" charset="0"/>
              </a:rPr>
              <a:t>psychosocial hazards </a:t>
            </a:r>
            <a:r>
              <a:rPr lang="en-GB" dirty="0">
                <a:latin typeface="Avenir Roman" panose="02000503020000020003" pitchFamily="2" charset="0"/>
              </a:rPr>
              <a:t>(e.g.: task design, workload and pace of work, work schedules, decision-making power and control, organizational culture, work-life balance, interpersonal relationships at work, including workplace violence and harassment. etc.). </a:t>
            </a:r>
          </a:p>
          <a:p>
            <a:r>
              <a:rPr lang="en-GB" b="1" dirty="0">
                <a:latin typeface="Avenir Roman" panose="02000503020000020003" pitchFamily="2" charset="0"/>
              </a:rPr>
              <a:t>Young workers can be particularly vulnerable to these hazards</a:t>
            </a:r>
            <a:r>
              <a:rPr lang="en-GB" dirty="0">
                <a:latin typeface="Avenir Roman" panose="02000503020000020003" pitchFamily="2" charset="0"/>
              </a:rPr>
              <a:t>.</a:t>
            </a:r>
          </a:p>
          <a:p>
            <a:r>
              <a:rPr lang="en-GB" dirty="0">
                <a:latin typeface="Avenir Roman" panose="02000503020000020003" pitchFamily="2" charset="0"/>
              </a:rPr>
              <a:t>For example, exposure to </a:t>
            </a:r>
            <a:r>
              <a:rPr lang="en-GB" b="1" dirty="0">
                <a:latin typeface="Avenir Roman" panose="02000503020000020003" pitchFamily="2" charset="0"/>
              </a:rPr>
              <a:t>toxic chemical </a:t>
            </a:r>
            <a:r>
              <a:rPr lang="en-GB" dirty="0">
                <a:latin typeface="Avenir Roman" panose="02000503020000020003" pitchFamily="2" charset="0"/>
              </a:rPr>
              <a:t>when young can cause serious harm to reproductive systems and hormonal balance. </a:t>
            </a:r>
          </a:p>
          <a:p>
            <a:r>
              <a:rPr lang="en-GB" dirty="0">
                <a:latin typeface="Avenir Roman" panose="02000503020000020003" pitchFamily="2" charset="0"/>
              </a:rPr>
              <a:t>Adolescents carrying </a:t>
            </a:r>
            <a:r>
              <a:rPr lang="en-GB" b="1" dirty="0">
                <a:latin typeface="Avenir Roman" panose="02000503020000020003" pitchFamily="2" charset="0"/>
              </a:rPr>
              <a:t>heavy loads </a:t>
            </a:r>
            <a:r>
              <a:rPr lang="en-GB" dirty="0">
                <a:latin typeface="Avenir Roman" panose="02000503020000020003" pitchFamily="2" charset="0"/>
              </a:rPr>
              <a:t>face higher risk of musculoskeletal disorders (MSDs) such as skeletal damage and impaired growth.</a:t>
            </a:r>
          </a:p>
          <a:p>
            <a:r>
              <a:rPr lang="en-GB" dirty="0">
                <a:latin typeface="Avenir Roman" panose="02000503020000020003" pitchFamily="2" charset="0"/>
              </a:rPr>
              <a:t>Young workers appear to be more vulnerable to workplace </a:t>
            </a:r>
            <a:r>
              <a:rPr lang="en-GB" b="1" dirty="0">
                <a:latin typeface="Avenir Roman" panose="02000503020000020003" pitchFamily="2" charset="0"/>
              </a:rPr>
              <a:t>bullying</a:t>
            </a:r>
            <a:r>
              <a:rPr lang="en-GB" dirty="0">
                <a:latin typeface="Avenir Roman" panose="02000503020000020003" pitchFamily="2" charset="0"/>
              </a:rPr>
              <a:t> and often they don’t speak up because of the fear of negative consequences.</a:t>
            </a:r>
            <a:endParaRPr lang="it-IT" dirty="0">
              <a:latin typeface="Avenir Roman" panose="02000503020000020003" pitchFamily="2" charset="0"/>
            </a:endParaRP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9</a:t>
            </a:fld>
            <a:endParaRPr lang="en-GB" dirty="0"/>
          </a:p>
        </p:txBody>
      </p:sp>
    </p:spTree>
    <p:extLst>
      <p:ext uri="{BB962C8B-B14F-4D97-AF65-F5344CB8AC3E}">
        <p14:creationId xmlns:p14="http://schemas.microsoft.com/office/powerpoint/2010/main" val="1727126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7" name="Footer Placeholder 2">
            <a:extLst>
              <a:ext uri="{FF2B5EF4-FFF2-40B4-BE49-F238E27FC236}">
                <a16:creationId xmlns="" xmlns:a16="http://schemas.microsoft.com/office/drawing/2014/main" id="{827B0C58-CB2E-4B45-AB74-552786532CB5}"/>
              </a:ext>
            </a:extLst>
          </p:cNvPr>
          <p:cNvSpPr txBox="1">
            <a:spLocks/>
          </p:cNvSpPr>
          <p:nvPr userDrawn="1"/>
        </p:nvSpPr>
        <p:spPr>
          <a:xfrm>
            <a:off x="4572000" y="6356351"/>
            <a:ext cx="3943350" cy="365125"/>
          </a:xfrm>
          <a:prstGeom prst="rect">
            <a:avLst/>
          </a:prstGeom>
        </p:spPr>
        <p:txBody>
          <a:bodyPr vert="horz" lIns="91440" tIns="45720" rIns="91440" bIns="45720" rtlCol="0" anchor="ctr"/>
          <a:lstStyle>
            <a:defPPr>
              <a:defRPr lang="it-IT"/>
            </a:defPPr>
            <a:lvl1pPr marL="0" algn="l" defTabSz="914400" rtl="0" eaLnBrk="1" latinLnBrk="0" hangingPunct="1">
              <a:defRPr sz="1200" b="0" i="0" kern="1200">
                <a:solidFill>
                  <a:schemeClr val="bg2">
                    <a:lumMod val="25000"/>
                  </a:schemeClr>
                </a:solidFill>
                <a:latin typeface="Avenir Next Condensed Medium"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8" name="Subtitle 2">
            <a:extLst>
              <a:ext uri="{FF2B5EF4-FFF2-40B4-BE49-F238E27FC236}">
                <a16:creationId xmlns="" xmlns:a16="http://schemas.microsoft.com/office/drawing/2014/main" id="{400A60D9-A150-5346-8E96-F0DF118A834B}"/>
              </a:ext>
            </a:extLst>
          </p:cNvPr>
          <p:cNvSpPr txBox="1">
            <a:spLocks/>
          </p:cNvSpPr>
          <p:nvPr userDrawn="1"/>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chemeClr val="tx1"/>
                </a:solidFill>
                <a:latin typeface="Avenir Next"/>
              </a:rPr>
              <a:t>World Day for Safety and Health at Work 2018</a:t>
            </a:r>
          </a:p>
          <a:p>
            <a:pPr algn="l">
              <a:lnSpc>
                <a:spcPct val="100000"/>
              </a:lnSpc>
              <a:spcAft>
                <a:spcPts val="0"/>
              </a:spcAft>
            </a:pPr>
            <a:r>
              <a:rPr lang="en-GB" sz="1000" b="0" i="0" dirty="0">
                <a:solidFill>
                  <a:schemeClr val="tx1"/>
                </a:solidFill>
                <a:latin typeface="Avenir Next Demi Bold"/>
              </a:rPr>
              <a:t>Improving the safety and health of young workers </a:t>
            </a:r>
          </a:p>
        </p:txBody>
      </p:sp>
      <p:sp>
        <p:nvSpPr>
          <p:cNvPr id="9" name="Segnaposto contenuto 1">
            <a:extLst>
              <a:ext uri="{FF2B5EF4-FFF2-40B4-BE49-F238E27FC236}">
                <a16:creationId xmlns="" xmlns:a16="http://schemas.microsoft.com/office/drawing/2014/main" id="{099B77C5-8F8F-8149-8D3A-16D850236A1E}"/>
              </a:ext>
            </a:extLst>
          </p:cNvPr>
          <p:cNvSpPr>
            <a:spLocks noGrp="1"/>
          </p:cNvSpPr>
          <p:nvPr>
            <p:ph idx="1" hasCustomPrompt="1"/>
          </p:nvPr>
        </p:nvSpPr>
        <p:spPr>
          <a:xfrm>
            <a:off x="628650" y="694944"/>
            <a:ext cx="7886700" cy="5547360"/>
          </a:xfrm>
        </p:spPr>
        <p:txBody>
          <a:bodyPr>
            <a:normAutofit/>
          </a:bodyPr>
          <a:lstStyle>
            <a:lvl1pPr marL="228600" indent="-228600">
              <a:buFont typeface="Symbol" charset="2"/>
              <a:buChar char="-"/>
              <a:defRPr/>
            </a:lvl1pPr>
          </a:lstStyle>
          <a:p>
            <a:pPr marL="0" indent="0">
              <a:spcBef>
                <a:spcPts val="600"/>
              </a:spcBef>
              <a:buNone/>
            </a:pPr>
            <a:r>
              <a:rPr lang="en-GB" sz="2400" dirty="0">
                <a:solidFill>
                  <a:srgbClr val="E94E1B"/>
                </a:solidFill>
              </a:rPr>
              <a:t>Youth</a:t>
            </a:r>
            <a:r>
              <a:rPr lang="en-GB" sz="2400" b="1" dirty="0">
                <a:solidFill>
                  <a:srgbClr val="E94E31"/>
                </a:solidFill>
                <a:latin typeface="Avenir Heavy" panose="02000503020000020003" pitchFamily="2" charset="0"/>
              </a:rPr>
              <a:t> </a:t>
            </a:r>
            <a:r>
              <a:rPr lang="en-GB" sz="2400" dirty="0">
                <a:solidFill>
                  <a:schemeClr val="tx1"/>
                </a:solidFill>
              </a:rPr>
              <a:t>are persons between the age of ending compulsory education and embarking on their first job (15–24 years old)</a:t>
            </a:r>
          </a:p>
          <a:p>
            <a:pPr marL="0" indent="0">
              <a:spcBef>
                <a:spcPts val="600"/>
              </a:spcBef>
              <a:buNone/>
            </a:pPr>
            <a:endParaRPr lang="en-GB" sz="2400" dirty="0"/>
          </a:p>
          <a:p>
            <a:pPr marL="0" indent="0">
              <a:spcBef>
                <a:spcPts val="600"/>
              </a:spcBef>
              <a:buNone/>
            </a:pPr>
            <a:r>
              <a:rPr lang="en-GB" sz="2400" dirty="0">
                <a:solidFill>
                  <a:srgbClr val="E94E1B"/>
                </a:solidFill>
              </a:rPr>
              <a:t>Young workers</a:t>
            </a:r>
            <a:r>
              <a:rPr lang="en-GB" sz="2400" dirty="0">
                <a:solidFill>
                  <a:srgbClr val="E94E31"/>
                </a:solidFill>
              </a:rPr>
              <a:t> </a:t>
            </a:r>
            <a:r>
              <a:rPr lang="en-GB" sz="2400" dirty="0">
                <a:solidFill>
                  <a:schemeClr val="tx1"/>
                </a:solidFill>
              </a:rPr>
              <a:t>can be divided in 2 major groups:</a:t>
            </a:r>
          </a:p>
          <a:p>
            <a:pPr lvl="0">
              <a:spcBef>
                <a:spcPts val="600"/>
              </a:spcBef>
              <a:buClr>
                <a:srgbClr val="E94E1B"/>
              </a:buClr>
              <a:buSzPct val="110000"/>
              <a:buFont typeface="Arial"/>
              <a:buChar char="•"/>
            </a:pPr>
            <a:r>
              <a:rPr lang="en-GB" sz="2400" dirty="0">
                <a:solidFill>
                  <a:schemeClr val="tx1"/>
                </a:solidFill>
                <a:latin typeface="Avenir Next Regular"/>
                <a:cs typeface="Avenir Next Regular"/>
              </a:rPr>
              <a:t>above the minimum age of employment but under the age of 18</a:t>
            </a:r>
          </a:p>
          <a:p>
            <a:pPr lvl="0">
              <a:spcBef>
                <a:spcPts val="600"/>
              </a:spcBef>
              <a:buClr>
                <a:srgbClr val="E94E1B"/>
              </a:buClr>
              <a:buSzPct val="110000"/>
              <a:buFont typeface="Arial"/>
              <a:buChar char="•"/>
            </a:pPr>
            <a:r>
              <a:rPr lang="en-GB" sz="2400" dirty="0">
                <a:solidFill>
                  <a:schemeClr val="tx1"/>
                </a:solidFill>
                <a:latin typeface="Avenir Next Regular"/>
                <a:cs typeface="Avenir Next Regular"/>
              </a:rPr>
              <a:t>between age 18</a:t>
            </a:r>
          </a:p>
        </p:txBody>
      </p:sp>
    </p:spTree>
    <p:extLst>
      <p:ext uri="{BB962C8B-B14F-4D97-AF65-F5344CB8AC3E}">
        <p14:creationId xmlns:p14="http://schemas.microsoft.com/office/powerpoint/2010/main" val="301408779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2"/>
          <p:cNvSpPr>
            <a:spLocks noGrp="1"/>
          </p:cNvSpPr>
          <p:nvPr>
            <p:ph type="dt" sz="half" idx="10"/>
          </p:nvPr>
        </p:nvSpPr>
        <p:spPr/>
        <p:txBody>
          <a:bodyPr/>
          <a:lstStyle/>
          <a:p>
            <a:fld id="{6F471D1A-066E-654E-B949-06D1E327079A}" type="datetimeFigureOut">
              <a:rPr lang="de-DE" smtClean="0"/>
              <a:t>24.04.2018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08823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F471D1A-066E-654E-B949-06D1E327079A}" type="datetimeFigureOut">
              <a:rPr lang="de-DE" smtClean="0"/>
              <a:t>24.04.2018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939007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p:cNvSpPr>
            <a:spLocks noGrp="1"/>
          </p:cNvSpPr>
          <p:nvPr>
            <p:ph type="dt" sz="half" idx="10"/>
          </p:nvPr>
        </p:nvSpPr>
        <p:spPr/>
        <p:txBody>
          <a:bodyPr/>
          <a:lstStyle/>
          <a:p>
            <a:fld id="{6F471D1A-066E-654E-B949-06D1E327079A}" type="datetimeFigureOut">
              <a:rPr lang="de-DE" smtClean="0"/>
              <a:t>24.04.2018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827415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Mastertitelformat bearbeiten</a:t>
            </a:r>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p:cNvSpPr>
            <a:spLocks noGrp="1"/>
          </p:cNvSpPr>
          <p:nvPr>
            <p:ph type="dt" sz="half" idx="10"/>
          </p:nvPr>
        </p:nvSpPr>
        <p:spPr/>
        <p:txBody>
          <a:bodyPr/>
          <a:lstStyle/>
          <a:p>
            <a:fld id="{6F471D1A-066E-654E-B949-06D1E327079A}" type="datetimeFigureOut">
              <a:rPr lang="de-DE" smtClean="0"/>
              <a:t>24.04.2018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407912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Platzhalter für vertikalen Text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F471D1A-066E-654E-B949-06D1E327079A}" type="datetimeFigureOut">
              <a:rPr lang="de-DE" smtClean="0"/>
              <a:t>24.04.2018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811136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Mastertitelformat bearbeiten</a:t>
            </a:r>
          </a:p>
        </p:txBody>
      </p:sp>
      <p:sp>
        <p:nvSpPr>
          <p:cNvPr id="3" name="Platzhalter für vertikalen Text 2"/>
          <p:cNvSpPr>
            <a:spLocks noGrp="1"/>
          </p:cNvSpPr>
          <p:nvPr>
            <p:ph type="body" orient="vert" idx="1"/>
          </p:nvPr>
        </p:nvSpPr>
        <p:spPr>
          <a:xfrm>
            <a:off x="628650" y="365125"/>
            <a:ext cx="57626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F471D1A-066E-654E-B949-06D1E327079A}" type="datetimeFigureOut">
              <a:rPr lang="de-DE" smtClean="0"/>
              <a:t>24.04.2018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33444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40240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5" name="Title 1">
            <a:extLst>
              <a:ext uri="{FF2B5EF4-FFF2-40B4-BE49-F238E27FC236}">
                <a16:creationId xmlns="" xmlns:a16="http://schemas.microsoft.com/office/drawing/2014/main" id="{FF752AF1-CDAF-6346-8BF6-E3922D0A7F07}"/>
              </a:ext>
            </a:extLst>
          </p:cNvPr>
          <p:cNvSpPr>
            <a:spLocks noGrp="1"/>
          </p:cNvSpPr>
          <p:nvPr>
            <p:ph type="title"/>
          </p:nvPr>
        </p:nvSpPr>
        <p:spPr>
          <a:xfrm>
            <a:off x="628650" y="694944"/>
            <a:ext cx="7886700" cy="3060192"/>
          </a:xfrm>
        </p:spPr>
        <p:txBody>
          <a:bodyPr anchor="t">
            <a:normAutofit/>
          </a:bodyPr>
          <a:lstStyle>
            <a:lvl1pPr algn="ctr">
              <a:defRPr sz="2800" b="0" i="0" baseline="0">
                <a:ln>
                  <a:noFill/>
                </a:ln>
                <a:solidFill>
                  <a:srgbClr val="C31E31"/>
                </a:solidFill>
                <a:latin typeface="Avenir Next"/>
                <a:cs typeface="Al Bayan Plain" pitchFamily="2" charset="-78"/>
              </a:defRPr>
            </a:lvl1pPr>
          </a:lstStyle>
          <a:p>
            <a:r>
              <a:rPr lang="it-IT" dirty="0"/>
              <a:t>Fare clic per modificare lo stile del titolo</a:t>
            </a:r>
            <a:endParaRPr lang="en-US" dirty="0"/>
          </a:p>
        </p:txBody>
      </p:sp>
    </p:spTree>
    <p:extLst>
      <p:ext uri="{BB962C8B-B14F-4D97-AF65-F5344CB8AC3E}">
        <p14:creationId xmlns:p14="http://schemas.microsoft.com/office/powerpoint/2010/main" val="1609909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40240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7" name="Title 1">
            <a:extLst>
              <a:ext uri="{FF2B5EF4-FFF2-40B4-BE49-F238E27FC236}">
                <a16:creationId xmlns="" xmlns:a16="http://schemas.microsoft.com/office/drawing/2014/main" id="{EEFAB3CB-8BA9-0344-905E-4AF08E3FDD0F}"/>
              </a:ext>
            </a:extLst>
          </p:cNvPr>
          <p:cNvSpPr>
            <a:spLocks noGrp="1"/>
          </p:cNvSpPr>
          <p:nvPr>
            <p:ph type="title"/>
          </p:nvPr>
        </p:nvSpPr>
        <p:spPr>
          <a:xfrm>
            <a:off x="628650" y="694944"/>
            <a:ext cx="7886700" cy="3060192"/>
          </a:xfrm>
        </p:spPr>
        <p:txBody>
          <a:bodyPr anchor="t">
            <a:normAutofit/>
          </a:bodyPr>
          <a:lstStyle>
            <a:lvl1pPr algn="ctr">
              <a:defRPr sz="2800" b="0" i="0" baseline="0">
                <a:ln>
                  <a:noFill/>
                </a:ln>
                <a:solidFill>
                  <a:srgbClr val="C31E31"/>
                </a:solidFill>
                <a:latin typeface="Avenir Next"/>
                <a:cs typeface="Al Bayan Plain" pitchFamily="2" charset="-78"/>
              </a:defRPr>
            </a:lvl1pPr>
          </a:lstStyle>
          <a:p>
            <a:r>
              <a:rPr lang="it-IT" dirty="0"/>
              <a:t>Fare clic per modificare lo stile del titolo</a:t>
            </a:r>
            <a:endParaRPr lang="en-US" dirty="0"/>
          </a:p>
        </p:txBody>
      </p:sp>
      <p:sp>
        <p:nvSpPr>
          <p:cNvPr id="6" name="Subtitle 2">
            <a:extLst>
              <a:ext uri="{FF2B5EF4-FFF2-40B4-BE49-F238E27FC236}">
                <a16:creationId xmlns="" xmlns:a16="http://schemas.microsoft.com/office/drawing/2014/main" id="{400A60D9-A150-5346-8E96-F0DF118A834B}"/>
              </a:ext>
            </a:extLst>
          </p:cNvPr>
          <p:cNvSpPr txBox="1">
            <a:spLocks/>
          </p:cNvSpPr>
          <p:nvPr userDrawn="1"/>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chemeClr val="tx1"/>
                </a:solidFill>
                <a:latin typeface="Avenir Next"/>
              </a:rPr>
              <a:t>World Day for Safety and Health at Work 2018</a:t>
            </a:r>
          </a:p>
          <a:p>
            <a:pPr algn="l">
              <a:lnSpc>
                <a:spcPct val="100000"/>
              </a:lnSpc>
              <a:spcAft>
                <a:spcPts val="0"/>
              </a:spcAft>
            </a:pPr>
            <a:r>
              <a:rPr lang="en-GB" sz="1000" b="0" i="0" dirty="0">
                <a:solidFill>
                  <a:schemeClr val="tx1"/>
                </a:solidFill>
                <a:latin typeface="Avenir Next Demi Bold"/>
              </a:rPr>
              <a:t>Improving the safety and health of young workers </a:t>
            </a:r>
          </a:p>
        </p:txBody>
      </p:sp>
    </p:spTree>
    <p:extLst>
      <p:ext uri="{BB962C8B-B14F-4D97-AF65-F5344CB8AC3E}">
        <p14:creationId xmlns:p14="http://schemas.microsoft.com/office/powerpoint/2010/main" val="1734608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694944"/>
            <a:ext cx="7886700" cy="3060192"/>
          </a:xfrm>
        </p:spPr>
        <p:txBody>
          <a:bodyPr anchor="t">
            <a:normAutofit/>
          </a:bodyPr>
          <a:lstStyle>
            <a:lvl1pPr algn="ctr">
              <a:defRPr sz="2800" b="0" i="0" baseline="0">
                <a:ln>
                  <a:noFill/>
                </a:ln>
                <a:solidFill>
                  <a:srgbClr val="C31E31"/>
                </a:solidFill>
                <a:latin typeface="Avenir Next"/>
                <a:cs typeface="Al Bayan Plain" pitchFamily="2" charset="-78"/>
              </a:defRPr>
            </a:lvl1pPr>
          </a:lstStyle>
          <a:p>
            <a:r>
              <a:rPr lang="it-IT" dirty="0"/>
              <a:t>Fare clic per modificare lo stile del titolo</a:t>
            </a:r>
            <a:endParaRPr lang="en-US" dirty="0"/>
          </a:p>
        </p:txBody>
      </p:sp>
      <p:sp>
        <p:nvSpPr>
          <p:cNvPr id="4" name="Subtitle 2">
            <a:extLst>
              <a:ext uri="{FF2B5EF4-FFF2-40B4-BE49-F238E27FC236}">
                <a16:creationId xmlns="" xmlns:a16="http://schemas.microsoft.com/office/drawing/2014/main" id="{400A60D9-A150-5346-8E96-F0DF118A834B}"/>
              </a:ext>
            </a:extLst>
          </p:cNvPr>
          <p:cNvSpPr txBox="1">
            <a:spLocks/>
          </p:cNvSpPr>
          <p:nvPr userDrawn="1"/>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chemeClr val="tx1"/>
                </a:solidFill>
                <a:latin typeface="Avenir Next"/>
              </a:rPr>
              <a:t>World Day for Safety and Health at Work 2018</a:t>
            </a:r>
          </a:p>
          <a:p>
            <a:pPr algn="l">
              <a:lnSpc>
                <a:spcPct val="100000"/>
              </a:lnSpc>
              <a:spcAft>
                <a:spcPts val="0"/>
              </a:spcAft>
            </a:pPr>
            <a:r>
              <a:rPr lang="en-GB" sz="1000" b="0" i="0" dirty="0">
                <a:solidFill>
                  <a:schemeClr val="tx1"/>
                </a:solidFill>
                <a:latin typeface="Avenir Next Demi Bold"/>
              </a:rPr>
              <a:t>Improving the safety and health of young workers </a:t>
            </a:r>
          </a:p>
        </p:txBody>
      </p:sp>
    </p:spTree>
    <p:extLst>
      <p:ext uri="{BB962C8B-B14F-4D97-AF65-F5344CB8AC3E}">
        <p14:creationId xmlns:p14="http://schemas.microsoft.com/office/powerpoint/2010/main" val="661385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Mastertitelformat bearbeiten</a:t>
            </a:r>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p:cNvSpPr>
            <a:spLocks noGrp="1"/>
          </p:cNvSpPr>
          <p:nvPr>
            <p:ph type="dt" sz="half" idx="10"/>
          </p:nvPr>
        </p:nvSpPr>
        <p:spPr/>
        <p:txBody>
          <a:bodyPr/>
          <a:lstStyle/>
          <a:p>
            <a:fld id="{6F471D1A-066E-654E-B949-06D1E327079A}" type="datetimeFigureOut">
              <a:rPr lang="de-DE" smtClean="0"/>
              <a:t>24.04.2018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448890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F471D1A-066E-654E-B949-06D1E327079A}" type="datetimeFigureOut">
              <a:rPr lang="de-DE" smtClean="0"/>
              <a:t>24.04.2018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39690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Mastertitelformat bearbeiten</a:t>
            </a:r>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6F471D1A-066E-654E-B949-06D1E327079A}" type="datetimeFigureOut">
              <a:rPr lang="de-DE" smtClean="0"/>
              <a:t>24.04.2018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630697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62865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825625"/>
            <a:ext cx="38671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6F471D1A-066E-654E-B949-06D1E327079A}" type="datetimeFigureOut">
              <a:rPr lang="de-DE" smtClean="0"/>
              <a:t>24.04.2018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5753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Mastertitelformat bearbeiten</a:t>
            </a:r>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6F471D1A-066E-654E-B949-06D1E327079A}" type="datetimeFigureOut">
              <a:rPr lang="de-DE" smtClean="0"/>
              <a:t>24.04.2018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9698159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018197"/>
          </a:xfrm>
          <a:prstGeom prst="rect">
            <a:avLst/>
          </a:prstGeom>
        </p:spPr>
        <p:txBody>
          <a:bodyPr vert="horz" lIns="91440" tIns="45720" rIns="91440" bIns="45720" rtlCol="0" anchor="ctr">
            <a:normAutofit/>
          </a:bodyPr>
          <a:lstStyle/>
          <a:p>
            <a:r>
              <a:rPr lang="it-IT" dirty="0"/>
              <a:t>Fare clic per modificare lo stile del titolo</a:t>
            </a:r>
            <a:endParaRPr lang="en-US" dirty="0"/>
          </a:p>
        </p:txBody>
      </p:sp>
      <p:sp>
        <p:nvSpPr>
          <p:cNvPr id="3" name="Text Placeholder 2"/>
          <p:cNvSpPr>
            <a:spLocks noGrp="1"/>
          </p:cNvSpPr>
          <p:nvPr>
            <p:ph type="body" idx="1"/>
          </p:nvPr>
        </p:nvSpPr>
        <p:spPr>
          <a:xfrm>
            <a:off x="628650" y="1676400"/>
            <a:ext cx="7886700" cy="4500563"/>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p:txBody>
      </p:sp>
      <p:pic>
        <p:nvPicPr>
          <p:cNvPr id="4" name="Bild 3"/>
          <p:cNvPicPr>
            <a:picLocks noChangeAspect="1"/>
          </p:cNvPicPr>
          <p:nvPr userDrawn="1"/>
        </p:nvPicPr>
        <p:blipFill>
          <a:blip r:embed="rId6"/>
          <a:stretch>
            <a:fillRect/>
          </a:stretch>
        </p:blipFill>
        <p:spPr>
          <a:xfrm>
            <a:off x="8426217" y="6176963"/>
            <a:ext cx="512448" cy="892978"/>
          </a:xfrm>
          <a:prstGeom prst="rect">
            <a:avLst/>
          </a:prstGeom>
        </p:spPr>
      </p:pic>
    </p:spTree>
    <p:extLst>
      <p:ext uri="{BB962C8B-B14F-4D97-AF65-F5344CB8AC3E}">
        <p14:creationId xmlns:p14="http://schemas.microsoft.com/office/powerpoint/2010/main" val="13936762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1" r:id="rId3"/>
    <p:sldLayoutId id="2147483663" r:id="rId4"/>
  </p:sldLayoutIdLst>
  <p:txStyles>
    <p:titleStyle>
      <a:lvl1pPr algn="l" defTabSz="914400" rtl="0" eaLnBrk="1" latinLnBrk="0" hangingPunct="1">
        <a:lnSpc>
          <a:spcPct val="90000"/>
        </a:lnSpc>
        <a:spcBef>
          <a:spcPct val="0"/>
        </a:spcBef>
        <a:buNone/>
        <a:defRPr sz="2800" b="0" i="0" kern="1200">
          <a:solidFill>
            <a:srgbClr val="EA4E1A"/>
          </a:solidFill>
          <a:latin typeface="Avenir Next"/>
          <a:ea typeface="+mj-ea"/>
          <a:cs typeface="+mj-cs"/>
        </a:defRPr>
      </a:lvl1pPr>
    </p:titleStyle>
    <p:bodyStyle>
      <a:lvl1pPr marL="228600" indent="-228600" algn="l" defTabSz="914400" rtl="0" eaLnBrk="1" latinLnBrk="0" hangingPunct="1">
        <a:lnSpc>
          <a:spcPct val="90000"/>
        </a:lnSpc>
        <a:spcBef>
          <a:spcPts val="0"/>
        </a:spcBef>
        <a:spcAft>
          <a:spcPts val="600"/>
        </a:spcAft>
        <a:buSzPct val="70000"/>
        <a:buFont typeface="Wingdings" pitchFamily="2" charset="2"/>
        <a:buChar char="ü"/>
        <a:defRPr sz="2400" b="0" i="0" kern="1200">
          <a:solidFill>
            <a:schemeClr val="tx1"/>
          </a:solidFill>
          <a:latin typeface="Avenir Next"/>
          <a:ea typeface="+mn-ea"/>
          <a:cs typeface="+mn-cs"/>
        </a:defRPr>
      </a:lvl1pPr>
      <a:lvl2pPr marL="541800" indent="-228600" algn="l" defTabSz="914400" rtl="0" eaLnBrk="1" latinLnBrk="0" hangingPunct="1">
        <a:lnSpc>
          <a:spcPct val="90000"/>
        </a:lnSpc>
        <a:spcBef>
          <a:spcPts val="0"/>
        </a:spcBef>
        <a:spcAft>
          <a:spcPts val="600"/>
        </a:spcAft>
        <a:buSzPct val="70000"/>
        <a:buFont typeface="Wingdings" pitchFamily="2" charset="2"/>
        <a:buChar char="ü"/>
        <a:defRPr sz="2100" b="0" i="0" kern="1200">
          <a:solidFill>
            <a:schemeClr val="tx1"/>
          </a:solidFill>
          <a:latin typeface="Avenir Next"/>
          <a:ea typeface="+mn-ea"/>
          <a:cs typeface="+mn-cs"/>
        </a:defRPr>
      </a:lvl2pPr>
      <a:lvl3pPr marL="864000" indent="-228600" algn="l" defTabSz="914400" rtl="0" eaLnBrk="1" latinLnBrk="0" hangingPunct="1">
        <a:lnSpc>
          <a:spcPct val="90000"/>
        </a:lnSpc>
        <a:spcBef>
          <a:spcPts val="0"/>
        </a:spcBef>
        <a:spcAft>
          <a:spcPts val="600"/>
        </a:spcAft>
        <a:buSzPct val="70000"/>
        <a:buFont typeface="Wingdings" pitchFamily="2" charset="2"/>
        <a:buChar char="ü"/>
        <a:defRPr sz="1900" b="0" i="0" kern="1200">
          <a:solidFill>
            <a:schemeClr val="tx1"/>
          </a:solidFill>
          <a:latin typeface="Avenir Nex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471D1A-066E-654E-B949-06D1E327079A}" type="datetimeFigureOut">
              <a:rPr lang="de-DE" smtClean="0"/>
              <a:t>24.04.2018</a:t>
            </a:fld>
            <a:endParaRPr lang="de-DE"/>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A5849E-0EC4-3748-95B2-4B44C5E83D01}" type="slidenum">
              <a:rPr lang="de-DE" smtClean="0"/>
              <a:t>‹#›</a:t>
            </a:fld>
            <a:endParaRPr lang="de-DE"/>
          </a:p>
        </p:txBody>
      </p:sp>
    </p:spTree>
    <p:extLst>
      <p:ext uri="{BB962C8B-B14F-4D97-AF65-F5344CB8AC3E}">
        <p14:creationId xmlns:p14="http://schemas.microsoft.com/office/powerpoint/2010/main" val="7772708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descr="ILO-Hintergrundheller-warme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115566" y="-1115567"/>
            <a:ext cx="6912866" cy="9144002"/>
          </a:xfrm>
          <a:prstGeom prst="rect">
            <a:avLst/>
          </a:prstGeom>
        </p:spPr>
      </p:pic>
      <p:sp>
        <p:nvSpPr>
          <p:cNvPr id="2" name="Sottotitolo 1">
            <a:extLst>
              <a:ext uri="{FF2B5EF4-FFF2-40B4-BE49-F238E27FC236}">
                <a16:creationId xmlns="" xmlns:a16="http://schemas.microsoft.com/office/drawing/2014/main" id="{966FF23F-586E-5940-A3F0-8E7E0B508167}"/>
              </a:ext>
            </a:extLst>
          </p:cNvPr>
          <p:cNvSpPr>
            <a:spLocks noGrp="1"/>
          </p:cNvSpPr>
          <p:nvPr>
            <p:ph type="subTitle" idx="1"/>
          </p:nvPr>
        </p:nvSpPr>
        <p:spPr>
          <a:xfrm>
            <a:off x="292917" y="5587520"/>
            <a:ext cx="3189313" cy="1270480"/>
          </a:xfrm>
        </p:spPr>
        <p:txBody>
          <a:bodyPr>
            <a:normAutofit/>
          </a:bodyPr>
          <a:lstStyle/>
          <a:p>
            <a:pPr algn="l">
              <a:spcAft>
                <a:spcPts val="0"/>
              </a:spcAft>
            </a:pPr>
            <a:r>
              <a:rPr lang="en-GB" sz="1800" dirty="0" err="1" smtClean="0">
                <a:solidFill>
                  <a:srgbClr val="502923"/>
                </a:solidFill>
                <a:latin typeface="Avenir Next Demi Bold"/>
                <a:cs typeface="Avenir Next Demi Bold"/>
              </a:rPr>
              <a:t>Ngày</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Thế</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giới</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về</a:t>
            </a:r>
            <a:r>
              <a:rPr lang="en-GB" sz="1800" dirty="0" smtClean="0">
                <a:solidFill>
                  <a:srgbClr val="502923"/>
                </a:solidFill>
                <a:latin typeface="Avenir Next Demi Bold"/>
                <a:cs typeface="Avenir Next Demi Bold"/>
              </a:rPr>
              <a:t> An </a:t>
            </a:r>
            <a:r>
              <a:rPr lang="en-GB" sz="1800" dirty="0" err="1" smtClean="0">
                <a:solidFill>
                  <a:srgbClr val="502923"/>
                </a:solidFill>
                <a:latin typeface="Avenir Next Demi Bold"/>
                <a:cs typeface="Avenir Next Demi Bold"/>
              </a:rPr>
              <a:t>toàn</a:t>
            </a:r>
            <a:r>
              <a:rPr lang="en-GB" sz="1800" dirty="0" smtClean="0">
                <a:solidFill>
                  <a:srgbClr val="502923"/>
                </a:solidFill>
                <a:latin typeface="Avenir Next Demi Bold"/>
                <a:cs typeface="Avenir Next Demi Bold"/>
              </a:rPr>
              <a:t> </a:t>
            </a:r>
          </a:p>
          <a:p>
            <a:pPr algn="l">
              <a:spcAft>
                <a:spcPts val="0"/>
              </a:spcAft>
            </a:pPr>
            <a:r>
              <a:rPr lang="en-GB" sz="1800" dirty="0" err="1" smtClean="0">
                <a:solidFill>
                  <a:srgbClr val="502923"/>
                </a:solidFill>
                <a:latin typeface="Avenir Next Demi Bold"/>
                <a:cs typeface="Avenir Next Demi Bold"/>
              </a:rPr>
              <a:t>và</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Sức</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khỏe</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tại</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Nơi</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làm</a:t>
            </a:r>
            <a:r>
              <a:rPr lang="en-GB" sz="1800" dirty="0" smtClean="0">
                <a:solidFill>
                  <a:srgbClr val="502923"/>
                </a:solidFill>
                <a:latin typeface="Avenir Next Demi Bold"/>
                <a:cs typeface="Avenir Next Demi Bold"/>
              </a:rPr>
              <a:t> </a:t>
            </a:r>
            <a:r>
              <a:rPr lang="en-GB" sz="1800" dirty="0" err="1" smtClean="0">
                <a:solidFill>
                  <a:srgbClr val="502923"/>
                </a:solidFill>
                <a:latin typeface="Avenir Next Demi Bold"/>
                <a:cs typeface="Avenir Next Demi Bold"/>
              </a:rPr>
              <a:t>việc</a:t>
            </a:r>
            <a:r>
              <a:rPr lang="en-GB" sz="1800" dirty="0" smtClean="0">
                <a:solidFill>
                  <a:srgbClr val="502923"/>
                </a:solidFill>
                <a:latin typeface="Avenir Next Demi Bold"/>
                <a:cs typeface="Avenir Next Demi Bold"/>
              </a:rPr>
              <a:t> </a:t>
            </a:r>
          </a:p>
          <a:p>
            <a:pPr algn="l">
              <a:spcBef>
                <a:spcPts val="600"/>
              </a:spcBef>
            </a:pPr>
            <a:r>
              <a:rPr lang="en-US" sz="1800" dirty="0" smtClean="0">
                <a:solidFill>
                  <a:srgbClr val="502923"/>
                </a:solidFill>
                <a:latin typeface="Avenir Next Demi Bold"/>
                <a:cs typeface="Avenir Next Demi Bold"/>
              </a:rPr>
              <a:t>28 </a:t>
            </a:r>
            <a:r>
              <a:rPr lang="en-US" sz="1800" dirty="0" err="1" smtClean="0">
                <a:solidFill>
                  <a:srgbClr val="502923"/>
                </a:solidFill>
                <a:latin typeface="Avenir Next Demi Bold"/>
                <a:cs typeface="Avenir Next Demi Bold"/>
              </a:rPr>
              <a:t>tháng</a:t>
            </a:r>
            <a:r>
              <a:rPr lang="en-US" sz="1800" dirty="0" smtClean="0">
                <a:solidFill>
                  <a:srgbClr val="502923"/>
                </a:solidFill>
                <a:latin typeface="Avenir Next Demi Bold"/>
                <a:cs typeface="Avenir Next Demi Bold"/>
              </a:rPr>
              <a:t> 04 </a:t>
            </a:r>
            <a:r>
              <a:rPr lang="en-US" sz="1800" dirty="0" err="1" smtClean="0">
                <a:solidFill>
                  <a:srgbClr val="502923"/>
                </a:solidFill>
                <a:latin typeface="Avenir Next Demi Bold"/>
                <a:cs typeface="Avenir Next Demi Bold"/>
              </a:rPr>
              <a:t>năm</a:t>
            </a:r>
            <a:r>
              <a:rPr lang="en-US" sz="1800" dirty="0" smtClean="0">
                <a:solidFill>
                  <a:srgbClr val="502923"/>
                </a:solidFill>
                <a:latin typeface="Avenir Next Demi Bold"/>
                <a:cs typeface="Avenir Next Demi Bold"/>
              </a:rPr>
              <a:t> 2018</a:t>
            </a:r>
            <a:endParaRPr lang="en-GB" sz="1800" dirty="0">
              <a:solidFill>
                <a:srgbClr val="502923"/>
              </a:solidFill>
              <a:latin typeface="Avenir Next Demi Bold"/>
              <a:cs typeface="Avenir Next Demi Bold"/>
            </a:endParaRPr>
          </a:p>
          <a:p>
            <a:pPr algn="l"/>
            <a:endParaRPr lang="en-GB" sz="1800" dirty="0">
              <a:solidFill>
                <a:srgbClr val="502923"/>
              </a:solidFill>
              <a:latin typeface="Avenir Next Regular"/>
              <a:cs typeface="Avenir Next Regular"/>
            </a:endParaRPr>
          </a:p>
        </p:txBody>
      </p:sp>
      <p:pic>
        <p:nvPicPr>
          <p:cNvPr id="12" name="Bild 11"/>
          <p:cNvPicPr>
            <a:picLocks noChangeAspect="1"/>
          </p:cNvPicPr>
          <p:nvPr/>
        </p:nvPicPr>
        <p:blipFill>
          <a:blip r:embed="rId4"/>
          <a:stretch>
            <a:fillRect/>
          </a:stretch>
        </p:blipFill>
        <p:spPr>
          <a:xfrm>
            <a:off x="3570858" y="1023042"/>
            <a:ext cx="4694998" cy="5400490"/>
          </a:xfrm>
          <a:prstGeom prst="rect">
            <a:avLst/>
          </a:prstGeom>
        </p:spPr>
      </p:pic>
      <p:sp>
        <p:nvSpPr>
          <p:cNvPr id="3" name="Titolo 2">
            <a:extLst>
              <a:ext uri="{FF2B5EF4-FFF2-40B4-BE49-F238E27FC236}">
                <a16:creationId xmlns="" xmlns:a16="http://schemas.microsoft.com/office/drawing/2014/main" id="{7D5D7078-6FAB-4E42-B356-32FAB56DD823}"/>
              </a:ext>
            </a:extLst>
          </p:cNvPr>
          <p:cNvSpPr>
            <a:spLocks noGrp="1"/>
          </p:cNvSpPr>
          <p:nvPr>
            <p:ph type="title"/>
          </p:nvPr>
        </p:nvSpPr>
        <p:spPr>
          <a:xfrm>
            <a:off x="-1" y="447365"/>
            <a:ext cx="6319319" cy="1895548"/>
          </a:xfrm>
        </p:spPr>
        <p:txBody>
          <a:bodyPr>
            <a:normAutofit/>
          </a:bodyPr>
          <a:lstStyle/>
          <a:p>
            <a:r>
              <a:rPr lang="en-GB" sz="3300" b="0" dirty="0" err="1" smtClean="0">
                <a:solidFill>
                  <a:srgbClr val="A81E2D"/>
                </a:solidFill>
                <a:latin typeface="Avenir Next Regular"/>
                <a:cs typeface="Avenir Next Regular"/>
              </a:rPr>
              <a:t>Cải</a:t>
            </a:r>
            <a:r>
              <a:rPr lang="en-GB" sz="3300" b="0" dirty="0" smtClean="0">
                <a:solidFill>
                  <a:srgbClr val="A81E2D"/>
                </a:solidFill>
                <a:latin typeface="Avenir Next Regular"/>
                <a:cs typeface="Avenir Next Regular"/>
              </a:rPr>
              <a:t> </a:t>
            </a:r>
            <a:r>
              <a:rPr lang="en-GB" sz="3300" b="0" dirty="0" err="1" smtClean="0">
                <a:solidFill>
                  <a:srgbClr val="A81E2D"/>
                </a:solidFill>
                <a:latin typeface="Avenir Next Regular"/>
                <a:cs typeface="Avenir Next Regular"/>
              </a:rPr>
              <a:t>thiện</a:t>
            </a:r>
            <a:r>
              <a:rPr lang="en-GB" sz="3300" b="0" dirty="0" smtClean="0">
                <a:solidFill>
                  <a:srgbClr val="A81E2D"/>
                </a:solidFill>
                <a:latin typeface="Avenir Next Regular"/>
                <a:cs typeface="Avenir Next Regular"/>
              </a:rPr>
              <a:t> An </a:t>
            </a:r>
            <a:r>
              <a:rPr lang="en-GB" sz="3300" b="0" dirty="0" err="1" smtClean="0">
                <a:solidFill>
                  <a:srgbClr val="A81E2D"/>
                </a:solidFill>
                <a:latin typeface="Avenir Next Regular"/>
                <a:cs typeface="Avenir Next Regular"/>
              </a:rPr>
              <a:t>toàn</a:t>
            </a:r>
            <a:r>
              <a:rPr lang="en-GB" sz="3300" b="0" dirty="0" smtClean="0">
                <a:solidFill>
                  <a:srgbClr val="A81E2D"/>
                </a:solidFill>
                <a:latin typeface="Avenir Next Regular"/>
                <a:cs typeface="Avenir Next Regular"/>
              </a:rPr>
              <a:t> </a:t>
            </a:r>
            <a:r>
              <a:rPr lang="en-GB" sz="3300" b="0" dirty="0" err="1" smtClean="0">
                <a:solidFill>
                  <a:srgbClr val="A81E2D"/>
                </a:solidFill>
                <a:latin typeface="Avenir Next Regular"/>
                <a:cs typeface="Avenir Next Regular"/>
              </a:rPr>
              <a:t>và</a:t>
            </a:r>
            <a:r>
              <a:rPr lang="en-GB" sz="3300" b="0" dirty="0" smtClean="0">
                <a:solidFill>
                  <a:srgbClr val="A81E2D"/>
                </a:solidFill>
                <a:latin typeface="Avenir Next Regular"/>
                <a:cs typeface="Avenir Next Regular"/>
              </a:rPr>
              <a:t> </a:t>
            </a:r>
            <a:r>
              <a:rPr lang="en-GB" sz="3300" b="0" dirty="0" err="1" smtClean="0">
                <a:solidFill>
                  <a:srgbClr val="A81E2D"/>
                </a:solidFill>
                <a:latin typeface="Avenir Next Regular"/>
                <a:cs typeface="Avenir Next Regular"/>
              </a:rPr>
              <a:t>Sức</a:t>
            </a:r>
            <a:r>
              <a:rPr lang="en-GB" sz="3300" b="0" dirty="0" smtClean="0">
                <a:solidFill>
                  <a:srgbClr val="A81E2D"/>
                </a:solidFill>
                <a:latin typeface="Avenir Next Regular"/>
                <a:cs typeface="Avenir Next Regular"/>
              </a:rPr>
              <a:t> </a:t>
            </a:r>
            <a:r>
              <a:rPr lang="en-GB" sz="3300" b="0" dirty="0" err="1" smtClean="0">
                <a:solidFill>
                  <a:srgbClr val="A81E2D"/>
                </a:solidFill>
                <a:latin typeface="Avenir Next Regular"/>
                <a:cs typeface="Avenir Next Regular"/>
              </a:rPr>
              <a:t>khỏe</a:t>
            </a:r>
            <a:r>
              <a:rPr lang="en-GB" sz="3300" b="0" dirty="0" smtClean="0">
                <a:solidFill>
                  <a:srgbClr val="A81E2D"/>
                </a:solidFill>
                <a:latin typeface="Avenir Next Regular"/>
                <a:cs typeface="Avenir Next Regular"/>
              </a:rPr>
              <a:t> </a:t>
            </a:r>
            <a:r>
              <a:rPr lang="en-GB" sz="3300" b="0" dirty="0" err="1" smtClean="0">
                <a:solidFill>
                  <a:srgbClr val="A81E2D"/>
                </a:solidFill>
                <a:latin typeface="Avenir Next Regular"/>
                <a:cs typeface="Avenir Next Regular"/>
              </a:rPr>
              <a:t>cho</a:t>
            </a:r>
            <a:r>
              <a:rPr lang="en-GB" sz="3300" b="0" dirty="0" smtClean="0">
                <a:solidFill>
                  <a:srgbClr val="A81E2D"/>
                </a:solidFill>
                <a:latin typeface="Avenir Next Regular"/>
                <a:cs typeface="Avenir Next Regular"/>
              </a:rPr>
              <a:t> Lao </a:t>
            </a:r>
            <a:r>
              <a:rPr lang="en-GB" sz="3300" b="0" dirty="0" err="1" smtClean="0">
                <a:solidFill>
                  <a:srgbClr val="A81E2D"/>
                </a:solidFill>
                <a:latin typeface="Avenir Next Regular"/>
                <a:cs typeface="Avenir Next Regular"/>
              </a:rPr>
              <a:t>động</a:t>
            </a:r>
            <a:r>
              <a:rPr lang="en-GB" sz="3300" b="0" dirty="0" smtClean="0">
                <a:solidFill>
                  <a:srgbClr val="A81E2D"/>
                </a:solidFill>
                <a:latin typeface="Avenir Next Regular"/>
                <a:cs typeface="Avenir Next Regular"/>
              </a:rPr>
              <a:t> </a:t>
            </a:r>
            <a:r>
              <a:rPr lang="en-GB" sz="3300" b="0" dirty="0" err="1" smtClean="0">
                <a:solidFill>
                  <a:srgbClr val="A81E2D"/>
                </a:solidFill>
                <a:latin typeface="Avenir Next Regular"/>
                <a:cs typeface="Avenir Next Regular"/>
              </a:rPr>
              <a:t>trẻ</a:t>
            </a:r>
            <a:r>
              <a:rPr lang="en-GB" sz="3300" b="0" dirty="0" smtClean="0">
                <a:solidFill>
                  <a:srgbClr val="A81E2D"/>
                </a:solidFill>
                <a:latin typeface="Avenir Next Regular"/>
                <a:cs typeface="Avenir Next Regular"/>
              </a:rPr>
              <a:t> </a:t>
            </a:r>
            <a:endParaRPr lang="en-GB" sz="3300" b="0" dirty="0">
              <a:solidFill>
                <a:srgbClr val="A81E2D"/>
              </a:solidFill>
              <a:latin typeface="Avenir Next Regular"/>
              <a:cs typeface="Avenir Next Regular"/>
            </a:endParaRPr>
          </a:p>
        </p:txBody>
      </p:sp>
      <p:sp>
        <p:nvSpPr>
          <p:cNvPr id="14" name="Rechteck 13"/>
          <p:cNvSpPr/>
          <p:nvPr/>
        </p:nvSpPr>
        <p:spPr>
          <a:xfrm>
            <a:off x="2822926" y="3244334"/>
            <a:ext cx="184666" cy="369332"/>
          </a:xfrm>
          <a:prstGeom prst="rect">
            <a:avLst/>
          </a:prstGeom>
        </p:spPr>
        <p:txBody>
          <a:bodyPr wrap="none">
            <a:spAutoFit/>
          </a:bodyPr>
          <a:lstStyle/>
          <a:p>
            <a:endParaRPr lang="de-DE" dirty="0"/>
          </a:p>
        </p:txBody>
      </p:sp>
      <p:pic>
        <p:nvPicPr>
          <p:cNvPr id="4" name="Bild 3" descr="Logo GH.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42630" y="5587520"/>
            <a:ext cx="3323426" cy="997366"/>
          </a:xfrm>
          <a:prstGeom prst="rect">
            <a:avLst/>
          </a:prstGeom>
        </p:spPr>
      </p:pic>
      <p:pic>
        <p:nvPicPr>
          <p:cNvPr id="5" name="Bild 4"/>
          <p:cNvPicPr>
            <a:picLocks noChangeAspect="1"/>
          </p:cNvPicPr>
          <p:nvPr/>
        </p:nvPicPr>
        <p:blipFill>
          <a:blip r:embed="rId6"/>
          <a:stretch>
            <a:fillRect/>
          </a:stretch>
        </p:blipFill>
        <p:spPr>
          <a:xfrm>
            <a:off x="8030466" y="378618"/>
            <a:ext cx="694240" cy="1209764"/>
          </a:xfrm>
          <a:prstGeom prst="rect">
            <a:avLst/>
          </a:prstGeom>
        </p:spPr>
      </p:pic>
    </p:spTree>
    <p:extLst>
      <p:ext uri="{BB962C8B-B14F-4D97-AF65-F5344CB8AC3E}">
        <p14:creationId xmlns:p14="http://schemas.microsoft.com/office/powerpoint/2010/main" val="1964003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0045D076-F433-C247-AE7B-08B38371A9B0}"/>
              </a:ext>
            </a:extLst>
          </p:cNvPr>
          <p:cNvSpPr>
            <a:spLocks noGrp="1"/>
          </p:cNvSpPr>
          <p:nvPr>
            <p:ph idx="4294967295"/>
          </p:nvPr>
        </p:nvSpPr>
        <p:spPr>
          <a:xfrm>
            <a:off x="628650" y="952119"/>
            <a:ext cx="7886700" cy="5547360"/>
          </a:xfrm>
        </p:spPr>
        <p:txBody>
          <a:bodyPr>
            <a:normAutofit/>
          </a:bodyPr>
          <a:lstStyle/>
          <a:p>
            <a:pPr marL="0" indent="0">
              <a:spcAft>
                <a:spcPts val="1200"/>
              </a:spcAft>
              <a:buClr>
                <a:schemeClr val="bg2">
                  <a:lumMod val="50000"/>
                </a:schemeClr>
              </a:buClr>
              <a:buSzPct val="120000"/>
              <a:buNone/>
            </a:pPr>
            <a:r>
              <a:rPr lang="en-GB" dirty="0"/>
              <a:t>Lao </a:t>
            </a:r>
            <a:r>
              <a:rPr lang="en-GB" dirty="0" err="1"/>
              <a:t>động</a:t>
            </a:r>
            <a:r>
              <a:rPr lang="en-GB" dirty="0"/>
              <a:t> </a:t>
            </a:r>
            <a:r>
              <a:rPr lang="en-GB" dirty="0" err="1"/>
              <a:t>trẻ</a:t>
            </a:r>
            <a:r>
              <a:rPr lang="en-GB" dirty="0"/>
              <a:t> </a:t>
            </a:r>
            <a:r>
              <a:rPr lang="en-GB" dirty="0" err="1">
                <a:solidFill>
                  <a:srgbClr val="E94E1B"/>
                </a:solidFill>
              </a:rPr>
              <a:t>làm</a:t>
            </a:r>
            <a:r>
              <a:rPr lang="en-GB" dirty="0">
                <a:solidFill>
                  <a:srgbClr val="E94E1B"/>
                </a:solidFill>
              </a:rPr>
              <a:t> </a:t>
            </a:r>
            <a:r>
              <a:rPr lang="en-GB" dirty="0" err="1">
                <a:solidFill>
                  <a:srgbClr val="E94E1B"/>
                </a:solidFill>
              </a:rPr>
              <a:t>việc</a:t>
            </a:r>
            <a:r>
              <a:rPr lang="en-GB" dirty="0">
                <a:solidFill>
                  <a:srgbClr val="E94E1B"/>
                </a:solidFill>
              </a:rPr>
              <a:t> </a:t>
            </a:r>
            <a:r>
              <a:rPr lang="en-GB" dirty="0" err="1">
                <a:solidFill>
                  <a:srgbClr val="E94E1B"/>
                </a:solidFill>
              </a:rPr>
              <a:t>tại</a:t>
            </a:r>
            <a:endParaRPr lang="en-GB" dirty="0"/>
          </a:p>
          <a:p>
            <a:pPr marL="0" indent="0">
              <a:spcAft>
                <a:spcPts val="1200"/>
              </a:spcAft>
              <a:buClr>
                <a:schemeClr val="bg2">
                  <a:lumMod val="50000"/>
                </a:schemeClr>
              </a:buClr>
              <a:buSzPct val="120000"/>
              <a:buNone/>
            </a:pPr>
            <a:endParaRPr lang="en-GB" dirty="0"/>
          </a:p>
          <a:p>
            <a:pPr>
              <a:spcAft>
                <a:spcPts val="1200"/>
              </a:spcAft>
              <a:buClr>
                <a:srgbClr val="E94E1B"/>
              </a:buClr>
              <a:buSzPct val="110000"/>
              <a:buFont typeface="Arial"/>
              <a:buChar char="•"/>
            </a:pPr>
            <a:r>
              <a:rPr lang="en-GB" dirty="0" err="1">
                <a:solidFill>
                  <a:srgbClr val="E94E1B"/>
                </a:solidFill>
              </a:rPr>
              <a:t>Kinh</a:t>
            </a:r>
            <a:r>
              <a:rPr lang="en-GB" dirty="0">
                <a:solidFill>
                  <a:srgbClr val="E94E1B"/>
                </a:solidFill>
              </a:rPr>
              <a:t> </a:t>
            </a:r>
            <a:r>
              <a:rPr lang="en-GB" dirty="0" err="1">
                <a:solidFill>
                  <a:srgbClr val="E94E1B"/>
                </a:solidFill>
              </a:rPr>
              <a:t>tế</a:t>
            </a:r>
            <a:r>
              <a:rPr lang="en-GB" dirty="0">
                <a:solidFill>
                  <a:srgbClr val="E94E1B"/>
                </a:solidFill>
              </a:rPr>
              <a:t> phi </a:t>
            </a:r>
            <a:r>
              <a:rPr lang="en-GB" dirty="0" err="1">
                <a:solidFill>
                  <a:srgbClr val="E94E1B"/>
                </a:solidFill>
              </a:rPr>
              <a:t>chính</a:t>
            </a:r>
            <a:r>
              <a:rPr lang="en-GB" dirty="0">
                <a:solidFill>
                  <a:srgbClr val="E94E1B"/>
                </a:solidFill>
              </a:rPr>
              <a:t> </a:t>
            </a:r>
            <a:r>
              <a:rPr lang="en-GB" dirty="0" err="1">
                <a:solidFill>
                  <a:srgbClr val="E94E1B"/>
                </a:solidFill>
              </a:rPr>
              <a:t>thức</a:t>
            </a:r>
            <a:r>
              <a:rPr lang="en-GB" dirty="0">
                <a:solidFill>
                  <a:srgbClr val="E94E1B"/>
                </a:solidFill>
              </a:rPr>
              <a:t> </a:t>
            </a:r>
          </a:p>
          <a:p>
            <a:pPr>
              <a:spcAft>
                <a:spcPts val="1200"/>
              </a:spcAft>
              <a:buClr>
                <a:srgbClr val="E94E1B"/>
              </a:buClr>
              <a:buSzPct val="110000"/>
              <a:buFont typeface="Arial"/>
              <a:buChar char="•"/>
            </a:pPr>
            <a:r>
              <a:rPr lang="en-GB" dirty="0" err="1">
                <a:solidFill>
                  <a:srgbClr val="E94E31"/>
                </a:solidFill>
              </a:rPr>
              <a:t>Việc</a:t>
            </a:r>
            <a:r>
              <a:rPr lang="en-GB" dirty="0">
                <a:solidFill>
                  <a:srgbClr val="E94E31"/>
                </a:solidFill>
              </a:rPr>
              <a:t> </a:t>
            </a:r>
            <a:r>
              <a:rPr lang="en-GB" dirty="0" err="1">
                <a:solidFill>
                  <a:srgbClr val="E94E31"/>
                </a:solidFill>
              </a:rPr>
              <a:t>làm</a:t>
            </a:r>
            <a:r>
              <a:rPr lang="en-GB" dirty="0">
                <a:solidFill>
                  <a:srgbClr val="E94E31"/>
                </a:solidFill>
              </a:rPr>
              <a:t> </a:t>
            </a:r>
            <a:r>
              <a:rPr lang="en-GB" dirty="0" err="1">
                <a:solidFill>
                  <a:srgbClr val="E94E31"/>
                </a:solidFill>
              </a:rPr>
              <a:t>không</a:t>
            </a:r>
            <a:r>
              <a:rPr lang="en-GB" dirty="0">
                <a:solidFill>
                  <a:srgbClr val="E94E31"/>
                </a:solidFill>
              </a:rPr>
              <a:t> </a:t>
            </a:r>
            <a:r>
              <a:rPr lang="en-GB" dirty="0" err="1">
                <a:solidFill>
                  <a:srgbClr val="E94E31"/>
                </a:solidFill>
              </a:rPr>
              <a:t>theo</a:t>
            </a:r>
            <a:r>
              <a:rPr lang="en-GB" dirty="0">
                <a:solidFill>
                  <a:srgbClr val="E94E31"/>
                </a:solidFill>
              </a:rPr>
              <a:t> </a:t>
            </a:r>
            <a:r>
              <a:rPr lang="en-GB" dirty="0" err="1">
                <a:solidFill>
                  <a:srgbClr val="E94E31"/>
                </a:solidFill>
              </a:rPr>
              <a:t>tiêu</a:t>
            </a:r>
            <a:r>
              <a:rPr lang="en-GB" dirty="0">
                <a:solidFill>
                  <a:srgbClr val="E94E31"/>
                </a:solidFill>
              </a:rPr>
              <a:t> </a:t>
            </a:r>
            <a:r>
              <a:rPr lang="en-GB" dirty="0" err="1">
                <a:solidFill>
                  <a:srgbClr val="E94E31"/>
                </a:solidFill>
              </a:rPr>
              <a:t>chuẩn</a:t>
            </a:r>
            <a:r>
              <a:rPr lang="en-GB" dirty="0">
                <a:solidFill>
                  <a:srgbClr val="E94E31"/>
                </a:solidFill>
              </a:rPr>
              <a:t> </a:t>
            </a:r>
          </a:p>
          <a:p>
            <a:pPr>
              <a:spcAft>
                <a:spcPts val="1200"/>
              </a:spcAft>
              <a:buClr>
                <a:srgbClr val="E94E1B"/>
              </a:buClr>
              <a:buSzPct val="110000"/>
              <a:buFont typeface="Arial"/>
              <a:buChar char="•"/>
            </a:pPr>
            <a:r>
              <a:rPr lang="en-GB" dirty="0" err="1">
                <a:solidFill>
                  <a:srgbClr val="E94E1B"/>
                </a:solidFill>
              </a:rPr>
              <a:t>Các</a:t>
            </a:r>
            <a:r>
              <a:rPr lang="en-GB" dirty="0">
                <a:solidFill>
                  <a:srgbClr val="E94E1B"/>
                </a:solidFill>
              </a:rPr>
              <a:t> </a:t>
            </a:r>
            <a:r>
              <a:rPr lang="en-GB" dirty="0" err="1">
                <a:solidFill>
                  <a:srgbClr val="E94E1B"/>
                </a:solidFill>
              </a:rPr>
              <a:t>ngành</a:t>
            </a:r>
            <a:r>
              <a:rPr lang="en-GB" dirty="0">
                <a:solidFill>
                  <a:srgbClr val="E94E1B"/>
                </a:solidFill>
              </a:rPr>
              <a:t> </a:t>
            </a:r>
            <a:r>
              <a:rPr lang="en-GB" dirty="0" err="1">
                <a:solidFill>
                  <a:srgbClr val="E94E1B"/>
                </a:solidFill>
              </a:rPr>
              <a:t>có</a:t>
            </a:r>
            <a:r>
              <a:rPr lang="en-GB" dirty="0">
                <a:solidFill>
                  <a:srgbClr val="E94E1B"/>
                </a:solidFill>
              </a:rPr>
              <a:t> </a:t>
            </a:r>
            <a:r>
              <a:rPr lang="en-GB" dirty="0" err="1">
                <a:solidFill>
                  <a:srgbClr val="E94E1B"/>
                </a:solidFill>
              </a:rPr>
              <a:t>nguy</a:t>
            </a:r>
            <a:r>
              <a:rPr lang="en-GB" dirty="0">
                <a:solidFill>
                  <a:srgbClr val="E94E1B"/>
                </a:solidFill>
              </a:rPr>
              <a:t> </a:t>
            </a:r>
            <a:r>
              <a:rPr lang="en-GB" dirty="0" err="1">
                <a:solidFill>
                  <a:srgbClr val="E94E1B"/>
                </a:solidFill>
              </a:rPr>
              <a:t>cơ</a:t>
            </a:r>
            <a:r>
              <a:rPr lang="en-GB" dirty="0">
                <a:solidFill>
                  <a:srgbClr val="E94E1B"/>
                </a:solidFill>
              </a:rPr>
              <a:t> </a:t>
            </a:r>
            <a:r>
              <a:rPr lang="en-GB" dirty="0" err="1">
                <a:solidFill>
                  <a:srgbClr val="E94E1B"/>
                </a:solidFill>
              </a:rPr>
              <a:t>cao</a:t>
            </a:r>
            <a:r>
              <a:rPr lang="en-GB" dirty="0">
                <a:solidFill>
                  <a:srgbClr val="E94E1B"/>
                </a:solidFill>
              </a:rPr>
              <a:t> </a:t>
            </a:r>
            <a:r>
              <a:rPr lang="en-GB" dirty="0"/>
              <a:t>(</a:t>
            </a:r>
            <a:r>
              <a:rPr lang="en-GB" dirty="0" err="1"/>
              <a:t>ví</a:t>
            </a:r>
            <a:r>
              <a:rPr lang="en-GB" dirty="0"/>
              <a:t> </a:t>
            </a:r>
            <a:r>
              <a:rPr lang="en-GB" dirty="0" err="1"/>
              <a:t>dụ</a:t>
            </a:r>
            <a:r>
              <a:rPr lang="en-GB" dirty="0"/>
              <a:t>: </a:t>
            </a:r>
            <a:r>
              <a:rPr lang="en-GB" dirty="0" err="1"/>
              <a:t>nông</a:t>
            </a:r>
            <a:r>
              <a:rPr lang="en-GB" dirty="0"/>
              <a:t> </a:t>
            </a:r>
            <a:r>
              <a:rPr lang="en-GB" dirty="0" err="1"/>
              <a:t>nghiệp</a:t>
            </a:r>
            <a:r>
              <a:rPr lang="en-GB" dirty="0"/>
              <a:t> </a:t>
            </a:r>
            <a:r>
              <a:rPr lang="en-GB" dirty="0" err="1"/>
              <a:t>và</a:t>
            </a:r>
            <a:r>
              <a:rPr lang="en-GB" dirty="0"/>
              <a:t> </a:t>
            </a:r>
            <a:r>
              <a:rPr lang="en-GB" dirty="0" err="1"/>
              <a:t>xây</a:t>
            </a:r>
            <a:r>
              <a:rPr lang="en-GB" dirty="0"/>
              <a:t> </a:t>
            </a:r>
            <a:r>
              <a:rPr lang="en-GB" dirty="0" err="1"/>
              <a:t>dựng</a:t>
            </a:r>
            <a:r>
              <a:rPr lang="en-GB" dirty="0"/>
              <a:t>)</a:t>
            </a:r>
          </a:p>
          <a:p>
            <a:pPr marL="0" indent="0">
              <a:buNone/>
            </a:pPr>
            <a:endParaRPr lang="en-GB" sz="2400" dirty="0"/>
          </a:p>
        </p:txBody>
      </p:sp>
    </p:spTree>
    <p:extLst>
      <p:ext uri="{BB962C8B-B14F-4D97-AF65-F5344CB8AC3E}">
        <p14:creationId xmlns:p14="http://schemas.microsoft.com/office/powerpoint/2010/main" val="385153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264876" y="-1495168"/>
            <a:ext cx="237566" cy="369332"/>
          </a:xfrm>
          <a:prstGeom prst="rect">
            <a:avLst/>
          </a:prstGeom>
          <a:noFill/>
        </p:spPr>
        <p:txBody>
          <a:bodyPr wrap="none" rtlCol="0">
            <a:spAutoFit/>
          </a:bodyPr>
          <a:lstStyle/>
          <a:p>
            <a:r>
              <a:rPr lang="de-DE"/>
              <a:t> </a:t>
            </a:r>
          </a:p>
        </p:txBody>
      </p:sp>
      <p:pic>
        <p:nvPicPr>
          <p:cNvPr id="4" name="Bild 3"/>
          <p:cNvPicPr>
            <a:picLocks noChangeAspect="1"/>
          </p:cNvPicPr>
          <p:nvPr/>
        </p:nvPicPr>
        <p:blipFill>
          <a:blip r:embed="rId3"/>
          <a:stretch>
            <a:fillRect/>
          </a:stretch>
        </p:blipFill>
        <p:spPr>
          <a:xfrm>
            <a:off x="8426217" y="6176963"/>
            <a:ext cx="512448" cy="892978"/>
          </a:xfrm>
          <a:prstGeom prst="rect">
            <a:avLst/>
          </a:prstGeom>
        </p:spPr>
      </p:pic>
      <p:sp>
        <p:nvSpPr>
          <p:cNvPr id="6" name="Subtitle 2">
            <a:extLst>
              <a:ext uri="{FF2B5EF4-FFF2-40B4-BE49-F238E27FC236}">
                <a16:creationId xmlns="" xmlns:a16="http://schemas.microsoft.com/office/drawing/2014/main" id="{400A60D9-A150-5346-8E96-F0DF118A834B}"/>
              </a:ext>
            </a:extLst>
          </p:cNvPr>
          <p:cNvSpPr txBox="1">
            <a:spLocks/>
          </p:cNvSpPr>
          <p:nvPr/>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rgbClr val="502923"/>
                </a:solidFill>
                <a:latin typeface="Avenir Next"/>
              </a:rPr>
              <a:t>World Day for Safety and Health at Work 2018</a:t>
            </a:r>
          </a:p>
          <a:p>
            <a:pPr algn="l">
              <a:lnSpc>
                <a:spcPct val="100000"/>
              </a:lnSpc>
              <a:spcAft>
                <a:spcPts val="0"/>
              </a:spcAft>
            </a:pPr>
            <a:r>
              <a:rPr lang="en-GB" sz="1000" b="0" i="0" dirty="0">
                <a:solidFill>
                  <a:srgbClr val="502923"/>
                </a:solidFill>
                <a:latin typeface="Avenir Next Demi Bold"/>
              </a:rPr>
              <a:t>Improving the safety and health of young workers </a:t>
            </a:r>
          </a:p>
        </p:txBody>
      </p:sp>
      <p:grpSp>
        <p:nvGrpSpPr>
          <p:cNvPr id="3" name="Group 4"/>
          <p:cNvGrpSpPr>
            <a:grpSpLocks noChangeAspect="1"/>
          </p:cNvGrpSpPr>
          <p:nvPr/>
        </p:nvGrpSpPr>
        <p:grpSpPr bwMode="auto">
          <a:xfrm>
            <a:off x="-315912" y="-704850"/>
            <a:ext cx="9853613" cy="7415212"/>
            <a:chOff x="-199" y="-441"/>
            <a:chExt cx="6207" cy="4671"/>
          </a:xfrm>
        </p:grpSpPr>
        <p:sp>
          <p:nvSpPr>
            <p:cNvPr id="5" name="AutoShape 3"/>
            <p:cNvSpPr>
              <a:spLocks noChangeAspect="1" noChangeArrowheads="1" noTextEdit="1"/>
            </p:cNvSpPr>
            <p:nvPr/>
          </p:nvSpPr>
          <p:spPr bwMode="auto">
            <a:xfrm>
              <a:off x="360" y="103"/>
              <a:ext cx="5041" cy="3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grpSp>
          <p:nvGrpSpPr>
            <p:cNvPr id="8" name="Group 205"/>
            <p:cNvGrpSpPr>
              <a:grpSpLocks/>
            </p:cNvGrpSpPr>
            <p:nvPr/>
          </p:nvGrpSpPr>
          <p:grpSpPr bwMode="auto">
            <a:xfrm>
              <a:off x="-199" y="-441"/>
              <a:ext cx="6207" cy="4671"/>
              <a:chOff x="-199" y="-441"/>
              <a:chExt cx="6207" cy="4671"/>
            </a:xfrm>
          </p:grpSpPr>
          <p:sp>
            <p:nvSpPr>
              <p:cNvPr id="149" name="Freeform 5"/>
              <p:cNvSpPr>
                <a:spLocks/>
              </p:cNvSpPr>
              <p:nvPr/>
            </p:nvSpPr>
            <p:spPr bwMode="auto">
              <a:xfrm>
                <a:off x="-199" y="-441"/>
                <a:ext cx="6207" cy="4671"/>
              </a:xfrm>
              <a:custGeom>
                <a:avLst/>
                <a:gdLst>
                  <a:gd name="T0" fmla="*/ 0 w 14949"/>
                  <a:gd name="T1" fmla="*/ 0 h 11251"/>
                  <a:gd name="T2" fmla="*/ 0 w 14949"/>
                  <a:gd name="T3" fmla="*/ 0 h 11251"/>
                  <a:gd name="T4" fmla="*/ 14949 w 14949"/>
                  <a:gd name="T5" fmla="*/ 0 h 11251"/>
                  <a:gd name="T6" fmla="*/ 14949 w 14949"/>
                  <a:gd name="T7" fmla="*/ 11251 h 11251"/>
                  <a:gd name="T8" fmla="*/ 0 w 14949"/>
                  <a:gd name="T9" fmla="*/ 11251 h 11251"/>
                  <a:gd name="T10" fmla="*/ 0 w 14949"/>
                  <a:gd name="T11" fmla="*/ 0 h 11251"/>
                </a:gdLst>
                <a:ahLst/>
                <a:cxnLst>
                  <a:cxn ang="0">
                    <a:pos x="T0" y="T1"/>
                  </a:cxn>
                  <a:cxn ang="0">
                    <a:pos x="T2" y="T3"/>
                  </a:cxn>
                  <a:cxn ang="0">
                    <a:pos x="T4" y="T5"/>
                  </a:cxn>
                  <a:cxn ang="0">
                    <a:pos x="T6" y="T7"/>
                  </a:cxn>
                  <a:cxn ang="0">
                    <a:pos x="T8" y="T9"/>
                  </a:cxn>
                  <a:cxn ang="0">
                    <a:pos x="T10" y="T11"/>
                  </a:cxn>
                </a:cxnLst>
                <a:rect l="0" t="0" r="r" b="b"/>
                <a:pathLst>
                  <a:path w="14949" h="11251">
                    <a:moveTo>
                      <a:pt x="0" y="0"/>
                    </a:moveTo>
                    <a:lnTo>
                      <a:pt x="0" y="0"/>
                    </a:lnTo>
                    <a:lnTo>
                      <a:pt x="14949" y="0"/>
                    </a:lnTo>
                    <a:lnTo>
                      <a:pt x="14949" y="11251"/>
                    </a:lnTo>
                    <a:lnTo>
                      <a:pt x="0" y="11251"/>
                    </a:lnTo>
                    <a:lnTo>
                      <a:pt x="0" y="0"/>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b="1" dirty="0">
                  <a:ln w="10160">
                    <a:solidFill>
                      <a:schemeClr val="tx1"/>
                    </a:solidFill>
                    <a:prstDash val="solid"/>
                  </a:ln>
                  <a:solidFill>
                    <a:schemeClr val="bg1"/>
                  </a:solidFill>
                  <a:effectLst>
                    <a:outerShdw blurRad="38100" dist="22860" dir="5400000" algn="tl" rotWithShape="0">
                      <a:srgbClr val="000000">
                        <a:alpha val="30000"/>
                      </a:srgbClr>
                    </a:outerShdw>
                  </a:effectLst>
                </a:endParaRPr>
              </a:p>
            </p:txBody>
          </p:sp>
          <p:sp>
            <p:nvSpPr>
              <p:cNvPr id="150" name="Freeform 6"/>
              <p:cNvSpPr>
                <a:spLocks/>
              </p:cNvSpPr>
              <p:nvPr/>
            </p:nvSpPr>
            <p:spPr bwMode="auto">
              <a:xfrm>
                <a:off x="2878" y="1852"/>
                <a:ext cx="1395" cy="814"/>
              </a:xfrm>
              <a:custGeom>
                <a:avLst/>
                <a:gdLst>
                  <a:gd name="T0" fmla="*/ 0 w 3359"/>
                  <a:gd name="T1" fmla="*/ 0 h 1961"/>
                  <a:gd name="T2" fmla="*/ 0 w 3359"/>
                  <a:gd name="T3" fmla="*/ 0 h 1961"/>
                  <a:gd name="T4" fmla="*/ 3359 w 3359"/>
                  <a:gd name="T5" fmla="*/ 168 h 1961"/>
                  <a:gd name="T6" fmla="*/ 2715 w 3359"/>
                  <a:gd name="T7" fmla="*/ 1961 h 1961"/>
                  <a:gd name="T8" fmla="*/ 0 w 3359"/>
                  <a:gd name="T9" fmla="*/ 93 h 1961"/>
                  <a:gd name="T10" fmla="*/ 0 w 3359"/>
                  <a:gd name="T11" fmla="*/ 0 h 1961"/>
                </a:gdLst>
                <a:ahLst/>
                <a:cxnLst>
                  <a:cxn ang="0">
                    <a:pos x="T0" y="T1"/>
                  </a:cxn>
                  <a:cxn ang="0">
                    <a:pos x="T2" y="T3"/>
                  </a:cxn>
                  <a:cxn ang="0">
                    <a:pos x="T4" y="T5"/>
                  </a:cxn>
                  <a:cxn ang="0">
                    <a:pos x="T6" y="T7"/>
                  </a:cxn>
                  <a:cxn ang="0">
                    <a:pos x="T8" y="T9"/>
                  </a:cxn>
                  <a:cxn ang="0">
                    <a:pos x="T10" y="T11"/>
                  </a:cxn>
                </a:cxnLst>
                <a:rect l="0" t="0" r="r" b="b"/>
                <a:pathLst>
                  <a:path w="3359" h="1961">
                    <a:moveTo>
                      <a:pt x="0" y="0"/>
                    </a:moveTo>
                    <a:lnTo>
                      <a:pt x="0" y="0"/>
                    </a:lnTo>
                    <a:cubicBezTo>
                      <a:pt x="1119" y="25"/>
                      <a:pt x="2222" y="121"/>
                      <a:pt x="3359" y="168"/>
                    </a:cubicBezTo>
                    <a:cubicBezTo>
                      <a:pt x="3322" y="816"/>
                      <a:pt x="3100" y="1430"/>
                      <a:pt x="2715" y="1961"/>
                    </a:cubicBezTo>
                    <a:cubicBezTo>
                      <a:pt x="1810" y="1338"/>
                      <a:pt x="905" y="716"/>
                      <a:pt x="0" y="93"/>
                    </a:cubicBezTo>
                    <a:lnTo>
                      <a:pt x="0" y="0"/>
                    </a:lnTo>
                    <a:close/>
                  </a:path>
                </a:pathLst>
              </a:custGeom>
              <a:solidFill>
                <a:srgbClr val="B3C72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1" name="Freeform 7"/>
              <p:cNvSpPr>
                <a:spLocks/>
              </p:cNvSpPr>
              <p:nvPr/>
            </p:nvSpPr>
            <p:spPr bwMode="auto">
              <a:xfrm>
                <a:off x="2810" y="1845"/>
                <a:ext cx="1201" cy="1366"/>
              </a:xfrm>
              <a:custGeom>
                <a:avLst/>
                <a:gdLst>
                  <a:gd name="T0" fmla="*/ 0 w 2894"/>
                  <a:gd name="T1" fmla="*/ 0 h 3292"/>
                  <a:gd name="T2" fmla="*/ 0 w 2894"/>
                  <a:gd name="T3" fmla="*/ 0 h 3292"/>
                  <a:gd name="T4" fmla="*/ 2894 w 2894"/>
                  <a:gd name="T5" fmla="*/ 2046 h 3292"/>
                  <a:gd name="T6" fmla="*/ 1313 w 2894"/>
                  <a:gd name="T7" fmla="*/ 3292 h 3292"/>
                  <a:gd name="T8" fmla="*/ 0 w 2894"/>
                  <a:gd name="T9" fmla="*/ 0 h 3292"/>
                </a:gdLst>
                <a:ahLst/>
                <a:cxnLst>
                  <a:cxn ang="0">
                    <a:pos x="T0" y="T1"/>
                  </a:cxn>
                  <a:cxn ang="0">
                    <a:pos x="T2" y="T3"/>
                  </a:cxn>
                  <a:cxn ang="0">
                    <a:pos x="T4" y="T5"/>
                  </a:cxn>
                  <a:cxn ang="0">
                    <a:pos x="T6" y="T7"/>
                  </a:cxn>
                  <a:cxn ang="0">
                    <a:pos x="T8" y="T9"/>
                  </a:cxn>
                </a:cxnLst>
                <a:rect l="0" t="0" r="r" b="b"/>
                <a:pathLst>
                  <a:path w="2894" h="3292">
                    <a:moveTo>
                      <a:pt x="0" y="0"/>
                    </a:moveTo>
                    <a:lnTo>
                      <a:pt x="0" y="0"/>
                    </a:lnTo>
                    <a:lnTo>
                      <a:pt x="2894" y="2046"/>
                    </a:lnTo>
                    <a:cubicBezTo>
                      <a:pt x="2484" y="2626"/>
                      <a:pt x="1973" y="3029"/>
                      <a:pt x="1313" y="3292"/>
                    </a:cubicBezTo>
                    <a:lnTo>
                      <a:pt x="0" y="0"/>
                    </a:lnTo>
                    <a:close/>
                  </a:path>
                </a:pathLst>
              </a:custGeom>
              <a:solidFill>
                <a:srgbClr val="B3C72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2" name="Freeform 8"/>
              <p:cNvSpPr>
                <a:spLocks/>
              </p:cNvSpPr>
              <p:nvPr/>
            </p:nvSpPr>
            <p:spPr bwMode="auto">
              <a:xfrm>
                <a:off x="2767" y="1791"/>
                <a:ext cx="1271" cy="1446"/>
              </a:xfrm>
              <a:custGeom>
                <a:avLst/>
                <a:gdLst>
                  <a:gd name="T0" fmla="*/ 102 w 3061"/>
                  <a:gd name="T1" fmla="*/ 128 h 3481"/>
                  <a:gd name="T2" fmla="*/ 102 w 3061"/>
                  <a:gd name="T3" fmla="*/ 128 h 3481"/>
                  <a:gd name="T4" fmla="*/ 75 w 3061"/>
                  <a:gd name="T5" fmla="*/ 166 h 3481"/>
                  <a:gd name="T6" fmla="*/ 2969 w 3061"/>
                  <a:gd name="T7" fmla="*/ 2212 h 3481"/>
                  <a:gd name="T8" fmla="*/ 2996 w 3061"/>
                  <a:gd name="T9" fmla="*/ 2174 h 3481"/>
                  <a:gd name="T10" fmla="*/ 2958 w 3061"/>
                  <a:gd name="T11" fmla="*/ 2147 h 3481"/>
                  <a:gd name="T12" fmla="*/ 2271 w 3061"/>
                  <a:gd name="T13" fmla="*/ 2880 h 3481"/>
                  <a:gd name="T14" fmla="*/ 1398 w 3061"/>
                  <a:gd name="T15" fmla="*/ 3377 h 3481"/>
                  <a:gd name="T16" fmla="*/ 1415 w 3061"/>
                  <a:gd name="T17" fmla="*/ 3420 h 3481"/>
                  <a:gd name="T18" fmla="*/ 1458 w 3061"/>
                  <a:gd name="T19" fmla="*/ 3403 h 3481"/>
                  <a:gd name="T20" fmla="*/ 145 w 3061"/>
                  <a:gd name="T21" fmla="*/ 111 h 3481"/>
                  <a:gd name="T22" fmla="*/ 102 w 3061"/>
                  <a:gd name="T23" fmla="*/ 128 h 3481"/>
                  <a:gd name="T24" fmla="*/ 75 w 3061"/>
                  <a:gd name="T25" fmla="*/ 166 h 3481"/>
                  <a:gd name="T26" fmla="*/ 102 w 3061"/>
                  <a:gd name="T27" fmla="*/ 128 h 3481"/>
                  <a:gd name="T28" fmla="*/ 59 w 3061"/>
                  <a:gd name="T29" fmla="*/ 146 h 3481"/>
                  <a:gd name="T30" fmla="*/ 1389 w 3061"/>
                  <a:gd name="T31" fmla="*/ 3481 h 3481"/>
                  <a:gd name="T32" fmla="*/ 1432 w 3061"/>
                  <a:gd name="T33" fmla="*/ 3464 h 3481"/>
                  <a:gd name="T34" fmla="*/ 2328 w 3061"/>
                  <a:gd name="T35" fmla="*/ 2953 h 3481"/>
                  <a:gd name="T36" fmla="*/ 3034 w 3061"/>
                  <a:gd name="T37" fmla="*/ 2201 h 3481"/>
                  <a:gd name="T38" fmla="*/ 3061 w 3061"/>
                  <a:gd name="T39" fmla="*/ 2163 h 3481"/>
                  <a:gd name="T40" fmla="*/ 0 w 3061"/>
                  <a:gd name="T41" fmla="*/ 0 h 3481"/>
                  <a:gd name="T42" fmla="*/ 59 w 3061"/>
                  <a:gd name="T43" fmla="*/ 146 h 3481"/>
                  <a:gd name="T44" fmla="*/ 102 w 3061"/>
                  <a:gd name="T45" fmla="*/ 128 h 3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61" h="3481">
                    <a:moveTo>
                      <a:pt x="102" y="128"/>
                    </a:moveTo>
                    <a:lnTo>
                      <a:pt x="102" y="128"/>
                    </a:lnTo>
                    <a:lnTo>
                      <a:pt x="75" y="166"/>
                    </a:lnTo>
                    <a:lnTo>
                      <a:pt x="2969" y="2212"/>
                    </a:lnTo>
                    <a:lnTo>
                      <a:pt x="2996" y="2174"/>
                    </a:lnTo>
                    <a:lnTo>
                      <a:pt x="2958" y="2147"/>
                    </a:lnTo>
                    <a:cubicBezTo>
                      <a:pt x="2755" y="2434"/>
                      <a:pt x="2528" y="2676"/>
                      <a:pt x="2271" y="2880"/>
                    </a:cubicBezTo>
                    <a:cubicBezTo>
                      <a:pt x="2013" y="3083"/>
                      <a:pt x="1724" y="3247"/>
                      <a:pt x="1398" y="3377"/>
                    </a:cubicBezTo>
                    <a:lnTo>
                      <a:pt x="1415" y="3420"/>
                    </a:lnTo>
                    <a:lnTo>
                      <a:pt x="1458" y="3403"/>
                    </a:lnTo>
                    <a:lnTo>
                      <a:pt x="145" y="111"/>
                    </a:lnTo>
                    <a:lnTo>
                      <a:pt x="102" y="128"/>
                    </a:lnTo>
                    <a:lnTo>
                      <a:pt x="75" y="166"/>
                    </a:lnTo>
                    <a:lnTo>
                      <a:pt x="102" y="128"/>
                    </a:lnTo>
                    <a:lnTo>
                      <a:pt x="59" y="146"/>
                    </a:lnTo>
                    <a:lnTo>
                      <a:pt x="1389" y="3481"/>
                    </a:lnTo>
                    <a:lnTo>
                      <a:pt x="1432" y="3464"/>
                    </a:lnTo>
                    <a:cubicBezTo>
                      <a:pt x="1766" y="3330"/>
                      <a:pt x="2063" y="3162"/>
                      <a:pt x="2328" y="2953"/>
                    </a:cubicBezTo>
                    <a:cubicBezTo>
                      <a:pt x="2593" y="2743"/>
                      <a:pt x="2827" y="2494"/>
                      <a:pt x="3034" y="2201"/>
                    </a:cubicBezTo>
                    <a:lnTo>
                      <a:pt x="3061" y="2163"/>
                    </a:lnTo>
                    <a:lnTo>
                      <a:pt x="0" y="0"/>
                    </a:lnTo>
                    <a:lnTo>
                      <a:pt x="59" y="146"/>
                    </a:lnTo>
                    <a:lnTo>
                      <a:pt x="102" y="128"/>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3" name="Freeform 9"/>
              <p:cNvSpPr>
                <a:spLocks/>
              </p:cNvSpPr>
              <p:nvPr/>
            </p:nvSpPr>
            <p:spPr bwMode="auto">
              <a:xfrm>
                <a:off x="2523" y="1845"/>
                <a:ext cx="832" cy="1501"/>
              </a:xfrm>
              <a:custGeom>
                <a:avLst/>
                <a:gdLst>
                  <a:gd name="T0" fmla="*/ 692 w 2005"/>
                  <a:gd name="T1" fmla="*/ 0 h 3615"/>
                  <a:gd name="T2" fmla="*/ 692 w 2005"/>
                  <a:gd name="T3" fmla="*/ 0 h 3615"/>
                  <a:gd name="T4" fmla="*/ 2005 w 2005"/>
                  <a:gd name="T5" fmla="*/ 3292 h 3615"/>
                  <a:gd name="T6" fmla="*/ 0 w 2005"/>
                  <a:gd name="T7" fmla="*/ 3477 h 3615"/>
                  <a:gd name="T8" fmla="*/ 692 w 2005"/>
                  <a:gd name="T9" fmla="*/ 0 h 3615"/>
                </a:gdLst>
                <a:ahLst/>
                <a:cxnLst>
                  <a:cxn ang="0">
                    <a:pos x="T0" y="T1"/>
                  </a:cxn>
                  <a:cxn ang="0">
                    <a:pos x="T2" y="T3"/>
                  </a:cxn>
                  <a:cxn ang="0">
                    <a:pos x="T4" y="T5"/>
                  </a:cxn>
                  <a:cxn ang="0">
                    <a:pos x="T6" y="T7"/>
                  </a:cxn>
                  <a:cxn ang="0">
                    <a:pos x="T8" y="T9"/>
                  </a:cxn>
                </a:cxnLst>
                <a:rect l="0" t="0" r="r" b="b"/>
                <a:pathLst>
                  <a:path w="2005" h="3615">
                    <a:moveTo>
                      <a:pt x="692" y="0"/>
                    </a:moveTo>
                    <a:lnTo>
                      <a:pt x="692" y="0"/>
                    </a:lnTo>
                    <a:lnTo>
                      <a:pt x="2005" y="3292"/>
                    </a:lnTo>
                    <a:cubicBezTo>
                      <a:pt x="1345" y="3556"/>
                      <a:pt x="697" y="3615"/>
                      <a:pt x="0" y="3477"/>
                    </a:cubicBezTo>
                    <a:lnTo>
                      <a:pt x="692" y="0"/>
                    </a:lnTo>
                    <a:close/>
                  </a:path>
                </a:pathLst>
              </a:custGeom>
              <a:solidFill>
                <a:srgbClr val="B3C72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r>
                  <a:rPr lang="en-US" dirty="0" err="1" smtClean="0">
                    <a:ln w="0">
                      <a:solidFill>
                        <a:schemeClr val="tx1"/>
                      </a:solidFill>
                    </a:ln>
                    <a:solidFill>
                      <a:schemeClr val="bg1"/>
                    </a:solidFill>
                    <a:effectLst>
                      <a:outerShdw blurRad="38100" dist="19050" dir="2700000" algn="tl" rotWithShape="0">
                        <a:schemeClr val="dk1">
                          <a:alpha val="40000"/>
                        </a:schemeClr>
                      </a:outerShdw>
                    </a:effectLst>
                  </a:rPr>
                  <a:t>Yếu</a:t>
                </a:r>
                <a:endParaRPr lang="en-GB"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54" name="Freeform 10"/>
              <p:cNvSpPr>
                <a:spLocks/>
              </p:cNvSpPr>
              <p:nvPr/>
            </p:nvSpPr>
            <p:spPr bwMode="auto">
              <a:xfrm>
                <a:off x="2500" y="1777"/>
                <a:ext cx="880" cy="1561"/>
              </a:xfrm>
              <a:custGeom>
                <a:avLst/>
                <a:gdLst>
                  <a:gd name="T0" fmla="*/ 746 w 2120"/>
                  <a:gd name="T1" fmla="*/ 163 h 3759"/>
                  <a:gd name="T2" fmla="*/ 746 w 2120"/>
                  <a:gd name="T3" fmla="*/ 163 h 3759"/>
                  <a:gd name="T4" fmla="*/ 703 w 2120"/>
                  <a:gd name="T5" fmla="*/ 181 h 3759"/>
                  <a:gd name="T6" fmla="*/ 2016 w 2120"/>
                  <a:gd name="T7" fmla="*/ 3473 h 3759"/>
                  <a:gd name="T8" fmla="*/ 2059 w 2120"/>
                  <a:gd name="T9" fmla="*/ 3455 h 3759"/>
                  <a:gd name="T10" fmla="*/ 2042 w 2120"/>
                  <a:gd name="T11" fmla="*/ 3412 h 3759"/>
                  <a:gd name="T12" fmla="*/ 767 w 2120"/>
                  <a:gd name="T13" fmla="*/ 3666 h 3759"/>
                  <a:gd name="T14" fmla="*/ 63 w 2120"/>
                  <a:gd name="T15" fmla="*/ 3594 h 3759"/>
                  <a:gd name="T16" fmla="*/ 54 w 2120"/>
                  <a:gd name="T17" fmla="*/ 3640 h 3759"/>
                  <a:gd name="T18" fmla="*/ 100 w 2120"/>
                  <a:gd name="T19" fmla="*/ 3649 h 3759"/>
                  <a:gd name="T20" fmla="*/ 791 w 2120"/>
                  <a:gd name="T21" fmla="*/ 173 h 3759"/>
                  <a:gd name="T22" fmla="*/ 746 w 2120"/>
                  <a:gd name="T23" fmla="*/ 163 h 3759"/>
                  <a:gd name="T24" fmla="*/ 703 w 2120"/>
                  <a:gd name="T25" fmla="*/ 181 h 3759"/>
                  <a:gd name="T26" fmla="*/ 746 w 2120"/>
                  <a:gd name="T27" fmla="*/ 163 h 3759"/>
                  <a:gd name="T28" fmla="*/ 700 w 2120"/>
                  <a:gd name="T29" fmla="*/ 154 h 3759"/>
                  <a:gd name="T30" fmla="*/ 0 w 2120"/>
                  <a:gd name="T31" fmla="*/ 3676 h 3759"/>
                  <a:gd name="T32" fmla="*/ 45 w 2120"/>
                  <a:gd name="T33" fmla="*/ 3685 h 3759"/>
                  <a:gd name="T34" fmla="*/ 767 w 2120"/>
                  <a:gd name="T35" fmla="*/ 3759 h 3759"/>
                  <a:gd name="T36" fmla="*/ 2076 w 2120"/>
                  <a:gd name="T37" fmla="*/ 3499 h 3759"/>
                  <a:gd name="T38" fmla="*/ 2120 w 2120"/>
                  <a:gd name="T39" fmla="*/ 3481 h 3759"/>
                  <a:gd name="T40" fmla="*/ 731 w 2120"/>
                  <a:gd name="T41" fmla="*/ 0 h 3759"/>
                  <a:gd name="T42" fmla="*/ 700 w 2120"/>
                  <a:gd name="T43" fmla="*/ 154 h 3759"/>
                  <a:gd name="T44" fmla="*/ 746 w 2120"/>
                  <a:gd name="T45" fmla="*/ 163 h 3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20" h="3759">
                    <a:moveTo>
                      <a:pt x="746" y="163"/>
                    </a:moveTo>
                    <a:lnTo>
                      <a:pt x="746" y="163"/>
                    </a:lnTo>
                    <a:lnTo>
                      <a:pt x="703" y="181"/>
                    </a:lnTo>
                    <a:lnTo>
                      <a:pt x="2016" y="3473"/>
                    </a:lnTo>
                    <a:lnTo>
                      <a:pt x="2059" y="3455"/>
                    </a:lnTo>
                    <a:lnTo>
                      <a:pt x="2042" y="3412"/>
                    </a:lnTo>
                    <a:cubicBezTo>
                      <a:pt x="1617" y="3582"/>
                      <a:pt x="1198" y="3666"/>
                      <a:pt x="767" y="3666"/>
                    </a:cubicBezTo>
                    <a:cubicBezTo>
                      <a:pt x="537" y="3666"/>
                      <a:pt x="303" y="3642"/>
                      <a:pt x="63" y="3594"/>
                    </a:cubicBezTo>
                    <a:lnTo>
                      <a:pt x="54" y="3640"/>
                    </a:lnTo>
                    <a:lnTo>
                      <a:pt x="100" y="3649"/>
                    </a:lnTo>
                    <a:lnTo>
                      <a:pt x="791" y="173"/>
                    </a:lnTo>
                    <a:lnTo>
                      <a:pt x="746" y="163"/>
                    </a:lnTo>
                    <a:lnTo>
                      <a:pt x="703" y="181"/>
                    </a:lnTo>
                    <a:lnTo>
                      <a:pt x="746" y="163"/>
                    </a:lnTo>
                    <a:lnTo>
                      <a:pt x="700" y="154"/>
                    </a:lnTo>
                    <a:lnTo>
                      <a:pt x="0" y="3676"/>
                    </a:lnTo>
                    <a:lnTo>
                      <a:pt x="45" y="3685"/>
                    </a:lnTo>
                    <a:cubicBezTo>
                      <a:pt x="291" y="3734"/>
                      <a:pt x="530" y="3759"/>
                      <a:pt x="767" y="3759"/>
                    </a:cubicBezTo>
                    <a:cubicBezTo>
                      <a:pt x="1210" y="3759"/>
                      <a:pt x="1641" y="3672"/>
                      <a:pt x="2076" y="3499"/>
                    </a:cubicBezTo>
                    <a:lnTo>
                      <a:pt x="2120" y="3481"/>
                    </a:lnTo>
                    <a:lnTo>
                      <a:pt x="731" y="0"/>
                    </a:lnTo>
                    <a:lnTo>
                      <a:pt x="700" y="154"/>
                    </a:lnTo>
                    <a:lnTo>
                      <a:pt x="746" y="163"/>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5" name="Freeform 11"/>
              <p:cNvSpPr>
                <a:spLocks/>
              </p:cNvSpPr>
              <p:nvPr/>
            </p:nvSpPr>
            <p:spPr bwMode="auto">
              <a:xfrm>
                <a:off x="1783" y="1845"/>
                <a:ext cx="1027" cy="1443"/>
              </a:xfrm>
              <a:custGeom>
                <a:avLst/>
                <a:gdLst>
                  <a:gd name="T0" fmla="*/ 2473 w 2473"/>
                  <a:gd name="T1" fmla="*/ 0 h 3477"/>
                  <a:gd name="T2" fmla="*/ 2473 w 2473"/>
                  <a:gd name="T3" fmla="*/ 0 h 3477"/>
                  <a:gd name="T4" fmla="*/ 1781 w 2473"/>
                  <a:gd name="T5" fmla="*/ 3477 h 3477"/>
                  <a:gd name="T6" fmla="*/ 0 w 2473"/>
                  <a:gd name="T7" fmla="*/ 2539 h 3477"/>
                  <a:gd name="T8" fmla="*/ 2473 w 2473"/>
                  <a:gd name="T9" fmla="*/ 0 h 3477"/>
                </a:gdLst>
                <a:ahLst/>
                <a:cxnLst>
                  <a:cxn ang="0">
                    <a:pos x="T0" y="T1"/>
                  </a:cxn>
                  <a:cxn ang="0">
                    <a:pos x="T2" y="T3"/>
                  </a:cxn>
                  <a:cxn ang="0">
                    <a:pos x="T4" y="T5"/>
                  </a:cxn>
                  <a:cxn ang="0">
                    <a:pos x="T6" y="T7"/>
                  </a:cxn>
                  <a:cxn ang="0">
                    <a:pos x="T8" y="T9"/>
                  </a:cxn>
                </a:cxnLst>
                <a:rect l="0" t="0" r="r" b="b"/>
                <a:pathLst>
                  <a:path w="2473" h="3477">
                    <a:moveTo>
                      <a:pt x="2473" y="0"/>
                    </a:moveTo>
                    <a:lnTo>
                      <a:pt x="2473" y="0"/>
                    </a:lnTo>
                    <a:lnTo>
                      <a:pt x="1781" y="3477"/>
                    </a:lnTo>
                    <a:cubicBezTo>
                      <a:pt x="1085" y="3338"/>
                      <a:pt x="509" y="3035"/>
                      <a:pt x="0" y="2539"/>
                    </a:cubicBezTo>
                    <a:lnTo>
                      <a:pt x="2473" y="0"/>
                    </a:lnTo>
                    <a:close/>
                  </a:path>
                </a:pathLst>
              </a:custGeom>
              <a:solidFill>
                <a:srgbClr val="B3C72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6" name="Freeform 12"/>
              <p:cNvSpPr>
                <a:spLocks/>
              </p:cNvSpPr>
              <p:nvPr/>
            </p:nvSpPr>
            <p:spPr bwMode="auto">
              <a:xfrm>
                <a:off x="1756" y="1785"/>
                <a:ext cx="1085" cy="1526"/>
              </a:xfrm>
              <a:custGeom>
                <a:avLst/>
                <a:gdLst>
                  <a:gd name="T0" fmla="*/ 2539 w 2615"/>
                  <a:gd name="T1" fmla="*/ 144 h 3675"/>
                  <a:gd name="T2" fmla="*/ 2539 w 2615"/>
                  <a:gd name="T3" fmla="*/ 144 h 3675"/>
                  <a:gd name="T4" fmla="*/ 2493 w 2615"/>
                  <a:gd name="T5" fmla="*/ 135 h 3675"/>
                  <a:gd name="T6" fmla="*/ 1802 w 2615"/>
                  <a:gd name="T7" fmla="*/ 3612 h 3675"/>
                  <a:gd name="T8" fmla="*/ 1847 w 2615"/>
                  <a:gd name="T9" fmla="*/ 3621 h 3675"/>
                  <a:gd name="T10" fmla="*/ 1856 w 2615"/>
                  <a:gd name="T11" fmla="*/ 3575 h 3675"/>
                  <a:gd name="T12" fmla="*/ 908 w 2615"/>
                  <a:gd name="T13" fmla="*/ 3245 h 3675"/>
                  <a:gd name="T14" fmla="*/ 98 w 2615"/>
                  <a:gd name="T15" fmla="*/ 2650 h 3675"/>
                  <a:gd name="T16" fmla="*/ 66 w 2615"/>
                  <a:gd name="T17" fmla="*/ 2683 h 3675"/>
                  <a:gd name="T18" fmla="*/ 99 w 2615"/>
                  <a:gd name="T19" fmla="*/ 2716 h 3675"/>
                  <a:gd name="T20" fmla="*/ 2572 w 2615"/>
                  <a:gd name="T21" fmla="*/ 177 h 3675"/>
                  <a:gd name="T22" fmla="*/ 2539 w 2615"/>
                  <a:gd name="T23" fmla="*/ 144 h 3675"/>
                  <a:gd name="T24" fmla="*/ 2493 w 2615"/>
                  <a:gd name="T25" fmla="*/ 135 h 3675"/>
                  <a:gd name="T26" fmla="*/ 2539 w 2615"/>
                  <a:gd name="T27" fmla="*/ 144 h 3675"/>
                  <a:gd name="T28" fmla="*/ 2506 w 2615"/>
                  <a:gd name="T29" fmla="*/ 112 h 3675"/>
                  <a:gd name="T30" fmla="*/ 0 w 2615"/>
                  <a:gd name="T31" fmla="*/ 2684 h 3675"/>
                  <a:gd name="T32" fmla="*/ 33 w 2615"/>
                  <a:gd name="T33" fmla="*/ 2717 h 3675"/>
                  <a:gd name="T34" fmla="*/ 864 w 2615"/>
                  <a:gd name="T35" fmla="*/ 3327 h 3675"/>
                  <a:gd name="T36" fmla="*/ 1838 w 2615"/>
                  <a:gd name="T37" fmla="*/ 3666 h 3675"/>
                  <a:gd name="T38" fmla="*/ 1884 w 2615"/>
                  <a:gd name="T39" fmla="*/ 3675 h 3675"/>
                  <a:gd name="T40" fmla="*/ 2615 w 2615"/>
                  <a:gd name="T41" fmla="*/ 0 h 3675"/>
                  <a:gd name="T42" fmla="*/ 2506 w 2615"/>
                  <a:gd name="T43" fmla="*/ 112 h 3675"/>
                  <a:gd name="T44" fmla="*/ 2539 w 2615"/>
                  <a:gd name="T45" fmla="*/ 144 h 3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15" h="3675">
                    <a:moveTo>
                      <a:pt x="2539" y="144"/>
                    </a:moveTo>
                    <a:lnTo>
                      <a:pt x="2539" y="144"/>
                    </a:lnTo>
                    <a:lnTo>
                      <a:pt x="2493" y="135"/>
                    </a:lnTo>
                    <a:lnTo>
                      <a:pt x="1802" y="3612"/>
                    </a:lnTo>
                    <a:lnTo>
                      <a:pt x="1847" y="3621"/>
                    </a:lnTo>
                    <a:lnTo>
                      <a:pt x="1856" y="3575"/>
                    </a:lnTo>
                    <a:cubicBezTo>
                      <a:pt x="1512" y="3506"/>
                      <a:pt x="1198" y="3398"/>
                      <a:pt x="908" y="3245"/>
                    </a:cubicBezTo>
                    <a:cubicBezTo>
                      <a:pt x="617" y="3092"/>
                      <a:pt x="350" y="2895"/>
                      <a:pt x="98" y="2650"/>
                    </a:cubicBezTo>
                    <a:lnTo>
                      <a:pt x="66" y="2683"/>
                    </a:lnTo>
                    <a:lnTo>
                      <a:pt x="99" y="2716"/>
                    </a:lnTo>
                    <a:lnTo>
                      <a:pt x="2572" y="177"/>
                    </a:lnTo>
                    <a:lnTo>
                      <a:pt x="2539" y="144"/>
                    </a:lnTo>
                    <a:lnTo>
                      <a:pt x="2493" y="135"/>
                    </a:lnTo>
                    <a:lnTo>
                      <a:pt x="2539" y="144"/>
                    </a:lnTo>
                    <a:lnTo>
                      <a:pt x="2506" y="112"/>
                    </a:lnTo>
                    <a:lnTo>
                      <a:pt x="0" y="2684"/>
                    </a:lnTo>
                    <a:lnTo>
                      <a:pt x="33" y="2717"/>
                    </a:lnTo>
                    <a:cubicBezTo>
                      <a:pt x="291" y="2967"/>
                      <a:pt x="566" y="3170"/>
                      <a:pt x="864" y="3327"/>
                    </a:cubicBezTo>
                    <a:cubicBezTo>
                      <a:pt x="1163" y="3484"/>
                      <a:pt x="1486" y="3596"/>
                      <a:pt x="1838" y="3666"/>
                    </a:cubicBezTo>
                    <a:lnTo>
                      <a:pt x="1884" y="3675"/>
                    </a:lnTo>
                    <a:lnTo>
                      <a:pt x="2615" y="0"/>
                    </a:lnTo>
                    <a:lnTo>
                      <a:pt x="2506" y="112"/>
                    </a:lnTo>
                    <a:lnTo>
                      <a:pt x="2539" y="144"/>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7" name="Freeform 13"/>
              <p:cNvSpPr>
                <a:spLocks/>
              </p:cNvSpPr>
              <p:nvPr/>
            </p:nvSpPr>
            <p:spPr bwMode="auto">
              <a:xfrm>
                <a:off x="1380" y="1845"/>
                <a:ext cx="1430" cy="1054"/>
              </a:xfrm>
              <a:custGeom>
                <a:avLst/>
                <a:gdLst>
                  <a:gd name="T0" fmla="*/ 3443 w 3443"/>
                  <a:gd name="T1" fmla="*/ 0 h 2539"/>
                  <a:gd name="T2" fmla="*/ 3443 w 3443"/>
                  <a:gd name="T3" fmla="*/ 0 h 2539"/>
                  <a:gd name="T4" fmla="*/ 970 w 3443"/>
                  <a:gd name="T5" fmla="*/ 2539 h 2539"/>
                  <a:gd name="T6" fmla="*/ 0 w 3443"/>
                  <a:gd name="T7" fmla="*/ 843 h 2539"/>
                  <a:gd name="T8" fmla="*/ 3443 w 3443"/>
                  <a:gd name="T9" fmla="*/ 0 h 2539"/>
                </a:gdLst>
                <a:ahLst/>
                <a:cxnLst>
                  <a:cxn ang="0">
                    <a:pos x="T0" y="T1"/>
                  </a:cxn>
                  <a:cxn ang="0">
                    <a:pos x="T2" y="T3"/>
                  </a:cxn>
                  <a:cxn ang="0">
                    <a:pos x="T4" y="T5"/>
                  </a:cxn>
                  <a:cxn ang="0">
                    <a:pos x="T6" y="T7"/>
                  </a:cxn>
                  <a:cxn ang="0">
                    <a:pos x="T8" y="T9"/>
                  </a:cxn>
                </a:cxnLst>
                <a:rect l="0" t="0" r="r" b="b"/>
                <a:pathLst>
                  <a:path w="3443" h="2539">
                    <a:moveTo>
                      <a:pt x="3443" y="0"/>
                    </a:moveTo>
                    <a:lnTo>
                      <a:pt x="3443" y="0"/>
                    </a:lnTo>
                    <a:lnTo>
                      <a:pt x="970" y="2539"/>
                    </a:lnTo>
                    <a:cubicBezTo>
                      <a:pt x="461" y="2043"/>
                      <a:pt x="169" y="1533"/>
                      <a:pt x="0" y="843"/>
                    </a:cubicBezTo>
                    <a:lnTo>
                      <a:pt x="3443" y="0"/>
                    </a:lnTo>
                    <a:close/>
                  </a:path>
                </a:pathLst>
              </a:custGeom>
              <a:solidFill>
                <a:srgbClr val="B3C72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8" name="Freeform 14"/>
              <p:cNvSpPr>
                <a:spLocks/>
              </p:cNvSpPr>
              <p:nvPr/>
            </p:nvSpPr>
            <p:spPr bwMode="auto">
              <a:xfrm>
                <a:off x="1357" y="1810"/>
                <a:ext cx="1513" cy="1116"/>
              </a:xfrm>
              <a:custGeom>
                <a:avLst/>
                <a:gdLst>
                  <a:gd name="T0" fmla="*/ 3499 w 3645"/>
                  <a:gd name="T1" fmla="*/ 83 h 2688"/>
                  <a:gd name="T2" fmla="*/ 3499 w 3645"/>
                  <a:gd name="T3" fmla="*/ 83 h 2688"/>
                  <a:gd name="T4" fmla="*/ 3466 w 3645"/>
                  <a:gd name="T5" fmla="*/ 51 h 2688"/>
                  <a:gd name="T6" fmla="*/ 992 w 3645"/>
                  <a:gd name="T7" fmla="*/ 2590 h 2688"/>
                  <a:gd name="T8" fmla="*/ 1026 w 3645"/>
                  <a:gd name="T9" fmla="*/ 2622 h 2688"/>
                  <a:gd name="T10" fmla="*/ 1058 w 3645"/>
                  <a:gd name="T11" fmla="*/ 2589 h 2688"/>
                  <a:gd name="T12" fmla="*/ 454 w 3645"/>
                  <a:gd name="T13" fmla="*/ 1824 h 2688"/>
                  <a:gd name="T14" fmla="*/ 101 w 3645"/>
                  <a:gd name="T15" fmla="*/ 915 h 2688"/>
                  <a:gd name="T16" fmla="*/ 56 w 3645"/>
                  <a:gd name="T17" fmla="*/ 926 h 2688"/>
                  <a:gd name="T18" fmla="*/ 67 w 3645"/>
                  <a:gd name="T19" fmla="*/ 971 h 2688"/>
                  <a:gd name="T20" fmla="*/ 3510 w 3645"/>
                  <a:gd name="T21" fmla="*/ 129 h 2688"/>
                  <a:gd name="T22" fmla="*/ 3499 w 3645"/>
                  <a:gd name="T23" fmla="*/ 83 h 2688"/>
                  <a:gd name="T24" fmla="*/ 3466 w 3645"/>
                  <a:gd name="T25" fmla="*/ 51 h 2688"/>
                  <a:gd name="T26" fmla="*/ 3499 w 3645"/>
                  <a:gd name="T27" fmla="*/ 83 h 2688"/>
                  <a:gd name="T28" fmla="*/ 3488 w 3645"/>
                  <a:gd name="T29" fmla="*/ 38 h 2688"/>
                  <a:gd name="T30" fmla="*/ 0 w 3645"/>
                  <a:gd name="T31" fmla="*/ 892 h 2688"/>
                  <a:gd name="T32" fmla="*/ 11 w 3645"/>
                  <a:gd name="T33" fmla="*/ 937 h 2688"/>
                  <a:gd name="T34" fmla="*/ 373 w 3645"/>
                  <a:gd name="T35" fmla="*/ 1870 h 2688"/>
                  <a:gd name="T36" fmla="*/ 993 w 3645"/>
                  <a:gd name="T37" fmla="*/ 2656 h 2688"/>
                  <a:gd name="T38" fmla="*/ 1027 w 3645"/>
                  <a:gd name="T39" fmla="*/ 2688 h 2688"/>
                  <a:gd name="T40" fmla="*/ 3645 w 3645"/>
                  <a:gd name="T41" fmla="*/ 0 h 2688"/>
                  <a:gd name="T42" fmla="*/ 3488 w 3645"/>
                  <a:gd name="T43" fmla="*/ 38 h 2688"/>
                  <a:gd name="T44" fmla="*/ 3499 w 3645"/>
                  <a:gd name="T45" fmla="*/ 83 h 2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45" h="2688">
                    <a:moveTo>
                      <a:pt x="3499" y="83"/>
                    </a:moveTo>
                    <a:lnTo>
                      <a:pt x="3499" y="83"/>
                    </a:lnTo>
                    <a:lnTo>
                      <a:pt x="3466" y="51"/>
                    </a:lnTo>
                    <a:lnTo>
                      <a:pt x="992" y="2590"/>
                    </a:lnTo>
                    <a:lnTo>
                      <a:pt x="1026" y="2622"/>
                    </a:lnTo>
                    <a:lnTo>
                      <a:pt x="1058" y="2589"/>
                    </a:lnTo>
                    <a:cubicBezTo>
                      <a:pt x="806" y="2343"/>
                      <a:pt x="609" y="2096"/>
                      <a:pt x="454" y="1824"/>
                    </a:cubicBezTo>
                    <a:cubicBezTo>
                      <a:pt x="299" y="1552"/>
                      <a:pt x="185" y="1257"/>
                      <a:pt x="101" y="915"/>
                    </a:cubicBezTo>
                    <a:lnTo>
                      <a:pt x="56" y="926"/>
                    </a:lnTo>
                    <a:lnTo>
                      <a:pt x="67" y="971"/>
                    </a:lnTo>
                    <a:lnTo>
                      <a:pt x="3510" y="129"/>
                    </a:lnTo>
                    <a:lnTo>
                      <a:pt x="3499" y="83"/>
                    </a:lnTo>
                    <a:lnTo>
                      <a:pt x="3466" y="51"/>
                    </a:lnTo>
                    <a:lnTo>
                      <a:pt x="3499" y="83"/>
                    </a:lnTo>
                    <a:lnTo>
                      <a:pt x="3488" y="38"/>
                    </a:lnTo>
                    <a:lnTo>
                      <a:pt x="0" y="892"/>
                    </a:lnTo>
                    <a:lnTo>
                      <a:pt x="11" y="937"/>
                    </a:lnTo>
                    <a:cubicBezTo>
                      <a:pt x="96" y="1285"/>
                      <a:pt x="213" y="1590"/>
                      <a:pt x="373" y="1870"/>
                    </a:cubicBezTo>
                    <a:cubicBezTo>
                      <a:pt x="533" y="2150"/>
                      <a:pt x="736" y="2405"/>
                      <a:pt x="993" y="2656"/>
                    </a:cubicBezTo>
                    <a:lnTo>
                      <a:pt x="1027" y="2688"/>
                    </a:lnTo>
                    <a:lnTo>
                      <a:pt x="3645" y="0"/>
                    </a:lnTo>
                    <a:lnTo>
                      <a:pt x="3488" y="38"/>
                    </a:lnTo>
                    <a:lnTo>
                      <a:pt x="3499" y="83"/>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159" name="Freeform 15"/>
              <p:cNvSpPr>
                <a:spLocks/>
              </p:cNvSpPr>
              <p:nvPr/>
            </p:nvSpPr>
            <p:spPr bwMode="auto">
              <a:xfrm>
                <a:off x="1310" y="1360"/>
                <a:ext cx="1500" cy="835"/>
              </a:xfrm>
              <a:custGeom>
                <a:avLst/>
                <a:gdLst>
                  <a:gd name="T0" fmla="*/ 3612 w 3612"/>
                  <a:gd name="T1" fmla="*/ 1168 h 2011"/>
                  <a:gd name="T2" fmla="*/ 3612 w 3612"/>
                  <a:gd name="T3" fmla="*/ 1168 h 2011"/>
                  <a:gd name="T4" fmla="*/ 169 w 3612"/>
                  <a:gd name="T5" fmla="*/ 2011 h 2011"/>
                  <a:gd name="T6" fmla="*/ 266 w 3612"/>
                  <a:gd name="T7" fmla="*/ 0 h 2011"/>
                  <a:gd name="T8" fmla="*/ 3612 w 3612"/>
                  <a:gd name="T9" fmla="*/ 1168 h 2011"/>
                </a:gdLst>
                <a:ahLst/>
                <a:cxnLst>
                  <a:cxn ang="0">
                    <a:pos x="T0" y="T1"/>
                  </a:cxn>
                  <a:cxn ang="0">
                    <a:pos x="T2" y="T3"/>
                  </a:cxn>
                  <a:cxn ang="0">
                    <a:pos x="T4" y="T5"/>
                  </a:cxn>
                  <a:cxn ang="0">
                    <a:pos x="T6" y="T7"/>
                  </a:cxn>
                  <a:cxn ang="0">
                    <a:pos x="T8" y="T9"/>
                  </a:cxn>
                </a:cxnLst>
                <a:rect l="0" t="0" r="r" b="b"/>
                <a:pathLst>
                  <a:path w="3612" h="2011">
                    <a:moveTo>
                      <a:pt x="3612" y="1168"/>
                    </a:moveTo>
                    <a:lnTo>
                      <a:pt x="3612" y="1168"/>
                    </a:lnTo>
                    <a:lnTo>
                      <a:pt x="169" y="2011"/>
                    </a:lnTo>
                    <a:cubicBezTo>
                      <a:pt x="0" y="1321"/>
                      <a:pt x="32" y="671"/>
                      <a:pt x="266" y="0"/>
                    </a:cubicBezTo>
                    <a:lnTo>
                      <a:pt x="3612" y="1168"/>
                    </a:lnTo>
                    <a:close/>
                  </a:path>
                </a:pathLst>
              </a:custGeom>
              <a:solidFill>
                <a:srgbClr val="B3C72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368" name="Freeform 16"/>
              <p:cNvSpPr>
                <a:spLocks/>
              </p:cNvSpPr>
              <p:nvPr/>
            </p:nvSpPr>
            <p:spPr bwMode="auto">
              <a:xfrm>
                <a:off x="1317" y="1335"/>
                <a:ext cx="1560" cy="883"/>
              </a:xfrm>
              <a:custGeom>
                <a:avLst/>
                <a:gdLst>
                  <a:gd name="T0" fmla="*/ 3596 w 3759"/>
                  <a:gd name="T1" fmla="*/ 1227 h 2126"/>
                  <a:gd name="T2" fmla="*/ 3596 w 3759"/>
                  <a:gd name="T3" fmla="*/ 1227 h 2126"/>
                  <a:gd name="T4" fmla="*/ 3585 w 3759"/>
                  <a:gd name="T5" fmla="*/ 1182 h 2126"/>
                  <a:gd name="T6" fmla="*/ 142 w 3759"/>
                  <a:gd name="T7" fmla="*/ 2025 h 2126"/>
                  <a:gd name="T8" fmla="*/ 153 w 3759"/>
                  <a:gd name="T9" fmla="*/ 2070 h 2126"/>
                  <a:gd name="T10" fmla="*/ 198 w 3759"/>
                  <a:gd name="T11" fmla="*/ 2059 h 2126"/>
                  <a:gd name="T12" fmla="*/ 93 w 3759"/>
                  <a:gd name="T13" fmla="*/ 1216 h 2126"/>
                  <a:gd name="T14" fmla="*/ 294 w 3759"/>
                  <a:gd name="T15" fmla="*/ 74 h 2126"/>
                  <a:gd name="T16" fmla="*/ 250 w 3759"/>
                  <a:gd name="T17" fmla="*/ 59 h 2126"/>
                  <a:gd name="T18" fmla="*/ 234 w 3759"/>
                  <a:gd name="T19" fmla="*/ 103 h 2126"/>
                  <a:gd name="T20" fmla="*/ 3580 w 3759"/>
                  <a:gd name="T21" fmla="*/ 1271 h 2126"/>
                  <a:gd name="T22" fmla="*/ 3596 w 3759"/>
                  <a:gd name="T23" fmla="*/ 1227 h 2126"/>
                  <a:gd name="T24" fmla="*/ 3585 w 3759"/>
                  <a:gd name="T25" fmla="*/ 1182 h 2126"/>
                  <a:gd name="T26" fmla="*/ 3596 w 3759"/>
                  <a:gd name="T27" fmla="*/ 1227 h 2126"/>
                  <a:gd name="T28" fmla="*/ 3611 w 3759"/>
                  <a:gd name="T29" fmla="*/ 1184 h 2126"/>
                  <a:gd name="T30" fmla="*/ 221 w 3759"/>
                  <a:gd name="T31" fmla="*/ 0 h 2126"/>
                  <a:gd name="T32" fmla="*/ 206 w 3759"/>
                  <a:gd name="T33" fmla="*/ 44 h 2126"/>
                  <a:gd name="T34" fmla="*/ 0 w 3759"/>
                  <a:gd name="T35" fmla="*/ 1216 h 2126"/>
                  <a:gd name="T36" fmla="*/ 108 w 3759"/>
                  <a:gd name="T37" fmla="*/ 2081 h 2126"/>
                  <a:gd name="T38" fmla="*/ 119 w 3759"/>
                  <a:gd name="T39" fmla="*/ 2126 h 2126"/>
                  <a:gd name="T40" fmla="*/ 3759 w 3759"/>
                  <a:gd name="T41" fmla="*/ 1235 h 2126"/>
                  <a:gd name="T42" fmla="*/ 3611 w 3759"/>
                  <a:gd name="T43" fmla="*/ 1184 h 2126"/>
                  <a:gd name="T44" fmla="*/ 3596 w 3759"/>
                  <a:gd name="T45" fmla="*/ 1227 h 2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9" h="2126">
                    <a:moveTo>
                      <a:pt x="3596" y="1227"/>
                    </a:moveTo>
                    <a:lnTo>
                      <a:pt x="3596" y="1227"/>
                    </a:lnTo>
                    <a:lnTo>
                      <a:pt x="3585" y="1182"/>
                    </a:lnTo>
                    <a:lnTo>
                      <a:pt x="142" y="2025"/>
                    </a:lnTo>
                    <a:lnTo>
                      <a:pt x="153" y="2070"/>
                    </a:lnTo>
                    <a:lnTo>
                      <a:pt x="198" y="2059"/>
                    </a:lnTo>
                    <a:cubicBezTo>
                      <a:pt x="128" y="1772"/>
                      <a:pt x="93" y="1492"/>
                      <a:pt x="93" y="1216"/>
                    </a:cubicBezTo>
                    <a:cubicBezTo>
                      <a:pt x="93" y="835"/>
                      <a:pt x="160" y="459"/>
                      <a:pt x="294" y="74"/>
                    </a:cubicBezTo>
                    <a:lnTo>
                      <a:pt x="250" y="59"/>
                    </a:lnTo>
                    <a:lnTo>
                      <a:pt x="234" y="103"/>
                    </a:lnTo>
                    <a:lnTo>
                      <a:pt x="3580" y="1271"/>
                    </a:lnTo>
                    <a:lnTo>
                      <a:pt x="3596" y="1227"/>
                    </a:lnTo>
                    <a:lnTo>
                      <a:pt x="3585" y="1182"/>
                    </a:lnTo>
                    <a:lnTo>
                      <a:pt x="3596" y="1227"/>
                    </a:lnTo>
                    <a:lnTo>
                      <a:pt x="3611" y="1184"/>
                    </a:lnTo>
                    <a:lnTo>
                      <a:pt x="221" y="0"/>
                    </a:lnTo>
                    <a:lnTo>
                      <a:pt x="206" y="44"/>
                    </a:lnTo>
                    <a:cubicBezTo>
                      <a:pt x="69" y="437"/>
                      <a:pt x="0" y="824"/>
                      <a:pt x="0" y="1216"/>
                    </a:cubicBezTo>
                    <a:cubicBezTo>
                      <a:pt x="0" y="1500"/>
                      <a:pt x="36" y="1787"/>
                      <a:pt x="108" y="2081"/>
                    </a:cubicBezTo>
                    <a:lnTo>
                      <a:pt x="119" y="2126"/>
                    </a:lnTo>
                    <a:lnTo>
                      <a:pt x="3759" y="1235"/>
                    </a:lnTo>
                    <a:lnTo>
                      <a:pt x="3611" y="1184"/>
                    </a:lnTo>
                    <a:lnTo>
                      <a:pt x="3596" y="1227"/>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369" name="Freeform 17"/>
              <p:cNvSpPr>
                <a:spLocks/>
              </p:cNvSpPr>
              <p:nvPr/>
            </p:nvSpPr>
            <p:spPr bwMode="auto">
              <a:xfrm>
                <a:off x="1703" y="737"/>
                <a:ext cx="2213" cy="2214"/>
              </a:xfrm>
              <a:custGeom>
                <a:avLst/>
                <a:gdLst>
                  <a:gd name="T0" fmla="*/ 1165 w 5331"/>
                  <a:gd name="T1" fmla="*/ 4503 h 5332"/>
                  <a:gd name="T2" fmla="*/ 1165 w 5331"/>
                  <a:gd name="T3" fmla="*/ 4503 h 5332"/>
                  <a:gd name="T4" fmla="*/ 4502 w 5331"/>
                  <a:gd name="T5" fmla="*/ 4167 h 5332"/>
                  <a:gd name="T6" fmla="*/ 4166 w 5331"/>
                  <a:gd name="T7" fmla="*/ 829 h 5332"/>
                  <a:gd name="T8" fmla="*/ 829 w 5331"/>
                  <a:gd name="T9" fmla="*/ 1165 h 5332"/>
                  <a:gd name="T10" fmla="*/ 1165 w 5331"/>
                  <a:gd name="T11" fmla="*/ 4503 h 5332"/>
                </a:gdLst>
                <a:ahLst/>
                <a:cxnLst>
                  <a:cxn ang="0">
                    <a:pos x="T0" y="T1"/>
                  </a:cxn>
                  <a:cxn ang="0">
                    <a:pos x="T2" y="T3"/>
                  </a:cxn>
                  <a:cxn ang="0">
                    <a:pos x="T4" y="T5"/>
                  </a:cxn>
                  <a:cxn ang="0">
                    <a:pos x="T6" y="T7"/>
                  </a:cxn>
                  <a:cxn ang="0">
                    <a:pos x="T8" y="T9"/>
                  </a:cxn>
                  <a:cxn ang="0">
                    <a:pos x="T10" y="T11"/>
                  </a:cxn>
                </a:cxnLst>
                <a:rect l="0" t="0" r="r" b="b"/>
                <a:pathLst>
                  <a:path w="5331" h="5332">
                    <a:moveTo>
                      <a:pt x="1165" y="4503"/>
                    </a:moveTo>
                    <a:lnTo>
                      <a:pt x="1165" y="4503"/>
                    </a:lnTo>
                    <a:cubicBezTo>
                      <a:pt x="2179" y="5332"/>
                      <a:pt x="3673" y="5181"/>
                      <a:pt x="4502" y="4167"/>
                    </a:cubicBezTo>
                    <a:cubicBezTo>
                      <a:pt x="5331" y="3152"/>
                      <a:pt x="5180" y="1658"/>
                      <a:pt x="4166" y="829"/>
                    </a:cubicBezTo>
                    <a:cubicBezTo>
                      <a:pt x="3152" y="0"/>
                      <a:pt x="1657" y="151"/>
                      <a:pt x="829" y="1165"/>
                    </a:cubicBezTo>
                    <a:cubicBezTo>
                      <a:pt x="0" y="2180"/>
                      <a:pt x="150" y="3674"/>
                      <a:pt x="1165" y="4503"/>
                    </a:cubicBez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45" name="Freeform 191"/>
              <p:cNvSpPr>
                <a:spLocks/>
              </p:cNvSpPr>
              <p:nvPr/>
            </p:nvSpPr>
            <p:spPr bwMode="auto">
              <a:xfrm>
                <a:off x="2708" y="511"/>
                <a:ext cx="710" cy="1329"/>
              </a:xfrm>
              <a:custGeom>
                <a:avLst/>
                <a:gdLst>
                  <a:gd name="T0" fmla="*/ 261 w 1709"/>
                  <a:gd name="T1" fmla="*/ 3203 h 3203"/>
                  <a:gd name="T2" fmla="*/ 261 w 1709"/>
                  <a:gd name="T3" fmla="*/ 3203 h 3203"/>
                  <a:gd name="T4" fmla="*/ 0 w 1709"/>
                  <a:gd name="T5" fmla="*/ 52 h 3203"/>
                  <a:gd name="T6" fmla="*/ 1709 w 1709"/>
                  <a:gd name="T7" fmla="*/ 392 h 3203"/>
                  <a:gd name="T8" fmla="*/ 261 w 1709"/>
                  <a:gd name="T9" fmla="*/ 3203 h 3203"/>
                </a:gdLst>
                <a:ahLst/>
                <a:cxnLst>
                  <a:cxn ang="0">
                    <a:pos x="T0" y="T1"/>
                  </a:cxn>
                  <a:cxn ang="0">
                    <a:pos x="T2" y="T3"/>
                  </a:cxn>
                  <a:cxn ang="0">
                    <a:pos x="T4" y="T5"/>
                  </a:cxn>
                  <a:cxn ang="0">
                    <a:pos x="T6" y="T7"/>
                  </a:cxn>
                  <a:cxn ang="0">
                    <a:pos x="T8" y="T9"/>
                  </a:cxn>
                </a:cxnLst>
                <a:rect l="0" t="0" r="r" b="b"/>
                <a:pathLst>
                  <a:path w="1709" h="3203">
                    <a:moveTo>
                      <a:pt x="261" y="3203"/>
                    </a:moveTo>
                    <a:lnTo>
                      <a:pt x="261" y="3203"/>
                    </a:lnTo>
                    <a:lnTo>
                      <a:pt x="0" y="52"/>
                    </a:lnTo>
                    <a:cubicBezTo>
                      <a:pt x="631" y="0"/>
                      <a:pt x="1146" y="102"/>
                      <a:pt x="1709" y="392"/>
                    </a:cubicBezTo>
                    <a:lnTo>
                      <a:pt x="261" y="3203"/>
                    </a:ln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46" name="Freeform 192"/>
              <p:cNvSpPr>
                <a:spLocks/>
              </p:cNvSpPr>
              <p:nvPr/>
            </p:nvSpPr>
            <p:spPr bwMode="auto">
              <a:xfrm>
                <a:off x="2689" y="509"/>
                <a:ext cx="752" cy="1392"/>
              </a:xfrm>
              <a:custGeom>
                <a:avLst/>
                <a:gdLst>
                  <a:gd name="T0" fmla="*/ 306 w 1810"/>
                  <a:gd name="T1" fmla="*/ 3206 h 3353"/>
                  <a:gd name="T2" fmla="*/ 306 w 1810"/>
                  <a:gd name="T3" fmla="*/ 3206 h 3353"/>
                  <a:gd name="T4" fmla="*/ 348 w 1810"/>
                  <a:gd name="T5" fmla="*/ 3202 h 3353"/>
                  <a:gd name="T6" fmla="*/ 86 w 1810"/>
                  <a:gd name="T7" fmla="*/ 52 h 3353"/>
                  <a:gd name="T8" fmla="*/ 45 w 1810"/>
                  <a:gd name="T9" fmla="*/ 55 h 3353"/>
                  <a:gd name="T10" fmla="*/ 48 w 1810"/>
                  <a:gd name="T11" fmla="*/ 96 h 3353"/>
                  <a:gd name="T12" fmla="*/ 351 w 1810"/>
                  <a:gd name="T13" fmla="*/ 83 h 3353"/>
                  <a:gd name="T14" fmla="*/ 1053 w 1810"/>
                  <a:gd name="T15" fmla="*/ 168 h 3353"/>
                  <a:gd name="T16" fmla="*/ 1735 w 1810"/>
                  <a:gd name="T17" fmla="*/ 432 h 3353"/>
                  <a:gd name="T18" fmla="*/ 1754 w 1810"/>
                  <a:gd name="T19" fmla="*/ 395 h 3353"/>
                  <a:gd name="T20" fmla="*/ 1717 w 1810"/>
                  <a:gd name="T21" fmla="*/ 376 h 3353"/>
                  <a:gd name="T22" fmla="*/ 270 w 1810"/>
                  <a:gd name="T23" fmla="*/ 3187 h 3353"/>
                  <a:gd name="T24" fmla="*/ 306 w 1810"/>
                  <a:gd name="T25" fmla="*/ 3206 h 3353"/>
                  <a:gd name="T26" fmla="*/ 348 w 1810"/>
                  <a:gd name="T27" fmla="*/ 3202 h 3353"/>
                  <a:gd name="T28" fmla="*/ 306 w 1810"/>
                  <a:gd name="T29" fmla="*/ 3206 h 3353"/>
                  <a:gd name="T30" fmla="*/ 343 w 1810"/>
                  <a:gd name="T31" fmla="*/ 3225 h 3353"/>
                  <a:gd name="T32" fmla="*/ 1810 w 1810"/>
                  <a:gd name="T33" fmla="*/ 377 h 3353"/>
                  <a:gd name="T34" fmla="*/ 1773 w 1810"/>
                  <a:gd name="T35" fmla="*/ 358 h 3353"/>
                  <a:gd name="T36" fmla="*/ 1073 w 1810"/>
                  <a:gd name="T37" fmla="*/ 88 h 3353"/>
                  <a:gd name="T38" fmla="*/ 351 w 1810"/>
                  <a:gd name="T39" fmla="*/ 0 h 3353"/>
                  <a:gd name="T40" fmla="*/ 41 w 1810"/>
                  <a:gd name="T41" fmla="*/ 14 h 3353"/>
                  <a:gd name="T42" fmla="*/ 0 w 1810"/>
                  <a:gd name="T43" fmla="*/ 17 h 3353"/>
                  <a:gd name="T44" fmla="*/ 277 w 1810"/>
                  <a:gd name="T45" fmla="*/ 3353 h 3353"/>
                  <a:gd name="T46" fmla="*/ 343 w 1810"/>
                  <a:gd name="T47" fmla="*/ 3225 h 3353"/>
                  <a:gd name="T48" fmla="*/ 306 w 1810"/>
                  <a:gd name="T49" fmla="*/ 3206 h 3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0" h="3353">
                    <a:moveTo>
                      <a:pt x="306" y="3206"/>
                    </a:moveTo>
                    <a:lnTo>
                      <a:pt x="306" y="3206"/>
                    </a:lnTo>
                    <a:lnTo>
                      <a:pt x="348" y="3202"/>
                    </a:lnTo>
                    <a:lnTo>
                      <a:pt x="86" y="52"/>
                    </a:lnTo>
                    <a:lnTo>
                      <a:pt x="45" y="55"/>
                    </a:lnTo>
                    <a:lnTo>
                      <a:pt x="48" y="96"/>
                    </a:lnTo>
                    <a:cubicBezTo>
                      <a:pt x="152" y="88"/>
                      <a:pt x="253" y="83"/>
                      <a:pt x="351" y="83"/>
                    </a:cubicBezTo>
                    <a:cubicBezTo>
                      <a:pt x="597" y="83"/>
                      <a:pt x="827" y="111"/>
                      <a:pt x="1053" y="168"/>
                    </a:cubicBezTo>
                    <a:cubicBezTo>
                      <a:pt x="1279" y="225"/>
                      <a:pt x="1503" y="312"/>
                      <a:pt x="1735" y="432"/>
                    </a:cubicBezTo>
                    <a:lnTo>
                      <a:pt x="1754" y="395"/>
                    </a:lnTo>
                    <a:lnTo>
                      <a:pt x="1717" y="376"/>
                    </a:lnTo>
                    <a:lnTo>
                      <a:pt x="270" y="3187"/>
                    </a:lnTo>
                    <a:lnTo>
                      <a:pt x="306" y="3206"/>
                    </a:lnTo>
                    <a:lnTo>
                      <a:pt x="348" y="3202"/>
                    </a:lnTo>
                    <a:lnTo>
                      <a:pt x="306" y="3206"/>
                    </a:lnTo>
                    <a:lnTo>
                      <a:pt x="343" y="3225"/>
                    </a:lnTo>
                    <a:lnTo>
                      <a:pt x="1810" y="377"/>
                    </a:lnTo>
                    <a:lnTo>
                      <a:pt x="1773" y="358"/>
                    </a:lnTo>
                    <a:cubicBezTo>
                      <a:pt x="1536" y="236"/>
                      <a:pt x="1307" y="147"/>
                      <a:pt x="1073" y="88"/>
                    </a:cubicBezTo>
                    <a:cubicBezTo>
                      <a:pt x="840" y="29"/>
                      <a:pt x="603" y="0"/>
                      <a:pt x="351" y="0"/>
                    </a:cubicBezTo>
                    <a:cubicBezTo>
                      <a:pt x="251" y="0"/>
                      <a:pt x="148" y="5"/>
                      <a:pt x="41" y="14"/>
                    </a:cubicBezTo>
                    <a:lnTo>
                      <a:pt x="0" y="17"/>
                    </a:lnTo>
                    <a:lnTo>
                      <a:pt x="277" y="3353"/>
                    </a:lnTo>
                    <a:lnTo>
                      <a:pt x="343" y="3225"/>
                    </a:lnTo>
                    <a:lnTo>
                      <a:pt x="306" y="3206"/>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47" name="Freeform 193"/>
              <p:cNvSpPr>
                <a:spLocks/>
              </p:cNvSpPr>
              <p:nvPr/>
            </p:nvSpPr>
            <p:spPr bwMode="auto">
              <a:xfrm>
                <a:off x="2816" y="673"/>
                <a:ext cx="1140" cy="1167"/>
              </a:xfrm>
              <a:custGeom>
                <a:avLst/>
                <a:gdLst>
                  <a:gd name="T0" fmla="*/ 0 w 2745"/>
                  <a:gd name="T1" fmla="*/ 2811 h 2811"/>
                  <a:gd name="T2" fmla="*/ 0 w 2745"/>
                  <a:gd name="T3" fmla="*/ 2811 h 2811"/>
                  <a:gd name="T4" fmla="*/ 1448 w 2745"/>
                  <a:gd name="T5" fmla="*/ 0 h 2811"/>
                  <a:gd name="T6" fmla="*/ 2745 w 2745"/>
                  <a:gd name="T7" fmla="*/ 1242 h 2811"/>
                  <a:gd name="T8" fmla="*/ 0 w 2745"/>
                  <a:gd name="T9" fmla="*/ 2811 h 2811"/>
                </a:gdLst>
                <a:ahLst/>
                <a:cxnLst>
                  <a:cxn ang="0">
                    <a:pos x="T0" y="T1"/>
                  </a:cxn>
                  <a:cxn ang="0">
                    <a:pos x="T2" y="T3"/>
                  </a:cxn>
                  <a:cxn ang="0">
                    <a:pos x="T4" y="T5"/>
                  </a:cxn>
                  <a:cxn ang="0">
                    <a:pos x="T6" y="T7"/>
                  </a:cxn>
                  <a:cxn ang="0">
                    <a:pos x="T8" y="T9"/>
                  </a:cxn>
                </a:cxnLst>
                <a:rect l="0" t="0" r="r" b="b"/>
                <a:pathLst>
                  <a:path w="2745" h="2811">
                    <a:moveTo>
                      <a:pt x="0" y="2811"/>
                    </a:moveTo>
                    <a:lnTo>
                      <a:pt x="0" y="2811"/>
                    </a:lnTo>
                    <a:lnTo>
                      <a:pt x="1448" y="0"/>
                    </a:lnTo>
                    <a:cubicBezTo>
                      <a:pt x="2012" y="290"/>
                      <a:pt x="2431" y="692"/>
                      <a:pt x="2745" y="1242"/>
                    </a:cubicBezTo>
                    <a:lnTo>
                      <a:pt x="0" y="2811"/>
                    </a:ln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48" name="Freeform 194"/>
              <p:cNvSpPr>
                <a:spLocks/>
              </p:cNvSpPr>
              <p:nvPr/>
            </p:nvSpPr>
            <p:spPr bwMode="auto">
              <a:xfrm>
                <a:off x="2775" y="650"/>
                <a:ext cx="1205" cy="1234"/>
              </a:xfrm>
              <a:custGeom>
                <a:avLst/>
                <a:gdLst>
                  <a:gd name="T0" fmla="*/ 100 w 2902"/>
                  <a:gd name="T1" fmla="*/ 2867 h 2972"/>
                  <a:gd name="T2" fmla="*/ 100 w 2902"/>
                  <a:gd name="T3" fmla="*/ 2867 h 2972"/>
                  <a:gd name="T4" fmla="*/ 137 w 2902"/>
                  <a:gd name="T5" fmla="*/ 2886 h 2972"/>
                  <a:gd name="T6" fmla="*/ 1585 w 2902"/>
                  <a:gd name="T7" fmla="*/ 75 h 2972"/>
                  <a:gd name="T8" fmla="*/ 1548 w 2902"/>
                  <a:gd name="T9" fmla="*/ 56 h 2972"/>
                  <a:gd name="T10" fmla="*/ 1529 w 2902"/>
                  <a:gd name="T11" fmla="*/ 93 h 2972"/>
                  <a:gd name="T12" fmla="*/ 2262 w 2902"/>
                  <a:gd name="T13" fmla="*/ 609 h 2972"/>
                  <a:gd name="T14" fmla="*/ 2809 w 2902"/>
                  <a:gd name="T15" fmla="*/ 1319 h 2972"/>
                  <a:gd name="T16" fmla="*/ 2845 w 2902"/>
                  <a:gd name="T17" fmla="*/ 1298 h 2972"/>
                  <a:gd name="T18" fmla="*/ 2825 w 2902"/>
                  <a:gd name="T19" fmla="*/ 1262 h 2972"/>
                  <a:gd name="T20" fmla="*/ 80 w 2902"/>
                  <a:gd name="T21" fmla="*/ 2831 h 2972"/>
                  <a:gd name="T22" fmla="*/ 100 w 2902"/>
                  <a:gd name="T23" fmla="*/ 2867 h 2972"/>
                  <a:gd name="T24" fmla="*/ 137 w 2902"/>
                  <a:gd name="T25" fmla="*/ 2886 h 2972"/>
                  <a:gd name="T26" fmla="*/ 100 w 2902"/>
                  <a:gd name="T27" fmla="*/ 2867 h 2972"/>
                  <a:gd name="T28" fmla="*/ 121 w 2902"/>
                  <a:gd name="T29" fmla="*/ 2903 h 2972"/>
                  <a:gd name="T30" fmla="*/ 2902 w 2902"/>
                  <a:gd name="T31" fmla="*/ 1313 h 2972"/>
                  <a:gd name="T32" fmla="*/ 2881 w 2902"/>
                  <a:gd name="T33" fmla="*/ 1277 h 2972"/>
                  <a:gd name="T34" fmla="*/ 2319 w 2902"/>
                  <a:gd name="T35" fmla="*/ 550 h 2972"/>
                  <a:gd name="T36" fmla="*/ 1567 w 2902"/>
                  <a:gd name="T37" fmla="*/ 19 h 2972"/>
                  <a:gd name="T38" fmla="*/ 1530 w 2902"/>
                  <a:gd name="T39" fmla="*/ 0 h 2972"/>
                  <a:gd name="T40" fmla="*/ 0 w 2902"/>
                  <a:gd name="T41" fmla="*/ 2972 h 2972"/>
                  <a:gd name="T42" fmla="*/ 121 w 2902"/>
                  <a:gd name="T43" fmla="*/ 2903 h 2972"/>
                  <a:gd name="T44" fmla="*/ 100 w 2902"/>
                  <a:gd name="T45" fmla="*/ 2867 h 2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02" h="2972">
                    <a:moveTo>
                      <a:pt x="100" y="2867"/>
                    </a:moveTo>
                    <a:lnTo>
                      <a:pt x="100" y="2867"/>
                    </a:lnTo>
                    <a:lnTo>
                      <a:pt x="137" y="2886"/>
                    </a:lnTo>
                    <a:lnTo>
                      <a:pt x="1585" y="75"/>
                    </a:lnTo>
                    <a:lnTo>
                      <a:pt x="1548" y="56"/>
                    </a:lnTo>
                    <a:lnTo>
                      <a:pt x="1529" y="93"/>
                    </a:lnTo>
                    <a:cubicBezTo>
                      <a:pt x="1808" y="236"/>
                      <a:pt x="2050" y="407"/>
                      <a:pt x="2262" y="609"/>
                    </a:cubicBezTo>
                    <a:cubicBezTo>
                      <a:pt x="2473" y="812"/>
                      <a:pt x="2654" y="1047"/>
                      <a:pt x="2809" y="1319"/>
                    </a:cubicBezTo>
                    <a:lnTo>
                      <a:pt x="2845" y="1298"/>
                    </a:lnTo>
                    <a:lnTo>
                      <a:pt x="2825" y="1262"/>
                    </a:lnTo>
                    <a:lnTo>
                      <a:pt x="80" y="2831"/>
                    </a:lnTo>
                    <a:lnTo>
                      <a:pt x="100" y="2867"/>
                    </a:lnTo>
                    <a:lnTo>
                      <a:pt x="137" y="2886"/>
                    </a:lnTo>
                    <a:lnTo>
                      <a:pt x="100" y="2867"/>
                    </a:lnTo>
                    <a:lnTo>
                      <a:pt x="121" y="2903"/>
                    </a:lnTo>
                    <a:lnTo>
                      <a:pt x="2902" y="1313"/>
                    </a:lnTo>
                    <a:lnTo>
                      <a:pt x="2881" y="1277"/>
                    </a:lnTo>
                    <a:cubicBezTo>
                      <a:pt x="2722" y="999"/>
                      <a:pt x="2536" y="758"/>
                      <a:pt x="2319" y="550"/>
                    </a:cubicBezTo>
                    <a:cubicBezTo>
                      <a:pt x="2101" y="341"/>
                      <a:pt x="1852" y="166"/>
                      <a:pt x="1567" y="19"/>
                    </a:cubicBezTo>
                    <a:lnTo>
                      <a:pt x="1530" y="0"/>
                    </a:lnTo>
                    <a:lnTo>
                      <a:pt x="0" y="2972"/>
                    </a:lnTo>
                    <a:lnTo>
                      <a:pt x="121" y="2903"/>
                    </a:lnTo>
                    <a:lnTo>
                      <a:pt x="100" y="2867"/>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49" name="Freeform 195"/>
              <p:cNvSpPr>
                <a:spLocks/>
              </p:cNvSpPr>
              <p:nvPr/>
            </p:nvSpPr>
            <p:spPr bwMode="auto">
              <a:xfrm>
                <a:off x="2816" y="1189"/>
                <a:ext cx="1326" cy="726"/>
              </a:xfrm>
              <a:custGeom>
                <a:avLst/>
                <a:gdLst>
                  <a:gd name="T0" fmla="*/ 0 w 3193"/>
                  <a:gd name="T1" fmla="*/ 1569 h 1748"/>
                  <a:gd name="T2" fmla="*/ 0 w 3193"/>
                  <a:gd name="T3" fmla="*/ 1569 h 1748"/>
                  <a:gd name="T4" fmla="*/ 2745 w 3193"/>
                  <a:gd name="T5" fmla="*/ 0 h 1748"/>
                  <a:gd name="T6" fmla="*/ 3157 w 3193"/>
                  <a:gd name="T7" fmla="*/ 1748 h 1748"/>
                  <a:gd name="T8" fmla="*/ 0 w 3193"/>
                  <a:gd name="T9" fmla="*/ 1569 h 1748"/>
                </a:gdLst>
                <a:ahLst/>
                <a:cxnLst>
                  <a:cxn ang="0">
                    <a:pos x="T0" y="T1"/>
                  </a:cxn>
                  <a:cxn ang="0">
                    <a:pos x="T2" y="T3"/>
                  </a:cxn>
                  <a:cxn ang="0">
                    <a:pos x="T4" y="T5"/>
                  </a:cxn>
                  <a:cxn ang="0">
                    <a:pos x="T6" y="T7"/>
                  </a:cxn>
                  <a:cxn ang="0">
                    <a:pos x="T8" y="T9"/>
                  </a:cxn>
                </a:cxnLst>
                <a:rect l="0" t="0" r="r" b="b"/>
                <a:pathLst>
                  <a:path w="3193" h="1748">
                    <a:moveTo>
                      <a:pt x="0" y="1569"/>
                    </a:moveTo>
                    <a:lnTo>
                      <a:pt x="0" y="1569"/>
                    </a:lnTo>
                    <a:lnTo>
                      <a:pt x="2745" y="0"/>
                    </a:lnTo>
                    <a:cubicBezTo>
                      <a:pt x="3060" y="550"/>
                      <a:pt x="3193" y="1115"/>
                      <a:pt x="3157" y="1748"/>
                    </a:cubicBezTo>
                    <a:lnTo>
                      <a:pt x="0" y="1569"/>
                    </a:ln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50" name="Freeform 196"/>
              <p:cNvSpPr>
                <a:spLocks/>
              </p:cNvSpPr>
              <p:nvPr/>
            </p:nvSpPr>
            <p:spPr bwMode="auto">
              <a:xfrm>
                <a:off x="2756" y="1165"/>
                <a:ext cx="1392" cy="751"/>
              </a:xfrm>
              <a:custGeom>
                <a:avLst/>
                <a:gdLst>
                  <a:gd name="T0" fmla="*/ 145 w 3352"/>
                  <a:gd name="T1" fmla="*/ 1626 h 1808"/>
                  <a:gd name="T2" fmla="*/ 145 w 3352"/>
                  <a:gd name="T3" fmla="*/ 1626 h 1808"/>
                  <a:gd name="T4" fmla="*/ 166 w 3352"/>
                  <a:gd name="T5" fmla="*/ 1662 h 1808"/>
                  <a:gd name="T6" fmla="*/ 2911 w 3352"/>
                  <a:gd name="T7" fmla="*/ 93 h 1808"/>
                  <a:gd name="T8" fmla="*/ 2890 w 3352"/>
                  <a:gd name="T9" fmla="*/ 57 h 1808"/>
                  <a:gd name="T10" fmla="*/ 2854 w 3352"/>
                  <a:gd name="T11" fmla="*/ 78 h 1808"/>
                  <a:gd name="T12" fmla="*/ 3161 w 3352"/>
                  <a:gd name="T13" fmla="*/ 723 h 1808"/>
                  <a:gd name="T14" fmla="*/ 3269 w 3352"/>
                  <a:gd name="T15" fmla="*/ 1491 h 1808"/>
                  <a:gd name="T16" fmla="*/ 3261 w 3352"/>
                  <a:gd name="T17" fmla="*/ 1763 h 1808"/>
                  <a:gd name="T18" fmla="*/ 3302 w 3352"/>
                  <a:gd name="T19" fmla="*/ 1765 h 1808"/>
                  <a:gd name="T20" fmla="*/ 3304 w 3352"/>
                  <a:gd name="T21" fmla="*/ 1724 h 1808"/>
                  <a:gd name="T22" fmla="*/ 147 w 3352"/>
                  <a:gd name="T23" fmla="*/ 1584 h 1808"/>
                  <a:gd name="T24" fmla="*/ 145 w 3352"/>
                  <a:gd name="T25" fmla="*/ 1626 h 1808"/>
                  <a:gd name="T26" fmla="*/ 166 w 3352"/>
                  <a:gd name="T27" fmla="*/ 1662 h 1808"/>
                  <a:gd name="T28" fmla="*/ 145 w 3352"/>
                  <a:gd name="T29" fmla="*/ 1626 h 1808"/>
                  <a:gd name="T30" fmla="*/ 144 w 3352"/>
                  <a:gd name="T31" fmla="*/ 1667 h 1808"/>
                  <a:gd name="T32" fmla="*/ 3341 w 3352"/>
                  <a:gd name="T33" fmla="*/ 1808 h 1808"/>
                  <a:gd name="T34" fmla="*/ 3343 w 3352"/>
                  <a:gd name="T35" fmla="*/ 1767 h 1808"/>
                  <a:gd name="T36" fmla="*/ 3352 w 3352"/>
                  <a:gd name="T37" fmla="*/ 1491 h 1808"/>
                  <a:gd name="T38" fmla="*/ 3240 w 3352"/>
                  <a:gd name="T39" fmla="*/ 698 h 1808"/>
                  <a:gd name="T40" fmla="*/ 2926 w 3352"/>
                  <a:gd name="T41" fmla="*/ 36 h 1808"/>
                  <a:gd name="T42" fmla="*/ 2906 w 3352"/>
                  <a:gd name="T43" fmla="*/ 0 h 1808"/>
                  <a:gd name="T44" fmla="*/ 0 w 3352"/>
                  <a:gd name="T45" fmla="*/ 1661 h 1808"/>
                  <a:gd name="T46" fmla="*/ 144 w 3352"/>
                  <a:gd name="T47" fmla="*/ 1667 h 1808"/>
                  <a:gd name="T48" fmla="*/ 145 w 3352"/>
                  <a:gd name="T49" fmla="*/ 1626 h 1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2" h="1808">
                    <a:moveTo>
                      <a:pt x="145" y="1626"/>
                    </a:moveTo>
                    <a:lnTo>
                      <a:pt x="145" y="1626"/>
                    </a:lnTo>
                    <a:lnTo>
                      <a:pt x="166" y="1662"/>
                    </a:lnTo>
                    <a:lnTo>
                      <a:pt x="2911" y="93"/>
                    </a:lnTo>
                    <a:lnTo>
                      <a:pt x="2890" y="57"/>
                    </a:lnTo>
                    <a:lnTo>
                      <a:pt x="2854" y="78"/>
                    </a:lnTo>
                    <a:cubicBezTo>
                      <a:pt x="2988" y="311"/>
                      <a:pt x="3091" y="507"/>
                      <a:pt x="3161" y="723"/>
                    </a:cubicBezTo>
                    <a:cubicBezTo>
                      <a:pt x="3231" y="939"/>
                      <a:pt x="3269" y="1175"/>
                      <a:pt x="3269" y="1491"/>
                    </a:cubicBezTo>
                    <a:cubicBezTo>
                      <a:pt x="3269" y="1576"/>
                      <a:pt x="3266" y="1666"/>
                      <a:pt x="3261" y="1763"/>
                    </a:cubicBezTo>
                    <a:lnTo>
                      <a:pt x="3302" y="1765"/>
                    </a:lnTo>
                    <a:lnTo>
                      <a:pt x="3304" y="1724"/>
                    </a:lnTo>
                    <a:lnTo>
                      <a:pt x="147" y="1584"/>
                    </a:lnTo>
                    <a:lnTo>
                      <a:pt x="145" y="1626"/>
                    </a:lnTo>
                    <a:lnTo>
                      <a:pt x="166" y="1662"/>
                    </a:lnTo>
                    <a:lnTo>
                      <a:pt x="145" y="1626"/>
                    </a:lnTo>
                    <a:lnTo>
                      <a:pt x="144" y="1667"/>
                    </a:lnTo>
                    <a:lnTo>
                      <a:pt x="3341" y="1808"/>
                    </a:lnTo>
                    <a:lnTo>
                      <a:pt x="3343" y="1767"/>
                    </a:lnTo>
                    <a:cubicBezTo>
                      <a:pt x="3349" y="1669"/>
                      <a:pt x="3352" y="1577"/>
                      <a:pt x="3352" y="1491"/>
                    </a:cubicBezTo>
                    <a:cubicBezTo>
                      <a:pt x="3352" y="1169"/>
                      <a:pt x="3313" y="922"/>
                      <a:pt x="3240" y="698"/>
                    </a:cubicBezTo>
                    <a:cubicBezTo>
                      <a:pt x="3167" y="473"/>
                      <a:pt x="3061" y="271"/>
                      <a:pt x="2926" y="36"/>
                    </a:cubicBezTo>
                    <a:lnTo>
                      <a:pt x="2906" y="0"/>
                    </a:lnTo>
                    <a:lnTo>
                      <a:pt x="0" y="1661"/>
                    </a:lnTo>
                    <a:lnTo>
                      <a:pt x="144" y="1667"/>
                    </a:lnTo>
                    <a:lnTo>
                      <a:pt x="145" y="1626"/>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51" name="Freeform 197"/>
              <p:cNvSpPr>
                <a:spLocks/>
              </p:cNvSpPr>
              <p:nvPr/>
            </p:nvSpPr>
            <p:spPr bwMode="auto">
              <a:xfrm>
                <a:off x="1578" y="802"/>
                <a:ext cx="1238" cy="1038"/>
              </a:xfrm>
              <a:custGeom>
                <a:avLst/>
                <a:gdLst>
                  <a:gd name="T0" fmla="*/ 2984 w 2984"/>
                  <a:gd name="T1" fmla="*/ 2500 h 2500"/>
                  <a:gd name="T2" fmla="*/ 2984 w 2984"/>
                  <a:gd name="T3" fmla="*/ 2500 h 2500"/>
                  <a:gd name="T4" fmla="*/ 0 w 2984"/>
                  <a:gd name="T5" fmla="*/ 1458 h 2500"/>
                  <a:gd name="T6" fmla="*/ 1049 w 2984"/>
                  <a:gd name="T7" fmla="*/ 0 h 2500"/>
                  <a:gd name="T8" fmla="*/ 2984 w 2984"/>
                  <a:gd name="T9" fmla="*/ 2500 h 2500"/>
                </a:gdLst>
                <a:ahLst/>
                <a:cxnLst>
                  <a:cxn ang="0">
                    <a:pos x="T0" y="T1"/>
                  </a:cxn>
                  <a:cxn ang="0">
                    <a:pos x="T2" y="T3"/>
                  </a:cxn>
                  <a:cxn ang="0">
                    <a:pos x="T4" y="T5"/>
                  </a:cxn>
                  <a:cxn ang="0">
                    <a:pos x="T6" y="T7"/>
                  </a:cxn>
                  <a:cxn ang="0">
                    <a:pos x="T8" y="T9"/>
                  </a:cxn>
                </a:cxnLst>
                <a:rect l="0" t="0" r="r" b="b"/>
                <a:pathLst>
                  <a:path w="2984" h="2500">
                    <a:moveTo>
                      <a:pt x="2984" y="2500"/>
                    </a:moveTo>
                    <a:lnTo>
                      <a:pt x="2984" y="2500"/>
                    </a:lnTo>
                    <a:lnTo>
                      <a:pt x="0" y="1458"/>
                    </a:lnTo>
                    <a:cubicBezTo>
                      <a:pt x="209" y="859"/>
                      <a:pt x="548" y="388"/>
                      <a:pt x="1049" y="0"/>
                    </a:cubicBezTo>
                    <a:lnTo>
                      <a:pt x="2984" y="2500"/>
                    </a:ln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52" name="Freeform 198"/>
              <p:cNvSpPr>
                <a:spLocks/>
              </p:cNvSpPr>
              <p:nvPr/>
            </p:nvSpPr>
            <p:spPr bwMode="auto">
              <a:xfrm>
                <a:off x="1556" y="778"/>
                <a:ext cx="1310" cy="1098"/>
              </a:xfrm>
              <a:custGeom>
                <a:avLst/>
                <a:gdLst>
                  <a:gd name="T0" fmla="*/ 3037 w 3156"/>
                  <a:gd name="T1" fmla="*/ 2558 h 2643"/>
                  <a:gd name="T2" fmla="*/ 3037 w 3156"/>
                  <a:gd name="T3" fmla="*/ 2558 h 2643"/>
                  <a:gd name="T4" fmla="*/ 3051 w 3156"/>
                  <a:gd name="T5" fmla="*/ 2519 h 2643"/>
                  <a:gd name="T6" fmla="*/ 66 w 3156"/>
                  <a:gd name="T7" fmla="*/ 1476 h 2643"/>
                  <a:gd name="T8" fmla="*/ 53 w 3156"/>
                  <a:gd name="T9" fmla="*/ 1516 h 2643"/>
                  <a:gd name="T10" fmla="*/ 92 w 3156"/>
                  <a:gd name="T11" fmla="*/ 1529 h 2643"/>
                  <a:gd name="T12" fmla="*/ 501 w 3156"/>
                  <a:gd name="T13" fmla="*/ 732 h 2643"/>
                  <a:gd name="T14" fmla="*/ 1127 w 3156"/>
                  <a:gd name="T15" fmla="*/ 91 h 2643"/>
                  <a:gd name="T16" fmla="*/ 1102 w 3156"/>
                  <a:gd name="T17" fmla="*/ 58 h 2643"/>
                  <a:gd name="T18" fmla="*/ 1069 w 3156"/>
                  <a:gd name="T19" fmla="*/ 83 h 2643"/>
                  <a:gd name="T20" fmla="*/ 3005 w 3156"/>
                  <a:gd name="T21" fmla="*/ 2583 h 2643"/>
                  <a:gd name="T22" fmla="*/ 3037 w 3156"/>
                  <a:gd name="T23" fmla="*/ 2558 h 2643"/>
                  <a:gd name="T24" fmla="*/ 3051 w 3156"/>
                  <a:gd name="T25" fmla="*/ 2519 h 2643"/>
                  <a:gd name="T26" fmla="*/ 3037 w 3156"/>
                  <a:gd name="T27" fmla="*/ 2558 h 2643"/>
                  <a:gd name="T28" fmla="*/ 3070 w 3156"/>
                  <a:gd name="T29" fmla="*/ 2533 h 2643"/>
                  <a:gd name="T30" fmla="*/ 1109 w 3156"/>
                  <a:gd name="T31" fmla="*/ 0 h 2643"/>
                  <a:gd name="T32" fmla="*/ 1076 w 3156"/>
                  <a:gd name="T33" fmla="*/ 25 h 2643"/>
                  <a:gd name="T34" fmla="*/ 434 w 3156"/>
                  <a:gd name="T35" fmla="*/ 684 h 2643"/>
                  <a:gd name="T36" fmla="*/ 13 w 3156"/>
                  <a:gd name="T37" fmla="*/ 1502 h 2643"/>
                  <a:gd name="T38" fmla="*/ 0 w 3156"/>
                  <a:gd name="T39" fmla="*/ 1541 h 2643"/>
                  <a:gd name="T40" fmla="*/ 3156 w 3156"/>
                  <a:gd name="T41" fmla="*/ 2643 h 2643"/>
                  <a:gd name="T42" fmla="*/ 3070 w 3156"/>
                  <a:gd name="T43" fmla="*/ 2533 h 2643"/>
                  <a:gd name="T44" fmla="*/ 3037 w 3156"/>
                  <a:gd name="T45" fmla="*/ 2558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56" h="2643">
                    <a:moveTo>
                      <a:pt x="3037" y="2558"/>
                    </a:moveTo>
                    <a:lnTo>
                      <a:pt x="3037" y="2558"/>
                    </a:lnTo>
                    <a:lnTo>
                      <a:pt x="3051" y="2519"/>
                    </a:lnTo>
                    <a:lnTo>
                      <a:pt x="66" y="1476"/>
                    </a:lnTo>
                    <a:lnTo>
                      <a:pt x="53" y="1516"/>
                    </a:lnTo>
                    <a:lnTo>
                      <a:pt x="92" y="1529"/>
                    </a:lnTo>
                    <a:cubicBezTo>
                      <a:pt x="195" y="1233"/>
                      <a:pt x="330" y="970"/>
                      <a:pt x="501" y="732"/>
                    </a:cubicBezTo>
                    <a:cubicBezTo>
                      <a:pt x="672" y="494"/>
                      <a:pt x="879" y="283"/>
                      <a:pt x="1127" y="91"/>
                    </a:cubicBezTo>
                    <a:lnTo>
                      <a:pt x="1102" y="58"/>
                    </a:lnTo>
                    <a:lnTo>
                      <a:pt x="1069" y="83"/>
                    </a:lnTo>
                    <a:lnTo>
                      <a:pt x="3005" y="2583"/>
                    </a:lnTo>
                    <a:lnTo>
                      <a:pt x="3037" y="2558"/>
                    </a:lnTo>
                    <a:lnTo>
                      <a:pt x="3051" y="2519"/>
                    </a:lnTo>
                    <a:lnTo>
                      <a:pt x="3037" y="2558"/>
                    </a:lnTo>
                    <a:lnTo>
                      <a:pt x="3070" y="2533"/>
                    </a:lnTo>
                    <a:lnTo>
                      <a:pt x="1109" y="0"/>
                    </a:lnTo>
                    <a:lnTo>
                      <a:pt x="1076" y="25"/>
                    </a:lnTo>
                    <a:cubicBezTo>
                      <a:pt x="823" y="221"/>
                      <a:pt x="610" y="439"/>
                      <a:pt x="434" y="684"/>
                    </a:cubicBezTo>
                    <a:cubicBezTo>
                      <a:pt x="258" y="928"/>
                      <a:pt x="119" y="1199"/>
                      <a:pt x="13" y="1502"/>
                    </a:cubicBezTo>
                    <a:lnTo>
                      <a:pt x="0" y="1541"/>
                    </a:lnTo>
                    <a:lnTo>
                      <a:pt x="3156" y="2643"/>
                    </a:lnTo>
                    <a:lnTo>
                      <a:pt x="3070" y="2533"/>
                    </a:lnTo>
                    <a:lnTo>
                      <a:pt x="3037" y="2558"/>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53" name="Freeform 199"/>
              <p:cNvSpPr>
                <a:spLocks/>
              </p:cNvSpPr>
              <p:nvPr/>
            </p:nvSpPr>
            <p:spPr bwMode="auto">
              <a:xfrm>
                <a:off x="2013" y="532"/>
                <a:ext cx="803" cy="1308"/>
              </a:xfrm>
              <a:custGeom>
                <a:avLst/>
                <a:gdLst>
                  <a:gd name="T0" fmla="*/ 1935 w 1935"/>
                  <a:gd name="T1" fmla="*/ 3151 h 3151"/>
                  <a:gd name="T2" fmla="*/ 1935 w 1935"/>
                  <a:gd name="T3" fmla="*/ 3151 h 3151"/>
                  <a:gd name="T4" fmla="*/ 0 w 1935"/>
                  <a:gd name="T5" fmla="*/ 651 h 3151"/>
                  <a:gd name="T6" fmla="*/ 1674 w 1935"/>
                  <a:gd name="T7" fmla="*/ 0 h 3151"/>
                  <a:gd name="T8" fmla="*/ 1935 w 1935"/>
                  <a:gd name="T9" fmla="*/ 3151 h 3151"/>
                </a:gdLst>
                <a:ahLst/>
                <a:cxnLst>
                  <a:cxn ang="0">
                    <a:pos x="T0" y="T1"/>
                  </a:cxn>
                  <a:cxn ang="0">
                    <a:pos x="T2" y="T3"/>
                  </a:cxn>
                  <a:cxn ang="0">
                    <a:pos x="T4" y="T5"/>
                  </a:cxn>
                  <a:cxn ang="0">
                    <a:pos x="T6" y="T7"/>
                  </a:cxn>
                  <a:cxn ang="0">
                    <a:pos x="T8" y="T9"/>
                  </a:cxn>
                </a:cxnLst>
                <a:rect l="0" t="0" r="r" b="b"/>
                <a:pathLst>
                  <a:path w="1935" h="3151">
                    <a:moveTo>
                      <a:pt x="1935" y="3151"/>
                    </a:moveTo>
                    <a:lnTo>
                      <a:pt x="1935" y="3151"/>
                    </a:lnTo>
                    <a:lnTo>
                      <a:pt x="0" y="651"/>
                    </a:lnTo>
                    <a:cubicBezTo>
                      <a:pt x="501" y="263"/>
                      <a:pt x="1042" y="53"/>
                      <a:pt x="1674" y="0"/>
                    </a:cubicBezTo>
                    <a:lnTo>
                      <a:pt x="1935" y="3151"/>
                    </a:ln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sp>
            <p:nvSpPr>
              <p:cNvPr id="2554" name="Freeform 200"/>
              <p:cNvSpPr>
                <a:spLocks/>
              </p:cNvSpPr>
              <p:nvPr/>
            </p:nvSpPr>
            <p:spPr bwMode="auto">
              <a:xfrm>
                <a:off x="1989" y="514"/>
                <a:ext cx="849" cy="1383"/>
              </a:xfrm>
              <a:custGeom>
                <a:avLst/>
                <a:gdLst>
                  <a:gd name="T0" fmla="*/ 1993 w 2046"/>
                  <a:gd name="T1" fmla="*/ 3196 h 3332"/>
                  <a:gd name="T2" fmla="*/ 1993 w 2046"/>
                  <a:gd name="T3" fmla="*/ 3196 h 3332"/>
                  <a:gd name="T4" fmla="*/ 2026 w 2046"/>
                  <a:gd name="T5" fmla="*/ 3171 h 3332"/>
                  <a:gd name="T6" fmla="*/ 91 w 2046"/>
                  <a:gd name="T7" fmla="*/ 671 h 3332"/>
                  <a:gd name="T8" fmla="*/ 58 w 2046"/>
                  <a:gd name="T9" fmla="*/ 696 h 3332"/>
                  <a:gd name="T10" fmla="*/ 83 w 2046"/>
                  <a:gd name="T11" fmla="*/ 729 h 3332"/>
                  <a:gd name="T12" fmla="*/ 861 w 2046"/>
                  <a:gd name="T13" fmla="*/ 283 h 3332"/>
                  <a:gd name="T14" fmla="*/ 1735 w 2046"/>
                  <a:gd name="T15" fmla="*/ 86 h 3332"/>
                  <a:gd name="T16" fmla="*/ 1732 w 2046"/>
                  <a:gd name="T17" fmla="*/ 45 h 3332"/>
                  <a:gd name="T18" fmla="*/ 1690 w 2046"/>
                  <a:gd name="T19" fmla="*/ 49 h 3332"/>
                  <a:gd name="T20" fmla="*/ 1952 w 2046"/>
                  <a:gd name="T21" fmla="*/ 3199 h 3332"/>
                  <a:gd name="T22" fmla="*/ 1993 w 2046"/>
                  <a:gd name="T23" fmla="*/ 3196 h 3332"/>
                  <a:gd name="T24" fmla="*/ 2026 w 2046"/>
                  <a:gd name="T25" fmla="*/ 3171 h 3332"/>
                  <a:gd name="T26" fmla="*/ 1993 w 2046"/>
                  <a:gd name="T27" fmla="*/ 3196 h 3332"/>
                  <a:gd name="T28" fmla="*/ 2035 w 2046"/>
                  <a:gd name="T29" fmla="*/ 3192 h 3332"/>
                  <a:gd name="T30" fmla="*/ 1770 w 2046"/>
                  <a:gd name="T31" fmla="*/ 0 h 3332"/>
                  <a:gd name="T32" fmla="*/ 1728 w 2046"/>
                  <a:gd name="T33" fmla="*/ 4 h 3332"/>
                  <a:gd name="T34" fmla="*/ 831 w 2046"/>
                  <a:gd name="T35" fmla="*/ 206 h 3332"/>
                  <a:gd name="T36" fmla="*/ 32 w 2046"/>
                  <a:gd name="T37" fmla="*/ 663 h 3332"/>
                  <a:gd name="T38" fmla="*/ 0 w 2046"/>
                  <a:gd name="T39" fmla="*/ 689 h 3332"/>
                  <a:gd name="T40" fmla="*/ 2046 w 2046"/>
                  <a:gd name="T41" fmla="*/ 3332 h 3332"/>
                  <a:gd name="T42" fmla="*/ 2035 w 2046"/>
                  <a:gd name="T43" fmla="*/ 3192 h 3332"/>
                  <a:gd name="T44" fmla="*/ 1993 w 2046"/>
                  <a:gd name="T45" fmla="*/ 3196 h 3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46" h="3332">
                    <a:moveTo>
                      <a:pt x="1993" y="3196"/>
                    </a:moveTo>
                    <a:lnTo>
                      <a:pt x="1993" y="3196"/>
                    </a:lnTo>
                    <a:lnTo>
                      <a:pt x="2026" y="3171"/>
                    </a:lnTo>
                    <a:lnTo>
                      <a:pt x="91" y="671"/>
                    </a:lnTo>
                    <a:lnTo>
                      <a:pt x="58" y="696"/>
                    </a:lnTo>
                    <a:lnTo>
                      <a:pt x="83" y="729"/>
                    </a:lnTo>
                    <a:cubicBezTo>
                      <a:pt x="331" y="537"/>
                      <a:pt x="588" y="389"/>
                      <a:pt x="861" y="283"/>
                    </a:cubicBezTo>
                    <a:cubicBezTo>
                      <a:pt x="1134" y="177"/>
                      <a:pt x="1423" y="112"/>
                      <a:pt x="1735" y="86"/>
                    </a:cubicBezTo>
                    <a:lnTo>
                      <a:pt x="1732" y="45"/>
                    </a:lnTo>
                    <a:lnTo>
                      <a:pt x="1690" y="49"/>
                    </a:lnTo>
                    <a:lnTo>
                      <a:pt x="1952" y="3199"/>
                    </a:lnTo>
                    <a:lnTo>
                      <a:pt x="1993" y="3196"/>
                    </a:lnTo>
                    <a:lnTo>
                      <a:pt x="2026" y="3171"/>
                    </a:lnTo>
                    <a:lnTo>
                      <a:pt x="1993" y="3196"/>
                    </a:lnTo>
                    <a:lnTo>
                      <a:pt x="2035" y="3192"/>
                    </a:lnTo>
                    <a:lnTo>
                      <a:pt x="1770" y="0"/>
                    </a:lnTo>
                    <a:lnTo>
                      <a:pt x="1728" y="4"/>
                    </a:lnTo>
                    <a:cubicBezTo>
                      <a:pt x="1409" y="30"/>
                      <a:pt x="1112" y="97"/>
                      <a:pt x="831" y="206"/>
                    </a:cubicBezTo>
                    <a:cubicBezTo>
                      <a:pt x="550" y="315"/>
                      <a:pt x="286" y="467"/>
                      <a:pt x="32" y="663"/>
                    </a:cubicBezTo>
                    <a:lnTo>
                      <a:pt x="0" y="689"/>
                    </a:lnTo>
                    <a:lnTo>
                      <a:pt x="2046" y="3332"/>
                    </a:lnTo>
                    <a:lnTo>
                      <a:pt x="2035" y="3192"/>
                    </a:lnTo>
                    <a:lnTo>
                      <a:pt x="1993" y="3196"/>
                    </a:ln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grpSp>
        <p:sp>
          <p:nvSpPr>
            <p:cNvPr id="148" name="Freeform 345"/>
            <p:cNvSpPr>
              <a:spLocks/>
            </p:cNvSpPr>
            <p:nvPr/>
          </p:nvSpPr>
          <p:spPr bwMode="auto">
            <a:xfrm>
              <a:off x="1829" y="852"/>
              <a:ext cx="1975" cy="1975"/>
            </a:xfrm>
            <a:custGeom>
              <a:avLst/>
              <a:gdLst>
                <a:gd name="T0" fmla="*/ 1039 w 4756"/>
                <a:gd name="T1" fmla="*/ 4016 h 4756"/>
                <a:gd name="T2" fmla="*/ 1039 w 4756"/>
                <a:gd name="T3" fmla="*/ 4016 h 4756"/>
                <a:gd name="T4" fmla="*/ 4017 w 4756"/>
                <a:gd name="T5" fmla="*/ 3716 h 4756"/>
                <a:gd name="T6" fmla="*/ 3717 w 4756"/>
                <a:gd name="T7" fmla="*/ 739 h 4756"/>
                <a:gd name="T8" fmla="*/ 740 w 4756"/>
                <a:gd name="T9" fmla="*/ 1039 h 4756"/>
                <a:gd name="T10" fmla="*/ 1039 w 4756"/>
                <a:gd name="T11" fmla="*/ 4016 h 4756"/>
              </a:gdLst>
              <a:ahLst/>
              <a:cxnLst>
                <a:cxn ang="0">
                  <a:pos x="T0" y="T1"/>
                </a:cxn>
                <a:cxn ang="0">
                  <a:pos x="T2" y="T3"/>
                </a:cxn>
                <a:cxn ang="0">
                  <a:pos x="T4" y="T5"/>
                </a:cxn>
                <a:cxn ang="0">
                  <a:pos x="T6" y="T7"/>
                </a:cxn>
                <a:cxn ang="0">
                  <a:pos x="T8" y="T9"/>
                </a:cxn>
                <a:cxn ang="0">
                  <a:pos x="T10" y="T11"/>
                </a:cxn>
              </a:cxnLst>
              <a:rect l="0" t="0" r="r" b="b"/>
              <a:pathLst>
                <a:path w="4756" h="4756">
                  <a:moveTo>
                    <a:pt x="1039" y="4016"/>
                  </a:moveTo>
                  <a:lnTo>
                    <a:pt x="1039" y="4016"/>
                  </a:lnTo>
                  <a:cubicBezTo>
                    <a:pt x="1944" y="4756"/>
                    <a:pt x="3277" y="4621"/>
                    <a:pt x="4017" y="3716"/>
                  </a:cubicBezTo>
                  <a:cubicBezTo>
                    <a:pt x="4756" y="2812"/>
                    <a:pt x="4622" y="1479"/>
                    <a:pt x="3717" y="739"/>
                  </a:cubicBezTo>
                  <a:cubicBezTo>
                    <a:pt x="2812" y="0"/>
                    <a:pt x="1479" y="134"/>
                    <a:pt x="740" y="1039"/>
                  </a:cubicBezTo>
                  <a:cubicBezTo>
                    <a:pt x="0" y="1944"/>
                    <a:pt x="134" y="3277"/>
                    <a:pt x="1039" y="4016"/>
                  </a:cubicBezTo>
                  <a:close/>
                </a:path>
              </a:pathLst>
            </a:custGeom>
            <a:solidFill>
              <a:srgbClr val="F7B11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ln>
                  <a:solidFill>
                    <a:schemeClr val="tx1"/>
                  </a:solidFill>
                </a:ln>
                <a:solidFill>
                  <a:schemeClr val="bg1"/>
                </a:solidFill>
              </a:endParaRPr>
            </a:p>
          </p:txBody>
        </p:sp>
        <p:pic>
          <p:nvPicPr>
            <p:cNvPr id="2394" name="Picture 3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 y="2450"/>
              <a:ext cx="32" cy="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95" name="Picture 3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5" y="1290"/>
              <a:ext cx="1211" cy="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59" name="Rectangle 2558"/>
          <p:cNvSpPr/>
          <p:nvPr/>
        </p:nvSpPr>
        <p:spPr>
          <a:xfrm rot="16200000">
            <a:off x="2388724" y="467484"/>
            <a:ext cx="4178031" cy="4592640"/>
          </a:xfrm>
          <a:prstGeom prst="rect">
            <a:avLst/>
          </a:prstGeom>
          <a:noFill/>
        </p:spPr>
        <p:txBody>
          <a:bodyPr wrap="none" lIns="91440" tIns="45720" rIns="91440" bIns="45720">
            <a:prstTxWarp prst="textCircle">
              <a:avLst/>
            </a:prstTxWarp>
            <a:spAutoFit/>
          </a:bodyPr>
          <a:lstStyle/>
          <a:p>
            <a:pPr algn="ct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Yếu</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tố</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rủi</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ro</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đặc</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thù</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đối</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với</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lao</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động</a:t>
            </a:r>
            <a:r>
              <a:rPr lang="en-US" sz="1600" b="1" dirty="0" smtClean="0">
                <a:ln w="10160">
                  <a:solidFill>
                    <a:schemeClr val="tx1"/>
                  </a:solidFill>
                  <a:prstDash val="solid"/>
                </a:ln>
                <a:solidFill>
                  <a:srgbClr val="FFFFFF"/>
                </a:solidFill>
                <a:effectLst>
                  <a:outerShdw blurRad="38100" dist="22860" dir="5400000" algn="tl" rotWithShape="0">
                    <a:srgbClr val="000000">
                      <a:alpha val="30000"/>
                    </a:srgbClr>
                  </a:outerShdw>
                </a:effectLst>
              </a:rPr>
              <a:t> </a:t>
            </a:r>
            <a:r>
              <a:rPr lang="en-US" sz="1600" b="1" dirty="0" err="1" smtClean="0">
                <a:ln w="10160">
                  <a:solidFill>
                    <a:schemeClr val="tx1"/>
                  </a:solidFill>
                  <a:prstDash val="solid"/>
                </a:ln>
                <a:solidFill>
                  <a:srgbClr val="FFFFFF"/>
                </a:solidFill>
                <a:effectLst>
                  <a:outerShdw blurRad="38100" dist="22860" dir="5400000" algn="tl" rotWithShape="0">
                    <a:srgbClr val="000000">
                      <a:alpha val="30000"/>
                    </a:srgbClr>
                  </a:outerShdw>
                </a:effectLst>
              </a:rPr>
              <a:t>tr</a:t>
            </a:r>
            <a:r>
              <a:rPr lang="en-US" sz="16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ẻ</a:t>
            </a:r>
            <a:endParaRPr lang="en-US" sz="16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560" name="Rectangle 2559"/>
          <p:cNvSpPr/>
          <p:nvPr/>
        </p:nvSpPr>
        <p:spPr>
          <a:xfrm>
            <a:off x="2159210" y="2257426"/>
            <a:ext cx="4527137" cy="3227286"/>
          </a:xfrm>
          <a:prstGeom prst="rect">
            <a:avLst/>
          </a:prstGeom>
          <a:noFill/>
        </p:spPr>
        <p:txBody>
          <a:bodyPr wrap="none" lIns="91440" tIns="45720" rIns="91440" bIns="45720">
            <a:prstTxWarp prst="textArchDown">
              <a:avLst/>
            </a:prstTxWarp>
            <a:spAutoFit/>
          </a:bodyPr>
          <a:lstStyle/>
          <a:p>
            <a:pPr algn="ct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Các</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mối</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nguy</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lao</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động</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trẻ</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thường</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gặp</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tại</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nơi</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làm</a:t>
            </a:r>
            <a:r>
              <a:rPr lang="en-US" sz="1400" b="1" dirty="0" smtClean="0">
                <a:ln w="10160">
                  <a:solidFill>
                    <a:schemeClr val="tx1"/>
                  </a:solidFill>
                  <a:prstDash val="solid"/>
                </a:ln>
                <a:solidFill>
                  <a:schemeClr val="bg1"/>
                </a:solidFill>
                <a:effectLst>
                  <a:outerShdw blurRad="38100" dist="22860" dir="5400000" algn="tl" rotWithShape="0">
                    <a:srgbClr val="000000">
                      <a:alpha val="30000"/>
                    </a:srgbClr>
                  </a:outerShdw>
                </a:effectLst>
              </a:rPr>
              <a:t> </a:t>
            </a:r>
            <a:r>
              <a:rPr lang="en-US" sz="1400" b="1" dirty="0" err="1" smtClean="0">
                <a:ln w="10160">
                  <a:solidFill>
                    <a:schemeClr val="tx1"/>
                  </a:solidFill>
                  <a:prstDash val="solid"/>
                </a:ln>
                <a:solidFill>
                  <a:schemeClr val="bg1"/>
                </a:solidFill>
                <a:effectLst>
                  <a:outerShdw blurRad="38100" dist="22860" dir="5400000" algn="tl" rotWithShape="0">
                    <a:srgbClr val="000000">
                      <a:alpha val="30000"/>
                    </a:srgbClr>
                  </a:outerShdw>
                </a:effectLst>
              </a:rPr>
              <a:t>việc</a:t>
            </a:r>
            <a:endParaRPr lang="en-US" sz="1400" b="1" dirty="0">
              <a:ln w="10160">
                <a:solidFill>
                  <a:schemeClr val="tx1"/>
                </a:solidFill>
                <a:prstDash val="solid"/>
              </a:ln>
              <a:solidFill>
                <a:schemeClr val="bg1"/>
              </a:solidFill>
              <a:effectLst>
                <a:outerShdw blurRad="38100" dist="22860" dir="5400000" algn="tl" rotWithShape="0">
                  <a:srgbClr val="000000">
                    <a:alpha val="30000"/>
                  </a:srgbClr>
                </a:outerShdw>
              </a:effectLst>
            </a:endParaRPr>
          </a:p>
        </p:txBody>
      </p:sp>
      <p:sp>
        <p:nvSpPr>
          <p:cNvPr id="2561" name="Rectangle 2560"/>
          <p:cNvSpPr/>
          <p:nvPr/>
        </p:nvSpPr>
        <p:spPr>
          <a:xfrm rot="18407159">
            <a:off x="2547858" y="1684385"/>
            <a:ext cx="1790043" cy="1009188"/>
          </a:xfrm>
          <a:prstGeom prst="rect">
            <a:avLst/>
          </a:prstGeom>
          <a:noFill/>
        </p:spPr>
        <p:txBody>
          <a:bodyPr wrap="none" lIns="91440" tIns="45720" rIns="91440" bIns="45720">
            <a:prstTxWarp prst="textArchUp">
              <a:avLst>
                <a:gd name="adj" fmla="val 11169515"/>
              </a:avLst>
            </a:prstTxWarp>
            <a:spAutoFit/>
          </a:bodyPr>
          <a:lstStyle/>
          <a:p>
            <a:pPr algn="ctr"/>
            <a:r>
              <a:rPr lang="en-US" sz="800" b="1" dirty="0" err="1" smtClean="0">
                <a:ln w="0">
                  <a:solidFill>
                    <a:schemeClr val="tx1"/>
                  </a:solidFill>
                </a:ln>
                <a:solidFill>
                  <a:schemeClr val="bg1"/>
                </a:solidFill>
              </a:rPr>
              <a:t>Giai</a:t>
            </a:r>
            <a:r>
              <a:rPr lang="en-US" sz="800" b="1" dirty="0" smtClean="0">
                <a:ln w="0">
                  <a:solidFill>
                    <a:schemeClr val="tx1"/>
                  </a:solidFill>
                </a:ln>
                <a:solidFill>
                  <a:schemeClr val="bg1"/>
                </a:solidFill>
              </a:rPr>
              <a:t> </a:t>
            </a:r>
            <a:r>
              <a:rPr lang="en-US" sz="800" b="1" dirty="0" err="1" smtClean="0">
                <a:ln w="0">
                  <a:solidFill>
                    <a:schemeClr val="tx1"/>
                  </a:solidFill>
                </a:ln>
                <a:solidFill>
                  <a:schemeClr val="bg1"/>
                </a:solidFill>
              </a:rPr>
              <a:t>đoạn</a:t>
            </a:r>
            <a:r>
              <a:rPr lang="en-US" sz="800" b="1" dirty="0" smtClean="0">
                <a:ln w="0">
                  <a:solidFill>
                    <a:schemeClr val="tx1"/>
                  </a:solidFill>
                </a:ln>
                <a:solidFill>
                  <a:schemeClr val="bg1"/>
                </a:solidFill>
              </a:rPr>
              <a:t> </a:t>
            </a:r>
            <a:r>
              <a:rPr lang="en-US" sz="800" b="1" dirty="0" err="1" smtClean="0">
                <a:ln w="0">
                  <a:solidFill>
                    <a:schemeClr val="tx1"/>
                  </a:solidFill>
                </a:ln>
                <a:solidFill>
                  <a:schemeClr val="bg1"/>
                </a:solidFill>
              </a:rPr>
              <a:t>phát</a:t>
            </a:r>
            <a:r>
              <a:rPr lang="en-US" sz="800" b="1" dirty="0" smtClean="0">
                <a:ln w="0">
                  <a:solidFill>
                    <a:schemeClr val="tx1"/>
                  </a:solidFill>
                </a:ln>
                <a:solidFill>
                  <a:schemeClr val="bg1"/>
                </a:solidFill>
              </a:rPr>
              <a:t> </a:t>
            </a:r>
            <a:r>
              <a:rPr lang="en-US" sz="800" b="1" dirty="0" err="1" smtClean="0">
                <a:ln w="0">
                  <a:solidFill>
                    <a:schemeClr val="tx1"/>
                  </a:solidFill>
                </a:ln>
                <a:solidFill>
                  <a:schemeClr val="bg1"/>
                </a:solidFill>
              </a:rPr>
              <a:t>triển</a:t>
            </a:r>
            <a:endParaRPr lang="en-US" sz="800" b="1" dirty="0" smtClean="0">
              <a:ln w="0">
                <a:solidFill>
                  <a:schemeClr val="tx1"/>
                </a:solidFill>
              </a:ln>
              <a:solidFill>
                <a:schemeClr val="bg1"/>
              </a:solidFill>
            </a:endParaRPr>
          </a:p>
          <a:p>
            <a:pPr algn="ctr"/>
            <a:r>
              <a:rPr lang="en-US" sz="800" b="1" dirty="0" smtClean="0">
                <a:ln w="0">
                  <a:solidFill>
                    <a:schemeClr val="tx1"/>
                  </a:solidFill>
                </a:ln>
                <a:solidFill>
                  <a:schemeClr val="bg1"/>
                </a:solidFill>
              </a:rPr>
              <a:t> </a:t>
            </a:r>
            <a:r>
              <a:rPr lang="en-US" sz="800" b="1" dirty="0" err="1" smtClean="0">
                <a:ln w="0">
                  <a:solidFill>
                    <a:schemeClr val="tx1"/>
                  </a:solidFill>
                </a:ln>
                <a:solidFill>
                  <a:schemeClr val="bg1"/>
                </a:solidFill>
              </a:rPr>
              <a:t>thể</a:t>
            </a:r>
            <a:r>
              <a:rPr lang="en-US" sz="800" b="1" dirty="0" smtClean="0">
                <a:ln w="0">
                  <a:solidFill>
                    <a:schemeClr val="tx1"/>
                  </a:solidFill>
                </a:ln>
                <a:solidFill>
                  <a:schemeClr val="bg1"/>
                </a:solidFill>
              </a:rPr>
              <a:t> </a:t>
            </a:r>
            <a:r>
              <a:rPr lang="en-US" sz="800" b="1" dirty="0" err="1" smtClean="0">
                <a:ln w="0">
                  <a:solidFill>
                    <a:schemeClr val="tx1"/>
                  </a:solidFill>
                </a:ln>
                <a:solidFill>
                  <a:schemeClr val="bg1"/>
                </a:solidFill>
              </a:rPr>
              <a:t>chất</a:t>
            </a:r>
            <a:endParaRPr lang="en-US" sz="800" b="1" cap="none" spc="0" dirty="0">
              <a:ln w="0">
                <a:solidFill>
                  <a:schemeClr val="tx1"/>
                </a:solidFill>
              </a:ln>
              <a:solidFill>
                <a:schemeClr val="bg1"/>
              </a:solidFill>
            </a:endParaRPr>
          </a:p>
        </p:txBody>
      </p:sp>
      <p:sp>
        <p:nvSpPr>
          <p:cNvPr id="812" name="Rectangle 811"/>
          <p:cNvSpPr/>
          <p:nvPr/>
        </p:nvSpPr>
        <p:spPr>
          <a:xfrm rot="20199882">
            <a:off x="2991757" y="1235357"/>
            <a:ext cx="2050545" cy="1214509"/>
          </a:xfrm>
          <a:prstGeom prst="rect">
            <a:avLst/>
          </a:prstGeom>
          <a:noFill/>
        </p:spPr>
        <p:txBody>
          <a:bodyPr wrap="none" lIns="91440" tIns="45720" rIns="91440" bIns="45720">
            <a:prstTxWarp prst="textArchUp">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Giai</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đoạn</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phát</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triển</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p>
          <a:p>
            <a:pPr algn="ctr"/>
            <a:r>
              <a:rPr lang="en-US" sz="800" b="1" dirty="0">
                <a:ln w="0">
                  <a:solidFill>
                    <a:schemeClr val="tx1"/>
                  </a:solidFill>
                </a:ln>
                <a:solidFill>
                  <a:schemeClr val="bg1"/>
                </a:solidFill>
                <a:effectLst>
                  <a:outerShdw blurRad="38100" dist="19050" dir="2700000" algn="tl" rotWithShape="0">
                    <a:schemeClr val="dk1">
                      <a:alpha val="40000"/>
                    </a:schemeClr>
                  </a:outerShdw>
                </a:effectLst>
              </a:rPr>
              <a:t>t</a:t>
            </a:r>
            <a:r>
              <a:rPr lang="en-US" sz="800" b="1" cap="none" spc="0" dirty="0" smtClean="0">
                <a:ln w="0">
                  <a:solidFill>
                    <a:schemeClr val="tx1"/>
                  </a:solidFill>
                </a:ln>
                <a:solidFill>
                  <a:schemeClr val="bg1"/>
                </a:solidFill>
                <a:effectLst>
                  <a:outerShdw blurRad="38100" dist="19050" dir="2700000" algn="tl" rotWithShape="0">
                    <a:schemeClr val="dk1">
                      <a:alpha val="40000"/>
                    </a:schemeClr>
                  </a:outerShdw>
                </a:effectLst>
              </a:rPr>
              <a:t>âm </a:t>
            </a:r>
            <a:r>
              <a:rPr lang="en-US" sz="8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lý</a:t>
            </a:r>
            <a:r>
              <a:rPr lang="en-US" sz="8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và</a:t>
            </a:r>
            <a:r>
              <a:rPr lang="en-US" sz="8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cảm</a:t>
            </a:r>
            <a:r>
              <a:rPr lang="en-US" sz="8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xúc</a:t>
            </a:r>
            <a:endParaRPr lang="en-US" sz="800" b="1" cap="none" spc="0" dirty="0">
              <a:ln w="0">
                <a:solidFill>
                  <a:schemeClr val="tx1"/>
                </a:solidFill>
              </a:ln>
              <a:solidFill>
                <a:schemeClr val="bg1"/>
              </a:solidFill>
            </a:endParaRPr>
          </a:p>
        </p:txBody>
      </p:sp>
      <p:sp>
        <p:nvSpPr>
          <p:cNvPr id="1042" name="Rectangle 1041"/>
          <p:cNvSpPr/>
          <p:nvPr/>
        </p:nvSpPr>
        <p:spPr>
          <a:xfrm rot="704515">
            <a:off x="4179821" y="1208539"/>
            <a:ext cx="1188146" cy="303739"/>
          </a:xfrm>
          <a:prstGeom prst="rect">
            <a:avLst/>
          </a:prstGeom>
          <a:noFill/>
        </p:spPr>
        <p:txBody>
          <a:bodyPr wrap="none" lIns="91440" tIns="45720" rIns="91440" bIns="45720">
            <a:prstTxWarp prst="textArchUp">
              <a:avLst/>
            </a:prstTxWarp>
            <a:spAutoFit/>
          </a:bodyPr>
          <a:lstStyle/>
          <a:p>
            <a:pPr algn="ctr"/>
            <a:r>
              <a:rPr lang="en-US" sz="750" b="1" dirty="0" err="1" smtClean="0">
                <a:ln w="0">
                  <a:solidFill>
                    <a:schemeClr val="tx1"/>
                  </a:solidFill>
                </a:ln>
                <a:solidFill>
                  <a:schemeClr val="bg1"/>
                </a:solidFill>
                <a:effectLst>
                  <a:outerShdw blurRad="38100" dist="19050" dir="2700000" algn="tl" rotWithShape="0">
                    <a:schemeClr val="dk1">
                      <a:alpha val="40000"/>
                    </a:schemeClr>
                  </a:outerShdw>
                </a:effectLst>
              </a:rPr>
              <a:t>Kỹ</a:t>
            </a:r>
            <a:r>
              <a:rPr lang="en-US" sz="75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750" b="1" dirty="0" err="1" smtClean="0">
                <a:ln w="0">
                  <a:solidFill>
                    <a:schemeClr val="tx1"/>
                  </a:solidFill>
                </a:ln>
                <a:solidFill>
                  <a:schemeClr val="bg1"/>
                </a:solidFill>
                <a:effectLst>
                  <a:outerShdw blurRad="38100" dist="19050" dir="2700000" algn="tl" rotWithShape="0">
                    <a:schemeClr val="dk1">
                      <a:alpha val="40000"/>
                    </a:schemeClr>
                  </a:outerShdw>
                </a:effectLst>
              </a:rPr>
              <a:t>năng</a:t>
            </a:r>
            <a:r>
              <a:rPr lang="en-US" sz="75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750" b="1" dirty="0" err="1" smtClean="0">
                <a:ln w="0">
                  <a:solidFill>
                    <a:schemeClr val="tx1"/>
                  </a:solidFill>
                </a:ln>
                <a:solidFill>
                  <a:schemeClr val="bg1"/>
                </a:solidFill>
                <a:effectLst>
                  <a:outerShdw blurRad="38100" dist="19050" dir="2700000" algn="tl" rotWithShape="0">
                    <a:schemeClr val="dk1">
                      <a:alpha val="40000"/>
                    </a:schemeClr>
                  </a:outerShdw>
                </a:effectLst>
              </a:rPr>
              <a:t>và</a:t>
            </a:r>
            <a:r>
              <a:rPr lang="en-US" sz="75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750" b="1" dirty="0" err="1" smtClean="0">
                <a:ln w="0">
                  <a:solidFill>
                    <a:schemeClr val="tx1"/>
                  </a:solidFill>
                </a:ln>
                <a:solidFill>
                  <a:schemeClr val="bg1"/>
                </a:solidFill>
              </a:rPr>
              <a:t>kinh</a:t>
            </a:r>
            <a:r>
              <a:rPr lang="en-US" sz="75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750" b="1" dirty="0" err="1" smtClean="0">
                <a:ln w="0">
                  <a:solidFill>
                    <a:schemeClr val="tx1"/>
                  </a:solidFill>
                </a:ln>
                <a:solidFill>
                  <a:schemeClr val="bg1"/>
                </a:solidFill>
                <a:effectLst>
                  <a:outerShdw blurRad="38100" dist="19050" dir="2700000" algn="tl" rotWithShape="0">
                    <a:schemeClr val="dk1">
                      <a:alpha val="40000"/>
                    </a:schemeClr>
                  </a:outerShdw>
                </a:effectLst>
              </a:rPr>
              <a:t>nghiệm</a:t>
            </a:r>
            <a:endParaRPr lang="en-US" sz="750" b="1" dirty="0">
              <a:ln w="0">
                <a:solidFill>
                  <a:schemeClr val="tx1"/>
                </a:solidFill>
              </a:ln>
              <a:solidFill>
                <a:schemeClr val="bg1"/>
              </a:solidFill>
              <a:effectLst>
                <a:outerShdw blurRad="38100" dist="19050" dir="2700000" algn="tl" rotWithShape="0">
                  <a:schemeClr val="dk1">
                    <a:alpha val="40000"/>
                  </a:schemeClr>
                </a:outerShdw>
              </a:effectLst>
            </a:endParaRPr>
          </a:p>
          <a:p>
            <a:pPr algn="ctr"/>
            <a:r>
              <a:rPr lang="en-US" sz="750" b="1" dirty="0" err="1">
                <a:ln w="0">
                  <a:solidFill>
                    <a:schemeClr val="tx1"/>
                  </a:solidFill>
                </a:ln>
                <a:solidFill>
                  <a:schemeClr val="bg1"/>
                </a:solidFill>
                <a:effectLst>
                  <a:outerShdw blurRad="38100" dist="19050" dir="2700000" algn="tl" rotWithShape="0">
                    <a:schemeClr val="dk1">
                      <a:alpha val="40000"/>
                    </a:schemeClr>
                  </a:outerShdw>
                </a:effectLst>
              </a:rPr>
              <a:t>l</a:t>
            </a:r>
            <a:r>
              <a:rPr lang="en-US" sz="750" b="1" dirty="0" err="1" smtClean="0">
                <a:ln w="0">
                  <a:solidFill>
                    <a:schemeClr val="tx1"/>
                  </a:solidFill>
                </a:ln>
                <a:solidFill>
                  <a:schemeClr val="bg1"/>
                </a:solidFill>
                <a:effectLst>
                  <a:outerShdw blurRad="38100" dist="19050" dir="2700000" algn="tl" rotWithShape="0">
                    <a:schemeClr val="dk1">
                      <a:alpha val="40000"/>
                    </a:schemeClr>
                  </a:outerShdw>
                </a:effectLst>
              </a:rPr>
              <a:t>àm</a:t>
            </a:r>
            <a:r>
              <a:rPr lang="en-US" sz="75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750" b="1" dirty="0" err="1" smtClean="0">
                <a:ln w="0">
                  <a:solidFill>
                    <a:schemeClr val="tx1"/>
                  </a:solidFill>
                </a:ln>
                <a:solidFill>
                  <a:schemeClr val="bg1"/>
                </a:solidFill>
                <a:effectLst>
                  <a:outerShdw blurRad="38100" dist="19050" dir="2700000" algn="tl" rotWithShape="0">
                    <a:schemeClr val="dk1">
                      <a:alpha val="40000"/>
                    </a:schemeClr>
                  </a:outerShdw>
                </a:effectLst>
              </a:rPr>
              <a:t>việc</a:t>
            </a:r>
            <a:r>
              <a:rPr lang="en-US" sz="750" b="1" dirty="0" smtClean="0">
                <a:ln w="0">
                  <a:solidFill>
                    <a:schemeClr val="tx1"/>
                  </a:solidFill>
                </a:ln>
                <a:solidFill>
                  <a:schemeClr val="bg1"/>
                </a:solidFill>
                <a:effectLst>
                  <a:outerShdw blurRad="38100" dist="19050" dir="2700000" algn="tl" rotWithShape="0">
                    <a:schemeClr val="dk1">
                      <a:alpha val="40000"/>
                    </a:schemeClr>
                  </a:outerShdw>
                </a:effectLst>
              </a:rPr>
              <a:t> </a:t>
            </a:r>
            <a:endParaRPr lang="en-US" sz="75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043" name="Rectangle 1042"/>
          <p:cNvSpPr/>
          <p:nvPr/>
        </p:nvSpPr>
        <p:spPr>
          <a:xfrm rot="2820186">
            <a:off x="5149667" y="1551665"/>
            <a:ext cx="1008530" cy="352033"/>
          </a:xfrm>
          <a:prstGeom prst="rect">
            <a:avLst/>
          </a:prstGeom>
          <a:noFill/>
        </p:spPr>
        <p:txBody>
          <a:bodyPr wrap="none" lIns="91440" tIns="45720" rIns="91440" bIns="45720">
            <a:prstTxWarp prst="textArchUp">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Trình</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độ</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học</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vẩn</a:t>
            </a:r>
            <a:endParaRPr lang="en-US" sz="8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044" name="Rectangle 1043"/>
          <p:cNvSpPr/>
          <p:nvPr/>
        </p:nvSpPr>
        <p:spPr>
          <a:xfrm rot="5400000">
            <a:off x="2068061" y="2718920"/>
            <a:ext cx="928459" cy="215444"/>
          </a:xfrm>
          <a:prstGeom prst="rect">
            <a:avLst/>
          </a:prstGeom>
          <a:noFill/>
        </p:spPr>
        <p:txBody>
          <a:bodyPr wrap="none" lIns="91440" tIns="45720" rIns="91440" bIns="45720">
            <a:prstTxWarp prst="textArchDown">
              <a:avLst/>
            </a:prstTxWarp>
            <a:spAutoFit/>
          </a:bodyPr>
          <a:lstStyle/>
          <a:p>
            <a:pPr algn="ctr"/>
            <a:r>
              <a:rPr lang="en-US" sz="800" b="1" dirty="0" err="1" smtClean="0">
                <a:ln w="0">
                  <a:solidFill>
                    <a:schemeClr val="tx1"/>
                  </a:solidFill>
                </a:ln>
                <a:solidFill>
                  <a:schemeClr val="bg1"/>
                </a:solidFill>
              </a:rPr>
              <a:t>Mối</a:t>
            </a:r>
            <a:r>
              <a:rPr lang="en-US" sz="800" b="1" dirty="0" smtClean="0">
                <a:ln w="0">
                  <a:solidFill>
                    <a:schemeClr val="tx1"/>
                  </a:solidFill>
                </a:ln>
                <a:solidFill>
                  <a:schemeClr val="bg1"/>
                </a:solidFill>
              </a:rPr>
              <a:t> </a:t>
            </a:r>
            <a:r>
              <a:rPr lang="en-US" sz="800" b="1" dirty="0" err="1" smtClean="0">
                <a:ln w="0">
                  <a:solidFill>
                    <a:schemeClr val="tx1"/>
                  </a:solidFill>
                </a:ln>
                <a:solidFill>
                  <a:schemeClr val="bg1"/>
                </a:solidFill>
              </a:rPr>
              <a:t>nguy</a:t>
            </a:r>
            <a:r>
              <a:rPr lang="en-US" sz="800" b="1" dirty="0" smtClean="0">
                <a:ln w="0">
                  <a:solidFill>
                    <a:schemeClr val="tx1"/>
                  </a:solidFill>
                </a:ln>
                <a:solidFill>
                  <a:schemeClr val="bg1"/>
                </a:solidFill>
              </a:rPr>
              <a:t> an </a:t>
            </a:r>
            <a:r>
              <a:rPr lang="en-US" sz="800" b="1" dirty="0" err="1" smtClean="0">
                <a:ln w="0">
                  <a:solidFill>
                    <a:schemeClr val="tx1"/>
                  </a:solidFill>
                </a:ln>
                <a:solidFill>
                  <a:schemeClr val="bg1"/>
                </a:solidFill>
              </a:rPr>
              <a:t>toàn</a:t>
            </a:r>
            <a:endParaRPr lang="en-US" sz="800" b="1" cap="none" spc="0" dirty="0">
              <a:ln w="0">
                <a:solidFill>
                  <a:schemeClr val="tx1"/>
                </a:solidFill>
              </a:ln>
              <a:solidFill>
                <a:schemeClr val="bg1"/>
              </a:solidFill>
            </a:endParaRPr>
          </a:p>
        </p:txBody>
      </p:sp>
      <p:sp>
        <p:nvSpPr>
          <p:cNvPr id="1045" name="Rectangle 1044"/>
          <p:cNvSpPr/>
          <p:nvPr/>
        </p:nvSpPr>
        <p:spPr>
          <a:xfrm rot="17068149">
            <a:off x="5795147" y="3368196"/>
            <a:ext cx="870751" cy="228929"/>
          </a:xfrm>
          <a:prstGeom prst="rect">
            <a:avLst/>
          </a:prstGeom>
          <a:noFill/>
        </p:spPr>
        <p:txBody>
          <a:bodyPr wrap="none" lIns="91440" tIns="45720" rIns="91440" bIns="45720">
            <a:prstTxWarp prst="textArchDown">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Mối</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nguy</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tâm</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lý</a:t>
            </a:r>
            <a:endParaRPr lang="en-US" sz="8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046" name="Rectangle 1045"/>
          <p:cNvSpPr/>
          <p:nvPr/>
        </p:nvSpPr>
        <p:spPr>
          <a:xfrm rot="19330036">
            <a:off x="5098857" y="4211845"/>
            <a:ext cx="1040670" cy="283527"/>
          </a:xfrm>
          <a:prstGeom prst="rect">
            <a:avLst/>
          </a:prstGeom>
          <a:noFill/>
        </p:spPr>
        <p:txBody>
          <a:bodyPr wrap="none" lIns="91440" tIns="45720" rIns="91440" bIns="45720">
            <a:prstTxWarp prst="textArchDown">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Mối</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nguy</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Écgonomy</a:t>
            </a:r>
            <a:endParaRPr lang="en-US" sz="8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276" name="Rectangle 1275"/>
          <p:cNvSpPr/>
          <p:nvPr/>
        </p:nvSpPr>
        <p:spPr>
          <a:xfrm rot="21025600">
            <a:off x="4143347" y="4676499"/>
            <a:ext cx="971741" cy="215444"/>
          </a:xfrm>
          <a:prstGeom prst="rect">
            <a:avLst/>
          </a:prstGeom>
          <a:noFill/>
        </p:spPr>
        <p:txBody>
          <a:bodyPr wrap="none" lIns="91440" tIns="45720" rIns="91440" bIns="45720">
            <a:prstTxWarp prst="textArchDown">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Mối</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nguy</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hóa</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chất</a:t>
            </a:r>
            <a:endParaRPr lang="en-US" sz="800" b="1" cap="none" spc="0" dirty="0">
              <a:ln w="0">
                <a:solidFill>
                  <a:schemeClr val="tx1"/>
                </a:solidFill>
              </a:ln>
              <a:solidFill>
                <a:schemeClr val="bg1"/>
              </a:solidFill>
            </a:endParaRPr>
          </a:p>
        </p:txBody>
      </p:sp>
      <p:sp>
        <p:nvSpPr>
          <p:cNvPr id="1277" name="Rectangle 1276"/>
          <p:cNvSpPr/>
          <p:nvPr/>
        </p:nvSpPr>
        <p:spPr>
          <a:xfrm rot="1722283">
            <a:off x="3091133" y="4458274"/>
            <a:ext cx="955711" cy="263817"/>
          </a:xfrm>
          <a:prstGeom prst="rect">
            <a:avLst/>
          </a:prstGeom>
          <a:noFill/>
        </p:spPr>
        <p:txBody>
          <a:bodyPr wrap="none" lIns="91440" tIns="45720" rIns="91440" bIns="45720">
            <a:prstTxWarp prst="textArchDown">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Mối</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nguy</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sinh</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học</a:t>
            </a:r>
            <a:endParaRPr lang="en-US" sz="8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279" name="Rectangle 1278"/>
          <p:cNvSpPr/>
          <p:nvPr/>
        </p:nvSpPr>
        <p:spPr>
          <a:xfrm rot="3606950">
            <a:off x="2363557" y="3702277"/>
            <a:ext cx="835486" cy="215444"/>
          </a:xfrm>
          <a:prstGeom prst="rect">
            <a:avLst/>
          </a:prstGeom>
          <a:noFill/>
        </p:spPr>
        <p:txBody>
          <a:bodyPr wrap="none" lIns="91440" tIns="45720" rIns="91440" bIns="45720">
            <a:prstTxWarp prst="textArchDown">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Mối</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nguy</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vật</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lý</a:t>
            </a:r>
            <a:endParaRPr lang="en-US" sz="8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1280" name="Rectangle 1279"/>
          <p:cNvSpPr/>
          <p:nvPr/>
        </p:nvSpPr>
        <p:spPr>
          <a:xfrm rot="4407274">
            <a:off x="5502597" y="2290295"/>
            <a:ext cx="1181097" cy="470296"/>
          </a:xfrm>
          <a:prstGeom prst="rect">
            <a:avLst/>
          </a:prstGeom>
          <a:noFill/>
        </p:spPr>
        <p:txBody>
          <a:bodyPr wrap="none" lIns="91440" tIns="45720" rIns="91440" bIns="45720">
            <a:prstTxWarp prst="textArchUp">
              <a:avLst/>
            </a:prstTxWarp>
            <a:spAutoFit/>
          </a:bodyPr>
          <a:lstStyle/>
          <a:p>
            <a:pPr algn="ct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Yếu</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effectLst>
                  <a:outerShdw blurRad="38100" dist="19050" dir="2700000" algn="tl" rotWithShape="0">
                    <a:schemeClr val="dk1">
                      <a:alpha val="40000"/>
                    </a:schemeClr>
                  </a:outerShdw>
                </a:effectLst>
              </a:rPr>
              <a:t>tố</a:t>
            </a:r>
            <a:r>
              <a:rPr lang="en-US" sz="8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800" b="1" dirty="0" err="1" smtClean="0">
                <a:ln w="0">
                  <a:solidFill>
                    <a:schemeClr val="tx1"/>
                  </a:solidFill>
                </a:ln>
                <a:solidFill>
                  <a:schemeClr val="bg1"/>
                </a:solidFill>
              </a:rPr>
              <a:t>khác</a:t>
            </a:r>
            <a:endParaRPr lang="en-US" sz="800" b="1" cap="none" spc="0" dirty="0">
              <a:ln w="0">
                <a:solidFill>
                  <a:schemeClr val="tx1"/>
                </a:solidFill>
              </a:ln>
              <a:solidFill>
                <a:schemeClr val="bg1"/>
              </a:solidFill>
            </a:endParaRPr>
          </a:p>
        </p:txBody>
      </p:sp>
    </p:spTree>
    <p:extLst>
      <p:ext uri="{BB962C8B-B14F-4D97-AF65-F5344CB8AC3E}">
        <p14:creationId xmlns:p14="http://schemas.microsoft.com/office/powerpoint/2010/main" val="800228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2045416-9083-BF46-9986-86F8EACDECBD}"/>
              </a:ext>
            </a:extLst>
          </p:cNvPr>
          <p:cNvSpPr>
            <a:spLocks noGrp="1"/>
          </p:cNvSpPr>
          <p:nvPr>
            <p:ph type="title"/>
          </p:nvPr>
        </p:nvSpPr>
        <p:spPr>
          <a:xfrm>
            <a:off x="628651" y="717083"/>
            <a:ext cx="7495732" cy="1009304"/>
          </a:xfrm>
        </p:spPr>
        <p:txBody>
          <a:bodyPr>
            <a:normAutofit/>
          </a:bodyPr>
          <a:lstStyle/>
          <a:p>
            <a:r>
              <a:rPr lang="en-GB" dirty="0" err="1" smtClean="0">
                <a:solidFill>
                  <a:srgbClr val="E94E1B"/>
                </a:solidFill>
              </a:rPr>
              <a:t>Tiêu</a:t>
            </a:r>
            <a:r>
              <a:rPr lang="en-GB" dirty="0" smtClean="0">
                <a:solidFill>
                  <a:srgbClr val="E94E1B"/>
                </a:solidFill>
              </a:rPr>
              <a:t> </a:t>
            </a:r>
            <a:r>
              <a:rPr lang="en-GB" dirty="0" err="1" smtClean="0">
                <a:solidFill>
                  <a:srgbClr val="E94E1B"/>
                </a:solidFill>
              </a:rPr>
              <a:t>chuẩn</a:t>
            </a:r>
            <a:r>
              <a:rPr lang="en-GB" dirty="0" smtClean="0">
                <a:solidFill>
                  <a:srgbClr val="E94E1B"/>
                </a:solidFill>
              </a:rPr>
              <a:t> </a:t>
            </a:r>
            <a:r>
              <a:rPr lang="en-GB" dirty="0" err="1" smtClean="0">
                <a:solidFill>
                  <a:srgbClr val="E94E1B"/>
                </a:solidFill>
              </a:rPr>
              <a:t>lao</a:t>
            </a:r>
            <a:r>
              <a:rPr lang="en-GB" dirty="0" smtClean="0">
                <a:solidFill>
                  <a:srgbClr val="E94E1B"/>
                </a:solidFill>
              </a:rPr>
              <a:t>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nào</a:t>
            </a:r>
            <a:r>
              <a:rPr lang="en-GB" dirty="0" smtClean="0">
                <a:solidFill>
                  <a:srgbClr val="E94E1B"/>
                </a:solidFill>
              </a:rPr>
              <a:t> </a:t>
            </a:r>
            <a:r>
              <a:rPr lang="en-GB" dirty="0" err="1" smtClean="0">
                <a:solidFill>
                  <a:srgbClr val="E94E1B"/>
                </a:solidFill>
              </a:rPr>
              <a:t>của</a:t>
            </a:r>
            <a:r>
              <a:rPr lang="en-GB" dirty="0" smtClean="0">
                <a:solidFill>
                  <a:srgbClr val="E94E1B"/>
                </a:solidFill>
              </a:rPr>
              <a:t> ILO </a:t>
            </a:r>
            <a:r>
              <a:rPr lang="en-GB" dirty="0" err="1" smtClean="0">
                <a:solidFill>
                  <a:srgbClr val="E94E1B"/>
                </a:solidFill>
              </a:rPr>
              <a:t>bảo</a:t>
            </a:r>
            <a:r>
              <a:rPr lang="en-GB" dirty="0" smtClean="0">
                <a:solidFill>
                  <a:srgbClr val="E94E1B"/>
                </a:solidFill>
              </a:rPr>
              <a:t> </a:t>
            </a:r>
            <a:r>
              <a:rPr lang="en-GB" dirty="0" err="1" smtClean="0">
                <a:solidFill>
                  <a:srgbClr val="E94E1B"/>
                </a:solidFill>
              </a:rPr>
              <a:t>vệ</a:t>
            </a:r>
            <a:r>
              <a:rPr lang="en-GB" dirty="0" smtClean="0">
                <a:solidFill>
                  <a:srgbClr val="E94E1B"/>
                </a:solidFill>
              </a:rPr>
              <a:t> an </a:t>
            </a:r>
            <a:r>
              <a:rPr lang="en-GB" dirty="0" err="1" smtClean="0">
                <a:solidFill>
                  <a:srgbClr val="E94E1B"/>
                </a:solidFill>
              </a:rPr>
              <a:t>toàn</a:t>
            </a:r>
            <a:r>
              <a:rPr lang="en-GB" dirty="0" smtClean="0">
                <a:solidFill>
                  <a:srgbClr val="E94E1B"/>
                </a:solidFill>
              </a:rPr>
              <a:t> </a:t>
            </a:r>
            <a:r>
              <a:rPr lang="en-GB" dirty="0" err="1" smtClean="0">
                <a:solidFill>
                  <a:srgbClr val="E94E1B"/>
                </a:solidFill>
              </a:rPr>
              <a:t>và</a:t>
            </a:r>
            <a:r>
              <a:rPr lang="en-GB" dirty="0" smtClean="0">
                <a:solidFill>
                  <a:srgbClr val="E94E1B"/>
                </a:solidFill>
              </a:rPr>
              <a:t> </a:t>
            </a:r>
            <a:r>
              <a:rPr lang="en-GB" dirty="0" err="1" smtClean="0">
                <a:solidFill>
                  <a:srgbClr val="E94E1B"/>
                </a:solidFill>
              </a:rPr>
              <a:t>sức</a:t>
            </a:r>
            <a:r>
              <a:rPr lang="en-GB" dirty="0" smtClean="0">
                <a:solidFill>
                  <a:srgbClr val="E94E1B"/>
                </a:solidFill>
              </a:rPr>
              <a:t> </a:t>
            </a:r>
            <a:r>
              <a:rPr lang="en-GB" dirty="0" err="1" smtClean="0">
                <a:solidFill>
                  <a:srgbClr val="E94E1B"/>
                </a:solidFill>
              </a:rPr>
              <a:t>khỏe</a:t>
            </a:r>
            <a:r>
              <a:rPr lang="en-GB" dirty="0" smtClean="0">
                <a:solidFill>
                  <a:srgbClr val="E94E1B"/>
                </a:solidFill>
              </a:rPr>
              <a:t> </a:t>
            </a:r>
            <a:r>
              <a:rPr lang="en-GB" dirty="0" err="1" smtClean="0">
                <a:solidFill>
                  <a:srgbClr val="E94E1B"/>
                </a:solidFill>
              </a:rPr>
              <a:t>cho</a:t>
            </a:r>
            <a:r>
              <a:rPr lang="en-GB" dirty="0" smtClean="0">
                <a:solidFill>
                  <a:srgbClr val="E94E1B"/>
                </a:solidFill>
              </a:rPr>
              <a:t> </a:t>
            </a:r>
            <a:r>
              <a:rPr lang="en-GB" dirty="0" err="1" smtClean="0">
                <a:solidFill>
                  <a:srgbClr val="E94E1B"/>
                </a:solidFill>
              </a:rPr>
              <a:t>lao</a:t>
            </a:r>
            <a:r>
              <a:rPr lang="en-GB" dirty="0" smtClean="0">
                <a:solidFill>
                  <a:srgbClr val="E94E1B"/>
                </a:solidFill>
              </a:rPr>
              <a:t>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trẻ</a:t>
            </a:r>
            <a:r>
              <a:rPr lang="en-GB" dirty="0" smtClean="0">
                <a:solidFill>
                  <a:srgbClr val="E94E1B"/>
                </a:solidFill>
              </a:rPr>
              <a:t>? </a:t>
            </a:r>
            <a:endParaRPr lang="en-GB" dirty="0">
              <a:solidFill>
                <a:srgbClr val="E94E1B"/>
              </a:solidFill>
            </a:endParaRPr>
          </a:p>
        </p:txBody>
      </p:sp>
      <p:pic>
        <p:nvPicPr>
          <p:cNvPr id="3" name="Bild 2"/>
          <p:cNvPicPr>
            <a:picLocks noChangeAspect="1"/>
          </p:cNvPicPr>
          <p:nvPr/>
        </p:nvPicPr>
        <p:blipFill>
          <a:blip r:embed="rId3"/>
          <a:stretch>
            <a:fillRect/>
          </a:stretch>
        </p:blipFill>
        <p:spPr>
          <a:xfrm>
            <a:off x="1945616" y="1966834"/>
            <a:ext cx="5236116" cy="3484292"/>
          </a:xfrm>
          <a:prstGeom prst="rect">
            <a:avLst/>
          </a:prstGeom>
        </p:spPr>
      </p:pic>
    </p:spTree>
    <p:extLst>
      <p:ext uri="{BB962C8B-B14F-4D97-AF65-F5344CB8AC3E}">
        <p14:creationId xmlns:p14="http://schemas.microsoft.com/office/powerpoint/2010/main" val="952888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C839032F-DF92-A845-9614-0EBB5D92D326}"/>
              </a:ext>
            </a:extLst>
          </p:cNvPr>
          <p:cNvSpPr>
            <a:spLocks noGrp="1"/>
          </p:cNvSpPr>
          <p:nvPr>
            <p:ph idx="4294967295"/>
          </p:nvPr>
        </p:nvSpPr>
        <p:spPr>
          <a:xfrm>
            <a:off x="628650" y="694944"/>
            <a:ext cx="8172450" cy="5547360"/>
          </a:xfrm>
        </p:spPr>
        <p:txBody>
          <a:bodyPr>
            <a:normAutofit/>
          </a:bodyPr>
          <a:lstStyle/>
          <a:p>
            <a:pPr marL="0" indent="0">
              <a:buNone/>
            </a:pPr>
            <a:r>
              <a:rPr lang="en-GB" dirty="0" err="1" smtClean="0">
                <a:solidFill>
                  <a:srgbClr val="E94E1B"/>
                </a:solidFill>
              </a:rPr>
              <a:t>Các</a:t>
            </a:r>
            <a:r>
              <a:rPr lang="en-GB" dirty="0" smtClean="0">
                <a:solidFill>
                  <a:srgbClr val="E94E1B"/>
                </a:solidFill>
              </a:rPr>
              <a:t> </a:t>
            </a:r>
            <a:r>
              <a:rPr lang="en-GB" dirty="0" err="1" smtClean="0">
                <a:solidFill>
                  <a:srgbClr val="E94E1B"/>
                </a:solidFill>
              </a:rPr>
              <a:t>tiêu</a:t>
            </a:r>
            <a:r>
              <a:rPr lang="en-GB" dirty="0" smtClean="0">
                <a:solidFill>
                  <a:srgbClr val="E94E1B"/>
                </a:solidFill>
              </a:rPr>
              <a:t> </a:t>
            </a:r>
            <a:r>
              <a:rPr lang="en-GB" dirty="0" err="1" smtClean="0">
                <a:solidFill>
                  <a:srgbClr val="E94E1B"/>
                </a:solidFill>
              </a:rPr>
              <a:t>chuẩn</a:t>
            </a:r>
            <a:r>
              <a:rPr lang="en-GB" dirty="0" smtClean="0">
                <a:solidFill>
                  <a:srgbClr val="E94E1B"/>
                </a:solidFill>
              </a:rPr>
              <a:t> An </a:t>
            </a:r>
            <a:r>
              <a:rPr lang="en-GB" dirty="0" err="1" smtClean="0">
                <a:solidFill>
                  <a:srgbClr val="E94E1B"/>
                </a:solidFill>
              </a:rPr>
              <a:t>toàn</a:t>
            </a:r>
            <a:r>
              <a:rPr lang="en-GB" dirty="0" smtClean="0">
                <a:solidFill>
                  <a:srgbClr val="E94E1B"/>
                </a:solidFill>
              </a:rPr>
              <a:t> </a:t>
            </a:r>
            <a:r>
              <a:rPr lang="en-GB" dirty="0" err="1" smtClean="0">
                <a:solidFill>
                  <a:srgbClr val="E94E1B"/>
                </a:solidFill>
              </a:rPr>
              <a:t>Sức</a:t>
            </a:r>
            <a:r>
              <a:rPr lang="en-GB" dirty="0" smtClean="0">
                <a:solidFill>
                  <a:srgbClr val="E94E1B"/>
                </a:solidFill>
              </a:rPr>
              <a:t> </a:t>
            </a:r>
            <a:r>
              <a:rPr lang="en-GB" dirty="0" err="1" smtClean="0">
                <a:solidFill>
                  <a:srgbClr val="E94E1B"/>
                </a:solidFill>
              </a:rPr>
              <a:t>khỏe</a:t>
            </a:r>
            <a:r>
              <a:rPr lang="en-GB" dirty="0" smtClean="0">
                <a:solidFill>
                  <a:srgbClr val="E94E1B"/>
                </a:solidFill>
              </a:rPr>
              <a:t> </a:t>
            </a:r>
            <a:r>
              <a:rPr lang="en-GB" dirty="0" err="1" smtClean="0">
                <a:solidFill>
                  <a:srgbClr val="E94E1B"/>
                </a:solidFill>
              </a:rPr>
              <a:t>nghề</a:t>
            </a:r>
            <a:r>
              <a:rPr lang="en-GB" dirty="0" smtClean="0">
                <a:solidFill>
                  <a:srgbClr val="E94E1B"/>
                </a:solidFill>
              </a:rPr>
              <a:t> </a:t>
            </a:r>
            <a:r>
              <a:rPr lang="en-GB" dirty="0" err="1" smtClean="0">
                <a:solidFill>
                  <a:srgbClr val="E94E1B"/>
                </a:solidFill>
              </a:rPr>
              <a:t>nghiệp</a:t>
            </a:r>
            <a:r>
              <a:rPr lang="en-GB" dirty="0" smtClean="0">
                <a:solidFill>
                  <a:srgbClr val="E94E1B"/>
                </a:solidFill>
              </a:rPr>
              <a:t> (ATSKNN) </a:t>
            </a:r>
          </a:p>
          <a:p>
            <a:pPr>
              <a:spcBef>
                <a:spcPts val="1200"/>
              </a:spcBef>
              <a:buClr>
                <a:srgbClr val="E94E1B"/>
              </a:buClr>
              <a:buSzPct val="110000"/>
              <a:buFont typeface="Arial"/>
              <a:buChar char="•"/>
            </a:pPr>
            <a:r>
              <a:rPr lang="en-GB" sz="2400" dirty="0" err="1" smtClean="0">
                <a:solidFill>
                  <a:schemeClr val="tx1"/>
                </a:solidFill>
              </a:rPr>
              <a:t>Thúc</a:t>
            </a:r>
            <a:r>
              <a:rPr lang="en-GB" sz="2400" dirty="0" smtClean="0">
                <a:solidFill>
                  <a:schemeClr val="tx1"/>
                </a:solidFill>
              </a:rPr>
              <a:t> </a:t>
            </a:r>
            <a:r>
              <a:rPr lang="en-GB" dirty="0" err="1" smtClean="0"/>
              <a:t>đẩy</a:t>
            </a:r>
            <a:r>
              <a:rPr lang="en-GB" dirty="0" smtClean="0"/>
              <a:t> </a:t>
            </a:r>
            <a:r>
              <a:rPr lang="en-GB" dirty="0" err="1" smtClean="0"/>
              <a:t>môi</a:t>
            </a:r>
            <a:r>
              <a:rPr lang="en-GB" dirty="0" smtClean="0"/>
              <a:t> </a:t>
            </a:r>
            <a:r>
              <a:rPr lang="en-GB" dirty="0" err="1" smtClean="0"/>
              <a:t>trường</a:t>
            </a:r>
            <a:r>
              <a:rPr lang="en-GB" dirty="0" smtClean="0"/>
              <a:t> </a:t>
            </a:r>
            <a:r>
              <a:rPr lang="en-GB" dirty="0" err="1" smtClean="0"/>
              <a:t>làm</a:t>
            </a:r>
            <a:r>
              <a:rPr lang="en-GB" dirty="0" smtClean="0"/>
              <a:t> </a:t>
            </a:r>
            <a:r>
              <a:rPr lang="en-GB" dirty="0" err="1" smtClean="0"/>
              <a:t>việc</a:t>
            </a:r>
            <a:r>
              <a:rPr lang="en-GB" dirty="0" smtClean="0"/>
              <a:t> </a:t>
            </a:r>
            <a:r>
              <a:rPr lang="en-GB" dirty="0" err="1" smtClean="0"/>
              <a:t>bền</a:t>
            </a:r>
            <a:r>
              <a:rPr lang="en-GB" dirty="0" smtClean="0"/>
              <a:t> </a:t>
            </a:r>
            <a:r>
              <a:rPr lang="en-GB" dirty="0" err="1" smtClean="0"/>
              <a:t>vững</a:t>
            </a:r>
            <a:r>
              <a:rPr lang="en-GB" dirty="0" smtClean="0"/>
              <a:t>, an </a:t>
            </a:r>
            <a:r>
              <a:rPr lang="en-GB" dirty="0" err="1" smtClean="0"/>
              <a:t>toàn</a:t>
            </a:r>
            <a:r>
              <a:rPr lang="en-GB" dirty="0" smtClean="0"/>
              <a:t> </a:t>
            </a:r>
            <a:r>
              <a:rPr lang="en-GB" dirty="0" err="1" smtClean="0"/>
              <a:t>và</a:t>
            </a:r>
            <a:r>
              <a:rPr lang="en-GB" dirty="0" smtClean="0"/>
              <a:t> </a:t>
            </a:r>
            <a:r>
              <a:rPr lang="en-GB" dirty="0" err="1" smtClean="0"/>
              <a:t>đảm</a:t>
            </a:r>
            <a:r>
              <a:rPr lang="en-GB" dirty="0" smtClean="0"/>
              <a:t> </a:t>
            </a:r>
            <a:r>
              <a:rPr lang="en-GB" dirty="0" err="1" smtClean="0"/>
              <a:t>bảo</a:t>
            </a:r>
            <a:r>
              <a:rPr lang="en-GB" dirty="0" smtClean="0"/>
              <a:t> </a:t>
            </a:r>
            <a:r>
              <a:rPr lang="en-GB" dirty="0" err="1" smtClean="0"/>
              <a:t>sức</a:t>
            </a:r>
            <a:r>
              <a:rPr lang="en-GB" dirty="0" smtClean="0"/>
              <a:t> </a:t>
            </a:r>
            <a:r>
              <a:rPr lang="en-GB" dirty="0" err="1" smtClean="0"/>
              <a:t>khỏe</a:t>
            </a:r>
            <a:r>
              <a:rPr lang="en-GB" dirty="0" smtClean="0"/>
              <a:t> </a:t>
            </a:r>
            <a:r>
              <a:rPr lang="en-GB" dirty="0" err="1" smtClean="0"/>
              <a:t>cho</a:t>
            </a:r>
            <a:r>
              <a:rPr lang="en-GB" dirty="0" smtClean="0"/>
              <a:t> </a:t>
            </a:r>
            <a:r>
              <a:rPr lang="en-GB" sz="2400" dirty="0" err="1" smtClean="0">
                <a:solidFill>
                  <a:srgbClr val="E94E1B"/>
                </a:solidFill>
              </a:rPr>
              <a:t>mọi</a:t>
            </a:r>
            <a:r>
              <a:rPr lang="en-GB" sz="2400" dirty="0" smtClean="0">
                <a:solidFill>
                  <a:srgbClr val="E94E1B"/>
                </a:solidFill>
              </a:rPr>
              <a:t> </a:t>
            </a:r>
            <a:r>
              <a:rPr lang="en-GB" sz="2400" dirty="0" err="1" smtClean="0">
                <a:solidFill>
                  <a:srgbClr val="E94E1B"/>
                </a:solidFill>
              </a:rPr>
              <a:t>người</a:t>
            </a:r>
            <a:r>
              <a:rPr lang="en-GB" sz="2400" dirty="0" smtClean="0">
                <a:solidFill>
                  <a:srgbClr val="E94E1B"/>
                </a:solidFill>
              </a:rPr>
              <a:t> </a:t>
            </a:r>
            <a:r>
              <a:rPr lang="en-GB" sz="2400" dirty="0" err="1" smtClean="0">
                <a:solidFill>
                  <a:srgbClr val="E94E1B"/>
                </a:solidFill>
              </a:rPr>
              <a:t>lao</a:t>
            </a:r>
            <a:r>
              <a:rPr lang="en-GB" sz="2400" dirty="0" smtClean="0">
                <a:solidFill>
                  <a:srgbClr val="E94E1B"/>
                </a:solidFill>
              </a:rPr>
              <a:t> </a:t>
            </a:r>
            <a:r>
              <a:rPr lang="en-GB" sz="2400" dirty="0" err="1" smtClean="0">
                <a:solidFill>
                  <a:srgbClr val="E94E1B"/>
                </a:solidFill>
              </a:rPr>
              <a:t>động</a:t>
            </a:r>
            <a:r>
              <a:rPr lang="en-GB" sz="2400" dirty="0" smtClean="0">
                <a:solidFill>
                  <a:schemeClr val="tx1"/>
                </a:solidFill>
              </a:rPr>
              <a:t>, </a:t>
            </a:r>
            <a:r>
              <a:rPr lang="en-GB" sz="2400" dirty="0" err="1" smtClean="0">
                <a:solidFill>
                  <a:schemeClr val="tx1"/>
                </a:solidFill>
              </a:rPr>
              <a:t>bao</a:t>
            </a:r>
            <a:r>
              <a:rPr lang="en-GB" sz="2400" dirty="0" smtClean="0">
                <a:solidFill>
                  <a:schemeClr val="tx1"/>
                </a:solidFill>
              </a:rPr>
              <a:t> </a:t>
            </a:r>
            <a:r>
              <a:rPr lang="en-GB" sz="2400" dirty="0" err="1" smtClean="0">
                <a:solidFill>
                  <a:schemeClr val="tx1"/>
                </a:solidFill>
              </a:rPr>
              <a:t>gồm</a:t>
            </a:r>
            <a:r>
              <a:rPr lang="en-GB" sz="2400" dirty="0" smtClean="0">
                <a:solidFill>
                  <a:schemeClr val="tx1"/>
                </a:solidFill>
              </a:rPr>
              <a:t> </a:t>
            </a:r>
            <a:r>
              <a:rPr lang="en-GB" sz="2400" dirty="0" err="1" smtClean="0">
                <a:solidFill>
                  <a:schemeClr val="tx1"/>
                </a:solidFill>
              </a:rPr>
              <a:t>lao</a:t>
            </a:r>
            <a:r>
              <a:rPr lang="en-GB" sz="2400" dirty="0" smtClean="0">
                <a:solidFill>
                  <a:schemeClr val="tx1"/>
                </a:solidFill>
              </a:rPr>
              <a:t> </a:t>
            </a:r>
            <a:r>
              <a:rPr lang="en-GB" sz="2400" dirty="0" err="1" smtClean="0">
                <a:solidFill>
                  <a:schemeClr val="tx1"/>
                </a:solidFill>
              </a:rPr>
              <a:t>động</a:t>
            </a:r>
            <a:r>
              <a:rPr lang="en-GB" sz="2400" dirty="0" smtClean="0">
                <a:solidFill>
                  <a:schemeClr val="tx1"/>
                </a:solidFill>
              </a:rPr>
              <a:t> </a:t>
            </a:r>
            <a:r>
              <a:rPr lang="en-GB" sz="2400" dirty="0" err="1" smtClean="0">
                <a:solidFill>
                  <a:schemeClr val="tx1"/>
                </a:solidFill>
              </a:rPr>
              <a:t>trẻ</a:t>
            </a:r>
            <a:r>
              <a:rPr lang="en-GB" sz="2400" dirty="0" smtClean="0">
                <a:solidFill>
                  <a:schemeClr val="tx1"/>
                </a:solidFill>
              </a:rPr>
              <a:t> </a:t>
            </a:r>
          </a:p>
          <a:p>
            <a:pPr>
              <a:spcBef>
                <a:spcPts val="1200"/>
              </a:spcBef>
              <a:buClr>
                <a:srgbClr val="E94E1B"/>
              </a:buClr>
              <a:buSzPct val="110000"/>
              <a:buFont typeface="Arial"/>
              <a:buChar char="•"/>
            </a:pPr>
            <a:r>
              <a:rPr lang="en-GB" dirty="0" err="1"/>
              <a:t>Các</a:t>
            </a:r>
            <a:r>
              <a:rPr lang="en-GB" dirty="0"/>
              <a:t> </a:t>
            </a:r>
            <a:r>
              <a:rPr lang="en-GB" dirty="0" err="1"/>
              <a:t>Công</a:t>
            </a:r>
            <a:r>
              <a:rPr lang="en-GB" dirty="0"/>
              <a:t> </a:t>
            </a:r>
            <a:r>
              <a:rPr lang="en-GB" dirty="0" err="1"/>
              <a:t>ước</a:t>
            </a:r>
            <a:r>
              <a:rPr lang="en-GB" dirty="0"/>
              <a:t> </a:t>
            </a:r>
            <a:r>
              <a:rPr lang="en-GB" dirty="0" err="1"/>
              <a:t>chính</a:t>
            </a:r>
            <a:r>
              <a:rPr lang="en-GB" dirty="0"/>
              <a:t> </a:t>
            </a:r>
            <a:r>
              <a:rPr lang="en-GB" dirty="0" err="1"/>
              <a:t>của</a:t>
            </a:r>
            <a:r>
              <a:rPr lang="en-GB" dirty="0"/>
              <a:t> ILO </a:t>
            </a:r>
            <a:r>
              <a:rPr lang="en-GB" dirty="0" err="1"/>
              <a:t>đưa</a:t>
            </a:r>
            <a:r>
              <a:rPr lang="en-GB" dirty="0"/>
              <a:t> </a:t>
            </a:r>
            <a:r>
              <a:rPr lang="en-GB" dirty="0" err="1"/>
              <a:t>ra</a:t>
            </a:r>
            <a:r>
              <a:rPr lang="en-GB" dirty="0"/>
              <a:t> </a:t>
            </a:r>
            <a:r>
              <a:rPr lang="en-GB" dirty="0" err="1"/>
              <a:t>các</a:t>
            </a:r>
            <a:r>
              <a:rPr lang="en-GB" dirty="0"/>
              <a:t> </a:t>
            </a:r>
            <a:r>
              <a:rPr lang="en-GB" dirty="0" err="1"/>
              <a:t>nguyên</a:t>
            </a:r>
            <a:r>
              <a:rPr lang="en-GB" dirty="0"/>
              <a:t> </a:t>
            </a:r>
            <a:r>
              <a:rPr lang="en-GB" dirty="0" err="1"/>
              <a:t>tắc</a:t>
            </a:r>
            <a:r>
              <a:rPr lang="en-GB" dirty="0"/>
              <a:t> </a:t>
            </a:r>
            <a:r>
              <a:rPr lang="en-GB" dirty="0" err="1"/>
              <a:t>cần</a:t>
            </a:r>
            <a:r>
              <a:rPr lang="en-GB" dirty="0"/>
              <a:t> </a:t>
            </a:r>
            <a:r>
              <a:rPr lang="en-GB" dirty="0" err="1"/>
              <a:t>thiết</a:t>
            </a:r>
            <a:r>
              <a:rPr lang="en-GB" dirty="0"/>
              <a:t> </a:t>
            </a:r>
            <a:r>
              <a:rPr lang="en-GB" dirty="0" err="1"/>
              <a:t>về</a:t>
            </a:r>
            <a:r>
              <a:rPr lang="en-GB" dirty="0"/>
              <a:t> ATSKNN</a:t>
            </a:r>
          </a:p>
          <a:p>
            <a:pPr lvl="1">
              <a:buClr>
                <a:schemeClr val="bg2">
                  <a:lumMod val="25000"/>
                </a:schemeClr>
              </a:buClr>
              <a:buSzPct val="80000"/>
              <a:buFont typeface="Symbol" charset="2"/>
              <a:buChar char="-"/>
            </a:pPr>
            <a:r>
              <a:rPr lang="en-GB" sz="2400" dirty="0" err="1"/>
              <a:t>Công</a:t>
            </a:r>
            <a:r>
              <a:rPr lang="en-GB" sz="2400" dirty="0"/>
              <a:t> </a:t>
            </a:r>
            <a:r>
              <a:rPr lang="en-GB" sz="2400" dirty="0" err="1"/>
              <a:t>ước</a:t>
            </a:r>
            <a:r>
              <a:rPr lang="en-GB" sz="2400" dirty="0"/>
              <a:t> </a:t>
            </a:r>
            <a:r>
              <a:rPr lang="en-GB" sz="2400" dirty="0" err="1"/>
              <a:t>số</a:t>
            </a:r>
            <a:r>
              <a:rPr lang="en-GB" sz="2400" dirty="0"/>
              <a:t> 155 (</a:t>
            </a:r>
            <a:r>
              <a:rPr lang="en-GB" sz="2400" i="1" dirty="0">
                <a:latin typeface="Avenir Book" panose="02000503020000020003"/>
              </a:rPr>
              <a:t>ATSKNN</a:t>
            </a:r>
            <a:r>
              <a:rPr lang="en-GB" sz="2400" dirty="0"/>
              <a:t>)</a:t>
            </a:r>
          </a:p>
          <a:p>
            <a:pPr lvl="1">
              <a:buClr>
                <a:schemeClr val="bg2">
                  <a:lumMod val="25000"/>
                </a:schemeClr>
              </a:buClr>
              <a:buSzPct val="80000"/>
              <a:buFont typeface="Symbol" charset="2"/>
              <a:buChar char="-"/>
            </a:pPr>
            <a:r>
              <a:rPr lang="en-GB" sz="2400" dirty="0" err="1"/>
              <a:t>Công</a:t>
            </a:r>
            <a:r>
              <a:rPr lang="en-GB" sz="2400" dirty="0"/>
              <a:t> </a:t>
            </a:r>
            <a:r>
              <a:rPr lang="en-GB" sz="2400" dirty="0" err="1"/>
              <a:t>ước</a:t>
            </a:r>
            <a:r>
              <a:rPr lang="en-GB" sz="2400" dirty="0"/>
              <a:t> </a:t>
            </a:r>
            <a:r>
              <a:rPr lang="en-GB" sz="2400" dirty="0" err="1"/>
              <a:t>số</a:t>
            </a:r>
            <a:r>
              <a:rPr lang="en-GB" sz="2400" dirty="0"/>
              <a:t> 161 </a:t>
            </a:r>
            <a:r>
              <a:rPr lang="en-GB" sz="2400" i="1" dirty="0"/>
              <a:t>(</a:t>
            </a:r>
            <a:r>
              <a:rPr lang="en-GB" sz="2400" i="1" dirty="0" err="1"/>
              <a:t>Các</a:t>
            </a:r>
            <a:r>
              <a:rPr lang="en-GB" sz="2400" i="1" dirty="0"/>
              <a:t> </a:t>
            </a:r>
            <a:r>
              <a:rPr lang="en-GB" sz="2400" i="1" dirty="0" err="1"/>
              <a:t>dịch</a:t>
            </a:r>
            <a:r>
              <a:rPr lang="en-GB" sz="2400" i="1" dirty="0"/>
              <a:t> </a:t>
            </a:r>
            <a:r>
              <a:rPr lang="en-GB" sz="2400" i="1" dirty="0" err="1"/>
              <a:t>vụ</a:t>
            </a:r>
            <a:r>
              <a:rPr lang="en-GB" sz="2400" i="1" dirty="0"/>
              <a:t> ATSKNN) </a:t>
            </a:r>
          </a:p>
          <a:p>
            <a:pPr lvl="1">
              <a:buClr>
                <a:schemeClr val="bg2">
                  <a:lumMod val="25000"/>
                </a:schemeClr>
              </a:buClr>
              <a:buSzPct val="80000"/>
              <a:buFont typeface="Symbol" charset="2"/>
              <a:buChar char="-"/>
            </a:pPr>
            <a:r>
              <a:rPr lang="en-GB" sz="2400" dirty="0" err="1"/>
              <a:t>Công</a:t>
            </a:r>
            <a:r>
              <a:rPr lang="en-GB" sz="2400" dirty="0"/>
              <a:t> </a:t>
            </a:r>
            <a:r>
              <a:rPr lang="en-GB" sz="2400" dirty="0" err="1"/>
              <a:t>ước</a:t>
            </a:r>
            <a:r>
              <a:rPr lang="en-GB" sz="2400" dirty="0"/>
              <a:t> </a:t>
            </a:r>
            <a:r>
              <a:rPr lang="en-GB" sz="2400" dirty="0" err="1"/>
              <a:t>số</a:t>
            </a:r>
            <a:r>
              <a:rPr lang="en-GB" sz="2400" dirty="0"/>
              <a:t> 187 (</a:t>
            </a:r>
            <a:r>
              <a:rPr lang="en-GB" sz="2400" i="1" dirty="0" err="1"/>
              <a:t>Khung</a:t>
            </a:r>
            <a:r>
              <a:rPr lang="en-GB" sz="2400" i="1" dirty="0"/>
              <a:t> </a:t>
            </a:r>
            <a:r>
              <a:rPr lang="en-GB" sz="2400" i="1" dirty="0" err="1"/>
              <a:t>thúc</a:t>
            </a:r>
            <a:r>
              <a:rPr lang="en-GB" sz="2400" i="1" dirty="0"/>
              <a:t> </a:t>
            </a:r>
            <a:r>
              <a:rPr lang="en-GB" sz="2400" i="1" dirty="0" err="1"/>
              <a:t>đẩy</a:t>
            </a:r>
            <a:r>
              <a:rPr lang="en-GB" sz="2400" i="1" dirty="0"/>
              <a:t> </a:t>
            </a:r>
            <a:r>
              <a:rPr lang="en-GB" sz="2400" i="1" dirty="0" err="1"/>
              <a:t>về</a:t>
            </a:r>
            <a:r>
              <a:rPr lang="en-GB" sz="2400" i="1" dirty="0"/>
              <a:t> ATSKNN</a:t>
            </a:r>
            <a:r>
              <a:rPr lang="en-GB" sz="2400" dirty="0"/>
              <a:t>)</a:t>
            </a:r>
          </a:p>
          <a:p>
            <a:pPr marL="228600" lvl="1">
              <a:spcBef>
                <a:spcPts val="1200"/>
              </a:spcBef>
              <a:buClr>
                <a:srgbClr val="E94E1B"/>
              </a:buClr>
              <a:buSzPct val="110000"/>
              <a:buFont typeface="Arial"/>
              <a:buChar char="•"/>
            </a:pPr>
            <a:r>
              <a:rPr lang="en-GB" sz="2400" dirty="0" err="1"/>
              <a:t>Có</a:t>
            </a:r>
            <a:r>
              <a:rPr lang="en-GB" sz="2400" dirty="0"/>
              <a:t> </a:t>
            </a:r>
            <a:r>
              <a:rPr lang="en-GB" sz="2400" dirty="0" err="1"/>
              <a:t>rất</a:t>
            </a:r>
            <a:r>
              <a:rPr lang="en-GB" sz="2400" dirty="0"/>
              <a:t> </a:t>
            </a:r>
            <a:r>
              <a:rPr lang="en-GB" sz="2400" dirty="0" err="1"/>
              <a:t>ít</a:t>
            </a:r>
            <a:r>
              <a:rPr lang="en-GB" sz="2400" dirty="0"/>
              <a:t> </a:t>
            </a:r>
            <a:r>
              <a:rPr lang="en-GB" sz="2400" dirty="0" err="1"/>
              <a:t>Công</a:t>
            </a:r>
            <a:r>
              <a:rPr lang="en-GB" sz="2400" dirty="0"/>
              <a:t> </a:t>
            </a:r>
            <a:r>
              <a:rPr lang="en-GB" sz="2400" dirty="0" err="1"/>
              <a:t>ước</a:t>
            </a:r>
            <a:r>
              <a:rPr lang="en-GB" sz="2400" dirty="0"/>
              <a:t> </a:t>
            </a:r>
            <a:r>
              <a:rPr lang="en-GB" sz="2400" dirty="0" err="1"/>
              <a:t>đưa</a:t>
            </a:r>
            <a:r>
              <a:rPr lang="en-GB" sz="2400" dirty="0"/>
              <a:t> </a:t>
            </a:r>
            <a:r>
              <a:rPr lang="en-GB" sz="2400" dirty="0" err="1"/>
              <a:t>ra</a:t>
            </a:r>
            <a:r>
              <a:rPr lang="en-GB" sz="2400" dirty="0"/>
              <a:t> </a:t>
            </a:r>
            <a:r>
              <a:rPr lang="en-GB" sz="2400" dirty="0" err="1">
                <a:solidFill>
                  <a:srgbClr val="E94E1B"/>
                </a:solidFill>
              </a:rPr>
              <a:t>biện</a:t>
            </a:r>
            <a:r>
              <a:rPr lang="en-GB" sz="2400" dirty="0">
                <a:solidFill>
                  <a:srgbClr val="E94E1B"/>
                </a:solidFill>
              </a:rPr>
              <a:t> </a:t>
            </a:r>
            <a:r>
              <a:rPr lang="en-GB" sz="2400" dirty="0" err="1">
                <a:solidFill>
                  <a:srgbClr val="E94E1B"/>
                </a:solidFill>
              </a:rPr>
              <a:t>pháp</a:t>
            </a:r>
            <a:r>
              <a:rPr lang="en-GB" sz="2400" dirty="0">
                <a:solidFill>
                  <a:srgbClr val="E94E1B"/>
                </a:solidFill>
              </a:rPr>
              <a:t> </a:t>
            </a:r>
            <a:r>
              <a:rPr lang="en-GB" sz="2400" dirty="0" err="1">
                <a:solidFill>
                  <a:srgbClr val="E94E1B"/>
                </a:solidFill>
              </a:rPr>
              <a:t>bảo</a:t>
            </a:r>
            <a:r>
              <a:rPr lang="en-GB" sz="2400" dirty="0">
                <a:solidFill>
                  <a:srgbClr val="E94E1B"/>
                </a:solidFill>
              </a:rPr>
              <a:t> </a:t>
            </a:r>
            <a:r>
              <a:rPr lang="en-GB" sz="2400" dirty="0" err="1">
                <a:solidFill>
                  <a:srgbClr val="E94E1B"/>
                </a:solidFill>
              </a:rPr>
              <a:t>vệ</a:t>
            </a:r>
            <a:r>
              <a:rPr lang="en-GB" sz="2400" dirty="0">
                <a:solidFill>
                  <a:srgbClr val="E94E1B"/>
                </a:solidFill>
              </a:rPr>
              <a:t> </a:t>
            </a:r>
            <a:r>
              <a:rPr lang="en-GB" sz="2400" dirty="0" err="1" smtClean="0">
                <a:solidFill>
                  <a:srgbClr val="E94E1B"/>
                </a:solidFill>
              </a:rPr>
              <a:t>cụ</a:t>
            </a:r>
            <a:r>
              <a:rPr lang="en-GB" sz="2400" dirty="0" smtClean="0">
                <a:solidFill>
                  <a:srgbClr val="E94E1B"/>
                </a:solidFill>
              </a:rPr>
              <a:t> </a:t>
            </a:r>
            <a:r>
              <a:rPr lang="en-GB" sz="2400" dirty="0" err="1" smtClean="0">
                <a:solidFill>
                  <a:srgbClr val="E94E1B"/>
                </a:solidFill>
              </a:rPr>
              <a:t>thể</a:t>
            </a:r>
            <a:r>
              <a:rPr lang="en-GB" sz="2400" dirty="0" smtClean="0">
                <a:solidFill>
                  <a:srgbClr val="E94E1B"/>
                </a:solidFill>
              </a:rPr>
              <a:t> </a:t>
            </a:r>
            <a:r>
              <a:rPr lang="en-GB" sz="2400" dirty="0" err="1" smtClean="0">
                <a:solidFill>
                  <a:srgbClr val="E94E1B"/>
                </a:solidFill>
              </a:rPr>
              <a:t>đối</a:t>
            </a:r>
            <a:r>
              <a:rPr lang="en-GB" sz="2400" dirty="0" smtClean="0">
                <a:solidFill>
                  <a:srgbClr val="E94E1B"/>
                </a:solidFill>
              </a:rPr>
              <a:t> </a:t>
            </a:r>
            <a:r>
              <a:rPr lang="en-GB" sz="2400" dirty="0" err="1">
                <a:solidFill>
                  <a:srgbClr val="E94E1B"/>
                </a:solidFill>
              </a:rPr>
              <a:t>với</a:t>
            </a:r>
            <a:r>
              <a:rPr lang="en-GB" sz="2400" dirty="0">
                <a:solidFill>
                  <a:srgbClr val="E94E1B"/>
                </a:solidFill>
              </a:rPr>
              <a:t> </a:t>
            </a:r>
            <a:r>
              <a:rPr lang="en-GB" sz="2400" dirty="0" err="1">
                <a:solidFill>
                  <a:srgbClr val="E94E1B"/>
                </a:solidFill>
              </a:rPr>
              <a:t>lao</a:t>
            </a:r>
            <a:r>
              <a:rPr lang="en-GB" sz="2400" dirty="0">
                <a:solidFill>
                  <a:srgbClr val="E94E1B"/>
                </a:solidFill>
              </a:rPr>
              <a:t> </a:t>
            </a:r>
            <a:r>
              <a:rPr lang="en-GB" sz="2400" dirty="0" err="1">
                <a:solidFill>
                  <a:srgbClr val="E94E1B"/>
                </a:solidFill>
              </a:rPr>
              <a:t>động</a:t>
            </a:r>
            <a:r>
              <a:rPr lang="en-GB" sz="2400" dirty="0">
                <a:solidFill>
                  <a:srgbClr val="E94E1B"/>
                </a:solidFill>
              </a:rPr>
              <a:t> </a:t>
            </a:r>
            <a:r>
              <a:rPr lang="en-GB" sz="2400" dirty="0" err="1">
                <a:solidFill>
                  <a:srgbClr val="E94E1B"/>
                </a:solidFill>
              </a:rPr>
              <a:t>trẻ</a:t>
            </a:r>
            <a:r>
              <a:rPr lang="en-GB" sz="2400" dirty="0">
                <a:solidFill>
                  <a:srgbClr val="E94E1B"/>
                </a:solidFill>
              </a:rPr>
              <a:t> </a:t>
            </a:r>
          </a:p>
          <a:p>
            <a:pPr marL="421200" lvl="1" indent="0">
              <a:buClr>
                <a:schemeClr val="bg2">
                  <a:lumMod val="25000"/>
                </a:schemeClr>
              </a:buClr>
              <a:buSzPct val="80000"/>
              <a:buNone/>
            </a:pPr>
            <a:endParaRPr lang="en-GB" sz="2400" dirty="0">
              <a:solidFill>
                <a:schemeClr val="tx1"/>
              </a:solidFill>
            </a:endParaRPr>
          </a:p>
          <a:p>
            <a:pPr marL="421200" lvl="1" indent="0">
              <a:buClr>
                <a:schemeClr val="bg2">
                  <a:lumMod val="25000"/>
                </a:schemeClr>
              </a:buClr>
              <a:buSzPct val="80000"/>
              <a:buNone/>
            </a:pPr>
            <a:endParaRPr lang="en-GB" sz="2400" dirty="0" smtClean="0">
              <a:solidFill>
                <a:schemeClr val="tx1"/>
              </a:solidFill>
            </a:endParaRPr>
          </a:p>
        </p:txBody>
      </p:sp>
    </p:spTree>
    <p:extLst>
      <p:ext uri="{BB962C8B-B14F-4D97-AF65-F5344CB8AC3E}">
        <p14:creationId xmlns:p14="http://schemas.microsoft.com/office/powerpoint/2010/main" val="3828312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6FACD586-1DFB-4848-B713-8289FEC854C5}"/>
              </a:ext>
            </a:extLst>
          </p:cNvPr>
          <p:cNvSpPr>
            <a:spLocks noGrp="1"/>
          </p:cNvSpPr>
          <p:nvPr>
            <p:ph idx="4294967295"/>
          </p:nvPr>
        </p:nvSpPr>
        <p:spPr>
          <a:xfrm>
            <a:off x="628650" y="694944"/>
            <a:ext cx="7886700" cy="5547360"/>
          </a:xfrm>
        </p:spPr>
        <p:txBody>
          <a:bodyPr>
            <a:normAutofit/>
          </a:bodyPr>
          <a:lstStyle/>
          <a:p>
            <a:pPr marL="0" indent="0">
              <a:buNone/>
            </a:pPr>
            <a:r>
              <a:rPr lang="en-GB" dirty="0" err="1">
                <a:solidFill>
                  <a:srgbClr val="E94E1B"/>
                </a:solidFill>
              </a:rPr>
              <a:t>Các</a:t>
            </a:r>
            <a:r>
              <a:rPr lang="en-GB" dirty="0">
                <a:solidFill>
                  <a:srgbClr val="E94E1B"/>
                </a:solidFill>
              </a:rPr>
              <a:t> </a:t>
            </a:r>
            <a:r>
              <a:rPr lang="en-GB" dirty="0" err="1">
                <a:solidFill>
                  <a:srgbClr val="E94E1B"/>
                </a:solidFill>
              </a:rPr>
              <a:t>tiêu</a:t>
            </a:r>
            <a:r>
              <a:rPr lang="en-GB" dirty="0">
                <a:solidFill>
                  <a:srgbClr val="E94E1B"/>
                </a:solidFill>
              </a:rPr>
              <a:t> </a:t>
            </a:r>
            <a:r>
              <a:rPr lang="en-GB" dirty="0" err="1">
                <a:solidFill>
                  <a:srgbClr val="E94E1B"/>
                </a:solidFill>
              </a:rPr>
              <a:t>chuẩn</a:t>
            </a:r>
            <a:r>
              <a:rPr lang="en-GB" dirty="0">
                <a:solidFill>
                  <a:srgbClr val="E94E1B"/>
                </a:solidFill>
              </a:rPr>
              <a:t> </a:t>
            </a:r>
            <a:r>
              <a:rPr lang="en-GB" dirty="0" err="1">
                <a:solidFill>
                  <a:srgbClr val="E94E1B"/>
                </a:solidFill>
              </a:rPr>
              <a:t>về</a:t>
            </a:r>
            <a:r>
              <a:rPr lang="en-GB" dirty="0">
                <a:solidFill>
                  <a:srgbClr val="E94E1B"/>
                </a:solidFill>
              </a:rPr>
              <a:t> Lao </a:t>
            </a:r>
            <a:r>
              <a:rPr lang="en-GB" dirty="0" err="1">
                <a:solidFill>
                  <a:srgbClr val="E94E1B"/>
                </a:solidFill>
              </a:rPr>
              <a:t>động</a:t>
            </a:r>
            <a:r>
              <a:rPr lang="en-GB" dirty="0">
                <a:solidFill>
                  <a:srgbClr val="E94E1B"/>
                </a:solidFill>
              </a:rPr>
              <a:t> </a:t>
            </a:r>
            <a:r>
              <a:rPr lang="en-GB" dirty="0" err="1">
                <a:solidFill>
                  <a:srgbClr val="E94E1B"/>
                </a:solidFill>
              </a:rPr>
              <a:t>trẻ</a:t>
            </a:r>
            <a:r>
              <a:rPr lang="en-GB" dirty="0">
                <a:solidFill>
                  <a:srgbClr val="E94E1B"/>
                </a:solidFill>
              </a:rPr>
              <a:t> </a:t>
            </a:r>
            <a:r>
              <a:rPr lang="en-GB" dirty="0" err="1">
                <a:solidFill>
                  <a:srgbClr val="E94E1B"/>
                </a:solidFill>
              </a:rPr>
              <a:t>em</a:t>
            </a:r>
            <a:endParaRPr lang="en-GB" dirty="0">
              <a:solidFill>
                <a:srgbClr val="E94E1B"/>
              </a:solidFill>
            </a:endParaRPr>
          </a:p>
          <a:p>
            <a:pPr>
              <a:spcBef>
                <a:spcPts val="1200"/>
              </a:spcBef>
              <a:buClr>
                <a:srgbClr val="E94E1B"/>
              </a:buClr>
              <a:buSzPct val="110000"/>
              <a:buFont typeface="Arial"/>
              <a:buChar char="•"/>
            </a:pPr>
            <a:r>
              <a:rPr lang="en-GB" dirty="0" err="1"/>
              <a:t>Bảo</a:t>
            </a:r>
            <a:r>
              <a:rPr lang="en-GB" dirty="0"/>
              <a:t> </a:t>
            </a:r>
            <a:r>
              <a:rPr lang="en-GB" dirty="0" err="1"/>
              <a:t>vệ</a:t>
            </a:r>
            <a:r>
              <a:rPr lang="en-GB" dirty="0"/>
              <a:t> </a:t>
            </a:r>
            <a:r>
              <a:rPr lang="en-GB" dirty="0" err="1"/>
              <a:t>đặc</a:t>
            </a:r>
            <a:r>
              <a:rPr lang="en-GB" dirty="0"/>
              <a:t> </a:t>
            </a:r>
            <a:r>
              <a:rPr lang="en-GB" dirty="0" err="1"/>
              <a:t>biệt</a:t>
            </a:r>
            <a:r>
              <a:rPr lang="en-GB" dirty="0"/>
              <a:t> </a:t>
            </a:r>
            <a:r>
              <a:rPr lang="en-GB" dirty="0" err="1"/>
              <a:t>đối</a:t>
            </a:r>
            <a:r>
              <a:rPr lang="en-GB" dirty="0"/>
              <a:t> </a:t>
            </a:r>
            <a:r>
              <a:rPr lang="en-GB" dirty="0" err="1"/>
              <a:t>với</a:t>
            </a:r>
            <a:r>
              <a:rPr lang="en-GB" dirty="0"/>
              <a:t> </a:t>
            </a:r>
            <a:r>
              <a:rPr lang="en-GB" dirty="0" err="1"/>
              <a:t>trẻ</a:t>
            </a:r>
            <a:r>
              <a:rPr lang="en-GB" dirty="0"/>
              <a:t> </a:t>
            </a:r>
            <a:r>
              <a:rPr lang="en-GB" dirty="0" err="1"/>
              <a:t>em</a:t>
            </a:r>
            <a:r>
              <a:rPr lang="en-GB" dirty="0"/>
              <a:t> </a:t>
            </a:r>
            <a:r>
              <a:rPr lang="en-GB" dirty="0">
                <a:solidFill>
                  <a:srgbClr val="E94E1B"/>
                </a:solidFill>
              </a:rPr>
              <a:t>(</a:t>
            </a:r>
            <a:r>
              <a:rPr lang="en-GB" dirty="0" err="1">
                <a:solidFill>
                  <a:srgbClr val="E94E1B"/>
                </a:solidFill>
              </a:rPr>
              <a:t>dưới</a:t>
            </a:r>
            <a:r>
              <a:rPr lang="en-GB" dirty="0">
                <a:solidFill>
                  <a:srgbClr val="E94E1B"/>
                </a:solidFill>
              </a:rPr>
              <a:t> 18 </a:t>
            </a:r>
            <a:r>
              <a:rPr lang="en-GB" dirty="0" err="1">
                <a:solidFill>
                  <a:srgbClr val="E94E1B"/>
                </a:solidFill>
              </a:rPr>
              <a:t>tuổi</a:t>
            </a:r>
            <a:r>
              <a:rPr lang="en-GB" dirty="0">
                <a:solidFill>
                  <a:srgbClr val="E94E1B"/>
                </a:solidFill>
              </a:rPr>
              <a:t>)</a:t>
            </a:r>
          </a:p>
          <a:p>
            <a:pPr>
              <a:spcBef>
                <a:spcPts val="1200"/>
              </a:spcBef>
              <a:buClr>
                <a:srgbClr val="E94E1B"/>
              </a:buClr>
              <a:buSzPct val="110000"/>
              <a:buFont typeface="Arial"/>
              <a:buChar char="•"/>
            </a:pPr>
            <a:r>
              <a:rPr lang="en-US" dirty="0"/>
              <a:t>Độ </a:t>
            </a:r>
            <a:r>
              <a:rPr lang="en-US" dirty="0" err="1"/>
              <a:t>tuổi</a:t>
            </a:r>
            <a:r>
              <a:rPr lang="en-US" dirty="0"/>
              <a:t> </a:t>
            </a:r>
            <a:r>
              <a:rPr lang="en-US" dirty="0" err="1"/>
              <a:t>tối</a:t>
            </a:r>
            <a:r>
              <a:rPr lang="en-US" dirty="0"/>
              <a:t> </a:t>
            </a:r>
            <a:r>
              <a:rPr lang="en-US" dirty="0" err="1"/>
              <a:t>thiểu</a:t>
            </a:r>
            <a:r>
              <a:rPr lang="en-US" dirty="0"/>
              <a:t> </a:t>
            </a:r>
            <a:r>
              <a:rPr lang="en-US" dirty="0" err="1"/>
              <a:t>được</a:t>
            </a:r>
            <a:r>
              <a:rPr lang="en-US" dirty="0"/>
              <a:t> </a:t>
            </a:r>
            <a:r>
              <a:rPr lang="en-US" dirty="0" err="1"/>
              <a:t>phép</a:t>
            </a:r>
            <a:r>
              <a:rPr lang="en-US" dirty="0"/>
              <a:t> </a:t>
            </a:r>
            <a:r>
              <a:rPr lang="en-US" dirty="0" err="1"/>
              <a:t>làm</a:t>
            </a:r>
            <a:r>
              <a:rPr lang="en-US" dirty="0"/>
              <a:t> </a:t>
            </a:r>
            <a:r>
              <a:rPr lang="en-US" dirty="0" err="1"/>
              <a:t>việc</a:t>
            </a:r>
            <a:r>
              <a:rPr lang="en-US" dirty="0"/>
              <a:t> (</a:t>
            </a:r>
            <a:r>
              <a:rPr lang="en-US" dirty="0" err="1"/>
              <a:t>phụ</a:t>
            </a:r>
            <a:r>
              <a:rPr lang="en-US" dirty="0"/>
              <a:t> </a:t>
            </a:r>
            <a:r>
              <a:rPr lang="en-US" dirty="0" err="1"/>
              <a:t>thuộc</a:t>
            </a:r>
            <a:r>
              <a:rPr lang="en-US" dirty="0"/>
              <a:t> </a:t>
            </a:r>
            <a:r>
              <a:rPr lang="en-US" dirty="0" err="1"/>
              <a:t>vào</a:t>
            </a:r>
            <a:r>
              <a:rPr lang="en-US" dirty="0"/>
              <a:t> </a:t>
            </a:r>
            <a:r>
              <a:rPr lang="en-US" dirty="0" err="1"/>
              <a:t>loại</a:t>
            </a:r>
            <a:r>
              <a:rPr lang="en-US" dirty="0"/>
              <a:t> </a:t>
            </a:r>
            <a:r>
              <a:rPr lang="en-US" dirty="0" err="1"/>
              <a:t>hình</a:t>
            </a:r>
            <a:r>
              <a:rPr lang="en-US" dirty="0"/>
              <a:t> </a:t>
            </a:r>
            <a:r>
              <a:rPr lang="en-US" dirty="0" err="1"/>
              <a:t>công</a:t>
            </a:r>
            <a:r>
              <a:rPr lang="en-US" dirty="0"/>
              <a:t> </a:t>
            </a:r>
            <a:r>
              <a:rPr lang="en-US" dirty="0" err="1"/>
              <a:t>việc</a:t>
            </a:r>
            <a:r>
              <a:rPr lang="en-US" dirty="0"/>
              <a:t>)</a:t>
            </a:r>
            <a:endParaRPr lang="en-GB" dirty="0"/>
          </a:p>
          <a:p>
            <a:pPr lvl="1">
              <a:buClr>
                <a:schemeClr val="bg2">
                  <a:lumMod val="25000"/>
                </a:schemeClr>
              </a:buClr>
              <a:buSzPct val="80000"/>
              <a:buFont typeface="Symbol" charset="2"/>
              <a:buChar char="-"/>
            </a:pPr>
            <a:r>
              <a:rPr lang="en-GB" sz="2400" dirty="0" err="1"/>
              <a:t>Công</a:t>
            </a:r>
            <a:r>
              <a:rPr lang="en-GB" sz="2400" dirty="0"/>
              <a:t> </a:t>
            </a:r>
            <a:r>
              <a:rPr lang="en-GB" sz="2400" dirty="0" err="1"/>
              <a:t>ước</a:t>
            </a:r>
            <a:r>
              <a:rPr lang="en-GB" sz="2400" dirty="0"/>
              <a:t> </a:t>
            </a:r>
            <a:r>
              <a:rPr lang="en-GB" sz="2400" dirty="0" err="1"/>
              <a:t>số</a:t>
            </a:r>
            <a:r>
              <a:rPr lang="en-GB" sz="2400" dirty="0"/>
              <a:t> 138 (Độ </a:t>
            </a:r>
            <a:r>
              <a:rPr lang="en-GB" sz="2400" dirty="0" err="1"/>
              <a:t>tuổi</a:t>
            </a:r>
            <a:r>
              <a:rPr lang="en-GB" sz="2400" dirty="0"/>
              <a:t> </a:t>
            </a:r>
            <a:r>
              <a:rPr lang="en-GB" sz="2400" dirty="0" smtClean="0"/>
              <a:t>Lao </a:t>
            </a:r>
            <a:r>
              <a:rPr lang="en-GB" sz="2400" dirty="0" err="1" smtClean="0"/>
              <a:t>động</a:t>
            </a:r>
            <a:r>
              <a:rPr lang="en-GB" sz="2400" dirty="0" smtClean="0"/>
              <a:t> </a:t>
            </a:r>
            <a:r>
              <a:rPr lang="en-GB" sz="2400" dirty="0" err="1" smtClean="0"/>
              <a:t>Tối</a:t>
            </a:r>
            <a:r>
              <a:rPr lang="en-GB" sz="2400" dirty="0" smtClean="0"/>
              <a:t> </a:t>
            </a:r>
            <a:r>
              <a:rPr lang="en-GB" sz="2400" dirty="0" err="1"/>
              <a:t>thiểu</a:t>
            </a:r>
            <a:r>
              <a:rPr lang="en-GB" sz="2400" dirty="0"/>
              <a:t>) </a:t>
            </a:r>
          </a:p>
          <a:p>
            <a:pPr>
              <a:spcBef>
                <a:spcPts val="1200"/>
              </a:spcBef>
              <a:buClr>
                <a:srgbClr val="E94E1B"/>
              </a:buClr>
              <a:buSzPct val="110000"/>
              <a:buFont typeface="Arial"/>
              <a:buChar char="•"/>
            </a:pPr>
            <a:r>
              <a:rPr lang="en-GB" dirty="0" err="1"/>
              <a:t>Công</a:t>
            </a:r>
            <a:r>
              <a:rPr lang="en-GB" dirty="0"/>
              <a:t> </a:t>
            </a:r>
            <a:r>
              <a:rPr lang="en-GB" dirty="0" err="1"/>
              <a:t>việc</a:t>
            </a:r>
            <a:r>
              <a:rPr lang="en-GB" dirty="0"/>
              <a:t> </a:t>
            </a:r>
            <a:r>
              <a:rPr lang="en-GB" dirty="0" err="1"/>
              <a:t>nặng</a:t>
            </a:r>
            <a:r>
              <a:rPr lang="en-GB" dirty="0"/>
              <a:t> </a:t>
            </a:r>
            <a:r>
              <a:rPr lang="en-GB" dirty="0" err="1"/>
              <a:t>nhọc</a:t>
            </a:r>
            <a:r>
              <a:rPr lang="en-GB" dirty="0"/>
              <a:t>, </a:t>
            </a:r>
            <a:r>
              <a:rPr lang="en-GB" dirty="0" err="1"/>
              <a:t>nguy</a:t>
            </a:r>
            <a:r>
              <a:rPr lang="en-GB" dirty="0"/>
              <a:t> </a:t>
            </a:r>
            <a:r>
              <a:rPr lang="en-GB" dirty="0" err="1"/>
              <a:t>hiểm</a:t>
            </a:r>
            <a:r>
              <a:rPr lang="en-GB" dirty="0"/>
              <a:t> </a:t>
            </a:r>
            <a:r>
              <a:rPr lang="en-GB" dirty="0" err="1"/>
              <a:t>là</a:t>
            </a:r>
            <a:r>
              <a:rPr lang="en-GB" dirty="0"/>
              <a:t> </a:t>
            </a:r>
            <a:r>
              <a:rPr lang="en-GB" dirty="0" err="1"/>
              <a:t>một</a:t>
            </a:r>
            <a:r>
              <a:rPr lang="en-GB" dirty="0"/>
              <a:t> </a:t>
            </a:r>
            <a:r>
              <a:rPr lang="en-GB" dirty="0" err="1"/>
              <a:t>trong</a:t>
            </a:r>
            <a:r>
              <a:rPr lang="en-GB" dirty="0"/>
              <a:t> </a:t>
            </a:r>
            <a:r>
              <a:rPr lang="en-GB" dirty="0" err="1"/>
              <a:t>bốn</a:t>
            </a:r>
            <a:r>
              <a:rPr lang="en-GB" dirty="0"/>
              <a:t> </a:t>
            </a:r>
            <a:r>
              <a:rPr lang="en-GB" dirty="0" err="1"/>
              <a:t>hình</a:t>
            </a:r>
            <a:r>
              <a:rPr lang="en-GB" dirty="0"/>
              <a:t> </a:t>
            </a:r>
            <a:r>
              <a:rPr lang="en-GB" dirty="0" err="1"/>
              <a:t>thức</a:t>
            </a:r>
            <a:r>
              <a:rPr lang="en-GB" dirty="0"/>
              <a:t> </a:t>
            </a:r>
            <a:r>
              <a:rPr lang="en-GB" dirty="0" err="1"/>
              <a:t>lao</a:t>
            </a:r>
            <a:r>
              <a:rPr lang="en-GB" dirty="0"/>
              <a:t> </a:t>
            </a:r>
            <a:r>
              <a:rPr lang="en-GB" dirty="0" err="1"/>
              <a:t>động</a:t>
            </a:r>
            <a:r>
              <a:rPr lang="en-GB" dirty="0"/>
              <a:t> </a:t>
            </a:r>
            <a:r>
              <a:rPr lang="en-GB" dirty="0" err="1"/>
              <a:t>trẻ</a:t>
            </a:r>
            <a:r>
              <a:rPr lang="en-GB" dirty="0"/>
              <a:t> </a:t>
            </a:r>
            <a:r>
              <a:rPr lang="en-GB" dirty="0" err="1"/>
              <a:t>em</a:t>
            </a:r>
            <a:r>
              <a:rPr lang="en-GB" dirty="0"/>
              <a:t> </a:t>
            </a:r>
            <a:r>
              <a:rPr lang="en-GB" dirty="0" err="1"/>
              <a:t>tồi</a:t>
            </a:r>
            <a:r>
              <a:rPr lang="en-GB" dirty="0"/>
              <a:t> </a:t>
            </a:r>
            <a:r>
              <a:rPr lang="en-GB" dirty="0" err="1"/>
              <a:t>tệ</a:t>
            </a:r>
            <a:r>
              <a:rPr lang="en-GB" dirty="0"/>
              <a:t> </a:t>
            </a:r>
            <a:r>
              <a:rPr lang="en-GB" dirty="0" err="1"/>
              <a:t>nhất</a:t>
            </a:r>
            <a:endParaRPr lang="en-US" dirty="0">
              <a:solidFill>
                <a:srgbClr val="00B0F0"/>
              </a:solidFill>
            </a:endParaRPr>
          </a:p>
          <a:p>
            <a:pPr lvl="1">
              <a:buClr>
                <a:schemeClr val="bg2">
                  <a:lumMod val="25000"/>
                </a:schemeClr>
              </a:buClr>
              <a:buSzPct val="80000"/>
              <a:buFont typeface="Symbol" charset="2"/>
              <a:buChar char="-"/>
            </a:pPr>
            <a:r>
              <a:rPr lang="en-GB" sz="2400" dirty="0" err="1"/>
              <a:t>Công</a:t>
            </a:r>
            <a:r>
              <a:rPr lang="en-GB" sz="2400" dirty="0"/>
              <a:t> </a:t>
            </a:r>
            <a:r>
              <a:rPr lang="en-GB" sz="2400" dirty="0" err="1"/>
              <a:t>ước</a:t>
            </a:r>
            <a:r>
              <a:rPr lang="en-GB" sz="2400" dirty="0"/>
              <a:t> </a:t>
            </a:r>
            <a:r>
              <a:rPr lang="en-GB" sz="2400" dirty="0" err="1"/>
              <a:t>số</a:t>
            </a:r>
            <a:r>
              <a:rPr lang="en-GB" sz="2400" dirty="0"/>
              <a:t> 182 &amp; </a:t>
            </a:r>
            <a:r>
              <a:rPr lang="en-GB" sz="2400" dirty="0" err="1"/>
              <a:t>Khuyến</a:t>
            </a:r>
            <a:r>
              <a:rPr lang="en-GB" sz="2400" dirty="0"/>
              <a:t> </a:t>
            </a:r>
            <a:r>
              <a:rPr lang="en-GB" sz="2400" dirty="0" err="1"/>
              <a:t>nghị</a:t>
            </a:r>
            <a:r>
              <a:rPr lang="en-GB" sz="2400" dirty="0"/>
              <a:t> </a:t>
            </a:r>
            <a:r>
              <a:rPr lang="en-GB" sz="2400" dirty="0" err="1"/>
              <a:t>số</a:t>
            </a:r>
            <a:r>
              <a:rPr lang="en-GB" sz="2400" dirty="0"/>
              <a:t> 190 </a:t>
            </a:r>
            <a:r>
              <a:rPr lang="en-GB" sz="2400" i="1" dirty="0">
                <a:solidFill>
                  <a:srgbClr val="E94E1B"/>
                </a:solidFill>
                <a:latin typeface="Avenir Next Italic"/>
                <a:cs typeface="Avenir Next Italic"/>
              </a:rPr>
              <a:t>(</a:t>
            </a:r>
            <a:r>
              <a:rPr lang="en-GB" sz="2400" i="1" dirty="0" err="1">
                <a:solidFill>
                  <a:srgbClr val="E94E1B"/>
                </a:solidFill>
                <a:latin typeface="Avenir Next Italic"/>
                <a:cs typeface="Avenir Next Italic"/>
              </a:rPr>
              <a:t>Các</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hình</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thức</a:t>
            </a:r>
            <a:r>
              <a:rPr lang="en-GB" sz="2400" i="1" dirty="0">
                <a:solidFill>
                  <a:srgbClr val="E94E1B"/>
                </a:solidFill>
                <a:latin typeface="Avenir Next Italic"/>
                <a:cs typeface="Avenir Next Italic"/>
              </a:rPr>
              <a:t> Lao </a:t>
            </a:r>
            <a:r>
              <a:rPr lang="en-GB" sz="2400" i="1" dirty="0" err="1">
                <a:solidFill>
                  <a:srgbClr val="E94E1B"/>
                </a:solidFill>
                <a:latin typeface="Avenir Next Italic"/>
                <a:cs typeface="Avenir Next Italic"/>
              </a:rPr>
              <a:t>động</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trẻ</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em</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tồi</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tệ</a:t>
            </a:r>
            <a:r>
              <a:rPr lang="en-GB" sz="2400" i="1" dirty="0">
                <a:solidFill>
                  <a:srgbClr val="E94E1B"/>
                </a:solidFill>
                <a:latin typeface="Avenir Next Italic"/>
                <a:cs typeface="Avenir Next Italic"/>
              </a:rPr>
              <a:t> </a:t>
            </a:r>
            <a:r>
              <a:rPr lang="en-GB" sz="2400" i="1" dirty="0" err="1">
                <a:solidFill>
                  <a:srgbClr val="E94E1B"/>
                </a:solidFill>
                <a:latin typeface="Avenir Next Italic"/>
                <a:cs typeface="Avenir Next Italic"/>
              </a:rPr>
              <a:t>nhất</a:t>
            </a:r>
            <a:r>
              <a:rPr lang="en-GB" sz="2400" i="1" dirty="0">
                <a:solidFill>
                  <a:srgbClr val="E94E1B"/>
                </a:solidFill>
                <a:latin typeface="Avenir Next Italic"/>
                <a:cs typeface="Avenir Next Italic"/>
              </a:rPr>
              <a:t>)</a:t>
            </a:r>
            <a:endParaRPr lang="en-GB" sz="2400" i="1" dirty="0">
              <a:solidFill>
                <a:srgbClr val="E94E1B"/>
              </a:solidFill>
              <a:latin typeface="Avenir Next Italic"/>
              <a:cs typeface="Avenir Next Italic"/>
            </a:endParaRPr>
          </a:p>
        </p:txBody>
      </p:sp>
    </p:spTree>
    <p:extLst>
      <p:ext uri="{BB962C8B-B14F-4D97-AF65-F5344CB8AC3E}">
        <p14:creationId xmlns:p14="http://schemas.microsoft.com/office/powerpoint/2010/main" val="936478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stretch>
            <a:fillRect/>
          </a:stretch>
        </p:blipFill>
        <p:spPr>
          <a:xfrm>
            <a:off x="1882246" y="1594714"/>
            <a:ext cx="5263505" cy="3484292"/>
          </a:xfrm>
          <a:prstGeom prst="rect">
            <a:avLst/>
          </a:prstGeom>
        </p:spPr>
      </p:pic>
      <p:sp>
        <p:nvSpPr>
          <p:cNvPr id="2" name="Titolo 1">
            <a:extLst>
              <a:ext uri="{FF2B5EF4-FFF2-40B4-BE49-F238E27FC236}">
                <a16:creationId xmlns="" xmlns:a16="http://schemas.microsoft.com/office/drawing/2014/main" id="{A9FFC6D5-2928-2D4E-AE6F-6A52B218F6DF}"/>
              </a:ext>
            </a:extLst>
          </p:cNvPr>
          <p:cNvSpPr>
            <a:spLocks noGrp="1"/>
          </p:cNvSpPr>
          <p:nvPr>
            <p:ph type="title"/>
          </p:nvPr>
        </p:nvSpPr>
        <p:spPr>
          <a:xfrm>
            <a:off x="1359492" y="694944"/>
            <a:ext cx="6670083" cy="899770"/>
          </a:xfrm>
        </p:spPr>
        <p:txBody>
          <a:bodyPr/>
          <a:lstStyle/>
          <a:p>
            <a:r>
              <a:rPr lang="en-GB" dirty="0" err="1" smtClean="0">
                <a:solidFill>
                  <a:srgbClr val="E94E1B"/>
                </a:solidFill>
              </a:rPr>
              <a:t>Chúng</a:t>
            </a:r>
            <a:r>
              <a:rPr lang="en-GB" dirty="0" smtClean="0">
                <a:solidFill>
                  <a:srgbClr val="E94E1B"/>
                </a:solidFill>
              </a:rPr>
              <a:t> ta </a:t>
            </a:r>
            <a:r>
              <a:rPr lang="en-GB" dirty="0" err="1" smtClean="0">
                <a:solidFill>
                  <a:srgbClr val="E94E1B"/>
                </a:solidFill>
              </a:rPr>
              <a:t>l</a:t>
            </a:r>
            <a:r>
              <a:rPr lang="en-GB" dirty="0" err="1" smtClean="0">
                <a:solidFill>
                  <a:srgbClr val="E94E1B"/>
                </a:solidFill>
              </a:rPr>
              <a:t>àm</a:t>
            </a:r>
            <a:r>
              <a:rPr lang="en-GB" dirty="0" smtClean="0">
                <a:solidFill>
                  <a:srgbClr val="E94E1B"/>
                </a:solidFill>
              </a:rPr>
              <a:t> </a:t>
            </a:r>
            <a:r>
              <a:rPr lang="en-GB" dirty="0" err="1">
                <a:solidFill>
                  <a:srgbClr val="E94E1B"/>
                </a:solidFill>
              </a:rPr>
              <a:t>gì</a:t>
            </a:r>
            <a:r>
              <a:rPr lang="en-GB" dirty="0">
                <a:solidFill>
                  <a:srgbClr val="E94E1B"/>
                </a:solidFill>
              </a:rPr>
              <a:t> </a:t>
            </a:r>
            <a:r>
              <a:rPr lang="en-GB" dirty="0" err="1">
                <a:solidFill>
                  <a:srgbClr val="E94E1B"/>
                </a:solidFill>
              </a:rPr>
              <a:t>để</a:t>
            </a:r>
            <a:r>
              <a:rPr lang="en-GB" dirty="0">
                <a:solidFill>
                  <a:srgbClr val="E94E1B"/>
                </a:solidFill>
              </a:rPr>
              <a:t> </a:t>
            </a:r>
            <a:r>
              <a:rPr lang="en-GB" dirty="0" err="1">
                <a:solidFill>
                  <a:srgbClr val="E94E1B"/>
                </a:solidFill>
              </a:rPr>
              <a:t>bảo</a:t>
            </a:r>
            <a:r>
              <a:rPr lang="en-GB" dirty="0">
                <a:solidFill>
                  <a:srgbClr val="E94E1B"/>
                </a:solidFill>
              </a:rPr>
              <a:t> </a:t>
            </a:r>
            <a:r>
              <a:rPr lang="en-GB" dirty="0" err="1">
                <a:solidFill>
                  <a:srgbClr val="E94E1B"/>
                </a:solidFill>
              </a:rPr>
              <a:t>vệ</a:t>
            </a:r>
            <a:r>
              <a:rPr lang="en-GB" dirty="0">
                <a:solidFill>
                  <a:srgbClr val="E94E1B"/>
                </a:solidFill>
              </a:rPr>
              <a:t> Lao </a:t>
            </a:r>
            <a:r>
              <a:rPr lang="en-GB" dirty="0" err="1">
                <a:solidFill>
                  <a:srgbClr val="E94E1B"/>
                </a:solidFill>
              </a:rPr>
              <a:t>động</a:t>
            </a:r>
            <a:r>
              <a:rPr lang="en-GB" dirty="0">
                <a:solidFill>
                  <a:srgbClr val="E94E1B"/>
                </a:solidFill>
              </a:rPr>
              <a:t> </a:t>
            </a:r>
            <a:r>
              <a:rPr lang="en-GB" dirty="0" err="1">
                <a:solidFill>
                  <a:srgbClr val="E94E1B"/>
                </a:solidFill>
              </a:rPr>
              <a:t>trẻ</a:t>
            </a:r>
            <a:r>
              <a:rPr lang="en-GB" dirty="0">
                <a:solidFill>
                  <a:srgbClr val="E94E1B"/>
                </a:solidFill>
              </a:rPr>
              <a:t>?</a:t>
            </a:r>
          </a:p>
        </p:txBody>
      </p:sp>
    </p:spTree>
    <p:extLst>
      <p:ext uri="{BB962C8B-B14F-4D97-AF65-F5344CB8AC3E}">
        <p14:creationId xmlns:p14="http://schemas.microsoft.com/office/powerpoint/2010/main" val="2902243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1417638" y="157163"/>
            <a:ext cx="6340475" cy="6294437"/>
            <a:chOff x="883" y="99"/>
            <a:chExt cx="3994" cy="3965"/>
          </a:xfrm>
        </p:grpSpPr>
        <p:sp>
          <p:nvSpPr>
            <p:cNvPr id="3" name="AutoShape 3"/>
            <p:cNvSpPr>
              <a:spLocks noChangeAspect="1" noChangeArrowheads="1" noTextEdit="1"/>
            </p:cNvSpPr>
            <p:nvPr/>
          </p:nvSpPr>
          <p:spPr bwMode="auto">
            <a:xfrm>
              <a:off x="883" y="99"/>
              <a:ext cx="3994" cy="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5" name="Group 205"/>
            <p:cNvGrpSpPr>
              <a:grpSpLocks/>
            </p:cNvGrpSpPr>
            <p:nvPr/>
          </p:nvGrpSpPr>
          <p:grpSpPr bwMode="auto">
            <a:xfrm>
              <a:off x="1076" y="402"/>
              <a:ext cx="3645" cy="3373"/>
              <a:chOff x="1076" y="402"/>
              <a:chExt cx="3645" cy="3373"/>
            </a:xfrm>
          </p:grpSpPr>
          <p:sp>
            <p:nvSpPr>
              <p:cNvPr id="47" name="Freeform 5"/>
              <p:cNvSpPr>
                <a:spLocks/>
              </p:cNvSpPr>
              <p:nvPr/>
            </p:nvSpPr>
            <p:spPr bwMode="auto">
              <a:xfrm>
                <a:off x="1307" y="402"/>
                <a:ext cx="1547" cy="1331"/>
              </a:xfrm>
              <a:custGeom>
                <a:avLst/>
                <a:gdLst>
                  <a:gd name="T0" fmla="*/ 2287 w 2287"/>
                  <a:gd name="T1" fmla="*/ 1006 h 1965"/>
                  <a:gd name="T2" fmla="*/ 2287 w 2287"/>
                  <a:gd name="T3" fmla="*/ 1006 h 1965"/>
                  <a:gd name="T4" fmla="*/ 2287 w 2287"/>
                  <a:gd name="T5" fmla="*/ 0 h 1965"/>
                  <a:gd name="T6" fmla="*/ 0 w 2287"/>
                  <a:gd name="T7" fmla="*/ 1655 h 1965"/>
                  <a:gd name="T8" fmla="*/ 958 w 2287"/>
                  <a:gd name="T9" fmla="*/ 1965 h 1965"/>
                  <a:gd name="T10" fmla="*/ 2287 w 2287"/>
                  <a:gd name="T11" fmla="*/ 1006 h 1965"/>
                </a:gdLst>
                <a:ahLst/>
                <a:cxnLst>
                  <a:cxn ang="0">
                    <a:pos x="T0" y="T1"/>
                  </a:cxn>
                  <a:cxn ang="0">
                    <a:pos x="T2" y="T3"/>
                  </a:cxn>
                  <a:cxn ang="0">
                    <a:pos x="T4" y="T5"/>
                  </a:cxn>
                  <a:cxn ang="0">
                    <a:pos x="T6" y="T7"/>
                  </a:cxn>
                  <a:cxn ang="0">
                    <a:pos x="T8" y="T9"/>
                  </a:cxn>
                  <a:cxn ang="0">
                    <a:pos x="T10" y="T11"/>
                  </a:cxn>
                </a:cxnLst>
                <a:rect l="0" t="0" r="r" b="b"/>
                <a:pathLst>
                  <a:path w="2287" h="1965">
                    <a:moveTo>
                      <a:pt x="2287" y="1006"/>
                    </a:moveTo>
                    <a:lnTo>
                      <a:pt x="2287" y="1006"/>
                    </a:lnTo>
                    <a:lnTo>
                      <a:pt x="2287" y="0"/>
                    </a:lnTo>
                    <a:cubicBezTo>
                      <a:pt x="1236" y="26"/>
                      <a:pt x="349" y="667"/>
                      <a:pt x="0" y="1655"/>
                    </a:cubicBezTo>
                    <a:lnTo>
                      <a:pt x="958" y="1965"/>
                    </a:lnTo>
                    <a:cubicBezTo>
                      <a:pt x="1163" y="1423"/>
                      <a:pt x="1678" y="1033"/>
                      <a:pt x="2287" y="1006"/>
                    </a:cubicBez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Freeform 6"/>
              <p:cNvSpPr>
                <a:spLocks/>
              </p:cNvSpPr>
              <p:nvPr/>
            </p:nvSpPr>
            <p:spPr bwMode="auto">
              <a:xfrm>
                <a:off x="1076" y="1608"/>
                <a:ext cx="1193" cy="1812"/>
              </a:xfrm>
              <a:custGeom>
                <a:avLst/>
                <a:gdLst>
                  <a:gd name="T0" fmla="*/ 1203 w 1763"/>
                  <a:gd name="T1" fmla="*/ 710 h 2677"/>
                  <a:gd name="T2" fmla="*/ 1203 w 1763"/>
                  <a:gd name="T3" fmla="*/ 710 h 2677"/>
                  <a:gd name="T4" fmla="*/ 1257 w 1763"/>
                  <a:gd name="T5" fmla="*/ 309 h 2677"/>
                  <a:gd name="T6" fmla="*/ 300 w 1763"/>
                  <a:gd name="T7" fmla="*/ 0 h 2677"/>
                  <a:gd name="T8" fmla="*/ 1174 w 1763"/>
                  <a:gd name="T9" fmla="*/ 2677 h 2677"/>
                  <a:gd name="T10" fmla="*/ 1763 w 1763"/>
                  <a:gd name="T11" fmla="*/ 1870 h 2677"/>
                  <a:gd name="T12" fmla="*/ 1203 w 1763"/>
                  <a:gd name="T13" fmla="*/ 710 h 2677"/>
                </a:gdLst>
                <a:ahLst/>
                <a:cxnLst>
                  <a:cxn ang="0">
                    <a:pos x="T0" y="T1"/>
                  </a:cxn>
                  <a:cxn ang="0">
                    <a:pos x="T2" y="T3"/>
                  </a:cxn>
                  <a:cxn ang="0">
                    <a:pos x="T4" y="T5"/>
                  </a:cxn>
                  <a:cxn ang="0">
                    <a:pos x="T6" y="T7"/>
                  </a:cxn>
                  <a:cxn ang="0">
                    <a:pos x="T8" y="T9"/>
                  </a:cxn>
                  <a:cxn ang="0">
                    <a:pos x="T10" y="T11"/>
                  </a:cxn>
                  <a:cxn ang="0">
                    <a:pos x="T12" y="T13"/>
                  </a:cxn>
                </a:cxnLst>
                <a:rect l="0" t="0" r="r" b="b"/>
                <a:pathLst>
                  <a:path w="1763" h="2677">
                    <a:moveTo>
                      <a:pt x="1203" y="710"/>
                    </a:moveTo>
                    <a:lnTo>
                      <a:pt x="1203" y="710"/>
                    </a:lnTo>
                    <a:cubicBezTo>
                      <a:pt x="1203" y="571"/>
                      <a:pt x="1222" y="437"/>
                      <a:pt x="1257" y="309"/>
                    </a:cubicBezTo>
                    <a:lnTo>
                      <a:pt x="300" y="0"/>
                    </a:lnTo>
                    <a:cubicBezTo>
                      <a:pt x="0" y="1003"/>
                      <a:pt x="339" y="2041"/>
                      <a:pt x="1174" y="2677"/>
                    </a:cubicBezTo>
                    <a:lnTo>
                      <a:pt x="1763" y="1870"/>
                    </a:lnTo>
                    <a:cubicBezTo>
                      <a:pt x="1421" y="1598"/>
                      <a:pt x="1203" y="1179"/>
                      <a:pt x="1203" y="710"/>
                    </a:cubicBez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Freeform 7"/>
              <p:cNvSpPr>
                <a:spLocks/>
              </p:cNvSpPr>
              <p:nvPr/>
            </p:nvSpPr>
            <p:spPr bwMode="auto">
              <a:xfrm>
                <a:off x="1942" y="2926"/>
                <a:ext cx="1913" cy="849"/>
              </a:xfrm>
              <a:custGeom>
                <a:avLst/>
                <a:gdLst>
                  <a:gd name="T0" fmla="*/ 1414 w 2827"/>
                  <a:gd name="T1" fmla="*/ 248 h 1254"/>
                  <a:gd name="T2" fmla="*/ 1414 w 2827"/>
                  <a:gd name="T3" fmla="*/ 248 h 1254"/>
                  <a:gd name="T4" fmla="*/ 589 w 2827"/>
                  <a:gd name="T5" fmla="*/ 0 h 1254"/>
                  <a:gd name="T6" fmla="*/ 0 w 2827"/>
                  <a:gd name="T7" fmla="*/ 807 h 1254"/>
                  <a:gd name="T8" fmla="*/ 1414 w 2827"/>
                  <a:gd name="T9" fmla="*/ 1254 h 1254"/>
                  <a:gd name="T10" fmla="*/ 2827 w 2827"/>
                  <a:gd name="T11" fmla="*/ 807 h 1254"/>
                  <a:gd name="T12" fmla="*/ 2239 w 2827"/>
                  <a:gd name="T13" fmla="*/ 0 h 1254"/>
                  <a:gd name="T14" fmla="*/ 1414 w 2827"/>
                  <a:gd name="T15" fmla="*/ 248 h 1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27" h="1254">
                    <a:moveTo>
                      <a:pt x="1414" y="248"/>
                    </a:moveTo>
                    <a:lnTo>
                      <a:pt x="1414" y="248"/>
                    </a:lnTo>
                    <a:cubicBezTo>
                      <a:pt x="1109" y="248"/>
                      <a:pt x="825" y="157"/>
                      <a:pt x="589" y="0"/>
                    </a:cubicBezTo>
                    <a:lnTo>
                      <a:pt x="0" y="807"/>
                    </a:lnTo>
                    <a:cubicBezTo>
                      <a:pt x="426" y="1100"/>
                      <a:pt x="913" y="1254"/>
                      <a:pt x="1414" y="1254"/>
                    </a:cubicBezTo>
                    <a:cubicBezTo>
                      <a:pt x="1914" y="1254"/>
                      <a:pt x="2402" y="1100"/>
                      <a:pt x="2827" y="807"/>
                    </a:cubicBezTo>
                    <a:lnTo>
                      <a:pt x="2239" y="0"/>
                    </a:lnTo>
                    <a:cubicBezTo>
                      <a:pt x="2002" y="157"/>
                      <a:pt x="1719" y="248"/>
                      <a:pt x="1414" y="248"/>
                    </a:cubicBez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8"/>
              <p:cNvSpPr>
                <a:spLocks/>
              </p:cNvSpPr>
              <p:nvPr/>
            </p:nvSpPr>
            <p:spPr bwMode="auto">
              <a:xfrm>
                <a:off x="3528" y="1608"/>
                <a:ext cx="1193" cy="1812"/>
              </a:xfrm>
              <a:custGeom>
                <a:avLst/>
                <a:gdLst>
                  <a:gd name="T0" fmla="*/ 1462 w 1762"/>
                  <a:gd name="T1" fmla="*/ 0 h 2677"/>
                  <a:gd name="T2" fmla="*/ 1462 w 1762"/>
                  <a:gd name="T3" fmla="*/ 0 h 2677"/>
                  <a:gd name="T4" fmla="*/ 505 w 1762"/>
                  <a:gd name="T5" fmla="*/ 309 h 2677"/>
                  <a:gd name="T6" fmla="*/ 560 w 1762"/>
                  <a:gd name="T7" fmla="*/ 710 h 2677"/>
                  <a:gd name="T8" fmla="*/ 0 w 1762"/>
                  <a:gd name="T9" fmla="*/ 1870 h 2677"/>
                  <a:gd name="T10" fmla="*/ 589 w 1762"/>
                  <a:gd name="T11" fmla="*/ 2677 h 2677"/>
                  <a:gd name="T12" fmla="*/ 1462 w 1762"/>
                  <a:gd name="T13" fmla="*/ 0 h 2677"/>
                </a:gdLst>
                <a:ahLst/>
                <a:cxnLst>
                  <a:cxn ang="0">
                    <a:pos x="T0" y="T1"/>
                  </a:cxn>
                  <a:cxn ang="0">
                    <a:pos x="T2" y="T3"/>
                  </a:cxn>
                  <a:cxn ang="0">
                    <a:pos x="T4" y="T5"/>
                  </a:cxn>
                  <a:cxn ang="0">
                    <a:pos x="T6" y="T7"/>
                  </a:cxn>
                  <a:cxn ang="0">
                    <a:pos x="T8" y="T9"/>
                  </a:cxn>
                  <a:cxn ang="0">
                    <a:pos x="T10" y="T11"/>
                  </a:cxn>
                  <a:cxn ang="0">
                    <a:pos x="T12" y="T13"/>
                  </a:cxn>
                </a:cxnLst>
                <a:rect l="0" t="0" r="r" b="b"/>
                <a:pathLst>
                  <a:path w="1762" h="2677">
                    <a:moveTo>
                      <a:pt x="1462" y="0"/>
                    </a:moveTo>
                    <a:lnTo>
                      <a:pt x="1462" y="0"/>
                    </a:lnTo>
                    <a:lnTo>
                      <a:pt x="505" y="309"/>
                    </a:lnTo>
                    <a:cubicBezTo>
                      <a:pt x="541" y="437"/>
                      <a:pt x="560" y="571"/>
                      <a:pt x="560" y="710"/>
                    </a:cubicBezTo>
                    <a:cubicBezTo>
                      <a:pt x="560" y="1179"/>
                      <a:pt x="341" y="1598"/>
                      <a:pt x="0" y="1870"/>
                    </a:cubicBezTo>
                    <a:lnTo>
                      <a:pt x="589" y="2677"/>
                    </a:lnTo>
                    <a:cubicBezTo>
                      <a:pt x="1424" y="2041"/>
                      <a:pt x="1762" y="1003"/>
                      <a:pt x="1462" y="0"/>
                    </a:cubicBez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Freeform 9"/>
              <p:cNvSpPr>
                <a:spLocks/>
              </p:cNvSpPr>
              <p:nvPr/>
            </p:nvSpPr>
            <p:spPr bwMode="auto">
              <a:xfrm>
                <a:off x="2943" y="402"/>
                <a:ext cx="1547" cy="1331"/>
              </a:xfrm>
              <a:custGeom>
                <a:avLst/>
                <a:gdLst>
                  <a:gd name="T0" fmla="*/ 1329 w 2286"/>
                  <a:gd name="T1" fmla="*/ 1965 h 1965"/>
                  <a:gd name="T2" fmla="*/ 1329 w 2286"/>
                  <a:gd name="T3" fmla="*/ 1965 h 1965"/>
                  <a:gd name="T4" fmla="*/ 2286 w 2286"/>
                  <a:gd name="T5" fmla="*/ 1655 h 1965"/>
                  <a:gd name="T6" fmla="*/ 0 w 2286"/>
                  <a:gd name="T7" fmla="*/ 0 h 1965"/>
                  <a:gd name="T8" fmla="*/ 0 w 2286"/>
                  <a:gd name="T9" fmla="*/ 1006 h 1965"/>
                  <a:gd name="T10" fmla="*/ 1329 w 2286"/>
                  <a:gd name="T11" fmla="*/ 1965 h 1965"/>
                </a:gdLst>
                <a:ahLst/>
                <a:cxnLst>
                  <a:cxn ang="0">
                    <a:pos x="T0" y="T1"/>
                  </a:cxn>
                  <a:cxn ang="0">
                    <a:pos x="T2" y="T3"/>
                  </a:cxn>
                  <a:cxn ang="0">
                    <a:pos x="T4" y="T5"/>
                  </a:cxn>
                  <a:cxn ang="0">
                    <a:pos x="T6" y="T7"/>
                  </a:cxn>
                  <a:cxn ang="0">
                    <a:pos x="T8" y="T9"/>
                  </a:cxn>
                  <a:cxn ang="0">
                    <a:pos x="T10" y="T11"/>
                  </a:cxn>
                </a:cxnLst>
                <a:rect l="0" t="0" r="r" b="b"/>
                <a:pathLst>
                  <a:path w="2286" h="1965">
                    <a:moveTo>
                      <a:pt x="1329" y="1965"/>
                    </a:moveTo>
                    <a:lnTo>
                      <a:pt x="1329" y="1965"/>
                    </a:lnTo>
                    <a:lnTo>
                      <a:pt x="2286" y="1655"/>
                    </a:lnTo>
                    <a:cubicBezTo>
                      <a:pt x="1937" y="667"/>
                      <a:pt x="1051" y="26"/>
                      <a:pt x="0" y="0"/>
                    </a:cubicBezTo>
                    <a:lnTo>
                      <a:pt x="0" y="1006"/>
                    </a:lnTo>
                    <a:cubicBezTo>
                      <a:pt x="609" y="1033"/>
                      <a:pt x="1123" y="1423"/>
                      <a:pt x="1329" y="1965"/>
                    </a:cubicBezTo>
                    <a:close/>
                  </a:path>
                </a:pathLst>
              </a:custGeom>
              <a:solidFill>
                <a:srgbClr val="EF4325"/>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grpSp>
      </p:grpSp>
      <p:sp>
        <p:nvSpPr>
          <p:cNvPr id="248" name="Rectangle 247"/>
          <p:cNvSpPr/>
          <p:nvPr/>
        </p:nvSpPr>
        <p:spPr>
          <a:xfrm rot="2252808">
            <a:off x="4762306" y="2170645"/>
            <a:ext cx="1063674" cy="425068"/>
          </a:xfrm>
          <a:prstGeom prst="rect">
            <a:avLst/>
          </a:prstGeom>
          <a:noFill/>
        </p:spPr>
        <p:txBody>
          <a:bodyPr wrap="none" lIns="91440" tIns="45720" rIns="91440" bIns="45720">
            <a:prstTxWarp prst="textArchUp">
              <a:avLst/>
            </a:prstTxWarp>
            <a:spAutoFit/>
          </a:bodyPr>
          <a:lstStyle/>
          <a:p>
            <a:pPr algn="ct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Xây</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dựng</a:t>
            </a:r>
            <a:endParaRPr lang="en-US" sz="16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0" name="Rectangle 249"/>
          <p:cNvSpPr/>
          <p:nvPr/>
        </p:nvSpPr>
        <p:spPr>
          <a:xfrm rot="19288215">
            <a:off x="3389046" y="2153756"/>
            <a:ext cx="1281561" cy="604639"/>
          </a:xfrm>
          <a:prstGeom prst="rect">
            <a:avLst/>
          </a:prstGeom>
          <a:noFill/>
        </p:spPr>
        <p:txBody>
          <a:bodyPr wrap="none" lIns="91440" tIns="45720" rIns="91440" bIns="45720">
            <a:prstTxWarp prst="textArchUp">
              <a:avLst/>
            </a:prstTxWarp>
            <a:spAutoFit/>
          </a:bodyPr>
          <a:lstStyle/>
          <a:p>
            <a:pPr algn="ct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Cải</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thiện</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endParaRPr lang="en-US" sz="16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1" name="Rectangle 250"/>
          <p:cNvSpPr/>
          <p:nvPr/>
        </p:nvSpPr>
        <p:spPr>
          <a:xfrm>
            <a:off x="3098801" y="3784886"/>
            <a:ext cx="3153189" cy="1697929"/>
          </a:xfrm>
          <a:prstGeom prst="rect">
            <a:avLst/>
          </a:prstGeom>
          <a:noFill/>
        </p:spPr>
        <p:txBody>
          <a:bodyPr wrap="none" lIns="91440" tIns="45720" rIns="91440" bIns="45720">
            <a:prstTxWarp prst="textArchDown">
              <a:avLst/>
            </a:prstTxWarp>
            <a:spAutoFit/>
          </a:bodyPr>
          <a:lstStyle/>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Lồng</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ghép</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ATSKNN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vào</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giáo</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dục</a:t>
            </a:r>
            <a:endParaRPr lang="en-US" sz="14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2" name="Rectangle 251"/>
          <p:cNvSpPr/>
          <p:nvPr/>
        </p:nvSpPr>
        <p:spPr>
          <a:xfrm rot="11109296">
            <a:off x="3831034" y="4091195"/>
            <a:ext cx="1568411" cy="560887"/>
          </a:xfrm>
          <a:prstGeom prst="rect">
            <a:avLst/>
          </a:prstGeom>
          <a:noFill/>
        </p:spPr>
        <p:txBody>
          <a:bodyPr wrap="none" lIns="91440" tIns="45720" rIns="91440" bIns="45720">
            <a:prstTxWarp prst="textArchUp">
              <a:avLst/>
            </a:prstTxWarp>
            <a:spAutoFit/>
          </a:bodyPr>
          <a:lstStyle/>
          <a:p>
            <a:pPr algn="ctr"/>
            <a:r>
              <a:rPr lang="en-US" sz="2400" b="1" dirty="0" err="1" smtClean="0">
                <a:ln w="0">
                  <a:solidFill>
                    <a:schemeClr val="tx1"/>
                  </a:solidFill>
                </a:ln>
                <a:solidFill>
                  <a:schemeClr val="bg1"/>
                </a:solidFill>
                <a:effectLst>
                  <a:outerShdw blurRad="38100" dist="19050" dir="2700000" algn="tl" rotWithShape="0">
                    <a:schemeClr val="dk1">
                      <a:alpha val="40000"/>
                    </a:schemeClr>
                  </a:outerShdw>
                </a:effectLst>
              </a:rPr>
              <a:t>Lồng</a:t>
            </a:r>
            <a:r>
              <a:rPr lang="en-US" sz="2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2400" b="1" dirty="0" err="1" smtClean="0">
                <a:ln w="0">
                  <a:solidFill>
                    <a:schemeClr val="tx1"/>
                  </a:solidFill>
                </a:ln>
                <a:solidFill>
                  <a:schemeClr val="bg1"/>
                </a:solidFill>
                <a:effectLst>
                  <a:outerShdw blurRad="38100" dist="19050" dir="2700000" algn="tl" rotWithShape="0">
                    <a:schemeClr val="dk1">
                      <a:alpha val="40000"/>
                    </a:schemeClr>
                  </a:outerShdw>
                </a:effectLst>
              </a:rPr>
              <a:t>ghép</a:t>
            </a:r>
            <a:r>
              <a:rPr lang="en-US" sz="2400" b="1" dirty="0" smtClean="0">
                <a:ln w="0">
                  <a:solidFill>
                    <a:schemeClr val="tx1"/>
                  </a:solidFill>
                </a:ln>
                <a:solidFill>
                  <a:schemeClr val="bg1"/>
                </a:solidFill>
                <a:effectLst>
                  <a:outerShdw blurRad="38100" dist="19050" dir="2700000" algn="tl" rotWithShape="0">
                    <a:schemeClr val="dk1">
                      <a:alpha val="40000"/>
                    </a:schemeClr>
                  </a:outerShdw>
                </a:effectLst>
              </a:rPr>
              <a:t> ATSKNN</a:t>
            </a:r>
            <a:endParaRPr lang="en-US" sz="24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3" name="Rectangle 252"/>
          <p:cNvSpPr/>
          <p:nvPr/>
        </p:nvSpPr>
        <p:spPr>
          <a:xfrm rot="6407891">
            <a:off x="4621535" y="3070796"/>
            <a:ext cx="1783172" cy="926443"/>
          </a:xfrm>
          <a:prstGeom prst="rect">
            <a:avLst/>
          </a:prstGeom>
          <a:noFill/>
        </p:spPr>
        <p:txBody>
          <a:bodyPr wrap="none" lIns="91440" tIns="45720" rIns="91440" bIns="45720">
            <a:prstTxWarp prst="textArchUp">
              <a:avLst/>
            </a:prstTxWarp>
            <a:spAutoFit/>
          </a:bodyPr>
          <a:lstStyle/>
          <a:p>
            <a:pPr algn="ct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Nâng</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cao</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năng</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lực</a:t>
            </a:r>
            <a:endParaRPr lang="en-US" sz="16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4" name="Rectangle 253"/>
          <p:cNvSpPr/>
          <p:nvPr/>
        </p:nvSpPr>
        <p:spPr>
          <a:xfrm rot="19228904">
            <a:off x="2351688" y="1339020"/>
            <a:ext cx="2497171" cy="1151380"/>
          </a:xfrm>
          <a:prstGeom prst="rect">
            <a:avLst/>
          </a:prstGeom>
          <a:noFill/>
        </p:spPr>
        <p:txBody>
          <a:bodyPr wrap="none" lIns="91440" tIns="45720" rIns="91440" bIns="45720">
            <a:prstTxWarp prst="textArchUp">
              <a:avLst/>
            </a:prstTxWarp>
            <a:spAutoFit/>
          </a:bodyPr>
          <a:lstStyle/>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Cải</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thiện</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thu</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thập</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dữ</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liệu</a:t>
            </a:r>
            <a:endParaRPr lang="en-US" sz="14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7" name="Rectangle 256"/>
          <p:cNvSpPr/>
          <p:nvPr/>
        </p:nvSpPr>
        <p:spPr>
          <a:xfrm rot="17351225">
            <a:off x="4318507" y="2951075"/>
            <a:ext cx="2998718" cy="1438346"/>
          </a:xfrm>
          <a:prstGeom prst="rect">
            <a:avLst/>
          </a:prstGeom>
          <a:noFill/>
        </p:spPr>
        <p:txBody>
          <a:bodyPr wrap="none" lIns="91440" tIns="45720" rIns="91440" bIns="45720">
            <a:prstTxWarp prst="textArchDown">
              <a:avLst/>
            </a:prstTxWarp>
            <a:spAutoFit/>
          </a:bodyPr>
          <a:lstStyle/>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Nâng</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cao</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năng</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lực</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cho</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p>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chính</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phủ</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người</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sử</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dụng</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lao</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động</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p>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và</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người</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lao</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động</a:t>
            </a:r>
            <a:endParaRPr lang="en-US" sz="14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258" name="Rectangle 257"/>
          <p:cNvSpPr/>
          <p:nvPr/>
        </p:nvSpPr>
        <p:spPr>
          <a:xfrm rot="2226634">
            <a:off x="4258753" y="1478730"/>
            <a:ext cx="2423438" cy="1400714"/>
          </a:xfrm>
          <a:prstGeom prst="rect">
            <a:avLst/>
          </a:prstGeom>
          <a:noFill/>
        </p:spPr>
        <p:txBody>
          <a:bodyPr wrap="none" lIns="91440" tIns="45720" rIns="91440" bIns="45720">
            <a:prstTxWarp prst="textArchUp">
              <a:avLst/>
            </a:prstTxWarp>
            <a:spAutoFit/>
          </a:bodyPr>
          <a:lstStyle/>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Xây</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dựng</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và</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thực</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thi</a:t>
            </a:r>
            <a:endParaRPr lang="en-US" sz="1400" b="1" dirty="0" smtClean="0">
              <a:ln w="0">
                <a:solidFill>
                  <a:schemeClr val="tx1"/>
                </a:solidFill>
              </a:ln>
              <a:solidFill>
                <a:schemeClr val="bg1"/>
              </a:solidFill>
              <a:effectLst>
                <a:outerShdw blurRad="38100" dist="19050" dir="2700000" algn="tl" rotWithShape="0">
                  <a:schemeClr val="dk1">
                    <a:alpha val="40000"/>
                  </a:schemeClr>
                </a:outerShdw>
              </a:effectLst>
            </a:endParaRPr>
          </a:p>
          <a:p>
            <a:pPr algn="ctr"/>
            <a:r>
              <a:rPr lang="en-US" sz="1400" b="1" dirty="0" err="1">
                <a:ln w="0">
                  <a:solidFill>
                    <a:schemeClr val="tx1"/>
                  </a:solidFill>
                </a:ln>
                <a:solidFill>
                  <a:schemeClr val="bg1"/>
                </a:solidFill>
                <a:effectLst>
                  <a:outerShdw blurRad="38100" dist="19050" dir="2700000" algn="tl" rotWithShape="0">
                    <a:schemeClr val="dk1">
                      <a:alpha val="40000"/>
                    </a:schemeClr>
                  </a:outerShdw>
                </a:effectLst>
              </a:rPr>
              <a:t>p</a:t>
            </a:r>
            <a:r>
              <a:rPr lang="en-US" sz="14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háp</a:t>
            </a:r>
            <a:r>
              <a:rPr lang="en-US" sz="14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luật</a:t>
            </a:r>
            <a:r>
              <a:rPr lang="en-US" sz="14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và</a:t>
            </a:r>
            <a:r>
              <a:rPr lang="en-US" sz="14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chính</a:t>
            </a:r>
            <a:r>
              <a:rPr lang="en-US" sz="1400" b="1" cap="none" spc="0"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cap="none" spc="0" dirty="0" err="1" smtClean="0">
                <a:ln w="0">
                  <a:solidFill>
                    <a:schemeClr val="tx1"/>
                  </a:solidFill>
                </a:ln>
                <a:solidFill>
                  <a:schemeClr val="bg1"/>
                </a:solidFill>
                <a:effectLst>
                  <a:outerShdw blurRad="38100" dist="19050" dir="2700000" algn="tl" rotWithShape="0">
                    <a:schemeClr val="dk1">
                      <a:alpha val="40000"/>
                    </a:schemeClr>
                  </a:outerShdw>
                </a:effectLst>
              </a:rPr>
              <a:t>sách</a:t>
            </a:r>
            <a:endParaRPr lang="en-US" sz="14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77" name="Rectangle 76"/>
          <p:cNvSpPr/>
          <p:nvPr/>
        </p:nvSpPr>
        <p:spPr>
          <a:xfrm rot="15027872">
            <a:off x="2888335" y="3159669"/>
            <a:ext cx="1598679" cy="793979"/>
          </a:xfrm>
          <a:prstGeom prst="rect">
            <a:avLst/>
          </a:prstGeom>
          <a:noFill/>
        </p:spPr>
        <p:txBody>
          <a:bodyPr wrap="none" lIns="91440" tIns="45720" rIns="91440" bIns="45720">
            <a:prstTxWarp prst="textArchUp">
              <a:avLst/>
            </a:prstTxWarp>
            <a:spAutoFit/>
          </a:bodyPr>
          <a:lstStyle/>
          <a:p>
            <a:pPr algn="ct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Đẩy</a:t>
            </a:r>
            <a:r>
              <a:rPr lang="en-US" sz="16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600" b="1" dirty="0" err="1" smtClean="0">
                <a:ln w="0">
                  <a:solidFill>
                    <a:schemeClr val="tx1"/>
                  </a:solidFill>
                </a:ln>
                <a:solidFill>
                  <a:schemeClr val="bg1"/>
                </a:solidFill>
                <a:effectLst>
                  <a:outerShdw blurRad="38100" dist="19050" dir="2700000" algn="tl" rotWithShape="0">
                    <a:schemeClr val="dk1">
                      <a:alpha val="40000"/>
                    </a:schemeClr>
                  </a:outerShdw>
                </a:effectLst>
              </a:rPr>
              <a:t>mạnh</a:t>
            </a:r>
            <a:endParaRPr lang="en-US" sz="16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
        <p:nvSpPr>
          <p:cNvPr id="78" name="Rectangle 77"/>
          <p:cNvSpPr/>
          <p:nvPr/>
        </p:nvSpPr>
        <p:spPr>
          <a:xfrm rot="4080776">
            <a:off x="1844291" y="2801104"/>
            <a:ext cx="2904837" cy="1513964"/>
          </a:xfrm>
          <a:prstGeom prst="rect">
            <a:avLst/>
          </a:prstGeom>
          <a:noFill/>
        </p:spPr>
        <p:txBody>
          <a:bodyPr wrap="none" lIns="91440" tIns="45720" rIns="91440" bIns="45720">
            <a:prstTxWarp prst="textArchDown">
              <a:avLst/>
            </a:prstTxWarp>
            <a:spAutoFit/>
          </a:bodyPr>
          <a:lstStyle/>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Đẩy</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mạnh</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tuyên</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truyền</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a:t>
            </a:r>
          </a:p>
          <a:p>
            <a:pPr algn="ctr"/>
            <a:r>
              <a:rPr lang="en-US" sz="1400" b="1" dirty="0" err="1" smtClean="0">
                <a:ln w="0">
                  <a:solidFill>
                    <a:schemeClr val="tx1"/>
                  </a:solidFill>
                </a:ln>
                <a:solidFill>
                  <a:schemeClr val="bg1"/>
                </a:solidFill>
                <a:effectLst>
                  <a:outerShdw blurRad="38100" dist="19050" dir="2700000" algn="tl" rotWithShape="0">
                    <a:schemeClr val="dk1">
                      <a:alpha val="40000"/>
                    </a:schemeClr>
                  </a:outerShdw>
                </a:effectLst>
              </a:rPr>
              <a:t>và</a:t>
            </a:r>
            <a:r>
              <a:rPr lang="en-US" sz="1400" b="1" dirty="0" smtClean="0">
                <a:ln w="0">
                  <a:solidFill>
                    <a:schemeClr val="tx1"/>
                  </a:solidFill>
                </a:ln>
                <a:solidFill>
                  <a:schemeClr val="bg1"/>
                </a:solidFill>
                <a:effectLst>
                  <a:outerShdw blurRad="38100" dist="19050" dir="2700000" algn="tl" rotWithShape="0">
                    <a:schemeClr val="dk1">
                      <a:alpha val="40000"/>
                    </a:schemeClr>
                  </a:outerShdw>
                </a:effectLst>
              </a:rPr>
              <a:t> Nghiên cứ</a:t>
            </a:r>
            <a:r>
              <a:rPr lang="en-US" sz="1400" b="1" dirty="0">
                <a:ln w="0">
                  <a:solidFill>
                    <a:schemeClr val="tx1"/>
                  </a:solidFill>
                </a:ln>
                <a:solidFill>
                  <a:schemeClr val="bg1"/>
                </a:solidFill>
                <a:effectLst>
                  <a:outerShdw blurRad="38100" dist="19050" dir="2700000" algn="tl" rotWithShape="0">
                    <a:schemeClr val="dk1">
                      <a:alpha val="40000"/>
                    </a:schemeClr>
                  </a:outerShdw>
                </a:effectLst>
              </a:rPr>
              <a:t>u</a:t>
            </a:r>
            <a:endParaRPr lang="en-US" sz="1400" b="1" cap="none" spc="0" dirty="0">
              <a:ln w="0">
                <a:solidFill>
                  <a:schemeClr val="tx1"/>
                </a:solidFill>
              </a:ln>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405433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4302F809-0709-FE4C-9478-4AB83A7385B1}"/>
              </a:ext>
            </a:extLst>
          </p:cNvPr>
          <p:cNvSpPr>
            <a:spLocks noGrp="1"/>
          </p:cNvSpPr>
          <p:nvPr>
            <p:ph idx="4294967295"/>
          </p:nvPr>
        </p:nvSpPr>
        <p:spPr>
          <a:xfrm>
            <a:off x="628650" y="694944"/>
            <a:ext cx="7886700" cy="948224"/>
          </a:xfrm>
        </p:spPr>
        <p:txBody>
          <a:bodyPr>
            <a:normAutofit/>
          </a:bodyPr>
          <a:lstStyle/>
          <a:p>
            <a:pPr marL="0" indent="0">
              <a:buClr>
                <a:schemeClr val="bg2">
                  <a:lumMod val="50000"/>
                </a:schemeClr>
              </a:buClr>
              <a:buSzPct val="120000"/>
              <a:buNone/>
            </a:pPr>
            <a:r>
              <a:rPr lang="en-US" sz="2400" dirty="0" err="1" smtClean="0">
                <a:solidFill>
                  <a:schemeClr val="tx1"/>
                </a:solidFill>
              </a:rPr>
              <a:t>Cải</a:t>
            </a:r>
            <a:r>
              <a:rPr lang="en-US" sz="2400" dirty="0" smtClean="0">
                <a:solidFill>
                  <a:schemeClr val="tx1"/>
                </a:solidFill>
              </a:rPr>
              <a:t> </a:t>
            </a:r>
            <a:r>
              <a:rPr lang="en-US" sz="2400" dirty="0" err="1" smtClean="0">
                <a:solidFill>
                  <a:schemeClr val="tx1"/>
                </a:solidFill>
              </a:rPr>
              <a:t>thiện</a:t>
            </a:r>
            <a:r>
              <a:rPr lang="en-US" sz="2400" dirty="0" smtClean="0">
                <a:solidFill>
                  <a:schemeClr val="tx1"/>
                </a:solidFill>
              </a:rPr>
              <a:t> </a:t>
            </a:r>
            <a:r>
              <a:rPr lang="en-US" sz="2400" dirty="0" err="1" smtClean="0">
                <a:solidFill>
                  <a:schemeClr val="tx1"/>
                </a:solidFill>
              </a:rPr>
              <a:t>thu</a:t>
            </a:r>
            <a:r>
              <a:rPr lang="en-US" sz="2400" dirty="0" smtClean="0">
                <a:solidFill>
                  <a:schemeClr val="tx1"/>
                </a:solidFill>
              </a:rPr>
              <a:t> </a:t>
            </a:r>
            <a:r>
              <a:rPr lang="en-US" sz="2400" dirty="0" err="1" smtClean="0">
                <a:solidFill>
                  <a:schemeClr val="tx1"/>
                </a:solidFill>
              </a:rPr>
              <a:t>thập</a:t>
            </a:r>
            <a:r>
              <a:rPr lang="en-US" sz="2400" dirty="0" smtClean="0">
                <a:solidFill>
                  <a:schemeClr val="tx1"/>
                </a:solidFill>
              </a:rPr>
              <a:t> </a:t>
            </a:r>
            <a:r>
              <a:rPr lang="en-US" sz="2400" dirty="0" err="1" smtClean="0">
                <a:solidFill>
                  <a:schemeClr val="tx1"/>
                </a:solidFill>
              </a:rPr>
              <a:t>và</a:t>
            </a:r>
            <a:r>
              <a:rPr lang="en-US" sz="2400" dirty="0" smtClean="0">
                <a:solidFill>
                  <a:schemeClr val="tx1"/>
                </a:solidFill>
              </a:rPr>
              <a:t> </a:t>
            </a:r>
            <a:r>
              <a:rPr lang="en-US" sz="2400" dirty="0" err="1" smtClean="0">
                <a:solidFill>
                  <a:schemeClr val="tx1"/>
                </a:solidFill>
              </a:rPr>
              <a:t>phân</a:t>
            </a:r>
            <a:r>
              <a:rPr lang="en-US" sz="2400" dirty="0" smtClean="0">
                <a:solidFill>
                  <a:schemeClr val="tx1"/>
                </a:solidFill>
              </a:rPr>
              <a:t> </a:t>
            </a:r>
            <a:r>
              <a:rPr lang="en-US" sz="2400" dirty="0" err="1" smtClean="0">
                <a:solidFill>
                  <a:schemeClr val="tx1"/>
                </a:solidFill>
              </a:rPr>
              <a:t>tích</a:t>
            </a:r>
            <a:r>
              <a:rPr lang="en-US" sz="2400" dirty="0" smtClean="0">
                <a:solidFill>
                  <a:schemeClr val="tx1"/>
                </a:solidFill>
              </a:rPr>
              <a:t> </a:t>
            </a:r>
            <a:r>
              <a:rPr lang="en-GB" sz="2400" dirty="0" err="1" smtClean="0">
                <a:solidFill>
                  <a:srgbClr val="E94E1B"/>
                </a:solidFill>
              </a:rPr>
              <a:t>thông</a:t>
            </a:r>
            <a:r>
              <a:rPr lang="en-GB" sz="2400" dirty="0" smtClean="0">
                <a:solidFill>
                  <a:srgbClr val="E94E1B"/>
                </a:solidFill>
              </a:rPr>
              <a:t> tin </a:t>
            </a:r>
            <a:r>
              <a:rPr lang="en-GB" sz="2400" dirty="0" err="1" smtClean="0">
                <a:solidFill>
                  <a:srgbClr val="E94E1B"/>
                </a:solidFill>
              </a:rPr>
              <a:t>và</a:t>
            </a:r>
            <a:r>
              <a:rPr lang="en-GB" sz="2400" dirty="0" smtClean="0">
                <a:solidFill>
                  <a:srgbClr val="E94E1B"/>
                </a:solidFill>
              </a:rPr>
              <a:t> </a:t>
            </a:r>
            <a:r>
              <a:rPr lang="en-GB" sz="2400" dirty="0" err="1" smtClean="0">
                <a:solidFill>
                  <a:srgbClr val="E94E1B"/>
                </a:solidFill>
              </a:rPr>
              <a:t>số</a:t>
            </a:r>
            <a:r>
              <a:rPr lang="en-GB" sz="2400" dirty="0" smtClean="0">
                <a:solidFill>
                  <a:srgbClr val="E94E1B"/>
                </a:solidFill>
              </a:rPr>
              <a:t> </a:t>
            </a:r>
            <a:r>
              <a:rPr lang="en-GB" sz="2400" dirty="0" err="1" smtClean="0">
                <a:solidFill>
                  <a:srgbClr val="E94E1B"/>
                </a:solidFill>
              </a:rPr>
              <a:t>liệu</a:t>
            </a:r>
            <a:r>
              <a:rPr lang="en-GB" sz="2400" dirty="0" smtClean="0">
                <a:solidFill>
                  <a:srgbClr val="E94E1B"/>
                </a:solidFill>
              </a:rPr>
              <a:t> </a:t>
            </a:r>
            <a:r>
              <a:rPr lang="en-GB" sz="2400" dirty="0" err="1" smtClean="0">
                <a:solidFill>
                  <a:schemeClr val="tx1"/>
                </a:solidFill>
              </a:rPr>
              <a:t>về</a:t>
            </a:r>
            <a:r>
              <a:rPr lang="en-GB" sz="2400" dirty="0" smtClean="0">
                <a:solidFill>
                  <a:schemeClr val="tx1"/>
                </a:solidFill>
              </a:rPr>
              <a:t> </a:t>
            </a:r>
            <a:r>
              <a:rPr lang="en-GB" sz="2400" dirty="0" smtClean="0">
                <a:solidFill>
                  <a:schemeClr val="tx1"/>
                </a:solidFill>
              </a:rPr>
              <a:t>ATSKNN </a:t>
            </a:r>
            <a:r>
              <a:rPr lang="en-GB" sz="2400" dirty="0" err="1" smtClean="0">
                <a:solidFill>
                  <a:schemeClr val="tx1"/>
                </a:solidFill>
              </a:rPr>
              <a:t>và</a:t>
            </a:r>
            <a:r>
              <a:rPr lang="en-GB" sz="2400" dirty="0" smtClean="0">
                <a:solidFill>
                  <a:schemeClr val="tx1"/>
                </a:solidFill>
              </a:rPr>
              <a:t> </a:t>
            </a:r>
            <a:r>
              <a:rPr lang="en-GB" sz="2400" dirty="0" err="1" smtClean="0">
                <a:solidFill>
                  <a:schemeClr val="tx1"/>
                </a:solidFill>
              </a:rPr>
              <a:t>lao</a:t>
            </a:r>
            <a:r>
              <a:rPr lang="en-GB" sz="2400" dirty="0" smtClean="0">
                <a:solidFill>
                  <a:schemeClr val="tx1"/>
                </a:solidFill>
              </a:rPr>
              <a:t> </a:t>
            </a:r>
            <a:r>
              <a:rPr lang="en-GB" sz="2400" dirty="0" err="1" smtClean="0">
                <a:solidFill>
                  <a:schemeClr val="tx1"/>
                </a:solidFill>
              </a:rPr>
              <a:t>động</a:t>
            </a:r>
            <a:r>
              <a:rPr lang="en-GB" sz="2400" dirty="0" smtClean="0">
                <a:solidFill>
                  <a:schemeClr val="tx1"/>
                </a:solidFill>
              </a:rPr>
              <a:t> </a:t>
            </a:r>
            <a:r>
              <a:rPr lang="en-GB" sz="2400" dirty="0" err="1" smtClean="0">
                <a:solidFill>
                  <a:schemeClr val="tx1"/>
                </a:solidFill>
              </a:rPr>
              <a:t>trẻ</a:t>
            </a:r>
            <a:r>
              <a:rPr lang="en-GB" sz="2400" dirty="0" smtClean="0">
                <a:solidFill>
                  <a:schemeClr val="tx1"/>
                </a:solidFill>
              </a:rPr>
              <a:t> </a:t>
            </a:r>
            <a:endParaRPr lang="en-GB" sz="2400" dirty="0">
              <a:solidFill>
                <a:schemeClr val="tx1"/>
              </a:solidFill>
            </a:endParaRPr>
          </a:p>
        </p:txBody>
      </p:sp>
      <p:pic>
        <p:nvPicPr>
          <p:cNvPr id="3" name="Bild 2"/>
          <p:cNvPicPr>
            <a:picLocks noChangeAspect="1"/>
          </p:cNvPicPr>
          <p:nvPr/>
        </p:nvPicPr>
        <p:blipFill>
          <a:blip r:embed="rId3"/>
          <a:stretch>
            <a:fillRect/>
          </a:stretch>
        </p:blipFill>
        <p:spPr>
          <a:xfrm>
            <a:off x="1725822" y="1643168"/>
            <a:ext cx="5706605" cy="4123609"/>
          </a:xfrm>
          <a:prstGeom prst="rect">
            <a:avLst/>
          </a:prstGeom>
        </p:spPr>
      </p:pic>
    </p:spTree>
    <p:extLst>
      <p:ext uri="{BB962C8B-B14F-4D97-AF65-F5344CB8AC3E}">
        <p14:creationId xmlns:p14="http://schemas.microsoft.com/office/powerpoint/2010/main" val="4256899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E8BD6E22-55C8-154D-8433-21A0F30C3FC1}"/>
              </a:ext>
            </a:extLst>
          </p:cNvPr>
          <p:cNvSpPr>
            <a:spLocks noGrp="1"/>
          </p:cNvSpPr>
          <p:nvPr>
            <p:ph idx="4294967295"/>
          </p:nvPr>
        </p:nvSpPr>
        <p:spPr>
          <a:xfrm>
            <a:off x="635772" y="488998"/>
            <a:ext cx="7886700" cy="1185062"/>
          </a:xfrm>
        </p:spPr>
        <p:txBody>
          <a:bodyPr>
            <a:normAutofit/>
          </a:bodyPr>
          <a:lstStyle/>
          <a:p>
            <a:pPr marL="0" indent="0">
              <a:buClr>
                <a:schemeClr val="bg2">
                  <a:lumMod val="50000"/>
                </a:schemeClr>
              </a:buClr>
              <a:buSzPct val="120000"/>
              <a:buNone/>
            </a:pPr>
            <a:r>
              <a:rPr lang="en-GB" sz="2400" dirty="0" err="1" smtClean="0">
                <a:solidFill>
                  <a:schemeClr val="tx1"/>
                </a:solidFill>
              </a:rPr>
              <a:t>Xây</a:t>
            </a:r>
            <a:r>
              <a:rPr lang="en-GB" sz="2400" dirty="0" smtClean="0">
                <a:solidFill>
                  <a:schemeClr val="tx1"/>
                </a:solidFill>
              </a:rPr>
              <a:t> </a:t>
            </a:r>
            <a:r>
              <a:rPr lang="en-GB" sz="2400" dirty="0" err="1" smtClean="0">
                <a:solidFill>
                  <a:schemeClr val="tx1"/>
                </a:solidFill>
              </a:rPr>
              <a:t>dựng</a:t>
            </a:r>
            <a:r>
              <a:rPr lang="en-GB" sz="2400" dirty="0" smtClean="0">
                <a:solidFill>
                  <a:schemeClr val="tx1"/>
                </a:solidFill>
              </a:rPr>
              <a:t>, </a:t>
            </a:r>
            <a:r>
              <a:rPr lang="en-GB" sz="2400" dirty="0" err="1" smtClean="0">
                <a:solidFill>
                  <a:schemeClr val="tx1"/>
                </a:solidFill>
              </a:rPr>
              <a:t>sửa</a:t>
            </a:r>
            <a:r>
              <a:rPr lang="en-GB" sz="2400" dirty="0" smtClean="0">
                <a:solidFill>
                  <a:schemeClr val="tx1"/>
                </a:solidFill>
              </a:rPr>
              <a:t> </a:t>
            </a:r>
            <a:r>
              <a:rPr lang="en-GB" dirty="0" err="1" smtClean="0"/>
              <a:t>đổi</a:t>
            </a:r>
            <a:r>
              <a:rPr lang="en-GB" dirty="0" smtClean="0"/>
              <a:t> </a:t>
            </a:r>
            <a:r>
              <a:rPr lang="en-GB" sz="2400" dirty="0" err="1" smtClean="0">
                <a:solidFill>
                  <a:schemeClr val="tx1"/>
                </a:solidFill>
              </a:rPr>
              <a:t>và</a:t>
            </a:r>
            <a:r>
              <a:rPr lang="en-GB" sz="2400" dirty="0" smtClean="0">
                <a:solidFill>
                  <a:schemeClr val="tx1"/>
                </a:solidFill>
              </a:rPr>
              <a:t> </a:t>
            </a:r>
            <a:r>
              <a:rPr lang="en-GB" sz="2400" dirty="0" err="1" smtClean="0">
                <a:solidFill>
                  <a:schemeClr val="tx1"/>
                </a:solidFill>
              </a:rPr>
              <a:t>thực</a:t>
            </a:r>
            <a:r>
              <a:rPr lang="en-GB" sz="2400" dirty="0" smtClean="0">
                <a:solidFill>
                  <a:schemeClr val="tx1"/>
                </a:solidFill>
              </a:rPr>
              <a:t> thi </a:t>
            </a:r>
            <a:r>
              <a:rPr lang="en-GB" sz="2400" dirty="0" err="1" smtClean="0">
                <a:solidFill>
                  <a:srgbClr val="E94E1B"/>
                </a:solidFill>
              </a:rPr>
              <a:t>chính</a:t>
            </a:r>
            <a:r>
              <a:rPr lang="en-GB" sz="2400" dirty="0" smtClean="0">
                <a:solidFill>
                  <a:srgbClr val="E94E1B"/>
                </a:solidFill>
              </a:rPr>
              <a:t> </a:t>
            </a:r>
            <a:r>
              <a:rPr lang="en-GB" sz="2400" dirty="0" err="1" smtClean="0">
                <a:solidFill>
                  <a:srgbClr val="E94E1B"/>
                </a:solidFill>
              </a:rPr>
              <a:t>sách</a:t>
            </a:r>
            <a:r>
              <a:rPr lang="en-GB" sz="2400" dirty="0" smtClean="0">
                <a:solidFill>
                  <a:srgbClr val="E94E1B"/>
                </a:solidFill>
              </a:rPr>
              <a:t>, </a:t>
            </a:r>
            <a:r>
              <a:rPr lang="en-GB" sz="2400" dirty="0" err="1" smtClean="0">
                <a:solidFill>
                  <a:srgbClr val="E94E1B"/>
                </a:solidFill>
              </a:rPr>
              <a:t>pháp</a:t>
            </a:r>
            <a:r>
              <a:rPr lang="en-GB" sz="2400" dirty="0" smtClean="0">
                <a:solidFill>
                  <a:srgbClr val="E94E1B"/>
                </a:solidFill>
              </a:rPr>
              <a:t> </a:t>
            </a:r>
            <a:r>
              <a:rPr lang="en-GB" sz="2400" dirty="0" err="1" smtClean="0">
                <a:solidFill>
                  <a:srgbClr val="E94E1B"/>
                </a:solidFill>
              </a:rPr>
              <a:t>luật</a:t>
            </a:r>
            <a:r>
              <a:rPr lang="en-GB" sz="2400" dirty="0" smtClean="0">
                <a:solidFill>
                  <a:srgbClr val="E94E1B"/>
                </a:solidFill>
              </a:rPr>
              <a:t>, </a:t>
            </a:r>
            <a:r>
              <a:rPr lang="en-GB" dirty="0" err="1" smtClean="0">
                <a:solidFill>
                  <a:srgbClr val="E94E1B"/>
                </a:solidFill>
              </a:rPr>
              <a:t>quy</a:t>
            </a:r>
            <a:r>
              <a:rPr lang="en-GB" dirty="0" smtClean="0">
                <a:solidFill>
                  <a:srgbClr val="E94E1B"/>
                </a:solidFill>
              </a:rPr>
              <a:t> </a:t>
            </a:r>
            <a:r>
              <a:rPr lang="en-GB" dirty="0" err="1" smtClean="0">
                <a:solidFill>
                  <a:srgbClr val="E94E1B"/>
                </a:solidFill>
              </a:rPr>
              <a:t>định</a:t>
            </a:r>
            <a:r>
              <a:rPr lang="en-GB" dirty="0" smtClean="0">
                <a:solidFill>
                  <a:srgbClr val="E94E1B"/>
                </a:solidFill>
              </a:rPr>
              <a:t>, </a:t>
            </a:r>
            <a:r>
              <a:rPr lang="en-GB" dirty="0" err="1" smtClean="0">
                <a:solidFill>
                  <a:srgbClr val="E94E1B"/>
                </a:solidFill>
              </a:rPr>
              <a:t>hướng</a:t>
            </a:r>
            <a:r>
              <a:rPr lang="en-GB" dirty="0" smtClean="0">
                <a:solidFill>
                  <a:srgbClr val="E94E1B"/>
                </a:solidFill>
              </a:rPr>
              <a:t> </a:t>
            </a:r>
            <a:r>
              <a:rPr lang="en-GB" dirty="0" err="1" smtClean="0">
                <a:solidFill>
                  <a:srgbClr val="E94E1B"/>
                </a:solidFill>
              </a:rPr>
              <a:t>dẫn</a:t>
            </a:r>
            <a:r>
              <a:rPr lang="en-GB" dirty="0" smtClean="0">
                <a:solidFill>
                  <a:srgbClr val="E94E1B"/>
                </a:solidFill>
              </a:rPr>
              <a:t> </a:t>
            </a:r>
            <a:r>
              <a:rPr lang="en-GB" dirty="0" err="1" smtClean="0"/>
              <a:t>để</a:t>
            </a:r>
            <a:r>
              <a:rPr lang="en-GB" dirty="0" smtClean="0"/>
              <a:t> </a:t>
            </a:r>
            <a:r>
              <a:rPr lang="en-GB" dirty="0" err="1" smtClean="0"/>
              <a:t>đảm</a:t>
            </a:r>
            <a:r>
              <a:rPr lang="en-GB" dirty="0" smtClean="0"/>
              <a:t> </a:t>
            </a:r>
            <a:r>
              <a:rPr lang="en-GB" dirty="0" err="1" smtClean="0"/>
              <a:t>bảo</a:t>
            </a:r>
            <a:r>
              <a:rPr lang="en-GB" dirty="0" smtClean="0"/>
              <a:t> </a:t>
            </a:r>
            <a:r>
              <a:rPr lang="en-GB" dirty="0" err="1" smtClean="0"/>
              <a:t>tốt</a:t>
            </a:r>
            <a:r>
              <a:rPr lang="en-GB" dirty="0" smtClean="0"/>
              <a:t> </a:t>
            </a:r>
            <a:r>
              <a:rPr lang="en-GB" dirty="0" err="1" smtClean="0"/>
              <a:t>hơn</a:t>
            </a:r>
            <a:r>
              <a:rPr lang="en-GB" dirty="0" smtClean="0"/>
              <a:t> an </a:t>
            </a:r>
            <a:r>
              <a:rPr lang="en-GB" dirty="0" err="1" smtClean="0"/>
              <a:t>toàn</a:t>
            </a:r>
            <a:r>
              <a:rPr lang="en-GB" dirty="0" smtClean="0"/>
              <a:t> </a:t>
            </a:r>
            <a:r>
              <a:rPr lang="en-GB" dirty="0" err="1" smtClean="0"/>
              <a:t>và</a:t>
            </a:r>
            <a:r>
              <a:rPr lang="en-GB" dirty="0" smtClean="0"/>
              <a:t> </a:t>
            </a:r>
            <a:r>
              <a:rPr lang="en-GB" dirty="0" err="1" smtClean="0"/>
              <a:t>sức</a:t>
            </a:r>
            <a:r>
              <a:rPr lang="en-GB" dirty="0" smtClean="0"/>
              <a:t> </a:t>
            </a:r>
            <a:r>
              <a:rPr lang="en-GB" dirty="0" err="1" smtClean="0"/>
              <a:t>khỏe</a:t>
            </a:r>
            <a:r>
              <a:rPr lang="en-GB" dirty="0" smtClean="0"/>
              <a:t> </a:t>
            </a:r>
            <a:r>
              <a:rPr lang="en-GB" dirty="0" err="1" smtClean="0"/>
              <a:t>cho</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trẻ</a:t>
            </a:r>
            <a:r>
              <a:rPr lang="en-GB" dirty="0" smtClean="0"/>
              <a:t> </a:t>
            </a:r>
          </a:p>
          <a:p>
            <a:pPr marL="0" indent="0">
              <a:buClr>
                <a:schemeClr val="bg2">
                  <a:lumMod val="50000"/>
                </a:schemeClr>
              </a:buClr>
              <a:buSzPct val="120000"/>
              <a:buNone/>
            </a:pPr>
            <a:endParaRPr lang="en-US" dirty="0"/>
          </a:p>
        </p:txBody>
      </p:sp>
      <p:pic>
        <p:nvPicPr>
          <p:cNvPr id="3" name="Bild 2"/>
          <p:cNvPicPr>
            <a:picLocks noChangeAspect="1"/>
          </p:cNvPicPr>
          <p:nvPr/>
        </p:nvPicPr>
        <p:blipFill>
          <a:blip r:embed="rId3"/>
          <a:stretch>
            <a:fillRect/>
          </a:stretch>
        </p:blipFill>
        <p:spPr>
          <a:xfrm>
            <a:off x="1953758" y="1951291"/>
            <a:ext cx="5250729" cy="3470631"/>
          </a:xfrm>
          <a:prstGeom prst="rect">
            <a:avLst/>
          </a:prstGeom>
        </p:spPr>
      </p:pic>
    </p:spTree>
    <p:extLst>
      <p:ext uri="{BB962C8B-B14F-4D97-AF65-F5344CB8AC3E}">
        <p14:creationId xmlns:p14="http://schemas.microsoft.com/office/powerpoint/2010/main" val="9015667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3098E4E8-AA4A-014A-AF39-095195FD9D14}"/>
              </a:ext>
            </a:extLst>
          </p:cNvPr>
          <p:cNvSpPr>
            <a:spLocks noGrp="1"/>
          </p:cNvSpPr>
          <p:nvPr>
            <p:ph idx="4294967295"/>
          </p:nvPr>
        </p:nvSpPr>
        <p:spPr>
          <a:xfrm>
            <a:off x="231820" y="386366"/>
            <a:ext cx="8461419" cy="1449749"/>
          </a:xfrm>
        </p:spPr>
        <p:txBody>
          <a:bodyPr>
            <a:normAutofit/>
          </a:bodyPr>
          <a:lstStyle/>
          <a:p>
            <a:pPr marL="0" indent="0" algn="ctr">
              <a:buClr>
                <a:schemeClr val="bg2">
                  <a:lumMod val="50000"/>
                </a:schemeClr>
              </a:buClr>
              <a:buSzPct val="120000"/>
              <a:buNone/>
            </a:pPr>
            <a:r>
              <a:rPr lang="en-US" sz="2200" dirty="0" err="1" smtClean="0">
                <a:solidFill>
                  <a:srgbClr val="E94E1B"/>
                </a:solidFill>
              </a:rPr>
              <a:t>Nâng</a:t>
            </a:r>
            <a:r>
              <a:rPr lang="en-US" sz="2200" dirty="0" smtClean="0">
                <a:solidFill>
                  <a:srgbClr val="E94E1B"/>
                </a:solidFill>
              </a:rPr>
              <a:t> </a:t>
            </a:r>
            <a:r>
              <a:rPr lang="en-US" sz="2200" dirty="0" err="1" smtClean="0">
                <a:solidFill>
                  <a:srgbClr val="E94E1B"/>
                </a:solidFill>
              </a:rPr>
              <a:t>cao</a:t>
            </a:r>
            <a:r>
              <a:rPr lang="en-US" sz="2200" dirty="0" smtClean="0">
                <a:solidFill>
                  <a:srgbClr val="E94E1B"/>
                </a:solidFill>
              </a:rPr>
              <a:t> </a:t>
            </a:r>
            <a:r>
              <a:rPr lang="en-US" sz="2200" dirty="0" err="1" smtClean="0">
                <a:solidFill>
                  <a:srgbClr val="E94E1B"/>
                </a:solidFill>
              </a:rPr>
              <a:t>năng</a:t>
            </a:r>
            <a:r>
              <a:rPr lang="en-US" sz="2200" dirty="0" smtClean="0">
                <a:solidFill>
                  <a:srgbClr val="E94E1B"/>
                </a:solidFill>
              </a:rPr>
              <a:t> </a:t>
            </a:r>
            <a:r>
              <a:rPr lang="en-US" sz="2200" dirty="0" err="1" smtClean="0">
                <a:solidFill>
                  <a:srgbClr val="E94E1B"/>
                </a:solidFill>
              </a:rPr>
              <a:t>lực</a:t>
            </a:r>
            <a:r>
              <a:rPr lang="en-US" sz="2200" dirty="0" smtClean="0"/>
              <a:t> </a:t>
            </a:r>
            <a:r>
              <a:rPr lang="en-US" sz="2200" dirty="0" err="1" smtClean="0"/>
              <a:t>nhằm</a:t>
            </a:r>
            <a:r>
              <a:rPr lang="en-US" sz="2200" dirty="0" smtClean="0"/>
              <a:t> </a:t>
            </a:r>
            <a:r>
              <a:rPr lang="en-US" sz="2200" dirty="0" err="1" smtClean="0"/>
              <a:t>hỗ</a:t>
            </a:r>
            <a:r>
              <a:rPr lang="en-US" sz="2200" dirty="0" smtClean="0"/>
              <a:t> </a:t>
            </a:r>
            <a:r>
              <a:rPr lang="en-US" sz="2200" dirty="0" err="1" smtClean="0"/>
              <a:t>trợ</a:t>
            </a:r>
            <a:r>
              <a:rPr lang="en-US" sz="2200" dirty="0" smtClean="0"/>
              <a:t> </a:t>
            </a:r>
            <a:r>
              <a:rPr lang="en-US" sz="2200" dirty="0" err="1" smtClean="0"/>
              <a:t>các</a:t>
            </a:r>
            <a:r>
              <a:rPr lang="en-US" sz="2200" dirty="0" smtClean="0"/>
              <a:t> </a:t>
            </a:r>
            <a:r>
              <a:rPr lang="en-US" sz="2200" dirty="0" err="1" smtClean="0"/>
              <a:t>cơ</a:t>
            </a:r>
            <a:r>
              <a:rPr lang="en-US" sz="2200" dirty="0" smtClean="0"/>
              <a:t> </a:t>
            </a:r>
            <a:r>
              <a:rPr lang="en-US" sz="2200" dirty="0" err="1" smtClean="0"/>
              <a:t>quan</a:t>
            </a:r>
            <a:r>
              <a:rPr lang="en-US" sz="2200" dirty="0" smtClean="0"/>
              <a:t> </a:t>
            </a:r>
            <a:r>
              <a:rPr lang="en-US" sz="2200" dirty="0" err="1" smtClean="0"/>
              <a:t>quản</a:t>
            </a:r>
            <a:r>
              <a:rPr lang="en-US" sz="2200" dirty="0" smtClean="0"/>
              <a:t> </a:t>
            </a:r>
            <a:r>
              <a:rPr lang="en-US" sz="2200" dirty="0" err="1" smtClean="0"/>
              <a:t>lý</a:t>
            </a:r>
            <a:r>
              <a:rPr lang="en-US" sz="2200" dirty="0" smtClean="0"/>
              <a:t> </a:t>
            </a:r>
            <a:r>
              <a:rPr lang="en-US" sz="2200" dirty="0" err="1" smtClean="0"/>
              <a:t>nhà</a:t>
            </a:r>
            <a:r>
              <a:rPr lang="en-US" sz="2200" dirty="0" smtClean="0"/>
              <a:t> </a:t>
            </a:r>
            <a:r>
              <a:rPr lang="en-US" sz="2200" dirty="0" err="1" smtClean="0"/>
              <a:t>nước</a:t>
            </a:r>
            <a:r>
              <a:rPr lang="en-US" sz="2200" dirty="0" smtClean="0"/>
              <a:t>, </a:t>
            </a:r>
            <a:r>
              <a:rPr lang="en-US" sz="2200" dirty="0" err="1" smtClean="0"/>
              <a:t>người</a:t>
            </a:r>
            <a:r>
              <a:rPr lang="en-US" sz="2200" dirty="0" smtClean="0"/>
              <a:t> </a:t>
            </a:r>
            <a:r>
              <a:rPr lang="en-US" sz="2200" dirty="0" err="1" smtClean="0"/>
              <a:t>sử</a:t>
            </a:r>
            <a:r>
              <a:rPr lang="en-US" sz="2200" dirty="0" smtClean="0"/>
              <a:t> </a:t>
            </a:r>
            <a:r>
              <a:rPr lang="en-US" sz="2200" dirty="0" err="1" smtClean="0"/>
              <a:t>dụng</a:t>
            </a:r>
            <a:r>
              <a:rPr lang="en-US" sz="2200" dirty="0" smtClean="0"/>
              <a:t> </a:t>
            </a:r>
            <a:r>
              <a:rPr lang="en-US" sz="2200" dirty="0" err="1" smtClean="0"/>
              <a:t>lao</a:t>
            </a:r>
            <a:r>
              <a:rPr lang="en-US" sz="2200" dirty="0" smtClean="0"/>
              <a:t> </a:t>
            </a:r>
            <a:r>
              <a:rPr lang="en-US" sz="2200" dirty="0" err="1" smtClean="0"/>
              <a:t>động</a:t>
            </a:r>
            <a:r>
              <a:rPr lang="en-US" sz="2200" dirty="0" smtClean="0"/>
              <a:t>, </a:t>
            </a:r>
            <a:r>
              <a:rPr lang="en-US" sz="2200" dirty="0" err="1" smtClean="0"/>
              <a:t>người</a:t>
            </a:r>
            <a:r>
              <a:rPr lang="en-US" sz="2200" dirty="0" smtClean="0"/>
              <a:t> </a:t>
            </a:r>
            <a:r>
              <a:rPr lang="en-US" sz="2200" dirty="0" err="1" smtClean="0"/>
              <a:t>lao</a:t>
            </a:r>
            <a:r>
              <a:rPr lang="en-US" sz="2200" dirty="0" smtClean="0"/>
              <a:t> </a:t>
            </a:r>
            <a:r>
              <a:rPr lang="en-US" sz="2200" dirty="0" err="1" smtClean="0"/>
              <a:t>động</a:t>
            </a:r>
            <a:r>
              <a:rPr lang="en-US" sz="2200" dirty="0" smtClean="0"/>
              <a:t>, </a:t>
            </a:r>
            <a:r>
              <a:rPr lang="en-US" sz="2200" dirty="0" err="1" smtClean="0"/>
              <a:t>tổ</a:t>
            </a:r>
            <a:r>
              <a:rPr lang="en-US" sz="2200" dirty="0" smtClean="0"/>
              <a:t> </a:t>
            </a:r>
            <a:r>
              <a:rPr lang="en-US" sz="2200" dirty="0" err="1" smtClean="0"/>
              <a:t>chức</a:t>
            </a:r>
            <a:r>
              <a:rPr lang="en-US" sz="2200" dirty="0"/>
              <a:t> </a:t>
            </a:r>
            <a:r>
              <a:rPr lang="en-US" sz="2200" dirty="0" err="1" smtClean="0"/>
              <a:t>đại</a:t>
            </a:r>
            <a:r>
              <a:rPr lang="en-US" sz="2200" dirty="0" smtClean="0"/>
              <a:t> </a:t>
            </a:r>
            <a:r>
              <a:rPr lang="en-US" sz="2200" dirty="0" err="1" smtClean="0"/>
              <a:t>diện</a:t>
            </a:r>
            <a:r>
              <a:rPr lang="en-US" sz="2200" dirty="0" smtClean="0"/>
              <a:t> </a:t>
            </a:r>
            <a:r>
              <a:rPr lang="en-US" sz="2200" dirty="0" err="1" smtClean="0"/>
              <a:t>của</a:t>
            </a:r>
            <a:r>
              <a:rPr lang="en-US" sz="2200" dirty="0" smtClean="0"/>
              <a:t> </a:t>
            </a:r>
            <a:r>
              <a:rPr lang="en-US" sz="2200" dirty="0" err="1" smtClean="0"/>
              <a:t>họ</a:t>
            </a:r>
            <a:r>
              <a:rPr lang="en-US" sz="2200" dirty="0" smtClean="0"/>
              <a:t> </a:t>
            </a:r>
            <a:r>
              <a:rPr lang="en-US" sz="2200" dirty="0" err="1" smtClean="0"/>
              <a:t>đáp</a:t>
            </a:r>
            <a:r>
              <a:rPr lang="en-US" sz="2200" dirty="0" smtClean="0"/>
              <a:t> </a:t>
            </a:r>
            <a:r>
              <a:rPr lang="en-US" sz="2200" dirty="0" err="1" smtClean="0"/>
              <a:t>ứng</a:t>
            </a:r>
            <a:r>
              <a:rPr lang="en-US" sz="2200" dirty="0" smtClean="0"/>
              <a:t> </a:t>
            </a:r>
            <a:r>
              <a:rPr lang="en-US" sz="2200" dirty="0" err="1" smtClean="0"/>
              <a:t>nhu</a:t>
            </a:r>
            <a:r>
              <a:rPr lang="en-US" sz="2200" dirty="0" smtClean="0"/>
              <a:t> </a:t>
            </a:r>
            <a:r>
              <a:rPr lang="en-US" sz="2200" dirty="0" err="1" smtClean="0"/>
              <a:t>cầu</a:t>
            </a:r>
            <a:r>
              <a:rPr lang="en-US" sz="2200" dirty="0" smtClean="0"/>
              <a:t> </a:t>
            </a:r>
            <a:r>
              <a:rPr lang="en-US" sz="2200" dirty="0" err="1" smtClean="0"/>
              <a:t>về</a:t>
            </a:r>
            <a:r>
              <a:rPr lang="en-US" sz="2200" dirty="0" smtClean="0"/>
              <a:t> ATSKNN </a:t>
            </a:r>
            <a:r>
              <a:rPr lang="en-US" sz="2200" dirty="0" err="1" smtClean="0"/>
              <a:t>cho</a:t>
            </a:r>
            <a:r>
              <a:rPr lang="en-US" sz="2200" dirty="0" smtClean="0"/>
              <a:t> </a:t>
            </a:r>
            <a:r>
              <a:rPr lang="en-US" sz="2200" dirty="0" err="1" smtClean="0"/>
              <a:t>lao</a:t>
            </a:r>
            <a:r>
              <a:rPr lang="en-US" sz="2200" dirty="0" smtClean="0"/>
              <a:t> </a:t>
            </a:r>
            <a:r>
              <a:rPr lang="en-US" sz="2200" dirty="0" err="1" smtClean="0"/>
              <a:t>động</a:t>
            </a:r>
            <a:r>
              <a:rPr lang="en-US" sz="2200" dirty="0" smtClean="0"/>
              <a:t> </a:t>
            </a:r>
            <a:r>
              <a:rPr lang="en-US" sz="2200" dirty="0" err="1" smtClean="0"/>
              <a:t>trẻ</a:t>
            </a:r>
            <a:r>
              <a:rPr lang="en-US" sz="2200" dirty="0" smtClean="0"/>
              <a:t> </a:t>
            </a:r>
          </a:p>
        </p:txBody>
      </p:sp>
      <p:pic>
        <p:nvPicPr>
          <p:cNvPr id="5" name="Bild 2"/>
          <p:cNvPicPr>
            <a:picLocks noChangeAspect="1"/>
          </p:cNvPicPr>
          <p:nvPr/>
        </p:nvPicPr>
        <p:blipFill>
          <a:blip r:embed="rId3"/>
          <a:stretch>
            <a:fillRect/>
          </a:stretch>
        </p:blipFill>
        <p:spPr>
          <a:xfrm>
            <a:off x="1677532" y="1836115"/>
            <a:ext cx="5875573" cy="3860343"/>
          </a:xfrm>
          <a:prstGeom prst="rect">
            <a:avLst/>
          </a:prstGeom>
        </p:spPr>
      </p:pic>
    </p:spTree>
    <p:extLst>
      <p:ext uri="{BB962C8B-B14F-4D97-AF65-F5344CB8AC3E}">
        <p14:creationId xmlns:p14="http://schemas.microsoft.com/office/powerpoint/2010/main" val="3166365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6CAA80B1-C001-9146-BCAA-05FB28DACF1A}"/>
              </a:ext>
            </a:extLst>
          </p:cNvPr>
          <p:cNvSpPr>
            <a:spLocks noGrp="1"/>
          </p:cNvSpPr>
          <p:nvPr>
            <p:ph type="title"/>
          </p:nvPr>
        </p:nvSpPr>
        <p:spPr>
          <a:xfrm>
            <a:off x="628650" y="694944"/>
            <a:ext cx="7886700" cy="607162"/>
          </a:xfrm>
        </p:spPr>
        <p:txBody>
          <a:bodyPr/>
          <a:lstStyle/>
          <a:p>
            <a:r>
              <a:rPr lang="en-GB" dirty="0" err="1" smtClean="0">
                <a:solidFill>
                  <a:srgbClr val="E94E1B"/>
                </a:solidFill>
              </a:rPr>
              <a:t>Thế</a:t>
            </a:r>
            <a:r>
              <a:rPr lang="en-GB" dirty="0" smtClean="0">
                <a:solidFill>
                  <a:srgbClr val="E94E1B"/>
                </a:solidFill>
              </a:rPr>
              <a:t> </a:t>
            </a:r>
            <a:r>
              <a:rPr lang="en-GB" dirty="0" err="1" smtClean="0">
                <a:solidFill>
                  <a:srgbClr val="E94E1B"/>
                </a:solidFill>
              </a:rPr>
              <a:t>nào</a:t>
            </a:r>
            <a:r>
              <a:rPr lang="en-GB" dirty="0" smtClean="0">
                <a:solidFill>
                  <a:srgbClr val="E94E1B"/>
                </a:solidFill>
              </a:rPr>
              <a:t> </a:t>
            </a:r>
            <a:r>
              <a:rPr lang="en-GB" dirty="0" err="1" smtClean="0">
                <a:solidFill>
                  <a:srgbClr val="E94E1B"/>
                </a:solidFill>
              </a:rPr>
              <a:t>là</a:t>
            </a:r>
            <a:r>
              <a:rPr lang="en-GB" dirty="0" smtClean="0">
                <a:solidFill>
                  <a:srgbClr val="E94E1B"/>
                </a:solidFill>
              </a:rPr>
              <a:t> “</a:t>
            </a:r>
            <a:r>
              <a:rPr lang="en-GB" dirty="0" err="1" smtClean="0">
                <a:solidFill>
                  <a:srgbClr val="E94E1B"/>
                </a:solidFill>
              </a:rPr>
              <a:t>lao</a:t>
            </a:r>
            <a:r>
              <a:rPr lang="en-GB" dirty="0" smtClean="0">
                <a:solidFill>
                  <a:srgbClr val="E94E1B"/>
                </a:solidFill>
              </a:rPr>
              <a:t>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trẻ</a:t>
            </a:r>
            <a:r>
              <a:rPr lang="en-GB" dirty="0" smtClean="0">
                <a:solidFill>
                  <a:srgbClr val="E94E1B"/>
                </a:solidFill>
              </a:rPr>
              <a:t>”? </a:t>
            </a:r>
            <a:endParaRPr lang="en-GB" dirty="0">
              <a:solidFill>
                <a:srgbClr val="E94E1B"/>
              </a:solidFill>
            </a:endParaRPr>
          </a:p>
        </p:txBody>
      </p:sp>
      <p:pic>
        <p:nvPicPr>
          <p:cNvPr id="10" name="Bild 9"/>
          <p:cNvPicPr>
            <a:picLocks noChangeAspect="1"/>
          </p:cNvPicPr>
          <p:nvPr/>
        </p:nvPicPr>
        <p:blipFill>
          <a:blip r:embed="rId3"/>
          <a:stretch>
            <a:fillRect/>
          </a:stretch>
        </p:blipFill>
        <p:spPr>
          <a:xfrm>
            <a:off x="1970032" y="1929602"/>
            <a:ext cx="5222402" cy="3458235"/>
          </a:xfrm>
          <a:prstGeom prst="rect">
            <a:avLst/>
          </a:prstGeom>
        </p:spPr>
      </p:pic>
    </p:spTree>
    <p:extLst>
      <p:ext uri="{BB962C8B-B14F-4D97-AF65-F5344CB8AC3E}">
        <p14:creationId xmlns:p14="http://schemas.microsoft.com/office/powerpoint/2010/main" val="2684534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2E615916-1ECC-D841-B557-E32BB367A9E1}"/>
              </a:ext>
            </a:extLst>
          </p:cNvPr>
          <p:cNvSpPr>
            <a:spLocks noGrp="1"/>
          </p:cNvSpPr>
          <p:nvPr>
            <p:ph idx="4294967295"/>
          </p:nvPr>
        </p:nvSpPr>
        <p:spPr>
          <a:xfrm>
            <a:off x="494270" y="694944"/>
            <a:ext cx="8311979" cy="985575"/>
          </a:xfrm>
        </p:spPr>
        <p:txBody>
          <a:bodyPr>
            <a:normAutofit lnSpcReduction="10000"/>
          </a:bodyPr>
          <a:lstStyle/>
          <a:p>
            <a:pPr marL="0" indent="0">
              <a:buClr>
                <a:schemeClr val="bg2">
                  <a:lumMod val="50000"/>
                </a:schemeClr>
              </a:buClr>
              <a:buSzPct val="120000"/>
              <a:buNone/>
            </a:pPr>
            <a:r>
              <a:rPr lang="en-GB" sz="2400" dirty="0" err="1" smtClean="0">
                <a:solidFill>
                  <a:schemeClr val="tx1"/>
                </a:solidFill>
              </a:rPr>
              <a:t>Lồng</a:t>
            </a:r>
            <a:r>
              <a:rPr lang="en-GB" sz="2400" dirty="0" smtClean="0">
                <a:solidFill>
                  <a:schemeClr val="tx1"/>
                </a:solidFill>
              </a:rPr>
              <a:t> </a:t>
            </a:r>
            <a:r>
              <a:rPr lang="en-GB" sz="2400" dirty="0" err="1" smtClean="0">
                <a:solidFill>
                  <a:schemeClr val="tx1"/>
                </a:solidFill>
              </a:rPr>
              <a:t>ghép</a:t>
            </a:r>
            <a:r>
              <a:rPr lang="en-GB" sz="2400" dirty="0" smtClean="0">
                <a:solidFill>
                  <a:schemeClr val="tx1"/>
                </a:solidFill>
              </a:rPr>
              <a:t> </a:t>
            </a:r>
            <a:r>
              <a:rPr lang="en-GB" dirty="0" smtClean="0"/>
              <a:t>ATSKNN </a:t>
            </a:r>
            <a:r>
              <a:rPr lang="en-GB" sz="2400" dirty="0" err="1" smtClean="0">
                <a:solidFill>
                  <a:schemeClr val="tx1"/>
                </a:solidFill>
              </a:rPr>
              <a:t>vào</a:t>
            </a:r>
            <a:r>
              <a:rPr lang="en-GB" sz="2400" dirty="0" smtClean="0">
                <a:solidFill>
                  <a:schemeClr val="tx1"/>
                </a:solidFill>
              </a:rPr>
              <a:t> </a:t>
            </a:r>
            <a:r>
              <a:rPr lang="en-GB" sz="2400" dirty="0" err="1" smtClean="0">
                <a:solidFill>
                  <a:srgbClr val="E94E31"/>
                </a:solidFill>
              </a:rPr>
              <a:t>giáo</a:t>
            </a:r>
            <a:r>
              <a:rPr lang="en-GB" sz="2400" dirty="0" smtClean="0">
                <a:solidFill>
                  <a:srgbClr val="E94E31"/>
                </a:solidFill>
              </a:rPr>
              <a:t> </a:t>
            </a:r>
            <a:r>
              <a:rPr lang="en-GB" sz="2400" dirty="0" err="1" smtClean="0">
                <a:solidFill>
                  <a:srgbClr val="E94E31"/>
                </a:solidFill>
              </a:rPr>
              <a:t>dục</a:t>
            </a:r>
            <a:r>
              <a:rPr lang="en-GB" sz="2400" dirty="0" smtClean="0">
                <a:solidFill>
                  <a:srgbClr val="E94E31"/>
                </a:solidFill>
              </a:rPr>
              <a:t> </a:t>
            </a:r>
            <a:r>
              <a:rPr lang="en-GB" sz="2400" dirty="0" err="1" smtClean="0">
                <a:solidFill>
                  <a:schemeClr val="tx1"/>
                </a:solidFill>
              </a:rPr>
              <a:t>phổ</a:t>
            </a:r>
            <a:r>
              <a:rPr lang="en-GB" sz="2400" dirty="0" smtClean="0">
                <a:solidFill>
                  <a:schemeClr val="tx1"/>
                </a:solidFill>
              </a:rPr>
              <a:t> </a:t>
            </a:r>
            <a:r>
              <a:rPr lang="en-GB" sz="2400" dirty="0" err="1" smtClean="0">
                <a:solidFill>
                  <a:schemeClr val="tx1"/>
                </a:solidFill>
              </a:rPr>
              <a:t>thông</a:t>
            </a:r>
            <a:r>
              <a:rPr lang="en-GB" sz="2400" dirty="0" smtClean="0">
                <a:solidFill>
                  <a:schemeClr val="tx1"/>
                </a:solidFill>
              </a:rPr>
              <a:t> </a:t>
            </a:r>
            <a:r>
              <a:rPr lang="en-GB" sz="2400" dirty="0" err="1" smtClean="0">
                <a:solidFill>
                  <a:schemeClr val="tx1"/>
                </a:solidFill>
              </a:rPr>
              <a:t>và</a:t>
            </a:r>
            <a:r>
              <a:rPr lang="en-GB" sz="2400" dirty="0" smtClean="0">
                <a:solidFill>
                  <a:schemeClr val="tx1"/>
                </a:solidFill>
              </a:rPr>
              <a:t> </a:t>
            </a:r>
            <a:r>
              <a:rPr lang="en-GB" sz="2400" dirty="0" err="1" smtClean="0">
                <a:solidFill>
                  <a:srgbClr val="E94E31"/>
                </a:solidFill>
              </a:rPr>
              <a:t>dạy</a:t>
            </a:r>
            <a:r>
              <a:rPr lang="en-GB" sz="2400" dirty="0" smtClean="0">
                <a:solidFill>
                  <a:srgbClr val="E94E31"/>
                </a:solidFill>
              </a:rPr>
              <a:t> </a:t>
            </a:r>
            <a:r>
              <a:rPr lang="en-GB" sz="2400" dirty="0" err="1" smtClean="0">
                <a:solidFill>
                  <a:srgbClr val="E94E31"/>
                </a:solidFill>
              </a:rPr>
              <a:t>nghề</a:t>
            </a:r>
            <a:r>
              <a:rPr lang="en-GB" sz="2400" dirty="0" smtClean="0">
                <a:solidFill>
                  <a:srgbClr val="E94E31"/>
                </a:solidFill>
              </a:rPr>
              <a:t> </a:t>
            </a:r>
            <a:r>
              <a:rPr lang="en-GB" sz="2400" dirty="0" err="1" smtClean="0">
                <a:solidFill>
                  <a:schemeClr val="tx1"/>
                </a:solidFill>
              </a:rPr>
              <a:t>để</a:t>
            </a:r>
            <a:r>
              <a:rPr lang="en-GB" sz="2400" dirty="0" smtClean="0">
                <a:solidFill>
                  <a:schemeClr val="tx1"/>
                </a:solidFill>
              </a:rPr>
              <a:t> </a:t>
            </a:r>
            <a:r>
              <a:rPr lang="en-GB" sz="2400" dirty="0" err="1" smtClean="0">
                <a:solidFill>
                  <a:schemeClr val="tx1"/>
                </a:solidFill>
              </a:rPr>
              <a:t>xây</a:t>
            </a:r>
            <a:r>
              <a:rPr lang="en-GB" sz="2400" dirty="0" smtClean="0">
                <a:solidFill>
                  <a:schemeClr val="tx1"/>
                </a:solidFill>
              </a:rPr>
              <a:t> </a:t>
            </a:r>
            <a:r>
              <a:rPr lang="en-GB" sz="2400" dirty="0" err="1" smtClean="0">
                <a:solidFill>
                  <a:schemeClr val="tx1"/>
                </a:solidFill>
              </a:rPr>
              <a:t>dựng</a:t>
            </a:r>
            <a:r>
              <a:rPr lang="en-GB" sz="2400" dirty="0" smtClean="0">
                <a:solidFill>
                  <a:schemeClr val="tx1"/>
                </a:solidFill>
              </a:rPr>
              <a:t> </a:t>
            </a:r>
            <a:r>
              <a:rPr lang="en-GB" sz="2400" dirty="0" err="1" smtClean="0">
                <a:solidFill>
                  <a:schemeClr val="tx1"/>
                </a:solidFill>
              </a:rPr>
              <a:t>thế</a:t>
            </a:r>
            <a:r>
              <a:rPr lang="en-GB" sz="2400" dirty="0" smtClean="0">
                <a:solidFill>
                  <a:schemeClr val="tx1"/>
                </a:solidFill>
              </a:rPr>
              <a:t> </a:t>
            </a:r>
            <a:r>
              <a:rPr lang="en-GB" sz="2400" dirty="0" err="1" smtClean="0">
                <a:solidFill>
                  <a:schemeClr val="tx1"/>
                </a:solidFill>
              </a:rPr>
              <a:t>hệ</a:t>
            </a:r>
            <a:r>
              <a:rPr lang="en-GB" sz="2400" dirty="0" smtClean="0">
                <a:solidFill>
                  <a:schemeClr val="tx1"/>
                </a:solidFill>
              </a:rPr>
              <a:t> </a:t>
            </a:r>
            <a:r>
              <a:rPr lang="en-GB" sz="2400" dirty="0" err="1" smtClean="0">
                <a:solidFill>
                  <a:schemeClr val="tx1"/>
                </a:solidFill>
              </a:rPr>
              <a:t>người</a:t>
            </a:r>
            <a:r>
              <a:rPr lang="en-GB" sz="2400" dirty="0" smtClean="0">
                <a:solidFill>
                  <a:schemeClr val="tx1"/>
                </a:solidFill>
              </a:rPr>
              <a:t> </a:t>
            </a:r>
            <a:r>
              <a:rPr lang="en-GB" sz="2400" dirty="0" err="1" smtClean="0">
                <a:solidFill>
                  <a:schemeClr val="tx1"/>
                </a:solidFill>
              </a:rPr>
              <a:t>lao</a:t>
            </a:r>
            <a:r>
              <a:rPr lang="en-GB" sz="2400" dirty="0" smtClean="0">
                <a:solidFill>
                  <a:schemeClr val="tx1"/>
                </a:solidFill>
              </a:rPr>
              <a:t> </a:t>
            </a:r>
            <a:r>
              <a:rPr lang="en-GB" sz="2400" dirty="0" err="1" smtClean="0">
                <a:solidFill>
                  <a:schemeClr val="tx1"/>
                </a:solidFill>
              </a:rPr>
              <a:t>động</a:t>
            </a:r>
            <a:r>
              <a:rPr lang="en-GB" sz="2400" dirty="0" smtClean="0">
                <a:solidFill>
                  <a:schemeClr val="tx1"/>
                </a:solidFill>
              </a:rPr>
              <a:t> an </a:t>
            </a:r>
            <a:r>
              <a:rPr lang="en-GB" sz="2400" dirty="0" err="1" smtClean="0">
                <a:solidFill>
                  <a:schemeClr val="tx1"/>
                </a:solidFill>
              </a:rPr>
              <a:t>toàn</a:t>
            </a:r>
            <a:r>
              <a:rPr lang="en-GB" sz="2400" dirty="0" smtClean="0">
                <a:solidFill>
                  <a:schemeClr val="tx1"/>
                </a:solidFill>
              </a:rPr>
              <a:t> </a:t>
            </a:r>
            <a:r>
              <a:rPr lang="en-GB" sz="2400" dirty="0" err="1" smtClean="0">
                <a:solidFill>
                  <a:schemeClr val="tx1"/>
                </a:solidFill>
              </a:rPr>
              <a:t>và</a:t>
            </a:r>
            <a:r>
              <a:rPr lang="en-GB" sz="2400" dirty="0" smtClean="0">
                <a:solidFill>
                  <a:schemeClr val="tx1"/>
                </a:solidFill>
              </a:rPr>
              <a:t> </a:t>
            </a:r>
            <a:r>
              <a:rPr lang="en-GB" sz="2400" dirty="0" err="1" smtClean="0">
                <a:solidFill>
                  <a:schemeClr val="tx1"/>
                </a:solidFill>
              </a:rPr>
              <a:t>khỏe</a:t>
            </a:r>
            <a:r>
              <a:rPr lang="en-GB" sz="2400" dirty="0" smtClean="0">
                <a:solidFill>
                  <a:schemeClr val="tx1"/>
                </a:solidFill>
              </a:rPr>
              <a:t> </a:t>
            </a:r>
            <a:r>
              <a:rPr lang="en-GB" sz="2400" dirty="0" err="1" smtClean="0">
                <a:solidFill>
                  <a:schemeClr val="tx1"/>
                </a:solidFill>
              </a:rPr>
              <a:t>mạnh</a:t>
            </a:r>
            <a:r>
              <a:rPr lang="en-GB" sz="2400" dirty="0" smtClean="0">
                <a:solidFill>
                  <a:schemeClr val="tx1"/>
                </a:solidFill>
              </a:rPr>
              <a:t> </a:t>
            </a:r>
            <a:r>
              <a:rPr lang="en-GB" sz="2400" dirty="0" err="1" smtClean="0">
                <a:solidFill>
                  <a:schemeClr val="tx1"/>
                </a:solidFill>
              </a:rPr>
              <a:t>hơn</a:t>
            </a:r>
            <a:r>
              <a:rPr lang="en-GB" sz="2400" dirty="0" smtClean="0">
                <a:solidFill>
                  <a:schemeClr val="tx1"/>
                </a:solidFill>
              </a:rPr>
              <a:t> </a:t>
            </a:r>
            <a:endParaRPr lang="en-GB" sz="2400" dirty="0">
              <a:solidFill>
                <a:schemeClr val="tx1"/>
              </a:solidFill>
            </a:endParaRPr>
          </a:p>
        </p:txBody>
      </p:sp>
      <p:pic>
        <p:nvPicPr>
          <p:cNvPr id="3" name="Bild 2"/>
          <p:cNvPicPr>
            <a:picLocks noChangeAspect="1"/>
          </p:cNvPicPr>
          <p:nvPr/>
        </p:nvPicPr>
        <p:blipFill>
          <a:blip r:embed="rId3"/>
          <a:stretch>
            <a:fillRect/>
          </a:stretch>
        </p:blipFill>
        <p:spPr>
          <a:xfrm>
            <a:off x="982776" y="1680519"/>
            <a:ext cx="7271538" cy="4077729"/>
          </a:xfrm>
          <a:prstGeom prst="rect">
            <a:avLst/>
          </a:prstGeom>
        </p:spPr>
      </p:pic>
    </p:spTree>
    <p:extLst>
      <p:ext uri="{BB962C8B-B14F-4D97-AF65-F5344CB8AC3E}">
        <p14:creationId xmlns:p14="http://schemas.microsoft.com/office/powerpoint/2010/main" val="34251273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D7B07827-9C48-DE45-8064-1F1CB2400207}"/>
              </a:ext>
            </a:extLst>
          </p:cNvPr>
          <p:cNvSpPr>
            <a:spLocks noGrp="1"/>
          </p:cNvSpPr>
          <p:nvPr>
            <p:ph idx="4294967295"/>
          </p:nvPr>
        </p:nvSpPr>
        <p:spPr>
          <a:xfrm>
            <a:off x="628650" y="609219"/>
            <a:ext cx="7324725" cy="987552"/>
          </a:xfrm>
        </p:spPr>
        <p:txBody>
          <a:bodyPr>
            <a:normAutofit fontScale="92500" lnSpcReduction="10000"/>
          </a:bodyPr>
          <a:lstStyle/>
          <a:p>
            <a:pPr marL="0" indent="0">
              <a:buClr>
                <a:schemeClr val="bg2">
                  <a:lumMod val="50000"/>
                </a:schemeClr>
              </a:buClr>
              <a:buSzPct val="120000"/>
              <a:buNone/>
            </a:pPr>
            <a:r>
              <a:rPr lang="en-US" dirty="0" err="1" smtClean="0"/>
              <a:t>Đẩy</a:t>
            </a:r>
            <a:r>
              <a:rPr lang="en-US" dirty="0" smtClean="0"/>
              <a:t> </a:t>
            </a:r>
            <a:r>
              <a:rPr lang="en-US" dirty="0" err="1" smtClean="0"/>
              <a:t>mạnh</a:t>
            </a:r>
            <a:r>
              <a:rPr lang="en-GB" sz="2400" dirty="0" smtClean="0"/>
              <a:t> </a:t>
            </a:r>
            <a:r>
              <a:rPr lang="en-GB" sz="2400" dirty="0" err="1" smtClean="0">
                <a:solidFill>
                  <a:srgbClr val="E94E1B"/>
                </a:solidFill>
              </a:rPr>
              <a:t>tuyê</a:t>
            </a:r>
            <a:r>
              <a:rPr lang="en-GB" dirty="0" err="1" smtClean="0">
                <a:solidFill>
                  <a:srgbClr val="E94E1B"/>
                </a:solidFill>
              </a:rPr>
              <a:t>n</a:t>
            </a:r>
            <a:r>
              <a:rPr lang="en-GB" dirty="0" smtClean="0">
                <a:solidFill>
                  <a:srgbClr val="E94E1B"/>
                </a:solidFill>
              </a:rPr>
              <a:t> </a:t>
            </a:r>
            <a:r>
              <a:rPr lang="en-GB" dirty="0" err="1" smtClean="0">
                <a:solidFill>
                  <a:srgbClr val="E94E1B"/>
                </a:solidFill>
              </a:rPr>
              <a:t>truyền</a:t>
            </a:r>
            <a:r>
              <a:rPr lang="en-GB" dirty="0" smtClean="0">
                <a:solidFill>
                  <a:srgbClr val="E94E1B"/>
                </a:solidFill>
              </a:rPr>
              <a:t>, </a:t>
            </a:r>
            <a:r>
              <a:rPr lang="en-GB" dirty="0" err="1" smtClean="0">
                <a:solidFill>
                  <a:srgbClr val="E94E1B"/>
                </a:solidFill>
              </a:rPr>
              <a:t>nâng</a:t>
            </a:r>
            <a:r>
              <a:rPr lang="en-GB" dirty="0" smtClean="0">
                <a:solidFill>
                  <a:srgbClr val="E94E1B"/>
                </a:solidFill>
              </a:rPr>
              <a:t> </a:t>
            </a:r>
            <a:r>
              <a:rPr lang="en-GB" dirty="0" err="1" smtClean="0">
                <a:solidFill>
                  <a:srgbClr val="E94E1B"/>
                </a:solidFill>
              </a:rPr>
              <a:t>cao</a:t>
            </a:r>
            <a:r>
              <a:rPr lang="en-GB" dirty="0" smtClean="0">
                <a:solidFill>
                  <a:srgbClr val="E94E1B"/>
                </a:solidFill>
              </a:rPr>
              <a:t> </a:t>
            </a:r>
            <a:r>
              <a:rPr lang="en-GB" dirty="0" err="1" smtClean="0">
                <a:solidFill>
                  <a:srgbClr val="E94E1B"/>
                </a:solidFill>
              </a:rPr>
              <a:t>nhận</a:t>
            </a:r>
            <a:r>
              <a:rPr lang="en-GB" dirty="0" smtClean="0">
                <a:solidFill>
                  <a:srgbClr val="E94E1B"/>
                </a:solidFill>
              </a:rPr>
              <a:t> </a:t>
            </a:r>
            <a:r>
              <a:rPr lang="en-GB" dirty="0" err="1" smtClean="0">
                <a:solidFill>
                  <a:srgbClr val="E94E1B"/>
                </a:solidFill>
              </a:rPr>
              <a:t>thức</a:t>
            </a:r>
            <a:r>
              <a:rPr lang="en-GB" dirty="0" smtClean="0">
                <a:solidFill>
                  <a:srgbClr val="E94E1B"/>
                </a:solidFill>
              </a:rPr>
              <a:t> </a:t>
            </a:r>
            <a:r>
              <a:rPr lang="en-GB" dirty="0" err="1" smtClean="0">
                <a:solidFill>
                  <a:srgbClr val="E94E1B"/>
                </a:solidFill>
              </a:rPr>
              <a:t>và</a:t>
            </a:r>
            <a:r>
              <a:rPr lang="en-GB" dirty="0" smtClean="0">
                <a:solidFill>
                  <a:srgbClr val="E94E1B"/>
                </a:solidFill>
              </a:rPr>
              <a:t> </a:t>
            </a:r>
            <a:r>
              <a:rPr lang="en-GB" dirty="0" err="1" smtClean="0">
                <a:solidFill>
                  <a:srgbClr val="E94E1B"/>
                </a:solidFill>
              </a:rPr>
              <a:t>nghiên</a:t>
            </a:r>
            <a:r>
              <a:rPr lang="en-GB" dirty="0" smtClean="0">
                <a:solidFill>
                  <a:srgbClr val="E94E1B"/>
                </a:solidFill>
              </a:rPr>
              <a:t> cứu</a:t>
            </a:r>
            <a:r>
              <a:rPr lang="en-GB" dirty="0" smtClean="0"/>
              <a:t> </a:t>
            </a:r>
            <a:r>
              <a:rPr lang="en-GB" dirty="0" err="1" smtClean="0"/>
              <a:t>về</a:t>
            </a:r>
            <a:r>
              <a:rPr lang="en-GB" dirty="0" smtClean="0"/>
              <a:t> </a:t>
            </a:r>
            <a:r>
              <a:rPr lang="en-GB" dirty="0" err="1" smtClean="0"/>
              <a:t>các</a:t>
            </a:r>
            <a:r>
              <a:rPr lang="en-GB" dirty="0" smtClean="0"/>
              <a:t> </a:t>
            </a:r>
            <a:r>
              <a:rPr lang="en-GB" dirty="0" err="1" smtClean="0"/>
              <a:t>nguy</a:t>
            </a:r>
            <a:r>
              <a:rPr lang="en-GB" dirty="0" smtClean="0"/>
              <a:t> </a:t>
            </a:r>
            <a:r>
              <a:rPr lang="en-GB" dirty="0" err="1" smtClean="0"/>
              <a:t>cơ</a:t>
            </a:r>
            <a:r>
              <a:rPr lang="en-GB" dirty="0" smtClean="0"/>
              <a:t> </a:t>
            </a:r>
            <a:r>
              <a:rPr lang="en-GB" dirty="0" err="1" smtClean="0"/>
              <a:t>và</a:t>
            </a:r>
            <a:r>
              <a:rPr lang="en-GB" dirty="0" smtClean="0"/>
              <a:t> </a:t>
            </a:r>
            <a:r>
              <a:rPr lang="en-GB" dirty="0" err="1" smtClean="0"/>
              <a:t>rủi</a:t>
            </a:r>
            <a:r>
              <a:rPr lang="en-GB" dirty="0" smtClean="0"/>
              <a:t> </a:t>
            </a:r>
            <a:r>
              <a:rPr lang="en-GB" dirty="0" err="1" smtClean="0"/>
              <a:t>ro</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trẻ</a:t>
            </a:r>
            <a:r>
              <a:rPr lang="en-GB" dirty="0"/>
              <a:t> </a:t>
            </a:r>
            <a:r>
              <a:rPr lang="en-GB" dirty="0" err="1" smtClean="0"/>
              <a:t>gặp</a:t>
            </a:r>
            <a:r>
              <a:rPr lang="en-GB" dirty="0" smtClean="0"/>
              <a:t> </a:t>
            </a:r>
            <a:r>
              <a:rPr lang="en-GB" dirty="0" err="1" smtClean="0"/>
              <a:t>phải</a:t>
            </a:r>
            <a:endParaRPr lang="en-GB" dirty="0"/>
          </a:p>
          <a:p>
            <a:pPr marL="0" indent="0">
              <a:buClr>
                <a:schemeClr val="bg2">
                  <a:lumMod val="50000"/>
                </a:schemeClr>
              </a:buClr>
              <a:buSzPct val="120000"/>
              <a:buNone/>
            </a:pPr>
            <a:r>
              <a:rPr lang="en-GB" dirty="0" err="1" smtClean="0"/>
              <a:t>tại</a:t>
            </a:r>
            <a:r>
              <a:rPr lang="en-GB" dirty="0" smtClean="0"/>
              <a:t> </a:t>
            </a:r>
            <a:r>
              <a:rPr lang="en-GB" dirty="0" err="1" smtClean="0"/>
              <a:t>nơi</a:t>
            </a:r>
            <a:r>
              <a:rPr lang="en-GB" dirty="0" smtClean="0"/>
              <a:t> </a:t>
            </a:r>
            <a:r>
              <a:rPr lang="en-GB" dirty="0" err="1" smtClean="0"/>
              <a:t>làm</a:t>
            </a:r>
            <a:r>
              <a:rPr lang="en-GB" dirty="0" smtClean="0"/>
              <a:t> </a:t>
            </a:r>
            <a:r>
              <a:rPr lang="en-GB" dirty="0" err="1" smtClean="0"/>
              <a:t>việc</a:t>
            </a:r>
            <a:endParaRPr lang="en-GB" sz="2400" dirty="0">
              <a:solidFill>
                <a:schemeClr val="tx1"/>
              </a:solidFill>
            </a:endParaRPr>
          </a:p>
        </p:txBody>
      </p:sp>
      <p:pic>
        <p:nvPicPr>
          <p:cNvPr id="5" name="Bild 2"/>
          <p:cNvPicPr>
            <a:picLocks noChangeAspect="1"/>
          </p:cNvPicPr>
          <p:nvPr/>
        </p:nvPicPr>
        <p:blipFill>
          <a:blip r:embed="rId3"/>
          <a:stretch>
            <a:fillRect/>
          </a:stretch>
        </p:blipFill>
        <p:spPr>
          <a:xfrm>
            <a:off x="1930791" y="1682496"/>
            <a:ext cx="5282418" cy="3477222"/>
          </a:xfrm>
          <a:prstGeom prst="rect">
            <a:avLst/>
          </a:prstGeom>
        </p:spPr>
      </p:pic>
    </p:spTree>
    <p:extLst>
      <p:ext uri="{BB962C8B-B14F-4D97-AF65-F5344CB8AC3E}">
        <p14:creationId xmlns:p14="http://schemas.microsoft.com/office/powerpoint/2010/main" val="26345502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27AC1CA-CD48-CD44-BDFE-211922D7B069}"/>
              </a:ext>
            </a:extLst>
          </p:cNvPr>
          <p:cNvSpPr>
            <a:spLocks noGrp="1"/>
          </p:cNvSpPr>
          <p:nvPr>
            <p:ph type="title"/>
          </p:nvPr>
        </p:nvSpPr>
        <p:spPr>
          <a:xfrm>
            <a:off x="628650" y="694944"/>
            <a:ext cx="7886700" cy="738835"/>
          </a:xfrm>
        </p:spPr>
        <p:txBody>
          <a:bodyPr>
            <a:normAutofit fontScale="90000"/>
          </a:bodyPr>
          <a:lstStyle/>
          <a:p>
            <a:r>
              <a:rPr lang="en-GB" dirty="0" err="1">
                <a:solidFill>
                  <a:srgbClr val="E94E1B"/>
                </a:solidFill>
              </a:rPr>
              <a:t>Nâng</a:t>
            </a:r>
            <a:r>
              <a:rPr lang="en-GB" dirty="0">
                <a:solidFill>
                  <a:srgbClr val="E94E1B"/>
                </a:solidFill>
              </a:rPr>
              <a:t> </a:t>
            </a:r>
            <a:r>
              <a:rPr lang="en-GB" dirty="0" err="1">
                <a:solidFill>
                  <a:srgbClr val="E94E1B"/>
                </a:solidFill>
              </a:rPr>
              <a:t>cao</a:t>
            </a:r>
            <a:r>
              <a:rPr lang="en-GB" dirty="0">
                <a:solidFill>
                  <a:srgbClr val="E94E1B"/>
                </a:solidFill>
              </a:rPr>
              <a:t> </a:t>
            </a:r>
            <a:r>
              <a:rPr lang="en-GB" dirty="0" err="1">
                <a:solidFill>
                  <a:srgbClr val="E94E1B"/>
                </a:solidFill>
              </a:rPr>
              <a:t>tiếng</a:t>
            </a:r>
            <a:r>
              <a:rPr lang="en-GB" dirty="0">
                <a:solidFill>
                  <a:srgbClr val="E94E1B"/>
                </a:solidFill>
              </a:rPr>
              <a:t> </a:t>
            </a:r>
            <a:r>
              <a:rPr lang="en-GB" dirty="0" err="1">
                <a:solidFill>
                  <a:srgbClr val="E94E1B"/>
                </a:solidFill>
              </a:rPr>
              <a:t>nói</a:t>
            </a:r>
            <a:r>
              <a:rPr lang="en-GB" dirty="0">
                <a:solidFill>
                  <a:srgbClr val="E94E1B"/>
                </a:solidFill>
              </a:rPr>
              <a:t> </a:t>
            </a:r>
            <a:r>
              <a:rPr lang="en-GB" dirty="0" err="1">
                <a:solidFill>
                  <a:srgbClr val="E94E1B"/>
                </a:solidFill>
              </a:rPr>
              <a:t>của</a:t>
            </a:r>
            <a:r>
              <a:rPr lang="en-GB" dirty="0">
                <a:solidFill>
                  <a:srgbClr val="E94E1B"/>
                </a:solidFill>
              </a:rPr>
              <a:t> Lao </a:t>
            </a:r>
            <a:r>
              <a:rPr lang="en-GB" dirty="0" err="1">
                <a:solidFill>
                  <a:srgbClr val="E94E1B"/>
                </a:solidFill>
              </a:rPr>
              <a:t>động</a:t>
            </a:r>
            <a:r>
              <a:rPr lang="en-GB" dirty="0">
                <a:solidFill>
                  <a:srgbClr val="E94E1B"/>
                </a:solidFill>
              </a:rPr>
              <a:t> </a:t>
            </a:r>
            <a:r>
              <a:rPr lang="en-GB" dirty="0" err="1">
                <a:solidFill>
                  <a:srgbClr val="E94E1B"/>
                </a:solidFill>
              </a:rPr>
              <a:t>trẻ</a:t>
            </a:r>
            <a:r>
              <a:rPr lang="en-GB" dirty="0">
                <a:solidFill>
                  <a:srgbClr val="E94E1B"/>
                </a:solidFill>
              </a:rPr>
              <a:t> </a:t>
            </a:r>
            <a:r>
              <a:rPr lang="en-GB" dirty="0" err="1">
                <a:solidFill>
                  <a:srgbClr val="E94E1B"/>
                </a:solidFill>
              </a:rPr>
              <a:t>đối</a:t>
            </a:r>
            <a:r>
              <a:rPr lang="en-GB" dirty="0">
                <a:solidFill>
                  <a:srgbClr val="E94E1B"/>
                </a:solidFill>
              </a:rPr>
              <a:t> </a:t>
            </a:r>
            <a:r>
              <a:rPr lang="en-GB" dirty="0" err="1">
                <a:solidFill>
                  <a:srgbClr val="E94E1B"/>
                </a:solidFill>
              </a:rPr>
              <a:t>với</a:t>
            </a:r>
            <a:r>
              <a:rPr lang="en-GB" dirty="0">
                <a:solidFill>
                  <a:srgbClr val="E94E1B"/>
                </a:solidFill>
              </a:rPr>
              <a:t> </a:t>
            </a:r>
            <a:r>
              <a:rPr lang="en-GB" dirty="0" err="1">
                <a:solidFill>
                  <a:srgbClr val="E94E1B"/>
                </a:solidFill>
              </a:rPr>
              <a:t>vấn</a:t>
            </a:r>
            <a:r>
              <a:rPr lang="en-GB" dirty="0">
                <a:solidFill>
                  <a:srgbClr val="E94E1B"/>
                </a:solidFill>
              </a:rPr>
              <a:t> </a:t>
            </a:r>
            <a:r>
              <a:rPr lang="en-GB" dirty="0" err="1">
                <a:solidFill>
                  <a:srgbClr val="E94E1B"/>
                </a:solidFill>
              </a:rPr>
              <a:t>đề</a:t>
            </a:r>
            <a:r>
              <a:rPr lang="en-GB" dirty="0">
                <a:solidFill>
                  <a:srgbClr val="E94E1B"/>
                </a:solidFill>
              </a:rPr>
              <a:t> </a:t>
            </a:r>
            <a:r>
              <a:rPr lang="en-GB" dirty="0" smtClean="0">
                <a:solidFill>
                  <a:srgbClr val="E94E1B"/>
                </a:solidFill>
              </a:rPr>
              <a:t>An </a:t>
            </a:r>
            <a:r>
              <a:rPr lang="en-GB" dirty="0" err="1" smtClean="0">
                <a:solidFill>
                  <a:srgbClr val="E94E1B"/>
                </a:solidFill>
              </a:rPr>
              <a:t>toàn</a:t>
            </a:r>
            <a:r>
              <a:rPr lang="en-GB" dirty="0" smtClean="0">
                <a:solidFill>
                  <a:srgbClr val="E94E1B"/>
                </a:solidFill>
              </a:rPr>
              <a:t> </a:t>
            </a:r>
            <a:r>
              <a:rPr lang="en-GB" dirty="0" err="1" smtClean="0">
                <a:solidFill>
                  <a:srgbClr val="E94E1B"/>
                </a:solidFill>
              </a:rPr>
              <a:t>và</a:t>
            </a:r>
            <a:r>
              <a:rPr lang="en-GB" dirty="0" smtClean="0">
                <a:solidFill>
                  <a:srgbClr val="E94E1B"/>
                </a:solidFill>
              </a:rPr>
              <a:t> </a:t>
            </a:r>
            <a:r>
              <a:rPr lang="en-GB" dirty="0" err="1" smtClean="0">
                <a:solidFill>
                  <a:srgbClr val="E94E1B"/>
                </a:solidFill>
              </a:rPr>
              <a:t>Sức</a:t>
            </a:r>
            <a:r>
              <a:rPr lang="en-GB" dirty="0" smtClean="0">
                <a:solidFill>
                  <a:srgbClr val="E94E1B"/>
                </a:solidFill>
              </a:rPr>
              <a:t> </a:t>
            </a:r>
            <a:r>
              <a:rPr lang="en-GB" dirty="0" err="1" smtClean="0">
                <a:solidFill>
                  <a:srgbClr val="E94E1B"/>
                </a:solidFill>
              </a:rPr>
              <a:t>khỏe</a:t>
            </a:r>
            <a:r>
              <a:rPr lang="en-GB" dirty="0" smtClean="0">
                <a:solidFill>
                  <a:srgbClr val="E94E1B"/>
                </a:solidFill>
              </a:rPr>
              <a:t> </a:t>
            </a:r>
            <a:r>
              <a:rPr lang="en-GB" dirty="0" err="1" smtClean="0">
                <a:solidFill>
                  <a:srgbClr val="E94E1B"/>
                </a:solidFill>
              </a:rPr>
              <a:t>nghề</a:t>
            </a:r>
            <a:r>
              <a:rPr lang="en-GB" dirty="0" smtClean="0">
                <a:solidFill>
                  <a:srgbClr val="E94E1B"/>
                </a:solidFill>
              </a:rPr>
              <a:t> </a:t>
            </a:r>
            <a:r>
              <a:rPr lang="en-GB" dirty="0" err="1" smtClean="0">
                <a:solidFill>
                  <a:srgbClr val="E94E1B"/>
                </a:solidFill>
              </a:rPr>
              <a:t>nghiệp</a:t>
            </a:r>
            <a:r>
              <a:rPr lang="en-GB" dirty="0" smtClean="0">
                <a:solidFill>
                  <a:srgbClr val="E94E1B"/>
                </a:solidFill>
              </a:rPr>
              <a:t> </a:t>
            </a:r>
            <a:endParaRPr lang="en-GB" dirty="0">
              <a:solidFill>
                <a:srgbClr val="E94E1B"/>
              </a:solidFill>
            </a:endParaRPr>
          </a:p>
        </p:txBody>
      </p:sp>
      <p:pic>
        <p:nvPicPr>
          <p:cNvPr id="4" name="Bild 3"/>
          <p:cNvPicPr>
            <a:picLocks noChangeAspect="1"/>
          </p:cNvPicPr>
          <p:nvPr/>
        </p:nvPicPr>
        <p:blipFill>
          <a:blip r:embed="rId3"/>
          <a:stretch>
            <a:fillRect/>
          </a:stretch>
        </p:blipFill>
        <p:spPr>
          <a:xfrm>
            <a:off x="1953758" y="1959432"/>
            <a:ext cx="5282418" cy="3541220"/>
          </a:xfrm>
          <a:prstGeom prst="rect">
            <a:avLst/>
          </a:prstGeom>
        </p:spPr>
      </p:pic>
    </p:spTree>
    <p:extLst>
      <p:ext uri="{BB962C8B-B14F-4D97-AF65-F5344CB8AC3E}">
        <p14:creationId xmlns:p14="http://schemas.microsoft.com/office/powerpoint/2010/main" val="3665459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D5BB2D4F-74AF-BF40-BA05-5312E8E80811}"/>
              </a:ext>
            </a:extLst>
          </p:cNvPr>
          <p:cNvSpPr>
            <a:spLocks noGrp="1"/>
          </p:cNvSpPr>
          <p:nvPr>
            <p:ph idx="4294967295"/>
          </p:nvPr>
        </p:nvSpPr>
        <p:spPr>
          <a:xfrm>
            <a:off x="819150" y="694943"/>
            <a:ext cx="7753350" cy="5622679"/>
          </a:xfrm>
        </p:spPr>
        <p:txBody>
          <a:bodyPr>
            <a:normAutofit/>
          </a:bodyPr>
          <a:lstStyle/>
          <a:p>
            <a:pPr marL="0" indent="0">
              <a:buClr>
                <a:schemeClr val="bg2">
                  <a:lumMod val="50000"/>
                </a:schemeClr>
              </a:buClr>
              <a:buSzPct val="120000"/>
              <a:buNone/>
            </a:pPr>
            <a:r>
              <a:rPr lang="en-GB" dirty="0" err="1"/>
              <a:t>Tạo</a:t>
            </a:r>
            <a:r>
              <a:rPr lang="en-GB" dirty="0"/>
              <a:t> </a:t>
            </a:r>
            <a:r>
              <a:rPr lang="en-GB" dirty="0" err="1"/>
              <a:t>điều</a:t>
            </a:r>
            <a:r>
              <a:rPr lang="en-GB" dirty="0"/>
              <a:t> </a:t>
            </a:r>
            <a:r>
              <a:rPr lang="en-GB" dirty="0" err="1"/>
              <a:t>kiện</a:t>
            </a:r>
            <a:r>
              <a:rPr lang="en-GB" dirty="0"/>
              <a:t> </a:t>
            </a:r>
            <a:r>
              <a:rPr lang="en-GB" dirty="0" err="1"/>
              <a:t>cho</a:t>
            </a:r>
            <a:r>
              <a:rPr lang="en-GB" dirty="0"/>
              <a:t> </a:t>
            </a:r>
            <a:r>
              <a:rPr lang="en-GB" dirty="0" err="1"/>
              <a:t>lao</a:t>
            </a:r>
            <a:r>
              <a:rPr lang="en-GB" dirty="0"/>
              <a:t> </a:t>
            </a:r>
            <a:r>
              <a:rPr lang="en-GB" dirty="0" err="1"/>
              <a:t>động</a:t>
            </a:r>
            <a:r>
              <a:rPr lang="en-GB" dirty="0"/>
              <a:t> </a:t>
            </a:r>
            <a:r>
              <a:rPr lang="en-GB" dirty="0" err="1"/>
              <a:t>trẻ</a:t>
            </a:r>
            <a:r>
              <a:rPr lang="en-GB" dirty="0"/>
              <a:t> </a:t>
            </a:r>
            <a:r>
              <a:rPr lang="en-GB" dirty="0" err="1"/>
              <a:t>tham</a:t>
            </a:r>
            <a:r>
              <a:rPr lang="en-GB" dirty="0"/>
              <a:t> </a:t>
            </a:r>
            <a:r>
              <a:rPr lang="en-GB" dirty="0" err="1"/>
              <a:t>gia</a:t>
            </a:r>
            <a:r>
              <a:rPr lang="en-GB" dirty="0"/>
              <a:t> </a:t>
            </a:r>
            <a:r>
              <a:rPr lang="en-GB" dirty="0" err="1">
                <a:solidFill>
                  <a:srgbClr val="E94E1B"/>
                </a:solidFill>
              </a:rPr>
              <a:t>xây</a:t>
            </a:r>
            <a:r>
              <a:rPr lang="en-GB" dirty="0">
                <a:solidFill>
                  <a:srgbClr val="E94E1B"/>
                </a:solidFill>
              </a:rPr>
              <a:t> </a:t>
            </a:r>
            <a:r>
              <a:rPr lang="en-GB" dirty="0" err="1">
                <a:solidFill>
                  <a:srgbClr val="E94E1B"/>
                </a:solidFill>
              </a:rPr>
              <a:t>dựng</a:t>
            </a:r>
            <a:r>
              <a:rPr lang="en-GB" dirty="0">
                <a:solidFill>
                  <a:srgbClr val="E94E1B"/>
                </a:solidFill>
              </a:rPr>
              <a:t> </a:t>
            </a:r>
            <a:r>
              <a:rPr lang="en-GB" dirty="0" err="1">
                <a:solidFill>
                  <a:srgbClr val="E94E1B"/>
                </a:solidFill>
              </a:rPr>
              <a:t>văn</a:t>
            </a:r>
            <a:r>
              <a:rPr lang="en-GB" dirty="0">
                <a:solidFill>
                  <a:srgbClr val="E94E1B"/>
                </a:solidFill>
              </a:rPr>
              <a:t> </a:t>
            </a:r>
            <a:r>
              <a:rPr lang="en-GB" dirty="0" err="1">
                <a:solidFill>
                  <a:srgbClr val="E94E1B"/>
                </a:solidFill>
              </a:rPr>
              <a:t>hóa</a:t>
            </a:r>
            <a:r>
              <a:rPr lang="en-GB" dirty="0">
                <a:solidFill>
                  <a:srgbClr val="E94E1B"/>
                </a:solidFill>
              </a:rPr>
              <a:t> </a:t>
            </a:r>
            <a:r>
              <a:rPr lang="en-GB" dirty="0" err="1">
                <a:solidFill>
                  <a:srgbClr val="E94E1B"/>
                </a:solidFill>
              </a:rPr>
              <a:t>phòng</a:t>
            </a:r>
            <a:r>
              <a:rPr lang="en-GB" dirty="0">
                <a:solidFill>
                  <a:srgbClr val="E94E1B"/>
                </a:solidFill>
              </a:rPr>
              <a:t> </a:t>
            </a:r>
            <a:r>
              <a:rPr lang="en-GB" dirty="0" err="1">
                <a:solidFill>
                  <a:srgbClr val="E94E1B"/>
                </a:solidFill>
              </a:rPr>
              <a:t>ngừa</a:t>
            </a:r>
            <a:r>
              <a:rPr lang="en-GB" dirty="0">
                <a:solidFill>
                  <a:srgbClr val="E94E1B"/>
                </a:solidFill>
              </a:rPr>
              <a:t> </a:t>
            </a:r>
            <a:r>
              <a:rPr lang="en-GB" dirty="0" err="1">
                <a:solidFill>
                  <a:srgbClr val="E94E1B"/>
                </a:solidFill>
              </a:rPr>
              <a:t>về</a:t>
            </a:r>
            <a:r>
              <a:rPr lang="en-GB" dirty="0">
                <a:solidFill>
                  <a:srgbClr val="E94E1B"/>
                </a:solidFill>
              </a:rPr>
              <a:t> </a:t>
            </a:r>
            <a:r>
              <a:rPr lang="en-GB" dirty="0" smtClean="0">
                <a:solidFill>
                  <a:srgbClr val="E94E1B"/>
                </a:solidFill>
              </a:rPr>
              <a:t>An </a:t>
            </a:r>
            <a:r>
              <a:rPr lang="en-GB" dirty="0" err="1" smtClean="0">
                <a:solidFill>
                  <a:srgbClr val="E94E1B"/>
                </a:solidFill>
              </a:rPr>
              <a:t>toàn</a:t>
            </a:r>
            <a:r>
              <a:rPr lang="en-GB" dirty="0" smtClean="0">
                <a:solidFill>
                  <a:srgbClr val="E94E1B"/>
                </a:solidFill>
              </a:rPr>
              <a:t> </a:t>
            </a:r>
            <a:r>
              <a:rPr lang="en-GB" dirty="0" err="1" smtClean="0">
                <a:solidFill>
                  <a:srgbClr val="E94E1B"/>
                </a:solidFill>
              </a:rPr>
              <a:t>và</a:t>
            </a:r>
            <a:r>
              <a:rPr lang="en-GB" dirty="0" smtClean="0">
                <a:solidFill>
                  <a:srgbClr val="E94E1B"/>
                </a:solidFill>
              </a:rPr>
              <a:t> </a:t>
            </a:r>
            <a:r>
              <a:rPr lang="en-GB" dirty="0" err="1" smtClean="0">
                <a:solidFill>
                  <a:srgbClr val="E94E1B"/>
                </a:solidFill>
              </a:rPr>
              <a:t>Sức</a:t>
            </a:r>
            <a:r>
              <a:rPr lang="en-GB" dirty="0" smtClean="0">
                <a:solidFill>
                  <a:srgbClr val="E94E1B"/>
                </a:solidFill>
              </a:rPr>
              <a:t> </a:t>
            </a:r>
            <a:r>
              <a:rPr lang="en-GB" dirty="0" err="1" smtClean="0">
                <a:solidFill>
                  <a:srgbClr val="E94E1B"/>
                </a:solidFill>
              </a:rPr>
              <a:t>khỏe</a:t>
            </a:r>
            <a:r>
              <a:rPr lang="en-GB" dirty="0" smtClean="0">
                <a:solidFill>
                  <a:srgbClr val="E94E1B"/>
                </a:solidFill>
              </a:rPr>
              <a:t> </a:t>
            </a:r>
            <a:r>
              <a:rPr lang="en-GB" dirty="0" err="1" smtClean="0">
                <a:solidFill>
                  <a:srgbClr val="E94E1B"/>
                </a:solidFill>
              </a:rPr>
              <a:t>nghề</a:t>
            </a:r>
            <a:r>
              <a:rPr lang="en-GB" dirty="0" smtClean="0">
                <a:solidFill>
                  <a:srgbClr val="E94E1B"/>
                </a:solidFill>
              </a:rPr>
              <a:t> </a:t>
            </a:r>
            <a:r>
              <a:rPr lang="en-GB" dirty="0" err="1" smtClean="0">
                <a:solidFill>
                  <a:srgbClr val="E94E1B"/>
                </a:solidFill>
              </a:rPr>
              <a:t>nghiệp</a:t>
            </a:r>
            <a:endParaRPr lang="en-GB" dirty="0">
              <a:solidFill>
                <a:srgbClr val="E94E1B"/>
              </a:solidFill>
            </a:endParaRPr>
          </a:p>
          <a:p>
            <a:pPr lvl="1">
              <a:spcBef>
                <a:spcPts val="1200"/>
              </a:spcBef>
              <a:buClr>
                <a:srgbClr val="E94E1B"/>
              </a:buClr>
              <a:buSzPct val="110000"/>
              <a:buFont typeface="Arial"/>
              <a:buChar char="•"/>
            </a:pPr>
            <a:r>
              <a:rPr lang="en-GB" sz="2400" dirty="0" err="1"/>
              <a:t>Cung</a:t>
            </a:r>
            <a:r>
              <a:rPr lang="en-GB" sz="2400" dirty="0"/>
              <a:t> </a:t>
            </a:r>
            <a:r>
              <a:rPr lang="en-GB" sz="2400" dirty="0" err="1"/>
              <a:t>cấp</a:t>
            </a:r>
            <a:r>
              <a:rPr lang="en-GB" sz="2400" dirty="0"/>
              <a:t> </a:t>
            </a:r>
            <a:r>
              <a:rPr lang="en-GB" sz="2400" dirty="0" err="1"/>
              <a:t>cho</a:t>
            </a:r>
            <a:r>
              <a:rPr lang="en-GB" sz="2400" dirty="0"/>
              <a:t> </a:t>
            </a:r>
            <a:r>
              <a:rPr lang="en-GB" sz="2400" dirty="0" err="1"/>
              <a:t>lao</a:t>
            </a:r>
            <a:r>
              <a:rPr lang="en-GB" sz="2400" dirty="0"/>
              <a:t> </a:t>
            </a:r>
            <a:r>
              <a:rPr lang="en-GB" sz="2400" dirty="0" err="1"/>
              <a:t>động</a:t>
            </a:r>
            <a:r>
              <a:rPr lang="en-GB" sz="2400" dirty="0"/>
              <a:t> </a:t>
            </a:r>
            <a:r>
              <a:rPr lang="en-GB" sz="2400" dirty="0" err="1"/>
              <a:t>trẻ</a:t>
            </a:r>
            <a:r>
              <a:rPr lang="en-GB" sz="2400" dirty="0"/>
              <a:t> </a:t>
            </a:r>
            <a:r>
              <a:rPr lang="en-GB" sz="2400" dirty="0" err="1">
                <a:solidFill>
                  <a:srgbClr val="E94E1B"/>
                </a:solidFill>
              </a:rPr>
              <a:t>nguồn</a:t>
            </a:r>
            <a:r>
              <a:rPr lang="en-GB" sz="2400" dirty="0">
                <a:solidFill>
                  <a:srgbClr val="E94E1B"/>
                </a:solidFill>
              </a:rPr>
              <a:t> </a:t>
            </a:r>
            <a:r>
              <a:rPr lang="en-GB" sz="2400" dirty="0" err="1">
                <a:solidFill>
                  <a:srgbClr val="E94E1B"/>
                </a:solidFill>
              </a:rPr>
              <a:t>lực</a:t>
            </a:r>
            <a:r>
              <a:rPr lang="en-GB" sz="2400" dirty="0">
                <a:solidFill>
                  <a:srgbClr val="E94E1B"/>
                </a:solidFill>
              </a:rPr>
              <a:t> </a:t>
            </a:r>
            <a:r>
              <a:rPr lang="en-GB" sz="2400" dirty="0" err="1">
                <a:solidFill>
                  <a:srgbClr val="E94E1B"/>
                </a:solidFill>
              </a:rPr>
              <a:t>và</a:t>
            </a:r>
            <a:r>
              <a:rPr lang="en-GB" sz="2400" dirty="0">
                <a:solidFill>
                  <a:srgbClr val="E94E1B"/>
                </a:solidFill>
              </a:rPr>
              <a:t> </a:t>
            </a:r>
            <a:r>
              <a:rPr lang="en-GB" sz="2400" dirty="0" err="1">
                <a:solidFill>
                  <a:srgbClr val="E94E1B"/>
                </a:solidFill>
              </a:rPr>
              <a:t>cơ</a:t>
            </a:r>
            <a:r>
              <a:rPr lang="en-GB" sz="2400" dirty="0">
                <a:solidFill>
                  <a:srgbClr val="E94E1B"/>
                </a:solidFill>
              </a:rPr>
              <a:t> </a:t>
            </a:r>
            <a:r>
              <a:rPr lang="en-GB" sz="2400" dirty="0" err="1">
                <a:solidFill>
                  <a:srgbClr val="E94E1B"/>
                </a:solidFill>
              </a:rPr>
              <a:t>hội</a:t>
            </a:r>
            <a:r>
              <a:rPr lang="en-GB" sz="2400" dirty="0">
                <a:solidFill>
                  <a:srgbClr val="E94E1B"/>
                </a:solidFill>
              </a:rPr>
              <a:t> </a:t>
            </a:r>
            <a:r>
              <a:rPr lang="en-GB" sz="2400" dirty="0" err="1" smtClean="0"/>
              <a:t>để</a:t>
            </a:r>
            <a:r>
              <a:rPr lang="en-GB" sz="2400" dirty="0" smtClean="0"/>
              <a:t> </a:t>
            </a:r>
            <a:r>
              <a:rPr lang="en-GB" sz="2400" dirty="0" err="1"/>
              <a:t>hỗ</a:t>
            </a:r>
            <a:r>
              <a:rPr lang="en-GB" sz="2400" dirty="0"/>
              <a:t> </a:t>
            </a:r>
            <a:r>
              <a:rPr lang="en-GB" sz="2400" dirty="0" err="1"/>
              <a:t>trợ</a:t>
            </a:r>
            <a:r>
              <a:rPr lang="en-GB" sz="2400" dirty="0"/>
              <a:t> </a:t>
            </a:r>
            <a:r>
              <a:rPr lang="en-GB" sz="2400" dirty="0" err="1"/>
              <a:t>họ</a:t>
            </a:r>
            <a:r>
              <a:rPr lang="en-GB" sz="2400" dirty="0"/>
              <a:t> </a:t>
            </a:r>
            <a:r>
              <a:rPr lang="en-GB" sz="2400" dirty="0" err="1" smtClean="0"/>
              <a:t>hoạch</a:t>
            </a:r>
            <a:r>
              <a:rPr lang="en-GB" sz="2400" dirty="0" smtClean="0"/>
              <a:t> </a:t>
            </a:r>
            <a:r>
              <a:rPr lang="en-GB" sz="2400" dirty="0" err="1" smtClean="0"/>
              <a:t>định</a:t>
            </a:r>
            <a:r>
              <a:rPr lang="en-GB" sz="2400" dirty="0" smtClean="0"/>
              <a:t> </a:t>
            </a:r>
            <a:r>
              <a:rPr lang="en-GB" sz="2400" dirty="0" err="1" smtClean="0"/>
              <a:t>tương</a:t>
            </a:r>
            <a:r>
              <a:rPr lang="en-GB" sz="2400" dirty="0" smtClean="0"/>
              <a:t> </a:t>
            </a:r>
            <a:r>
              <a:rPr lang="en-GB" sz="2400" dirty="0" err="1" smtClean="0"/>
              <a:t>lai</a:t>
            </a:r>
            <a:endParaRPr lang="en-GB" sz="2400" dirty="0"/>
          </a:p>
          <a:p>
            <a:pPr lvl="1">
              <a:spcBef>
                <a:spcPts val="1200"/>
              </a:spcBef>
              <a:buClr>
                <a:srgbClr val="E94E1B"/>
              </a:buClr>
              <a:buSzPct val="110000"/>
              <a:buFont typeface="Arial"/>
              <a:buChar char="•"/>
            </a:pPr>
            <a:r>
              <a:rPr lang="en-GB" sz="2400" dirty="0">
                <a:solidFill>
                  <a:srgbClr val="E94E1B"/>
                </a:solidFill>
              </a:rPr>
              <a:t>Cho </a:t>
            </a:r>
            <a:r>
              <a:rPr lang="en-GB" sz="2400" dirty="0" err="1">
                <a:solidFill>
                  <a:srgbClr val="E94E1B"/>
                </a:solidFill>
              </a:rPr>
              <a:t>phép</a:t>
            </a:r>
            <a:r>
              <a:rPr lang="en-GB" sz="2400" dirty="0">
                <a:solidFill>
                  <a:srgbClr val="E94E1B"/>
                </a:solidFill>
              </a:rPr>
              <a:t> </a:t>
            </a:r>
            <a:r>
              <a:rPr lang="en-GB" sz="2400" dirty="0"/>
              <a:t>thanh </a:t>
            </a:r>
            <a:r>
              <a:rPr lang="en-GB" sz="2400" dirty="0" err="1"/>
              <a:t>niên</a:t>
            </a:r>
            <a:r>
              <a:rPr lang="en-GB" sz="2400" dirty="0"/>
              <a:t> </a:t>
            </a:r>
            <a:r>
              <a:rPr lang="en-GB" sz="2400" dirty="0" err="1"/>
              <a:t>và</a:t>
            </a:r>
            <a:r>
              <a:rPr lang="en-GB" sz="2400" dirty="0"/>
              <a:t> </a:t>
            </a:r>
            <a:r>
              <a:rPr lang="en-GB" sz="2400" dirty="0" err="1"/>
              <a:t>tổ</a:t>
            </a:r>
            <a:r>
              <a:rPr lang="en-GB" sz="2400" dirty="0"/>
              <a:t> </a:t>
            </a:r>
            <a:r>
              <a:rPr lang="en-GB" sz="2400" dirty="0" err="1"/>
              <a:t>chức</a:t>
            </a:r>
            <a:r>
              <a:rPr lang="en-GB" sz="2400" dirty="0"/>
              <a:t> </a:t>
            </a:r>
            <a:r>
              <a:rPr lang="en-GB" sz="2400" dirty="0" err="1" smtClean="0"/>
              <a:t>đại</a:t>
            </a:r>
            <a:r>
              <a:rPr lang="en-GB" sz="2400" dirty="0" smtClean="0"/>
              <a:t> </a:t>
            </a:r>
            <a:r>
              <a:rPr lang="en-GB" sz="2400" dirty="0" err="1" smtClean="0"/>
              <a:t>diện</a:t>
            </a:r>
            <a:r>
              <a:rPr lang="en-GB" sz="2400" dirty="0" smtClean="0"/>
              <a:t> </a:t>
            </a:r>
            <a:r>
              <a:rPr lang="en-GB" sz="2400" dirty="0" err="1" smtClean="0"/>
              <a:t>của</a:t>
            </a:r>
            <a:r>
              <a:rPr lang="en-GB" sz="2400" dirty="0" smtClean="0"/>
              <a:t> thanh </a:t>
            </a:r>
            <a:r>
              <a:rPr lang="en-GB" sz="2400" dirty="0" err="1" smtClean="0"/>
              <a:t>niên</a:t>
            </a:r>
            <a:r>
              <a:rPr lang="en-GB" sz="2400" dirty="0" smtClean="0"/>
              <a:t> </a:t>
            </a:r>
            <a:r>
              <a:rPr lang="en-GB" sz="2400" dirty="0" err="1" smtClean="0"/>
              <a:t>tham</a:t>
            </a:r>
            <a:r>
              <a:rPr lang="en-GB" sz="2400" dirty="0" smtClean="0"/>
              <a:t> </a:t>
            </a:r>
            <a:r>
              <a:rPr lang="en-GB" sz="2400" dirty="0" err="1"/>
              <a:t>gia</a:t>
            </a:r>
            <a:r>
              <a:rPr lang="en-GB" sz="2400" dirty="0"/>
              <a:t> </a:t>
            </a:r>
            <a:r>
              <a:rPr lang="en-GB" sz="2400" dirty="0" err="1" smtClean="0"/>
              <a:t>xây</a:t>
            </a:r>
            <a:r>
              <a:rPr lang="en-GB" sz="2400" dirty="0" smtClean="0"/>
              <a:t> </a:t>
            </a:r>
            <a:r>
              <a:rPr lang="en-GB" sz="2400" dirty="0" err="1"/>
              <a:t>dựng</a:t>
            </a:r>
            <a:r>
              <a:rPr lang="en-GB" sz="2400" dirty="0"/>
              <a:t> </a:t>
            </a:r>
            <a:r>
              <a:rPr lang="en-GB" sz="2400" dirty="0" err="1"/>
              <a:t>và</a:t>
            </a:r>
            <a:r>
              <a:rPr lang="en-GB" sz="2400" dirty="0"/>
              <a:t> </a:t>
            </a:r>
            <a:r>
              <a:rPr lang="en-GB" sz="2400" dirty="0" err="1"/>
              <a:t>thực</a:t>
            </a:r>
            <a:r>
              <a:rPr lang="en-GB" sz="2400" dirty="0"/>
              <a:t> </a:t>
            </a:r>
            <a:r>
              <a:rPr lang="en-GB" sz="2400" dirty="0" err="1"/>
              <a:t>hiện</a:t>
            </a:r>
            <a:r>
              <a:rPr lang="en-GB" sz="2400" dirty="0"/>
              <a:t> </a:t>
            </a:r>
            <a:r>
              <a:rPr lang="en-GB" sz="2400" dirty="0" err="1"/>
              <a:t>các</a:t>
            </a:r>
            <a:r>
              <a:rPr lang="en-GB" sz="2400" dirty="0"/>
              <a:t> </a:t>
            </a:r>
            <a:r>
              <a:rPr lang="en-GB" sz="2400" dirty="0" err="1"/>
              <a:t>biện</a:t>
            </a:r>
            <a:r>
              <a:rPr lang="en-GB" sz="2400" dirty="0"/>
              <a:t> </a:t>
            </a:r>
            <a:r>
              <a:rPr lang="en-GB" sz="2400" dirty="0" err="1"/>
              <a:t>pháp</a:t>
            </a:r>
            <a:r>
              <a:rPr lang="en-GB" sz="2400" dirty="0"/>
              <a:t> </a:t>
            </a:r>
            <a:r>
              <a:rPr lang="en-GB" sz="2400" dirty="0" err="1"/>
              <a:t>và</a:t>
            </a:r>
            <a:r>
              <a:rPr lang="en-GB" sz="2400" dirty="0"/>
              <a:t> </a:t>
            </a:r>
            <a:r>
              <a:rPr lang="en-GB" sz="2400" dirty="0" err="1"/>
              <a:t>chương</a:t>
            </a:r>
            <a:r>
              <a:rPr lang="en-GB" sz="2400" dirty="0"/>
              <a:t> </a:t>
            </a:r>
            <a:r>
              <a:rPr lang="en-GB" sz="2400" dirty="0" err="1"/>
              <a:t>trình</a:t>
            </a:r>
            <a:r>
              <a:rPr lang="en-GB" sz="2400" dirty="0"/>
              <a:t> </a:t>
            </a:r>
            <a:r>
              <a:rPr lang="en-GB" sz="2400" dirty="0" err="1"/>
              <a:t>hướng</a:t>
            </a:r>
            <a:r>
              <a:rPr lang="en-GB" sz="2400" dirty="0"/>
              <a:t> </a:t>
            </a:r>
            <a:r>
              <a:rPr lang="en-GB" sz="2400" dirty="0" err="1"/>
              <a:t>tới</a:t>
            </a:r>
            <a:r>
              <a:rPr lang="en-GB" sz="2400" dirty="0"/>
              <a:t> </a:t>
            </a:r>
            <a:r>
              <a:rPr lang="en-GB" sz="2400" dirty="0" err="1"/>
              <a:t>phòng</a:t>
            </a:r>
            <a:r>
              <a:rPr lang="en-GB" sz="2400" dirty="0"/>
              <a:t> </a:t>
            </a:r>
            <a:r>
              <a:rPr lang="en-GB" sz="2400" dirty="0" err="1"/>
              <a:t>ngừa</a:t>
            </a:r>
            <a:r>
              <a:rPr lang="en-GB" sz="2400" dirty="0"/>
              <a:t> tai </a:t>
            </a:r>
            <a:r>
              <a:rPr lang="en-GB" sz="2400" dirty="0" err="1"/>
              <a:t>nạn</a:t>
            </a:r>
            <a:r>
              <a:rPr lang="en-GB" sz="2400" dirty="0"/>
              <a:t> </a:t>
            </a:r>
            <a:r>
              <a:rPr lang="en-GB" sz="2400" dirty="0" err="1"/>
              <a:t>lao</a:t>
            </a:r>
            <a:r>
              <a:rPr lang="en-GB" sz="2400" dirty="0"/>
              <a:t> </a:t>
            </a:r>
            <a:r>
              <a:rPr lang="en-GB" sz="2400" dirty="0" err="1"/>
              <a:t>động</a:t>
            </a:r>
            <a:r>
              <a:rPr lang="en-GB" sz="2400" dirty="0"/>
              <a:t> </a:t>
            </a:r>
            <a:r>
              <a:rPr lang="en-GB" sz="2400" dirty="0" err="1"/>
              <a:t>và</a:t>
            </a:r>
            <a:r>
              <a:rPr lang="en-GB" sz="2400" dirty="0"/>
              <a:t> </a:t>
            </a:r>
            <a:r>
              <a:rPr lang="en-GB" sz="2400" dirty="0" err="1"/>
              <a:t>bệnh</a:t>
            </a:r>
            <a:r>
              <a:rPr lang="en-GB" sz="2400" dirty="0"/>
              <a:t> </a:t>
            </a:r>
            <a:r>
              <a:rPr lang="en-GB" sz="2400" dirty="0" err="1"/>
              <a:t>nghề</a:t>
            </a:r>
            <a:r>
              <a:rPr lang="en-GB" sz="2400" dirty="0"/>
              <a:t> </a:t>
            </a:r>
            <a:r>
              <a:rPr lang="en-GB" sz="2400" dirty="0" err="1"/>
              <a:t>nghiệp</a:t>
            </a:r>
            <a:r>
              <a:rPr lang="en-GB" sz="2400" dirty="0"/>
              <a:t> </a:t>
            </a:r>
          </a:p>
          <a:p>
            <a:endParaRPr lang="en-GB" sz="2400" dirty="0"/>
          </a:p>
        </p:txBody>
      </p:sp>
    </p:spTree>
    <p:extLst>
      <p:ext uri="{BB962C8B-B14F-4D97-AF65-F5344CB8AC3E}">
        <p14:creationId xmlns:p14="http://schemas.microsoft.com/office/powerpoint/2010/main" val="35497133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D5BB2D4F-74AF-BF40-BA05-5312E8E80811}"/>
              </a:ext>
            </a:extLst>
          </p:cNvPr>
          <p:cNvSpPr>
            <a:spLocks noGrp="1"/>
          </p:cNvSpPr>
          <p:nvPr>
            <p:ph idx="4294967295"/>
          </p:nvPr>
        </p:nvSpPr>
        <p:spPr>
          <a:xfrm>
            <a:off x="602811" y="1538467"/>
            <a:ext cx="8541189" cy="4350788"/>
          </a:xfrm>
        </p:spPr>
        <p:txBody>
          <a:bodyPr>
            <a:normAutofit/>
          </a:bodyPr>
          <a:lstStyle/>
          <a:p>
            <a:pPr lvl="1">
              <a:spcBef>
                <a:spcPts val="1200"/>
              </a:spcBef>
              <a:buClr>
                <a:srgbClr val="E94E1B"/>
              </a:buClr>
              <a:buSzPct val="110000"/>
              <a:buFont typeface="Arial"/>
              <a:buChar char="•"/>
            </a:pPr>
            <a:r>
              <a:rPr lang="en-US" sz="2400" dirty="0" err="1" smtClean="0"/>
              <a:t>Tháng</a:t>
            </a:r>
            <a:r>
              <a:rPr lang="en-US" sz="2400" dirty="0" smtClean="0"/>
              <a:t> 9/2017: </a:t>
            </a:r>
            <a:r>
              <a:rPr lang="en-US" sz="2400" dirty="0" err="1" smtClean="0">
                <a:solidFill>
                  <a:srgbClr val="E94E1B"/>
                </a:solidFill>
              </a:rPr>
              <a:t>Đại</a:t>
            </a:r>
            <a:r>
              <a:rPr lang="en-US" sz="2400" dirty="0" smtClean="0">
                <a:solidFill>
                  <a:srgbClr val="E94E1B"/>
                </a:solidFill>
              </a:rPr>
              <a:t> </a:t>
            </a:r>
            <a:r>
              <a:rPr lang="en-US" sz="2400" dirty="0" err="1" smtClean="0">
                <a:solidFill>
                  <a:srgbClr val="E94E1B"/>
                </a:solidFill>
              </a:rPr>
              <a:t>hội</a:t>
            </a:r>
            <a:r>
              <a:rPr lang="en-US" sz="2400" dirty="0" smtClean="0">
                <a:solidFill>
                  <a:srgbClr val="E94E1B"/>
                </a:solidFill>
              </a:rPr>
              <a:t> </a:t>
            </a:r>
            <a:r>
              <a:rPr lang="en-US" sz="2400" dirty="0" err="1" smtClean="0">
                <a:solidFill>
                  <a:srgbClr val="E94E1B"/>
                </a:solidFill>
              </a:rPr>
              <a:t>Thế</a:t>
            </a:r>
            <a:r>
              <a:rPr lang="en-US" sz="2400" dirty="0" smtClean="0">
                <a:solidFill>
                  <a:srgbClr val="E94E1B"/>
                </a:solidFill>
              </a:rPr>
              <a:t> </a:t>
            </a:r>
            <a:r>
              <a:rPr lang="en-US" sz="2400" dirty="0" err="1" smtClean="0">
                <a:solidFill>
                  <a:srgbClr val="E94E1B"/>
                </a:solidFill>
              </a:rPr>
              <a:t>giới</a:t>
            </a:r>
            <a:r>
              <a:rPr lang="en-US" sz="2400" dirty="0" smtClean="0">
                <a:solidFill>
                  <a:srgbClr val="E94E1B"/>
                </a:solidFill>
              </a:rPr>
              <a:t> </a:t>
            </a:r>
            <a:r>
              <a:rPr lang="en-US" sz="2400" dirty="0" err="1" smtClean="0">
                <a:solidFill>
                  <a:srgbClr val="E94E1B"/>
                </a:solidFill>
              </a:rPr>
              <a:t>về</a:t>
            </a:r>
            <a:r>
              <a:rPr lang="en-US" sz="2400" dirty="0" smtClean="0">
                <a:solidFill>
                  <a:srgbClr val="E94E1B"/>
                </a:solidFill>
              </a:rPr>
              <a:t> </a:t>
            </a:r>
            <a:r>
              <a:rPr lang="en-US" sz="2400" dirty="0" smtClean="0">
                <a:solidFill>
                  <a:srgbClr val="E94E1B"/>
                </a:solidFill>
              </a:rPr>
              <a:t>An </a:t>
            </a:r>
            <a:r>
              <a:rPr lang="en-US" sz="2400" dirty="0" err="1" smtClean="0">
                <a:solidFill>
                  <a:srgbClr val="E94E1B"/>
                </a:solidFill>
              </a:rPr>
              <a:t>toàn</a:t>
            </a:r>
            <a:r>
              <a:rPr lang="en-US" sz="2400" dirty="0" smtClean="0">
                <a:solidFill>
                  <a:srgbClr val="E94E1B"/>
                </a:solidFill>
              </a:rPr>
              <a:t> </a:t>
            </a:r>
            <a:r>
              <a:rPr lang="en-US" sz="2400" dirty="0" err="1" smtClean="0">
                <a:solidFill>
                  <a:srgbClr val="E94E1B"/>
                </a:solidFill>
              </a:rPr>
              <a:t>và</a:t>
            </a:r>
            <a:r>
              <a:rPr lang="en-US" sz="2400" dirty="0" smtClean="0">
                <a:solidFill>
                  <a:srgbClr val="E94E1B"/>
                </a:solidFill>
              </a:rPr>
              <a:t> </a:t>
            </a:r>
            <a:r>
              <a:rPr lang="en-US" sz="2400" dirty="0" err="1" smtClean="0">
                <a:solidFill>
                  <a:srgbClr val="E94E1B"/>
                </a:solidFill>
              </a:rPr>
              <a:t>Sức</a:t>
            </a:r>
            <a:r>
              <a:rPr lang="en-US" sz="2400" dirty="0" smtClean="0">
                <a:solidFill>
                  <a:srgbClr val="E94E1B"/>
                </a:solidFill>
              </a:rPr>
              <a:t> </a:t>
            </a:r>
            <a:r>
              <a:rPr lang="en-US" sz="2400" dirty="0" err="1" smtClean="0">
                <a:solidFill>
                  <a:srgbClr val="E94E1B"/>
                </a:solidFill>
              </a:rPr>
              <a:t>khỏe</a:t>
            </a:r>
            <a:r>
              <a:rPr lang="en-US" sz="2400" dirty="0" smtClean="0">
                <a:solidFill>
                  <a:srgbClr val="E94E1B"/>
                </a:solidFill>
              </a:rPr>
              <a:t> </a:t>
            </a:r>
            <a:r>
              <a:rPr lang="en-US" sz="2400" dirty="0" err="1" smtClean="0">
                <a:solidFill>
                  <a:srgbClr val="E94E1B"/>
                </a:solidFill>
              </a:rPr>
              <a:t>cho</a:t>
            </a:r>
            <a:r>
              <a:rPr lang="en-US" sz="2400" dirty="0" smtClean="0">
                <a:solidFill>
                  <a:srgbClr val="E94E1B"/>
                </a:solidFill>
              </a:rPr>
              <a:t> Lao </a:t>
            </a:r>
            <a:r>
              <a:rPr lang="en-US" sz="2400" dirty="0" err="1" smtClean="0">
                <a:solidFill>
                  <a:srgbClr val="E94E1B"/>
                </a:solidFill>
              </a:rPr>
              <a:t>động</a:t>
            </a:r>
            <a:r>
              <a:rPr lang="en-US" sz="2400" dirty="0" smtClean="0">
                <a:solidFill>
                  <a:srgbClr val="E94E1B"/>
                </a:solidFill>
              </a:rPr>
              <a:t> </a:t>
            </a:r>
            <a:r>
              <a:rPr lang="en-US" sz="2400" dirty="0" err="1" smtClean="0">
                <a:solidFill>
                  <a:srgbClr val="E94E1B"/>
                </a:solidFill>
              </a:rPr>
              <a:t>trẻ</a:t>
            </a:r>
            <a:r>
              <a:rPr lang="en-US" sz="2400" dirty="0" smtClean="0">
                <a:solidFill>
                  <a:srgbClr val="E94E1B"/>
                </a:solidFill>
              </a:rPr>
              <a:t> </a:t>
            </a:r>
          </a:p>
          <a:p>
            <a:pPr lvl="1">
              <a:spcBef>
                <a:spcPts val="1200"/>
              </a:spcBef>
              <a:buClr>
                <a:srgbClr val="E94E1B"/>
              </a:buClr>
              <a:buSzPct val="110000"/>
              <a:buFont typeface="Arial"/>
              <a:buChar char="•"/>
            </a:pPr>
            <a:r>
              <a:rPr lang="en-GB" sz="2400" dirty="0" err="1" smtClean="0"/>
              <a:t>Tham</a:t>
            </a:r>
            <a:r>
              <a:rPr lang="en-GB" sz="2400" dirty="0" smtClean="0"/>
              <a:t> </a:t>
            </a:r>
            <a:r>
              <a:rPr lang="en-GB" sz="2400" dirty="0" err="1" smtClean="0"/>
              <a:t>vấn</a:t>
            </a:r>
            <a:r>
              <a:rPr lang="en-GB" sz="2400" dirty="0" smtClean="0"/>
              <a:t> </a:t>
            </a:r>
            <a:r>
              <a:rPr lang="en-GB" sz="2400" dirty="0" err="1" smtClean="0"/>
              <a:t>với</a:t>
            </a:r>
            <a:r>
              <a:rPr lang="en-GB" sz="2400" dirty="0" smtClean="0"/>
              <a:t> </a:t>
            </a:r>
            <a:r>
              <a:rPr lang="en-GB" sz="2400" dirty="0" err="1" smtClean="0"/>
              <a:t>các</a:t>
            </a:r>
            <a:r>
              <a:rPr lang="en-GB" sz="2400" dirty="0" smtClean="0"/>
              <a:t> </a:t>
            </a:r>
            <a:r>
              <a:rPr lang="en-GB" sz="2400" dirty="0" err="1" smtClean="0"/>
              <a:t>Quán</a:t>
            </a:r>
            <a:r>
              <a:rPr lang="en-GB" sz="2400" dirty="0" smtClean="0"/>
              <a:t> </a:t>
            </a:r>
            <a:r>
              <a:rPr lang="en-GB" sz="2400" dirty="0" err="1" smtClean="0"/>
              <a:t>quân</a:t>
            </a:r>
            <a:r>
              <a:rPr lang="en-GB" sz="2400" dirty="0" smtClean="0"/>
              <a:t> thanh </a:t>
            </a:r>
            <a:r>
              <a:rPr lang="en-GB" sz="2400" dirty="0" err="1" smtClean="0"/>
              <a:t>niên</a:t>
            </a:r>
            <a:r>
              <a:rPr lang="en-GB" sz="2400" dirty="0" smtClean="0"/>
              <a:t> </a:t>
            </a:r>
            <a:r>
              <a:rPr lang="en-GB" sz="2400" dirty="0" err="1" smtClean="0"/>
              <a:t>tại</a:t>
            </a:r>
            <a:r>
              <a:rPr lang="en-GB" sz="2400" dirty="0" smtClean="0"/>
              <a:t> </a:t>
            </a:r>
            <a:r>
              <a:rPr lang="en-GB" sz="2400" dirty="0" err="1" smtClean="0"/>
              <a:t>nhiều</a:t>
            </a:r>
            <a:r>
              <a:rPr lang="en-GB" sz="2400" dirty="0" smtClean="0"/>
              <a:t> </a:t>
            </a:r>
            <a:r>
              <a:rPr lang="en-GB" sz="2400" dirty="0" err="1" smtClean="0"/>
              <a:t>diễn</a:t>
            </a:r>
            <a:r>
              <a:rPr lang="en-GB" sz="2400" dirty="0" smtClean="0"/>
              <a:t> </a:t>
            </a:r>
            <a:r>
              <a:rPr lang="en-GB" sz="2400" dirty="0" err="1" smtClean="0"/>
              <a:t>đàn</a:t>
            </a:r>
            <a:r>
              <a:rPr lang="en-GB" sz="2400" dirty="0" smtClean="0"/>
              <a:t> </a:t>
            </a:r>
            <a:r>
              <a:rPr lang="en-GB" sz="2400" dirty="0" err="1" smtClean="0"/>
              <a:t>quốc</a:t>
            </a:r>
            <a:r>
              <a:rPr lang="en-GB" sz="2400" dirty="0" smtClean="0"/>
              <a:t> </a:t>
            </a:r>
            <a:r>
              <a:rPr lang="en-GB" sz="2400" dirty="0" err="1" smtClean="0"/>
              <a:t>tế</a:t>
            </a:r>
            <a:r>
              <a:rPr lang="en-GB" sz="2400" dirty="0" smtClean="0"/>
              <a:t> </a:t>
            </a:r>
            <a:r>
              <a:rPr lang="en-GB" sz="2400" dirty="0" err="1" smtClean="0"/>
              <a:t>và</a:t>
            </a:r>
            <a:r>
              <a:rPr lang="en-GB" sz="2400" dirty="0" smtClean="0"/>
              <a:t> </a:t>
            </a:r>
            <a:r>
              <a:rPr lang="en-GB" sz="2400" dirty="0" err="1" smtClean="0"/>
              <a:t>khu</a:t>
            </a:r>
            <a:r>
              <a:rPr lang="en-GB" sz="2400" dirty="0" smtClean="0"/>
              <a:t> </a:t>
            </a:r>
            <a:r>
              <a:rPr lang="en-GB" sz="2400" dirty="0" err="1" smtClean="0"/>
              <a:t>vực</a:t>
            </a:r>
            <a:endParaRPr lang="en-GB" sz="2400" dirty="0" smtClean="0"/>
          </a:p>
          <a:p>
            <a:pPr lvl="1">
              <a:spcBef>
                <a:spcPts val="1200"/>
              </a:spcBef>
              <a:buClr>
                <a:srgbClr val="E94E1B"/>
              </a:buClr>
              <a:buSzPct val="110000"/>
              <a:buFont typeface="Arial"/>
              <a:buChar char="•"/>
            </a:pPr>
            <a:r>
              <a:rPr lang="en-US" sz="2400" dirty="0" err="1" smtClean="0"/>
              <a:t>Góp</a:t>
            </a:r>
            <a:r>
              <a:rPr lang="en-US" sz="2400" dirty="0" smtClean="0"/>
              <a:t> ý </a:t>
            </a:r>
            <a:r>
              <a:rPr lang="en-US" sz="2400" dirty="0" err="1" smtClean="0"/>
              <a:t>của</a:t>
            </a:r>
            <a:r>
              <a:rPr lang="en-US" sz="2400" dirty="0" smtClean="0"/>
              <a:t> </a:t>
            </a:r>
            <a:r>
              <a:rPr lang="en-US" sz="2400" dirty="0" err="1" smtClean="0"/>
              <a:t>các</a:t>
            </a:r>
            <a:r>
              <a:rPr lang="en-US" sz="2400" dirty="0" smtClean="0"/>
              <a:t> </a:t>
            </a:r>
            <a:r>
              <a:rPr lang="en-US" sz="2400" dirty="0" err="1" smtClean="0"/>
              <a:t>chuyên</a:t>
            </a:r>
            <a:r>
              <a:rPr lang="en-US" sz="2400" dirty="0" smtClean="0"/>
              <a:t> </a:t>
            </a:r>
            <a:r>
              <a:rPr lang="en-US" sz="2400" dirty="0" err="1" smtClean="0"/>
              <a:t>gia</a:t>
            </a:r>
            <a:r>
              <a:rPr lang="en-US" sz="2400" dirty="0" smtClean="0"/>
              <a:t> </a:t>
            </a:r>
            <a:r>
              <a:rPr lang="en-US" sz="2400" dirty="0" smtClean="0"/>
              <a:t>An </a:t>
            </a:r>
            <a:r>
              <a:rPr lang="en-US" sz="2400" dirty="0" err="1" smtClean="0"/>
              <a:t>toàn</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nghề</a:t>
            </a:r>
            <a:r>
              <a:rPr lang="en-US" sz="2400" dirty="0" smtClean="0"/>
              <a:t> </a:t>
            </a:r>
            <a:r>
              <a:rPr lang="en-US" sz="2400" dirty="0" err="1" smtClean="0"/>
              <a:t>nghiệp</a:t>
            </a:r>
            <a:r>
              <a:rPr lang="en-US" sz="2400" dirty="0" smtClean="0"/>
              <a:t> </a:t>
            </a:r>
          </a:p>
          <a:p>
            <a:pPr lvl="1">
              <a:spcBef>
                <a:spcPts val="1200"/>
              </a:spcBef>
              <a:buClr>
                <a:srgbClr val="E94E1B"/>
              </a:buClr>
              <a:buSzPct val="110000"/>
              <a:buFont typeface="Arial"/>
              <a:buChar char="•"/>
            </a:pPr>
            <a:r>
              <a:rPr lang="en-US" sz="2400" dirty="0" smtClean="0"/>
              <a:t>Ban </a:t>
            </a:r>
            <a:r>
              <a:rPr lang="en-US" sz="2400" dirty="0" err="1" smtClean="0"/>
              <a:t>soạn</a:t>
            </a:r>
            <a:r>
              <a:rPr lang="en-US" sz="2400" dirty="0" smtClean="0"/>
              <a:t> </a:t>
            </a:r>
            <a:r>
              <a:rPr lang="en-US" sz="2400" dirty="0" err="1" smtClean="0"/>
              <a:t>thảo</a:t>
            </a:r>
            <a:r>
              <a:rPr lang="en-US" sz="2400" dirty="0" smtClean="0"/>
              <a:t> </a:t>
            </a:r>
            <a:r>
              <a:rPr lang="en-US" sz="2400" dirty="0" err="1" smtClean="0"/>
              <a:t>họp</a:t>
            </a:r>
            <a:r>
              <a:rPr lang="en-US" sz="2400" dirty="0" smtClean="0"/>
              <a:t> </a:t>
            </a:r>
            <a:r>
              <a:rPr lang="en-US" sz="2400" dirty="0" err="1" smtClean="0"/>
              <a:t>tại</a:t>
            </a:r>
            <a:r>
              <a:rPr lang="en-US" sz="2400" dirty="0" smtClean="0"/>
              <a:t> ILO Geneva</a:t>
            </a:r>
          </a:p>
          <a:p>
            <a:pPr lvl="1">
              <a:spcBef>
                <a:spcPts val="1200"/>
              </a:spcBef>
              <a:buClr>
                <a:srgbClr val="E94E1B"/>
              </a:buClr>
              <a:buSzPct val="110000"/>
              <a:buFont typeface="Arial"/>
              <a:buChar char="•"/>
            </a:pPr>
            <a:r>
              <a:rPr lang="en-US" sz="2400" dirty="0" err="1" smtClean="0"/>
              <a:t>Tháng</a:t>
            </a:r>
            <a:r>
              <a:rPr lang="en-US" sz="2400" dirty="0" smtClean="0"/>
              <a:t> 4/2018: </a:t>
            </a:r>
            <a:r>
              <a:rPr lang="en-US" sz="2400" dirty="0" err="1" smtClean="0">
                <a:solidFill>
                  <a:srgbClr val="E94E1B"/>
                </a:solidFill>
              </a:rPr>
              <a:t>Công</a:t>
            </a:r>
            <a:r>
              <a:rPr lang="en-US" sz="2400" dirty="0" smtClean="0">
                <a:solidFill>
                  <a:srgbClr val="E94E1B"/>
                </a:solidFill>
              </a:rPr>
              <a:t> </a:t>
            </a:r>
            <a:r>
              <a:rPr lang="en-US" sz="2400" dirty="0" err="1" smtClean="0">
                <a:solidFill>
                  <a:srgbClr val="E94E1B"/>
                </a:solidFill>
              </a:rPr>
              <a:t>bố</a:t>
            </a:r>
            <a:r>
              <a:rPr lang="en-US" sz="2400" dirty="0" smtClean="0">
                <a:solidFill>
                  <a:srgbClr val="E94E1B"/>
                </a:solidFill>
              </a:rPr>
              <a:t> </a:t>
            </a:r>
            <a:r>
              <a:rPr lang="en-US" sz="2400" dirty="0" err="1" smtClean="0">
                <a:solidFill>
                  <a:srgbClr val="E94E1B"/>
                </a:solidFill>
              </a:rPr>
              <a:t>Kế</a:t>
            </a:r>
            <a:r>
              <a:rPr lang="en-US" sz="2400" dirty="0" smtClean="0">
                <a:solidFill>
                  <a:srgbClr val="E94E1B"/>
                </a:solidFill>
              </a:rPr>
              <a:t> </a:t>
            </a:r>
            <a:r>
              <a:rPr lang="en-US" sz="2400" dirty="0" err="1" smtClean="0">
                <a:solidFill>
                  <a:srgbClr val="E94E1B"/>
                </a:solidFill>
              </a:rPr>
              <a:t>hoạch</a:t>
            </a:r>
            <a:r>
              <a:rPr lang="en-US" sz="2400" dirty="0" smtClean="0">
                <a:solidFill>
                  <a:srgbClr val="E94E1B"/>
                </a:solidFill>
              </a:rPr>
              <a:t> </a:t>
            </a:r>
            <a:r>
              <a:rPr lang="en-US" sz="2400" dirty="0" err="1" smtClean="0">
                <a:solidFill>
                  <a:srgbClr val="E94E1B"/>
                </a:solidFill>
              </a:rPr>
              <a:t>Hành</a:t>
            </a:r>
            <a:r>
              <a:rPr lang="en-US" sz="2400" dirty="0" smtClean="0">
                <a:solidFill>
                  <a:srgbClr val="E94E1B"/>
                </a:solidFill>
              </a:rPr>
              <a:t> </a:t>
            </a:r>
            <a:r>
              <a:rPr lang="en-US" sz="2400" dirty="0" err="1" smtClean="0">
                <a:solidFill>
                  <a:srgbClr val="E94E1B"/>
                </a:solidFill>
              </a:rPr>
              <a:t>động</a:t>
            </a:r>
            <a:r>
              <a:rPr lang="en-US" sz="2400" dirty="0" smtClean="0">
                <a:solidFill>
                  <a:srgbClr val="E94E1B"/>
                </a:solidFill>
              </a:rPr>
              <a:t> </a:t>
            </a:r>
            <a:r>
              <a:rPr lang="en-US" sz="2400" dirty="0" err="1" smtClean="0">
                <a:solidFill>
                  <a:srgbClr val="E94E1B"/>
                </a:solidFill>
              </a:rPr>
              <a:t>về</a:t>
            </a:r>
            <a:r>
              <a:rPr lang="en-US" sz="2400" dirty="0" smtClean="0">
                <a:solidFill>
                  <a:srgbClr val="E94E1B"/>
                </a:solidFill>
              </a:rPr>
              <a:t> An </a:t>
            </a:r>
            <a:r>
              <a:rPr lang="en-US" sz="2400" dirty="0" err="1" smtClean="0">
                <a:solidFill>
                  <a:srgbClr val="E94E1B"/>
                </a:solidFill>
              </a:rPr>
              <a:t>toàn</a:t>
            </a:r>
            <a:r>
              <a:rPr lang="en-US" sz="2400" dirty="0" smtClean="0">
                <a:solidFill>
                  <a:srgbClr val="E94E1B"/>
                </a:solidFill>
              </a:rPr>
              <a:t> </a:t>
            </a:r>
            <a:r>
              <a:rPr lang="en-US" sz="2400" dirty="0" err="1" smtClean="0">
                <a:solidFill>
                  <a:srgbClr val="E94E1B"/>
                </a:solidFill>
              </a:rPr>
              <a:t>và</a:t>
            </a:r>
            <a:r>
              <a:rPr lang="en-US" sz="2400" dirty="0" smtClean="0">
                <a:solidFill>
                  <a:srgbClr val="E94E1B"/>
                </a:solidFill>
              </a:rPr>
              <a:t> </a:t>
            </a:r>
            <a:r>
              <a:rPr lang="en-US" sz="2400" dirty="0" err="1" smtClean="0">
                <a:solidFill>
                  <a:srgbClr val="E94E1B"/>
                </a:solidFill>
              </a:rPr>
              <a:t>Sức</a:t>
            </a:r>
            <a:r>
              <a:rPr lang="en-US" sz="2400" dirty="0" smtClean="0">
                <a:solidFill>
                  <a:srgbClr val="E94E1B"/>
                </a:solidFill>
              </a:rPr>
              <a:t> </a:t>
            </a:r>
            <a:r>
              <a:rPr lang="en-US" sz="2400" dirty="0" err="1" smtClean="0">
                <a:solidFill>
                  <a:srgbClr val="E94E1B"/>
                </a:solidFill>
              </a:rPr>
              <a:t>khỏe</a:t>
            </a:r>
            <a:r>
              <a:rPr lang="en-US" sz="2400" dirty="0" smtClean="0">
                <a:solidFill>
                  <a:srgbClr val="E94E1B"/>
                </a:solidFill>
              </a:rPr>
              <a:t> </a:t>
            </a:r>
            <a:r>
              <a:rPr lang="en-US" sz="2400" dirty="0" err="1" smtClean="0">
                <a:solidFill>
                  <a:srgbClr val="E94E1B"/>
                </a:solidFill>
              </a:rPr>
              <a:t>cho</a:t>
            </a:r>
            <a:r>
              <a:rPr lang="en-US" sz="2400" dirty="0" smtClean="0">
                <a:solidFill>
                  <a:srgbClr val="E94E1B"/>
                </a:solidFill>
              </a:rPr>
              <a:t> Lao </a:t>
            </a:r>
            <a:r>
              <a:rPr lang="en-US" sz="2400" dirty="0" err="1" smtClean="0">
                <a:solidFill>
                  <a:srgbClr val="E94E1B"/>
                </a:solidFill>
              </a:rPr>
              <a:t>động</a:t>
            </a:r>
            <a:r>
              <a:rPr lang="en-US" sz="2400" dirty="0" smtClean="0">
                <a:solidFill>
                  <a:srgbClr val="E94E1B"/>
                </a:solidFill>
              </a:rPr>
              <a:t> </a:t>
            </a:r>
            <a:r>
              <a:rPr lang="en-US" sz="2400" dirty="0" err="1" smtClean="0">
                <a:solidFill>
                  <a:srgbClr val="E94E1B"/>
                </a:solidFill>
              </a:rPr>
              <a:t>trẻ</a:t>
            </a:r>
            <a:endParaRPr lang="en-GB" sz="2400" dirty="0"/>
          </a:p>
        </p:txBody>
      </p:sp>
      <p:sp>
        <p:nvSpPr>
          <p:cNvPr id="3" name="Titolo 1">
            <a:extLst>
              <a:ext uri="{FF2B5EF4-FFF2-40B4-BE49-F238E27FC236}">
                <a16:creationId xmlns:a16="http://schemas.microsoft.com/office/drawing/2014/main" xmlns="" id="{A9FFC6D5-2928-2D4E-AE6F-6A52B218F6DF}"/>
              </a:ext>
            </a:extLst>
          </p:cNvPr>
          <p:cNvSpPr txBox="1">
            <a:spLocks/>
          </p:cNvSpPr>
          <p:nvPr/>
        </p:nvSpPr>
        <p:spPr>
          <a:xfrm>
            <a:off x="444843" y="324241"/>
            <a:ext cx="7982464" cy="944386"/>
          </a:xfrm>
          <a:prstGeom prst="rect">
            <a:avLst/>
          </a:prstGeom>
        </p:spPr>
        <p:txBody>
          <a:bodyPr/>
          <a:lstStyle>
            <a:lvl1pPr algn="l" defTabSz="914400" rtl="0" eaLnBrk="1" latinLnBrk="0" hangingPunct="1">
              <a:lnSpc>
                <a:spcPct val="90000"/>
              </a:lnSpc>
              <a:spcBef>
                <a:spcPct val="0"/>
              </a:spcBef>
              <a:buNone/>
              <a:defRPr sz="2800" b="0" i="0" kern="1200">
                <a:solidFill>
                  <a:srgbClr val="EA4E1A"/>
                </a:solidFill>
                <a:latin typeface="Avenir Next"/>
                <a:ea typeface="+mj-ea"/>
                <a:cs typeface="+mj-cs"/>
              </a:defRPr>
            </a:lvl1pPr>
          </a:lstStyle>
          <a:p>
            <a:r>
              <a:rPr lang="en-GB" dirty="0" err="1" smtClean="0">
                <a:solidFill>
                  <a:srgbClr val="E94E1B"/>
                </a:solidFill>
              </a:rPr>
              <a:t>Kế</a:t>
            </a:r>
            <a:r>
              <a:rPr lang="en-GB" dirty="0" smtClean="0">
                <a:solidFill>
                  <a:srgbClr val="E94E1B"/>
                </a:solidFill>
              </a:rPr>
              <a:t> </a:t>
            </a:r>
            <a:r>
              <a:rPr lang="en-GB" dirty="0" err="1" smtClean="0">
                <a:solidFill>
                  <a:srgbClr val="E94E1B"/>
                </a:solidFill>
              </a:rPr>
              <a:t>hoạch</a:t>
            </a:r>
            <a:r>
              <a:rPr lang="en-GB" dirty="0" smtClean="0">
                <a:solidFill>
                  <a:srgbClr val="E94E1B"/>
                </a:solidFill>
              </a:rPr>
              <a:t> </a:t>
            </a:r>
            <a:r>
              <a:rPr lang="en-GB" dirty="0" err="1" smtClean="0">
                <a:solidFill>
                  <a:srgbClr val="E94E1B"/>
                </a:solidFill>
              </a:rPr>
              <a:t>Hành</a:t>
            </a:r>
            <a:r>
              <a:rPr lang="en-GB" dirty="0" smtClean="0">
                <a:solidFill>
                  <a:srgbClr val="E94E1B"/>
                </a:solidFill>
              </a:rPr>
              <a:t>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về</a:t>
            </a:r>
            <a:r>
              <a:rPr lang="en-GB" dirty="0" smtClean="0">
                <a:solidFill>
                  <a:srgbClr val="E94E1B"/>
                </a:solidFill>
              </a:rPr>
              <a:t> An </a:t>
            </a:r>
            <a:r>
              <a:rPr lang="en-GB" dirty="0" err="1" smtClean="0">
                <a:solidFill>
                  <a:srgbClr val="E94E1B"/>
                </a:solidFill>
              </a:rPr>
              <a:t>toàn</a:t>
            </a:r>
            <a:r>
              <a:rPr lang="en-GB" dirty="0" smtClean="0">
                <a:solidFill>
                  <a:srgbClr val="E94E1B"/>
                </a:solidFill>
              </a:rPr>
              <a:t> </a:t>
            </a:r>
            <a:r>
              <a:rPr lang="en-GB" dirty="0" err="1" smtClean="0">
                <a:solidFill>
                  <a:srgbClr val="E94E1B"/>
                </a:solidFill>
              </a:rPr>
              <a:t>và</a:t>
            </a:r>
            <a:r>
              <a:rPr lang="en-GB" dirty="0" smtClean="0">
                <a:solidFill>
                  <a:srgbClr val="E94E1B"/>
                </a:solidFill>
              </a:rPr>
              <a:t> </a:t>
            </a:r>
            <a:r>
              <a:rPr lang="en-GB" dirty="0" err="1" smtClean="0">
                <a:solidFill>
                  <a:srgbClr val="E94E1B"/>
                </a:solidFill>
              </a:rPr>
              <a:t>Sức</a:t>
            </a:r>
            <a:r>
              <a:rPr lang="en-GB" dirty="0" smtClean="0">
                <a:solidFill>
                  <a:srgbClr val="E94E1B"/>
                </a:solidFill>
              </a:rPr>
              <a:t> </a:t>
            </a:r>
            <a:r>
              <a:rPr lang="en-GB" dirty="0" err="1" smtClean="0">
                <a:solidFill>
                  <a:srgbClr val="E94E1B"/>
                </a:solidFill>
              </a:rPr>
              <a:t>khỏe</a:t>
            </a:r>
            <a:r>
              <a:rPr lang="en-GB" dirty="0" smtClean="0">
                <a:solidFill>
                  <a:srgbClr val="E94E1B"/>
                </a:solidFill>
              </a:rPr>
              <a:t> </a:t>
            </a:r>
            <a:r>
              <a:rPr lang="en-GB" dirty="0" err="1" smtClean="0">
                <a:solidFill>
                  <a:srgbClr val="E94E1B"/>
                </a:solidFill>
              </a:rPr>
              <a:t>cho</a:t>
            </a:r>
            <a:r>
              <a:rPr lang="en-GB" dirty="0" smtClean="0">
                <a:solidFill>
                  <a:srgbClr val="E94E1B"/>
                </a:solidFill>
              </a:rPr>
              <a:t> </a:t>
            </a:r>
            <a:r>
              <a:rPr lang="en-GB" dirty="0" smtClean="0">
                <a:solidFill>
                  <a:srgbClr val="E94E1B"/>
                </a:solidFill>
              </a:rPr>
              <a:t>Lao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trẻ</a:t>
            </a:r>
            <a:r>
              <a:rPr lang="en-GB" dirty="0" smtClean="0">
                <a:solidFill>
                  <a:srgbClr val="E94E1B"/>
                </a:solidFill>
              </a:rPr>
              <a:t> </a:t>
            </a:r>
            <a:endParaRPr lang="en-GB" dirty="0">
              <a:solidFill>
                <a:srgbClr val="E94E1B"/>
              </a:solidFill>
            </a:endParaRPr>
          </a:p>
        </p:txBody>
      </p:sp>
    </p:spTree>
    <p:extLst>
      <p:ext uri="{BB962C8B-B14F-4D97-AF65-F5344CB8AC3E}">
        <p14:creationId xmlns:p14="http://schemas.microsoft.com/office/powerpoint/2010/main" val="22582969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descr="ILO-Hintergrundheller-warme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142999" y="-1143002"/>
            <a:ext cx="6857999" cy="9144004"/>
          </a:xfrm>
          <a:prstGeom prst="rect">
            <a:avLst/>
          </a:prstGeom>
        </p:spPr>
      </p:pic>
      <p:sp>
        <p:nvSpPr>
          <p:cNvPr id="3" name="Titolo 2">
            <a:extLst>
              <a:ext uri="{FF2B5EF4-FFF2-40B4-BE49-F238E27FC236}">
                <a16:creationId xmlns:a16="http://schemas.microsoft.com/office/drawing/2014/main" xmlns="" id="{14680477-2F1C-A34D-9190-0E44135E0732}"/>
              </a:ext>
            </a:extLst>
          </p:cNvPr>
          <p:cNvSpPr>
            <a:spLocks noGrp="1"/>
          </p:cNvSpPr>
          <p:nvPr>
            <p:ph type="title"/>
          </p:nvPr>
        </p:nvSpPr>
        <p:spPr>
          <a:xfrm>
            <a:off x="628650" y="1455312"/>
            <a:ext cx="7886700" cy="1803043"/>
          </a:xfrm>
        </p:spPr>
        <p:txBody>
          <a:bodyPr>
            <a:normAutofit/>
          </a:bodyPr>
          <a:lstStyle/>
          <a:p>
            <a:r>
              <a:rPr lang="en-GB" dirty="0">
                <a:solidFill>
                  <a:srgbClr val="E94E1B"/>
                </a:solidFill>
                <a:latin typeface="Avenir Next Regular"/>
                <a:cs typeface="Avenir Next Regular"/>
              </a:rPr>
              <a:t/>
            </a:r>
            <a:br>
              <a:rPr lang="en-GB" dirty="0">
                <a:solidFill>
                  <a:srgbClr val="E94E1B"/>
                </a:solidFill>
                <a:latin typeface="Avenir Next Regular"/>
                <a:cs typeface="Avenir Next Regular"/>
              </a:rPr>
            </a:br>
            <a:r>
              <a:rPr lang="en-GB" dirty="0">
                <a:solidFill>
                  <a:srgbClr val="E94E1B"/>
                </a:solidFill>
                <a:latin typeface="Avenir Next Regular"/>
                <a:cs typeface="Avenir Next Regular"/>
              </a:rPr>
              <a:t/>
            </a:r>
            <a:br>
              <a:rPr lang="en-GB" dirty="0">
                <a:solidFill>
                  <a:srgbClr val="E94E1B"/>
                </a:solidFill>
                <a:latin typeface="Avenir Next Regular"/>
                <a:cs typeface="Avenir Next Regular"/>
              </a:rPr>
            </a:br>
            <a:r>
              <a:rPr lang="en-GB" sz="4000" b="1" i="1" dirty="0" smtClean="0">
                <a:solidFill>
                  <a:srgbClr val="E94E1B"/>
                </a:solidFill>
                <a:latin typeface="Avenir Next Regular"/>
                <a:cs typeface="Avenir Next Regular"/>
              </a:rPr>
              <a:t>Xin </a:t>
            </a:r>
            <a:r>
              <a:rPr lang="en-GB" sz="4000" b="1" i="1" dirty="0" err="1" smtClean="0">
                <a:solidFill>
                  <a:srgbClr val="E94E1B"/>
                </a:solidFill>
                <a:latin typeface="Avenir Next Regular"/>
                <a:cs typeface="Avenir Next Regular"/>
              </a:rPr>
              <a:t>cảm</a:t>
            </a:r>
            <a:r>
              <a:rPr lang="en-GB" sz="4000" b="1" i="1" dirty="0" smtClean="0">
                <a:solidFill>
                  <a:srgbClr val="E94E1B"/>
                </a:solidFill>
                <a:latin typeface="Avenir Next Regular"/>
                <a:cs typeface="Avenir Next Regular"/>
              </a:rPr>
              <a:t> </a:t>
            </a:r>
            <a:r>
              <a:rPr lang="en-GB" sz="4000" b="1" i="1" dirty="0" err="1" smtClean="0">
                <a:solidFill>
                  <a:srgbClr val="E94E1B"/>
                </a:solidFill>
                <a:latin typeface="Avenir Next Regular"/>
                <a:cs typeface="Avenir Next Regular"/>
              </a:rPr>
              <a:t>ơn</a:t>
            </a:r>
            <a:r>
              <a:rPr lang="en-GB" sz="4000" b="1" i="1" dirty="0" smtClean="0">
                <a:solidFill>
                  <a:srgbClr val="E94E1B"/>
                </a:solidFill>
                <a:latin typeface="Avenir Next Regular"/>
                <a:cs typeface="Avenir Next Regular"/>
              </a:rPr>
              <a:t>!</a:t>
            </a:r>
            <a:endParaRPr lang="en-GB" sz="4000" b="1" i="1" dirty="0">
              <a:solidFill>
                <a:srgbClr val="E94E1B"/>
              </a:solidFill>
              <a:latin typeface="Avenir Next Regular"/>
              <a:cs typeface="Avenir Next Regular"/>
            </a:endParaRPr>
          </a:p>
        </p:txBody>
      </p:sp>
      <p:sp>
        <p:nvSpPr>
          <p:cNvPr id="4" name="Sottotitolo 1">
            <a:extLst>
              <a:ext uri="{FF2B5EF4-FFF2-40B4-BE49-F238E27FC236}">
                <a16:creationId xmlns:a16="http://schemas.microsoft.com/office/drawing/2014/main" xmlns="" id="{966FF23F-586E-5940-A3F0-8E7E0B508167}"/>
              </a:ext>
            </a:extLst>
          </p:cNvPr>
          <p:cNvSpPr txBox="1">
            <a:spLocks/>
          </p:cNvSpPr>
          <p:nvPr/>
        </p:nvSpPr>
        <p:spPr>
          <a:xfrm>
            <a:off x="292917" y="4477698"/>
            <a:ext cx="3189313" cy="17943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tx1"/>
                </a:solidFill>
                <a:latin typeface="Avenir Next"/>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tx1"/>
                </a:solidFill>
                <a:latin typeface="Avenir Next"/>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tx1"/>
                </a:solidFill>
                <a:latin typeface="Avenir Nex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800" dirty="0">
                <a:solidFill>
                  <a:srgbClr val="813B35"/>
                </a:solidFill>
                <a:latin typeface="Avenir Next Regular"/>
                <a:cs typeface="Avenir Next Regular"/>
              </a:rPr>
              <a:t>28</a:t>
            </a:r>
            <a:r>
              <a:rPr lang="en-GB" sz="1800" baseline="30000" dirty="0">
                <a:solidFill>
                  <a:srgbClr val="813B35"/>
                </a:solidFill>
                <a:latin typeface="Avenir Next Regular"/>
                <a:cs typeface="Avenir Next Regular"/>
              </a:rPr>
              <a:t> </a:t>
            </a:r>
            <a:r>
              <a:rPr lang="en-GB" sz="1800" dirty="0" err="1" smtClean="0">
                <a:solidFill>
                  <a:srgbClr val="813B35"/>
                </a:solidFill>
                <a:latin typeface="Avenir Next Regular"/>
                <a:cs typeface="Avenir Next Regular"/>
              </a:rPr>
              <a:t>tháng</a:t>
            </a:r>
            <a:r>
              <a:rPr lang="en-GB" sz="1800" dirty="0" smtClean="0">
                <a:solidFill>
                  <a:srgbClr val="813B35"/>
                </a:solidFill>
                <a:latin typeface="Avenir Next Regular"/>
                <a:cs typeface="Avenir Next Regular"/>
              </a:rPr>
              <a:t> 04 </a:t>
            </a:r>
            <a:r>
              <a:rPr lang="en-GB" sz="1800" dirty="0" err="1" smtClean="0">
                <a:solidFill>
                  <a:srgbClr val="813B35"/>
                </a:solidFill>
                <a:latin typeface="Avenir Next Regular"/>
                <a:cs typeface="Avenir Next Regular"/>
              </a:rPr>
              <a:t>năm</a:t>
            </a:r>
            <a:r>
              <a:rPr lang="en-GB" sz="1800" dirty="0" smtClean="0">
                <a:solidFill>
                  <a:srgbClr val="813B35"/>
                </a:solidFill>
                <a:latin typeface="Avenir Next Regular"/>
                <a:cs typeface="Avenir Next Regular"/>
              </a:rPr>
              <a:t> 2018</a:t>
            </a:r>
            <a:endParaRPr lang="en-GB" sz="1800" dirty="0">
              <a:solidFill>
                <a:srgbClr val="813B35"/>
              </a:solidFill>
              <a:latin typeface="Avenir Next Regular"/>
              <a:cs typeface="Avenir Next Regular"/>
            </a:endParaRPr>
          </a:p>
          <a:p>
            <a:pPr algn="l"/>
            <a:r>
              <a:rPr lang="en-GB" sz="1800" dirty="0" err="1" smtClean="0">
                <a:solidFill>
                  <a:srgbClr val="813B35"/>
                </a:solidFill>
                <a:latin typeface="Avenir Next Demi Bold"/>
                <a:cs typeface="Avenir Next Demi Bold"/>
              </a:rPr>
              <a:t>Ngày</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Thế</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giới</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về</a:t>
            </a:r>
            <a:r>
              <a:rPr lang="en-GB" sz="1800" dirty="0" smtClean="0">
                <a:solidFill>
                  <a:srgbClr val="813B35"/>
                </a:solidFill>
                <a:latin typeface="Avenir Next Demi Bold"/>
                <a:cs typeface="Avenir Next Demi Bold"/>
              </a:rPr>
              <a:t> An </a:t>
            </a:r>
            <a:r>
              <a:rPr lang="en-GB" sz="1800" dirty="0" err="1" smtClean="0">
                <a:solidFill>
                  <a:srgbClr val="813B35"/>
                </a:solidFill>
                <a:latin typeface="Avenir Next Demi Bold"/>
                <a:cs typeface="Avenir Next Demi Bold"/>
              </a:rPr>
              <a:t>toàn</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và</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Sức</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khỏe</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tại</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Nơi</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làm</a:t>
            </a:r>
            <a:r>
              <a:rPr lang="en-GB" sz="1800" dirty="0" smtClean="0">
                <a:solidFill>
                  <a:srgbClr val="813B35"/>
                </a:solidFill>
                <a:latin typeface="Avenir Next Demi Bold"/>
                <a:cs typeface="Avenir Next Demi Bold"/>
              </a:rPr>
              <a:t> </a:t>
            </a:r>
            <a:r>
              <a:rPr lang="en-GB" sz="1800" dirty="0" err="1" smtClean="0">
                <a:solidFill>
                  <a:srgbClr val="813B35"/>
                </a:solidFill>
                <a:latin typeface="Avenir Next Demi Bold"/>
                <a:cs typeface="Avenir Next Demi Bold"/>
              </a:rPr>
              <a:t>việc</a:t>
            </a:r>
            <a:r>
              <a:rPr lang="en-GB" sz="1800" dirty="0" smtClean="0">
                <a:solidFill>
                  <a:srgbClr val="813B35"/>
                </a:solidFill>
                <a:latin typeface="Avenir Next Demi Bold"/>
                <a:cs typeface="Avenir Next Demi Bold"/>
              </a:rPr>
              <a:t> </a:t>
            </a:r>
            <a:endParaRPr lang="en-GB" sz="1800" dirty="0">
              <a:solidFill>
                <a:srgbClr val="813B35"/>
              </a:solidFill>
              <a:latin typeface="Avenir Next Demi Bold"/>
              <a:cs typeface="Avenir Next Demi Bold"/>
            </a:endParaRPr>
          </a:p>
          <a:p>
            <a:pPr algn="l"/>
            <a:endParaRPr lang="en-GB" sz="1800" dirty="0">
              <a:solidFill>
                <a:srgbClr val="813B35"/>
              </a:solidFill>
              <a:latin typeface="Avenir Next Demi Bold"/>
              <a:cs typeface="Avenir Next Demi Bold"/>
            </a:endParaRPr>
          </a:p>
          <a:p>
            <a:pPr algn="l"/>
            <a:r>
              <a:rPr lang="en-GB" sz="1800" dirty="0" err="1">
                <a:latin typeface="Avenir Next Regular"/>
                <a:cs typeface="Avenir Next Regular"/>
              </a:rPr>
              <a:t>www.ilo.org</a:t>
            </a:r>
            <a:r>
              <a:rPr lang="en-GB" sz="1800" dirty="0">
                <a:latin typeface="Avenir Next Regular"/>
                <a:cs typeface="Avenir Next Regular"/>
              </a:rPr>
              <a:t>/</a:t>
            </a:r>
            <a:r>
              <a:rPr lang="en-GB" sz="1800" dirty="0" err="1">
                <a:latin typeface="Avenir Next Regular"/>
                <a:cs typeface="Avenir Next Regular"/>
              </a:rPr>
              <a:t>safeday</a:t>
            </a:r>
            <a:endParaRPr lang="en-GB" sz="1800" dirty="0">
              <a:solidFill>
                <a:srgbClr val="813B35"/>
              </a:solidFill>
              <a:latin typeface="Avenir Next Regular"/>
              <a:cs typeface="Avenir Next Regular"/>
            </a:endParaRPr>
          </a:p>
          <a:p>
            <a:pPr algn="l"/>
            <a:endParaRPr lang="en-GB" sz="1800" dirty="0">
              <a:solidFill>
                <a:srgbClr val="813B35"/>
              </a:solidFill>
              <a:latin typeface="Avenir Next Regular"/>
              <a:cs typeface="Avenir Next Regular"/>
            </a:endParaRPr>
          </a:p>
        </p:txBody>
      </p:sp>
    </p:spTree>
    <p:extLst>
      <p:ext uri="{BB962C8B-B14F-4D97-AF65-F5344CB8AC3E}">
        <p14:creationId xmlns:p14="http://schemas.microsoft.com/office/powerpoint/2010/main" val="3006506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099B77C5-8F8F-8149-8D3A-16D850236A1E}"/>
              </a:ext>
            </a:extLst>
          </p:cNvPr>
          <p:cNvSpPr>
            <a:spLocks noGrp="1"/>
          </p:cNvSpPr>
          <p:nvPr>
            <p:ph idx="4294967295"/>
          </p:nvPr>
        </p:nvSpPr>
        <p:spPr>
          <a:xfrm>
            <a:off x="538498" y="1024295"/>
            <a:ext cx="7886700" cy="5547360"/>
          </a:xfrm>
        </p:spPr>
        <p:txBody>
          <a:bodyPr>
            <a:normAutofit/>
          </a:bodyPr>
          <a:lstStyle/>
          <a:p>
            <a:pPr marL="0" indent="0">
              <a:spcBef>
                <a:spcPts val="600"/>
              </a:spcBef>
              <a:buNone/>
            </a:pPr>
            <a:r>
              <a:rPr lang="en-GB" sz="2400" dirty="0" smtClean="0">
                <a:solidFill>
                  <a:srgbClr val="E94E1B"/>
                </a:solidFill>
              </a:rPr>
              <a:t>Lao </a:t>
            </a:r>
            <a:r>
              <a:rPr lang="en-GB" sz="2400" dirty="0" err="1" smtClean="0">
                <a:solidFill>
                  <a:srgbClr val="E94E1B"/>
                </a:solidFill>
              </a:rPr>
              <a:t>động</a:t>
            </a:r>
            <a:r>
              <a:rPr lang="en-GB" sz="2400" dirty="0" smtClean="0">
                <a:solidFill>
                  <a:srgbClr val="E94E1B"/>
                </a:solidFill>
              </a:rPr>
              <a:t> </a:t>
            </a:r>
            <a:r>
              <a:rPr lang="en-GB" sz="2400" dirty="0" err="1" smtClean="0">
                <a:solidFill>
                  <a:srgbClr val="E94E1B"/>
                </a:solidFill>
              </a:rPr>
              <a:t>trẻ</a:t>
            </a:r>
            <a:r>
              <a:rPr lang="en-GB" sz="2400" b="1" dirty="0" smtClean="0">
                <a:solidFill>
                  <a:srgbClr val="E94E31"/>
                </a:solidFill>
                <a:latin typeface="Avenir Heavy" panose="02000503020000020003" pitchFamily="2" charset="0"/>
              </a:rPr>
              <a:t> </a:t>
            </a:r>
            <a:r>
              <a:rPr lang="en-GB" sz="2400" dirty="0" err="1" smtClean="0">
                <a:solidFill>
                  <a:schemeClr val="tx1"/>
                </a:solidFill>
              </a:rPr>
              <a:t>là</a:t>
            </a:r>
            <a:r>
              <a:rPr lang="en-GB" sz="2400" dirty="0" smtClean="0">
                <a:solidFill>
                  <a:schemeClr val="tx1"/>
                </a:solidFill>
              </a:rPr>
              <a:t> </a:t>
            </a:r>
            <a:r>
              <a:rPr lang="en-GB" sz="2400" dirty="0" err="1" smtClean="0">
                <a:solidFill>
                  <a:schemeClr val="tx1"/>
                </a:solidFill>
              </a:rPr>
              <a:t>những</a:t>
            </a:r>
            <a:r>
              <a:rPr lang="en-GB" sz="2400" dirty="0" smtClean="0">
                <a:solidFill>
                  <a:schemeClr val="tx1"/>
                </a:solidFill>
              </a:rPr>
              <a:t> </a:t>
            </a:r>
            <a:r>
              <a:rPr lang="en-GB" sz="2400" dirty="0" err="1" smtClean="0">
                <a:solidFill>
                  <a:schemeClr val="tx1"/>
                </a:solidFill>
              </a:rPr>
              <a:t>người</a:t>
            </a:r>
            <a:r>
              <a:rPr lang="en-GB" sz="2400" dirty="0" smtClean="0">
                <a:solidFill>
                  <a:schemeClr val="tx1"/>
                </a:solidFill>
              </a:rPr>
              <a:t> ở độ </a:t>
            </a:r>
            <a:r>
              <a:rPr lang="en-GB" sz="2400" dirty="0" err="1" smtClean="0">
                <a:solidFill>
                  <a:schemeClr val="tx1"/>
                </a:solidFill>
              </a:rPr>
              <a:t>tuổi</a:t>
            </a:r>
            <a:r>
              <a:rPr lang="en-GB" sz="2400" dirty="0" smtClean="0">
                <a:solidFill>
                  <a:schemeClr val="tx1"/>
                </a:solidFill>
              </a:rPr>
              <a:t> </a:t>
            </a:r>
            <a:r>
              <a:rPr lang="en-GB" sz="2400" dirty="0" err="1" smtClean="0">
                <a:solidFill>
                  <a:schemeClr val="tx1"/>
                </a:solidFill>
              </a:rPr>
              <a:t>hoàn</a:t>
            </a:r>
            <a:r>
              <a:rPr lang="en-GB" sz="2400" dirty="0" smtClean="0">
                <a:solidFill>
                  <a:schemeClr val="tx1"/>
                </a:solidFill>
              </a:rPr>
              <a:t> </a:t>
            </a:r>
            <a:r>
              <a:rPr lang="en-GB" sz="2400" dirty="0" err="1" smtClean="0">
                <a:solidFill>
                  <a:schemeClr val="tx1"/>
                </a:solidFill>
              </a:rPr>
              <a:t>thành</a:t>
            </a:r>
            <a:r>
              <a:rPr lang="en-GB" sz="2400" dirty="0" smtClean="0">
                <a:solidFill>
                  <a:schemeClr val="tx1"/>
                </a:solidFill>
              </a:rPr>
              <a:t> </a:t>
            </a:r>
            <a:r>
              <a:rPr lang="en-GB" sz="2400" dirty="0" err="1" smtClean="0">
                <a:solidFill>
                  <a:schemeClr val="tx1"/>
                </a:solidFill>
              </a:rPr>
              <a:t>giáo</a:t>
            </a:r>
            <a:r>
              <a:rPr lang="en-GB" sz="2400" dirty="0" smtClean="0">
                <a:solidFill>
                  <a:schemeClr val="tx1"/>
                </a:solidFill>
              </a:rPr>
              <a:t> </a:t>
            </a:r>
            <a:r>
              <a:rPr lang="en-GB" sz="2400" dirty="0" err="1" smtClean="0">
                <a:solidFill>
                  <a:schemeClr val="tx1"/>
                </a:solidFill>
              </a:rPr>
              <a:t>dục</a:t>
            </a:r>
            <a:r>
              <a:rPr lang="en-GB" sz="2400" dirty="0" smtClean="0">
                <a:solidFill>
                  <a:schemeClr val="tx1"/>
                </a:solidFill>
              </a:rPr>
              <a:t> </a:t>
            </a:r>
            <a:r>
              <a:rPr lang="en-GB" sz="2400" dirty="0" err="1" smtClean="0">
                <a:solidFill>
                  <a:schemeClr val="tx1"/>
                </a:solidFill>
              </a:rPr>
              <a:t>bắt</a:t>
            </a:r>
            <a:r>
              <a:rPr lang="en-GB" sz="2400" dirty="0" smtClean="0">
                <a:solidFill>
                  <a:schemeClr val="tx1"/>
                </a:solidFill>
              </a:rPr>
              <a:t> </a:t>
            </a:r>
            <a:r>
              <a:rPr lang="en-GB" sz="2400" dirty="0" err="1" smtClean="0">
                <a:solidFill>
                  <a:schemeClr val="tx1"/>
                </a:solidFill>
              </a:rPr>
              <a:t>buộc</a:t>
            </a:r>
            <a:r>
              <a:rPr lang="en-GB" sz="2400" dirty="0" smtClean="0">
                <a:solidFill>
                  <a:schemeClr val="tx1"/>
                </a:solidFill>
              </a:rPr>
              <a:t> </a:t>
            </a:r>
            <a:r>
              <a:rPr lang="en-GB" sz="2400" dirty="0" err="1" smtClean="0">
                <a:solidFill>
                  <a:schemeClr val="tx1"/>
                </a:solidFill>
              </a:rPr>
              <a:t>và</a:t>
            </a:r>
            <a:r>
              <a:rPr lang="en-GB" sz="2400" dirty="0" smtClean="0">
                <a:solidFill>
                  <a:schemeClr val="tx1"/>
                </a:solidFill>
              </a:rPr>
              <a:t> </a:t>
            </a:r>
            <a:r>
              <a:rPr lang="en-GB" sz="2400" dirty="0" err="1" smtClean="0">
                <a:solidFill>
                  <a:schemeClr val="tx1"/>
                </a:solidFill>
              </a:rPr>
              <a:t>bắt</a:t>
            </a:r>
            <a:r>
              <a:rPr lang="en-GB" sz="2400" dirty="0" smtClean="0">
                <a:solidFill>
                  <a:schemeClr val="tx1"/>
                </a:solidFill>
              </a:rPr>
              <a:t> </a:t>
            </a:r>
            <a:r>
              <a:rPr lang="en-GB" sz="2400" dirty="0" err="1" smtClean="0">
                <a:solidFill>
                  <a:schemeClr val="tx1"/>
                </a:solidFill>
              </a:rPr>
              <a:t>tay</a:t>
            </a:r>
            <a:r>
              <a:rPr lang="en-GB" sz="2400" dirty="0" smtClean="0">
                <a:solidFill>
                  <a:schemeClr val="tx1"/>
                </a:solidFill>
              </a:rPr>
              <a:t> </a:t>
            </a:r>
            <a:r>
              <a:rPr lang="en-GB" sz="2400" dirty="0" err="1" smtClean="0">
                <a:solidFill>
                  <a:schemeClr val="tx1"/>
                </a:solidFill>
              </a:rPr>
              <a:t>vào</a:t>
            </a:r>
            <a:r>
              <a:rPr lang="en-GB" sz="2400" dirty="0" smtClean="0">
                <a:solidFill>
                  <a:schemeClr val="tx1"/>
                </a:solidFill>
              </a:rPr>
              <a:t> </a:t>
            </a:r>
            <a:r>
              <a:rPr lang="en-GB" sz="2400" dirty="0" err="1" smtClean="0">
                <a:solidFill>
                  <a:schemeClr val="tx1"/>
                </a:solidFill>
              </a:rPr>
              <a:t>công</a:t>
            </a:r>
            <a:r>
              <a:rPr lang="en-GB" sz="2400" dirty="0" smtClean="0">
                <a:solidFill>
                  <a:schemeClr val="tx1"/>
                </a:solidFill>
              </a:rPr>
              <a:t> </a:t>
            </a:r>
            <a:r>
              <a:rPr lang="en-GB" sz="2400" dirty="0" err="1" smtClean="0">
                <a:solidFill>
                  <a:schemeClr val="tx1"/>
                </a:solidFill>
              </a:rPr>
              <a:t>việc</a:t>
            </a:r>
            <a:r>
              <a:rPr lang="en-GB" sz="2400" dirty="0" smtClean="0">
                <a:solidFill>
                  <a:schemeClr val="tx1"/>
                </a:solidFill>
              </a:rPr>
              <a:t> </a:t>
            </a:r>
            <a:r>
              <a:rPr lang="en-GB" sz="2400" dirty="0" err="1" smtClean="0">
                <a:solidFill>
                  <a:schemeClr val="tx1"/>
                </a:solidFill>
              </a:rPr>
              <a:t>đầu</a:t>
            </a:r>
            <a:r>
              <a:rPr lang="en-GB" sz="2400" dirty="0" smtClean="0">
                <a:solidFill>
                  <a:schemeClr val="tx1"/>
                </a:solidFill>
              </a:rPr>
              <a:t> </a:t>
            </a:r>
            <a:r>
              <a:rPr lang="en-GB" sz="2400" dirty="0" err="1" smtClean="0">
                <a:solidFill>
                  <a:schemeClr val="tx1"/>
                </a:solidFill>
              </a:rPr>
              <a:t>tiên</a:t>
            </a:r>
            <a:r>
              <a:rPr lang="en-GB" sz="2400" dirty="0" smtClean="0">
                <a:solidFill>
                  <a:schemeClr val="tx1"/>
                </a:solidFill>
              </a:rPr>
              <a:t> (15-24 </a:t>
            </a:r>
            <a:r>
              <a:rPr lang="en-GB" sz="2400" dirty="0" err="1" smtClean="0">
                <a:solidFill>
                  <a:schemeClr val="tx1"/>
                </a:solidFill>
              </a:rPr>
              <a:t>tuổi</a:t>
            </a:r>
            <a:r>
              <a:rPr lang="en-GB" sz="2400" dirty="0" smtClean="0">
                <a:solidFill>
                  <a:schemeClr val="tx1"/>
                </a:solidFill>
              </a:rPr>
              <a:t>)</a:t>
            </a:r>
            <a:endParaRPr lang="en-GB" sz="2400" dirty="0">
              <a:solidFill>
                <a:schemeClr val="tx1"/>
              </a:solidFill>
            </a:endParaRPr>
          </a:p>
          <a:p>
            <a:pPr marL="0" indent="0">
              <a:spcBef>
                <a:spcPts val="600"/>
              </a:spcBef>
              <a:buNone/>
            </a:pPr>
            <a:endParaRPr lang="en-GB" sz="2400" dirty="0"/>
          </a:p>
          <a:p>
            <a:pPr marL="0" indent="0">
              <a:spcBef>
                <a:spcPts val="600"/>
              </a:spcBef>
              <a:buNone/>
            </a:pPr>
            <a:r>
              <a:rPr lang="en-GB" sz="2400" dirty="0" smtClean="0">
                <a:solidFill>
                  <a:srgbClr val="E94E1B"/>
                </a:solidFill>
              </a:rPr>
              <a:t>Lao </a:t>
            </a:r>
            <a:r>
              <a:rPr lang="en-GB" sz="2400" dirty="0" err="1" smtClean="0">
                <a:solidFill>
                  <a:srgbClr val="E94E1B"/>
                </a:solidFill>
              </a:rPr>
              <a:t>động</a:t>
            </a:r>
            <a:r>
              <a:rPr lang="en-GB" sz="2400" dirty="0" smtClean="0">
                <a:solidFill>
                  <a:srgbClr val="E94E1B"/>
                </a:solidFill>
              </a:rPr>
              <a:t> </a:t>
            </a:r>
            <a:r>
              <a:rPr lang="en-GB" sz="2400" dirty="0" err="1" smtClean="0">
                <a:solidFill>
                  <a:srgbClr val="E94E1B"/>
                </a:solidFill>
              </a:rPr>
              <a:t>trẻ</a:t>
            </a:r>
            <a:r>
              <a:rPr lang="en-GB" sz="2400" dirty="0" smtClean="0">
                <a:solidFill>
                  <a:srgbClr val="E94E1B"/>
                </a:solidFill>
              </a:rPr>
              <a:t> </a:t>
            </a:r>
            <a:r>
              <a:rPr lang="en-GB" sz="2400" dirty="0" err="1" smtClean="0">
                <a:solidFill>
                  <a:schemeClr val="tx1"/>
                </a:solidFill>
              </a:rPr>
              <a:t>có</a:t>
            </a:r>
            <a:r>
              <a:rPr lang="en-GB" sz="2400" dirty="0" smtClean="0">
                <a:solidFill>
                  <a:schemeClr val="tx1"/>
                </a:solidFill>
              </a:rPr>
              <a:t> </a:t>
            </a:r>
            <a:r>
              <a:rPr lang="en-GB" sz="2400" dirty="0" err="1" smtClean="0">
                <a:solidFill>
                  <a:schemeClr val="tx1"/>
                </a:solidFill>
              </a:rPr>
              <a:t>thể</a:t>
            </a:r>
            <a:r>
              <a:rPr lang="en-GB" sz="2400" dirty="0" smtClean="0">
                <a:solidFill>
                  <a:schemeClr val="tx1"/>
                </a:solidFill>
              </a:rPr>
              <a:t> </a:t>
            </a:r>
            <a:r>
              <a:rPr lang="en-GB" sz="2400" dirty="0" err="1" smtClean="0">
                <a:solidFill>
                  <a:schemeClr val="tx1"/>
                </a:solidFill>
              </a:rPr>
              <a:t>phân</a:t>
            </a:r>
            <a:r>
              <a:rPr lang="en-GB" sz="2400" dirty="0" smtClean="0">
                <a:solidFill>
                  <a:schemeClr val="tx1"/>
                </a:solidFill>
              </a:rPr>
              <a:t> </a:t>
            </a:r>
            <a:r>
              <a:rPr lang="en-GB" sz="2400" dirty="0" err="1" smtClean="0">
                <a:solidFill>
                  <a:schemeClr val="tx1"/>
                </a:solidFill>
              </a:rPr>
              <a:t>làm</a:t>
            </a:r>
            <a:r>
              <a:rPr lang="en-GB" sz="2400" dirty="0" smtClean="0">
                <a:solidFill>
                  <a:schemeClr val="tx1"/>
                </a:solidFill>
              </a:rPr>
              <a:t> </a:t>
            </a:r>
            <a:r>
              <a:rPr lang="en-GB" sz="2400" dirty="0" err="1" smtClean="0">
                <a:solidFill>
                  <a:schemeClr val="tx1"/>
                </a:solidFill>
              </a:rPr>
              <a:t>hai</a:t>
            </a:r>
            <a:r>
              <a:rPr lang="en-GB" sz="2400" dirty="0" smtClean="0">
                <a:solidFill>
                  <a:schemeClr val="tx1"/>
                </a:solidFill>
              </a:rPr>
              <a:t> </a:t>
            </a:r>
            <a:r>
              <a:rPr lang="en-GB" sz="2400" dirty="0" err="1" smtClean="0">
                <a:solidFill>
                  <a:schemeClr val="tx1"/>
                </a:solidFill>
              </a:rPr>
              <a:t>nhóm</a:t>
            </a:r>
            <a:r>
              <a:rPr lang="en-GB" sz="2400" dirty="0" smtClean="0">
                <a:solidFill>
                  <a:schemeClr val="tx1"/>
                </a:solidFill>
              </a:rPr>
              <a:t> </a:t>
            </a:r>
            <a:r>
              <a:rPr lang="en-GB" sz="2400" dirty="0" err="1" smtClean="0">
                <a:solidFill>
                  <a:schemeClr val="tx1"/>
                </a:solidFill>
              </a:rPr>
              <a:t>chính</a:t>
            </a:r>
            <a:r>
              <a:rPr lang="en-GB" sz="2400" dirty="0" smtClean="0">
                <a:solidFill>
                  <a:schemeClr val="tx1"/>
                </a:solidFill>
              </a:rPr>
              <a:t>:</a:t>
            </a:r>
            <a:endParaRPr lang="en-GB" sz="2400" dirty="0">
              <a:solidFill>
                <a:schemeClr val="tx1"/>
              </a:solidFill>
            </a:endParaRPr>
          </a:p>
          <a:p>
            <a:pPr lvl="0">
              <a:spcBef>
                <a:spcPts val="600"/>
              </a:spcBef>
              <a:buClr>
                <a:srgbClr val="E94E1B"/>
              </a:buClr>
              <a:buSzPct val="110000"/>
              <a:buFont typeface="Arial"/>
              <a:buChar char="•"/>
            </a:pPr>
            <a:r>
              <a:rPr lang="en-GB" dirty="0" err="1">
                <a:latin typeface="Avenir Next Regular"/>
                <a:cs typeface="Avenir Next Regular"/>
              </a:rPr>
              <a:t>T</a:t>
            </a:r>
            <a:r>
              <a:rPr lang="en-GB" sz="2400" dirty="0" err="1" smtClean="0">
                <a:solidFill>
                  <a:schemeClr val="tx1"/>
                </a:solidFill>
                <a:latin typeface="Avenir Next Regular"/>
                <a:cs typeface="Avenir Next Regular"/>
              </a:rPr>
              <a:t>rên</a:t>
            </a:r>
            <a:r>
              <a:rPr lang="en-GB" sz="2400" dirty="0" smtClean="0">
                <a:solidFill>
                  <a:schemeClr val="tx1"/>
                </a:solidFill>
                <a:latin typeface="Avenir Next Regular"/>
                <a:cs typeface="Avenir Next Regular"/>
              </a:rPr>
              <a:t> độ </a:t>
            </a:r>
            <a:r>
              <a:rPr lang="en-GB" sz="2400" dirty="0" err="1" smtClean="0">
                <a:solidFill>
                  <a:schemeClr val="tx1"/>
                </a:solidFill>
                <a:latin typeface="Avenir Next Regular"/>
                <a:cs typeface="Avenir Next Regular"/>
              </a:rPr>
              <a:t>tuổi</a:t>
            </a:r>
            <a:r>
              <a:rPr lang="en-GB" sz="2400" dirty="0" smtClean="0">
                <a:solidFill>
                  <a:schemeClr val="tx1"/>
                </a:solidFill>
                <a:latin typeface="Avenir Next Regular"/>
                <a:cs typeface="Avenir Next Regular"/>
              </a:rPr>
              <a:t> </a:t>
            </a:r>
            <a:r>
              <a:rPr lang="en-GB" sz="2400" dirty="0" err="1" smtClean="0">
                <a:solidFill>
                  <a:schemeClr val="tx1"/>
                </a:solidFill>
                <a:latin typeface="Avenir Next Regular"/>
                <a:cs typeface="Avenir Next Regular"/>
              </a:rPr>
              <a:t>lao</a:t>
            </a:r>
            <a:r>
              <a:rPr lang="en-GB" sz="2400" dirty="0" smtClean="0">
                <a:solidFill>
                  <a:schemeClr val="tx1"/>
                </a:solidFill>
                <a:latin typeface="Avenir Next Regular"/>
                <a:cs typeface="Avenir Next Regular"/>
              </a:rPr>
              <a:t> </a:t>
            </a:r>
            <a:r>
              <a:rPr lang="en-GB" sz="2400" dirty="0" err="1" smtClean="0">
                <a:solidFill>
                  <a:schemeClr val="tx1"/>
                </a:solidFill>
                <a:latin typeface="Avenir Next Regular"/>
                <a:cs typeface="Avenir Next Regular"/>
              </a:rPr>
              <a:t>động</a:t>
            </a:r>
            <a:r>
              <a:rPr lang="en-GB" sz="2400" dirty="0" smtClean="0">
                <a:solidFill>
                  <a:schemeClr val="tx1"/>
                </a:solidFill>
                <a:latin typeface="Avenir Next Regular"/>
                <a:cs typeface="Avenir Next Regular"/>
              </a:rPr>
              <a:t> </a:t>
            </a:r>
            <a:r>
              <a:rPr lang="en-GB" sz="2400" dirty="0" err="1" smtClean="0">
                <a:solidFill>
                  <a:schemeClr val="tx1"/>
                </a:solidFill>
                <a:latin typeface="Avenir Next Regular"/>
                <a:cs typeface="Avenir Next Regular"/>
              </a:rPr>
              <a:t>tối</a:t>
            </a:r>
            <a:r>
              <a:rPr lang="en-GB" sz="2400" dirty="0" smtClean="0">
                <a:solidFill>
                  <a:schemeClr val="tx1"/>
                </a:solidFill>
                <a:latin typeface="Avenir Next Regular"/>
                <a:cs typeface="Avenir Next Regular"/>
              </a:rPr>
              <a:t> </a:t>
            </a:r>
            <a:r>
              <a:rPr lang="en-GB" sz="2400" dirty="0" err="1" smtClean="0">
                <a:solidFill>
                  <a:schemeClr val="tx1"/>
                </a:solidFill>
                <a:latin typeface="Avenir Next Regular"/>
                <a:cs typeface="Avenir Next Regular"/>
              </a:rPr>
              <a:t>thiểu</a:t>
            </a:r>
            <a:r>
              <a:rPr lang="en-GB" sz="2400" dirty="0" smtClean="0">
                <a:solidFill>
                  <a:schemeClr val="tx1"/>
                </a:solidFill>
                <a:latin typeface="Avenir Next Regular"/>
                <a:cs typeface="Avenir Next Regular"/>
              </a:rPr>
              <a:t> </a:t>
            </a:r>
            <a:r>
              <a:rPr lang="en-GB" sz="2400" dirty="0" err="1" smtClean="0">
                <a:solidFill>
                  <a:schemeClr val="tx1"/>
                </a:solidFill>
                <a:latin typeface="Avenir Next Regular"/>
                <a:cs typeface="Avenir Next Regular"/>
              </a:rPr>
              <a:t>nhưng</a:t>
            </a:r>
            <a:r>
              <a:rPr lang="en-GB" sz="2400" dirty="0" smtClean="0">
                <a:solidFill>
                  <a:schemeClr val="tx1"/>
                </a:solidFill>
                <a:latin typeface="Avenir Next Regular"/>
                <a:cs typeface="Avenir Next Regular"/>
              </a:rPr>
              <a:t> </a:t>
            </a:r>
            <a:r>
              <a:rPr lang="en-GB" sz="2400" dirty="0" err="1" smtClean="0">
                <a:solidFill>
                  <a:schemeClr val="tx1"/>
                </a:solidFill>
                <a:latin typeface="Avenir Next Regular"/>
                <a:cs typeface="Avenir Next Regular"/>
              </a:rPr>
              <a:t>dưới</a:t>
            </a:r>
            <a:r>
              <a:rPr lang="en-GB" sz="2400" dirty="0" smtClean="0">
                <a:solidFill>
                  <a:schemeClr val="tx1"/>
                </a:solidFill>
                <a:latin typeface="Avenir Next Regular"/>
                <a:cs typeface="Avenir Next Regular"/>
              </a:rPr>
              <a:t> 18 </a:t>
            </a:r>
            <a:r>
              <a:rPr lang="en-GB" sz="2400" dirty="0" err="1" smtClean="0">
                <a:solidFill>
                  <a:schemeClr val="tx1"/>
                </a:solidFill>
                <a:latin typeface="Avenir Next Regular"/>
                <a:cs typeface="Avenir Next Regular"/>
              </a:rPr>
              <a:t>tuổi</a:t>
            </a:r>
            <a:endParaRPr lang="en-GB" sz="2400" dirty="0">
              <a:solidFill>
                <a:schemeClr val="tx1"/>
              </a:solidFill>
              <a:latin typeface="Avenir Next Regular"/>
              <a:cs typeface="Avenir Next Regular"/>
            </a:endParaRPr>
          </a:p>
          <a:p>
            <a:pPr lvl="0">
              <a:spcBef>
                <a:spcPts val="600"/>
              </a:spcBef>
              <a:buClr>
                <a:srgbClr val="E94E1B"/>
              </a:buClr>
              <a:buSzPct val="110000"/>
              <a:buFont typeface="Arial"/>
              <a:buChar char="•"/>
            </a:pPr>
            <a:r>
              <a:rPr lang="en-GB" sz="2400" dirty="0" err="1" smtClean="0">
                <a:solidFill>
                  <a:schemeClr val="tx1"/>
                </a:solidFill>
                <a:latin typeface="Avenir Next Regular"/>
                <a:cs typeface="Avenir Next Regular"/>
              </a:rPr>
              <a:t>Từ</a:t>
            </a:r>
            <a:r>
              <a:rPr lang="en-GB" sz="2400" dirty="0" smtClean="0">
                <a:solidFill>
                  <a:schemeClr val="tx1"/>
                </a:solidFill>
                <a:latin typeface="Avenir Next Regular"/>
                <a:cs typeface="Avenir Next Regular"/>
              </a:rPr>
              <a:t> 18 </a:t>
            </a:r>
            <a:r>
              <a:rPr lang="en-GB" sz="2400" dirty="0" err="1" smtClean="0">
                <a:solidFill>
                  <a:schemeClr val="tx1"/>
                </a:solidFill>
                <a:latin typeface="Avenir Next Regular"/>
                <a:cs typeface="Avenir Next Regular"/>
              </a:rPr>
              <a:t>đến</a:t>
            </a:r>
            <a:r>
              <a:rPr lang="en-GB" sz="2400" dirty="0" smtClean="0">
                <a:solidFill>
                  <a:schemeClr val="tx1"/>
                </a:solidFill>
                <a:latin typeface="Avenir Next Regular"/>
                <a:cs typeface="Avenir Next Regular"/>
              </a:rPr>
              <a:t> 24 </a:t>
            </a:r>
            <a:r>
              <a:rPr lang="en-GB" sz="2400" dirty="0" err="1" smtClean="0">
                <a:solidFill>
                  <a:schemeClr val="tx1"/>
                </a:solidFill>
                <a:latin typeface="Avenir Next Regular"/>
                <a:cs typeface="Avenir Next Regular"/>
              </a:rPr>
              <a:t>tuổi</a:t>
            </a:r>
            <a:r>
              <a:rPr lang="en-GB" sz="2400" dirty="0" smtClean="0">
                <a:solidFill>
                  <a:schemeClr val="tx1"/>
                </a:solidFill>
                <a:latin typeface="Avenir Next Regular"/>
                <a:cs typeface="Avenir Next Regular"/>
              </a:rPr>
              <a:t> </a:t>
            </a:r>
            <a:endParaRPr lang="en-GB" sz="2400" dirty="0">
              <a:solidFill>
                <a:schemeClr val="tx1"/>
              </a:solidFill>
              <a:latin typeface="Avenir Next Regular"/>
              <a:cs typeface="Avenir Next Regular"/>
            </a:endParaRPr>
          </a:p>
        </p:txBody>
      </p:sp>
    </p:spTree>
    <p:extLst>
      <p:ext uri="{BB962C8B-B14F-4D97-AF65-F5344CB8AC3E}">
        <p14:creationId xmlns:p14="http://schemas.microsoft.com/office/powerpoint/2010/main" val="3510538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62045416-9083-BF46-9986-86F8EACDECBD}"/>
              </a:ext>
            </a:extLst>
          </p:cNvPr>
          <p:cNvSpPr>
            <a:spLocks noGrp="1"/>
          </p:cNvSpPr>
          <p:nvPr>
            <p:ph type="title"/>
          </p:nvPr>
        </p:nvSpPr>
        <p:spPr>
          <a:xfrm>
            <a:off x="628650" y="694944"/>
            <a:ext cx="7837640" cy="921716"/>
          </a:xfrm>
        </p:spPr>
        <p:txBody>
          <a:bodyPr>
            <a:normAutofit/>
          </a:bodyPr>
          <a:lstStyle/>
          <a:p>
            <a:r>
              <a:rPr lang="en-GB" dirty="0" smtClean="0">
                <a:solidFill>
                  <a:srgbClr val="E94E1B"/>
                </a:solidFill>
              </a:rPr>
              <a:t>Lao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trẻ</a:t>
            </a:r>
            <a:r>
              <a:rPr lang="en-GB" dirty="0" smtClean="0">
                <a:solidFill>
                  <a:srgbClr val="E94E1B"/>
                </a:solidFill>
              </a:rPr>
              <a:t> </a:t>
            </a:r>
            <a:r>
              <a:rPr lang="en-GB" dirty="0" err="1" smtClean="0">
                <a:solidFill>
                  <a:srgbClr val="E94E1B"/>
                </a:solidFill>
              </a:rPr>
              <a:t>có</a:t>
            </a:r>
            <a:r>
              <a:rPr lang="en-GB" dirty="0" smtClean="0">
                <a:solidFill>
                  <a:srgbClr val="E94E1B"/>
                </a:solidFill>
              </a:rPr>
              <a:t> </a:t>
            </a:r>
            <a:r>
              <a:rPr lang="en-GB" dirty="0" err="1" smtClean="0">
                <a:solidFill>
                  <a:srgbClr val="E94E1B"/>
                </a:solidFill>
              </a:rPr>
              <a:t>nguy</a:t>
            </a:r>
            <a:r>
              <a:rPr lang="en-GB" dirty="0" smtClean="0">
                <a:solidFill>
                  <a:srgbClr val="E94E1B"/>
                </a:solidFill>
              </a:rPr>
              <a:t> </a:t>
            </a:r>
            <a:r>
              <a:rPr lang="en-GB" dirty="0" err="1" smtClean="0">
                <a:solidFill>
                  <a:srgbClr val="E94E1B"/>
                </a:solidFill>
              </a:rPr>
              <a:t>cơ</a:t>
            </a:r>
            <a:r>
              <a:rPr lang="en-GB" dirty="0" smtClean="0">
                <a:solidFill>
                  <a:srgbClr val="E94E1B"/>
                </a:solidFill>
              </a:rPr>
              <a:t> </a:t>
            </a:r>
            <a:r>
              <a:rPr lang="en-GB" dirty="0" err="1" smtClean="0">
                <a:solidFill>
                  <a:srgbClr val="E94E1B"/>
                </a:solidFill>
              </a:rPr>
              <a:t>bị</a:t>
            </a:r>
            <a:r>
              <a:rPr lang="en-GB" dirty="0" smtClean="0">
                <a:solidFill>
                  <a:srgbClr val="E94E1B"/>
                </a:solidFill>
              </a:rPr>
              <a:t> tai </a:t>
            </a:r>
            <a:r>
              <a:rPr lang="en-GB" dirty="0" err="1" smtClean="0">
                <a:solidFill>
                  <a:srgbClr val="E94E1B"/>
                </a:solidFill>
              </a:rPr>
              <a:t>nạn</a:t>
            </a:r>
            <a:r>
              <a:rPr lang="en-GB" dirty="0" smtClean="0">
                <a:solidFill>
                  <a:srgbClr val="E94E1B"/>
                </a:solidFill>
              </a:rPr>
              <a:t> </a:t>
            </a:r>
            <a:r>
              <a:rPr lang="en-GB" dirty="0" err="1" smtClean="0">
                <a:solidFill>
                  <a:srgbClr val="E94E1B"/>
                </a:solidFill>
              </a:rPr>
              <a:t>lao</a:t>
            </a:r>
            <a:r>
              <a:rPr lang="en-GB" dirty="0" smtClean="0">
                <a:solidFill>
                  <a:srgbClr val="E94E1B"/>
                </a:solidFill>
              </a:rPr>
              <a:t>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và</a:t>
            </a:r>
            <a:r>
              <a:rPr lang="en-GB" dirty="0" smtClean="0">
                <a:solidFill>
                  <a:srgbClr val="E94E1B"/>
                </a:solidFill>
              </a:rPr>
              <a:t> </a:t>
            </a:r>
            <a:r>
              <a:rPr lang="en-GB" dirty="0" err="1" smtClean="0">
                <a:solidFill>
                  <a:srgbClr val="E94E1B"/>
                </a:solidFill>
              </a:rPr>
              <a:t>bệnh</a:t>
            </a:r>
            <a:r>
              <a:rPr lang="en-GB" dirty="0" smtClean="0">
                <a:solidFill>
                  <a:srgbClr val="E94E1B"/>
                </a:solidFill>
              </a:rPr>
              <a:t> </a:t>
            </a:r>
            <a:r>
              <a:rPr lang="en-GB" dirty="0" err="1" smtClean="0">
                <a:solidFill>
                  <a:srgbClr val="E94E1B"/>
                </a:solidFill>
              </a:rPr>
              <a:t>nghề</a:t>
            </a:r>
            <a:r>
              <a:rPr lang="en-GB" dirty="0" smtClean="0">
                <a:solidFill>
                  <a:srgbClr val="E94E1B"/>
                </a:solidFill>
              </a:rPr>
              <a:t> </a:t>
            </a:r>
            <a:r>
              <a:rPr lang="en-GB" dirty="0" err="1" smtClean="0">
                <a:solidFill>
                  <a:srgbClr val="E94E1B"/>
                </a:solidFill>
              </a:rPr>
              <a:t>nghiệp</a:t>
            </a:r>
            <a:r>
              <a:rPr lang="en-GB" dirty="0" smtClean="0">
                <a:solidFill>
                  <a:srgbClr val="E94E1B"/>
                </a:solidFill>
              </a:rPr>
              <a:t> </a:t>
            </a:r>
            <a:r>
              <a:rPr lang="en-GB" dirty="0" err="1" smtClean="0">
                <a:solidFill>
                  <a:srgbClr val="E94E1B"/>
                </a:solidFill>
              </a:rPr>
              <a:t>cao</a:t>
            </a:r>
            <a:r>
              <a:rPr lang="en-GB" dirty="0" smtClean="0">
                <a:solidFill>
                  <a:srgbClr val="E94E1B"/>
                </a:solidFill>
              </a:rPr>
              <a:t> </a:t>
            </a:r>
            <a:r>
              <a:rPr lang="en-GB" dirty="0" err="1" smtClean="0">
                <a:solidFill>
                  <a:srgbClr val="E94E1B"/>
                </a:solidFill>
              </a:rPr>
              <a:t>hơn</a:t>
            </a:r>
            <a:r>
              <a:rPr lang="en-GB" dirty="0" smtClean="0">
                <a:solidFill>
                  <a:srgbClr val="E94E1B"/>
                </a:solidFill>
              </a:rPr>
              <a:t>? </a:t>
            </a:r>
            <a:endParaRPr lang="en-GB" dirty="0">
              <a:solidFill>
                <a:srgbClr val="E94E1B"/>
              </a:solidFill>
            </a:endParaRPr>
          </a:p>
        </p:txBody>
      </p:sp>
      <p:pic>
        <p:nvPicPr>
          <p:cNvPr id="4" name="Bild 3"/>
          <p:cNvPicPr>
            <a:picLocks noChangeAspect="1"/>
          </p:cNvPicPr>
          <p:nvPr/>
        </p:nvPicPr>
        <p:blipFill>
          <a:blip r:embed="rId3"/>
          <a:stretch>
            <a:fillRect/>
          </a:stretch>
        </p:blipFill>
        <p:spPr>
          <a:xfrm>
            <a:off x="1936930" y="1943099"/>
            <a:ext cx="5280428" cy="3470843"/>
          </a:xfrm>
          <a:prstGeom prst="rect">
            <a:avLst/>
          </a:prstGeom>
        </p:spPr>
      </p:pic>
    </p:spTree>
    <p:extLst>
      <p:ext uri="{BB962C8B-B14F-4D97-AF65-F5344CB8AC3E}">
        <p14:creationId xmlns:p14="http://schemas.microsoft.com/office/powerpoint/2010/main" val="701213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77ADAA99-A54E-794D-B30A-691D674580E7}"/>
              </a:ext>
            </a:extLst>
          </p:cNvPr>
          <p:cNvSpPr>
            <a:spLocks noGrp="1"/>
          </p:cNvSpPr>
          <p:nvPr>
            <p:ph idx="4294967295"/>
          </p:nvPr>
        </p:nvSpPr>
        <p:spPr>
          <a:xfrm>
            <a:off x="479794" y="1056451"/>
            <a:ext cx="7886700" cy="5547360"/>
          </a:xfrm>
        </p:spPr>
        <p:txBody>
          <a:bodyPr>
            <a:normAutofit/>
          </a:bodyPr>
          <a:lstStyle/>
          <a:p>
            <a:pPr marL="0" indent="0">
              <a:spcAft>
                <a:spcPts val="1200"/>
              </a:spcAft>
              <a:buNone/>
            </a:pPr>
            <a:r>
              <a:rPr lang="en-GB" dirty="0" err="1" smtClean="0"/>
              <a:t>Số</a:t>
            </a:r>
            <a:r>
              <a:rPr lang="en-GB" dirty="0" smtClean="0"/>
              <a:t> </a:t>
            </a:r>
            <a:r>
              <a:rPr lang="en-GB" dirty="0" err="1" smtClean="0"/>
              <a:t>liệu</a:t>
            </a:r>
            <a:r>
              <a:rPr lang="en-GB" dirty="0" smtClean="0"/>
              <a:t> </a:t>
            </a:r>
            <a:r>
              <a:rPr lang="en-GB" dirty="0" err="1" smtClean="0"/>
              <a:t>thống</a:t>
            </a:r>
            <a:r>
              <a:rPr lang="en-GB" dirty="0" smtClean="0"/>
              <a:t> </a:t>
            </a:r>
            <a:r>
              <a:rPr lang="en-GB" dirty="0" err="1" smtClean="0"/>
              <a:t>kê</a:t>
            </a:r>
            <a:r>
              <a:rPr lang="en-GB" dirty="0" smtClean="0"/>
              <a:t> </a:t>
            </a:r>
            <a:r>
              <a:rPr lang="en-GB" dirty="0" err="1" smtClean="0"/>
              <a:t>cho</a:t>
            </a:r>
            <a:r>
              <a:rPr lang="en-GB" dirty="0" smtClean="0"/>
              <a:t> </a:t>
            </a:r>
            <a:r>
              <a:rPr lang="en-GB" dirty="0" err="1" smtClean="0"/>
              <a:t>thấy</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trẻ</a:t>
            </a:r>
            <a:r>
              <a:rPr lang="en-GB" dirty="0" smtClean="0"/>
              <a:t> </a:t>
            </a:r>
            <a:r>
              <a:rPr lang="en-GB" dirty="0" err="1" smtClean="0">
                <a:solidFill>
                  <a:srgbClr val="E94E1B"/>
                </a:solidFill>
              </a:rPr>
              <a:t>có</a:t>
            </a:r>
            <a:r>
              <a:rPr lang="en-GB" dirty="0" smtClean="0">
                <a:solidFill>
                  <a:srgbClr val="E94E1B"/>
                </a:solidFill>
              </a:rPr>
              <a:t> </a:t>
            </a:r>
            <a:r>
              <a:rPr lang="en-GB" dirty="0" err="1" smtClean="0">
                <a:solidFill>
                  <a:srgbClr val="E94E1B"/>
                </a:solidFill>
              </a:rPr>
              <a:t>tỉ</a:t>
            </a:r>
            <a:r>
              <a:rPr lang="en-GB" dirty="0" smtClean="0">
                <a:solidFill>
                  <a:srgbClr val="E94E1B"/>
                </a:solidFill>
              </a:rPr>
              <a:t> </a:t>
            </a:r>
            <a:r>
              <a:rPr lang="en-GB" dirty="0" err="1" smtClean="0">
                <a:solidFill>
                  <a:srgbClr val="E94E1B"/>
                </a:solidFill>
              </a:rPr>
              <a:t>lệ</a:t>
            </a:r>
            <a:r>
              <a:rPr lang="en-GB" dirty="0" smtClean="0">
                <a:solidFill>
                  <a:srgbClr val="E94E1B"/>
                </a:solidFill>
              </a:rPr>
              <a:t> tai </a:t>
            </a:r>
            <a:r>
              <a:rPr lang="en-GB" dirty="0" err="1" smtClean="0">
                <a:solidFill>
                  <a:srgbClr val="E94E1B"/>
                </a:solidFill>
              </a:rPr>
              <a:t>nạn</a:t>
            </a:r>
            <a:r>
              <a:rPr lang="en-GB" dirty="0" smtClean="0">
                <a:solidFill>
                  <a:srgbClr val="E94E1B"/>
                </a:solidFill>
              </a:rPr>
              <a:t> </a:t>
            </a:r>
            <a:r>
              <a:rPr lang="en-GB" dirty="0" err="1" smtClean="0">
                <a:solidFill>
                  <a:srgbClr val="E94E1B"/>
                </a:solidFill>
              </a:rPr>
              <a:t>lao</a:t>
            </a:r>
            <a:r>
              <a:rPr lang="en-GB" dirty="0" smtClean="0">
                <a:solidFill>
                  <a:srgbClr val="E94E1B"/>
                </a:solidFill>
              </a:rPr>
              <a:t> </a:t>
            </a:r>
            <a:r>
              <a:rPr lang="en-GB" dirty="0" err="1" smtClean="0">
                <a:solidFill>
                  <a:srgbClr val="E94E1B"/>
                </a:solidFill>
              </a:rPr>
              <a:t>động</a:t>
            </a:r>
            <a:r>
              <a:rPr lang="en-GB" dirty="0" smtClean="0">
                <a:solidFill>
                  <a:srgbClr val="E94E1B"/>
                </a:solidFill>
              </a:rPr>
              <a:t> (</a:t>
            </a:r>
            <a:r>
              <a:rPr lang="en-GB" dirty="0" err="1" smtClean="0">
                <a:solidFill>
                  <a:srgbClr val="E94E1B"/>
                </a:solidFill>
              </a:rPr>
              <a:t>không</a:t>
            </a:r>
            <a:r>
              <a:rPr lang="en-GB" dirty="0" smtClean="0">
                <a:solidFill>
                  <a:srgbClr val="E94E1B"/>
                </a:solidFill>
              </a:rPr>
              <a:t> </a:t>
            </a:r>
            <a:r>
              <a:rPr lang="en-GB" dirty="0" err="1" smtClean="0">
                <a:solidFill>
                  <a:srgbClr val="E94E1B"/>
                </a:solidFill>
              </a:rPr>
              <a:t>gây</a:t>
            </a:r>
            <a:r>
              <a:rPr lang="en-GB" dirty="0" smtClean="0">
                <a:solidFill>
                  <a:srgbClr val="E94E1B"/>
                </a:solidFill>
              </a:rPr>
              <a:t> </a:t>
            </a:r>
            <a:r>
              <a:rPr lang="en-GB" dirty="0" err="1" smtClean="0">
                <a:solidFill>
                  <a:srgbClr val="E94E1B"/>
                </a:solidFill>
              </a:rPr>
              <a:t>tử</a:t>
            </a:r>
            <a:r>
              <a:rPr lang="en-GB" dirty="0" smtClean="0">
                <a:solidFill>
                  <a:srgbClr val="E94E1B"/>
                </a:solidFill>
              </a:rPr>
              <a:t> </a:t>
            </a:r>
            <a:r>
              <a:rPr lang="en-GB" dirty="0" err="1" smtClean="0">
                <a:solidFill>
                  <a:srgbClr val="E94E1B"/>
                </a:solidFill>
              </a:rPr>
              <a:t>vong</a:t>
            </a:r>
            <a:r>
              <a:rPr lang="en-GB" dirty="0" smtClean="0">
                <a:solidFill>
                  <a:srgbClr val="E94E1B"/>
                </a:solidFill>
              </a:rPr>
              <a:t>) </a:t>
            </a:r>
            <a:r>
              <a:rPr lang="en-GB" dirty="0" err="1" smtClean="0">
                <a:solidFill>
                  <a:srgbClr val="E94E1B"/>
                </a:solidFill>
              </a:rPr>
              <a:t>cao</a:t>
            </a:r>
            <a:r>
              <a:rPr lang="en-GB" dirty="0" smtClean="0">
                <a:solidFill>
                  <a:srgbClr val="E94E1B"/>
                </a:solidFill>
              </a:rPr>
              <a:t> </a:t>
            </a:r>
            <a:r>
              <a:rPr lang="en-GB" dirty="0" err="1" smtClean="0">
                <a:solidFill>
                  <a:srgbClr val="E94E1B"/>
                </a:solidFill>
              </a:rPr>
              <a:t>hơn</a:t>
            </a:r>
            <a:r>
              <a:rPr lang="en-GB" dirty="0" smtClean="0">
                <a:solidFill>
                  <a:srgbClr val="E94E1B"/>
                </a:solidFill>
              </a:rPr>
              <a:t> </a:t>
            </a:r>
            <a:r>
              <a:rPr lang="en-GB" dirty="0" err="1" smtClean="0">
                <a:solidFill>
                  <a:srgbClr val="E94E1B"/>
                </a:solidFill>
              </a:rPr>
              <a:t>nhiều</a:t>
            </a:r>
            <a:r>
              <a:rPr lang="en-GB" dirty="0" smtClean="0">
                <a:solidFill>
                  <a:srgbClr val="E94E1B"/>
                </a:solidFill>
              </a:rPr>
              <a:t> </a:t>
            </a:r>
            <a:r>
              <a:rPr lang="en-GB" dirty="0" smtClean="0"/>
              <a:t>so </a:t>
            </a:r>
            <a:r>
              <a:rPr lang="en-GB" dirty="0" err="1" smtClean="0"/>
              <a:t>với</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lớn</a:t>
            </a:r>
            <a:r>
              <a:rPr lang="en-GB" dirty="0" smtClean="0"/>
              <a:t> </a:t>
            </a:r>
            <a:r>
              <a:rPr lang="en-GB" dirty="0" err="1" smtClean="0"/>
              <a:t>tuổi</a:t>
            </a:r>
            <a:r>
              <a:rPr lang="en-GB" dirty="0" smtClean="0"/>
              <a:t> </a:t>
            </a:r>
            <a:r>
              <a:rPr lang="en-GB" dirty="0" err="1" smtClean="0"/>
              <a:t>hơn</a:t>
            </a:r>
            <a:r>
              <a:rPr lang="en-GB" dirty="0" smtClean="0"/>
              <a:t> </a:t>
            </a:r>
            <a:endParaRPr lang="en-GB" dirty="0"/>
          </a:p>
          <a:p>
            <a:pPr marL="0" indent="0">
              <a:spcAft>
                <a:spcPts val="1200"/>
              </a:spcAft>
              <a:buNone/>
            </a:pPr>
            <a:endParaRPr lang="en-GB" dirty="0" smtClean="0"/>
          </a:p>
          <a:p>
            <a:pPr>
              <a:spcAft>
                <a:spcPts val="1200"/>
              </a:spcAft>
              <a:buClr>
                <a:srgbClr val="E94E1B"/>
              </a:buClr>
              <a:buSzPct val="110000"/>
              <a:buFont typeface="Arial"/>
              <a:buChar char="•"/>
            </a:pPr>
            <a:r>
              <a:rPr lang="en-GB" dirty="0" err="1" smtClean="0"/>
              <a:t>Tại</a:t>
            </a:r>
            <a:r>
              <a:rPr lang="en-GB" dirty="0" smtClean="0"/>
              <a:t> </a:t>
            </a:r>
            <a:r>
              <a:rPr lang="en-GB" dirty="0" err="1" smtClean="0"/>
              <a:t>Châu</a:t>
            </a:r>
            <a:r>
              <a:rPr lang="en-GB" dirty="0" smtClean="0"/>
              <a:t> </a:t>
            </a:r>
            <a:r>
              <a:rPr lang="en-GB" dirty="0" err="1" smtClean="0"/>
              <a:t>Âu</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trẻ</a:t>
            </a:r>
            <a:r>
              <a:rPr lang="en-GB" dirty="0" smtClean="0"/>
              <a:t> </a:t>
            </a:r>
            <a:r>
              <a:rPr lang="en-GB" dirty="0" err="1" smtClean="0"/>
              <a:t>từ</a:t>
            </a:r>
            <a:r>
              <a:rPr lang="en-GB" dirty="0" smtClean="0"/>
              <a:t> 18-24 </a:t>
            </a:r>
            <a:r>
              <a:rPr lang="en-GB" dirty="0" err="1" smtClean="0"/>
              <a:t>tuổi</a:t>
            </a:r>
            <a:r>
              <a:rPr lang="en-GB" dirty="0" smtClean="0"/>
              <a:t> </a:t>
            </a:r>
            <a:r>
              <a:rPr lang="en-GB" dirty="0" err="1" smtClean="0"/>
              <a:t>có</a:t>
            </a:r>
            <a:r>
              <a:rPr lang="en-GB" dirty="0" smtClean="0"/>
              <a:t> </a:t>
            </a:r>
            <a:r>
              <a:rPr lang="en-GB" dirty="0" err="1" smtClean="0"/>
              <a:t>tỉ</a:t>
            </a:r>
            <a:r>
              <a:rPr lang="en-GB" dirty="0" smtClean="0"/>
              <a:t> </a:t>
            </a:r>
            <a:r>
              <a:rPr lang="en-GB" dirty="0" err="1" smtClean="0"/>
              <a:t>lệ</a:t>
            </a:r>
            <a:r>
              <a:rPr lang="en-GB" dirty="0" smtClean="0"/>
              <a:t> tai </a:t>
            </a:r>
            <a:r>
              <a:rPr lang="en-GB" dirty="0" err="1" smtClean="0"/>
              <a:t>nạn</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cao</a:t>
            </a:r>
            <a:r>
              <a:rPr lang="en-GB" dirty="0" smtClean="0"/>
              <a:t> </a:t>
            </a:r>
            <a:r>
              <a:rPr lang="en-GB" dirty="0" err="1" smtClean="0"/>
              <a:t>hơn</a:t>
            </a:r>
            <a:r>
              <a:rPr lang="en-GB" dirty="0" smtClean="0"/>
              <a:t> 40% </a:t>
            </a:r>
          </a:p>
          <a:p>
            <a:pPr>
              <a:spcAft>
                <a:spcPts val="1200"/>
              </a:spcAft>
              <a:buClr>
                <a:srgbClr val="E94E1B"/>
              </a:buClr>
              <a:buSzPct val="110000"/>
              <a:buFont typeface="Arial"/>
              <a:buChar char="•"/>
            </a:pPr>
            <a:r>
              <a:rPr lang="en-GB" dirty="0" err="1" smtClean="0"/>
              <a:t>Tại</a:t>
            </a:r>
            <a:r>
              <a:rPr lang="en-GB" dirty="0" smtClean="0"/>
              <a:t> </a:t>
            </a:r>
            <a:r>
              <a:rPr lang="en-GB" dirty="0" err="1" smtClean="0"/>
              <a:t>Mỹ</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trong</a:t>
            </a:r>
            <a:r>
              <a:rPr lang="en-GB" dirty="0" smtClean="0"/>
              <a:t> độ </a:t>
            </a:r>
            <a:r>
              <a:rPr lang="en-GB" dirty="0" err="1" smtClean="0"/>
              <a:t>tuổi</a:t>
            </a:r>
            <a:r>
              <a:rPr lang="en-GB" dirty="0" smtClean="0"/>
              <a:t> 15-24 </a:t>
            </a:r>
            <a:r>
              <a:rPr lang="en-GB" dirty="0" err="1" smtClean="0"/>
              <a:t>có</a:t>
            </a:r>
            <a:r>
              <a:rPr lang="en-GB" dirty="0" smtClean="0"/>
              <a:t> </a:t>
            </a:r>
            <a:r>
              <a:rPr lang="en-GB" dirty="0" err="1" smtClean="0"/>
              <a:t>tỉ</a:t>
            </a:r>
            <a:r>
              <a:rPr lang="en-GB" dirty="0" smtClean="0"/>
              <a:t> </a:t>
            </a:r>
            <a:r>
              <a:rPr lang="en-GB" dirty="0" err="1" smtClean="0"/>
              <a:t>lệ</a:t>
            </a:r>
            <a:r>
              <a:rPr lang="en-GB" dirty="0" smtClean="0"/>
              <a:t> tai </a:t>
            </a:r>
            <a:r>
              <a:rPr lang="en-GB" dirty="0" err="1" smtClean="0"/>
              <a:t>nạn</a:t>
            </a:r>
            <a:r>
              <a:rPr lang="en-GB" dirty="0" smtClean="0"/>
              <a:t> </a:t>
            </a:r>
            <a:r>
              <a:rPr lang="en-GB" dirty="0" err="1" smtClean="0"/>
              <a:t>lao</a:t>
            </a:r>
            <a:r>
              <a:rPr lang="en-GB" dirty="0" smtClean="0"/>
              <a:t> </a:t>
            </a:r>
            <a:r>
              <a:rPr lang="en-GB" dirty="0" err="1" smtClean="0"/>
              <a:t>động</a:t>
            </a:r>
            <a:r>
              <a:rPr lang="en-GB" dirty="0" smtClean="0"/>
              <a:t> </a:t>
            </a:r>
            <a:r>
              <a:rPr lang="en-GB" dirty="0" err="1" smtClean="0"/>
              <a:t>cao</a:t>
            </a:r>
            <a:r>
              <a:rPr lang="en-GB" dirty="0" smtClean="0"/>
              <a:t> </a:t>
            </a:r>
            <a:r>
              <a:rPr lang="en-GB" dirty="0" err="1" smtClean="0"/>
              <a:t>gấp</a:t>
            </a:r>
            <a:r>
              <a:rPr lang="en-GB" dirty="0" smtClean="0"/>
              <a:t> </a:t>
            </a:r>
            <a:r>
              <a:rPr lang="en-GB" dirty="0" err="1" smtClean="0"/>
              <a:t>hai</a:t>
            </a:r>
            <a:r>
              <a:rPr lang="en-GB" dirty="0" smtClean="0"/>
              <a:t> </a:t>
            </a:r>
            <a:r>
              <a:rPr lang="en-GB" dirty="0" err="1" smtClean="0"/>
              <a:t>lần</a:t>
            </a:r>
            <a:r>
              <a:rPr lang="en-GB" dirty="0" smtClean="0"/>
              <a:t> </a:t>
            </a:r>
          </a:p>
          <a:p>
            <a:pPr marL="0" indent="0">
              <a:buNone/>
            </a:pPr>
            <a:endParaRPr lang="en-GB" sz="2400" dirty="0"/>
          </a:p>
        </p:txBody>
      </p:sp>
    </p:spTree>
    <p:extLst>
      <p:ext uri="{BB962C8B-B14F-4D97-AF65-F5344CB8AC3E}">
        <p14:creationId xmlns:p14="http://schemas.microsoft.com/office/powerpoint/2010/main" val="169749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77ADAA99-A54E-794D-B30A-691D674580E7}"/>
              </a:ext>
            </a:extLst>
          </p:cNvPr>
          <p:cNvSpPr>
            <a:spLocks noGrp="1"/>
          </p:cNvSpPr>
          <p:nvPr>
            <p:ph idx="4294967295"/>
          </p:nvPr>
        </p:nvSpPr>
        <p:spPr>
          <a:xfrm>
            <a:off x="622669" y="1285051"/>
            <a:ext cx="7702181" cy="3483651"/>
          </a:xfrm>
        </p:spPr>
        <p:txBody>
          <a:bodyPr>
            <a:normAutofit/>
          </a:bodyPr>
          <a:lstStyle/>
          <a:p>
            <a:pPr marL="0" indent="0">
              <a:spcAft>
                <a:spcPts val="1200"/>
              </a:spcAft>
              <a:buNone/>
            </a:pPr>
            <a:r>
              <a:rPr lang="en-US" dirty="0" smtClean="0"/>
              <a:t>Lao </a:t>
            </a:r>
            <a:r>
              <a:rPr lang="en-US" dirty="0" err="1" smtClean="0"/>
              <a:t>động</a:t>
            </a:r>
            <a:r>
              <a:rPr lang="en-US" dirty="0" smtClean="0"/>
              <a:t> </a:t>
            </a:r>
            <a:r>
              <a:rPr lang="en-US" dirty="0" err="1" smtClean="0"/>
              <a:t>trẻ</a:t>
            </a:r>
            <a:r>
              <a:rPr lang="en-US" dirty="0" smtClean="0"/>
              <a:t> </a:t>
            </a:r>
            <a:r>
              <a:rPr lang="en-US" dirty="0" err="1" smtClean="0"/>
              <a:t>cũng</a:t>
            </a:r>
            <a:r>
              <a:rPr lang="en-US" dirty="0" smtClean="0"/>
              <a:t> </a:t>
            </a:r>
            <a:r>
              <a:rPr lang="en-GB" dirty="0" err="1" smtClean="0">
                <a:solidFill>
                  <a:srgbClr val="E94E1B"/>
                </a:solidFill>
              </a:rPr>
              <a:t>dễ</a:t>
            </a:r>
            <a:r>
              <a:rPr lang="en-GB" dirty="0" smtClean="0">
                <a:solidFill>
                  <a:srgbClr val="E94E1B"/>
                </a:solidFill>
              </a:rPr>
              <a:t> </a:t>
            </a:r>
            <a:r>
              <a:rPr lang="en-GB" dirty="0" err="1" smtClean="0">
                <a:solidFill>
                  <a:srgbClr val="E94E1B"/>
                </a:solidFill>
              </a:rPr>
              <a:t>mắc</a:t>
            </a:r>
            <a:r>
              <a:rPr lang="en-GB" dirty="0" smtClean="0">
                <a:solidFill>
                  <a:srgbClr val="E94E1B"/>
                </a:solidFill>
              </a:rPr>
              <a:t> </a:t>
            </a:r>
            <a:r>
              <a:rPr lang="en-GB" dirty="0" err="1" smtClean="0">
                <a:solidFill>
                  <a:srgbClr val="E94E1B"/>
                </a:solidFill>
              </a:rPr>
              <a:t>các</a:t>
            </a:r>
            <a:r>
              <a:rPr lang="en-GB" dirty="0" smtClean="0">
                <a:solidFill>
                  <a:srgbClr val="E94E1B"/>
                </a:solidFill>
              </a:rPr>
              <a:t> </a:t>
            </a:r>
            <a:r>
              <a:rPr lang="en-GB" dirty="0" err="1" smtClean="0">
                <a:solidFill>
                  <a:srgbClr val="E94E1B"/>
                </a:solidFill>
              </a:rPr>
              <a:t>bệnh</a:t>
            </a:r>
            <a:r>
              <a:rPr lang="en-GB" dirty="0" smtClean="0">
                <a:solidFill>
                  <a:srgbClr val="E94E1B"/>
                </a:solidFill>
              </a:rPr>
              <a:t> </a:t>
            </a:r>
            <a:r>
              <a:rPr lang="en-GB" dirty="0" err="1" smtClean="0">
                <a:solidFill>
                  <a:srgbClr val="E94E1B"/>
                </a:solidFill>
              </a:rPr>
              <a:t>liên</a:t>
            </a:r>
            <a:r>
              <a:rPr lang="en-GB" dirty="0" smtClean="0">
                <a:solidFill>
                  <a:srgbClr val="E94E1B"/>
                </a:solidFill>
              </a:rPr>
              <a:t> </a:t>
            </a:r>
            <a:r>
              <a:rPr lang="en-GB" dirty="0" err="1" smtClean="0">
                <a:solidFill>
                  <a:srgbClr val="E94E1B"/>
                </a:solidFill>
              </a:rPr>
              <a:t>quan</a:t>
            </a:r>
            <a:r>
              <a:rPr lang="en-GB" dirty="0" smtClean="0">
                <a:solidFill>
                  <a:srgbClr val="E94E1B"/>
                </a:solidFill>
              </a:rPr>
              <a:t> </a:t>
            </a:r>
            <a:r>
              <a:rPr lang="en-GB" dirty="0" err="1" smtClean="0">
                <a:solidFill>
                  <a:srgbClr val="E94E1B"/>
                </a:solidFill>
              </a:rPr>
              <a:t>tới</a:t>
            </a:r>
            <a:r>
              <a:rPr lang="en-GB" dirty="0" smtClean="0">
                <a:solidFill>
                  <a:srgbClr val="E94E1B"/>
                </a:solidFill>
              </a:rPr>
              <a:t> </a:t>
            </a:r>
            <a:r>
              <a:rPr lang="en-GB" dirty="0" err="1" smtClean="0">
                <a:solidFill>
                  <a:srgbClr val="E94E1B"/>
                </a:solidFill>
              </a:rPr>
              <a:t>công</a:t>
            </a:r>
            <a:r>
              <a:rPr lang="en-GB" dirty="0" smtClean="0">
                <a:solidFill>
                  <a:srgbClr val="E94E1B"/>
                </a:solidFill>
              </a:rPr>
              <a:t> </a:t>
            </a:r>
            <a:r>
              <a:rPr lang="en-GB" dirty="0" err="1" smtClean="0">
                <a:solidFill>
                  <a:srgbClr val="E94E1B"/>
                </a:solidFill>
              </a:rPr>
              <a:t>việc</a:t>
            </a:r>
            <a:r>
              <a:rPr lang="en-GB" dirty="0" smtClean="0">
                <a:solidFill>
                  <a:srgbClr val="E94E1B"/>
                </a:solidFill>
              </a:rPr>
              <a:t> </a:t>
            </a:r>
            <a:r>
              <a:rPr lang="en-GB" dirty="0" err="1" smtClean="0">
                <a:solidFill>
                  <a:srgbClr val="E94E1B"/>
                </a:solidFill>
              </a:rPr>
              <a:t>hơn</a:t>
            </a:r>
            <a:r>
              <a:rPr lang="en-GB" dirty="0" smtClean="0">
                <a:solidFill>
                  <a:srgbClr val="E94E1B"/>
                </a:solidFill>
              </a:rPr>
              <a:t>…. </a:t>
            </a:r>
          </a:p>
          <a:p>
            <a:pPr marL="0" indent="0">
              <a:spcAft>
                <a:spcPts val="1200"/>
              </a:spcAft>
              <a:buNone/>
            </a:pPr>
            <a:endParaRPr lang="en-GB" dirty="0" smtClean="0">
              <a:solidFill>
                <a:srgbClr val="E94E1B"/>
              </a:solidFill>
            </a:endParaRPr>
          </a:p>
          <a:p>
            <a:pPr marL="0" indent="0">
              <a:spcBef>
                <a:spcPts val="600"/>
              </a:spcBef>
              <a:spcAft>
                <a:spcPts val="1200"/>
              </a:spcAft>
              <a:buNone/>
            </a:pPr>
            <a:r>
              <a:rPr lang="en-US" dirty="0" err="1" smtClean="0"/>
              <a:t>nhưng</a:t>
            </a:r>
            <a:r>
              <a:rPr lang="en-US" dirty="0" smtClean="0"/>
              <a:t> </a:t>
            </a:r>
            <a:r>
              <a:rPr lang="en-US" dirty="0" err="1" smtClean="0"/>
              <a:t>hầu</a:t>
            </a:r>
            <a:r>
              <a:rPr lang="en-US" dirty="0" smtClean="0"/>
              <a:t> </a:t>
            </a:r>
            <a:r>
              <a:rPr lang="en-US" dirty="0" err="1" smtClean="0"/>
              <a:t>hết</a:t>
            </a:r>
            <a:r>
              <a:rPr lang="en-US" dirty="0" smtClean="0"/>
              <a:t> </a:t>
            </a:r>
            <a:r>
              <a:rPr lang="en-US" dirty="0" err="1" smtClean="0"/>
              <a:t>số</a:t>
            </a:r>
            <a:r>
              <a:rPr lang="en-US" dirty="0" smtClean="0"/>
              <a:t> </a:t>
            </a:r>
            <a:r>
              <a:rPr lang="en-US" dirty="0" err="1" smtClean="0"/>
              <a:t>liệu</a:t>
            </a:r>
            <a:r>
              <a:rPr lang="en-US" dirty="0" smtClean="0"/>
              <a:t> </a:t>
            </a:r>
            <a:r>
              <a:rPr lang="en-US" dirty="0" err="1" smtClean="0"/>
              <a:t>thống</a:t>
            </a:r>
            <a:r>
              <a:rPr lang="en-US" dirty="0" smtClean="0"/>
              <a:t> </a:t>
            </a:r>
            <a:r>
              <a:rPr lang="en-US" dirty="0" err="1" smtClean="0"/>
              <a:t>kê</a:t>
            </a:r>
            <a:r>
              <a:rPr lang="en-US" dirty="0" smtClean="0"/>
              <a:t> </a:t>
            </a:r>
            <a:r>
              <a:rPr lang="en-US" dirty="0" err="1" smtClean="0"/>
              <a:t>không</a:t>
            </a:r>
            <a:r>
              <a:rPr lang="en-US" dirty="0" smtClean="0"/>
              <a:t> </a:t>
            </a:r>
            <a:r>
              <a:rPr lang="en-US" dirty="0" err="1" smtClean="0"/>
              <a:t>mô</a:t>
            </a:r>
            <a:r>
              <a:rPr lang="en-US" dirty="0" smtClean="0"/>
              <a:t> </a:t>
            </a:r>
            <a:r>
              <a:rPr lang="en-US" dirty="0" err="1" smtClean="0"/>
              <a:t>tả</a:t>
            </a:r>
            <a:r>
              <a:rPr lang="en-US" dirty="0" smtClean="0"/>
              <a:t> </a:t>
            </a:r>
            <a:r>
              <a:rPr lang="en-US" dirty="0" err="1" smtClean="0"/>
              <a:t>được</a:t>
            </a:r>
            <a:r>
              <a:rPr lang="en-US" dirty="0" smtClean="0"/>
              <a:t> </a:t>
            </a:r>
            <a:r>
              <a:rPr lang="en-US" dirty="0" err="1" smtClean="0"/>
              <a:t>thực</a:t>
            </a:r>
            <a:r>
              <a:rPr lang="en-US" dirty="0" smtClean="0"/>
              <a:t> </a:t>
            </a:r>
            <a:r>
              <a:rPr lang="en-US" dirty="0" err="1" smtClean="0"/>
              <a:t>trạng</a:t>
            </a:r>
            <a:r>
              <a:rPr lang="en-US" dirty="0" smtClean="0"/>
              <a:t> </a:t>
            </a:r>
            <a:r>
              <a:rPr lang="en-US" dirty="0" err="1" smtClean="0"/>
              <a:t>này</a:t>
            </a:r>
            <a:r>
              <a:rPr lang="en-US" dirty="0" smtClean="0"/>
              <a:t> do </a:t>
            </a:r>
            <a:r>
              <a:rPr lang="en-US" dirty="0" err="1" smtClean="0"/>
              <a:t>phơi</a:t>
            </a:r>
            <a:r>
              <a:rPr lang="en-US" dirty="0" smtClean="0"/>
              <a:t> </a:t>
            </a:r>
            <a:r>
              <a:rPr lang="en-US" dirty="0" err="1" smtClean="0"/>
              <a:t>nhiễm</a:t>
            </a:r>
            <a:r>
              <a:rPr lang="en-US" dirty="0" smtClean="0"/>
              <a:t> </a:t>
            </a:r>
            <a:r>
              <a:rPr lang="en-US" dirty="0" err="1" smtClean="0"/>
              <a:t>tích</a:t>
            </a:r>
            <a:r>
              <a:rPr lang="en-US" dirty="0" smtClean="0"/>
              <a:t> </a:t>
            </a:r>
            <a:r>
              <a:rPr lang="en-US" dirty="0" err="1" smtClean="0"/>
              <a:t>lũy</a:t>
            </a:r>
            <a:r>
              <a:rPr lang="en-US" dirty="0" smtClean="0"/>
              <a:t>, </a:t>
            </a:r>
            <a:r>
              <a:rPr lang="en-US" dirty="0" err="1" smtClean="0"/>
              <a:t>thời</a:t>
            </a:r>
            <a:r>
              <a:rPr lang="en-US" dirty="0" smtClean="0"/>
              <a:t> </a:t>
            </a:r>
            <a:r>
              <a:rPr lang="en-US" dirty="0" err="1" smtClean="0"/>
              <a:t>gian</a:t>
            </a:r>
            <a:r>
              <a:rPr lang="en-US" dirty="0" smtClean="0"/>
              <a:t> ủ </a:t>
            </a:r>
            <a:r>
              <a:rPr lang="en-US" dirty="0" err="1" smtClean="0"/>
              <a:t>bệnh</a:t>
            </a:r>
            <a:r>
              <a:rPr lang="en-US" dirty="0" smtClean="0"/>
              <a:t> </a:t>
            </a:r>
            <a:r>
              <a:rPr lang="en-US" dirty="0" err="1" smtClean="0"/>
              <a:t>dài</a:t>
            </a:r>
            <a:r>
              <a:rPr lang="en-US" dirty="0" smtClean="0"/>
              <a:t>, </a:t>
            </a:r>
            <a:r>
              <a:rPr lang="en-US" dirty="0" err="1" smtClean="0"/>
              <a:t>khó</a:t>
            </a:r>
            <a:r>
              <a:rPr lang="en-US" dirty="0" smtClean="0"/>
              <a:t> </a:t>
            </a:r>
            <a:r>
              <a:rPr lang="en-US" dirty="0" err="1" smtClean="0"/>
              <a:t>khăn</a:t>
            </a:r>
            <a:r>
              <a:rPr lang="en-US" dirty="0" smtClean="0"/>
              <a:t> </a:t>
            </a:r>
            <a:r>
              <a:rPr lang="en-US" dirty="0" err="1" smtClean="0"/>
              <a:t>trong</a:t>
            </a:r>
            <a:r>
              <a:rPr lang="en-US" dirty="0" smtClean="0"/>
              <a:t> </a:t>
            </a:r>
            <a:r>
              <a:rPr lang="en-US" dirty="0" err="1" smtClean="0"/>
              <a:t>việc</a:t>
            </a:r>
            <a:r>
              <a:rPr lang="en-US" dirty="0" smtClean="0"/>
              <a:t> </a:t>
            </a:r>
            <a:r>
              <a:rPr lang="en-US" dirty="0" err="1" smtClean="0"/>
              <a:t>thu</a:t>
            </a:r>
            <a:r>
              <a:rPr lang="en-US" dirty="0" smtClean="0"/>
              <a:t> </a:t>
            </a:r>
            <a:r>
              <a:rPr lang="en-US" dirty="0" err="1" smtClean="0"/>
              <a:t>thập</a:t>
            </a:r>
            <a:r>
              <a:rPr lang="en-US" dirty="0" smtClean="0"/>
              <a:t> </a:t>
            </a:r>
            <a:r>
              <a:rPr lang="en-US" dirty="0" err="1" smtClean="0"/>
              <a:t>số</a:t>
            </a:r>
            <a:r>
              <a:rPr lang="en-US" dirty="0" smtClean="0"/>
              <a:t> </a:t>
            </a:r>
            <a:r>
              <a:rPr lang="en-US" dirty="0" err="1" smtClean="0"/>
              <a:t>liệu</a:t>
            </a:r>
            <a:r>
              <a:rPr lang="en-US" dirty="0" smtClean="0"/>
              <a:t> </a:t>
            </a:r>
            <a:r>
              <a:rPr lang="en-US" dirty="0" err="1" smtClean="0"/>
              <a:t>chính</a:t>
            </a:r>
            <a:r>
              <a:rPr lang="en-US" dirty="0" smtClean="0"/>
              <a:t> </a:t>
            </a:r>
            <a:r>
              <a:rPr lang="en-US" dirty="0" err="1" smtClean="0"/>
              <a:t>xác</a:t>
            </a:r>
            <a:r>
              <a:rPr lang="en-US" dirty="0" smtClean="0"/>
              <a:t> …</a:t>
            </a:r>
            <a:r>
              <a:rPr lang="en-US" dirty="0" err="1" smtClean="0"/>
              <a:t>vv</a:t>
            </a:r>
            <a:endParaRPr lang="en-GB" dirty="0"/>
          </a:p>
          <a:p>
            <a:pPr marL="0" indent="0">
              <a:buNone/>
            </a:pPr>
            <a:endParaRPr lang="en-GB" sz="2400" dirty="0"/>
          </a:p>
        </p:txBody>
      </p:sp>
    </p:spTree>
    <p:extLst>
      <p:ext uri="{BB962C8B-B14F-4D97-AF65-F5344CB8AC3E}">
        <p14:creationId xmlns:p14="http://schemas.microsoft.com/office/powerpoint/2010/main" val="1773978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8FC3E584-69B0-4A40-90DC-9364A9BA7311}"/>
              </a:ext>
            </a:extLst>
          </p:cNvPr>
          <p:cNvSpPr>
            <a:spLocks noGrp="1"/>
          </p:cNvSpPr>
          <p:nvPr>
            <p:ph type="title"/>
          </p:nvPr>
        </p:nvSpPr>
        <p:spPr>
          <a:xfrm>
            <a:off x="628650" y="694944"/>
            <a:ext cx="7886700" cy="702259"/>
          </a:xfrm>
        </p:spPr>
        <p:txBody>
          <a:bodyPr>
            <a:normAutofit fontScale="90000"/>
          </a:bodyPr>
          <a:lstStyle/>
          <a:p>
            <a:r>
              <a:rPr lang="en-GB" dirty="0" err="1" smtClean="0">
                <a:solidFill>
                  <a:srgbClr val="E94E1B"/>
                </a:solidFill>
              </a:rPr>
              <a:t>Tại</a:t>
            </a:r>
            <a:r>
              <a:rPr lang="en-GB" dirty="0" smtClean="0">
                <a:solidFill>
                  <a:srgbClr val="E94E1B"/>
                </a:solidFill>
              </a:rPr>
              <a:t> </a:t>
            </a:r>
            <a:r>
              <a:rPr lang="en-GB" dirty="0" err="1" smtClean="0">
                <a:solidFill>
                  <a:srgbClr val="E94E1B"/>
                </a:solidFill>
              </a:rPr>
              <a:t>sao</a:t>
            </a:r>
            <a:r>
              <a:rPr lang="en-GB" dirty="0" smtClean="0">
                <a:solidFill>
                  <a:srgbClr val="E94E1B"/>
                </a:solidFill>
              </a:rPr>
              <a:t> Lao </a:t>
            </a:r>
            <a:r>
              <a:rPr lang="en-GB" dirty="0" err="1">
                <a:solidFill>
                  <a:srgbClr val="E94E1B"/>
                </a:solidFill>
              </a:rPr>
              <a:t>động</a:t>
            </a:r>
            <a:r>
              <a:rPr lang="en-GB" dirty="0">
                <a:solidFill>
                  <a:srgbClr val="E94E1B"/>
                </a:solidFill>
              </a:rPr>
              <a:t> </a:t>
            </a:r>
            <a:r>
              <a:rPr lang="en-GB" dirty="0" err="1">
                <a:solidFill>
                  <a:srgbClr val="E94E1B"/>
                </a:solidFill>
              </a:rPr>
              <a:t>trẻ</a:t>
            </a:r>
            <a:r>
              <a:rPr lang="en-GB" dirty="0">
                <a:solidFill>
                  <a:srgbClr val="E94E1B"/>
                </a:solidFill>
              </a:rPr>
              <a:t> </a:t>
            </a:r>
            <a:r>
              <a:rPr lang="en-GB" dirty="0" err="1">
                <a:solidFill>
                  <a:srgbClr val="E94E1B"/>
                </a:solidFill>
              </a:rPr>
              <a:t>có</a:t>
            </a:r>
            <a:r>
              <a:rPr lang="en-GB" dirty="0">
                <a:solidFill>
                  <a:srgbClr val="E94E1B"/>
                </a:solidFill>
              </a:rPr>
              <a:t> </a:t>
            </a:r>
            <a:r>
              <a:rPr lang="en-GB" dirty="0" err="1">
                <a:solidFill>
                  <a:srgbClr val="E94E1B"/>
                </a:solidFill>
              </a:rPr>
              <a:t>nguy</a:t>
            </a:r>
            <a:r>
              <a:rPr lang="en-GB" dirty="0">
                <a:solidFill>
                  <a:srgbClr val="E94E1B"/>
                </a:solidFill>
              </a:rPr>
              <a:t> </a:t>
            </a:r>
            <a:r>
              <a:rPr lang="en-GB" dirty="0" err="1">
                <a:solidFill>
                  <a:srgbClr val="E94E1B"/>
                </a:solidFill>
              </a:rPr>
              <a:t>cơ</a:t>
            </a:r>
            <a:r>
              <a:rPr lang="en-GB" dirty="0">
                <a:solidFill>
                  <a:srgbClr val="E94E1B"/>
                </a:solidFill>
              </a:rPr>
              <a:t> </a:t>
            </a:r>
            <a:r>
              <a:rPr lang="en-GB" dirty="0" err="1">
                <a:solidFill>
                  <a:srgbClr val="E94E1B"/>
                </a:solidFill>
              </a:rPr>
              <a:t>bị</a:t>
            </a:r>
            <a:r>
              <a:rPr lang="en-GB" dirty="0">
                <a:solidFill>
                  <a:srgbClr val="E94E1B"/>
                </a:solidFill>
              </a:rPr>
              <a:t> tai </a:t>
            </a:r>
            <a:r>
              <a:rPr lang="en-GB" dirty="0" err="1">
                <a:solidFill>
                  <a:srgbClr val="E94E1B"/>
                </a:solidFill>
              </a:rPr>
              <a:t>nạn</a:t>
            </a:r>
            <a:r>
              <a:rPr lang="en-GB" dirty="0">
                <a:solidFill>
                  <a:srgbClr val="E94E1B"/>
                </a:solidFill>
              </a:rPr>
              <a:t> </a:t>
            </a:r>
            <a:r>
              <a:rPr lang="en-GB" dirty="0" err="1">
                <a:solidFill>
                  <a:srgbClr val="E94E1B"/>
                </a:solidFill>
              </a:rPr>
              <a:t>lao</a:t>
            </a:r>
            <a:r>
              <a:rPr lang="en-GB" dirty="0">
                <a:solidFill>
                  <a:srgbClr val="E94E1B"/>
                </a:solidFill>
              </a:rPr>
              <a:t> </a:t>
            </a:r>
            <a:r>
              <a:rPr lang="en-GB" dirty="0" err="1">
                <a:solidFill>
                  <a:srgbClr val="E94E1B"/>
                </a:solidFill>
              </a:rPr>
              <a:t>động</a:t>
            </a:r>
            <a:r>
              <a:rPr lang="en-GB" dirty="0">
                <a:solidFill>
                  <a:srgbClr val="E94E1B"/>
                </a:solidFill>
              </a:rPr>
              <a:t> </a:t>
            </a:r>
            <a:r>
              <a:rPr lang="en-GB" dirty="0" err="1">
                <a:solidFill>
                  <a:srgbClr val="E94E1B"/>
                </a:solidFill>
              </a:rPr>
              <a:t>và</a:t>
            </a:r>
            <a:r>
              <a:rPr lang="en-GB" dirty="0">
                <a:solidFill>
                  <a:srgbClr val="E94E1B"/>
                </a:solidFill>
              </a:rPr>
              <a:t> </a:t>
            </a:r>
            <a:r>
              <a:rPr lang="en-GB" dirty="0" err="1">
                <a:solidFill>
                  <a:srgbClr val="E94E1B"/>
                </a:solidFill>
              </a:rPr>
              <a:t>bệnh</a:t>
            </a:r>
            <a:r>
              <a:rPr lang="en-GB" dirty="0">
                <a:solidFill>
                  <a:srgbClr val="E94E1B"/>
                </a:solidFill>
              </a:rPr>
              <a:t> </a:t>
            </a:r>
            <a:r>
              <a:rPr lang="en-GB" dirty="0" err="1">
                <a:solidFill>
                  <a:srgbClr val="E94E1B"/>
                </a:solidFill>
              </a:rPr>
              <a:t>nghề</a:t>
            </a:r>
            <a:r>
              <a:rPr lang="en-GB" dirty="0">
                <a:solidFill>
                  <a:srgbClr val="E94E1B"/>
                </a:solidFill>
              </a:rPr>
              <a:t> </a:t>
            </a:r>
            <a:r>
              <a:rPr lang="en-GB" dirty="0" err="1">
                <a:solidFill>
                  <a:srgbClr val="E94E1B"/>
                </a:solidFill>
              </a:rPr>
              <a:t>nghiệp</a:t>
            </a:r>
            <a:r>
              <a:rPr lang="en-GB" dirty="0">
                <a:solidFill>
                  <a:srgbClr val="E94E1B"/>
                </a:solidFill>
              </a:rPr>
              <a:t> </a:t>
            </a:r>
            <a:r>
              <a:rPr lang="en-GB" dirty="0" err="1">
                <a:solidFill>
                  <a:srgbClr val="E94E1B"/>
                </a:solidFill>
              </a:rPr>
              <a:t>cao</a:t>
            </a:r>
            <a:r>
              <a:rPr lang="en-GB" dirty="0">
                <a:solidFill>
                  <a:srgbClr val="E94E1B"/>
                </a:solidFill>
              </a:rPr>
              <a:t> </a:t>
            </a:r>
            <a:r>
              <a:rPr lang="en-GB" dirty="0" err="1" smtClean="0">
                <a:solidFill>
                  <a:srgbClr val="E94E1B"/>
                </a:solidFill>
              </a:rPr>
              <a:t>hơn</a:t>
            </a:r>
            <a:r>
              <a:rPr lang="en-GB" dirty="0" smtClean="0">
                <a:solidFill>
                  <a:srgbClr val="E94E1B"/>
                </a:solidFill>
              </a:rPr>
              <a:t>?</a:t>
            </a:r>
            <a:endParaRPr lang="en-GB" dirty="0">
              <a:solidFill>
                <a:srgbClr val="E94E1B"/>
              </a:solidFill>
            </a:endParaRPr>
          </a:p>
        </p:txBody>
      </p:sp>
      <p:pic>
        <p:nvPicPr>
          <p:cNvPr id="3" name="Bild 2"/>
          <p:cNvPicPr>
            <a:picLocks noChangeAspect="1"/>
          </p:cNvPicPr>
          <p:nvPr/>
        </p:nvPicPr>
        <p:blipFill>
          <a:blip r:embed="rId3"/>
          <a:stretch>
            <a:fillRect/>
          </a:stretch>
        </p:blipFill>
        <p:spPr>
          <a:xfrm>
            <a:off x="1945616" y="1933365"/>
            <a:ext cx="5271742" cy="3517761"/>
          </a:xfrm>
          <a:prstGeom prst="rect">
            <a:avLst/>
          </a:prstGeom>
        </p:spPr>
      </p:pic>
    </p:spTree>
    <p:extLst>
      <p:ext uri="{BB962C8B-B14F-4D97-AF65-F5344CB8AC3E}">
        <p14:creationId xmlns:p14="http://schemas.microsoft.com/office/powerpoint/2010/main" val="1279566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4A2A601D-2068-364B-9270-8AEC7E90F95A}"/>
              </a:ext>
            </a:extLst>
          </p:cNvPr>
          <p:cNvSpPr>
            <a:spLocks noGrp="1"/>
          </p:cNvSpPr>
          <p:nvPr>
            <p:ph idx="4294967295"/>
          </p:nvPr>
        </p:nvSpPr>
        <p:spPr>
          <a:xfrm>
            <a:off x="628650" y="694944"/>
            <a:ext cx="7886700" cy="5547360"/>
          </a:xfrm>
        </p:spPr>
        <p:txBody>
          <a:bodyPr>
            <a:normAutofit/>
          </a:bodyPr>
          <a:lstStyle/>
          <a:p>
            <a:pPr marL="0" indent="0">
              <a:buClr>
                <a:schemeClr val="bg2">
                  <a:lumMod val="50000"/>
                </a:schemeClr>
              </a:buClr>
              <a:buSzPct val="120000"/>
              <a:buNone/>
            </a:pPr>
            <a:r>
              <a:rPr lang="en-GB" dirty="0" err="1"/>
              <a:t>Các</a:t>
            </a:r>
            <a:r>
              <a:rPr lang="en-GB" dirty="0"/>
              <a:t> </a:t>
            </a:r>
            <a:r>
              <a:rPr lang="en-GB" dirty="0" err="1"/>
              <a:t>yếu</a:t>
            </a:r>
            <a:r>
              <a:rPr lang="en-GB" dirty="0"/>
              <a:t> </a:t>
            </a:r>
            <a:r>
              <a:rPr lang="en-GB" dirty="0" err="1"/>
              <a:t>tố</a:t>
            </a:r>
            <a:r>
              <a:rPr lang="en-GB" dirty="0"/>
              <a:t> </a:t>
            </a:r>
            <a:r>
              <a:rPr lang="en-GB" dirty="0" err="1"/>
              <a:t>rủi</a:t>
            </a:r>
            <a:r>
              <a:rPr lang="en-GB" dirty="0"/>
              <a:t> </a:t>
            </a:r>
            <a:r>
              <a:rPr lang="en-GB" dirty="0" err="1"/>
              <a:t>ro</a:t>
            </a:r>
            <a:r>
              <a:rPr lang="en-GB" dirty="0"/>
              <a:t> </a:t>
            </a:r>
            <a:r>
              <a:rPr lang="en-GB" dirty="0" err="1">
                <a:solidFill>
                  <a:srgbClr val="E94E1B"/>
                </a:solidFill>
              </a:rPr>
              <a:t>đặc</a:t>
            </a:r>
            <a:r>
              <a:rPr lang="en-GB" dirty="0">
                <a:solidFill>
                  <a:srgbClr val="E94E1B"/>
                </a:solidFill>
              </a:rPr>
              <a:t> </a:t>
            </a:r>
            <a:r>
              <a:rPr lang="en-GB" dirty="0" err="1">
                <a:solidFill>
                  <a:srgbClr val="E94E1B"/>
                </a:solidFill>
              </a:rPr>
              <a:t>thù</a:t>
            </a:r>
            <a:r>
              <a:rPr lang="en-GB" dirty="0">
                <a:solidFill>
                  <a:srgbClr val="E94E1B"/>
                </a:solidFill>
              </a:rPr>
              <a:t> </a:t>
            </a:r>
            <a:r>
              <a:rPr lang="en-GB" dirty="0" err="1">
                <a:solidFill>
                  <a:srgbClr val="E94E1B"/>
                </a:solidFill>
              </a:rPr>
              <a:t>đối</a:t>
            </a:r>
            <a:r>
              <a:rPr lang="en-GB" dirty="0">
                <a:solidFill>
                  <a:srgbClr val="E94E1B"/>
                </a:solidFill>
              </a:rPr>
              <a:t> </a:t>
            </a:r>
            <a:r>
              <a:rPr lang="en-GB" dirty="0" err="1">
                <a:solidFill>
                  <a:srgbClr val="E94E1B"/>
                </a:solidFill>
              </a:rPr>
              <a:t>với</a:t>
            </a:r>
            <a:r>
              <a:rPr lang="en-GB" dirty="0">
                <a:solidFill>
                  <a:srgbClr val="E94E1B"/>
                </a:solidFill>
              </a:rPr>
              <a:t> </a:t>
            </a:r>
            <a:r>
              <a:rPr lang="en-GB" dirty="0" err="1">
                <a:solidFill>
                  <a:srgbClr val="E94E1B"/>
                </a:solidFill>
              </a:rPr>
              <a:t>lao</a:t>
            </a:r>
            <a:r>
              <a:rPr lang="en-GB" dirty="0">
                <a:solidFill>
                  <a:srgbClr val="E94E1B"/>
                </a:solidFill>
              </a:rPr>
              <a:t> </a:t>
            </a:r>
            <a:r>
              <a:rPr lang="en-GB" dirty="0" err="1">
                <a:solidFill>
                  <a:srgbClr val="E94E1B"/>
                </a:solidFill>
              </a:rPr>
              <a:t>động</a:t>
            </a:r>
            <a:r>
              <a:rPr lang="en-GB" dirty="0">
                <a:solidFill>
                  <a:srgbClr val="E94E1B"/>
                </a:solidFill>
              </a:rPr>
              <a:t> </a:t>
            </a:r>
            <a:r>
              <a:rPr lang="en-GB" dirty="0" err="1">
                <a:solidFill>
                  <a:srgbClr val="E94E1B"/>
                </a:solidFill>
              </a:rPr>
              <a:t>trẻ</a:t>
            </a:r>
            <a:r>
              <a:rPr lang="en-GB" dirty="0">
                <a:solidFill>
                  <a:srgbClr val="E94E1B"/>
                </a:solidFill>
              </a:rPr>
              <a:t> </a:t>
            </a:r>
          </a:p>
          <a:p>
            <a:pPr marL="421200" lvl="1" indent="0">
              <a:spcBef>
                <a:spcPts val="1200"/>
              </a:spcBef>
              <a:buNone/>
            </a:pPr>
            <a:r>
              <a:rPr lang="en-GB" sz="2400" dirty="0" err="1">
                <a:solidFill>
                  <a:srgbClr val="E94E1B"/>
                </a:solidFill>
              </a:rPr>
              <a:t>Đặc</a:t>
            </a:r>
            <a:r>
              <a:rPr lang="en-GB" sz="2400" dirty="0">
                <a:solidFill>
                  <a:srgbClr val="E94E1B"/>
                </a:solidFill>
              </a:rPr>
              <a:t> </a:t>
            </a:r>
            <a:r>
              <a:rPr lang="en-GB" sz="2400" dirty="0" err="1">
                <a:solidFill>
                  <a:srgbClr val="E94E1B"/>
                </a:solidFill>
              </a:rPr>
              <a:t>điểm</a:t>
            </a:r>
            <a:r>
              <a:rPr lang="en-GB" sz="2400" dirty="0"/>
              <a:t> </a:t>
            </a:r>
            <a:r>
              <a:rPr lang="en-GB" sz="2400" dirty="0" err="1"/>
              <a:t>của</a:t>
            </a:r>
            <a:r>
              <a:rPr lang="en-GB" sz="2400" dirty="0"/>
              <a:t> </a:t>
            </a:r>
            <a:r>
              <a:rPr lang="en-GB" sz="2400" dirty="0" err="1"/>
              <a:t>lứa</a:t>
            </a:r>
            <a:r>
              <a:rPr lang="en-GB" sz="2400" dirty="0"/>
              <a:t> </a:t>
            </a:r>
            <a:r>
              <a:rPr lang="en-GB" sz="2400" dirty="0" err="1"/>
              <a:t>tuổi</a:t>
            </a:r>
            <a:endParaRPr lang="en-GB" sz="2400" dirty="0"/>
          </a:p>
          <a:p>
            <a:pPr lvl="1">
              <a:buClr>
                <a:srgbClr val="E94E1B"/>
              </a:buClr>
              <a:buSzPct val="110000"/>
              <a:buFont typeface="Arial"/>
              <a:buChar char="•"/>
            </a:pPr>
            <a:r>
              <a:rPr lang="en-US" sz="2400" dirty="0" err="1"/>
              <a:t>đang</a:t>
            </a:r>
            <a:r>
              <a:rPr lang="en-US" sz="2400" dirty="0"/>
              <a:t> </a:t>
            </a:r>
            <a:r>
              <a:rPr lang="en-US" sz="2400" dirty="0" err="1"/>
              <a:t>trong</a:t>
            </a:r>
            <a:r>
              <a:rPr lang="en-US" sz="2400" dirty="0"/>
              <a:t> </a:t>
            </a:r>
            <a:r>
              <a:rPr lang="en-US" sz="2400" dirty="0" err="1"/>
              <a:t>giai</a:t>
            </a:r>
            <a:r>
              <a:rPr lang="en-US" sz="2400" dirty="0"/>
              <a:t> </a:t>
            </a:r>
            <a:r>
              <a:rPr lang="en-US" sz="2400" dirty="0" err="1"/>
              <a:t>đoạn</a:t>
            </a:r>
            <a:r>
              <a:rPr lang="en-US" sz="2400" dirty="0"/>
              <a:t> </a:t>
            </a:r>
            <a:r>
              <a:rPr lang="en-US" sz="2400" dirty="0" err="1"/>
              <a:t>phát</a:t>
            </a:r>
            <a:r>
              <a:rPr lang="en-US" sz="2400" dirty="0"/>
              <a:t> </a:t>
            </a:r>
            <a:r>
              <a:rPr lang="en-US" sz="2400" dirty="0" err="1"/>
              <a:t>triển</a:t>
            </a:r>
            <a:r>
              <a:rPr lang="en-US" sz="2400" dirty="0"/>
              <a:t> </a:t>
            </a:r>
            <a:r>
              <a:rPr lang="en-US" sz="2400" dirty="0" err="1"/>
              <a:t>thể</a:t>
            </a:r>
            <a:r>
              <a:rPr lang="en-US" sz="2400" dirty="0"/>
              <a:t> </a:t>
            </a:r>
            <a:r>
              <a:rPr lang="en-US" sz="2400" dirty="0" err="1"/>
              <a:t>chất</a:t>
            </a:r>
            <a:endParaRPr lang="en-GB" sz="2400" dirty="0"/>
          </a:p>
          <a:p>
            <a:pPr lvl="1">
              <a:buClr>
                <a:srgbClr val="E94E1B"/>
              </a:buClr>
              <a:buSzPct val="110000"/>
              <a:buFont typeface="Arial"/>
              <a:buChar char="•"/>
            </a:pPr>
            <a:r>
              <a:rPr lang="en-US" sz="2400" dirty="0" err="1"/>
              <a:t>đang</a:t>
            </a:r>
            <a:r>
              <a:rPr lang="en-US" sz="2400" dirty="0"/>
              <a:t> </a:t>
            </a:r>
            <a:r>
              <a:rPr lang="en-US" sz="2400" dirty="0" err="1"/>
              <a:t>trong</a:t>
            </a:r>
            <a:r>
              <a:rPr lang="en-US" sz="2400" dirty="0"/>
              <a:t> </a:t>
            </a:r>
            <a:r>
              <a:rPr lang="en-US" sz="2400" dirty="0" err="1"/>
              <a:t>giai</a:t>
            </a:r>
            <a:r>
              <a:rPr lang="en-US" sz="2400" dirty="0"/>
              <a:t> </a:t>
            </a:r>
            <a:r>
              <a:rPr lang="en-US" sz="2400" dirty="0" err="1"/>
              <a:t>đoạn</a:t>
            </a:r>
            <a:r>
              <a:rPr lang="en-US" sz="2400" dirty="0"/>
              <a:t> </a:t>
            </a:r>
            <a:r>
              <a:rPr lang="en-US" sz="2400" dirty="0" err="1"/>
              <a:t>phát</a:t>
            </a:r>
            <a:r>
              <a:rPr lang="en-US" sz="2400" dirty="0"/>
              <a:t> </a:t>
            </a:r>
            <a:r>
              <a:rPr lang="en-US" sz="2400" dirty="0" err="1"/>
              <a:t>triển</a:t>
            </a:r>
            <a:r>
              <a:rPr lang="en-US" sz="2400" dirty="0"/>
              <a:t> </a:t>
            </a:r>
            <a:r>
              <a:rPr lang="en-US" sz="2400" dirty="0" err="1"/>
              <a:t>tâm</a:t>
            </a:r>
            <a:r>
              <a:rPr lang="en-US" sz="2400" dirty="0"/>
              <a:t> </a:t>
            </a:r>
            <a:r>
              <a:rPr lang="en-US" sz="2400" dirty="0" err="1"/>
              <a:t>lý</a:t>
            </a:r>
            <a:endParaRPr lang="en-GB" sz="2400" dirty="0"/>
          </a:p>
          <a:p>
            <a:pPr marL="421200" lvl="1" indent="0">
              <a:spcBef>
                <a:spcPts val="1200"/>
              </a:spcBef>
              <a:buNone/>
            </a:pPr>
            <a:r>
              <a:rPr lang="en-GB" sz="2400" dirty="0" err="1">
                <a:solidFill>
                  <a:srgbClr val="E94E1B"/>
                </a:solidFill>
              </a:rPr>
              <a:t>Bị</a:t>
            </a:r>
            <a:r>
              <a:rPr lang="en-GB" sz="2400" dirty="0">
                <a:solidFill>
                  <a:srgbClr val="E94E1B"/>
                </a:solidFill>
              </a:rPr>
              <a:t> </a:t>
            </a:r>
            <a:r>
              <a:rPr lang="en-GB" sz="2400" dirty="0" err="1">
                <a:solidFill>
                  <a:srgbClr val="E94E1B"/>
                </a:solidFill>
              </a:rPr>
              <a:t>ảnh</a:t>
            </a:r>
            <a:r>
              <a:rPr lang="en-GB" sz="2400" dirty="0">
                <a:solidFill>
                  <a:srgbClr val="E94E1B"/>
                </a:solidFill>
              </a:rPr>
              <a:t> </a:t>
            </a:r>
            <a:r>
              <a:rPr lang="en-GB" sz="2400" dirty="0" err="1">
                <a:solidFill>
                  <a:srgbClr val="E94E1B"/>
                </a:solidFill>
              </a:rPr>
              <a:t>hưởng</a:t>
            </a:r>
            <a:r>
              <a:rPr lang="en-GB" sz="2400" dirty="0">
                <a:solidFill>
                  <a:srgbClr val="E94E1B"/>
                </a:solidFill>
              </a:rPr>
              <a:t> </a:t>
            </a:r>
            <a:r>
              <a:rPr lang="en-GB" sz="2400" dirty="0" err="1"/>
              <a:t>bởi</a:t>
            </a:r>
            <a:r>
              <a:rPr lang="en-GB" sz="2400" dirty="0"/>
              <a:t> </a:t>
            </a:r>
            <a:r>
              <a:rPr lang="en-GB" sz="2400" dirty="0" err="1"/>
              <a:t>độ</a:t>
            </a:r>
            <a:r>
              <a:rPr lang="en-GB" sz="2400" dirty="0"/>
              <a:t> </a:t>
            </a:r>
            <a:r>
              <a:rPr lang="en-GB" sz="2400" dirty="0" err="1"/>
              <a:t>tuổi</a:t>
            </a:r>
            <a:endParaRPr lang="en-GB" sz="2400" dirty="0"/>
          </a:p>
          <a:p>
            <a:pPr lvl="1">
              <a:buClr>
                <a:srgbClr val="E94E1B"/>
              </a:buClr>
              <a:buSzPct val="110000"/>
              <a:buFont typeface="Arial"/>
              <a:buChar char="•"/>
            </a:pPr>
            <a:r>
              <a:rPr lang="en-GB" sz="2400" dirty="0" err="1"/>
              <a:t>Kĩ</a:t>
            </a:r>
            <a:r>
              <a:rPr lang="en-GB" sz="2400" dirty="0"/>
              <a:t> </a:t>
            </a:r>
            <a:r>
              <a:rPr lang="en-GB" sz="2400" dirty="0" err="1"/>
              <a:t>năng</a:t>
            </a:r>
            <a:r>
              <a:rPr lang="en-GB" sz="2400" dirty="0"/>
              <a:t> </a:t>
            </a:r>
            <a:r>
              <a:rPr lang="en-GB" sz="2400" dirty="0" err="1"/>
              <a:t>nghề</a:t>
            </a:r>
            <a:r>
              <a:rPr lang="en-GB" sz="2400" dirty="0"/>
              <a:t> </a:t>
            </a:r>
            <a:r>
              <a:rPr lang="en-GB" sz="2400" dirty="0" err="1"/>
              <a:t>nghiệp</a:t>
            </a:r>
            <a:r>
              <a:rPr lang="en-GB" sz="2400" dirty="0"/>
              <a:t> </a:t>
            </a:r>
            <a:r>
              <a:rPr lang="en-GB" sz="2400" dirty="0" err="1"/>
              <a:t>và</a:t>
            </a:r>
            <a:r>
              <a:rPr lang="en-GB" sz="2400" dirty="0"/>
              <a:t> </a:t>
            </a:r>
            <a:r>
              <a:rPr lang="en-GB" sz="2400" dirty="0" err="1"/>
              <a:t>kinh</a:t>
            </a:r>
            <a:r>
              <a:rPr lang="en-GB" sz="2400" dirty="0"/>
              <a:t> </a:t>
            </a:r>
            <a:r>
              <a:rPr lang="en-GB" sz="2400" dirty="0" err="1"/>
              <a:t>nghiệm</a:t>
            </a:r>
            <a:r>
              <a:rPr lang="en-GB" sz="2400" dirty="0"/>
              <a:t> </a:t>
            </a:r>
            <a:r>
              <a:rPr lang="en-GB" sz="2400" dirty="0" err="1"/>
              <a:t>làm</a:t>
            </a:r>
            <a:r>
              <a:rPr lang="en-GB" sz="2400" dirty="0"/>
              <a:t> </a:t>
            </a:r>
            <a:r>
              <a:rPr lang="en-GB" sz="2400" dirty="0" err="1"/>
              <a:t>việc</a:t>
            </a:r>
            <a:r>
              <a:rPr lang="en-GB" sz="2400" dirty="0"/>
              <a:t> </a:t>
            </a:r>
          </a:p>
          <a:p>
            <a:pPr lvl="1">
              <a:buClr>
                <a:srgbClr val="E94E1B"/>
              </a:buClr>
              <a:buSzPct val="110000"/>
              <a:buFont typeface="Arial"/>
              <a:buChar char="•"/>
            </a:pPr>
            <a:r>
              <a:rPr lang="en-GB" sz="2400" dirty="0" err="1"/>
              <a:t>Trình</a:t>
            </a:r>
            <a:r>
              <a:rPr lang="en-GB" sz="2400" dirty="0"/>
              <a:t> </a:t>
            </a:r>
            <a:r>
              <a:rPr lang="en-GB" sz="2400" dirty="0" err="1"/>
              <a:t>độ</a:t>
            </a:r>
            <a:r>
              <a:rPr lang="en-GB" sz="2400" dirty="0"/>
              <a:t> </a:t>
            </a:r>
            <a:r>
              <a:rPr lang="en-GB" sz="2400" dirty="0" err="1"/>
              <a:t>học</a:t>
            </a:r>
            <a:r>
              <a:rPr lang="en-GB" sz="2400" dirty="0"/>
              <a:t> </a:t>
            </a:r>
            <a:r>
              <a:rPr lang="en-GB" sz="2400" dirty="0" err="1"/>
              <a:t>vấn</a:t>
            </a:r>
            <a:r>
              <a:rPr lang="en-GB" sz="2400" dirty="0"/>
              <a:t> </a:t>
            </a:r>
          </a:p>
          <a:p>
            <a:pPr marL="313200" lvl="1" indent="0">
              <a:buNone/>
            </a:pPr>
            <a:endParaRPr lang="en-GB" sz="2400" dirty="0">
              <a:solidFill>
                <a:srgbClr val="E94E1B"/>
              </a:solidFill>
            </a:endParaRPr>
          </a:p>
          <a:p>
            <a:pPr marL="0" indent="0">
              <a:buClr>
                <a:schemeClr val="bg2">
                  <a:lumMod val="50000"/>
                </a:schemeClr>
              </a:buClr>
              <a:buSzPct val="120000"/>
              <a:buNone/>
            </a:pPr>
            <a:r>
              <a:rPr lang="en-GB" dirty="0" err="1">
                <a:solidFill>
                  <a:srgbClr val="E94E1B"/>
                </a:solidFill>
              </a:rPr>
              <a:t>Các</a:t>
            </a:r>
            <a:r>
              <a:rPr lang="en-GB" dirty="0">
                <a:solidFill>
                  <a:srgbClr val="E94E1B"/>
                </a:solidFill>
              </a:rPr>
              <a:t> </a:t>
            </a:r>
            <a:r>
              <a:rPr lang="en-GB" dirty="0" err="1">
                <a:solidFill>
                  <a:srgbClr val="E94E1B"/>
                </a:solidFill>
              </a:rPr>
              <a:t>yếu</a:t>
            </a:r>
            <a:r>
              <a:rPr lang="en-GB" dirty="0">
                <a:solidFill>
                  <a:srgbClr val="E94E1B"/>
                </a:solidFill>
              </a:rPr>
              <a:t> </a:t>
            </a:r>
            <a:r>
              <a:rPr lang="en-GB" dirty="0" err="1">
                <a:solidFill>
                  <a:srgbClr val="E94E1B"/>
                </a:solidFill>
              </a:rPr>
              <a:t>tố</a:t>
            </a:r>
            <a:r>
              <a:rPr lang="en-GB" dirty="0">
                <a:solidFill>
                  <a:srgbClr val="E94E1B"/>
                </a:solidFill>
              </a:rPr>
              <a:t> </a:t>
            </a:r>
            <a:r>
              <a:rPr lang="en-GB" dirty="0" err="1">
                <a:solidFill>
                  <a:srgbClr val="E94E1B"/>
                </a:solidFill>
              </a:rPr>
              <a:t>khác</a:t>
            </a:r>
            <a:r>
              <a:rPr lang="en-GB" dirty="0">
                <a:solidFill>
                  <a:srgbClr val="E94E1B"/>
                </a:solidFill>
              </a:rPr>
              <a:t> </a:t>
            </a:r>
            <a:r>
              <a:rPr lang="en-GB" dirty="0" err="1"/>
              <a:t>kết</a:t>
            </a:r>
            <a:r>
              <a:rPr lang="en-GB" dirty="0"/>
              <a:t> </a:t>
            </a:r>
            <a:r>
              <a:rPr lang="en-GB" dirty="0" err="1"/>
              <a:t>hợp</a:t>
            </a:r>
            <a:r>
              <a:rPr lang="en-GB" dirty="0"/>
              <a:t> </a:t>
            </a:r>
            <a:r>
              <a:rPr lang="en-GB" dirty="0" err="1"/>
              <a:t>với</a:t>
            </a:r>
            <a:r>
              <a:rPr lang="en-GB" dirty="0"/>
              <a:t> </a:t>
            </a:r>
            <a:r>
              <a:rPr lang="en-GB" dirty="0" err="1"/>
              <a:t>tuổi</a:t>
            </a:r>
            <a:r>
              <a:rPr lang="en-GB" dirty="0"/>
              <a:t> </a:t>
            </a:r>
            <a:r>
              <a:rPr lang="en-GB" dirty="0" err="1"/>
              <a:t>trẻ</a:t>
            </a:r>
            <a:r>
              <a:rPr lang="en-GB" dirty="0"/>
              <a:t> </a:t>
            </a:r>
            <a:r>
              <a:rPr lang="en-GB" dirty="0" err="1"/>
              <a:t>làm</a:t>
            </a:r>
            <a:r>
              <a:rPr lang="en-GB" dirty="0"/>
              <a:t> </a:t>
            </a:r>
            <a:r>
              <a:rPr lang="en-GB" dirty="0" err="1"/>
              <a:t>tăng</a:t>
            </a:r>
            <a:r>
              <a:rPr lang="en-GB" dirty="0"/>
              <a:t> </a:t>
            </a:r>
            <a:r>
              <a:rPr lang="en-GB" dirty="0" err="1"/>
              <a:t>rủi</a:t>
            </a:r>
            <a:r>
              <a:rPr lang="en-GB" dirty="0"/>
              <a:t> </a:t>
            </a:r>
            <a:r>
              <a:rPr lang="en-GB" dirty="0" err="1"/>
              <a:t>ro</a:t>
            </a:r>
            <a:r>
              <a:rPr lang="en-GB" dirty="0"/>
              <a:t> </a:t>
            </a:r>
            <a:r>
              <a:rPr lang="en-GB" dirty="0" err="1"/>
              <a:t>về</a:t>
            </a:r>
            <a:r>
              <a:rPr lang="en-GB" dirty="0"/>
              <a:t> </a:t>
            </a:r>
            <a:r>
              <a:rPr lang="en-GB" dirty="0" smtClean="0"/>
              <a:t>An </a:t>
            </a:r>
            <a:r>
              <a:rPr lang="en-GB" dirty="0" err="1" smtClean="0"/>
              <a:t>toàn</a:t>
            </a:r>
            <a:r>
              <a:rPr lang="en-GB" dirty="0" smtClean="0"/>
              <a:t> </a:t>
            </a:r>
            <a:r>
              <a:rPr lang="en-GB" dirty="0" err="1" smtClean="0"/>
              <a:t>Sức</a:t>
            </a:r>
            <a:r>
              <a:rPr lang="en-GB" dirty="0" smtClean="0"/>
              <a:t> </a:t>
            </a:r>
            <a:r>
              <a:rPr lang="en-GB" dirty="0" err="1" smtClean="0"/>
              <a:t>khỏe</a:t>
            </a:r>
            <a:r>
              <a:rPr lang="en-GB" dirty="0" smtClean="0"/>
              <a:t> </a:t>
            </a:r>
            <a:r>
              <a:rPr lang="en-GB" dirty="0" err="1" smtClean="0"/>
              <a:t>nghề</a:t>
            </a:r>
            <a:r>
              <a:rPr lang="en-GB" dirty="0" smtClean="0"/>
              <a:t> </a:t>
            </a:r>
            <a:r>
              <a:rPr lang="en-GB" dirty="0" err="1" smtClean="0"/>
              <a:t>nghiệp</a:t>
            </a:r>
            <a:r>
              <a:rPr lang="en-GB" dirty="0" smtClean="0"/>
              <a:t> </a:t>
            </a:r>
            <a:r>
              <a:rPr lang="en-GB" dirty="0"/>
              <a:t>(</a:t>
            </a:r>
            <a:r>
              <a:rPr lang="en-GB" dirty="0" err="1"/>
              <a:t>giới</a:t>
            </a:r>
            <a:r>
              <a:rPr lang="en-GB" dirty="0"/>
              <a:t> </a:t>
            </a:r>
            <a:r>
              <a:rPr lang="en-GB" dirty="0" err="1"/>
              <a:t>tính</a:t>
            </a:r>
            <a:r>
              <a:rPr lang="en-GB" dirty="0"/>
              <a:t>, </a:t>
            </a:r>
            <a:r>
              <a:rPr lang="en-GB" dirty="0" err="1"/>
              <a:t>khuyết</a:t>
            </a:r>
            <a:r>
              <a:rPr lang="en-GB" dirty="0"/>
              <a:t> </a:t>
            </a:r>
            <a:r>
              <a:rPr lang="en-GB" dirty="0" err="1"/>
              <a:t>tật</a:t>
            </a:r>
            <a:r>
              <a:rPr lang="en-GB" dirty="0"/>
              <a:t>, di </a:t>
            </a:r>
            <a:r>
              <a:rPr lang="en-GB" dirty="0" err="1"/>
              <a:t>cư</a:t>
            </a:r>
            <a:r>
              <a:rPr lang="en-GB" dirty="0"/>
              <a:t>) </a:t>
            </a:r>
          </a:p>
        </p:txBody>
      </p:sp>
    </p:spTree>
    <p:extLst>
      <p:ext uri="{BB962C8B-B14F-4D97-AF65-F5344CB8AC3E}">
        <p14:creationId xmlns:p14="http://schemas.microsoft.com/office/powerpoint/2010/main" val="3616434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08D2E8AD-927D-1042-B9D0-32A343F41315}"/>
              </a:ext>
            </a:extLst>
          </p:cNvPr>
          <p:cNvSpPr>
            <a:spLocks noGrp="1"/>
          </p:cNvSpPr>
          <p:nvPr>
            <p:ph idx="4294967295"/>
          </p:nvPr>
        </p:nvSpPr>
        <p:spPr>
          <a:xfrm>
            <a:off x="628650" y="914019"/>
            <a:ext cx="7886700" cy="919544"/>
          </a:xfrm>
        </p:spPr>
        <p:txBody>
          <a:bodyPr>
            <a:normAutofit/>
          </a:bodyPr>
          <a:lstStyle/>
          <a:p>
            <a:pPr marL="0" indent="0">
              <a:buClr>
                <a:schemeClr val="bg2">
                  <a:lumMod val="50000"/>
                </a:schemeClr>
              </a:buClr>
              <a:buSzPct val="120000"/>
              <a:buNone/>
            </a:pPr>
            <a:r>
              <a:rPr lang="en-GB" dirty="0"/>
              <a:t>Lao </a:t>
            </a:r>
            <a:r>
              <a:rPr lang="en-GB" dirty="0" err="1"/>
              <a:t>động</a:t>
            </a:r>
            <a:r>
              <a:rPr lang="en-GB" dirty="0"/>
              <a:t> </a:t>
            </a:r>
            <a:r>
              <a:rPr lang="en-GB" dirty="0" err="1"/>
              <a:t>trẻ</a:t>
            </a:r>
            <a:r>
              <a:rPr lang="en-GB" dirty="0"/>
              <a:t> </a:t>
            </a:r>
            <a:r>
              <a:rPr lang="en-GB" dirty="0" err="1" smtClean="0"/>
              <a:t>gặp</a:t>
            </a:r>
            <a:r>
              <a:rPr lang="en-GB" dirty="0" smtClean="0"/>
              <a:t> </a:t>
            </a:r>
            <a:r>
              <a:rPr lang="en-GB" dirty="0" err="1" smtClean="0"/>
              <a:t>phải</a:t>
            </a:r>
            <a:r>
              <a:rPr lang="en-GB" dirty="0" smtClean="0"/>
              <a:t> </a:t>
            </a:r>
            <a:r>
              <a:rPr lang="en-GB" dirty="0" err="1" smtClean="0">
                <a:solidFill>
                  <a:srgbClr val="E94E1B"/>
                </a:solidFill>
              </a:rPr>
              <a:t>các</a:t>
            </a:r>
            <a:r>
              <a:rPr lang="en-GB" dirty="0" smtClean="0">
                <a:solidFill>
                  <a:srgbClr val="E94E1B"/>
                </a:solidFill>
              </a:rPr>
              <a:t> </a:t>
            </a:r>
            <a:r>
              <a:rPr lang="en-GB" dirty="0" err="1">
                <a:solidFill>
                  <a:srgbClr val="E94E1B"/>
                </a:solidFill>
              </a:rPr>
              <a:t>mối</a:t>
            </a:r>
            <a:r>
              <a:rPr lang="en-GB" dirty="0">
                <a:solidFill>
                  <a:srgbClr val="E94E1B"/>
                </a:solidFill>
              </a:rPr>
              <a:t> </a:t>
            </a:r>
            <a:r>
              <a:rPr lang="en-GB" dirty="0" err="1">
                <a:solidFill>
                  <a:srgbClr val="E94E1B"/>
                </a:solidFill>
              </a:rPr>
              <a:t>nguy</a:t>
            </a:r>
            <a:r>
              <a:rPr lang="en-GB" dirty="0">
                <a:solidFill>
                  <a:srgbClr val="E94E1B"/>
                </a:solidFill>
              </a:rPr>
              <a:t> </a:t>
            </a:r>
            <a:r>
              <a:rPr lang="en-GB" dirty="0" err="1">
                <a:solidFill>
                  <a:srgbClr val="E94E1B"/>
                </a:solidFill>
              </a:rPr>
              <a:t>tại</a:t>
            </a:r>
            <a:r>
              <a:rPr lang="en-GB" dirty="0">
                <a:solidFill>
                  <a:srgbClr val="E94E1B"/>
                </a:solidFill>
              </a:rPr>
              <a:t> </a:t>
            </a:r>
            <a:r>
              <a:rPr lang="en-GB" dirty="0" err="1">
                <a:solidFill>
                  <a:srgbClr val="E94E1B"/>
                </a:solidFill>
              </a:rPr>
              <a:t>nơi</a:t>
            </a:r>
            <a:r>
              <a:rPr lang="en-GB" dirty="0">
                <a:solidFill>
                  <a:srgbClr val="E94E1B"/>
                </a:solidFill>
              </a:rPr>
              <a:t> </a:t>
            </a:r>
            <a:r>
              <a:rPr lang="en-GB" dirty="0" err="1">
                <a:solidFill>
                  <a:srgbClr val="E94E1B"/>
                </a:solidFill>
              </a:rPr>
              <a:t>làm</a:t>
            </a:r>
            <a:r>
              <a:rPr lang="en-GB" dirty="0">
                <a:solidFill>
                  <a:srgbClr val="E94E1B"/>
                </a:solidFill>
              </a:rPr>
              <a:t> </a:t>
            </a:r>
            <a:r>
              <a:rPr lang="en-GB" dirty="0" err="1">
                <a:solidFill>
                  <a:srgbClr val="E94E1B"/>
                </a:solidFill>
              </a:rPr>
              <a:t>việc</a:t>
            </a:r>
            <a:endParaRPr lang="en-GB" dirty="0">
              <a:solidFill>
                <a:srgbClr val="E94E1B"/>
              </a:solidFill>
            </a:endParaRPr>
          </a:p>
          <a:p>
            <a:pPr marL="0" indent="0">
              <a:buNone/>
            </a:pPr>
            <a:endParaRPr lang="en-GB" sz="2400" dirty="0"/>
          </a:p>
        </p:txBody>
      </p:sp>
      <p:sp>
        <p:nvSpPr>
          <p:cNvPr id="3" name="Segnaposto contenuto 1">
            <a:extLst>
              <a:ext uri="{FF2B5EF4-FFF2-40B4-BE49-F238E27FC236}">
                <a16:creationId xmlns="" xmlns:a16="http://schemas.microsoft.com/office/drawing/2014/main" id="{86CCCABA-261A-CE4A-BB9C-5E39E9F0BD5E}"/>
              </a:ext>
            </a:extLst>
          </p:cNvPr>
          <p:cNvSpPr txBox="1">
            <a:spLocks/>
          </p:cNvSpPr>
          <p:nvPr/>
        </p:nvSpPr>
        <p:spPr>
          <a:xfrm>
            <a:off x="221611" y="1828800"/>
            <a:ext cx="7886700" cy="4419072"/>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0"/>
              </a:spcBef>
              <a:spcAft>
                <a:spcPts val="600"/>
              </a:spcAft>
              <a:buSzPct val="70000"/>
              <a:buFont typeface="Wingdings" pitchFamily="2" charset="2"/>
              <a:buChar char="ü"/>
              <a:defRPr sz="3000" b="0" i="0" kern="1200">
                <a:solidFill>
                  <a:schemeClr val="bg2">
                    <a:lumMod val="25000"/>
                  </a:schemeClr>
                </a:solidFill>
                <a:latin typeface="Avenir Next Condensed" panose="020B0503020202020204" pitchFamily="34" charset="0"/>
                <a:ea typeface="+mn-ea"/>
                <a:cs typeface="+mn-cs"/>
              </a:defRPr>
            </a:lvl1pPr>
            <a:lvl2pPr marL="649800" indent="-228600" algn="l" defTabSz="914400" rtl="0" eaLnBrk="1" latinLnBrk="0" hangingPunct="1">
              <a:lnSpc>
                <a:spcPct val="90000"/>
              </a:lnSpc>
              <a:spcBef>
                <a:spcPts val="0"/>
              </a:spcBef>
              <a:spcAft>
                <a:spcPts val="600"/>
              </a:spcAft>
              <a:buSzPct val="70000"/>
              <a:buFont typeface="Wingdings" pitchFamily="2" charset="2"/>
              <a:buChar char="ü"/>
              <a:defRPr sz="2600" b="0" i="0" kern="1200">
                <a:solidFill>
                  <a:schemeClr val="bg2">
                    <a:lumMod val="25000"/>
                  </a:schemeClr>
                </a:solidFill>
                <a:latin typeface="Avenir Next Condensed" panose="020B0503020202020204" pitchFamily="34" charset="0"/>
                <a:ea typeface="+mn-ea"/>
                <a:cs typeface="+mn-cs"/>
              </a:defRPr>
            </a:lvl2pPr>
            <a:lvl3pPr marL="864000" indent="-228600" algn="l" defTabSz="914400" rtl="0" eaLnBrk="1" latinLnBrk="0" hangingPunct="1">
              <a:lnSpc>
                <a:spcPct val="90000"/>
              </a:lnSpc>
              <a:spcBef>
                <a:spcPts val="0"/>
              </a:spcBef>
              <a:spcAft>
                <a:spcPts val="600"/>
              </a:spcAft>
              <a:buSzPct val="70000"/>
              <a:buFont typeface="Wingdings" pitchFamily="2" charset="2"/>
              <a:buChar char="ü"/>
              <a:defRPr sz="2200" b="0" i="0" kern="1200">
                <a:solidFill>
                  <a:schemeClr val="bg2">
                    <a:lumMod val="25000"/>
                  </a:schemeClr>
                </a:solidFill>
                <a:latin typeface="Avenir Next Condensed"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1200"/>
              </a:spcAft>
              <a:buClr>
                <a:srgbClr val="E94E1B"/>
              </a:buClr>
              <a:buSzPct val="110000"/>
              <a:buFont typeface="Arial"/>
              <a:buChar char="•"/>
            </a:pPr>
            <a:r>
              <a:rPr lang="en-GB" sz="2400" dirty="0" err="1">
                <a:solidFill>
                  <a:schemeClr val="tx1"/>
                </a:solidFill>
                <a:latin typeface="Avenir Next Regular"/>
                <a:cs typeface="Avenir Next Regular"/>
              </a:rPr>
              <a:t>Mối</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nguy</a:t>
            </a:r>
            <a:r>
              <a:rPr lang="en-GB" sz="2400" dirty="0">
                <a:solidFill>
                  <a:schemeClr val="tx1"/>
                </a:solidFill>
                <a:latin typeface="Avenir Next Regular"/>
                <a:cs typeface="Avenir Next Regular"/>
              </a:rPr>
              <a:t> an </a:t>
            </a:r>
            <a:r>
              <a:rPr lang="en-GB" sz="2400" dirty="0" err="1">
                <a:solidFill>
                  <a:schemeClr val="tx1"/>
                </a:solidFill>
                <a:latin typeface="Avenir Next Regular"/>
                <a:cs typeface="Avenir Next Regular"/>
              </a:rPr>
              <a:t>toàn</a:t>
            </a:r>
            <a:endParaRPr lang="en-GB" sz="2400" dirty="0">
              <a:solidFill>
                <a:schemeClr val="tx1"/>
              </a:solidFill>
              <a:latin typeface="Avenir Next Regular"/>
              <a:cs typeface="Avenir Next Regular"/>
            </a:endParaRPr>
          </a:p>
          <a:p>
            <a:pPr lvl="1">
              <a:lnSpc>
                <a:spcPct val="100000"/>
              </a:lnSpc>
              <a:spcAft>
                <a:spcPts val="1200"/>
              </a:spcAft>
              <a:buClr>
                <a:srgbClr val="E94E1B"/>
              </a:buClr>
              <a:buSzPct val="110000"/>
              <a:buFont typeface="Arial"/>
              <a:buChar char="•"/>
            </a:pPr>
            <a:r>
              <a:rPr lang="en-GB" sz="2400" dirty="0" err="1">
                <a:solidFill>
                  <a:schemeClr val="tx1"/>
                </a:solidFill>
                <a:latin typeface="Avenir Next Regular"/>
                <a:cs typeface="Avenir Next Regular"/>
              </a:rPr>
              <a:t>Mối</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nguy</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vật</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lý</a:t>
            </a:r>
            <a:endParaRPr lang="en-GB" sz="2400" dirty="0">
              <a:solidFill>
                <a:schemeClr val="tx1"/>
              </a:solidFill>
              <a:latin typeface="Avenir Next Regular"/>
              <a:cs typeface="Avenir Next Regular"/>
            </a:endParaRPr>
          </a:p>
          <a:p>
            <a:pPr lvl="1">
              <a:lnSpc>
                <a:spcPct val="100000"/>
              </a:lnSpc>
              <a:spcAft>
                <a:spcPts val="1200"/>
              </a:spcAft>
              <a:buClr>
                <a:srgbClr val="E94E1B"/>
              </a:buClr>
              <a:buSzPct val="110000"/>
              <a:buFont typeface="Arial"/>
              <a:buChar char="•"/>
            </a:pPr>
            <a:r>
              <a:rPr lang="en-GB" sz="2400" dirty="0" err="1">
                <a:solidFill>
                  <a:schemeClr val="tx1"/>
                </a:solidFill>
                <a:latin typeface="Avenir Next Regular"/>
                <a:cs typeface="Avenir Next Regular"/>
              </a:rPr>
              <a:t>Mối</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nguy</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sinh</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học</a:t>
            </a:r>
            <a:endParaRPr lang="en-GB" sz="2400" dirty="0">
              <a:solidFill>
                <a:schemeClr val="tx1"/>
              </a:solidFill>
              <a:latin typeface="Avenir Next Regular"/>
              <a:cs typeface="Avenir Next Regular"/>
            </a:endParaRPr>
          </a:p>
          <a:p>
            <a:pPr lvl="1">
              <a:lnSpc>
                <a:spcPct val="100000"/>
              </a:lnSpc>
              <a:spcBef>
                <a:spcPts val="1200"/>
              </a:spcBef>
              <a:spcAft>
                <a:spcPts val="1200"/>
              </a:spcAft>
              <a:buClr>
                <a:srgbClr val="E94E1B"/>
              </a:buClr>
              <a:buSzPct val="110000"/>
            </a:pPr>
            <a:endParaRPr lang="en-GB" sz="2400" dirty="0">
              <a:solidFill>
                <a:schemeClr val="tx1"/>
              </a:solidFill>
              <a:latin typeface="Avenir Next Regular"/>
              <a:cs typeface="Avenir Next Regular"/>
            </a:endParaRPr>
          </a:p>
          <a:p>
            <a:pPr marL="421200" lvl="1" indent="0">
              <a:lnSpc>
                <a:spcPct val="100000"/>
              </a:lnSpc>
              <a:spcBef>
                <a:spcPts val="1200"/>
              </a:spcBef>
              <a:spcAft>
                <a:spcPts val="1200"/>
              </a:spcAft>
              <a:buClr>
                <a:srgbClr val="E94E1B"/>
              </a:buClr>
              <a:buSzPct val="110000"/>
              <a:buNone/>
            </a:pPr>
            <a:endParaRPr lang="en-GB" sz="2400" dirty="0">
              <a:solidFill>
                <a:schemeClr val="tx1"/>
              </a:solidFill>
              <a:latin typeface="Avenir Next Regular"/>
              <a:cs typeface="Avenir Next Regular"/>
            </a:endParaRPr>
          </a:p>
          <a:p>
            <a:pPr lvl="1">
              <a:lnSpc>
                <a:spcPct val="100000"/>
              </a:lnSpc>
              <a:spcBef>
                <a:spcPts val="1200"/>
              </a:spcBef>
              <a:spcAft>
                <a:spcPts val="1200"/>
              </a:spcAft>
              <a:buClr>
                <a:srgbClr val="E94E1B"/>
              </a:buClr>
              <a:buSzPct val="110000"/>
            </a:pPr>
            <a:endParaRPr lang="en-GB" sz="2400" dirty="0">
              <a:solidFill>
                <a:schemeClr val="tx1"/>
              </a:solidFill>
              <a:latin typeface="Avenir Next Regular"/>
              <a:cs typeface="Avenir Next Regular"/>
            </a:endParaRPr>
          </a:p>
          <a:p>
            <a:pPr lvl="1">
              <a:lnSpc>
                <a:spcPct val="100000"/>
              </a:lnSpc>
              <a:spcBef>
                <a:spcPts val="1200"/>
              </a:spcBef>
              <a:spcAft>
                <a:spcPts val="1200"/>
              </a:spcAft>
              <a:buClr>
                <a:srgbClr val="E94E1B"/>
              </a:buClr>
              <a:buSzPct val="110000"/>
            </a:pPr>
            <a:endParaRPr lang="en-GB" sz="2400" dirty="0">
              <a:solidFill>
                <a:schemeClr val="tx1"/>
              </a:solidFill>
              <a:latin typeface="Avenir Next Regular"/>
              <a:cs typeface="Avenir Next Regular"/>
            </a:endParaRPr>
          </a:p>
          <a:p>
            <a:pPr lvl="1">
              <a:lnSpc>
                <a:spcPct val="100000"/>
              </a:lnSpc>
              <a:spcAft>
                <a:spcPts val="1200"/>
              </a:spcAft>
              <a:buClr>
                <a:srgbClr val="E94E1B"/>
              </a:buClr>
              <a:buSzPct val="110000"/>
              <a:buFont typeface="Arial"/>
              <a:buChar char="•"/>
            </a:pPr>
            <a:r>
              <a:rPr lang="en-GB" sz="2400" dirty="0" err="1">
                <a:solidFill>
                  <a:schemeClr val="tx1"/>
                </a:solidFill>
                <a:latin typeface="Avenir Next Regular"/>
                <a:cs typeface="Avenir Next Regular"/>
              </a:rPr>
              <a:t>Mối</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nguy</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hóa</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chất</a:t>
            </a:r>
            <a:r>
              <a:rPr lang="en-GB" sz="2400" dirty="0">
                <a:solidFill>
                  <a:schemeClr val="tx1"/>
                </a:solidFill>
                <a:latin typeface="Avenir Next Regular"/>
                <a:cs typeface="Avenir Next Regular"/>
              </a:rPr>
              <a:t> </a:t>
            </a:r>
          </a:p>
          <a:p>
            <a:pPr lvl="1">
              <a:lnSpc>
                <a:spcPct val="100000"/>
              </a:lnSpc>
              <a:spcAft>
                <a:spcPts val="1200"/>
              </a:spcAft>
              <a:buClr>
                <a:srgbClr val="E94E1B"/>
              </a:buClr>
              <a:buSzPct val="110000"/>
              <a:buFont typeface="Arial"/>
              <a:buChar char="•"/>
            </a:pPr>
            <a:r>
              <a:rPr lang="en-GB" sz="2400" dirty="0" err="1">
                <a:solidFill>
                  <a:schemeClr val="tx1"/>
                </a:solidFill>
                <a:latin typeface="Avenir Next Regular"/>
                <a:cs typeface="Avenir Next Regular"/>
              </a:rPr>
              <a:t>Mối</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nguy</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Ecgonomy</a:t>
            </a:r>
            <a:endParaRPr lang="en-GB" sz="2400" dirty="0">
              <a:solidFill>
                <a:schemeClr val="tx1"/>
              </a:solidFill>
              <a:latin typeface="Avenir Next Regular"/>
              <a:cs typeface="Avenir Next Regular"/>
            </a:endParaRPr>
          </a:p>
          <a:p>
            <a:pPr lvl="1">
              <a:lnSpc>
                <a:spcPct val="100000"/>
              </a:lnSpc>
              <a:spcAft>
                <a:spcPts val="1200"/>
              </a:spcAft>
              <a:buClr>
                <a:srgbClr val="E94E1B"/>
              </a:buClr>
              <a:buSzPct val="110000"/>
              <a:buFont typeface="Arial"/>
              <a:buChar char="•"/>
            </a:pPr>
            <a:r>
              <a:rPr lang="en-GB" sz="2400" dirty="0" err="1">
                <a:solidFill>
                  <a:schemeClr val="tx1"/>
                </a:solidFill>
                <a:latin typeface="Avenir Next Regular"/>
                <a:cs typeface="Avenir Next Regular"/>
              </a:rPr>
              <a:t>Mối</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nguy</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tâm</a:t>
            </a:r>
            <a:r>
              <a:rPr lang="en-GB" sz="2400" dirty="0">
                <a:solidFill>
                  <a:schemeClr val="tx1"/>
                </a:solidFill>
                <a:latin typeface="Avenir Next Regular"/>
                <a:cs typeface="Avenir Next Regular"/>
              </a:rPr>
              <a:t> </a:t>
            </a:r>
            <a:r>
              <a:rPr lang="en-GB" sz="2400" dirty="0" err="1">
                <a:solidFill>
                  <a:schemeClr val="tx1"/>
                </a:solidFill>
                <a:latin typeface="Avenir Next Regular"/>
                <a:cs typeface="Avenir Next Regular"/>
              </a:rPr>
              <a:t>lý</a:t>
            </a:r>
            <a:r>
              <a:rPr lang="en-GB" sz="2400" dirty="0">
                <a:solidFill>
                  <a:schemeClr val="tx1"/>
                </a:solidFill>
                <a:latin typeface="Avenir Next Regular"/>
                <a:cs typeface="Avenir Next Regular"/>
              </a:rPr>
              <a:t> </a:t>
            </a:r>
          </a:p>
        </p:txBody>
      </p:sp>
    </p:spTree>
    <p:extLst>
      <p:ext uri="{BB962C8B-B14F-4D97-AF65-F5344CB8AC3E}">
        <p14:creationId xmlns:p14="http://schemas.microsoft.com/office/powerpoint/2010/main" val="1058108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158</TotalTime>
  <Words>4918</Words>
  <Application>Microsoft Office PowerPoint</Application>
  <PresentationFormat>On-screen Show (4:3)</PresentationFormat>
  <Paragraphs>255</Paragraphs>
  <Slides>25</Slides>
  <Notes>25</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25</vt:i4>
      </vt:variant>
    </vt:vector>
  </HeadingPairs>
  <TitlesOfParts>
    <vt:vector size="43" baseType="lpstr">
      <vt:lpstr>Al Bayan Plain</vt:lpstr>
      <vt:lpstr>Arial</vt:lpstr>
      <vt:lpstr>Avenir Book</vt:lpstr>
      <vt:lpstr>Avenir Heavy</vt:lpstr>
      <vt:lpstr>Avenir Next</vt:lpstr>
      <vt:lpstr>Avenir Next Condensed</vt:lpstr>
      <vt:lpstr>Avenir Next Condensed Demi Bold</vt:lpstr>
      <vt:lpstr>Avenir Next Condensed Medium</vt:lpstr>
      <vt:lpstr>Avenir Next Demi Bold</vt:lpstr>
      <vt:lpstr>Avenir Next Italic</vt:lpstr>
      <vt:lpstr>Avenir Next Regular</vt:lpstr>
      <vt:lpstr>Avenir Roman</vt:lpstr>
      <vt:lpstr>Calibri</vt:lpstr>
      <vt:lpstr>Calibri Light</vt:lpstr>
      <vt:lpstr>Symbol</vt:lpstr>
      <vt:lpstr>Wingdings</vt:lpstr>
      <vt:lpstr>Tema di Office</vt:lpstr>
      <vt:lpstr>Benutzerdefiniertes Design</vt:lpstr>
      <vt:lpstr>Cải thiện An toàn và Sức khỏe cho Lao động trẻ </vt:lpstr>
      <vt:lpstr>Thế nào là “lao động trẻ”? </vt:lpstr>
      <vt:lpstr>PowerPoint Presentation</vt:lpstr>
      <vt:lpstr>Lao động trẻ có nguy cơ bị tai nạn lao động và bệnh nghề nghiệp cao hơn? </vt:lpstr>
      <vt:lpstr>PowerPoint Presentation</vt:lpstr>
      <vt:lpstr>PowerPoint Presentation</vt:lpstr>
      <vt:lpstr>Tại sao Lao động trẻ có nguy cơ bị tai nạn lao động và bệnh nghề nghiệp cao hơn?</vt:lpstr>
      <vt:lpstr>PowerPoint Presentation</vt:lpstr>
      <vt:lpstr>PowerPoint Presentation</vt:lpstr>
      <vt:lpstr>PowerPoint Presentation</vt:lpstr>
      <vt:lpstr>PowerPoint Presentation</vt:lpstr>
      <vt:lpstr>Tiêu chuẩn lao động nào của ILO bảo vệ an toàn và sức khỏe cho lao động trẻ? </vt:lpstr>
      <vt:lpstr>PowerPoint Presentation</vt:lpstr>
      <vt:lpstr>PowerPoint Presentation</vt:lpstr>
      <vt:lpstr>Chúng ta làm gì để bảo vệ Lao động trẻ?</vt:lpstr>
      <vt:lpstr>PowerPoint Presentation</vt:lpstr>
      <vt:lpstr>PowerPoint Presentation</vt:lpstr>
      <vt:lpstr>PowerPoint Presentation</vt:lpstr>
      <vt:lpstr>PowerPoint Presentation</vt:lpstr>
      <vt:lpstr>PowerPoint Presentation</vt:lpstr>
      <vt:lpstr>PowerPoint Presentation</vt:lpstr>
      <vt:lpstr>Nâng cao tiếng nói của Lao động trẻ đối với vấn đề An toàn và Sức khỏe nghề nghiệp </vt:lpstr>
      <vt:lpstr>PowerPoint Presentation</vt:lpstr>
      <vt:lpstr>PowerPoint Presentation</vt:lpstr>
      <vt:lpstr>  Xin cảm ơn!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YOUNG WORKERS’  SAFETY AND HEALTH</dc:title>
  <dc:creator>Dafne Papandrea</dc:creator>
  <cp:lastModifiedBy>Duyen, Nguyen Ngoc</cp:lastModifiedBy>
  <cp:revision>258</cp:revision>
  <dcterms:created xsi:type="dcterms:W3CDTF">2018-02-08T09:10:31Z</dcterms:created>
  <dcterms:modified xsi:type="dcterms:W3CDTF">2018-04-24T13:57:03Z</dcterms:modified>
</cp:coreProperties>
</file>