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3503" r:id="rId4"/>
  </p:sldMasterIdLst>
  <p:notesMasterIdLst>
    <p:notesMasterId r:id="rId53"/>
  </p:notesMasterIdLst>
  <p:sldIdLst>
    <p:sldId id="278" r:id="rId5"/>
    <p:sldId id="257" r:id="rId6"/>
    <p:sldId id="280" r:id="rId7"/>
    <p:sldId id="258" r:id="rId8"/>
    <p:sldId id="259" r:id="rId9"/>
    <p:sldId id="260" r:id="rId10"/>
    <p:sldId id="281" r:id="rId11"/>
    <p:sldId id="282" r:id="rId12"/>
    <p:sldId id="283" r:id="rId13"/>
    <p:sldId id="284" r:id="rId14"/>
    <p:sldId id="285" r:id="rId15"/>
    <p:sldId id="261" r:id="rId16"/>
    <p:sldId id="262" r:id="rId17"/>
    <p:sldId id="263" r:id="rId18"/>
    <p:sldId id="287" r:id="rId19"/>
    <p:sldId id="288" r:id="rId20"/>
    <p:sldId id="289" r:id="rId21"/>
    <p:sldId id="264" r:id="rId22"/>
    <p:sldId id="265" r:id="rId23"/>
    <p:sldId id="290" r:id="rId24"/>
    <p:sldId id="291" r:id="rId25"/>
    <p:sldId id="292" r:id="rId26"/>
    <p:sldId id="293" r:id="rId27"/>
    <p:sldId id="294" r:id="rId28"/>
    <p:sldId id="295" r:id="rId29"/>
    <p:sldId id="319" r:id="rId30"/>
    <p:sldId id="297" r:id="rId31"/>
    <p:sldId id="320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18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275" r:id="rId5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he Title" id="{5032FE7F-A767-4042-B3A6-E893365B3EEC}">
          <p14:sldIdLst>
            <p14:sldId id="278"/>
          </p14:sldIdLst>
        </p14:section>
        <p14:section name="Introduction" id="{D1608BB2-C3DB-4D2D-A87E-8B2A36746F79}">
          <p14:sldIdLst>
            <p14:sldId id="257"/>
            <p14:sldId id="280"/>
            <p14:sldId id="258"/>
            <p14:sldId id="259"/>
            <p14:sldId id="260"/>
          </p14:sldIdLst>
        </p14:section>
        <p14:section name="Chapter 1" id="{7D766922-1A8C-4DCB-8D4C-6194308688A9}">
          <p14:sldIdLst>
            <p14:sldId id="281"/>
            <p14:sldId id="282"/>
            <p14:sldId id="283"/>
            <p14:sldId id="284"/>
            <p14:sldId id="285"/>
            <p14:sldId id="261"/>
            <p14:sldId id="262"/>
            <p14:sldId id="263"/>
            <p14:sldId id="287"/>
            <p14:sldId id="288"/>
            <p14:sldId id="289"/>
            <p14:sldId id="264"/>
            <p14:sldId id="265"/>
            <p14:sldId id="290"/>
          </p14:sldIdLst>
        </p14:section>
        <p14:section name="Chapter 2" id="{F74653B3-4908-4910-AFD1-250CCBA68F6C}">
          <p14:sldIdLst>
            <p14:sldId id="291"/>
            <p14:sldId id="292"/>
            <p14:sldId id="293"/>
            <p14:sldId id="294"/>
            <p14:sldId id="295"/>
            <p14:sldId id="319"/>
            <p14:sldId id="297"/>
            <p14:sldId id="320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18"/>
          </p14:sldIdLst>
        </p14:section>
        <p14:section name="Chapter 3" id="{F4A7703E-992A-4535-B800-61FD3CE213B7}">
          <p14:sldIdLst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</p14:sldIdLst>
        </p14:section>
        <p14:section name="The End" id="{6E21B574-E06A-4FA7-9A64-F8AC8A042A8F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250" autoAdjust="0"/>
    <p:restoredTop sz="94434" autoAdjust="0"/>
  </p:normalViewPr>
  <p:slideViewPr>
    <p:cSldViewPr snapToGrid="0" snapToObjects="1">
      <p:cViewPr varScale="1">
        <p:scale>
          <a:sx n="116" d="100"/>
          <a:sy n="116" d="100"/>
        </p:scale>
        <p:origin x="108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92939-306E-49CA-BC15-212D271B69F8}" type="datetimeFigureOut">
              <a:rPr lang="en-GB" smtClean="0"/>
              <a:t>31/05/2019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608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F3FC9-3EF5-4191-962D-0EFAB9DC91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15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868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u="sn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982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421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266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673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532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335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484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81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44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997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327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994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337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352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0247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98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642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236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651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516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7325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6349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337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8995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>
                <a:solidFill>
                  <a:prstClr val="black"/>
                </a:solidFill>
              </a:rPr>
              <a:pPr/>
              <a:t>26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492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2450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9804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3381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1632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664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8672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626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1921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1499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en-GB" sz="1200" dirty="0" smtClean="0">
              <a:effectLst/>
              <a:latin typeface="Franklin Gothic Book" panose="020B0503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1866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3027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7812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2800"/>
            <a:endParaRPr lang="en-GB" sz="1200" b="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2434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0125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648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177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2669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7589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6244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38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12316-7977-4A87-8496-D821DBABD588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0006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F3FC9-3EF5-4191-962D-0EFAB9DC91A0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455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09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306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23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56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362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53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1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85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57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41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715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D09BD-F67B-734B-8D14-A2D0A7F6EB19}" type="datetimeFigureOut">
              <a:rPr lang="fr-FR" smtClean="0"/>
              <a:t>31/05/2019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19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0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04" r:id="rId1"/>
    <p:sldLayoutId id="2147493505" r:id="rId2"/>
    <p:sldLayoutId id="2147493506" r:id="rId3"/>
    <p:sldLayoutId id="2147493507" r:id="rId4"/>
    <p:sldLayoutId id="2147493508" r:id="rId5"/>
    <p:sldLayoutId id="2147493509" r:id="rId6"/>
    <p:sldLayoutId id="2147493510" r:id="rId7"/>
    <p:sldLayoutId id="2147493511" r:id="rId8"/>
    <p:sldLayoutId id="2147493512" r:id="rId9"/>
    <p:sldLayoutId id="2147493513" r:id="rId10"/>
    <p:sldLayoutId id="214749351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llustr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7371" y="0"/>
            <a:ext cx="9763554" cy="685799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333058"/>
            <a:ext cx="723900" cy="1930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307371" y="528911"/>
            <a:ext cx="8792465" cy="151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00" marR="194310" algn="ctr">
              <a:spcAft>
                <a:spcPts val="0"/>
              </a:spcAft>
            </a:pPr>
            <a:r>
              <a:rPr lang="en-US" sz="3000" b="1" dirty="0">
                <a:solidFill>
                  <a:srgbClr val="CC33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AN TOÀN VÀ SỨC KHỎE LÀ TRỌNG TÂM CỦA TƯƠNG LAI VIỆC LÀM</a:t>
            </a:r>
            <a:endParaRPr lang="en-US" sz="3000" dirty="0">
              <a:solidFill>
                <a:srgbClr val="CC33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950"/>
              </a:lnSpc>
              <a:spcAft>
                <a:spcPts val="0"/>
              </a:spcAft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R="3810" algn="ctr">
              <a:spcAft>
                <a:spcPts val="0"/>
              </a:spcAft>
            </a:pP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Dựa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trên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100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năm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kinh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nghiệm</a:t>
            </a:r>
            <a:endParaRPr lang="en-US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66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25" y="4724399"/>
            <a:ext cx="8351069" cy="111344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18" y="3276598"/>
            <a:ext cx="8389777" cy="1123385"/>
          </a:xfrm>
          <a:prstGeom prst="rect">
            <a:avLst/>
          </a:prstGeom>
        </p:spPr>
      </p:pic>
      <p:pic>
        <p:nvPicPr>
          <p:cNvPr id="6" name="Espace réservé du contenu 5"/>
          <p:cNvPicPr>
            <a:picLocks noGrp="1" noChangeAspect="1"/>
          </p:cNvPicPr>
          <p:nvPr>
            <p:ph idx="4294967295"/>
          </p:nvPr>
        </p:nvPicPr>
        <p:blipFill>
          <a:blip r:embed="rId5"/>
          <a:srcRect/>
          <a:stretch/>
        </p:blipFill>
        <p:spPr>
          <a:xfrm>
            <a:off x="385068" y="1837513"/>
            <a:ext cx="8350250" cy="1111250"/>
          </a:xfrm>
        </p:spPr>
      </p:pic>
      <p:sp>
        <p:nvSpPr>
          <p:cNvPr id="15" name="ZoneTexte 14"/>
          <p:cNvSpPr txBox="1"/>
          <p:nvPr/>
        </p:nvSpPr>
        <p:spPr>
          <a:xfrm>
            <a:off x="1018041" y="1983157"/>
            <a:ext cx="7084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The story of 100 years towards safer &amp; healthier work</a:t>
            </a:r>
            <a:endParaRPr lang="fr-FR" sz="3600" b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018041" y="3515124"/>
            <a:ext cx="7084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lớn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endParaRPr lang="fr-FR" sz="3600" b="1" baseline="30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960553" y="4899102"/>
            <a:ext cx="7242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phó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thách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3600" b="1" baseline="30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b="1" baseline="30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nghề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(ATSKNN)</a:t>
            </a:r>
            <a:endParaRPr lang="fr-FR" sz="3600" b="1" baseline="30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Espace réservé du contenu 5"/>
          <p:cNvPicPr>
            <a:picLocks noGrp="1"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0" r="41410"/>
          <a:stretch>
            <a:fillRect/>
          </a:stretch>
        </p:blipFill>
        <p:spPr>
          <a:xfrm>
            <a:off x="384249" y="1861376"/>
            <a:ext cx="8351069" cy="1112416"/>
          </a:xfrm>
          <a:prstGeom prst="rect">
            <a:avLst/>
          </a:prstGeom>
        </p:spPr>
      </p:pic>
      <p:sp>
        <p:nvSpPr>
          <p:cNvPr id="10" name="ZoneTexte 14"/>
          <p:cNvSpPr txBox="1"/>
          <p:nvPr/>
        </p:nvSpPr>
        <p:spPr>
          <a:xfrm>
            <a:off x="960553" y="2071989"/>
            <a:ext cx="7084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Lịch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en-US" sz="3600" b="1" baseline="30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3600" b="1" baseline="30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3600" b="1" baseline="30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b="1" baseline="30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lành</a:t>
            </a:r>
            <a:r>
              <a:rPr lang="en-US" sz="3600" b="1" baseline="30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US" sz="3600" b="1" baseline="30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endParaRPr lang="en-GB" sz="3600" b="1" baseline="30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17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0" u="none" strike="noStrike" baseline="0" dirty="0" err="1" smtClean="0">
                <a:latin typeface="FranklinGothicBook"/>
              </a:rPr>
              <a:t>Giới</a:t>
            </a:r>
            <a:r>
              <a:rPr lang="en-GB" b="1" i="0" u="none" strike="noStrike" dirty="0" smtClean="0">
                <a:latin typeface="FranklinGothicBook"/>
              </a:rPr>
              <a:t> </a:t>
            </a:r>
            <a:r>
              <a:rPr lang="en-GB" b="1" i="0" u="none" strike="noStrike" dirty="0" err="1" smtClean="0">
                <a:latin typeface="FranklinGothicBook"/>
              </a:rPr>
              <a:t>thiệu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Chương</a:t>
            </a:r>
            <a:r>
              <a:rPr lang="en-US" dirty="0" smtClean="0"/>
              <a:t> </a:t>
            </a:r>
            <a:r>
              <a:rPr lang="en-US" dirty="0" err="1" smtClean="0"/>
              <a:t>trình</a:t>
            </a:r>
            <a:r>
              <a:rPr lang="en-US" dirty="0" smtClean="0"/>
              <a:t> </a:t>
            </a:r>
            <a:r>
              <a:rPr lang="en-US" dirty="0" err="1" smtClean="0"/>
              <a:t>Nghị</a:t>
            </a:r>
            <a:r>
              <a:rPr lang="en-US" dirty="0" smtClean="0"/>
              <a:t> </a:t>
            </a:r>
            <a:r>
              <a:rPr lang="en-US" dirty="0" err="1" smtClean="0"/>
              <a:t>sự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Bền</a:t>
            </a:r>
            <a:r>
              <a:rPr lang="en-US" dirty="0" smtClean="0"/>
              <a:t> </a:t>
            </a:r>
            <a:r>
              <a:rPr lang="en-US" dirty="0" err="1" smtClean="0"/>
              <a:t>vững</a:t>
            </a:r>
            <a:r>
              <a:rPr lang="en-US" dirty="0" smtClean="0"/>
              <a:t> 2030 </a:t>
            </a:r>
          </a:p>
          <a:p>
            <a:r>
              <a:rPr lang="en-US" dirty="0" err="1" smtClean="0"/>
              <a:t>Mục</a:t>
            </a:r>
            <a:r>
              <a:rPr lang="en-US" dirty="0" smtClean="0"/>
              <a:t> </a:t>
            </a:r>
            <a:r>
              <a:rPr lang="en-US" dirty="0" err="1" smtClean="0"/>
              <a:t>tiêu</a:t>
            </a:r>
            <a:r>
              <a:rPr lang="en-US" dirty="0" smtClean="0"/>
              <a:t>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 </a:t>
            </a:r>
            <a:r>
              <a:rPr lang="en-US" dirty="0" err="1" smtClean="0"/>
              <a:t>Bền</a:t>
            </a:r>
            <a:r>
              <a:rPr lang="en-US" dirty="0" smtClean="0"/>
              <a:t> </a:t>
            </a:r>
            <a:r>
              <a:rPr lang="en-US" dirty="0" err="1" smtClean="0"/>
              <a:t>vững</a:t>
            </a:r>
            <a:r>
              <a:rPr lang="en-US" dirty="0" smtClean="0"/>
              <a:t> (SDG) 3 </a:t>
            </a:r>
            <a:r>
              <a:rPr lang="en-US" dirty="0" err="1" smtClean="0"/>
              <a:t>và</a:t>
            </a:r>
            <a:r>
              <a:rPr lang="en-US" dirty="0" smtClean="0"/>
              <a:t> 8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532" y="3863180"/>
            <a:ext cx="2051162" cy="20072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666" y="3863180"/>
            <a:ext cx="2061005" cy="201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1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" y="0"/>
            <a:ext cx="90705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4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154"/>
            <a:ext cx="9144000" cy="645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1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867"/>
            <a:ext cx="9144000" cy="644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07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5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2665379"/>
            <a:ext cx="9144000" cy="1841063"/>
          </a:xfrm>
          <a:prstGeom prst="rect">
            <a:avLst/>
          </a:prstGeom>
        </p:spPr>
      </p:pic>
      <p:sp>
        <p:nvSpPr>
          <p:cNvPr id="6" name="ZoneTexte 14"/>
          <p:cNvSpPr txBox="1"/>
          <p:nvPr/>
        </p:nvSpPr>
        <p:spPr>
          <a:xfrm>
            <a:off x="831273" y="3306113"/>
            <a:ext cx="7084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 smtClean="0">
                <a:solidFill>
                  <a:srgbClr val="FFFFFF"/>
                </a:solidFill>
                <a:latin typeface="Century Gothic"/>
                <a:cs typeface="Century Gothic"/>
              </a:rPr>
              <a:t>Chapter 1</a:t>
            </a:r>
          </a:p>
          <a:p>
            <a:r>
              <a:rPr lang="en-US" sz="3600" b="1" baseline="30000" dirty="0" smtClean="0">
                <a:solidFill>
                  <a:srgbClr val="FFFFFF"/>
                </a:solidFill>
                <a:latin typeface="Century Gothic"/>
                <a:cs typeface="Century Gothic"/>
              </a:rPr>
              <a:t>100 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years of safety and health at </a:t>
            </a:r>
            <a:r>
              <a:rPr lang="en-US" sz="3600" b="1" baseline="30000" dirty="0" smtClean="0">
                <a:solidFill>
                  <a:srgbClr val="FFFFFF"/>
                </a:solidFill>
                <a:latin typeface="Century Gothic"/>
                <a:cs typeface="Century Gothic"/>
              </a:rPr>
              <a:t>work</a:t>
            </a:r>
            <a:endParaRPr lang="fr-FR" sz="3600" b="1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pic>
        <p:nvPicPr>
          <p:cNvPr id="4" name="Espace réservé du contenu 5"/>
          <p:cNvPicPr>
            <a:picLocks noGrp="1"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0" r="41410"/>
          <a:stretch>
            <a:fillRect/>
          </a:stretch>
        </p:blipFill>
        <p:spPr>
          <a:xfrm>
            <a:off x="1" y="2863647"/>
            <a:ext cx="9144002" cy="1642795"/>
          </a:xfrm>
          <a:prstGeom prst="rect">
            <a:avLst/>
          </a:prstGeom>
        </p:spPr>
      </p:pic>
      <p:sp>
        <p:nvSpPr>
          <p:cNvPr id="7" name="ZoneTexte 14"/>
          <p:cNvSpPr txBox="1"/>
          <p:nvPr/>
        </p:nvSpPr>
        <p:spPr>
          <a:xfrm>
            <a:off x="831272" y="3121447"/>
            <a:ext cx="8030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Chương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68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775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1. </a:t>
            </a:r>
            <a:r>
              <a:rPr lang="en-US" b="1" dirty="0" err="1" smtClean="0"/>
              <a:t>Tại</a:t>
            </a:r>
            <a:r>
              <a:rPr lang="en-US" b="1" dirty="0" smtClean="0"/>
              <a:t> </a:t>
            </a:r>
            <a:r>
              <a:rPr lang="en-US" b="1" dirty="0" err="1" smtClean="0"/>
              <a:t>sao</a:t>
            </a:r>
            <a:r>
              <a:rPr lang="en-US" b="1" dirty="0" smtClean="0"/>
              <a:t> </a:t>
            </a:r>
            <a:r>
              <a:rPr lang="en-US" b="1" dirty="0" err="1" smtClean="0"/>
              <a:t>thế</a:t>
            </a:r>
            <a:r>
              <a:rPr lang="en-US" b="1" dirty="0" smtClean="0"/>
              <a:t> </a:t>
            </a:r>
            <a:r>
              <a:rPr lang="en-US" b="1" dirty="0" err="1" smtClean="0"/>
              <a:t>giới</a:t>
            </a:r>
            <a:r>
              <a:rPr lang="en-US" b="1" dirty="0" smtClean="0"/>
              <a:t> </a:t>
            </a:r>
            <a:r>
              <a:rPr lang="en-US" b="1" dirty="0" err="1" smtClean="0"/>
              <a:t>phải</a:t>
            </a:r>
            <a:r>
              <a:rPr lang="en-US" b="1" dirty="0" smtClean="0"/>
              <a:t> </a:t>
            </a:r>
            <a:r>
              <a:rPr lang="en-US" b="1" dirty="0" err="1" smtClean="0"/>
              <a:t>ứng</a:t>
            </a:r>
            <a:r>
              <a:rPr lang="en-US" b="1" dirty="0" smtClean="0"/>
              <a:t> </a:t>
            </a:r>
            <a:r>
              <a:rPr lang="en-US" b="1" dirty="0" err="1" smtClean="0"/>
              <a:t>phó</a:t>
            </a:r>
            <a:r>
              <a:rPr lang="en-US" b="1" dirty="0" smtClean="0"/>
              <a:t> </a:t>
            </a:r>
            <a:r>
              <a:rPr lang="en-US" b="1" dirty="0" err="1" smtClean="0"/>
              <a:t>với</a:t>
            </a:r>
            <a:r>
              <a:rPr lang="en-US" b="1" dirty="0" smtClean="0"/>
              <a:t> </a:t>
            </a:r>
            <a:r>
              <a:rPr lang="en-US" b="1" dirty="0" err="1" smtClean="0"/>
              <a:t>tại</a:t>
            </a:r>
            <a:r>
              <a:rPr lang="en-US" b="1" dirty="0" smtClean="0"/>
              <a:t> </a:t>
            </a:r>
            <a:r>
              <a:rPr lang="en-US" b="1" dirty="0" err="1" smtClean="0"/>
              <a:t>nạn</a:t>
            </a:r>
            <a:r>
              <a:rPr lang="en-US" b="1" dirty="0" smtClean="0"/>
              <a:t> </a:t>
            </a:r>
            <a:r>
              <a:rPr lang="en-US" b="1" dirty="0" err="1" smtClean="0"/>
              <a:t>lao</a:t>
            </a:r>
            <a:r>
              <a:rPr lang="en-US" b="1" dirty="0" smtClean="0"/>
              <a:t> </a:t>
            </a:r>
            <a:r>
              <a:rPr lang="en-US" b="1" dirty="0" err="1" smtClean="0"/>
              <a:t>động</a:t>
            </a:r>
            <a:r>
              <a:rPr lang="en-US" b="1" dirty="0" smtClean="0"/>
              <a:t> </a:t>
            </a:r>
            <a:r>
              <a:rPr lang="en-US" b="1" dirty="0" err="1" smtClean="0"/>
              <a:t>và</a:t>
            </a:r>
            <a:r>
              <a:rPr lang="en-US" b="1" dirty="0" smtClean="0"/>
              <a:t> </a:t>
            </a:r>
            <a:r>
              <a:rPr lang="en-US" b="1" dirty="0" err="1" smtClean="0"/>
              <a:t>bệnh</a:t>
            </a:r>
            <a:r>
              <a:rPr lang="en-US" b="1" dirty="0" smtClean="0"/>
              <a:t> </a:t>
            </a:r>
            <a:r>
              <a:rPr lang="en-US" b="1" dirty="0" err="1" smtClean="0"/>
              <a:t>nghề</a:t>
            </a:r>
            <a:r>
              <a:rPr lang="en-US" b="1" dirty="0" smtClean="0"/>
              <a:t> </a:t>
            </a:r>
            <a:r>
              <a:rPr lang="en-US" b="1" dirty="0" err="1" smtClean="0"/>
              <a:t>nghiệp</a:t>
            </a:r>
            <a:r>
              <a:rPr lang="en-US" b="1" dirty="0" smtClean="0"/>
              <a:t> </a:t>
            </a:r>
            <a:r>
              <a:rPr lang="en-US" b="1" dirty="0" err="1" smtClean="0"/>
              <a:t>từ</a:t>
            </a:r>
            <a:r>
              <a:rPr lang="en-US" b="1" dirty="0" smtClean="0"/>
              <a:t> 100 </a:t>
            </a:r>
            <a:r>
              <a:rPr lang="en-US" b="1" dirty="0" err="1" smtClean="0"/>
              <a:t>năm</a:t>
            </a:r>
            <a:r>
              <a:rPr lang="en-US" b="1" dirty="0" smtClean="0"/>
              <a:t> </a:t>
            </a:r>
            <a:r>
              <a:rPr lang="en-US" b="1" dirty="0" err="1" smtClean="0"/>
              <a:t>trước</a:t>
            </a:r>
            <a:r>
              <a:rPr lang="en-US" b="1" dirty="0" smtClean="0"/>
              <a:t>  </a:t>
            </a:r>
            <a:endParaRPr lang="en-GB" b="1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2332038"/>
            <a:ext cx="8229600" cy="4037766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 err="1" smtClean="0"/>
              <a:t>Quan</a:t>
            </a:r>
            <a:r>
              <a:rPr lang="en-US" i="1" dirty="0" smtClean="0"/>
              <a:t> </a:t>
            </a:r>
            <a:r>
              <a:rPr lang="en-US" i="1" dirty="0" err="1" smtClean="0"/>
              <a:t>điểm</a:t>
            </a:r>
            <a:r>
              <a:rPr lang="en-US" i="1" dirty="0" smtClean="0"/>
              <a:t> </a:t>
            </a:r>
            <a:r>
              <a:rPr lang="en-US" i="1" dirty="0" err="1" smtClean="0"/>
              <a:t>lịch</a:t>
            </a:r>
            <a:r>
              <a:rPr lang="en-US" i="1" dirty="0" smtClean="0"/>
              <a:t> </a:t>
            </a:r>
            <a:r>
              <a:rPr lang="en-US" i="1" dirty="0" err="1" smtClean="0"/>
              <a:t>sử</a:t>
            </a:r>
            <a:endParaRPr lang="en-US" i="1" dirty="0" smtClean="0"/>
          </a:p>
          <a:p>
            <a:pPr marL="0" indent="0" algn="ctr">
              <a:buNone/>
            </a:pPr>
            <a:endParaRPr lang="en-US" dirty="0"/>
          </a:p>
          <a:p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kỷ</a:t>
            </a:r>
            <a:r>
              <a:rPr lang="en-US" dirty="0" smtClean="0"/>
              <a:t> 18, 19 </a:t>
            </a:r>
            <a:r>
              <a:rPr lang="en-US" dirty="0" err="1" smtClean="0"/>
              <a:t>và</a:t>
            </a:r>
            <a:r>
              <a:rPr lang="en-US" dirty="0" smtClean="0"/>
              <a:t> 20: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nghiệp</a:t>
            </a:r>
            <a:r>
              <a:rPr lang="en-US" dirty="0" smtClean="0"/>
              <a:t> </a:t>
            </a:r>
            <a:r>
              <a:rPr lang="en-US" dirty="0" err="1" smtClean="0"/>
              <a:t>hóa</a:t>
            </a:r>
            <a:endParaRPr lang="en-US" dirty="0" smtClean="0"/>
          </a:p>
          <a:p>
            <a:r>
              <a:rPr lang="en-US" dirty="0" err="1" smtClean="0"/>
              <a:t>Đầu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kỷ</a:t>
            </a:r>
            <a:r>
              <a:rPr lang="en-US" dirty="0" smtClean="0"/>
              <a:t> 20</a:t>
            </a:r>
          </a:p>
          <a:p>
            <a:pPr lvl="1"/>
            <a:r>
              <a:rPr lang="en-US" dirty="0" smtClean="0"/>
              <a:t>1919: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lập</a:t>
            </a:r>
            <a:r>
              <a:rPr lang="en-US" dirty="0" smtClean="0"/>
              <a:t> Hội </a:t>
            </a:r>
            <a:r>
              <a:rPr lang="en-US" dirty="0" err="1" smtClean="0"/>
              <a:t>Quốc</a:t>
            </a:r>
            <a:r>
              <a:rPr lang="en-US" dirty="0" smtClean="0"/>
              <a:t> </a:t>
            </a:r>
            <a:r>
              <a:rPr lang="en-US" dirty="0" err="1" smtClean="0"/>
              <a:t>Liên</a:t>
            </a:r>
            <a:r>
              <a:rPr lang="en-US" dirty="0" smtClean="0"/>
              <a:t> (</a:t>
            </a:r>
            <a:r>
              <a:rPr lang="en-US" dirty="0" err="1" smtClean="0"/>
              <a:t>tiền</a:t>
            </a:r>
            <a:r>
              <a:rPr lang="en-US" dirty="0" smtClean="0"/>
              <a:t> </a:t>
            </a:r>
            <a:r>
              <a:rPr lang="en-US" dirty="0" err="1" smtClean="0"/>
              <a:t>thân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Liên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 </a:t>
            </a:r>
            <a:r>
              <a:rPr lang="en-US" dirty="0" err="1" smtClean="0"/>
              <a:t>Quốc</a:t>
            </a:r>
            <a:r>
              <a:rPr lang="en-US" dirty="0" smtClean="0"/>
              <a:t>) &amp;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Lao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Quốc</a:t>
            </a:r>
            <a:r>
              <a:rPr lang="en-US" dirty="0" smtClean="0"/>
              <a:t> </a:t>
            </a:r>
            <a:r>
              <a:rPr lang="en-US" dirty="0" err="1" smtClean="0"/>
              <a:t>tế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1836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84" y="537883"/>
            <a:ext cx="8679793" cy="6078070"/>
          </a:xfrm>
        </p:spPr>
      </p:pic>
    </p:spTree>
    <p:extLst>
      <p:ext uri="{BB962C8B-B14F-4D97-AF65-F5344CB8AC3E}">
        <p14:creationId xmlns:p14="http://schemas.microsoft.com/office/powerpoint/2010/main" val="211784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2. ILO: </a:t>
            </a:r>
            <a:r>
              <a:rPr lang="en-US" b="1" dirty="0" err="1" smtClean="0"/>
              <a:t>được</a:t>
            </a:r>
            <a:r>
              <a:rPr lang="en-US" b="1" dirty="0" smtClean="0"/>
              <a:t> </a:t>
            </a:r>
            <a:r>
              <a:rPr lang="en-US" b="1" dirty="0" err="1" smtClean="0"/>
              <a:t>thành</a:t>
            </a:r>
            <a:r>
              <a:rPr lang="en-US" b="1" dirty="0" smtClean="0"/>
              <a:t> </a:t>
            </a:r>
            <a:r>
              <a:rPr lang="en-US" b="1" dirty="0" err="1" smtClean="0"/>
              <a:t>lập</a:t>
            </a:r>
            <a:r>
              <a:rPr lang="en-US" b="1" dirty="0" smtClean="0"/>
              <a:t> </a:t>
            </a:r>
            <a:r>
              <a:rPr lang="en-US" b="1" dirty="0" err="1" smtClean="0"/>
              <a:t>dựa</a:t>
            </a:r>
            <a:r>
              <a:rPr lang="en-US" b="1" dirty="0" smtClean="0"/>
              <a:t> </a:t>
            </a:r>
            <a:r>
              <a:rPr lang="en-US" b="1" dirty="0" err="1" smtClean="0"/>
              <a:t>trên</a:t>
            </a:r>
            <a:r>
              <a:rPr lang="en-US" b="1" dirty="0" smtClean="0"/>
              <a:t> </a:t>
            </a:r>
            <a:r>
              <a:rPr lang="en-US" b="1" dirty="0" err="1" smtClean="0"/>
              <a:t>khái</a:t>
            </a:r>
            <a:r>
              <a:rPr lang="en-US" b="1" dirty="0" smtClean="0"/>
              <a:t> </a:t>
            </a:r>
            <a:r>
              <a:rPr lang="en-US" b="1" dirty="0" err="1" smtClean="0"/>
              <a:t>niệm</a:t>
            </a:r>
            <a:r>
              <a:rPr lang="en-US" b="1" dirty="0" smtClean="0"/>
              <a:t> </a:t>
            </a:r>
            <a:r>
              <a:rPr lang="en-US" b="1" dirty="0" err="1" smtClean="0"/>
              <a:t>công</a:t>
            </a:r>
            <a:r>
              <a:rPr lang="en-US" b="1" dirty="0" smtClean="0"/>
              <a:t> </a:t>
            </a:r>
            <a:r>
              <a:rPr lang="en-US" b="1" dirty="0" err="1" smtClean="0"/>
              <a:t>việc</a:t>
            </a:r>
            <a:r>
              <a:rPr lang="en-US" b="1" dirty="0" smtClean="0"/>
              <a:t> an </a:t>
            </a:r>
            <a:r>
              <a:rPr lang="en-US" b="1" dirty="0" err="1" smtClean="0"/>
              <a:t>toàn</a:t>
            </a:r>
            <a:r>
              <a:rPr lang="en-US" b="1" dirty="0" smtClean="0"/>
              <a:t> </a:t>
            </a:r>
            <a:r>
              <a:rPr lang="en-US" b="1" dirty="0" err="1" smtClean="0"/>
              <a:t>và</a:t>
            </a:r>
            <a:r>
              <a:rPr lang="en-US" b="1" dirty="0" smtClean="0"/>
              <a:t> </a:t>
            </a:r>
            <a:r>
              <a:rPr lang="en-US" b="1" dirty="0" err="1" smtClean="0"/>
              <a:t>lành</a:t>
            </a:r>
            <a:r>
              <a:rPr lang="en-US" b="1" dirty="0" smtClean="0"/>
              <a:t> </a:t>
            </a:r>
            <a:r>
              <a:rPr lang="en-US" b="1" dirty="0" err="1" smtClean="0"/>
              <a:t>mạnh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Hội </a:t>
            </a:r>
            <a:r>
              <a:rPr lang="en-US" sz="2800" dirty="0" err="1" smtClean="0"/>
              <a:t>nghị</a:t>
            </a:r>
            <a:r>
              <a:rPr lang="en-US" sz="2800" dirty="0" smtClean="0"/>
              <a:t> Lao </a:t>
            </a:r>
            <a:r>
              <a:rPr lang="en-US" sz="2800" dirty="0" err="1" smtClean="0"/>
              <a:t>động</a:t>
            </a:r>
            <a:r>
              <a:rPr lang="en-US" sz="2800" dirty="0" smtClean="0"/>
              <a:t> </a:t>
            </a:r>
            <a:r>
              <a:rPr lang="en-US" sz="2800" dirty="0" err="1" smtClean="0"/>
              <a:t>Quốc</a:t>
            </a:r>
            <a:r>
              <a:rPr lang="en-US" sz="2800" dirty="0" smtClean="0"/>
              <a:t> </a:t>
            </a:r>
            <a:r>
              <a:rPr lang="en-US" sz="2800" dirty="0" err="1" smtClean="0"/>
              <a:t>tế</a:t>
            </a:r>
            <a:r>
              <a:rPr lang="en-US" sz="2800" dirty="0" smtClean="0"/>
              <a:t> </a:t>
            </a:r>
            <a:r>
              <a:rPr lang="en-US" sz="2800" dirty="0" err="1" smtClean="0"/>
              <a:t>đầu</a:t>
            </a:r>
            <a:r>
              <a:rPr lang="en-US" sz="2800" dirty="0" smtClean="0"/>
              <a:t> </a:t>
            </a:r>
            <a:r>
              <a:rPr lang="en-US" sz="2800" dirty="0" err="1" smtClean="0"/>
              <a:t>tiên</a:t>
            </a:r>
            <a:r>
              <a:rPr lang="en-US" sz="2800" dirty="0" smtClean="0"/>
              <a:t> </a:t>
            </a:r>
            <a:r>
              <a:rPr lang="en-US" sz="2800" dirty="0" err="1" smtClean="0"/>
              <a:t>năm</a:t>
            </a:r>
            <a:r>
              <a:rPr lang="en-US" sz="2800" dirty="0" smtClean="0"/>
              <a:t> 1919:</a:t>
            </a:r>
          </a:p>
          <a:p>
            <a:pPr marL="0" indent="0" algn="ctr">
              <a:buNone/>
            </a:pPr>
            <a:r>
              <a:rPr lang="en-US" sz="2800" i="1" dirty="0" err="1" smtClean="0"/>
              <a:t>Các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công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cụ</a:t>
            </a:r>
            <a:r>
              <a:rPr lang="en-US" sz="2800" i="1" dirty="0" smtClean="0"/>
              <a:t> ATSKNN </a:t>
            </a:r>
            <a:r>
              <a:rPr lang="en-US" sz="2800" i="1" dirty="0" err="1" smtClean="0"/>
              <a:t>và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Cấu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trúc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ba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bên</a:t>
            </a:r>
            <a:endParaRPr lang="en-US" sz="2800" i="1" dirty="0" smtClean="0"/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3" y="3319670"/>
            <a:ext cx="3353604" cy="23392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174" y="3356257"/>
            <a:ext cx="3816626" cy="226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5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30817"/>
            <a:ext cx="7886700" cy="1200150"/>
          </a:xfrm>
        </p:spPr>
        <p:txBody>
          <a:bodyPr>
            <a:noAutofit/>
          </a:bodyPr>
          <a:lstStyle/>
          <a:p>
            <a:pPr lvl="0" algn="ctr"/>
            <a:r>
              <a:rPr lang="en-US" sz="4000" dirty="0"/>
              <a:t>3. </a:t>
            </a:r>
            <a:r>
              <a:rPr lang="en-GB" sz="4000" dirty="0" err="1" smtClean="0"/>
              <a:t>Sau</a:t>
            </a:r>
            <a:r>
              <a:rPr lang="en-GB" sz="4000" dirty="0" smtClean="0"/>
              <a:t> </a:t>
            </a:r>
            <a:r>
              <a:rPr lang="en-GB" sz="4000" dirty="0" err="1" smtClean="0"/>
              <a:t>Chiến</a:t>
            </a:r>
            <a:r>
              <a:rPr lang="en-GB" sz="4000" dirty="0" smtClean="0"/>
              <a:t> </a:t>
            </a:r>
            <a:r>
              <a:rPr lang="en-GB" sz="4000" dirty="0" err="1" smtClean="0"/>
              <a:t>tranh</a:t>
            </a:r>
            <a:r>
              <a:rPr lang="en-GB" sz="4000" dirty="0" smtClean="0"/>
              <a:t> </a:t>
            </a:r>
            <a:r>
              <a:rPr lang="en-GB" sz="4000" dirty="0" err="1"/>
              <a:t>T</a:t>
            </a:r>
            <a:r>
              <a:rPr lang="en-GB" sz="4000" dirty="0" err="1" smtClean="0"/>
              <a:t>hế</a:t>
            </a:r>
            <a:r>
              <a:rPr lang="en-GB" sz="4000" dirty="0" smtClean="0"/>
              <a:t> </a:t>
            </a:r>
            <a:r>
              <a:rPr lang="en-GB" sz="4000" dirty="0" err="1" smtClean="0"/>
              <a:t>giới</a:t>
            </a:r>
            <a:r>
              <a:rPr lang="en-GB" sz="4000" dirty="0" smtClean="0"/>
              <a:t> </a:t>
            </a:r>
            <a:r>
              <a:rPr lang="en-GB" sz="4000" dirty="0" err="1" smtClean="0"/>
              <a:t>thứ</a:t>
            </a:r>
            <a:r>
              <a:rPr lang="en-GB" sz="4000" dirty="0" smtClean="0"/>
              <a:t> Hai: </a:t>
            </a:r>
            <a:r>
              <a:rPr lang="en-GB" sz="4000" dirty="0" err="1" smtClean="0"/>
              <a:t>Quan</a:t>
            </a:r>
            <a:r>
              <a:rPr lang="en-GB" sz="4000" dirty="0" smtClean="0"/>
              <a:t> </a:t>
            </a:r>
            <a:r>
              <a:rPr lang="en-GB" sz="4000" dirty="0" err="1" smtClean="0"/>
              <a:t>niệm</a:t>
            </a:r>
            <a:r>
              <a:rPr lang="en-GB" sz="4000" dirty="0" smtClean="0"/>
              <a:t> ATSKNN </a:t>
            </a:r>
            <a:r>
              <a:rPr lang="en-GB" sz="4000" dirty="0" err="1" smtClean="0"/>
              <a:t>ngày</a:t>
            </a:r>
            <a:r>
              <a:rPr lang="en-GB" sz="4000" dirty="0" smtClean="0"/>
              <a:t> </a:t>
            </a:r>
            <a:r>
              <a:rPr lang="en-GB" sz="4000" dirty="0" err="1" smtClean="0"/>
              <a:t>càng</a:t>
            </a:r>
            <a:r>
              <a:rPr lang="en-GB" sz="4000" dirty="0" smtClean="0"/>
              <a:t> </a:t>
            </a:r>
            <a:r>
              <a:rPr lang="en-GB" sz="4000" dirty="0" err="1" smtClean="0"/>
              <a:t>trở</a:t>
            </a:r>
            <a:r>
              <a:rPr lang="en-GB" sz="4000" dirty="0" smtClean="0"/>
              <a:t> </a:t>
            </a:r>
            <a:r>
              <a:rPr lang="en-GB" sz="4000" dirty="0" err="1" smtClean="0"/>
              <a:t>nên</a:t>
            </a:r>
            <a:r>
              <a:rPr lang="en-GB" sz="4000" dirty="0" smtClean="0"/>
              <a:t> </a:t>
            </a:r>
            <a:r>
              <a:rPr lang="en-GB" sz="4000" dirty="0" err="1" smtClean="0"/>
              <a:t>phổ</a:t>
            </a:r>
            <a:r>
              <a:rPr lang="en-GB" sz="4000" dirty="0" smtClean="0"/>
              <a:t> </a:t>
            </a:r>
            <a:r>
              <a:rPr lang="en-GB" sz="4000" dirty="0" err="1" smtClean="0"/>
              <a:t>biến</a:t>
            </a:r>
            <a:r>
              <a:rPr lang="en-GB" sz="4000" dirty="0" smtClean="0"/>
              <a:t> </a:t>
            </a:r>
            <a:r>
              <a:rPr lang="en-GB" sz="4000" dirty="0" err="1" smtClean="0"/>
              <a:t>toàn</a:t>
            </a:r>
            <a:r>
              <a:rPr lang="en-GB" sz="4000" dirty="0" smtClean="0"/>
              <a:t> </a:t>
            </a:r>
            <a:r>
              <a:rPr lang="en-GB" sz="4000" dirty="0" err="1" smtClean="0"/>
              <a:t>cầu</a:t>
            </a:r>
            <a:endParaRPr lang="en-GB" sz="4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629842" y="2400300"/>
            <a:ext cx="3375269" cy="3302276"/>
          </a:xfrm>
        </p:spPr>
        <p:txBody>
          <a:bodyPr>
            <a:noAutofit/>
          </a:bodyPr>
          <a:lstStyle/>
          <a:p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Tuyên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bố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Philadelphia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1944 về sức khỏe của người lao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(NLĐ)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vi-V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vi-V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Hội </a:t>
            </a:r>
            <a:r>
              <a:rPr lang="vi-VN" sz="1800" b="1" dirty="0">
                <a:latin typeface="Arial" panose="020B0604020202020204" pitchFamily="34" charset="0"/>
                <a:cs typeface="Arial" panose="020B0604020202020204" pitchFamily="34" charset="0"/>
              </a:rPr>
              <a:t>nghị công nhận nghĩa </a:t>
            </a:r>
            <a:r>
              <a:rPr lang="vi-V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vi-V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b="1" dirty="0">
                <a:latin typeface="Arial" panose="020B0604020202020204" pitchFamily="34" charset="0"/>
                <a:cs typeface="Arial" panose="020B0604020202020204" pitchFamily="34" charset="0"/>
              </a:rPr>
              <a:t>của Tổ chức Lao động Quốc tế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vi-VN" sz="1800" b="1" dirty="0">
                <a:latin typeface="Arial" panose="020B0604020202020204" pitchFamily="34" charset="0"/>
                <a:cs typeface="Arial" panose="020B0604020202020204" pitchFamily="34" charset="0"/>
              </a:rPr>
              <a:t>quốc gia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vi-V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b="1" dirty="0">
                <a:latin typeface="Arial" panose="020B0604020202020204" pitchFamily="34" charset="0"/>
                <a:cs typeface="Arial" panose="020B0604020202020204" pitchFamily="34" charset="0"/>
              </a:rPr>
              <a:t>thế </a:t>
            </a:r>
            <a:r>
              <a:rPr lang="vi-V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đẩy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b="1" dirty="0">
                <a:latin typeface="Arial" panose="020B0604020202020204" pitchFamily="34" charset="0"/>
                <a:cs typeface="Arial" panose="020B0604020202020204" pitchFamily="34" charset="0"/>
              </a:rPr>
              <a:t>các chương </a:t>
            </a:r>
            <a:r>
              <a:rPr lang="vi-V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đạt </a:t>
            </a:r>
            <a:r>
              <a:rPr lang="vi-VN" sz="1800" b="1" dirty="0">
                <a:latin typeface="Arial" panose="020B0604020202020204" pitchFamily="34" charset="0"/>
                <a:cs typeface="Arial" panose="020B0604020202020204" pitchFamily="34" charset="0"/>
              </a:rPr>
              <a:t>được </a:t>
            </a:r>
            <a:endParaRPr 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[…] </a:t>
            </a:r>
            <a:r>
              <a:rPr lang="vi-VN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 </a:t>
            </a:r>
            <a:r>
              <a:rPr lang="vi-VN" sz="2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 vệ đầy đủ </a:t>
            </a:r>
            <a:r>
              <a:rPr lang="en-US" sz="20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vi-VN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cuộc sống và sức khỏe của </a:t>
            </a:r>
            <a:r>
              <a:rPr lang="en-US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NLĐ </a:t>
            </a:r>
            <a:r>
              <a:rPr lang="vi-VN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vi-VN" sz="2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mọi ngành </a:t>
            </a:r>
            <a:r>
              <a:rPr lang="vi-VN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nghề</a:t>
            </a:r>
            <a:r>
              <a:rPr lang="en-US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vi-VN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179" y="2533787"/>
            <a:ext cx="3416279" cy="338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2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926"/>
            <a:ext cx="9144000" cy="573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7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8"/>
          <p:cNvSpPr>
            <a:spLocks/>
          </p:cNvSpPr>
          <p:nvPr/>
        </p:nvSpPr>
        <p:spPr>
          <a:xfrm>
            <a:off x="389965" y="1850390"/>
            <a:ext cx="8525435" cy="4752116"/>
          </a:xfrm>
          <a:prstGeom prst="rect">
            <a:avLst/>
          </a:prstGeom>
          <a:solidFill>
            <a:srgbClr val="FF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ILO </a:t>
            </a:r>
            <a:r>
              <a:rPr lang="en-US" b="1" dirty="0" err="1">
                <a:solidFill>
                  <a:schemeClr val="bg1"/>
                </a:solidFill>
              </a:rPr>
              <a:t>đã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thông</a:t>
            </a:r>
            <a:r>
              <a:rPr lang="en-US" b="1" dirty="0">
                <a:solidFill>
                  <a:schemeClr val="bg1"/>
                </a:solidFill>
              </a:rPr>
              <a:t> qua </a:t>
            </a:r>
            <a:r>
              <a:rPr lang="en-US" b="1" dirty="0" err="1">
                <a:solidFill>
                  <a:schemeClr val="bg1"/>
                </a:solidFill>
              </a:rPr>
              <a:t>hơn</a:t>
            </a:r>
            <a:r>
              <a:rPr lang="en-US" b="1" dirty="0">
                <a:solidFill>
                  <a:schemeClr val="bg1"/>
                </a:solidFill>
              </a:rPr>
              <a:t> 40 </a:t>
            </a:r>
            <a:r>
              <a:rPr lang="en-US" b="1" dirty="0" err="1">
                <a:solidFill>
                  <a:schemeClr val="bg1"/>
                </a:solidFill>
              </a:rPr>
              <a:t>tiêu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chuẩn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lao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động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quốc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tế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đặc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biệt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liên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quan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đến</a:t>
            </a:r>
            <a:r>
              <a:rPr lang="en-US" b="1" dirty="0">
                <a:solidFill>
                  <a:schemeClr val="bg1"/>
                </a:solidFill>
              </a:rPr>
              <a:t> ATSKNN. </a:t>
            </a:r>
            <a:r>
              <a:rPr lang="en-US" b="1" dirty="0" err="1">
                <a:solidFill>
                  <a:schemeClr val="bg1"/>
                </a:solidFill>
              </a:rPr>
              <a:t>Những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tiêu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chuẩn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này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có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thể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được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phân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loại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thành</a:t>
            </a:r>
            <a:r>
              <a:rPr lang="en-US" b="1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  <a:p>
            <a:pPr lvl="0"/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en-US" b="1" dirty="0" smtClean="0">
                <a:solidFill>
                  <a:schemeClr val="bg1"/>
                </a:solidFill>
              </a:rPr>
              <a:t>a) LIÊN </a:t>
            </a:r>
            <a:r>
              <a:rPr lang="en-US" b="1" dirty="0">
                <a:solidFill>
                  <a:schemeClr val="bg1"/>
                </a:solidFill>
              </a:rPr>
              <a:t>QUAN ĐẾN CÁC </a:t>
            </a:r>
            <a:r>
              <a:rPr lang="en-US" b="1" dirty="0">
                <a:solidFill>
                  <a:srgbClr val="92D050"/>
                </a:solidFill>
              </a:rPr>
              <a:t>RỦI RO CỤ THỂ</a:t>
            </a:r>
            <a:endParaRPr lang="en-US" dirty="0">
              <a:solidFill>
                <a:srgbClr val="92D050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vd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err="1">
                <a:solidFill>
                  <a:schemeClr val="bg1"/>
                </a:solidFill>
              </a:rPr>
              <a:t>bức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xạ</a:t>
            </a:r>
            <a:r>
              <a:rPr lang="en-US" dirty="0">
                <a:solidFill>
                  <a:schemeClr val="bg1"/>
                </a:solidFill>
              </a:rPr>
              <a:t> ion </a:t>
            </a:r>
            <a:r>
              <a:rPr lang="en-US" dirty="0" err="1">
                <a:solidFill>
                  <a:schemeClr val="bg1"/>
                </a:solidFill>
              </a:rPr>
              <a:t>hóa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amiăng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ung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nghề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nghiệp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hóa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chất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US" b="1" dirty="0" smtClean="0">
                <a:solidFill>
                  <a:schemeClr val="bg1"/>
                </a:solidFill>
              </a:rPr>
              <a:t>b) LIÊN </a:t>
            </a:r>
            <a:r>
              <a:rPr lang="en-US" b="1" dirty="0">
                <a:solidFill>
                  <a:schemeClr val="bg1"/>
                </a:solidFill>
              </a:rPr>
              <a:t>QUAN ĐẾN CÁC </a:t>
            </a:r>
            <a:r>
              <a:rPr lang="en-US" b="1" dirty="0">
                <a:solidFill>
                  <a:srgbClr val="92D050"/>
                </a:solidFill>
              </a:rPr>
              <a:t>NGÀNH CỤ THỂ </a:t>
            </a:r>
            <a:r>
              <a:rPr lang="en-US" b="1" dirty="0">
                <a:solidFill>
                  <a:schemeClr val="bg1"/>
                </a:solidFill>
              </a:rPr>
              <a:t>HOẶC HOẠT ĐỘNG CÔNG VIỆC CỤ THỂ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vd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err="1">
                <a:solidFill>
                  <a:schemeClr val="bg1"/>
                </a:solidFill>
              </a:rPr>
              <a:t>nông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nghiệp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xây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dựng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khai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thác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mỏ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US" b="1" dirty="0" smtClean="0">
                <a:solidFill>
                  <a:schemeClr val="bg1"/>
                </a:solidFill>
              </a:rPr>
              <a:t>c) THỰC </a:t>
            </a:r>
            <a:r>
              <a:rPr lang="en-US" b="1" dirty="0">
                <a:solidFill>
                  <a:schemeClr val="bg1"/>
                </a:solidFill>
              </a:rPr>
              <a:t>HIỆN CÁC </a:t>
            </a:r>
            <a:r>
              <a:rPr lang="en-US" b="1" dirty="0">
                <a:solidFill>
                  <a:srgbClr val="92D050"/>
                </a:solidFill>
              </a:rPr>
              <a:t>NGUYÊN TẮC CHUNG </a:t>
            </a:r>
            <a:r>
              <a:rPr lang="en-US" b="1" dirty="0">
                <a:solidFill>
                  <a:schemeClr val="bg1"/>
                </a:solidFill>
              </a:rPr>
              <a:t>VÀ KẾT QUẢ ĐẦU RA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vd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err="1">
                <a:solidFill>
                  <a:schemeClr val="bg1"/>
                </a:solidFill>
              </a:rPr>
              <a:t>những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cá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nhân</a:t>
            </a:r>
            <a:r>
              <a:rPr lang="en-US" dirty="0">
                <a:solidFill>
                  <a:schemeClr val="bg1"/>
                </a:solidFill>
              </a:rPr>
              <a:t>/</a:t>
            </a:r>
            <a:r>
              <a:rPr lang="en-US" dirty="0" err="1">
                <a:solidFill>
                  <a:schemeClr val="bg1"/>
                </a:solidFill>
              </a:rPr>
              <a:t>tổ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chức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liên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quan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đến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quản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lý</a:t>
            </a:r>
            <a:r>
              <a:rPr lang="en-US" dirty="0">
                <a:solidFill>
                  <a:schemeClr val="bg1"/>
                </a:solidFill>
              </a:rPr>
              <a:t> ATSKNN, </a:t>
            </a:r>
            <a:r>
              <a:rPr lang="en-US" dirty="0" err="1">
                <a:solidFill>
                  <a:schemeClr val="bg1"/>
                </a:solidFill>
              </a:rPr>
              <a:t>cơ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quan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thanh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động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phúc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lợi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lvl="0"/>
            <a:endParaRPr lang="en-US" b="1" dirty="0" smtClean="0">
              <a:solidFill>
                <a:schemeClr val="bg1"/>
              </a:solidFill>
            </a:endParaRPr>
          </a:p>
          <a:p>
            <a:pPr lvl="0"/>
            <a:r>
              <a:rPr lang="en-US" b="1" dirty="0" smtClean="0">
                <a:solidFill>
                  <a:schemeClr val="bg1"/>
                </a:solidFill>
              </a:rPr>
              <a:t>d) THỰC </a:t>
            </a:r>
            <a:r>
              <a:rPr lang="en-US" b="1" dirty="0">
                <a:solidFill>
                  <a:schemeClr val="bg1"/>
                </a:solidFill>
              </a:rPr>
              <a:t>HIỆN CÁC </a:t>
            </a:r>
            <a:r>
              <a:rPr lang="en-US" b="1" dirty="0">
                <a:solidFill>
                  <a:srgbClr val="92D050"/>
                </a:solidFill>
              </a:rPr>
              <a:t>NGUYÊN TẮC CƠ BẢN </a:t>
            </a:r>
            <a:r>
              <a:rPr lang="en-US" b="1" dirty="0">
                <a:solidFill>
                  <a:schemeClr val="bg1"/>
                </a:solidFill>
              </a:rPr>
              <a:t>VỀ ATSKNN</a:t>
            </a:r>
            <a:endParaRPr lang="en-US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Công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ước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về</a:t>
            </a:r>
            <a:r>
              <a:rPr lang="en-US" dirty="0">
                <a:solidFill>
                  <a:schemeClr val="bg1"/>
                </a:solidFill>
              </a:rPr>
              <a:t> ATSKNN, 1981 (</a:t>
            </a:r>
            <a:r>
              <a:rPr lang="en-US" dirty="0" err="1">
                <a:solidFill>
                  <a:schemeClr val="bg1"/>
                </a:solidFill>
              </a:rPr>
              <a:t>Số</a:t>
            </a:r>
            <a:r>
              <a:rPr lang="en-US" dirty="0">
                <a:solidFill>
                  <a:schemeClr val="bg1"/>
                </a:solidFill>
              </a:rPr>
              <a:t> 155) </a:t>
            </a:r>
            <a:r>
              <a:rPr lang="en-US" dirty="0" err="1">
                <a:solidFill>
                  <a:schemeClr val="bg1"/>
                </a:solidFill>
              </a:rPr>
              <a:t>và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Nghị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định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năm</a:t>
            </a:r>
            <a:r>
              <a:rPr lang="en-US" dirty="0">
                <a:solidFill>
                  <a:schemeClr val="bg1"/>
                </a:solidFill>
              </a:rPr>
              <a:t> 2002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Công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ước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về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Dịch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vụ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Sức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khỏe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Nghề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nghiệp</a:t>
            </a:r>
            <a:r>
              <a:rPr lang="en-US" dirty="0">
                <a:solidFill>
                  <a:schemeClr val="bg1"/>
                </a:solidFill>
              </a:rPr>
              <a:t>, 1985 (</a:t>
            </a:r>
            <a:r>
              <a:rPr lang="en-US" dirty="0" err="1">
                <a:solidFill>
                  <a:schemeClr val="bg1"/>
                </a:solidFill>
              </a:rPr>
              <a:t>số</a:t>
            </a:r>
            <a:r>
              <a:rPr lang="en-US" dirty="0">
                <a:solidFill>
                  <a:schemeClr val="bg1"/>
                </a:solidFill>
              </a:rPr>
              <a:t> 161); </a:t>
            </a:r>
            <a:r>
              <a:rPr lang="en-US" dirty="0" err="1">
                <a:solidFill>
                  <a:schemeClr val="bg1"/>
                </a:solidFill>
              </a:rPr>
              <a:t>và</a:t>
            </a:r>
            <a:endParaRPr lang="en-US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Công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ước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về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Khung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Chính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sách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Thúc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đẩy</a:t>
            </a:r>
            <a:r>
              <a:rPr lang="en-US" dirty="0">
                <a:solidFill>
                  <a:schemeClr val="bg1"/>
                </a:solidFill>
              </a:rPr>
              <a:t> ATSKNN, 2006 (</a:t>
            </a:r>
            <a:r>
              <a:rPr lang="en-US" dirty="0" err="1">
                <a:solidFill>
                  <a:schemeClr val="bg1"/>
                </a:solidFill>
              </a:rPr>
              <a:t>Số</a:t>
            </a:r>
            <a:r>
              <a:rPr lang="en-US" dirty="0">
                <a:solidFill>
                  <a:schemeClr val="bg1"/>
                </a:solidFill>
              </a:rPr>
              <a:t> 187)</a:t>
            </a:r>
          </a:p>
          <a:p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TIÊU CHUẨN LAO ĐỘNG QUỐC TẾ CƠ BẢN CỦA ILO VỀ ATSKNN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36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84" y="109074"/>
            <a:ext cx="7573432" cy="663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1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906" y="242047"/>
            <a:ext cx="8409988" cy="1449106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3. </a:t>
            </a:r>
            <a:r>
              <a:rPr lang="en-GB" sz="3600" b="1" dirty="0"/>
              <a:t>Sau </a:t>
            </a:r>
            <a:r>
              <a:rPr lang="en-GB" sz="3600" b="1" dirty="0" err="1"/>
              <a:t>Chiến</a:t>
            </a:r>
            <a:r>
              <a:rPr lang="en-GB" sz="3600" b="1" dirty="0"/>
              <a:t> </a:t>
            </a:r>
            <a:r>
              <a:rPr lang="en-GB" sz="3600" b="1" dirty="0" err="1"/>
              <a:t>tranh</a:t>
            </a:r>
            <a:r>
              <a:rPr lang="en-GB" sz="3600" b="1" dirty="0"/>
              <a:t> </a:t>
            </a:r>
            <a:r>
              <a:rPr lang="en-GB" sz="3600" b="1" dirty="0" err="1"/>
              <a:t>Thế</a:t>
            </a:r>
            <a:r>
              <a:rPr lang="en-GB" sz="3600" b="1" dirty="0"/>
              <a:t> </a:t>
            </a:r>
            <a:r>
              <a:rPr lang="en-GB" sz="3600" b="1" dirty="0" err="1"/>
              <a:t>giới</a:t>
            </a:r>
            <a:r>
              <a:rPr lang="en-GB" sz="3600" b="1" dirty="0"/>
              <a:t> </a:t>
            </a:r>
            <a:r>
              <a:rPr lang="en-GB" sz="3600" b="1" dirty="0" err="1"/>
              <a:t>thứ</a:t>
            </a:r>
            <a:r>
              <a:rPr lang="en-GB" sz="3600" b="1" dirty="0"/>
              <a:t> Hai: </a:t>
            </a:r>
            <a:r>
              <a:rPr lang="en-GB" sz="3600" b="1" dirty="0" smtClean="0"/>
              <a:t>     </a:t>
            </a:r>
            <a:r>
              <a:rPr lang="en-GB" sz="3600" b="1" dirty="0" err="1" smtClean="0"/>
              <a:t>Quan</a:t>
            </a:r>
            <a:r>
              <a:rPr lang="en-GB" sz="3600" b="1" dirty="0" smtClean="0"/>
              <a:t> </a:t>
            </a:r>
            <a:r>
              <a:rPr lang="en-GB" sz="3600" b="1" dirty="0" err="1"/>
              <a:t>niệm</a:t>
            </a:r>
            <a:r>
              <a:rPr lang="en-GB" sz="3600" b="1" dirty="0"/>
              <a:t> ATSKNN </a:t>
            </a: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err="1" smtClean="0"/>
              <a:t>ngày</a:t>
            </a:r>
            <a:r>
              <a:rPr lang="en-GB" sz="3600" b="1" dirty="0" smtClean="0"/>
              <a:t> </a:t>
            </a:r>
            <a:r>
              <a:rPr lang="en-GB" sz="3600" b="1" dirty="0" err="1"/>
              <a:t>càng</a:t>
            </a:r>
            <a:r>
              <a:rPr lang="en-GB" sz="3600" b="1" dirty="0"/>
              <a:t> </a:t>
            </a:r>
            <a:r>
              <a:rPr lang="en-GB" sz="3600" b="1" dirty="0" err="1"/>
              <a:t>trở</a:t>
            </a:r>
            <a:r>
              <a:rPr lang="en-GB" sz="3600" b="1" dirty="0"/>
              <a:t> </a:t>
            </a:r>
            <a:r>
              <a:rPr lang="en-GB" sz="3600" b="1" dirty="0" err="1"/>
              <a:t>nên</a:t>
            </a:r>
            <a:r>
              <a:rPr lang="en-GB" sz="3600" b="1" dirty="0"/>
              <a:t> </a:t>
            </a:r>
            <a:r>
              <a:rPr lang="en-GB" sz="3600" b="1" dirty="0" err="1"/>
              <a:t>phổ</a:t>
            </a:r>
            <a:r>
              <a:rPr lang="en-GB" sz="3600" b="1" dirty="0"/>
              <a:t> </a:t>
            </a:r>
            <a:r>
              <a:rPr lang="en-GB" sz="3600" b="1" dirty="0" err="1"/>
              <a:t>biến</a:t>
            </a:r>
            <a:r>
              <a:rPr lang="en-GB" sz="3600" b="1" dirty="0"/>
              <a:t> </a:t>
            </a:r>
            <a:r>
              <a:rPr lang="en-GB" sz="3600" b="1" dirty="0" err="1"/>
              <a:t>toàn</a:t>
            </a:r>
            <a:r>
              <a:rPr lang="en-GB" sz="3600" b="1" dirty="0"/>
              <a:t> </a:t>
            </a:r>
            <a:r>
              <a:rPr lang="en-GB" sz="3600" b="1" dirty="0" err="1"/>
              <a:t>cầu</a:t>
            </a:r>
            <a:endParaRPr lang="en-GB" sz="3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803863"/>
            <a:ext cx="8686801" cy="5054137"/>
          </a:xfrm>
        </p:spPr>
      </p:pic>
    </p:spTree>
    <p:extLst>
      <p:ext uri="{BB962C8B-B14F-4D97-AF65-F5344CB8AC3E}">
        <p14:creationId xmlns:p14="http://schemas.microsoft.com/office/powerpoint/2010/main" val="240176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4. </a:t>
            </a:r>
            <a:r>
              <a:rPr lang="en-US" sz="4000" b="1" dirty="0" err="1" smtClean="0"/>
              <a:t>Hướng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tới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văn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hóa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phòng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ngừa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thảm</a:t>
            </a:r>
            <a:r>
              <a:rPr lang="en-US" dirty="0" smtClean="0"/>
              <a:t> </a:t>
            </a:r>
            <a:r>
              <a:rPr lang="en-US" dirty="0" err="1" smtClean="0"/>
              <a:t>họa</a:t>
            </a:r>
            <a:r>
              <a:rPr lang="en-US" dirty="0" smtClean="0"/>
              <a:t> Chernobyl: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khái</a:t>
            </a:r>
            <a:r>
              <a:rPr lang="en-US" dirty="0" smtClean="0"/>
              <a:t> </a:t>
            </a:r>
            <a:r>
              <a:rPr lang="en-US" dirty="0" err="1" smtClean="0"/>
              <a:t>niệm</a:t>
            </a:r>
            <a:r>
              <a:rPr lang="en-US" dirty="0" smtClean="0"/>
              <a:t> </a:t>
            </a:r>
            <a:r>
              <a:rPr lang="en-US" dirty="0" err="1" smtClean="0"/>
              <a:t>mới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Văn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hóa</a:t>
            </a:r>
            <a:r>
              <a:rPr lang="en-US" dirty="0" smtClean="0">
                <a:solidFill>
                  <a:srgbClr val="FF0000"/>
                </a:solidFill>
              </a:rPr>
              <a:t> An </a:t>
            </a:r>
            <a:r>
              <a:rPr lang="en-US" dirty="0" err="1" smtClean="0">
                <a:solidFill>
                  <a:srgbClr val="FF0000"/>
                </a:solidFill>
              </a:rPr>
              <a:t>toàn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841757"/>
            <a:ext cx="3469051" cy="26735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41756"/>
            <a:ext cx="4114800" cy="261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1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646597"/>
            <a:ext cx="9144000" cy="1143000"/>
          </a:xfrm>
        </p:spPr>
        <p:txBody>
          <a:bodyPr>
            <a:noAutofit/>
          </a:bodyPr>
          <a:lstStyle/>
          <a:p>
            <a:r>
              <a:rPr lang="en-US" sz="3800" b="1" dirty="0" smtClean="0"/>
              <a:t>5. ILO </a:t>
            </a:r>
            <a:r>
              <a:rPr lang="en-US" sz="3800" b="1" dirty="0" err="1" smtClean="0"/>
              <a:t>và</a:t>
            </a:r>
            <a:r>
              <a:rPr lang="en-US" sz="3800" b="1" dirty="0" smtClean="0"/>
              <a:t> an </a:t>
            </a:r>
            <a:r>
              <a:rPr lang="en-US" sz="3800" b="1" dirty="0" err="1" smtClean="0"/>
              <a:t>toàn</a:t>
            </a:r>
            <a:r>
              <a:rPr lang="en-US" sz="3800" b="1" dirty="0" smtClean="0"/>
              <a:t> &amp; </a:t>
            </a:r>
            <a:r>
              <a:rPr lang="en-US" sz="3800" b="1" dirty="0" err="1" smtClean="0"/>
              <a:t>sức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khỏe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tại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nơi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làm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việc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trong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thiên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niên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kỷ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mới</a:t>
            </a:r>
            <a:endParaRPr lang="en-GB" sz="3800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814" y="1789597"/>
            <a:ext cx="6814371" cy="4525963"/>
          </a:xfrm>
        </p:spPr>
      </p:pic>
    </p:spTree>
    <p:extLst>
      <p:ext uri="{BB962C8B-B14F-4D97-AF65-F5344CB8AC3E}">
        <p14:creationId xmlns:p14="http://schemas.microsoft.com/office/powerpoint/2010/main" val="132612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" y="385337"/>
            <a:ext cx="9097645" cy="60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45" y="680653"/>
            <a:ext cx="8655996" cy="578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4763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HỘI NGHỊ THẾ GIỚI VỀ AN TOÀN VÀ SỨC KHỎE TRONG LAO ĐỘNG</a:t>
            </a:r>
            <a:endParaRPr lang="en-GB" sz="3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983" y="1928379"/>
            <a:ext cx="2873029" cy="40410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302" y="2345822"/>
            <a:ext cx="2606254" cy="3713674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6" b="75636"/>
          <a:stretch/>
        </p:blipFill>
        <p:spPr>
          <a:xfrm>
            <a:off x="1500796" y="1928379"/>
            <a:ext cx="2559760" cy="494639"/>
          </a:xfrm>
        </p:spPr>
      </p:pic>
    </p:spTree>
    <p:extLst>
      <p:ext uri="{BB962C8B-B14F-4D97-AF65-F5344CB8AC3E}">
        <p14:creationId xmlns:p14="http://schemas.microsoft.com/office/powerpoint/2010/main" val="19083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5" y="2976839"/>
            <a:ext cx="9144000" cy="1773963"/>
          </a:xfrm>
          <a:prstGeom prst="rect">
            <a:avLst/>
          </a:prstGeom>
        </p:spPr>
      </p:pic>
      <p:sp>
        <p:nvSpPr>
          <p:cNvPr id="7" name="ZoneTexte 15"/>
          <p:cNvSpPr txBox="1"/>
          <p:nvPr/>
        </p:nvSpPr>
        <p:spPr>
          <a:xfrm>
            <a:off x="957551" y="3146309"/>
            <a:ext cx="81864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Chương</a:t>
            </a:r>
            <a:r>
              <a:rPr lang="en-US" sz="3600" b="1" baseline="30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</a:p>
          <a:p>
            <a:endParaRPr lang="en-US" sz="3600" b="1" baseline="300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tương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lành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baseline="30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Thách</a:t>
            </a:r>
            <a:r>
              <a:rPr lang="en-US" sz="3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3600" b="1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endParaRPr lang="fr-FR" sz="3600" b="1" baseline="30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30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2.1 </a:t>
            </a:r>
            <a:r>
              <a:rPr lang="en-US" b="1" dirty="0" err="1" smtClean="0"/>
              <a:t>Công</a:t>
            </a:r>
            <a:r>
              <a:rPr lang="en-US" b="1" dirty="0" smtClean="0"/>
              <a:t> </a:t>
            </a:r>
            <a:r>
              <a:rPr lang="en-US" b="1" dirty="0" err="1" smtClean="0"/>
              <a:t>nghệ</a:t>
            </a:r>
            <a:endParaRPr lang="en-GB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291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4776" y="273050"/>
            <a:ext cx="8579224" cy="929674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Số</a:t>
            </a:r>
            <a:r>
              <a:rPr lang="en-US" sz="3200" dirty="0" smtClean="0"/>
              <a:t> </a:t>
            </a:r>
            <a:r>
              <a:rPr lang="en-US" sz="3200" dirty="0" err="1" smtClean="0"/>
              <a:t>hóa</a:t>
            </a:r>
            <a:r>
              <a:rPr lang="en-US" sz="3200" dirty="0" smtClean="0"/>
              <a:t> </a:t>
            </a:r>
            <a:r>
              <a:rPr lang="en-US" sz="3200" dirty="0" err="1" smtClean="0"/>
              <a:t>và</a:t>
            </a:r>
            <a:r>
              <a:rPr lang="en-US" sz="3200" dirty="0" smtClean="0"/>
              <a:t> </a:t>
            </a:r>
            <a:r>
              <a:rPr lang="en-US" sz="3200" dirty="0" err="1" smtClean="0"/>
              <a:t>Công</a:t>
            </a:r>
            <a:r>
              <a:rPr lang="en-US" sz="3200" dirty="0" smtClean="0"/>
              <a:t> </a:t>
            </a:r>
            <a:r>
              <a:rPr lang="en-US" sz="3200" dirty="0" err="1" smtClean="0"/>
              <a:t>nghệ</a:t>
            </a:r>
            <a:r>
              <a:rPr lang="en-US" sz="3200" dirty="0" smtClean="0"/>
              <a:t> </a:t>
            </a:r>
            <a:r>
              <a:rPr lang="en-US" sz="3200" dirty="0" err="1" smtClean="0"/>
              <a:t>Thông</a:t>
            </a:r>
            <a:r>
              <a:rPr lang="en-US" sz="3200" dirty="0" smtClean="0"/>
              <a:t> tin &amp; </a:t>
            </a:r>
            <a:r>
              <a:rPr lang="en-US" sz="3200" dirty="0" err="1" smtClean="0"/>
              <a:t>Truyền</a:t>
            </a:r>
            <a:r>
              <a:rPr lang="en-US" sz="3200" dirty="0" smtClean="0"/>
              <a:t> </a:t>
            </a:r>
            <a:r>
              <a:rPr lang="en-US" sz="3200" dirty="0" err="1" smtClean="0"/>
              <a:t>thông</a:t>
            </a:r>
            <a:endParaRPr lang="en-GB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246744" y="2044413"/>
            <a:ext cx="3328306" cy="3196535"/>
          </a:xfrm>
          <a:ln>
            <a:solidFill>
              <a:srgbClr val="FFFF00"/>
            </a:solidFill>
          </a:ln>
        </p:spPr>
        <p:txBody>
          <a:bodyPr>
            <a:normAutofit fontScale="92500" lnSpcReduction="20000"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Tái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tạo tư duy của con người: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tuệ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endParaRPr lang="vi-V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Ảo hóa công việc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Làm việc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qua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mạng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làm việc từ xa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Tương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ngườ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móc</a:t>
            </a:r>
            <a:endParaRPr lang="vi-V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Công nghệ thông minh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thiết bị thông minh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endParaRPr lang="vi-V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Cải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thiện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kỹ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ATSKNN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tăng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cường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huấn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và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tra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ATSKNN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2044413"/>
            <a:ext cx="5111750" cy="3472436"/>
          </a:xfrm>
        </p:spPr>
      </p:pic>
    </p:spTree>
    <p:extLst>
      <p:ext uri="{BB962C8B-B14F-4D97-AF65-F5344CB8AC3E}">
        <p14:creationId xmlns:p14="http://schemas.microsoft.com/office/powerpoint/2010/main" val="6956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err="1"/>
              <a:t>Số</a:t>
            </a:r>
            <a:r>
              <a:rPr lang="en-US" sz="3600" b="1" dirty="0"/>
              <a:t> </a:t>
            </a:r>
            <a:r>
              <a:rPr lang="en-US" sz="3600" b="1" dirty="0" err="1"/>
              <a:t>hóa</a:t>
            </a:r>
            <a:r>
              <a:rPr lang="en-US" sz="3600" b="1" dirty="0"/>
              <a:t> </a:t>
            </a:r>
            <a:r>
              <a:rPr lang="en-US" sz="3600" b="1" dirty="0" err="1"/>
              <a:t>và</a:t>
            </a:r>
            <a:r>
              <a:rPr lang="en-US" sz="3600" b="1" dirty="0"/>
              <a:t> </a:t>
            </a:r>
            <a:r>
              <a:rPr lang="en-US" sz="3600" b="1" dirty="0" err="1"/>
              <a:t>Công</a:t>
            </a:r>
            <a:r>
              <a:rPr lang="en-US" sz="3600" b="1" dirty="0"/>
              <a:t> </a:t>
            </a:r>
            <a:r>
              <a:rPr lang="en-US" sz="3600" b="1" dirty="0" err="1"/>
              <a:t>nghệ</a:t>
            </a:r>
            <a:r>
              <a:rPr lang="en-US" sz="3600" b="1" dirty="0"/>
              <a:t> </a:t>
            </a:r>
            <a:r>
              <a:rPr lang="en-US" sz="3600" b="1" dirty="0" err="1"/>
              <a:t>Thông</a:t>
            </a:r>
            <a:r>
              <a:rPr lang="en-US" sz="3600" b="1" dirty="0"/>
              <a:t> tin &amp; </a:t>
            </a:r>
            <a:r>
              <a:rPr lang="en-US" sz="3600" b="1" dirty="0" err="1"/>
              <a:t>Truyền</a:t>
            </a:r>
            <a:r>
              <a:rPr lang="en-US" sz="3600" b="1" dirty="0"/>
              <a:t> </a:t>
            </a:r>
            <a:r>
              <a:rPr lang="en-US" sz="3600" b="1" dirty="0" err="1"/>
              <a:t>thông</a:t>
            </a:r>
            <a:endParaRPr lang="en-GB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Có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thể giảm một số rủi ro tâm lý xã hội</a:t>
            </a:r>
          </a:p>
          <a:p>
            <a:pPr lvl="0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Đưa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khỏi môi trường độc hại</a:t>
            </a:r>
          </a:p>
          <a:p>
            <a:pPr lvl="0"/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Nâng cao sức khỏe</a:t>
            </a:r>
          </a:p>
          <a:p>
            <a:pPr lvl="0"/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Cải thiện các biện pháp phòng ngừa</a:t>
            </a:r>
          </a:p>
          <a:p>
            <a:pPr lvl="0"/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Giảm bất bình đẳng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Thách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4270170"/>
          </a:xfrm>
        </p:spPr>
        <p:txBody>
          <a:bodyPr>
            <a:normAutofit fontScale="92500"/>
          </a:bodyPr>
          <a:lstStyle/>
          <a:p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Có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thể tăng một số rủi ro tâm lý xã hội</a:t>
            </a: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Tăng rủi ro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bảo mật và quyền riêng tư</a:t>
            </a: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Tiếp xúc với các rủi ro hóa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sinh học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hoặc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điện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Tăng nguy cơ sự cố và phơi nhiễm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hững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thách thức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kết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ATSKNN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91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24006" y="298127"/>
            <a:ext cx="4982705" cy="855170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Tự</a:t>
            </a:r>
            <a:r>
              <a:rPr lang="en-US" sz="3600" dirty="0" smtClean="0"/>
              <a:t> </a:t>
            </a:r>
            <a:r>
              <a:rPr lang="en-US" sz="3600" dirty="0" err="1" smtClean="0"/>
              <a:t>động</a:t>
            </a:r>
            <a:r>
              <a:rPr lang="en-US" sz="3600" dirty="0" smtClean="0"/>
              <a:t> </a:t>
            </a:r>
            <a:r>
              <a:rPr lang="en-US" sz="3600" dirty="0" err="1" smtClean="0"/>
              <a:t>hóa</a:t>
            </a:r>
            <a:r>
              <a:rPr lang="en-US" sz="3600" dirty="0" smtClean="0"/>
              <a:t> </a:t>
            </a:r>
            <a:r>
              <a:rPr lang="en-US" sz="3600" dirty="0" err="1" smtClean="0"/>
              <a:t>và</a:t>
            </a:r>
            <a:r>
              <a:rPr lang="en-US" sz="3600" dirty="0" smtClean="0"/>
              <a:t> robot</a:t>
            </a:r>
            <a:endParaRPr lang="en-GB" sz="3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94129" y="1692966"/>
            <a:ext cx="3882715" cy="4204795"/>
          </a:xfrm>
        </p:spPr>
        <p:txBody>
          <a:bodyPr>
            <a:no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Sự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tương tác của con người với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tuệ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và robot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Robot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tuệ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và vai trò của chúng trong việc giảm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nguy cơ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rối loạn cơ xương hoặc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sức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khỏe tâm thần.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Rủi ro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éc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gô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nô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-mi</a:t>
            </a:r>
            <a:endParaRPr lang="vi-V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Rủi ro an ninh mạng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Rủi ro tâm lý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Mố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đe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dọa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ự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động hóa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việc làm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6844" y="2177745"/>
            <a:ext cx="4777211" cy="3178820"/>
          </a:xfrm>
        </p:spPr>
      </p:pic>
    </p:spTree>
    <p:extLst>
      <p:ext uri="{BB962C8B-B14F-4D97-AF65-F5344CB8AC3E}">
        <p14:creationId xmlns:p14="http://schemas.microsoft.com/office/powerpoint/2010/main" val="159072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8"/>
          <p:cNvSpPr>
            <a:spLocks/>
          </p:cNvSpPr>
          <p:nvPr/>
        </p:nvSpPr>
        <p:spPr>
          <a:xfrm>
            <a:off x="389965" y="1834382"/>
            <a:ext cx="8525435" cy="47521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 HỘI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Đưa</a:t>
            </a:r>
            <a:r>
              <a:rPr lang="vi-V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người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vi-V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khỏi môi trường độc </a:t>
            </a:r>
            <a:r>
              <a:rPr lang="vi-V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Robot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xương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dạng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robot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nhu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NLĐ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nhiệm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hiểm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phức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tạp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căng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thẳng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rối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xương</a:t>
            </a: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thiện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biện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pháp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ngừa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Tăng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cường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 –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sẵn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sàng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chấp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rủi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</a:t>
            </a: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THÁCH THỨC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Tăng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rủi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gô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nô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-mi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tương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móc</a:t>
            </a: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rủi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Điện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Tai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nạn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hậu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thiếu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soát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kiến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tưởng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hảo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robot/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tuệ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biệt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	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robot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tương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chặt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chẽ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thách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ATSKNN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dạng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cận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/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Thay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vi-V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 ĐỘNG HÓA VÀ ROBOT: NHỮNG CƠ HỘI VÀ THÁCH THỨC VỀ ATSKNN</a:t>
            </a:r>
            <a:endParaRPr lang="en-US" sz="3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71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6447" y="945396"/>
            <a:ext cx="3680847" cy="489703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Công</a:t>
            </a:r>
            <a:r>
              <a:rPr lang="en-US" sz="3600" dirty="0" smtClean="0"/>
              <a:t> </a:t>
            </a:r>
            <a:r>
              <a:rPr lang="en-US" sz="3600" dirty="0" err="1" smtClean="0"/>
              <a:t>nghệ</a:t>
            </a:r>
            <a:r>
              <a:rPr lang="en-US" sz="3600" dirty="0" smtClean="0"/>
              <a:t> </a:t>
            </a:r>
            <a:r>
              <a:rPr lang="en-US" sz="3600" dirty="0" err="1" smtClean="0"/>
              <a:t>Nano</a:t>
            </a:r>
            <a:endParaRPr lang="en-GB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400299"/>
            <a:ext cx="3156968" cy="2858691"/>
          </a:xfrm>
        </p:spPr>
        <p:txBody>
          <a:bodyPr>
            <a:normAutofit lnSpcReduction="100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Vật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liệu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ano</a:t>
            </a:r>
            <a:endParaRPr lang="vi-V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Mối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guy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biệt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 smtClean="0">
                <a:cs typeface="Arial" panose="020B0604020202020204" pitchFamily="34" charset="0"/>
              </a:rPr>
              <a:t>sức </a:t>
            </a:r>
            <a:r>
              <a:rPr lang="vi-VN" sz="1800" dirty="0">
                <a:cs typeface="Arial" panose="020B0604020202020204" pitchFamily="34" charset="0"/>
              </a:rPr>
              <a:t>khỏe </a:t>
            </a:r>
            <a:endParaRPr lang="vi-V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ệnh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hổi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mất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oxy hóa,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và tổn thương mô, xơ hóa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khối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Công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ước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ILO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về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ATSKNN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1981: Cần đào tạo thêm, học tập suốt đời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809" y="2262935"/>
            <a:ext cx="4699697" cy="3133417"/>
          </a:xfrm>
        </p:spPr>
      </p:pic>
    </p:spTree>
    <p:extLst>
      <p:ext uri="{BB962C8B-B14F-4D97-AF65-F5344CB8AC3E}">
        <p14:creationId xmlns:p14="http://schemas.microsoft.com/office/powerpoint/2010/main" val="153891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2.2 </a:t>
            </a:r>
            <a:r>
              <a:rPr lang="en-US" b="1" dirty="0" err="1" smtClean="0"/>
              <a:t>Nhân</a:t>
            </a:r>
            <a:r>
              <a:rPr lang="en-US" b="1" dirty="0" smtClean="0"/>
              <a:t> </a:t>
            </a:r>
            <a:r>
              <a:rPr lang="en-US" b="1" dirty="0" err="1" smtClean="0"/>
              <a:t>khẩu</a:t>
            </a:r>
            <a:r>
              <a:rPr lang="en-US" b="1" dirty="0" smtClean="0"/>
              <a:t> </a:t>
            </a:r>
            <a:r>
              <a:rPr lang="en-US" b="1" dirty="0" err="1" smtClean="0"/>
              <a:t>học</a:t>
            </a:r>
            <a:endParaRPr lang="en-GB" b="1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5419311" y="2501909"/>
            <a:ext cx="3364396" cy="232498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ực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lượng lao động toàn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Tăng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dân số trẻ và già ở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nh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iều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nơi khác nhau trên thế giới</a:t>
            </a: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Khoảng cách giới trong thị trường lao động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09792"/>
            <a:ext cx="4741015" cy="250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8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63619" y="967591"/>
            <a:ext cx="7593910" cy="617934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+mj-lt"/>
              </a:rPr>
              <a:t>Lao </a:t>
            </a:r>
            <a:r>
              <a:rPr lang="en-US" sz="3600" dirty="0" err="1" smtClean="0">
                <a:latin typeface="+mj-lt"/>
              </a:rPr>
              <a:t>động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trẻ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và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lao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động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lớn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tuổi</a:t>
            </a:r>
            <a:endParaRPr lang="en-GB" sz="3600" dirty="0">
              <a:latin typeface="+mj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681" y="1894492"/>
            <a:ext cx="5484813" cy="4225143"/>
          </a:xfrm>
        </p:spPr>
      </p:pic>
    </p:spTree>
    <p:extLst>
      <p:ext uri="{BB962C8B-B14F-4D97-AF65-F5344CB8AC3E}">
        <p14:creationId xmlns:p14="http://schemas.microsoft.com/office/powerpoint/2010/main" val="103375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err="1" smtClean="0"/>
              <a:t>Giới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hoảng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cách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vẫn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tồn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trong thị trường lao động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Khả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hụ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nữ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được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tuyển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thấp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26,0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so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27 năm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qua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k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hoảng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cách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việc làm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đã giảm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trăm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7096"/>
            <a:ext cx="4038600" cy="2692171"/>
          </a:xfrm>
        </p:spPr>
      </p:pic>
    </p:spTree>
    <p:extLst>
      <p:ext uri="{BB962C8B-B14F-4D97-AF65-F5344CB8AC3E}">
        <p14:creationId xmlns:p14="http://schemas.microsoft.com/office/powerpoint/2010/main" val="191734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Lao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cư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Chiếm 164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triệu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277 triệu người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cư quốc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trên thế giới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86,5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người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cư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20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64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Sự phức tạp và đa dạng của hoàn cảnh trong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khía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khác nhau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di 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cư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có thể khiến họ rất dễ bị tổn thương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sức khỏe thể chất và tinh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thần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Công việc có tay nghề cao so với công việc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rẻ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mạt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bẩn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thỉu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nguy hiểm và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hạ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đẳng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35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2.3 </a:t>
            </a:r>
            <a:r>
              <a:rPr lang="en-US" b="1" dirty="0" err="1" smtClean="0"/>
              <a:t>Phát</a:t>
            </a:r>
            <a:r>
              <a:rPr lang="en-US" b="1" dirty="0" smtClean="0"/>
              <a:t> </a:t>
            </a:r>
            <a:r>
              <a:rPr lang="en-US" b="1" dirty="0" err="1" smtClean="0"/>
              <a:t>triển</a:t>
            </a:r>
            <a:r>
              <a:rPr lang="en-US" b="1" dirty="0" smtClean="0"/>
              <a:t> </a:t>
            </a:r>
            <a:r>
              <a:rPr lang="en-US" b="1" dirty="0" err="1" smtClean="0"/>
              <a:t>bền</a:t>
            </a:r>
            <a:r>
              <a:rPr lang="en-US" b="1" dirty="0" smtClean="0"/>
              <a:t> </a:t>
            </a:r>
            <a:r>
              <a:rPr lang="en-US" b="1" dirty="0" err="1" smtClean="0"/>
              <a:t>vững</a:t>
            </a:r>
            <a:r>
              <a:rPr lang="en-US" b="1" dirty="0" smtClean="0"/>
              <a:t> </a:t>
            </a:r>
            <a:r>
              <a:rPr lang="en-US" b="1" dirty="0" err="1" smtClean="0"/>
              <a:t>và</a:t>
            </a:r>
            <a:r>
              <a:rPr lang="en-US" b="1" dirty="0" smtClean="0"/>
              <a:t> ATSKNN</a:t>
            </a:r>
            <a:endParaRPr lang="en-GB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79" y="1600200"/>
            <a:ext cx="6788041" cy="4525963"/>
          </a:xfrm>
        </p:spPr>
      </p:pic>
    </p:spTree>
    <p:extLst>
      <p:ext uri="{BB962C8B-B14F-4D97-AF65-F5344CB8AC3E}">
        <p14:creationId xmlns:p14="http://schemas.microsoft.com/office/powerpoint/2010/main" val="170325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36" y="236506"/>
            <a:ext cx="8673676" cy="1241488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Biến</a:t>
            </a:r>
            <a:r>
              <a:rPr lang="en-US" sz="3200" dirty="0" smtClean="0"/>
              <a:t> </a:t>
            </a:r>
            <a:r>
              <a:rPr lang="en-US" sz="3200" dirty="0" err="1" smtClean="0"/>
              <a:t>đổi</a:t>
            </a:r>
            <a:r>
              <a:rPr lang="en-US" sz="3200" dirty="0" smtClean="0"/>
              <a:t> </a:t>
            </a:r>
            <a:r>
              <a:rPr lang="en-US" sz="3200" dirty="0" err="1" smtClean="0"/>
              <a:t>khí</a:t>
            </a:r>
            <a:r>
              <a:rPr lang="en-US" sz="3200" dirty="0" smtClean="0"/>
              <a:t> </a:t>
            </a:r>
            <a:r>
              <a:rPr lang="en-US" sz="3200" dirty="0" err="1" smtClean="0"/>
              <a:t>hậu</a:t>
            </a:r>
            <a:r>
              <a:rPr lang="en-US" sz="3200" dirty="0" smtClean="0"/>
              <a:t>, ô </a:t>
            </a:r>
            <a:r>
              <a:rPr lang="en-US" sz="3200" dirty="0" err="1" smtClean="0"/>
              <a:t>nhiễm</a:t>
            </a:r>
            <a:r>
              <a:rPr lang="en-US" sz="3200" dirty="0" smtClean="0"/>
              <a:t> </a:t>
            </a:r>
            <a:r>
              <a:rPr lang="en-US" sz="3200" dirty="0" err="1" smtClean="0"/>
              <a:t>không</a:t>
            </a:r>
            <a:r>
              <a:rPr lang="en-US" sz="3200" dirty="0" smtClean="0"/>
              <a:t> </a:t>
            </a:r>
            <a:r>
              <a:rPr lang="en-US" sz="3200" dirty="0" err="1" smtClean="0"/>
              <a:t>khí</a:t>
            </a:r>
            <a:r>
              <a:rPr lang="en-US" sz="3200" dirty="0" smtClean="0"/>
              <a:t> </a:t>
            </a:r>
            <a:r>
              <a:rPr lang="en-US" sz="3200" dirty="0" err="1" smtClean="0"/>
              <a:t>và</a:t>
            </a:r>
            <a:r>
              <a:rPr lang="en-US" sz="3200" dirty="0" smtClean="0"/>
              <a:t> </a:t>
            </a:r>
            <a:r>
              <a:rPr lang="en-US" sz="3200" dirty="0" err="1" smtClean="0"/>
              <a:t>suy</a:t>
            </a:r>
            <a:r>
              <a:rPr lang="en-US" sz="3200" dirty="0" smtClean="0"/>
              <a:t> </a:t>
            </a:r>
            <a:r>
              <a:rPr lang="en-US" sz="3200" dirty="0" err="1" smtClean="0"/>
              <a:t>thoái</a:t>
            </a:r>
            <a:r>
              <a:rPr lang="en-US" sz="3200" dirty="0" smtClean="0"/>
              <a:t> </a:t>
            </a:r>
            <a:r>
              <a:rPr lang="en-US" sz="3200" dirty="0" err="1" smtClean="0"/>
              <a:t>môi</a:t>
            </a:r>
            <a:r>
              <a:rPr lang="en-US" sz="3200" dirty="0" smtClean="0"/>
              <a:t> </a:t>
            </a:r>
            <a:r>
              <a:rPr lang="en-US" sz="3200" dirty="0" err="1" smtClean="0"/>
              <a:t>trường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736" y="2433847"/>
            <a:ext cx="3670322" cy="3037986"/>
          </a:xfrm>
        </p:spPr>
        <p:txBody>
          <a:bodyPr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tỷ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nằm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những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người nghèo nhất và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làm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việc ngoài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nông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nghiệp.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Nam Á và Tây Phi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Tiếp xúc với </a:t>
            </a:r>
            <a:r>
              <a:rPr lang="vi-V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ánh nắng mặt trời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là một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10" y="1440725"/>
            <a:ext cx="6415709" cy="502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9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NHIỆT ĐỘ TĂNG VÀ ATSKNN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NHIỆT ĐỘ TĂNG CÓ THỂ ẢNH HƯỞNG ĐẾN CÔNG VIỆC VÀ NLĐ, ĐẶC BIỆT Ở NHỮNG VÙNG </a:t>
            </a:r>
            <a:r>
              <a:rPr lang="en-US" sz="3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BỨC</a:t>
            </a:r>
            <a:endParaRPr lang="en-US" sz="3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3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Giảm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vực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ó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thể làm việc</a:t>
            </a: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Tăng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sức khỏe 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sức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khỏe liên quan đến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nhiệt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bức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Rủi ro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ATSKNN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liên quan đến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nhiệt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bức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Hiệu suất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công việc đòi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thể chất</a:t>
            </a: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Lao động nhập cư, lao động phi chính thức và lao động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endParaRPr lang="vi-V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Gánh nặng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tật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liên quan đến biến đổi khí hậu</a:t>
            </a:r>
          </a:p>
          <a:p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Các sự kiện thời tiết cực đoan cũng ảnh hưởng đến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tham gia vào công việc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cứu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cứu hộ và dọn dẹp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74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6082758"/>
            <a:ext cx="5486400" cy="5667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err="1" smtClean="0"/>
              <a:t>Nền</a:t>
            </a:r>
            <a:r>
              <a:rPr lang="en-US" sz="3200" dirty="0" smtClean="0"/>
              <a:t> </a:t>
            </a:r>
            <a:r>
              <a:rPr lang="en-US" sz="3200" dirty="0" err="1" smtClean="0"/>
              <a:t>kinh</a:t>
            </a:r>
            <a:r>
              <a:rPr lang="en-US" sz="3200" dirty="0" smtClean="0"/>
              <a:t> </a:t>
            </a:r>
            <a:r>
              <a:rPr lang="en-US" sz="3200" dirty="0" err="1" smtClean="0"/>
              <a:t>tế</a:t>
            </a:r>
            <a:r>
              <a:rPr lang="en-US" sz="3200" dirty="0" smtClean="0"/>
              <a:t> </a:t>
            </a:r>
            <a:r>
              <a:rPr lang="en-US" sz="3200" dirty="0" err="1" smtClean="0"/>
              <a:t>xanh</a:t>
            </a:r>
            <a:endParaRPr lang="en-GB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7199" y="4739141"/>
            <a:ext cx="8390965" cy="1343617"/>
          </a:xfrm>
        </p:spPr>
        <p:txBody>
          <a:bodyPr>
            <a:normAutofit fontScale="47500" lnSpcReduction="20000"/>
          </a:bodyPr>
          <a:lstStyle/>
          <a:p>
            <a:r>
              <a:rPr lang="en-US" sz="2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thu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gom rác thải sinh hoạt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rác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thương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mại/công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nghiệp. Họ có thể thu gom từ các thùng rác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hoặc thùng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rác,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dọc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rên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đường phố và đường thủy hoặc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bãi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rác.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Một số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bới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rác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tìm kiếm nhu yếu phẩm;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thu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gom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và bán rác tái chế cho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trung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gian hoặc doanh nghiệp. Một số </a:t>
            </a:r>
            <a:r>
              <a:rPr lang="en-US" sz="2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làm </a:t>
            </a:r>
            <a:r>
              <a:rPr lang="vi-VN" sz="2900" dirty="0">
                <a:latin typeface="Arial" panose="020B0604020202020204" pitchFamily="34" charset="0"/>
                <a:cs typeface="Arial" panose="020B0604020202020204" pitchFamily="34" charset="0"/>
              </a:rPr>
              <a:t>việc trong kho tái chế hoặc nhà máy tái chế thuộc sở hữu của hợp tác xã hoặc hiệp hội của họ</a:t>
            </a:r>
          </a:p>
          <a:p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325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057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CÔNG NGHỆ XANH VÀ ATSKNN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2497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err="1" smtClean="0"/>
              <a:t>Các</a:t>
            </a:r>
            <a:r>
              <a:rPr lang="en-US" sz="2400" dirty="0" smtClean="0"/>
              <a:t> </a:t>
            </a:r>
            <a:r>
              <a:rPr lang="en-US" sz="2400" dirty="0" err="1"/>
              <a:t>khía</a:t>
            </a:r>
            <a:r>
              <a:rPr lang="en-US" sz="2400" dirty="0"/>
              <a:t> </a:t>
            </a:r>
            <a:r>
              <a:rPr lang="en-US" sz="2400" dirty="0" err="1"/>
              <a:t>cạnh</a:t>
            </a:r>
            <a:r>
              <a:rPr lang="en-US" sz="2400" dirty="0"/>
              <a:t> </a:t>
            </a:r>
            <a:r>
              <a:rPr lang="en-US" sz="2400" dirty="0" err="1" smtClean="0"/>
              <a:t>sức</a:t>
            </a:r>
            <a:r>
              <a:rPr lang="en-US" sz="2400" dirty="0" smtClean="0"/>
              <a:t> </a:t>
            </a:r>
            <a:r>
              <a:rPr lang="en-US" sz="2400" dirty="0" err="1"/>
              <a:t>khỏe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an </a:t>
            </a:r>
            <a:r>
              <a:rPr lang="en-US" sz="2400" dirty="0" err="1"/>
              <a:t>toàn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công</a:t>
            </a:r>
            <a:r>
              <a:rPr lang="en-US" sz="2400" dirty="0"/>
              <a:t> </a:t>
            </a:r>
            <a:r>
              <a:rPr lang="en-US" sz="2400" dirty="0" err="1"/>
              <a:t>nghệ</a:t>
            </a:r>
            <a:r>
              <a:rPr lang="en-US" sz="2400" dirty="0"/>
              <a:t> </a:t>
            </a:r>
            <a:r>
              <a:rPr lang="en-US" sz="2400" dirty="0" err="1"/>
              <a:t>xanh</a:t>
            </a:r>
            <a:r>
              <a:rPr lang="en-US" sz="2400" dirty="0"/>
              <a:t> </a:t>
            </a:r>
            <a:r>
              <a:rPr lang="en-US" sz="2400" dirty="0" err="1"/>
              <a:t>phát</a:t>
            </a:r>
            <a:r>
              <a:rPr lang="en-US" sz="2400" dirty="0"/>
              <a:t> </a:t>
            </a:r>
            <a:r>
              <a:rPr lang="en-US" sz="2400" dirty="0" err="1"/>
              <a:t>sinh</a:t>
            </a:r>
            <a:r>
              <a:rPr lang="en-US" sz="2400" dirty="0"/>
              <a:t>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tất</a:t>
            </a:r>
            <a:r>
              <a:rPr lang="en-US" sz="2400" dirty="0"/>
              <a:t> </a:t>
            </a:r>
            <a:r>
              <a:rPr lang="en-US" sz="2400" dirty="0" err="1"/>
              <a:t>cả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giai</a:t>
            </a:r>
            <a:r>
              <a:rPr lang="en-US" sz="2400" dirty="0"/>
              <a:t> </a:t>
            </a:r>
            <a:r>
              <a:rPr lang="en-US" sz="2400" dirty="0" err="1"/>
              <a:t>đoạn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vòng</a:t>
            </a:r>
            <a:r>
              <a:rPr lang="en-US" sz="2400" dirty="0"/>
              <a:t> </a:t>
            </a:r>
            <a:r>
              <a:rPr lang="en-US" sz="2400" dirty="0" err="1" smtClean="0"/>
              <a:t>đời</a:t>
            </a:r>
            <a:r>
              <a:rPr lang="en-US" sz="2400" dirty="0" smtClean="0"/>
              <a:t> </a:t>
            </a:r>
            <a:r>
              <a:rPr lang="en-US" sz="2400" dirty="0" err="1" smtClean="0"/>
              <a:t>công</a:t>
            </a:r>
            <a:r>
              <a:rPr lang="en-US" sz="2400" dirty="0" smtClean="0"/>
              <a:t> </a:t>
            </a:r>
            <a:r>
              <a:rPr lang="en-US" sz="2400" dirty="0" err="1" smtClean="0"/>
              <a:t>nghệ</a:t>
            </a:r>
            <a:r>
              <a:rPr lang="en-US" sz="2400" dirty="0" smtClean="0"/>
              <a:t>: </a:t>
            </a:r>
            <a:r>
              <a:rPr lang="en-US" sz="2400" dirty="0" err="1"/>
              <a:t>từ</a:t>
            </a:r>
            <a:r>
              <a:rPr lang="en-US" sz="2400" dirty="0"/>
              <a:t> </a:t>
            </a:r>
            <a:r>
              <a:rPr lang="en-US" sz="2400" dirty="0" err="1" smtClean="0"/>
              <a:t>khi</a:t>
            </a:r>
            <a:r>
              <a:rPr lang="en-US" sz="2400" dirty="0" smtClean="0"/>
              <a:t> </a:t>
            </a:r>
            <a:r>
              <a:rPr lang="en-US" sz="2400" dirty="0" err="1"/>
              <a:t>khai</a:t>
            </a:r>
            <a:r>
              <a:rPr lang="en-US" sz="2400" dirty="0"/>
              <a:t> </a:t>
            </a:r>
            <a:r>
              <a:rPr lang="en-US" sz="2400" dirty="0" err="1"/>
              <a:t>thác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nguyên</a:t>
            </a:r>
            <a:r>
              <a:rPr lang="en-US" sz="2400" dirty="0"/>
              <a:t> </a:t>
            </a:r>
            <a:r>
              <a:rPr lang="en-US" sz="2400" dirty="0" err="1"/>
              <a:t>liệu</a:t>
            </a:r>
            <a:r>
              <a:rPr lang="en-US" sz="2400" dirty="0"/>
              <a:t> </a:t>
            </a:r>
            <a:r>
              <a:rPr lang="en-US" sz="2400" dirty="0" err="1"/>
              <a:t>thô</a:t>
            </a:r>
            <a:r>
              <a:rPr lang="en-US" sz="2400" dirty="0"/>
              <a:t> </a:t>
            </a:r>
            <a:r>
              <a:rPr lang="en-US" sz="2400" dirty="0" err="1"/>
              <a:t>cần</a:t>
            </a:r>
            <a:r>
              <a:rPr lang="en-US" sz="2400" dirty="0"/>
              <a:t> </a:t>
            </a:r>
            <a:r>
              <a:rPr lang="en-US" sz="2400" dirty="0" err="1"/>
              <a:t>thiết</a:t>
            </a:r>
            <a:r>
              <a:rPr lang="en-US" sz="2400" dirty="0"/>
              <a:t>, </a:t>
            </a:r>
            <a:r>
              <a:rPr lang="en-US" sz="2400" dirty="0" err="1"/>
              <a:t>sản</a:t>
            </a:r>
            <a:r>
              <a:rPr lang="en-US" sz="2400" dirty="0"/>
              <a:t> </a:t>
            </a:r>
            <a:r>
              <a:rPr lang="en-US" sz="2400" dirty="0" err="1"/>
              <a:t>xuất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thiết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 </a:t>
            </a:r>
            <a:r>
              <a:rPr lang="en-US" sz="2400" dirty="0" err="1"/>
              <a:t>công</a:t>
            </a:r>
            <a:r>
              <a:rPr lang="en-US" sz="2400" dirty="0"/>
              <a:t> </a:t>
            </a:r>
            <a:r>
              <a:rPr lang="en-US" sz="2400" dirty="0" err="1"/>
              <a:t>nghệ</a:t>
            </a:r>
            <a:r>
              <a:rPr lang="en-US" sz="2400" dirty="0"/>
              <a:t>, </a:t>
            </a:r>
            <a:r>
              <a:rPr lang="en-US" sz="2400" dirty="0" err="1"/>
              <a:t>đến</a:t>
            </a:r>
            <a:r>
              <a:rPr lang="en-US" sz="2400" dirty="0"/>
              <a:t> </a:t>
            </a:r>
            <a:r>
              <a:rPr lang="en-US" sz="2400" dirty="0" err="1"/>
              <a:t>vận</a:t>
            </a:r>
            <a:r>
              <a:rPr lang="en-US" sz="2400" dirty="0"/>
              <a:t> </a:t>
            </a:r>
            <a:r>
              <a:rPr lang="en-US" sz="2400" dirty="0" err="1"/>
              <a:t>chuyển</a:t>
            </a:r>
            <a:r>
              <a:rPr lang="en-US" sz="2400" dirty="0"/>
              <a:t>, </a:t>
            </a:r>
            <a:r>
              <a:rPr lang="en-US" sz="2400" dirty="0" err="1"/>
              <a:t>lắp</a:t>
            </a:r>
            <a:r>
              <a:rPr lang="en-US" sz="2400" dirty="0"/>
              <a:t> </a:t>
            </a:r>
            <a:r>
              <a:rPr lang="en-US" sz="2400" dirty="0" err="1"/>
              <a:t>đặt</a:t>
            </a:r>
            <a:r>
              <a:rPr lang="en-US" sz="2400" dirty="0"/>
              <a:t>, </a:t>
            </a:r>
            <a:r>
              <a:rPr lang="en-US" sz="2400" dirty="0" err="1"/>
              <a:t>vận</a:t>
            </a:r>
            <a:r>
              <a:rPr lang="en-US" sz="2400" dirty="0"/>
              <a:t> </a:t>
            </a:r>
            <a:r>
              <a:rPr lang="en-US" sz="2400" dirty="0" err="1"/>
              <a:t>hành</a:t>
            </a:r>
            <a:r>
              <a:rPr lang="en-US" sz="2400" dirty="0"/>
              <a:t>, </a:t>
            </a:r>
            <a:r>
              <a:rPr lang="en-US" sz="2400" dirty="0" err="1"/>
              <a:t>ngừng</a:t>
            </a:r>
            <a:r>
              <a:rPr lang="en-US" sz="2400" dirty="0"/>
              <a:t> </a:t>
            </a:r>
            <a:r>
              <a:rPr lang="en-US" sz="2400" dirty="0" err="1"/>
              <a:t>hoạt</a:t>
            </a:r>
            <a:r>
              <a:rPr lang="en-US" sz="2400" dirty="0"/>
              <a:t> </a:t>
            </a:r>
            <a:r>
              <a:rPr lang="en-US" sz="2400" dirty="0" err="1"/>
              <a:t>động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thải</a:t>
            </a:r>
            <a:r>
              <a:rPr lang="en-US" sz="2400" dirty="0"/>
              <a:t> </a:t>
            </a:r>
            <a:r>
              <a:rPr lang="en-US" sz="2400" dirty="0" err="1"/>
              <a:t>bỏ</a:t>
            </a:r>
            <a:r>
              <a:rPr lang="en-US" sz="2400" dirty="0"/>
              <a:t>. </a:t>
            </a:r>
            <a:r>
              <a:rPr lang="en-US" sz="2400" dirty="0" err="1"/>
              <a:t>Chúng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thể</a:t>
            </a:r>
            <a:r>
              <a:rPr lang="en-US" sz="2400" dirty="0"/>
              <a:t> </a:t>
            </a:r>
            <a:r>
              <a:rPr lang="en-US" sz="2400" dirty="0" err="1" smtClean="0"/>
              <a:t>diễn</a:t>
            </a:r>
            <a:r>
              <a:rPr lang="en-US" sz="2400" dirty="0" smtClean="0"/>
              <a:t> </a:t>
            </a:r>
            <a:r>
              <a:rPr lang="en-US" sz="2400" dirty="0" err="1"/>
              <a:t>ra</a:t>
            </a:r>
            <a:r>
              <a:rPr lang="en-US" sz="2400" dirty="0"/>
              <a:t> </a:t>
            </a:r>
            <a:r>
              <a:rPr lang="en-US" sz="2400" dirty="0" smtClean="0"/>
              <a:t>ở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quốc</a:t>
            </a:r>
            <a:r>
              <a:rPr lang="en-US" sz="2400" dirty="0"/>
              <a:t> </a:t>
            </a:r>
            <a:r>
              <a:rPr lang="en-US" sz="2400" dirty="0" err="1"/>
              <a:t>gia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khu</a:t>
            </a:r>
            <a:r>
              <a:rPr lang="en-US" sz="2400" dirty="0"/>
              <a:t> </a:t>
            </a:r>
            <a:r>
              <a:rPr lang="en-US" sz="2400" dirty="0" err="1"/>
              <a:t>vực</a:t>
            </a:r>
            <a:r>
              <a:rPr lang="en-US" sz="2400" dirty="0"/>
              <a:t> </a:t>
            </a:r>
            <a:r>
              <a:rPr lang="en-US" sz="2400" dirty="0" err="1"/>
              <a:t>khác</a:t>
            </a:r>
            <a:r>
              <a:rPr lang="en-US" sz="2400" dirty="0"/>
              <a:t> </a:t>
            </a:r>
            <a:r>
              <a:rPr lang="en-US" sz="2400" dirty="0" err="1"/>
              <a:t>nhau</a:t>
            </a:r>
            <a:r>
              <a:rPr lang="en-US" sz="2400" dirty="0"/>
              <a:t>, </a:t>
            </a:r>
            <a:r>
              <a:rPr lang="en-US" sz="2400" dirty="0" err="1" smtClean="0"/>
              <a:t>với</a:t>
            </a:r>
            <a:r>
              <a:rPr lang="en-US" sz="2400" dirty="0" smtClean="0"/>
              <a:t> </a:t>
            </a:r>
            <a:r>
              <a:rPr lang="en-US" sz="2400" dirty="0" err="1" smtClean="0"/>
              <a:t>sự</a:t>
            </a:r>
            <a:r>
              <a:rPr lang="en-US" sz="2400" dirty="0" smtClean="0"/>
              <a:t> </a:t>
            </a:r>
            <a:r>
              <a:rPr lang="en-US" sz="2400" dirty="0" err="1" smtClean="0"/>
              <a:t>tham</a:t>
            </a:r>
            <a:r>
              <a:rPr lang="en-US" sz="2400" dirty="0" smtClean="0"/>
              <a:t> </a:t>
            </a:r>
            <a:r>
              <a:rPr lang="en-US" sz="2400" dirty="0" err="1" smtClean="0"/>
              <a:t>gia</a:t>
            </a:r>
            <a:r>
              <a:rPr lang="en-US" sz="2400" dirty="0" smtClean="0"/>
              <a:t> </a:t>
            </a:r>
            <a:r>
              <a:rPr lang="en-US" sz="2400" dirty="0" err="1" smtClean="0"/>
              <a:t>của</a:t>
            </a:r>
            <a:r>
              <a:rPr lang="en-US" sz="2400" dirty="0" smtClean="0"/>
              <a:t> </a:t>
            </a:r>
            <a:r>
              <a:rPr lang="en-US" sz="2400" dirty="0" err="1" smtClean="0"/>
              <a:t>nhiều</a:t>
            </a:r>
            <a:r>
              <a:rPr lang="en-US" sz="2400" dirty="0" smtClean="0"/>
              <a:t> </a:t>
            </a:r>
            <a:r>
              <a:rPr lang="en-US" sz="2400" dirty="0" err="1"/>
              <a:t>nhóm</a:t>
            </a:r>
            <a:r>
              <a:rPr lang="en-US" sz="2400" dirty="0"/>
              <a:t> </a:t>
            </a:r>
            <a:r>
              <a:rPr lang="en-US" sz="2400" dirty="0" smtClean="0"/>
              <a:t>NLĐ </a:t>
            </a:r>
            <a:r>
              <a:rPr lang="en-US" sz="2400" dirty="0" err="1" smtClean="0"/>
              <a:t>khác</a:t>
            </a:r>
            <a:r>
              <a:rPr lang="en-US" sz="2400" dirty="0" smtClean="0"/>
              <a:t> </a:t>
            </a:r>
            <a:r>
              <a:rPr lang="en-US" sz="2400" dirty="0" err="1"/>
              <a:t>nhau</a:t>
            </a:r>
            <a:r>
              <a:rPr lang="en-US" sz="2400" dirty="0"/>
              <a:t>.</a:t>
            </a:r>
            <a:endParaRPr lang="en-US" sz="2400" dirty="0" smtClean="0"/>
          </a:p>
          <a:p>
            <a:pPr marL="0" indent="0" algn="ctr">
              <a:buNone/>
            </a:pPr>
            <a:endParaRPr lang="en-US" sz="2000" b="1" dirty="0" smtClean="0"/>
          </a:p>
          <a:p>
            <a:pPr marL="0" indent="0" algn="ctr">
              <a:buNone/>
            </a:pPr>
            <a:r>
              <a:rPr lang="en-US" sz="2000" b="1" dirty="0" smtClean="0"/>
              <a:t>NLĐ LÀM VIỆC TRONG CÁC NGÀNH CÔNG NGHIỆP “XANH” CÓ THỂ ĐỐI MẶT VỚI NHỮNG RỦI RO DƯỚI ĐÂY :</a:t>
            </a:r>
          </a:p>
          <a:p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lĩnh vực tuabin gió</a:t>
            </a:r>
          </a:p>
          <a:p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Trong ngành năng lượng mặt trời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tái chế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sau này</a:t>
            </a:r>
          </a:p>
          <a:p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Trong sản xuất bóng đèn huỳnh quang</a:t>
            </a:r>
          </a:p>
          <a:p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tái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</a:p>
          <a:p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Rủi ro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hậu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thay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thế các chất thân thiện với môi trường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75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52450" y="468609"/>
            <a:ext cx="7886700" cy="99417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2.4 </a:t>
            </a:r>
            <a:r>
              <a:rPr lang="en-US" sz="3600" b="1" dirty="0" err="1" smtClean="0"/>
              <a:t>Thay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đổi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trong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tổ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chức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công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việc</a:t>
            </a:r>
            <a:endParaRPr lang="en-GB" sz="3600" b="1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261257" y="2298962"/>
            <a:ext cx="4416767" cy="3488727"/>
          </a:xfrm>
        </p:spPr>
        <p:txBody>
          <a:bodyPr>
            <a:normAutofit/>
          </a:bodyPr>
          <a:lstStyle/>
          <a:p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Giờ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dài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phi    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Sắp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xếp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phi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Ví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dụ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tảng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lao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thuật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8" r="25207" b="16237"/>
          <a:stretch/>
        </p:blipFill>
        <p:spPr>
          <a:xfrm>
            <a:off x="4678025" y="2174806"/>
            <a:ext cx="2445026" cy="16274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10" y="3160458"/>
            <a:ext cx="2557084" cy="16933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979" y="4444073"/>
            <a:ext cx="3029296" cy="19539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384" y="1721785"/>
            <a:ext cx="2158010" cy="143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5302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CÁC YẾU TỐ NGUY CƠ VỀ ATSKNN TRONG NHỮNG CƠ SỞ LAO ĐỘNG PHI TIÊU CHUẨN</a:t>
            </a:r>
            <a:endParaRPr lang="en-GB" sz="28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36" y="1895993"/>
            <a:ext cx="9161236" cy="4801510"/>
          </a:xfrm>
        </p:spPr>
      </p:pic>
    </p:spTree>
    <p:extLst>
      <p:ext uri="{BB962C8B-B14F-4D97-AF65-F5344CB8AC3E}">
        <p14:creationId xmlns:p14="http://schemas.microsoft.com/office/powerpoint/2010/main" val="324678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1143000"/>
          </a:xfrm>
        </p:spPr>
        <p:txBody>
          <a:bodyPr>
            <a:noAutofit/>
          </a:bodyPr>
          <a:lstStyle/>
          <a:p>
            <a:r>
              <a:rPr lang="en-US" sz="2800" b="1" dirty="0"/>
              <a:t>NHỮNG CƠ HỘI VÀ THÁCH THỨC </a:t>
            </a:r>
            <a:r>
              <a:rPr lang="en-US" sz="2800" b="1" dirty="0" smtClean="0"/>
              <a:t>ATSKNN CỦA CÔNG VIỆC TRỰC TUYẾN (TRÊN MẠNG)</a:t>
            </a:r>
            <a:endParaRPr lang="en-GB" sz="28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31019" y="1220587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CƠ HỘI</a:t>
            </a:r>
            <a:endParaRPr lang="en-GB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908300"/>
            <a:ext cx="3869140" cy="3951288"/>
          </a:xfrm>
        </p:spPr>
        <p:txBody>
          <a:bodyPr>
            <a:normAutofit/>
          </a:bodyPr>
          <a:lstStyle/>
          <a:p>
            <a:pPr lvl="0"/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Đưa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con người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 khỏi môi trường độc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Kiểm soát tốt hơn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cân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cuộc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công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việc.</a:t>
            </a:r>
          </a:p>
          <a:p>
            <a:pPr lvl="0"/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công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việc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thực hiện trong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nền kinh tế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phi chính thức sang khu vực chính thức.</a:t>
            </a:r>
          </a:p>
          <a:p>
            <a:pPr lvl="0"/>
            <a:endParaRPr lang="vi-V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571207" y="1221964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THÁCH THỨC</a:t>
            </a:r>
            <a:endParaRPr lang="en-GB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97389" y="1861726"/>
            <a:ext cx="4189412" cy="4552722"/>
          </a:xfrm>
        </p:spPr>
        <p:txBody>
          <a:bodyPr>
            <a:noAutofit/>
          </a:bodyPr>
          <a:lstStyle/>
          <a:p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Giảm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an ninh, giảm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pháp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và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tăng rủi ro</a:t>
            </a:r>
          </a:p>
          <a:p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Việc làm và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môi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làm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không điển hình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hách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thức trong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áp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dụng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quy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ATSKNN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việc làm</a:t>
            </a:r>
          </a:p>
          <a:p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Ít hoặc không tiếp cận được các lợi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hợp đồng truyền thống</a:t>
            </a:r>
          </a:p>
          <a:p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Quản lý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ATSKNN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nơi làm việc kém</a:t>
            </a:r>
          </a:p>
          <a:p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Thiếu sự rõ ràng và cụ thể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nhiệm vụ</a:t>
            </a:r>
          </a:p>
          <a:p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kiến thức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không phù hợp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61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62655"/>
            <a:ext cx="9144000" cy="2236355"/>
          </a:xfrm>
          <a:prstGeom prst="rect">
            <a:avLst/>
          </a:prstGeom>
        </p:spPr>
      </p:pic>
      <p:sp>
        <p:nvSpPr>
          <p:cNvPr id="5" name="ZoneTexte 16"/>
          <p:cNvSpPr txBox="1"/>
          <p:nvPr/>
        </p:nvSpPr>
        <p:spPr>
          <a:xfrm>
            <a:off x="950894" y="3234379"/>
            <a:ext cx="72422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baseline="300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Chương</a:t>
            </a:r>
            <a:r>
              <a:rPr lang="en-US" sz="3600" b="1" baseline="30000" dirty="0" smtClean="0">
                <a:solidFill>
                  <a:srgbClr val="FFFFFF"/>
                </a:solidFill>
                <a:latin typeface="Century Gothic"/>
                <a:cs typeface="Century Gothic"/>
              </a:rPr>
              <a:t> 3</a:t>
            </a:r>
          </a:p>
          <a:p>
            <a:endParaRPr lang="en-US" sz="3600" b="1" baseline="30000" dirty="0" smtClean="0">
              <a:solidFill>
                <a:srgbClr val="FFFFFF"/>
              </a:solidFill>
              <a:latin typeface="Century Gothic"/>
              <a:cs typeface="Century Gothic"/>
            </a:endParaRPr>
          </a:p>
          <a:p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Ứng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phó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với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những</a:t>
            </a:r>
            <a:r>
              <a:rPr lang="en-US" sz="3600" b="1" baseline="3000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thách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thức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và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cơ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hội</a:t>
            </a:r>
            <a:r>
              <a:rPr lang="en-US" sz="3600" b="1" baseline="3000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 smtClean="0">
                <a:solidFill>
                  <a:srgbClr val="FFFFFF"/>
                </a:solidFill>
                <a:latin typeface="Century Gothic"/>
                <a:cs typeface="Century Gothic"/>
              </a:rPr>
              <a:t>về</a:t>
            </a:r>
            <a:r>
              <a:rPr lang="en-US" sz="3600" b="1" baseline="3000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ATSKNN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của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tương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lai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việc</a:t>
            </a:r>
            <a:r>
              <a:rPr lang="en-US" sz="3600" b="1" baseline="3000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en-US" sz="3600" b="1" baseline="30000" dirty="0" err="1">
                <a:solidFill>
                  <a:srgbClr val="FFFFFF"/>
                </a:solidFill>
                <a:latin typeface="Century Gothic"/>
                <a:cs typeface="Century Gothic"/>
              </a:rPr>
              <a:t>làm</a:t>
            </a:r>
            <a:endParaRPr lang="fr-FR" sz="3600" b="1" baseline="30000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8881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66" y="972245"/>
            <a:ext cx="8780269" cy="489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4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33715" cy="1162050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 smtClean="0"/>
              <a:t>Dự</a:t>
            </a:r>
            <a:r>
              <a:rPr lang="en-US" sz="3600" dirty="0" smtClean="0"/>
              <a:t> </a:t>
            </a:r>
            <a:r>
              <a:rPr lang="en-US" sz="3600" dirty="0" err="1" smtClean="0"/>
              <a:t>đoán</a:t>
            </a:r>
            <a:r>
              <a:rPr lang="en-US" sz="3600" dirty="0" smtClean="0"/>
              <a:t> </a:t>
            </a:r>
            <a:r>
              <a:rPr lang="en-US" sz="3600" dirty="0" err="1" smtClean="0"/>
              <a:t>những</a:t>
            </a:r>
            <a:r>
              <a:rPr lang="en-US" sz="3600" dirty="0" smtClean="0"/>
              <a:t> </a:t>
            </a:r>
            <a:r>
              <a:rPr lang="en-US" sz="3600" dirty="0" err="1" smtClean="0"/>
              <a:t>rủi</a:t>
            </a:r>
            <a:r>
              <a:rPr lang="en-US" sz="3600" dirty="0" smtClean="0"/>
              <a:t> </a:t>
            </a:r>
            <a:r>
              <a:rPr lang="en-US" sz="3600" dirty="0" err="1" smtClean="0"/>
              <a:t>ro</a:t>
            </a:r>
            <a:r>
              <a:rPr lang="en-US" sz="3600" dirty="0" smtClean="0"/>
              <a:t> ATSKNN </a:t>
            </a:r>
            <a:r>
              <a:rPr lang="en-US" sz="3600" dirty="0" err="1" smtClean="0"/>
              <a:t>mới</a:t>
            </a:r>
            <a:endParaRPr lang="en-GB" sz="36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457200" y="2049727"/>
            <a:ext cx="3317966" cy="3209266"/>
          </a:xfrm>
        </p:spPr>
        <p:txBody>
          <a:bodyPr>
            <a:normAutofit fontScale="92500" lnSpcReduction="100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r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ủi ro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an toàn và sức khỏe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mới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liên quan đến công việc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Xu hướng mới trong tổ chức công việc = làm việc tự chủ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hoặc xa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endParaRPr lang="vi-V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Khái niệm về hạnh phúc, an toàn và sức khỏe tại nơi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làm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Vẫn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ghi nhớ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n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hững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rủi ro truyền thống trên toàn thế giới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165" y="1950443"/>
            <a:ext cx="5111750" cy="3407833"/>
          </a:xfrm>
        </p:spPr>
      </p:pic>
    </p:spTree>
    <p:extLst>
      <p:ext uri="{BB962C8B-B14F-4D97-AF65-F5344CB8AC3E}">
        <p14:creationId xmlns:p14="http://schemas.microsoft.com/office/powerpoint/2010/main" val="225932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43861" y="624114"/>
            <a:ext cx="3868340" cy="1789311"/>
          </a:xfrm>
        </p:spPr>
        <p:txBody>
          <a:bodyPr>
            <a:noAutofit/>
          </a:bodyPr>
          <a:lstStyle/>
          <a:p>
            <a:pPr algn="ctr"/>
            <a:endParaRPr lang="en-US" sz="3600" dirty="0" smtClean="0">
              <a:latin typeface="+mj-lt"/>
            </a:endParaRPr>
          </a:p>
          <a:p>
            <a:pPr algn="ctr"/>
            <a:endParaRPr lang="en-US" sz="3600" dirty="0">
              <a:latin typeface="+mj-lt"/>
            </a:endParaRPr>
          </a:p>
          <a:p>
            <a:pPr algn="ctr"/>
            <a:endParaRPr lang="en-US" sz="3600" dirty="0" smtClean="0">
              <a:latin typeface="+mj-lt"/>
            </a:endParaRPr>
          </a:p>
          <a:p>
            <a:pPr algn="ctr"/>
            <a:endParaRPr lang="en-US" sz="3600" dirty="0">
              <a:latin typeface="+mj-lt"/>
            </a:endParaRPr>
          </a:p>
          <a:p>
            <a:pPr algn="ctr"/>
            <a:endParaRPr lang="en-US" sz="3600" dirty="0" smtClean="0">
              <a:latin typeface="+mj-lt"/>
            </a:endParaRPr>
          </a:p>
          <a:p>
            <a:pPr algn="ctr"/>
            <a:endParaRPr lang="en-US" sz="3600" dirty="0">
              <a:latin typeface="+mj-lt"/>
            </a:endParaRPr>
          </a:p>
          <a:p>
            <a:pPr algn="ctr"/>
            <a:endParaRPr lang="en-US" sz="3600" dirty="0" smtClean="0">
              <a:latin typeface="+mj-lt"/>
            </a:endParaRPr>
          </a:p>
          <a:p>
            <a:pPr algn="ctr"/>
            <a:r>
              <a:rPr lang="en-US" sz="3600" dirty="0" err="1" smtClean="0">
                <a:latin typeface="+mj-lt"/>
              </a:rPr>
              <a:t>Phối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hợp</a:t>
            </a:r>
            <a:r>
              <a:rPr lang="en-US" sz="3600" dirty="0" smtClean="0">
                <a:latin typeface="+mj-lt"/>
              </a:rPr>
              <a:t>             </a:t>
            </a:r>
            <a:r>
              <a:rPr lang="en-US" sz="3600" dirty="0" err="1" smtClean="0">
                <a:latin typeface="+mj-lt"/>
              </a:rPr>
              <a:t>liên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ngành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trong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quản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lý</a:t>
            </a:r>
            <a:r>
              <a:rPr lang="en-US" sz="3600" dirty="0" smtClean="0">
                <a:latin typeface="+mj-lt"/>
              </a:rPr>
              <a:t> ATSKNN</a:t>
            </a:r>
            <a:endParaRPr lang="en-GB" sz="3600" dirty="0">
              <a:latin typeface="+mj-l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43861" y="2598056"/>
            <a:ext cx="3868340" cy="2935501"/>
          </a:xfrm>
        </p:spPr>
        <p:txBody>
          <a:bodyPr>
            <a:normAutofit/>
          </a:bodyPr>
          <a:lstStyle/>
          <a:p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huyên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gia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ATSKNN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trong tương lai =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endParaRPr lang="vi-V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Xem xét và áp dụng các </a:t>
            </a:r>
            <a:r>
              <a:rPr lang="vi-V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kỹ </a:t>
            </a: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năng mới trong lĩnh vực này.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29149" y="769253"/>
            <a:ext cx="4146360" cy="1022773"/>
          </a:xfrm>
        </p:spPr>
        <p:txBody>
          <a:bodyPr>
            <a:noAutofit/>
          </a:bodyPr>
          <a:lstStyle/>
          <a:p>
            <a:pPr algn="ctr"/>
            <a:endParaRPr lang="en-US" sz="3600" dirty="0" smtClean="0">
              <a:latin typeface="+mj-lt"/>
            </a:endParaRPr>
          </a:p>
          <a:p>
            <a:pPr algn="ctr"/>
            <a:endParaRPr lang="en-US" sz="3600" dirty="0">
              <a:latin typeface="+mj-lt"/>
            </a:endParaRPr>
          </a:p>
          <a:p>
            <a:pPr algn="ctr"/>
            <a:endParaRPr lang="en-US" sz="3600" dirty="0" smtClean="0">
              <a:latin typeface="+mj-lt"/>
            </a:endParaRPr>
          </a:p>
          <a:p>
            <a:pPr algn="ctr"/>
            <a:endParaRPr lang="en-US" sz="3600" dirty="0">
              <a:latin typeface="+mj-lt"/>
            </a:endParaRPr>
          </a:p>
          <a:p>
            <a:pPr algn="ctr"/>
            <a:r>
              <a:rPr lang="en-US" sz="3600" dirty="0" err="1" smtClean="0">
                <a:latin typeface="+mj-lt"/>
              </a:rPr>
              <a:t>Xây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dựng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năng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lực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về</a:t>
            </a:r>
            <a:r>
              <a:rPr lang="en-US" sz="3600" dirty="0" smtClean="0">
                <a:latin typeface="+mj-lt"/>
              </a:rPr>
              <a:t> ATSKNN</a:t>
            </a:r>
            <a:endParaRPr lang="en-GB" sz="3600" dirty="0">
              <a:latin typeface="+mj-lt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29149" y="2326342"/>
            <a:ext cx="3887391" cy="3191998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tục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suốt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đời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báo cáo năm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vi-VN" i="1" dirty="0" smtClean="0">
                <a:latin typeface="Arial" panose="020B0604020202020204" pitchFamily="34" charset="0"/>
                <a:cs typeface="Arial" panose="020B0604020202020204" pitchFamily="34" charset="0"/>
              </a:rPr>
              <a:t>Làm </a:t>
            </a:r>
            <a:r>
              <a:rPr lang="vi-VN" i="1" dirty="0">
                <a:latin typeface="Arial" panose="020B0604020202020204" pitchFamily="34" charset="0"/>
                <a:cs typeface="Arial" panose="020B0604020202020204" pitchFamily="34" charset="0"/>
              </a:rPr>
              <a:t>việc vì một tương lai tươi sáng </a:t>
            </a:r>
            <a:r>
              <a:rPr lang="vi-VN" i="1" dirty="0" smtClean="0"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Ủy ban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oàn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cầu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ILO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về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ương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lai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iệc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kêu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đảm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quyền lợi </a:t>
            </a:r>
            <a:r>
              <a:rPr lang="vi-VN" b="1" dirty="0" smtClean="0">
                <a:latin typeface="Arial" panose="020B0604020202020204" pitchFamily="34" charset="0"/>
                <a:cs typeface="Arial" panose="020B0604020202020204" pitchFamily="34" charset="0"/>
              </a:rPr>
              <a:t>học </a:t>
            </a:r>
            <a:r>
              <a:rPr lang="vi-VN" b="1" dirty="0">
                <a:latin typeface="Arial" panose="020B0604020202020204" pitchFamily="34" charset="0"/>
                <a:cs typeface="Arial" panose="020B0604020202020204" pitchFamily="34" charset="0"/>
              </a:rPr>
              <a:t>tập suốt đời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tất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cả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mọi người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kỹ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nâng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cao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kỹ </a:t>
            </a:r>
            <a:r>
              <a:rPr lang="vi-VN" dirty="0">
                <a:latin typeface="Arial" panose="020B0604020202020204" pitchFamily="34" charset="0"/>
                <a:cs typeface="Arial" panose="020B0604020202020204" pitchFamily="34" charset="0"/>
              </a:rPr>
              <a:t>năng (ILO, 2019a).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40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err="1" smtClean="0"/>
              <a:t>Mở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rộng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chiều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ngang</a:t>
            </a:r>
            <a:r>
              <a:rPr lang="en-US" sz="3600" b="1" dirty="0" smtClean="0"/>
              <a:t>: </a:t>
            </a:r>
            <a:r>
              <a:rPr lang="en-US" sz="3600" b="1" dirty="0" err="1" smtClean="0"/>
              <a:t>Kết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nối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với</a:t>
            </a:r>
            <a:r>
              <a:rPr lang="en-US" sz="3600" b="1" dirty="0" smtClean="0"/>
              <a:t> </a:t>
            </a:r>
            <a:br>
              <a:rPr lang="en-US" sz="3600" b="1" dirty="0" smtClean="0"/>
            </a:br>
            <a:r>
              <a:rPr lang="en-US" sz="3600" b="1" dirty="0" err="1" smtClean="0"/>
              <a:t>sức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khỏe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công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cộng</a:t>
            </a:r>
            <a:endParaRPr lang="en-GB" sz="36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44" y="2345635"/>
            <a:ext cx="5800925" cy="3563024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669" y="2345635"/>
            <a:ext cx="1844002" cy="18044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669" y="4127147"/>
            <a:ext cx="1844002" cy="180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8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0880"/>
            <a:ext cx="8239839" cy="1021246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/>
              <a:t>Các</a:t>
            </a:r>
            <a:r>
              <a:rPr lang="en-US" sz="3600" dirty="0" smtClean="0"/>
              <a:t> </a:t>
            </a:r>
            <a:r>
              <a:rPr lang="en-US" sz="3600" dirty="0" err="1" smtClean="0"/>
              <a:t>tiêu</a:t>
            </a:r>
            <a:r>
              <a:rPr lang="en-US" sz="3600" dirty="0" smtClean="0"/>
              <a:t> </a:t>
            </a:r>
            <a:r>
              <a:rPr lang="en-US" sz="3600" dirty="0" err="1" smtClean="0"/>
              <a:t>chuẩn</a:t>
            </a:r>
            <a:r>
              <a:rPr lang="en-US" sz="3600" dirty="0" smtClean="0"/>
              <a:t> </a:t>
            </a:r>
            <a:r>
              <a:rPr lang="en-US" sz="3600" dirty="0" err="1" smtClean="0"/>
              <a:t>lao</a:t>
            </a:r>
            <a:r>
              <a:rPr lang="en-US" sz="3600" dirty="0" smtClean="0"/>
              <a:t> </a:t>
            </a:r>
            <a:r>
              <a:rPr lang="en-US" sz="3600" dirty="0" err="1" smtClean="0"/>
              <a:t>động</a:t>
            </a:r>
            <a:r>
              <a:rPr lang="en-US" sz="3600" dirty="0" smtClean="0"/>
              <a:t> </a:t>
            </a:r>
            <a:r>
              <a:rPr lang="en-US" sz="3600" dirty="0" err="1" smtClean="0"/>
              <a:t>quốc</a:t>
            </a:r>
            <a:r>
              <a:rPr lang="en-US" sz="3600" dirty="0" smtClean="0"/>
              <a:t> </a:t>
            </a:r>
            <a:r>
              <a:rPr lang="en-US" sz="3600" dirty="0" err="1" smtClean="0"/>
              <a:t>tế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err="1" smtClean="0"/>
              <a:t>và</a:t>
            </a:r>
            <a:r>
              <a:rPr lang="en-US" sz="3600" dirty="0" smtClean="0"/>
              <a:t> </a:t>
            </a:r>
            <a:r>
              <a:rPr lang="en-US" sz="3600" dirty="0" err="1" smtClean="0"/>
              <a:t>các</a:t>
            </a:r>
            <a:r>
              <a:rPr lang="en-US" sz="3600" dirty="0" smtClean="0"/>
              <a:t> </a:t>
            </a:r>
            <a:r>
              <a:rPr lang="en-US" sz="3600" dirty="0" err="1" smtClean="0"/>
              <a:t>công</a:t>
            </a:r>
            <a:r>
              <a:rPr lang="en-US" sz="3600" dirty="0" smtClean="0"/>
              <a:t> </a:t>
            </a:r>
            <a:r>
              <a:rPr lang="en-US" sz="3600" dirty="0" err="1" smtClean="0"/>
              <a:t>cụ</a:t>
            </a:r>
            <a:r>
              <a:rPr lang="en-US" sz="3600" dirty="0" smtClean="0"/>
              <a:t> </a:t>
            </a:r>
            <a:r>
              <a:rPr lang="en-US" sz="3600" dirty="0" err="1" smtClean="0"/>
              <a:t>khác</a:t>
            </a:r>
            <a:r>
              <a:rPr lang="en-US" sz="3600" dirty="0" smtClean="0"/>
              <a:t> </a:t>
            </a:r>
            <a:r>
              <a:rPr lang="en-US" sz="3600" dirty="0" err="1" smtClean="0"/>
              <a:t>về</a:t>
            </a:r>
            <a:r>
              <a:rPr lang="en-US" sz="3600" dirty="0" smtClean="0"/>
              <a:t> ATSKNN</a:t>
            </a:r>
            <a:endParaRPr lang="en-GB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2850511"/>
            <a:ext cx="3008313" cy="240848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Luật</a:t>
            </a:r>
            <a:r>
              <a:rPr lang="en-US" sz="2400" dirty="0" smtClean="0"/>
              <a:t> </a:t>
            </a:r>
            <a:r>
              <a:rPr lang="en-US" sz="2400" dirty="0" err="1" smtClean="0"/>
              <a:t>pháp</a:t>
            </a:r>
            <a:r>
              <a:rPr lang="en-US" sz="2400" dirty="0" smtClean="0"/>
              <a:t> </a:t>
            </a:r>
            <a:r>
              <a:rPr lang="en-US" sz="2400" dirty="0" err="1" smtClean="0"/>
              <a:t>quốc</a:t>
            </a:r>
            <a:r>
              <a:rPr lang="en-US" sz="2400" dirty="0" smtClean="0"/>
              <a:t> </a:t>
            </a:r>
            <a:r>
              <a:rPr lang="en-US" sz="2400" dirty="0" err="1" smtClean="0"/>
              <a:t>gia</a:t>
            </a:r>
            <a:r>
              <a:rPr lang="en-US" sz="2400" dirty="0" smtClean="0"/>
              <a:t> </a:t>
            </a:r>
            <a:r>
              <a:rPr lang="en-US" sz="2400" dirty="0" err="1" smtClean="0"/>
              <a:t>về</a:t>
            </a:r>
            <a:r>
              <a:rPr lang="en-US" sz="2400" dirty="0" smtClean="0"/>
              <a:t> ATSKNN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quản</a:t>
            </a:r>
            <a:r>
              <a:rPr lang="en-US" sz="2400" dirty="0" smtClean="0"/>
              <a:t> </a:t>
            </a:r>
            <a:r>
              <a:rPr lang="en-US" sz="2400" dirty="0" err="1" smtClean="0"/>
              <a:t>lý</a:t>
            </a:r>
            <a:r>
              <a:rPr lang="en-US" sz="2400" dirty="0" smtClean="0"/>
              <a:t> ATSKNN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Quản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r>
              <a:rPr lang="en-US" sz="2400" dirty="0" smtClean="0"/>
              <a:t> ATSKNN</a:t>
            </a:r>
            <a:endParaRPr lang="en-GB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39" y="2482915"/>
            <a:ext cx="4833818" cy="3143672"/>
          </a:xfrm>
        </p:spPr>
      </p:pic>
    </p:spTree>
    <p:extLst>
      <p:ext uri="{BB962C8B-B14F-4D97-AF65-F5344CB8AC3E}">
        <p14:creationId xmlns:p14="http://schemas.microsoft.com/office/powerpoint/2010/main" val="58880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56564"/>
            <a:ext cx="8425543" cy="1143000"/>
          </a:xfrm>
        </p:spPr>
        <p:txBody>
          <a:bodyPr>
            <a:noAutofit/>
          </a:bodyPr>
          <a:lstStyle/>
          <a:p>
            <a:r>
              <a:rPr lang="en-US" sz="3600" b="1" dirty="0" err="1" smtClean="0"/>
              <a:t>Củng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cố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vai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trò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của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chính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phủ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và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đối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xã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hội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mở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rộng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quan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hệ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đối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tác</a:t>
            </a:r>
            <a:endParaRPr lang="en-GB" sz="36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161" y="2544417"/>
            <a:ext cx="5277678" cy="3518452"/>
          </a:xfrm>
        </p:spPr>
      </p:pic>
    </p:spTree>
    <p:extLst>
      <p:ext uri="{BB962C8B-B14F-4D97-AF65-F5344CB8AC3E}">
        <p14:creationId xmlns:p14="http://schemas.microsoft.com/office/powerpoint/2010/main" val="86662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Lời</a:t>
            </a:r>
            <a:r>
              <a:rPr lang="en-US" b="1" dirty="0" smtClean="0"/>
              <a:t> </a:t>
            </a:r>
            <a:r>
              <a:rPr lang="en-US" b="1" dirty="0" err="1" smtClean="0"/>
              <a:t>kết</a:t>
            </a:r>
            <a:endParaRPr lang="en-GB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35" y="1600200"/>
            <a:ext cx="6826330" cy="4525963"/>
          </a:xfrm>
        </p:spPr>
      </p:pic>
    </p:spTree>
    <p:extLst>
      <p:ext uri="{BB962C8B-B14F-4D97-AF65-F5344CB8AC3E}">
        <p14:creationId xmlns:p14="http://schemas.microsoft.com/office/powerpoint/2010/main" val="72664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llustr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50" y="187792"/>
            <a:ext cx="9451371" cy="6670208"/>
          </a:xfrm>
          <a:prstGeom prst="rect">
            <a:avLst/>
          </a:prstGeom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457200" y="1600201"/>
            <a:ext cx="8229600" cy="971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b="1" dirty="0" err="1" smtClean="0">
                <a:solidFill>
                  <a:schemeClr val="bg1"/>
                </a:solidFill>
                <a:latin typeface="Century Gothic"/>
              </a:rPr>
              <a:t>Xin</a:t>
            </a:r>
            <a:r>
              <a:rPr lang="fr-FR" b="1" dirty="0" smtClean="0">
                <a:solidFill>
                  <a:schemeClr val="bg1"/>
                </a:solidFill>
                <a:latin typeface="Century Gothic"/>
              </a:rPr>
              <a:t> </a:t>
            </a:r>
            <a:r>
              <a:rPr lang="fr-FR" b="1" dirty="0" err="1" smtClean="0">
                <a:solidFill>
                  <a:schemeClr val="bg1"/>
                </a:solidFill>
                <a:latin typeface="Century Gothic"/>
              </a:rPr>
              <a:t>cám</a:t>
            </a:r>
            <a:r>
              <a:rPr lang="fr-FR" b="1" dirty="0" smtClean="0">
                <a:solidFill>
                  <a:schemeClr val="bg1"/>
                </a:solidFill>
                <a:latin typeface="Century Gothic"/>
              </a:rPr>
              <a:t> </a:t>
            </a:r>
            <a:r>
              <a:rPr lang="fr-FR" b="1" dirty="0" err="1" smtClean="0">
                <a:solidFill>
                  <a:schemeClr val="bg1"/>
                </a:solidFill>
                <a:latin typeface="Century Gothic"/>
              </a:rPr>
              <a:t>ơn</a:t>
            </a:r>
            <a:r>
              <a:rPr lang="fr-FR" b="1" dirty="0" smtClean="0">
                <a:solidFill>
                  <a:schemeClr val="bg1"/>
                </a:solidFill>
                <a:latin typeface="Century Gothic"/>
              </a:rPr>
              <a:t>.</a:t>
            </a:r>
            <a:endParaRPr lang="fr-FR" b="1" dirty="0">
              <a:solidFill>
                <a:schemeClr val="bg1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5537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sharepoint/v3/field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2183</TotalTime>
  <Words>2175</Words>
  <Application>Microsoft Office PowerPoint</Application>
  <PresentationFormat>On-screen Show (4:3)</PresentationFormat>
  <Paragraphs>252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Century Gothic</vt:lpstr>
      <vt:lpstr>Franklin Gothic Book</vt:lpstr>
      <vt:lpstr>FranklinGothicBook</vt:lpstr>
      <vt:lpstr>Times New Roman</vt:lpstr>
      <vt:lpstr>Thème Office</vt:lpstr>
      <vt:lpstr>PowerPoint Presentation</vt:lpstr>
      <vt:lpstr>PowerPoint Presentation</vt:lpstr>
      <vt:lpstr>Giới thiệu</vt:lpstr>
      <vt:lpstr>PowerPoint Presentation</vt:lpstr>
      <vt:lpstr>PowerPoint Presentation</vt:lpstr>
      <vt:lpstr>PowerPoint Presentation</vt:lpstr>
      <vt:lpstr>PowerPoint Presentation</vt:lpstr>
      <vt:lpstr>1. Tại sao thế giới phải ứng phó với tại nạn lao động và bệnh nghề nghiệp từ 100 năm trước  </vt:lpstr>
      <vt:lpstr>PowerPoint Presentation</vt:lpstr>
      <vt:lpstr>2. ILO: được thành lập dựa trên khái niệm công việc an toàn và lành mạnh</vt:lpstr>
      <vt:lpstr>3. Sau Chiến tranh Thế giới thứ Hai: Quan niệm ATSKNN ngày càng trở nên phổ biến toàn cầu</vt:lpstr>
      <vt:lpstr>PowerPoint Presentation</vt:lpstr>
      <vt:lpstr>CÁC TIÊU CHUẨN LAO ĐỘNG QUỐC TẾ CƠ BẢN CỦA ILO VỀ ATSKNN</vt:lpstr>
      <vt:lpstr>PowerPoint Presentation</vt:lpstr>
      <vt:lpstr>3. Sau Chiến tranh Thế giới thứ Hai:      Quan niệm ATSKNN  ngày càng trở nên phổ biến toàn cầu</vt:lpstr>
      <vt:lpstr>4. Hướng tới văn hóa phòng ngừa</vt:lpstr>
      <vt:lpstr>5. ILO và an toàn &amp; sức khỏe tại nơi làm việc trong thiên niên kỷ mới</vt:lpstr>
      <vt:lpstr>PowerPoint Presentation</vt:lpstr>
      <vt:lpstr>PowerPoint Presentation</vt:lpstr>
      <vt:lpstr>HỘI NGHỊ THẾ GIỚI VỀ AN TOÀN VÀ SỨC KHỎE TRONG LAO ĐỘNG</vt:lpstr>
      <vt:lpstr>PowerPoint Presentation</vt:lpstr>
      <vt:lpstr>2.1 Công nghệ</vt:lpstr>
      <vt:lpstr>Số hóa và Công nghệ Thông tin &amp; Truyền thông</vt:lpstr>
      <vt:lpstr>Số hóa và Công nghệ Thông tin &amp; Truyền thông</vt:lpstr>
      <vt:lpstr>Tự động hóa và robot</vt:lpstr>
      <vt:lpstr>TỰ ĐỘNG HÓA VÀ ROBOT: NHỮNG CƠ HỘI VÀ THÁCH THỨC VỀ ATSKNN</vt:lpstr>
      <vt:lpstr>Công nghệ Nano</vt:lpstr>
      <vt:lpstr>2.2 Nhân khẩu học</vt:lpstr>
      <vt:lpstr>PowerPoint Presentation</vt:lpstr>
      <vt:lpstr>Giới</vt:lpstr>
      <vt:lpstr>Lao động di cư</vt:lpstr>
      <vt:lpstr>2.3 Phát triển bền vững và ATSKNN</vt:lpstr>
      <vt:lpstr>Biến đổi khí hậu, ô nhiễm không khí và suy thoái môi trường</vt:lpstr>
      <vt:lpstr>NHIỆT ĐỘ TĂNG VÀ ATSKNN</vt:lpstr>
      <vt:lpstr>Nền kinh tế xanh</vt:lpstr>
      <vt:lpstr>CÔNG NGHỆ XANH VÀ ATSKNN</vt:lpstr>
      <vt:lpstr>2.4 Thay đổi trong tổ chức công việc</vt:lpstr>
      <vt:lpstr>CÁC YẾU TỐ NGUY CƠ VỀ ATSKNN TRONG NHỮNG CƠ SỞ LAO ĐỘNG PHI TIÊU CHUẨN</vt:lpstr>
      <vt:lpstr>NHỮNG CƠ HỘI VÀ THÁCH THỨC ATSKNN CỦA CÔNG VIỆC TRỰC TUYẾN (TRÊN MẠNG)</vt:lpstr>
      <vt:lpstr>PowerPoint Presentation</vt:lpstr>
      <vt:lpstr>PowerPoint Presentation</vt:lpstr>
      <vt:lpstr>Dự đoán những rủi ro ATSKNN mới</vt:lpstr>
      <vt:lpstr>PowerPoint Presentation</vt:lpstr>
      <vt:lpstr>Mở rộng chiều ngang: Kết nối với  sức khỏe công cộng</vt:lpstr>
      <vt:lpstr>Các tiêu chuẩn lao động quốc tế  và các công cụ khác về ATSKNN</vt:lpstr>
      <vt:lpstr>Củng cố vai trò của chính phủ và các đối tác xã hội, mở rộng quan hệ đối tác</vt:lpstr>
      <vt:lpstr>Lời kết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Duyen, Nguyen Ngoc</cp:lastModifiedBy>
  <cp:revision>251</cp:revision>
  <cp:lastPrinted>2019-03-25T17:02:37Z</cp:lastPrinted>
  <dcterms:created xsi:type="dcterms:W3CDTF">2010-04-12T23:12:02Z</dcterms:created>
  <dcterms:modified xsi:type="dcterms:W3CDTF">2019-05-31T10:51:10Z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