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5"/>
  </p:sldMasterIdLst>
  <p:notesMasterIdLst>
    <p:notesMasterId r:id="rId23"/>
  </p:notesMasterIdLst>
  <p:handoutMasterIdLst>
    <p:handoutMasterId r:id="rId24"/>
  </p:handoutMasterIdLst>
  <p:sldIdLst>
    <p:sldId id="256" r:id="rId6"/>
    <p:sldId id="285" r:id="rId7"/>
    <p:sldId id="269" r:id="rId8"/>
    <p:sldId id="268" r:id="rId9"/>
    <p:sldId id="270" r:id="rId10"/>
    <p:sldId id="286" r:id="rId11"/>
    <p:sldId id="287" r:id="rId12"/>
    <p:sldId id="288" r:id="rId13"/>
    <p:sldId id="279" r:id="rId14"/>
    <p:sldId id="296" r:id="rId15"/>
    <p:sldId id="289" r:id="rId16"/>
    <p:sldId id="290" r:id="rId17"/>
    <p:sldId id="293" r:id="rId18"/>
    <p:sldId id="291" r:id="rId19"/>
    <p:sldId id="292" r:id="rId20"/>
    <p:sldId id="294" r:id="rId21"/>
    <p:sldId id="297" r:id="rId22"/>
  </p:sldIdLst>
  <p:sldSz cx="9144000" cy="5143500" type="screen16x9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538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C3552C-DD37-407F-8477-3222B4E8EE1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57CE9FB1-C076-4FF9-A7F5-F564ECC7EFB5}">
      <dgm:prSet phldrT="[Text]" custT="1"/>
      <dgm:spPr/>
      <dgm:t>
        <a:bodyPr/>
        <a:lstStyle/>
        <a:p>
          <a:r>
            <a:rPr lang="en-US" sz="1500" b="1" dirty="0">
              <a:latin typeface="+mj-lt"/>
              <a:cs typeface="Arial" panose="020B0604020202020204" pitchFamily="34" charset="0"/>
            </a:rPr>
            <a:t>ILO 1919: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Xây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dựng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điều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lệ</a:t>
          </a:r>
          <a:endParaRPr lang="en-GB" sz="1500" b="1" dirty="0">
            <a:latin typeface="+mj-lt"/>
            <a:cs typeface="Arial" panose="020B0604020202020204" pitchFamily="34" charset="0"/>
          </a:endParaRPr>
        </a:p>
      </dgm:t>
    </dgm:pt>
    <dgm:pt modelId="{16040D65-5860-4C53-9E7F-CFCA2FA4F76D}" type="parTrans" cxnId="{5C19C831-04C2-4343-9088-A451FCC6530E}">
      <dgm:prSet/>
      <dgm:spPr/>
      <dgm:t>
        <a:bodyPr/>
        <a:lstStyle/>
        <a:p>
          <a:endParaRPr lang="en-GB"/>
        </a:p>
      </dgm:t>
    </dgm:pt>
    <dgm:pt modelId="{DC5D8A6F-08E4-45B8-878C-8DD3F18A190A}" type="sibTrans" cxnId="{5C19C831-04C2-4343-9088-A451FCC6530E}">
      <dgm:prSet/>
      <dgm:spPr/>
      <dgm:t>
        <a:bodyPr/>
        <a:lstStyle/>
        <a:p>
          <a:endParaRPr lang="en-GB"/>
        </a:p>
      </dgm:t>
    </dgm:pt>
    <dgm:pt modelId="{38BC7C89-FCC2-4292-B989-12B29AC1325C}">
      <dgm:prSet phldrT="[Text]" custT="1"/>
      <dgm:spPr/>
      <dgm:t>
        <a:bodyPr/>
        <a:lstStyle/>
        <a:p>
          <a:r>
            <a:rPr lang="en-US" sz="1500" b="1" dirty="0">
              <a:latin typeface="+mj-lt"/>
              <a:cs typeface="Arial" panose="020B0604020202020204" pitchFamily="34" charset="0"/>
            </a:rPr>
            <a:t>ILO 1944: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Tuyên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bố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Philadelphia</a:t>
          </a:r>
          <a:endParaRPr lang="en-US" sz="1500" b="1" dirty="0">
            <a:latin typeface="+mj-lt"/>
            <a:cs typeface="Arial" panose="020B0604020202020204" pitchFamily="34" charset="0"/>
          </a:endParaRPr>
        </a:p>
        <a:p>
          <a:r>
            <a:rPr lang="en-US" sz="1500" b="1" dirty="0">
              <a:latin typeface="+mj-lt"/>
              <a:cs typeface="Arial" panose="020B0604020202020204" pitchFamily="34" charset="0"/>
            </a:rPr>
            <a:t>(25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năm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)</a:t>
          </a:r>
          <a:endParaRPr lang="en-GB" sz="1500" b="1" dirty="0">
            <a:latin typeface="+mj-lt"/>
            <a:cs typeface="Arial" panose="020B0604020202020204" pitchFamily="34" charset="0"/>
          </a:endParaRPr>
        </a:p>
      </dgm:t>
    </dgm:pt>
    <dgm:pt modelId="{30641FA9-0685-4F52-B8F9-831D554DAFD5}" type="parTrans" cxnId="{59ED0B98-69A4-4E5E-808B-1D36EB54B849}">
      <dgm:prSet/>
      <dgm:spPr/>
      <dgm:t>
        <a:bodyPr/>
        <a:lstStyle/>
        <a:p>
          <a:endParaRPr lang="en-GB"/>
        </a:p>
      </dgm:t>
    </dgm:pt>
    <dgm:pt modelId="{51372283-5B21-43EC-B0FE-41FE7F2AF78B}" type="sibTrans" cxnId="{59ED0B98-69A4-4E5E-808B-1D36EB54B849}">
      <dgm:prSet/>
      <dgm:spPr/>
      <dgm:t>
        <a:bodyPr/>
        <a:lstStyle/>
        <a:p>
          <a:endParaRPr lang="en-GB"/>
        </a:p>
      </dgm:t>
    </dgm:pt>
    <dgm:pt modelId="{E011120F-7552-4BD2-ADE5-E9DD610D0619}">
      <dgm:prSet phldrT="[Text]" custT="1"/>
      <dgm:spPr/>
      <dgm:t>
        <a:bodyPr/>
        <a:lstStyle/>
        <a:p>
          <a:r>
            <a:rPr lang="en-US" sz="1500" b="1" dirty="0">
              <a:latin typeface="+mj-lt"/>
              <a:cs typeface="Arial" panose="020B0604020202020204" pitchFamily="34" charset="0"/>
            </a:rPr>
            <a:t>ILO 1969: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Nhận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giải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Nobel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về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 Hòa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bình</a:t>
          </a:r>
          <a:endParaRPr lang="en-US" sz="1500" b="1" dirty="0">
            <a:latin typeface="+mj-lt"/>
            <a:cs typeface="Arial" panose="020B0604020202020204" pitchFamily="34" charset="0"/>
          </a:endParaRPr>
        </a:p>
        <a:p>
          <a:r>
            <a:rPr lang="en-US" sz="1500" b="1" dirty="0">
              <a:latin typeface="+mj-lt"/>
              <a:cs typeface="Arial" panose="020B0604020202020204" pitchFamily="34" charset="0"/>
            </a:rPr>
            <a:t>(50 </a:t>
          </a:r>
          <a:r>
            <a:rPr lang="en-US" sz="1500" b="1" dirty="0" err="1" smtClean="0">
              <a:latin typeface="+mj-lt"/>
              <a:cs typeface="Arial" panose="020B0604020202020204" pitchFamily="34" charset="0"/>
            </a:rPr>
            <a:t>năm</a:t>
          </a:r>
          <a:r>
            <a:rPr lang="en-US" sz="1500" b="1" dirty="0" smtClean="0">
              <a:latin typeface="+mj-lt"/>
              <a:cs typeface="Arial" panose="020B0604020202020204" pitchFamily="34" charset="0"/>
            </a:rPr>
            <a:t>)</a:t>
          </a:r>
          <a:endParaRPr lang="en-GB" sz="1500" b="1" dirty="0">
            <a:latin typeface="+mj-lt"/>
            <a:cs typeface="Arial" panose="020B0604020202020204" pitchFamily="34" charset="0"/>
          </a:endParaRPr>
        </a:p>
      </dgm:t>
    </dgm:pt>
    <dgm:pt modelId="{544D65A4-E5D5-468F-B00F-9CA2213F09B7}" type="parTrans" cxnId="{B1F38389-B79B-49E4-BF82-55017A57F613}">
      <dgm:prSet/>
      <dgm:spPr/>
      <dgm:t>
        <a:bodyPr/>
        <a:lstStyle/>
        <a:p>
          <a:endParaRPr lang="en-GB"/>
        </a:p>
      </dgm:t>
    </dgm:pt>
    <dgm:pt modelId="{C6DBEFCA-C3EB-4D89-A24D-211B192D9185}" type="sibTrans" cxnId="{B1F38389-B79B-49E4-BF82-55017A57F613}">
      <dgm:prSet/>
      <dgm:spPr/>
      <dgm:t>
        <a:bodyPr/>
        <a:lstStyle/>
        <a:p>
          <a:endParaRPr lang="en-GB"/>
        </a:p>
      </dgm:t>
    </dgm:pt>
    <dgm:pt modelId="{85F0B75F-7C94-46D2-8E32-8BE8A29DCD87}" type="pres">
      <dgm:prSet presAssocID="{A9C3552C-DD37-407F-8477-3222B4E8EE13}" presName="arrowDiagram" presStyleCnt="0">
        <dgm:presLayoutVars>
          <dgm:chMax val="5"/>
          <dgm:dir/>
          <dgm:resizeHandles val="exact"/>
        </dgm:presLayoutVars>
      </dgm:prSet>
      <dgm:spPr/>
    </dgm:pt>
    <dgm:pt modelId="{E1C23AA6-882B-4E3F-AD70-885CE8E0001B}" type="pres">
      <dgm:prSet presAssocID="{A9C3552C-DD37-407F-8477-3222B4E8EE13}" presName="arrow" presStyleLbl="bgShp" presStyleIdx="0" presStyleCnt="1" custLinFactNeighborX="-11" custLinFactNeighborY="5405"/>
      <dgm:spPr/>
    </dgm:pt>
    <dgm:pt modelId="{A020BA98-1BBD-43A3-A1BB-3E4170891B88}" type="pres">
      <dgm:prSet presAssocID="{A9C3552C-DD37-407F-8477-3222B4E8EE13}" presName="arrowDiagram3" presStyleCnt="0"/>
      <dgm:spPr/>
    </dgm:pt>
    <dgm:pt modelId="{D0F9CD3A-EEB5-474C-AA94-2653420B30A3}" type="pres">
      <dgm:prSet presAssocID="{57CE9FB1-C076-4FF9-A7F5-F564ECC7EFB5}" presName="bullet3a" presStyleLbl="node1" presStyleIdx="0" presStyleCnt="3" custScaleX="1038886" custScaleY="101668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C99D93C-F016-4CAD-9DE4-5BE7200E990A}" type="pres">
      <dgm:prSet presAssocID="{57CE9FB1-C076-4FF9-A7F5-F564ECC7EFB5}" presName="textBox3a" presStyleLbl="revTx" presStyleIdx="0" presStyleCnt="3" custFlipHor="1" custScaleX="86964" custScaleY="81191" custLinFactNeighborX="40245" custLinFactNeighborY="1117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3A8F3A2-A875-426F-A4EE-9716E061459C}" type="pres">
      <dgm:prSet presAssocID="{38BC7C89-FCC2-4292-B989-12B29AC1325C}" presName="bullet3b" presStyleLbl="node1" presStyleIdx="1" presStyleCnt="3" custScaleX="504893" custScaleY="518939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3FD2683-3887-47A8-AE29-FE31BCFE9B3D}" type="pres">
      <dgm:prSet presAssocID="{38BC7C89-FCC2-4292-B989-12B29AC1325C}" presName="textBox3b" presStyleLbl="revTx" presStyleIdx="1" presStyleCnt="3" custScaleX="101035" custScaleY="72298" custLinFactNeighborX="33427" custLinFactNeighborY="292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49449C-6436-4D44-9A7E-64B01FFF6E15}" type="pres">
      <dgm:prSet presAssocID="{E011120F-7552-4BD2-ADE5-E9DD610D0619}" presName="bullet3c" presStyleLbl="node1" presStyleIdx="2" presStyleCnt="3" custScaleX="385308" custScaleY="36021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72686C70-9B0F-4C1B-9C73-8D4162741CBA}" type="pres">
      <dgm:prSet presAssocID="{E011120F-7552-4BD2-ADE5-E9DD610D0619}" presName="textBox3c" presStyleLbl="revTx" presStyleIdx="2" presStyleCnt="3" custLinFactNeighborX="43117" custLinFactNeighborY="1425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59ED0B98-69A4-4E5E-808B-1D36EB54B849}" srcId="{A9C3552C-DD37-407F-8477-3222B4E8EE13}" destId="{38BC7C89-FCC2-4292-B989-12B29AC1325C}" srcOrd="1" destOrd="0" parTransId="{30641FA9-0685-4F52-B8F9-831D554DAFD5}" sibTransId="{51372283-5B21-43EC-B0FE-41FE7F2AF78B}"/>
    <dgm:cxn modelId="{40866F68-F953-4CBA-8CE8-393DFE5A84C0}" type="presOf" srcId="{57CE9FB1-C076-4FF9-A7F5-F564ECC7EFB5}" destId="{5C99D93C-F016-4CAD-9DE4-5BE7200E990A}" srcOrd="0" destOrd="0" presId="urn:microsoft.com/office/officeart/2005/8/layout/arrow2"/>
    <dgm:cxn modelId="{5C19C831-04C2-4343-9088-A451FCC6530E}" srcId="{A9C3552C-DD37-407F-8477-3222B4E8EE13}" destId="{57CE9FB1-C076-4FF9-A7F5-F564ECC7EFB5}" srcOrd="0" destOrd="0" parTransId="{16040D65-5860-4C53-9E7F-CFCA2FA4F76D}" sibTransId="{DC5D8A6F-08E4-45B8-878C-8DD3F18A190A}"/>
    <dgm:cxn modelId="{A4C6919E-8813-4724-BC14-1A76DC6A0A5B}" type="presOf" srcId="{E011120F-7552-4BD2-ADE5-E9DD610D0619}" destId="{72686C70-9B0F-4C1B-9C73-8D4162741CBA}" srcOrd="0" destOrd="0" presId="urn:microsoft.com/office/officeart/2005/8/layout/arrow2"/>
    <dgm:cxn modelId="{20010110-5ED2-47BB-916A-72672005FE70}" type="presOf" srcId="{38BC7C89-FCC2-4292-B989-12B29AC1325C}" destId="{D3FD2683-3887-47A8-AE29-FE31BCFE9B3D}" srcOrd="0" destOrd="0" presId="urn:microsoft.com/office/officeart/2005/8/layout/arrow2"/>
    <dgm:cxn modelId="{B1F38389-B79B-49E4-BF82-55017A57F613}" srcId="{A9C3552C-DD37-407F-8477-3222B4E8EE13}" destId="{E011120F-7552-4BD2-ADE5-E9DD610D0619}" srcOrd="2" destOrd="0" parTransId="{544D65A4-E5D5-468F-B00F-9CA2213F09B7}" sibTransId="{C6DBEFCA-C3EB-4D89-A24D-211B192D9185}"/>
    <dgm:cxn modelId="{32175C0A-445E-4145-B6C5-BC65FDF49FAA}" type="presOf" srcId="{A9C3552C-DD37-407F-8477-3222B4E8EE13}" destId="{85F0B75F-7C94-46D2-8E32-8BE8A29DCD87}" srcOrd="0" destOrd="0" presId="urn:microsoft.com/office/officeart/2005/8/layout/arrow2"/>
    <dgm:cxn modelId="{764C9240-1598-450F-81FD-5DDABFC34E37}" type="presParOf" srcId="{85F0B75F-7C94-46D2-8E32-8BE8A29DCD87}" destId="{E1C23AA6-882B-4E3F-AD70-885CE8E0001B}" srcOrd="0" destOrd="0" presId="urn:microsoft.com/office/officeart/2005/8/layout/arrow2"/>
    <dgm:cxn modelId="{F11CEAFF-B75B-4DEA-8AD1-A1DAB054B457}" type="presParOf" srcId="{85F0B75F-7C94-46D2-8E32-8BE8A29DCD87}" destId="{A020BA98-1BBD-43A3-A1BB-3E4170891B88}" srcOrd="1" destOrd="0" presId="urn:microsoft.com/office/officeart/2005/8/layout/arrow2"/>
    <dgm:cxn modelId="{5B3702DD-836B-4A81-A875-57205039C216}" type="presParOf" srcId="{A020BA98-1BBD-43A3-A1BB-3E4170891B88}" destId="{D0F9CD3A-EEB5-474C-AA94-2653420B30A3}" srcOrd="0" destOrd="0" presId="urn:microsoft.com/office/officeart/2005/8/layout/arrow2"/>
    <dgm:cxn modelId="{7A802640-BB9E-4E97-9A41-B17EEA0350DE}" type="presParOf" srcId="{A020BA98-1BBD-43A3-A1BB-3E4170891B88}" destId="{5C99D93C-F016-4CAD-9DE4-5BE7200E990A}" srcOrd="1" destOrd="0" presId="urn:microsoft.com/office/officeart/2005/8/layout/arrow2"/>
    <dgm:cxn modelId="{AD760362-A074-41BC-8E2F-4BEDA96A9721}" type="presParOf" srcId="{A020BA98-1BBD-43A3-A1BB-3E4170891B88}" destId="{63A8F3A2-A875-426F-A4EE-9716E061459C}" srcOrd="2" destOrd="0" presId="urn:microsoft.com/office/officeart/2005/8/layout/arrow2"/>
    <dgm:cxn modelId="{92AFDAFF-137A-4DE1-90DB-F12CEF63F169}" type="presParOf" srcId="{A020BA98-1BBD-43A3-A1BB-3E4170891B88}" destId="{D3FD2683-3887-47A8-AE29-FE31BCFE9B3D}" srcOrd="3" destOrd="0" presId="urn:microsoft.com/office/officeart/2005/8/layout/arrow2"/>
    <dgm:cxn modelId="{982F7B6A-AD4E-484A-9351-5040D1B600C4}" type="presParOf" srcId="{A020BA98-1BBD-43A3-A1BB-3E4170891B88}" destId="{3549449C-6436-4D44-9A7E-64B01FFF6E15}" srcOrd="4" destOrd="0" presId="urn:microsoft.com/office/officeart/2005/8/layout/arrow2"/>
    <dgm:cxn modelId="{2AAFCF96-80CE-42F7-8710-01AA7BD05E44}" type="presParOf" srcId="{A020BA98-1BBD-43A3-A1BB-3E4170891B88}" destId="{72686C70-9B0F-4C1B-9C73-8D4162741CBA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832801-2D45-4C39-8299-3A44ED57B85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004AEF8-FAA5-498B-BDD6-953A54DA0BA0}">
      <dgm:prSet/>
      <dgm:spPr/>
      <dgm:t>
        <a:bodyPr/>
        <a:lstStyle/>
        <a:p>
          <a:r>
            <a:rPr lang="en-US" b="1" dirty="0" err="1" smtClean="0"/>
            <a:t>Việt</a:t>
          </a:r>
          <a:r>
            <a:rPr lang="en-US" b="1" dirty="0" smtClean="0"/>
            <a:t> Nam </a:t>
          </a:r>
          <a:r>
            <a:rPr lang="en-US" b="1" dirty="0" err="1" smtClean="0"/>
            <a:t>tái</a:t>
          </a:r>
          <a:r>
            <a:rPr lang="en-US" b="1" dirty="0" smtClean="0"/>
            <a:t> </a:t>
          </a:r>
          <a:r>
            <a:rPr lang="en-US" b="1" dirty="0" err="1" smtClean="0"/>
            <a:t>ra</a:t>
          </a:r>
          <a:r>
            <a:rPr lang="en-US" b="1" dirty="0" smtClean="0"/>
            <a:t> </a:t>
          </a:r>
          <a:r>
            <a:rPr lang="en-US" b="1" dirty="0" err="1" smtClean="0"/>
            <a:t>nhập</a:t>
          </a:r>
          <a:r>
            <a:rPr lang="en-US" b="1" dirty="0" smtClean="0"/>
            <a:t> ILO </a:t>
          </a:r>
          <a:r>
            <a:rPr lang="en-US" b="1" dirty="0" err="1" smtClean="0"/>
            <a:t>năm</a:t>
          </a:r>
          <a:r>
            <a:rPr lang="en-US" b="1" dirty="0" smtClean="0"/>
            <a:t> 1992</a:t>
          </a:r>
          <a:r>
            <a:rPr lang="en-US" b="1" dirty="0"/>
            <a:t>. </a:t>
          </a:r>
          <a:r>
            <a:rPr lang="en-US" b="1" dirty="0" err="1" smtClean="0"/>
            <a:t>Quan</a:t>
          </a:r>
          <a:r>
            <a:rPr lang="en-US" b="1" dirty="0" smtClean="0"/>
            <a:t> </a:t>
          </a:r>
          <a:r>
            <a:rPr lang="en-US" b="1" dirty="0" err="1" smtClean="0"/>
            <a:t>hệ</a:t>
          </a:r>
          <a:r>
            <a:rPr lang="en-US" b="1" dirty="0" smtClean="0"/>
            <a:t> </a:t>
          </a:r>
          <a:r>
            <a:rPr lang="en-US" b="1" dirty="0" err="1" smtClean="0"/>
            <a:t>đối</a:t>
          </a:r>
          <a:r>
            <a:rPr lang="en-US" b="1" dirty="0" smtClean="0"/>
            <a:t> </a:t>
          </a:r>
          <a:r>
            <a:rPr lang="en-US" b="1" dirty="0" err="1" smtClean="0"/>
            <a:t>tác</a:t>
          </a:r>
          <a:r>
            <a:rPr lang="en-US" b="1" dirty="0" smtClean="0"/>
            <a:t> </a:t>
          </a:r>
          <a:r>
            <a:rPr lang="en-US" b="1" dirty="0" err="1" smtClean="0"/>
            <a:t>với</a:t>
          </a:r>
          <a:r>
            <a:rPr lang="en-US" b="1" dirty="0" smtClean="0"/>
            <a:t> </a:t>
          </a:r>
          <a:r>
            <a:rPr lang="en-US" b="1" dirty="0" err="1" smtClean="0"/>
            <a:t>Bộ</a:t>
          </a:r>
          <a:r>
            <a:rPr lang="en-US" b="1" dirty="0" smtClean="0"/>
            <a:t> LĐTBXH, TLĐLĐVN, PTM&amp;CNVN  và LMHTXVN </a:t>
          </a:r>
          <a:r>
            <a:rPr lang="en-US" b="1" dirty="0" err="1" smtClean="0"/>
            <a:t>ngày</a:t>
          </a:r>
          <a:r>
            <a:rPr lang="en-US" b="1" dirty="0" smtClean="0"/>
            <a:t> </a:t>
          </a:r>
          <a:r>
            <a:rPr lang="en-US" b="1" dirty="0" err="1" smtClean="0"/>
            <a:t>càng</a:t>
          </a:r>
          <a:r>
            <a:rPr lang="en-US" b="1" dirty="0" smtClean="0"/>
            <a:t> </a:t>
          </a:r>
          <a:r>
            <a:rPr lang="en-US" b="1" dirty="0" err="1" smtClean="0"/>
            <a:t>phát</a:t>
          </a:r>
          <a:r>
            <a:rPr lang="en-US" b="1" dirty="0" smtClean="0"/>
            <a:t> </a:t>
          </a:r>
          <a:r>
            <a:rPr lang="en-US" b="1" dirty="0" err="1" smtClean="0"/>
            <a:t>triển</a:t>
          </a:r>
          <a:r>
            <a:rPr lang="en-US" b="1" dirty="0" smtClean="0"/>
            <a:t> </a:t>
          </a:r>
          <a:r>
            <a:rPr lang="en-US" b="1" dirty="0" err="1" smtClean="0"/>
            <a:t>sâu</a:t>
          </a:r>
          <a:r>
            <a:rPr lang="en-US" b="1" dirty="0" smtClean="0"/>
            <a:t> </a:t>
          </a:r>
          <a:r>
            <a:rPr lang="en-US" b="1" dirty="0" err="1" smtClean="0"/>
            <a:t>rộng</a:t>
          </a:r>
          <a:r>
            <a:rPr lang="en-US" b="1" dirty="0" smtClean="0"/>
            <a:t>, </a:t>
          </a:r>
          <a:r>
            <a:rPr lang="en-US" b="1" dirty="0" err="1" smtClean="0"/>
            <a:t>trên</a:t>
          </a:r>
          <a:r>
            <a:rPr lang="en-US" b="1" dirty="0" smtClean="0"/>
            <a:t> </a:t>
          </a:r>
          <a:r>
            <a:rPr lang="en-US" b="1" dirty="0" err="1" smtClean="0"/>
            <a:t>cơ</a:t>
          </a:r>
          <a:r>
            <a:rPr lang="en-US" b="1" dirty="0" smtClean="0"/>
            <a:t> </a:t>
          </a:r>
          <a:r>
            <a:rPr lang="en-US" b="1" dirty="0" err="1" smtClean="0"/>
            <a:t>sở</a:t>
          </a:r>
          <a:r>
            <a:rPr lang="en-US" b="1" dirty="0" smtClean="0"/>
            <a:t> </a:t>
          </a:r>
          <a:r>
            <a:rPr lang="en-US" b="1" dirty="0" err="1" smtClean="0"/>
            <a:t>niềm</a:t>
          </a:r>
          <a:r>
            <a:rPr lang="en-US" b="1" dirty="0" smtClean="0"/>
            <a:t> tin và </a:t>
          </a:r>
          <a:r>
            <a:rPr lang="en-US" b="1" dirty="0" err="1" smtClean="0"/>
            <a:t>sự</a:t>
          </a:r>
          <a:r>
            <a:rPr lang="en-US" b="1" dirty="0" smtClean="0"/>
            <a:t> </a:t>
          </a:r>
          <a:r>
            <a:rPr lang="en-US" b="1" dirty="0" err="1" smtClean="0"/>
            <a:t>tôn</a:t>
          </a:r>
          <a:r>
            <a:rPr lang="en-US" b="1" dirty="0" smtClean="0"/>
            <a:t> trọng </a:t>
          </a:r>
          <a:r>
            <a:rPr lang="en-US" b="1" dirty="0" err="1" smtClean="0"/>
            <a:t>lẫn</a:t>
          </a:r>
          <a:r>
            <a:rPr lang="en-US" b="1" dirty="0" smtClean="0"/>
            <a:t> </a:t>
          </a:r>
          <a:r>
            <a:rPr lang="en-US" b="1" dirty="0" err="1" smtClean="0"/>
            <a:t>nhau</a:t>
          </a:r>
          <a:r>
            <a:rPr lang="en-US" b="1" dirty="0" smtClean="0"/>
            <a:t> </a:t>
          </a:r>
          <a:endParaRPr lang="en-US" dirty="0"/>
        </a:p>
      </dgm:t>
    </dgm:pt>
    <dgm:pt modelId="{1B458B2F-4DAF-4A33-B650-F8AB45E2F614}" type="parTrans" cxnId="{29B58DED-DDC3-4ACC-8D35-0C0C3DF6E8B6}">
      <dgm:prSet/>
      <dgm:spPr/>
      <dgm:t>
        <a:bodyPr/>
        <a:lstStyle/>
        <a:p>
          <a:endParaRPr lang="en-US"/>
        </a:p>
      </dgm:t>
    </dgm:pt>
    <dgm:pt modelId="{C33A54CB-5D8D-45AC-8794-5B906851FC1B}" type="sibTrans" cxnId="{29B58DED-DDC3-4ACC-8D35-0C0C3DF6E8B6}">
      <dgm:prSet/>
      <dgm:spPr/>
      <dgm:t>
        <a:bodyPr/>
        <a:lstStyle/>
        <a:p>
          <a:endParaRPr lang="en-US"/>
        </a:p>
      </dgm:t>
    </dgm:pt>
    <dgm:pt modelId="{EB592DA4-80A5-445A-ACFF-81501E04C1AA}">
      <dgm:prSet/>
      <dgm:spPr/>
      <dgm:t>
        <a:bodyPr/>
        <a:lstStyle/>
        <a:p>
          <a:r>
            <a:rPr lang="en-US" b="1" dirty="0" smtClean="0"/>
            <a:t>Văn </a:t>
          </a:r>
          <a:r>
            <a:rPr lang="en-US" b="1" dirty="0" err="1" smtClean="0"/>
            <a:t>phòng</a:t>
          </a:r>
          <a:r>
            <a:rPr lang="en-US" b="1" dirty="0" smtClean="0"/>
            <a:t> ILO </a:t>
          </a:r>
          <a:r>
            <a:rPr lang="en-US" b="1" dirty="0" err="1" smtClean="0"/>
            <a:t>Việt</a:t>
          </a:r>
          <a:r>
            <a:rPr lang="en-US" b="1" dirty="0" smtClean="0"/>
            <a:t> Nam </a:t>
          </a:r>
          <a:r>
            <a:rPr lang="en-US" b="1" dirty="0" err="1" smtClean="0"/>
            <a:t>thành</a:t>
          </a:r>
          <a:r>
            <a:rPr lang="en-US" b="1" dirty="0" smtClean="0"/>
            <a:t> </a:t>
          </a:r>
          <a:r>
            <a:rPr lang="en-US" b="1" dirty="0" err="1" smtClean="0"/>
            <a:t>lập</a:t>
          </a:r>
          <a:r>
            <a:rPr lang="en-US" b="1" dirty="0" smtClean="0"/>
            <a:t> </a:t>
          </a:r>
          <a:r>
            <a:rPr lang="en-US" b="1" dirty="0" err="1" smtClean="0"/>
            <a:t>năm</a:t>
          </a:r>
          <a:r>
            <a:rPr lang="en-US" b="1" dirty="0" smtClean="0"/>
            <a:t> 2003, </a:t>
          </a:r>
          <a:r>
            <a:rPr lang="en-US" b="1" dirty="0" err="1" smtClean="0"/>
            <a:t>là</a:t>
          </a:r>
          <a:r>
            <a:rPr lang="en-US" b="1" dirty="0" smtClean="0"/>
            <a:t> </a:t>
          </a:r>
          <a:r>
            <a:rPr lang="en-US" b="1" dirty="0" err="1" smtClean="0"/>
            <a:t>văn</a:t>
          </a:r>
          <a:r>
            <a:rPr lang="en-US" b="1" dirty="0" smtClean="0"/>
            <a:t> </a:t>
          </a:r>
          <a:r>
            <a:rPr lang="en-US" b="1" dirty="0" err="1" smtClean="0"/>
            <a:t>phòng</a:t>
          </a:r>
          <a:r>
            <a:rPr lang="en-US" b="1" dirty="0" smtClean="0"/>
            <a:t> non </a:t>
          </a:r>
          <a:r>
            <a:rPr lang="en-US" b="1" dirty="0" err="1" smtClean="0"/>
            <a:t>trẻ</a:t>
          </a:r>
          <a:r>
            <a:rPr lang="en-US" b="1" dirty="0" smtClean="0"/>
            <a:t> </a:t>
          </a:r>
          <a:r>
            <a:rPr lang="en-US" b="1" dirty="0" err="1" smtClean="0"/>
            <a:t>nhất</a:t>
          </a:r>
          <a:r>
            <a:rPr lang="en-US" b="1" dirty="0" smtClean="0"/>
            <a:t> </a:t>
          </a:r>
          <a:r>
            <a:rPr lang="en-US" b="1" dirty="0" err="1" smtClean="0"/>
            <a:t>của</a:t>
          </a:r>
          <a:r>
            <a:rPr lang="en-US" b="1" dirty="0" smtClean="0"/>
            <a:t> ILO, </a:t>
          </a:r>
          <a:r>
            <a:rPr lang="en-US" b="1" dirty="0" err="1" smtClean="0"/>
            <a:t>nhưng</a:t>
          </a:r>
          <a:r>
            <a:rPr lang="en-US" b="1" dirty="0" smtClean="0"/>
            <a:t> </a:t>
          </a:r>
          <a:r>
            <a:rPr lang="en-US" b="1" dirty="0" err="1" smtClean="0"/>
            <a:t>là</a:t>
          </a:r>
          <a:r>
            <a:rPr lang="en-US" b="1" dirty="0" smtClean="0"/>
            <a:t> </a:t>
          </a:r>
          <a:r>
            <a:rPr lang="en-US" b="1" dirty="0" err="1" smtClean="0"/>
            <a:t>văn</a:t>
          </a:r>
          <a:r>
            <a:rPr lang="en-US" b="1" dirty="0" smtClean="0"/>
            <a:t> </a:t>
          </a:r>
          <a:r>
            <a:rPr lang="en-US" b="1" dirty="0" err="1" smtClean="0"/>
            <a:t>phòng</a:t>
          </a:r>
          <a:r>
            <a:rPr lang="en-US" b="1" dirty="0" smtClean="0"/>
            <a:t> </a:t>
          </a:r>
          <a:r>
            <a:rPr lang="en-US" b="1" dirty="0" err="1" smtClean="0"/>
            <a:t>lớn</a:t>
          </a:r>
          <a:r>
            <a:rPr lang="en-US" b="1" dirty="0" smtClean="0"/>
            <a:t> </a:t>
          </a:r>
          <a:r>
            <a:rPr lang="en-US" b="1" dirty="0" err="1" smtClean="0"/>
            <a:t>thứ</a:t>
          </a:r>
          <a:r>
            <a:rPr lang="en-US" b="1" dirty="0" smtClean="0"/>
            <a:t> 2 </a:t>
          </a:r>
          <a:r>
            <a:rPr lang="en-US" b="1" dirty="0" err="1" smtClean="0"/>
            <a:t>trong</a:t>
          </a:r>
          <a:r>
            <a:rPr lang="en-US" b="1" dirty="0" smtClean="0"/>
            <a:t> </a:t>
          </a:r>
          <a:r>
            <a:rPr lang="en-US" b="1" dirty="0" err="1" smtClean="0"/>
            <a:t>toàn</a:t>
          </a:r>
          <a:r>
            <a:rPr lang="en-US" b="1" dirty="0" smtClean="0"/>
            <a:t> </a:t>
          </a:r>
          <a:r>
            <a:rPr lang="en-US" b="1" dirty="0" err="1" smtClean="0"/>
            <a:t>Tổ</a:t>
          </a:r>
          <a:r>
            <a:rPr lang="en-US" b="1" dirty="0" smtClean="0"/>
            <a:t> </a:t>
          </a:r>
          <a:r>
            <a:rPr lang="en-US" b="1" dirty="0" err="1" smtClean="0"/>
            <a:t>chức</a:t>
          </a:r>
          <a:r>
            <a:rPr lang="en-US" b="1" dirty="0" smtClean="0"/>
            <a:t>  </a:t>
          </a:r>
          <a:endParaRPr lang="en-US" b="1" dirty="0"/>
        </a:p>
      </dgm:t>
    </dgm:pt>
    <dgm:pt modelId="{2DBAA409-4D44-49A5-BEA5-DA760DB0A804}" type="parTrans" cxnId="{D567C31B-8E00-45E4-ACF9-F7E797265493}">
      <dgm:prSet/>
      <dgm:spPr/>
      <dgm:t>
        <a:bodyPr/>
        <a:lstStyle/>
        <a:p>
          <a:endParaRPr lang="en-US"/>
        </a:p>
      </dgm:t>
    </dgm:pt>
    <dgm:pt modelId="{DC51653F-563F-43CF-8798-6C8FA56EE1AB}" type="sibTrans" cxnId="{D567C31B-8E00-45E4-ACF9-F7E797265493}">
      <dgm:prSet/>
      <dgm:spPr/>
      <dgm:t>
        <a:bodyPr/>
        <a:lstStyle/>
        <a:p>
          <a:endParaRPr lang="en-US"/>
        </a:p>
      </dgm:t>
    </dgm:pt>
    <dgm:pt modelId="{5816E77C-2058-40B1-9846-642018685A39}">
      <dgm:prSet/>
      <dgm:spPr/>
      <dgm:t>
        <a:bodyPr/>
        <a:lstStyle/>
        <a:p>
          <a:endParaRPr lang="en-US" dirty="0"/>
        </a:p>
      </dgm:t>
    </dgm:pt>
    <dgm:pt modelId="{97172C1E-90A4-4A07-A2F6-C6A6233147A9}" type="parTrans" cxnId="{F11B4325-B8C6-4308-ABC9-F7DA92818893}">
      <dgm:prSet/>
      <dgm:spPr/>
      <dgm:t>
        <a:bodyPr/>
        <a:lstStyle/>
        <a:p>
          <a:endParaRPr lang="en-US"/>
        </a:p>
      </dgm:t>
    </dgm:pt>
    <dgm:pt modelId="{AA588588-CF52-4C84-88BD-FDE56147F93F}" type="sibTrans" cxnId="{F11B4325-B8C6-4308-ABC9-F7DA92818893}">
      <dgm:prSet/>
      <dgm:spPr/>
      <dgm:t>
        <a:bodyPr/>
        <a:lstStyle/>
        <a:p>
          <a:endParaRPr lang="en-US"/>
        </a:p>
      </dgm:t>
    </dgm:pt>
    <dgm:pt modelId="{119961FB-918D-4D97-BF9E-F514F54BB701}">
      <dgm:prSet/>
      <dgm:spPr/>
      <dgm:t>
        <a:bodyPr/>
        <a:lstStyle/>
        <a:p>
          <a:r>
            <a:rPr lang="en-US" b="1" dirty="0" err="1" smtClean="0"/>
            <a:t>Đồng</a:t>
          </a:r>
          <a:r>
            <a:rPr lang="en-US" b="1" dirty="0" smtClean="0"/>
            <a:t> </a:t>
          </a:r>
          <a:r>
            <a:rPr lang="en-US" b="1" dirty="0" err="1" smtClean="0"/>
            <a:t>hành</a:t>
          </a:r>
          <a:r>
            <a:rPr lang="en-US" b="1" dirty="0" smtClean="0"/>
            <a:t> </a:t>
          </a:r>
          <a:r>
            <a:rPr lang="en-US" b="1" dirty="0" err="1" smtClean="0"/>
            <a:t>cùng</a:t>
          </a:r>
          <a:r>
            <a:rPr lang="en-US" b="1" dirty="0" smtClean="0"/>
            <a:t> </a:t>
          </a:r>
          <a:r>
            <a:rPr lang="en-US" b="1" dirty="0" err="1" smtClean="0"/>
            <a:t>Việt</a:t>
          </a:r>
          <a:r>
            <a:rPr lang="en-US" b="1" dirty="0" smtClean="0"/>
            <a:t> Nam </a:t>
          </a:r>
          <a:r>
            <a:rPr lang="en-US" b="1" dirty="0" err="1" smtClean="0"/>
            <a:t>trong</a:t>
          </a:r>
          <a:r>
            <a:rPr lang="en-US" b="1" dirty="0" smtClean="0"/>
            <a:t> </a:t>
          </a:r>
          <a:r>
            <a:rPr lang="en-US" b="1" dirty="0" err="1" smtClean="0"/>
            <a:t>chặng</a:t>
          </a:r>
          <a:r>
            <a:rPr lang="en-US" b="1" dirty="0" smtClean="0"/>
            <a:t> </a:t>
          </a:r>
          <a:r>
            <a:rPr lang="en-US" b="1" dirty="0" err="1" smtClean="0"/>
            <a:t>đường</a:t>
          </a:r>
          <a:r>
            <a:rPr lang="en-US" b="1" dirty="0" smtClean="0"/>
            <a:t> </a:t>
          </a:r>
          <a:r>
            <a:rPr lang="en-US" b="1" dirty="0" err="1" smtClean="0"/>
            <a:t>hướng</a:t>
          </a:r>
          <a:r>
            <a:rPr lang="en-US" b="1" dirty="0" smtClean="0"/>
            <a:t> </a:t>
          </a:r>
          <a:r>
            <a:rPr lang="en-US" b="1" dirty="0" err="1" smtClean="0"/>
            <a:t>tới</a:t>
          </a:r>
          <a:r>
            <a:rPr lang="en-US" b="1" dirty="0" smtClean="0"/>
            <a:t> </a:t>
          </a:r>
          <a:r>
            <a:rPr lang="en-US" b="1" dirty="0" err="1" smtClean="0"/>
            <a:t>vị</a:t>
          </a:r>
          <a:r>
            <a:rPr lang="en-US" b="1" dirty="0" smtClean="0"/>
            <a:t> </a:t>
          </a:r>
          <a:r>
            <a:rPr lang="en-US" b="1" dirty="0" err="1" smtClean="0"/>
            <a:t>thế</a:t>
          </a:r>
          <a:r>
            <a:rPr lang="en-US" b="1" dirty="0" smtClean="0"/>
            <a:t> </a:t>
          </a:r>
          <a:r>
            <a:rPr lang="en-US" b="1" dirty="0" err="1" smtClean="0"/>
            <a:t>nước</a:t>
          </a:r>
          <a:r>
            <a:rPr lang="en-US" b="1" dirty="0" smtClean="0"/>
            <a:t> </a:t>
          </a:r>
          <a:r>
            <a:rPr lang="en-US" b="1" dirty="0" err="1" smtClean="0"/>
            <a:t>thu</a:t>
          </a:r>
          <a:r>
            <a:rPr lang="en-US" b="1" dirty="0" smtClean="0"/>
            <a:t> </a:t>
          </a:r>
          <a:r>
            <a:rPr lang="en-US" b="1" dirty="0" err="1" smtClean="0"/>
            <a:t>nhập</a:t>
          </a:r>
          <a:r>
            <a:rPr lang="en-US" b="1" dirty="0" smtClean="0"/>
            <a:t> </a:t>
          </a:r>
          <a:r>
            <a:rPr lang="en-US" b="1" dirty="0" err="1" smtClean="0"/>
            <a:t>trung</a:t>
          </a:r>
          <a:r>
            <a:rPr lang="en-US" b="1" dirty="0" smtClean="0"/>
            <a:t> </a:t>
          </a:r>
          <a:r>
            <a:rPr lang="en-US" b="1" dirty="0" err="1" smtClean="0"/>
            <a:t>bình</a:t>
          </a:r>
          <a:r>
            <a:rPr lang="en-US" b="1" dirty="0" smtClean="0"/>
            <a:t> </a:t>
          </a:r>
          <a:r>
            <a:rPr lang="en-US" b="1" dirty="0" err="1" smtClean="0"/>
            <a:t>cao</a:t>
          </a:r>
          <a:r>
            <a:rPr lang="en-US" b="1" dirty="0" smtClean="0"/>
            <a:t> và </a:t>
          </a:r>
          <a:r>
            <a:rPr lang="en-US" b="1" dirty="0" err="1" smtClean="0"/>
            <a:t>hiện</a:t>
          </a:r>
          <a:r>
            <a:rPr lang="en-US" b="1" dirty="0" smtClean="0"/>
            <a:t> </a:t>
          </a:r>
          <a:r>
            <a:rPr lang="en-US" b="1" dirty="0" err="1" smtClean="0"/>
            <a:t>thức</a:t>
          </a:r>
          <a:r>
            <a:rPr lang="en-US" b="1" dirty="0" smtClean="0"/>
            <a:t> </a:t>
          </a:r>
          <a:r>
            <a:rPr lang="en-US" b="1" dirty="0" err="1" smtClean="0"/>
            <a:t>hóa</a:t>
          </a:r>
          <a:r>
            <a:rPr lang="en-US" b="1" dirty="0" smtClean="0"/>
            <a:t> </a:t>
          </a:r>
          <a:r>
            <a:rPr lang="en-US" b="1" dirty="0" err="1" smtClean="0"/>
            <a:t>đầy</a:t>
          </a:r>
          <a:r>
            <a:rPr lang="en-US" b="1" dirty="0" smtClean="0"/>
            <a:t> </a:t>
          </a:r>
          <a:r>
            <a:rPr lang="en-US" b="1" dirty="0" err="1" smtClean="0"/>
            <a:t>đủ</a:t>
          </a:r>
          <a:r>
            <a:rPr lang="en-US" b="1" dirty="0" smtClean="0"/>
            <a:t> </a:t>
          </a:r>
          <a:r>
            <a:rPr lang="en-US" b="1" dirty="0" err="1" smtClean="0"/>
            <a:t>các</a:t>
          </a:r>
          <a:r>
            <a:rPr lang="en-US" b="1" dirty="0" smtClean="0"/>
            <a:t> </a:t>
          </a:r>
          <a:r>
            <a:rPr lang="en-US" b="1" dirty="0" err="1" smtClean="0"/>
            <a:t>Mục</a:t>
          </a:r>
          <a:r>
            <a:rPr lang="en-US" b="1" dirty="0" smtClean="0"/>
            <a:t> </a:t>
          </a:r>
          <a:r>
            <a:rPr lang="en-US" b="1" dirty="0" err="1" smtClean="0"/>
            <a:t>tiêu</a:t>
          </a:r>
          <a:r>
            <a:rPr lang="en-US" b="1" dirty="0" smtClean="0"/>
            <a:t> </a:t>
          </a:r>
          <a:r>
            <a:rPr lang="en-US" b="1" dirty="0" err="1" smtClean="0"/>
            <a:t>phát</a:t>
          </a:r>
          <a:r>
            <a:rPr lang="en-US" b="1" dirty="0" smtClean="0"/>
            <a:t> </a:t>
          </a:r>
          <a:r>
            <a:rPr lang="en-US" b="1" dirty="0" err="1" smtClean="0"/>
            <a:t>triển</a:t>
          </a:r>
          <a:r>
            <a:rPr lang="en-US" b="1" dirty="0" smtClean="0"/>
            <a:t> </a:t>
          </a:r>
          <a:r>
            <a:rPr lang="en-US" b="1" dirty="0" err="1" smtClean="0"/>
            <a:t>bền</a:t>
          </a:r>
          <a:r>
            <a:rPr lang="en-US" b="1" dirty="0" smtClean="0"/>
            <a:t> </a:t>
          </a:r>
          <a:r>
            <a:rPr lang="en-US" b="1" dirty="0" err="1" smtClean="0"/>
            <a:t>vững</a:t>
          </a:r>
          <a:r>
            <a:rPr lang="en-US" b="1" dirty="0" smtClean="0"/>
            <a:t> </a:t>
          </a:r>
          <a:r>
            <a:rPr lang="en-US" b="1" dirty="0" err="1" smtClean="0"/>
            <a:t>thông</a:t>
          </a:r>
          <a:r>
            <a:rPr lang="en-US" b="1" dirty="0" smtClean="0"/>
            <a:t> qua </a:t>
          </a:r>
          <a:r>
            <a:rPr lang="en-US" b="1" dirty="0" err="1" smtClean="0"/>
            <a:t>việc</a:t>
          </a:r>
          <a:r>
            <a:rPr lang="en-US" b="1" dirty="0" smtClean="0"/>
            <a:t> </a:t>
          </a:r>
          <a:r>
            <a:rPr lang="en-US" b="1" dirty="0" err="1" smtClean="0"/>
            <a:t>hỗ</a:t>
          </a:r>
          <a:r>
            <a:rPr lang="en-US" b="1" dirty="0" smtClean="0"/>
            <a:t> </a:t>
          </a:r>
          <a:r>
            <a:rPr lang="en-US" b="1" dirty="0" err="1" smtClean="0"/>
            <a:t>trợ</a:t>
          </a:r>
          <a:r>
            <a:rPr lang="en-US" b="1" dirty="0" smtClean="0"/>
            <a:t> </a:t>
          </a:r>
          <a:r>
            <a:rPr lang="en-US" b="1" dirty="0" err="1" smtClean="0"/>
            <a:t>quá</a:t>
          </a:r>
          <a:r>
            <a:rPr lang="en-US" b="1" dirty="0" smtClean="0"/>
            <a:t> </a:t>
          </a:r>
          <a:r>
            <a:rPr lang="en-US" b="1" dirty="0" err="1" smtClean="0"/>
            <a:t>trình</a:t>
          </a:r>
          <a:r>
            <a:rPr lang="en-US" b="1" dirty="0" smtClean="0"/>
            <a:t> </a:t>
          </a:r>
          <a:r>
            <a:rPr lang="en-US" b="1" dirty="0" err="1" smtClean="0"/>
            <a:t>nâng</a:t>
          </a:r>
          <a:r>
            <a:rPr lang="en-US" b="1" dirty="0" smtClean="0"/>
            <a:t> </a:t>
          </a:r>
          <a:r>
            <a:rPr lang="en-US" b="1" dirty="0" err="1" smtClean="0"/>
            <a:t>cấp</a:t>
          </a:r>
          <a:r>
            <a:rPr lang="en-US" b="1" dirty="0" smtClean="0"/>
            <a:t> </a:t>
          </a:r>
          <a:r>
            <a:rPr lang="en-US" b="1" dirty="0" err="1" smtClean="0"/>
            <a:t>kinh</a:t>
          </a:r>
          <a:r>
            <a:rPr lang="en-US" b="1" dirty="0" smtClean="0"/>
            <a:t> </a:t>
          </a:r>
          <a:r>
            <a:rPr lang="en-US" b="1" dirty="0" err="1" smtClean="0"/>
            <a:t>tế</a:t>
          </a:r>
          <a:r>
            <a:rPr lang="en-US" b="1" dirty="0" smtClean="0"/>
            <a:t> và </a:t>
          </a:r>
          <a:r>
            <a:rPr lang="en-US" b="1" dirty="0" err="1" smtClean="0"/>
            <a:t>xã</a:t>
          </a:r>
          <a:r>
            <a:rPr lang="en-US" b="1" dirty="0" smtClean="0"/>
            <a:t> </a:t>
          </a:r>
          <a:r>
            <a:rPr lang="en-US" b="1" dirty="0" err="1" smtClean="0"/>
            <a:t>hội</a:t>
          </a:r>
          <a:r>
            <a:rPr lang="en-US" b="1" dirty="0" smtClean="0"/>
            <a:t> </a:t>
          </a:r>
          <a:r>
            <a:rPr lang="en-US" b="1" dirty="0" err="1" smtClean="0"/>
            <a:t>vì</a:t>
          </a:r>
          <a:r>
            <a:rPr lang="en-US" b="1" dirty="0" smtClean="0"/>
            <a:t> </a:t>
          </a:r>
          <a:r>
            <a:rPr lang="en-US" b="1" dirty="0" err="1" smtClean="0"/>
            <a:t>việc</a:t>
          </a:r>
          <a:r>
            <a:rPr lang="en-US" b="1" dirty="0" smtClean="0"/>
            <a:t> </a:t>
          </a:r>
          <a:r>
            <a:rPr lang="en-US" b="1" dirty="0" err="1" smtClean="0"/>
            <a:t>làm</a:t>
          </a:r>
          <a:r>
            <a:rPr lang="en-US" b="1" dirty="0" smtClean="0"/>
            <a:t> </a:t>
          </a:r>
          <a:r>
            <a:rPr lang="en-US" b="1" dirty="0" err="1" smtClean="0"/>
            <a:t>thỏa</a:t>
          </a:r>
          <a:r>
            <a:rPr lang="en-US" b="1" dirty="0" smtClean="0"/>
            <a:t> </a:t>
          </a:r>
          <a:r>
            <a:rPr lang="en-US" b="1" dirty="0" err="1" smtClean="0"/>
            <a:t>đáng</a:t>
          </a:r>
          <a:r>
            <a:rPr lang="en-US" b="1" dirty="0" smtClean="0"/>
            <a:t> </a:t>
          </a:r>
          <a:r>
            <a:rPr lang="en-US" b="1" dirty="0" err="1" smtClean="0"/>
            <a:t>cho</a:t>
          </a:r>
          <a:r>
            <a:rPr lang="en-US" b="1" dirty="0" smtClean="0"/>
            <a:t> </a:t>
          </a:r>
          <a:r>
            <a:rPr lang="en-US" b="1" dirty="0" err="1" smtClean="0"/>
            <a:t>tất</a:t>
          </a:r>
          <a:r>
            <a:rPr lang="en-US" b="1" dirty="0" smtClean="0"/>
            <a:t> </a:t>
          </a:r>
          <a:r>
            <a:rPr lang="en-US" b="1" dirty="0" err="1" smtClean="0"/>
            <a:t>cả</a:t>
          </a:r>
          <a:r>
            <a:rPr lang="en-US" b="1" dirty="0" smtClean="0"/>
            <a:t> </a:t>
          </a:r>
          <a:r>
            <a:rPr lang="en-US" b="1" dirty="0" err="1" smtClean="0"/>
            <a:t>phụ</a:t>
          </a:r>
          <a:r>
            <a:rPr lang="en-US" b="1" dirty="0" smtClean="0"/>
            <a:t> </a:t>
          </a:r>
          <a:r>
            <a:rPr lang="en-US" b="1" dirty="0" err="1" smtClean="0"/>
            <a:t>nữ</a:t>
          </a:r>
          <a:r>
            <a:rPr lang="en-US" b="1" dirty="0" smtClean="0"/>
            <a:t> và </a:t>
          </a:r>
          <a:r>
            <a:rPr lang="en-US" b="1" dirty="0" err="1" smtClean="0"/>
            <a:t>nam</a:t>
          </a:r>
          <a:r>
            <a:rPr lang="en-US" b="1" dirty="0" smtClean="0"/>
            <a:t> </a:t>
          </a:r>
          <a:r>
            <a:rPr lang="en-US" b="1" dirty="0" err="1" smtClean="0"/>
            <a:t>giới</a:t>
          </a:r>
          <a:endParaRPr lang="en-US" b="1" dirty="0"/>
        </a:p>
      </dgm:t>
    </dgm:pt>
    <dgm:pt modelId="{A4480106-6114-45C6-94D0-3CA42224F8B2}" type="sibTrans" cxnId="{B9CCE131-6658-4828-8DAB-3B4741FA2EDF}">
      <dgm:prSet/>
      <dgm:spPr/>
      <dgm:t>
        <a:bodyPr/>
        <a:lstStyle/>
        <a:p>
          <a:endParaRPr lang="en-US"/>
        </a:p>
      </dgm:t>
    </dgm:pt>
    <dgm:pt modelId="{EC33AF0F-86CD-40DF-B231-950B850B96FF}" type="parTrans" cxnId="{B9CCE131-6658-4828-8DAB-3B4741FA2EDF}">
      <dgm:prSet/>
      <dgm:spPr/>
      <dgm:t>
        <a:bodyPr/>
        <a:lstStyle/>
        <a:p>
          <a:endParaRPr lang="en-US"/>
        </a:p>
      </dgm:t>
    </dgm:pt>
    <dgm:pt modelId="{4C33D12B-1527-4851-9279-0E3C8EF12823}" type="pres">
      <dgm:prSet presAssocID="{19832801-2D45-4C39-8299-3A44ED57B8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61A5876-CD95-4736-9613-8C7444CC0B15}" type="pres">
      <dgm:prSet presAssocID="{B004AEF8-FAA5-498B-BDD6-953A54DA0BA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235142-58FA-49A7-ABF6-20081FD276E3}" type="pres">
      <dgm:prSet presAssocID="{C33A54CB-5D8D-45AC-8794-5B906851FC1B}" presName="spacer" presStyleCnt="0"/>
      <dgm:spPr/>
    </dgm:pt>
    <dgm:pt modelId="{AE294E6E-355B-423E-AAF1-CED73ACCFBC4}" type="pres">
      <dgm:prSet presAssocID="{EB592DA4-80A5-445A-ACFF-81501E04C1AA}" presName="parentText" presStyleLbl="node1" presStyleIdx="1" presStyleCnt="3" custLinFactNeighborY="32171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9D302C6-1C03-4B5E-9823-A3C4C0ECB210}" type="pres">
      <dgm:prSet presAssocID="{EB592DA4-80A5-445A-ACFF-81501E04C1A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80E042-A749-41D4-82E9-CF4B5B5352D0}" type="pres">
      <dgm:prSet presAssocID="{119961FB-918D-4D97-BF9E-F514F54BB70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567C31B-8E00-45E4-ACF9-F7E797265493}" srcId="{19832801-2D45-4C39-8299-3A44ED57B858}" destId="{EB592DA4-80A5-445A-ACFF-81501E04C1AA}" srcOrd="1" destOrd="0" parTransId="{2DBAA409-4D44-49A5-BEA5-DA760DB0A804}" sibTransId="{DC51653F-563F-43CF-8798-6C8FA56EE1AB}"/>
    <dgm:cxn modelId="{29B58DED-DDC3-4ACC-8D35-0C0C3DF6E8B6}" srcId="{19832801-2D45-4C39-8299-3A44ED57B858}" destId="{B004AEF8-FAA5-498B-BDD6-953A54DA0BA0}" srcOrd="0" destOrd="0" parTransId="{1B458B2F-4DAF-4A33-B650-F8AB45E2F614}" sibTransId="{C33A54CB-5D8D-45AC-8794-5B906851FC1B}"/>
    <dgm:cxn modelId="{6164F852-748F-4B66-9921-E3375521DD73}" type="presOf" srcId="{B004AEF8-FAA5-498B-BDD6-953A54DA0BA0}" destId="{F61A5876-CD95-4736-9613-8C7444CC0B15}" srcOrd="0" destOrd="0" presId="urn:microsoft.com/office/officeart/2005/8/layout/vList2"/>
    <dgm:cxn modelId="{F11B4325-B8C6-4308-ABC9-F7DA92818893}" srcId="{EB592DA4-80A5-445A-ACFF-81501E04C1AA}" destId="{5816E77C-2058-40B1-9846-642018685A39}" srcOrd="0" destOrd="0" parTransId="{97172C1E-90A4-4A07-A2F6-C6A6233147A9}" sibTransId="{AA588588-CF52-4C84-88BD-FDE56147F93F}"/>
    <dgm:cxn modelId="{E96B3A28-94A9-4EAD-B18D-3DC3ACADCB5D}" type="presOf" srcId="{119961FB-918D-4D97-BF9E-F514F54BB701}" destId="{C180E042-A749-41D4-82E9-CF4B5B5352D0}" srcOrd="0" destOrd="0" presId="urn:microsoft.com/office/officeart/2005/8/layout/vList2"/>
    <dgm:cxn modelId="{B9CCE131-6658-4828-8DAB-3B4741FA2EDF}" srcId="{19832801-2D45-4C39-8299-3A44ED57B858}" destId="{119961FB-918D-4D97-BF9E-F514F54BB701}" srcOrd="2" destOrd="0" parTransId="{EC33AF0F-86CD-40DF-B231-950B850B96FF}" sibTransId="{A4480106-6114-45C6-94D0-3CA42224F8B2}"/>
    <dgm:cxn modelId="{1B15245A-73EE-43B2-88A0-91FC8EE011FA}" type="presOf" srcId="{5816E77C-2058-40B1-9846-642018685A39}" destId="{B9D302C6-1C03-4B5E-9823-A3C4C0ECB210}" srcOrd="0" destOrd="0" presId="urn:microsoft.com/office/officeart/2005/8/layout/vList2"/>
    <dgm:cxn modelId="{C1C3F843-0FC6-4449-B88B-1AB72E7C126A}" type="presOf" srcId="{EB592DA4-80A5-445A-ACFF-81501E04C1AA}" destId="{AE294E6E-355B-423E-AAF1-CED73ACCFBC4}" srcOrd="0" destOrd="0" presId="urn:microsoft.com/office/officeart/2005/8/layout/vList2"/>
    <dgm:cxn modelId="{A85F8C41-D30B-4808-82E4-69CC0724DB19}" type="presOf" srcId="{19832801-2D45-4C39-8299-3A44ED57B858}" destId="{4C33D12B-1527-4851-9279-0E3C8EF12823}" srcOrd="0" destOrd="0" presId="urn:microsoft.com/office/officeart/2005/8/layout/vList2"/>
    <dgm:cxn modelId="{F5E7E389-7287-426A-B03F-384543E11442}" type="presParOf" srcId="{4C33D12B-1527-4851-9279-0E3C8EF12823}" destId="{F61A5876-CD95-4736-9613-8C7444CC0B15}" srcOrd="0" destOrd="0" presId="urn:microsoft.com/office/officeart/2005/8/layout/vList2"/>
    <dgm:cxn modelId="{FA38F3BE-C95B-48CB-880D-2BDCC544C627}" type="presParOf" srcId="{4C33D12B-1527-4851-9279-0E3C8EF12823}" destId="{DE235142-58FA-49A7-ABF6-20081FD276E3}" srcOrd="1" destOrd="0" presId="urn:microsoft.com/office/officeart/2005/8/layout/vList2"/>
    <dgm:cxn modelId="{F96A9499-4FB6-423D-B356-0378E4BDEB6A}" type="presParOf" srcId="{4C33D12B-1527-4851-9279-0E3C8EF12823}" destId="{AE294E6E-355B-423E-AAF1-CED73ACCFBC4}" srcOrd="2" destOrd="0" presId="urn:microsoft.com/office/officeart/2005/8/layout/vList2"/>
    <dgm:cxn modelId="{F27C0DA8-EFBB-4BE7-B0D6-A76DA055A3DB}" type="presParOf" srcId="{4C33D12B-1527-4851-9279-0E3C8EF12823}" destId="{B9D302C6-1C03-4B5E-9823-A3C4C0ECB210}" srcOrd="3" destOrd="0" presId="urn:microsoft.com/office/officeart/2005/8/layout/vList2"/>
    <dgm:cxn modelId="{6B476FE9-9997-4EE4-B679-B1EB998F3742}" type="presParOf" srcId="{4C33D12B-1527-4851-9279-0E3C8EF12823}" destId="{C180E042-A749-41D4-82E9-CF4B5B5352D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23AA6-882B-4E3F-AD70-885CE8E0001B}">
      <dsp:nvSpPr>
        <dsp:cNvPr id="0" name=""/>
        <dsp:cNvSpPr/>
      </dsp:nvSpPr>
      <dsp:spPr>
        <a:xfrm>
          <a:off x="469983" y="0"/>
          <a:ext cx="4791968" cy="299498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F9CD3A-EEB5-474C-AA94-2653420B30A3}">
      <dsp:nvSpPr>
        <dsp:cNvPr id="0" name=""/>
        <dsp:cNvSpPr/>
      </dsp:nvSpPr>
      <dsp:spPr>
        <a:xfrm>
          <a:off x="494206" y="1496079"/>
          <a:ext cx="1294360" cy="126670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99D93C-F016-4CAD-9DE4-5BE7200E990A}">
      <dsp:nvSpPr>
        <dsp:cNvPr id="0" name=""/>
        <dsp:cNvSpPr/>
      </dsp:nvSpPr>
      <dsp:spPr>
        <a:xfrm flipH="1">
          <a:off x="1663508" y="2292231"/>
          <a:ext cx="970977" cy="702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018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latin typeface="+mj-lt"/>
              <a:cs typeface="Arial" panose="020B0604020202020204" pitchFamily="34" charset="0"/>
            </a:rPr>
            <a:t>ILO 1919: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Xây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dựng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điều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lệ</a:t>
          </a:r>
          <a:endParaRPr lang="en-GB" sz="1500" b="1" kern="1200" dirty="0">
            <a:latin typeface="+mj-lt"/>
            <a:cs typeface="Arial" panose="020B0604020202020204" pitchFamily="34" charset="0"/>
          </a:endParaRPr>
        </a:p>
      </dsp:txBody>
      <dsp:txXfrm>
        <a:off x="1663508" y="2292231"/>
        <a:ext cx="970977" cy="702748"/>
      </dsp:txXfrm>
    </dsp:sp>
    <dsp:sp modelId="{63A8F3A2-A875-426F-A4EE-9716E061459C}">
      <dsp:nvSpPr>
        <dsp:cNvPr id="0" name=""/>
        <dsp:cNvSpPr/>
      </dsp:nvSpPr>
      <dsp:spPr>
        <a:xfrm>
          <a:off x="1722892" y="781327"/>
          <a:ext cx="1137132" cy="116876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D2683-3887-47A8-AE29-FE31BCFE9B3D}">
      <dsp:nvSpPr>
        <dsp:cNvPr id="0" name=""/>
        <dsp:cNvSpPr/>
      </dsp:nvSpPr>
      <dsp:spPr>
        <a:xfrm>
          <a:off x="2669941" y="1639020"/>
          <a:ext cx="1161975" cy="1177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341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latin typeface="+mj-lt"/>
              <a:cs typeface="Arial" panose="020B0604020202020204" pitchFamily="34" charset="0"/>
            </a:rPr>
            <a:t>ILO 1944: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Tuyên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bố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Philadelphia</a:t>
          </a:r>
          <a:endParaRPr lang="en-US" sz="1500" b="1" kern="1200" dirty="0">
            <a:latin typeface="+mj-lt"/>
            <a:cs typeface="Arial" panose="020B0604020202020204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latin typeface="+mj-lt"/>
              <a:cs typeface="Arial" panose="020B0604020202020204" pitchFamily="34" charset="0"/>
            </a:rPr>
            <a:t>(25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năm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)</a:t>
          </a:r>
          <a:endParaRPr lang="en-GB" sz="1500" b="1" kern="1200" dirty="0">
            <a:latin typeface="+mj-lt"/>
            <a:cs typeface="Arial" panose="020B0604020202020204" pitchFamily="34" charset="0"/>
          </a:endParaRPr>
        </a:p>
      </dsp:txBody>
      <dsp:txXfrm>
        <a:off x="2669941" y="1639020"/>
        <a:ext cx="1161975" cy="1177928"/>
      </dsp:txXfrm>
    </dsp:sp>
    <dsp:sp modelId="{3549449C-6436-4D44-9A7E-64B01FFF6E15}">
      <dsp:nvSpPr>
        <dsp:cNvPr id="0" name=""/>
        <dsp:cNvSpPr/>
      </dsp:nvSpPr>
      <dsp:spPr>
        <a:xfrm>
          <a:off x="3057095" y="352476"/>
          <a:ext cx="1200149" cy="112198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86C70-9B0F-4C1B-9C73-8D4162741CBA}">
      <dsp:nvSpPr>
        <dsp:cNvPr id="0" name=""/>
        <dsp:cNvSpPr/>
      </dsp:nvSpPr>
      <dsp:spPr>
        <a:xfrm>
          <a:off x="4153046" y="913468"/>
          <a:ext cx="1150072" cy="20815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046" tIns="0" rIns="0" bIns="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latin typeface="+mj-lt"/>
              <a:cs typeface="Arial" panose="020B0604020202020204" pitchFamily="34" charset="0"/>
            </a:rPr>
            <a:t>ILO 1969: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Nhận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giải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Nobel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về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 Hòa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bình</a:t>
          </a:r>
          <a:endParaRPr lang="en-US" sz="1500" b="1" kern="1200" dirty="0">
            <a:latin typeface="+mj-lt"/>
            <a:cs typeface="Arial" panose="020B0604020202020204" pitchFamily="34" charset="0"/>
          </a:endParaRPr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latin typeface="+mj-lt"/>
              <a:cs typeface="Arial" panose="020B0604020202020204" pitchFamily="34" charset="0"/>
            </a:rPr>
            <a:t>(50 </a:t>
          </a:r>
          <a:r>
            <a:rPr lang="en-US" sz="1500" b="1" kern="1200" dirty="0" err="1" smtClean="0">
              <a:latin typeface="+mj-lt"/>
              <a:cs typeface="Arial" panose="020B0604020202020204" pitchFamily="34" charset="0"/>
            </a:rPr>
            <a:t>năm</a:t>
          </a:r>
          <a:r>
            <a:rPr lang="en-US" sz="1500" b="1" kern="1200" dirty="0" smtClean="0">
              <a:latin typeface="+mj-lt"/>
              <a:cs typeface="Arial" panose="020B0604020202020204" pitchFamily="34" charset="0"/>
            </a:rPr>
            <a:t>)</a:t>
          </a:r>
          <a:endParaRPr lang="en-GB" sz="1500" b="1" kern="1200" dirty="0">
            <a:latin typeface="+mj-lt"/>
            <a:cs typeface="Arial" panose="020B0604020202020204" pitchFamily="34" charset="0"/>
          </a:endParaRPr>
        </a:p>
      </dsp:txBody>
      <dsp:txXfrm>
        <a:off x="4153046" y="913468"/>
        <a:ext cx="1150072" cy="20815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EF253-1545-4637-91A0-08EE49EC959C}" type="datetimeFigureOut">
              <a:rPr lang="en-GB" smtClean="0"/>
              <a:pPr/>
              <a:t>27/08/2019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F3689-6DAE-40F3-A2B0-2B374297F6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799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FBF88-A4A2-4D37-8C12-EE9543CABDE7}" type="datetimeFigureOut">
              <a:rPr lang="en-GB" smtClean="0"/>
              <a:pPr/>
              <a:t>27/08/2019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0373A-0130-42BD-9059-FD9FB4D5405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93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9692F-F0A1-4A0E-AD06-97D597CC59A8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6358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8/27/2019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pPr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Image 6" descr="Logo100Years_E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468800" cy="635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38661" y="1081540"/>
            <a:ext cx="7290139" cy="351534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fr-FR" sz="41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ILO 100 </a:t>
            </a:r>
            <a:r>
              <a:rPr lang="fr-FR" sz="41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năm</a:t>
            </a:r>
            <a:r>
              <a:rPr lang="fr-FR" sz="41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r-FR" sz="41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41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br>
              <a:rPr lang="fr-FR" sz="41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Hành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trình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hướng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tới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công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bằng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xã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hội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Tương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lai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việc</a:t>
            </a:r>
            <a:r>
              <a:rPr lang="fr-FR" sz="32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2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làm</a:t>
            </a:r>
            <a:endParaRPr lang="fr-FR" sz="32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38661" y="3520671"/>
            <a:ext cx="7095739" cy="935456"/>
          </a:xfrm>
        </p:spPr>
        <p:txBody>
          <a:bodyPr>
            <a:normAutofit fontScale="92500" lnSpcReduction="10000"/>
          </a:bodyPr>
          <a:lstStyle/>
          <a:p>
            <a:pPr algn="r">
              <a:lnSpc>
                <a:spcPct val="90000"/>
              </a:lnSpc>
            </a:pPr>
            <a:endParaRPr lang="fr-FR" sz="2000" b="1" i="1" dirty="0" smtClean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r>
              <a:rPr lang="fr-FR" sz="2000" b="1" i="1" dirty="0" smtClean="0">
                <a:solidFill>
                  <a:srgbClr val="FFFFFF"/>
                </a:solidFill>
              </a:rPr>
              <a:t>TS Chang-Hee Lee và </a:t>
            </a:r>
            <a:r>
              <a:rPr lang="fr-FR" sz="2000" b="1" i="1" dirty="0" err="1" smtClean="0">
                <a:solidFill>
                  <a:srgbClr val="FFFFFF"/>
                </a:solidFill>
              </a:rPr>
              <a:t>Bà</a:t>
            </a:r>
            <a:r>
              <a:rPr lang="fr-FR" sz="2000" b="1" i="1" dirty="0" smtClean="0">
                <a:solidFill>
                  <a:srgbClr val="FFFFFF"/>
                </a:solidFill>
              </a:rPr>
              <a:t> Valentina Barcucci</a:t>
            </a:r>
            <a:endParaRPr lang="fr-FR" sz="2000" b="1" i="1" dirty="0">
              <a:solidFill>
                <a:srgbClr val="FFFFFF"/>
              </a:solidFill>
            </a:endParaRPr>
          </a:p>
          <a:p>
            <a:pPr algn="r">
              <a:lnSpc>
                <a:spcPct val="90000"/>
              </a:lnSpc>
            </a:pPr>
            <a:r>
              <a:rPr lang="fr-FR" sz="2000" b="1" i="1" dirty="0" err="1" smtClean="0">
                <a:solidFill>
                  <a:srgbClr val="FFFFFF"/>
                </a:solidFill>
              </a:rPr>
              <a:t>Văn</a:t>
            </a:r>
            <a:r>
              <a:rPr lang="fr-FR" sz="2000" b="1" i="1" dirty="0" smtClean="0">
                <a:solidFill>
                  <a:srgbClr val="FFFFFF"/>
                </a:solidFill>
              </a:rPr>
              <a:t> </a:t>
            </a:r>
            <a:r>
              <a:rPr lang="fr-FR" sz="2000" b="1" i="1" dirty="0" err="1" smtClean="0">
                <a:solidFill>
                  <a:srgbClr val="FFFFFF"/>
                </a:solidFill>
              </a:rPr>
              <a:t>phòng</a:t>
            </a:r>
            <a:r>
              <a:rPr lang="fr-FR" sz="2000" b="1" i="1" dirty="0" smtClean="0">
                <a:solidFill>
                  <a:srgbClr val="FFFFFF"/>
                </a:solidFill>
              </a:rPr>
              <a:t> ILO </a:t>
            </a:r>
            <a:r>
              <a:rPr lang="fr-FR" sz="2000" b="1" i="1" dirty="0" err="1" smtClean="0">
                <a:solidFill>
                  <a:srgbClr val="FFFFFF"/>
                </a:solidFill>
              </a:rPr>
              <a:t>tại</a:t>
            </a:r>
            <a:r>
              <a:rPr lang="fr-FR" sz="2000" b="1" i="1" dirty="0" smtClean="0">
                <a:solidFill>
                  <a:srgbClr val="FFFFFF"/>
                </a:solidFill>
              </a:rPr>
              <a:t> </a:t>
            </a:r>
            <a:r>
              <a:rPr lang="fr-FR" sz="2000" b="1" i="1" dirty="0" err="1" smtClean="0">
                <a:solidFill>
                  <a:srgbClr val="FFFFFF"/>
                </a:solidFill>
              </a:rPr>
              <a:t>Việt</a:t>
            </a:r>
            <a:r>
              <a:rPr lang="fr-FR" sz="2000" b="1" i="1" dirty="0" smtClean="0">
                <a:solidFill>
                  <a:srgbClr val="FFFFFF"/>
                </a:solidFill>
              </a:rPr>
              <a:t> Nam</a:t>
            </a:r>
            <a:endParaRPr lang="fr-FR" sz="2000" b="1" i="1" dirty="0">
              <a:solidFill>
                <a:srgbClr val="FFFFFF"/>
              </a:solidFill>
            </a:endParaRPr>
          </a:p>
        </p:txBody>
      </p:sp>
      <p:pic>
        <p:nvPicPr>
          <p:cNvPr id="1026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5073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Lịch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sử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phát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triển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của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Tổ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chức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Lao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động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Quốc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tế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(ILO) </a:t>
            </a: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Hồ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Chí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Minh,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Việt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Nam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và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ILO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endParaRPr lang="en-US" dirty="0"/>
          </a:p>
        </p:txBody>
      </p:sp>
      <p:pic>
        <p:nvPicPr>
          <p:cNvPr id="4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6807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5400000">
            <a:off x="4122623" y="-2980218"/>
            <a:ext cx="89756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7" name="TextBox 6"/>
          <p:cNvSpPr txBox="1"/>
          <p:nvPr/>
        </p:nvSpPr>
        <p:spPr>
          <a:xfrm>
            <a:off x="1317878" y="379654"/>
            <a:ext cx="640881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  <a:latin typeface="+mj-lt"/>
              </a:rPr>
              <a:t>Các</a:t>
            </a:r>
            <a:r>
              <a:rPr lang="en-US" sz="3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+mj-lt"/>
              </a:rPr>
              <a:t>dấu</a:t>
            </a:r>
            <a:r>
              <a:rPr lang="en-US" sz="3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+mj-lt"/>
              </a:rPr>
              <a:t>mốc</a:t>
            </a:r>
            <a:r>
              <a:rPr lang="en-US" sz="36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+mj-lt"/>
              </a:rPr>
              <a:t>quan</a:t>
            </a:r>
            <a:r>
              <a:rPr lang="en-US" sz="3600" b="1" dirty="0" smtClean="0">
                <a:solidFill>
                  <a:srgbClr val="0070C0"/>
                </a:solidFill>
                <a:latin typeface="+mj-lt"/>
              </a:rPr>
              <a:t> trọng </a:t>
            </a:r>
            <a:endParaRPr lang="en-US" sz="3600" b="1" dirty="0">
              <a:solidFill>
                <a:srgbClr val="0070C0"/>
              </a:solidFill>
              <a:latin typeface="+mj-lt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1640665"/>
              </p:ext>
            </p:extLst>
          </p:nvPr>
        </p:nvGraphicFramePr>
        <p:xfrm>
          <a:off x="1108453" y="1513277"/>
          <a:ext cx="5732990" cy="2994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369" y="3820858"/>
            <a:ext cx="1620180" cy="116562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47200" y="3669483"/>
            <a:ext cx="12800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rgbClr val="FF0000"/>
                </a:solidFill>
                <a:latin typeface="+mj-lt"/>
              </a:rPr>
              <a:t>Cơ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+mj-lt"/>
              </a:rPr>
              <a:t>chế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+mj-lt"/>
              </a:rPr>
              <a:t>ba</a:t>
            </a:r>
            <a:r>
              <a:rPr lang="en-US" sz="14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+mj-lt"/>
              </a:rPr>
              <a:t>bên</a:t>
            </a:r>
            <a:endParaRPr lang="en-GB" sz="1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1377" y="2014429"/>
            <a:ext cx="10888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b="1" dirty="0" err="1">
                <a:latin typeface="+mj-lt"/>
                <a:cs typeface="Arial" panose="020B0604020202020204" pitchFamily="34" charset="0"/>
              </a:rPr>
              <a:t>Tuyên</a:t>
            </a:r>
            <a:r>
              <a:rPr lang="en-GB" sz="15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GB" sz="1500" b="1" dirty="0" err="1">
                <a:latin typeface="+mj-lt"/>
                <a:cs typeface="Arial" panose="020B0604020202020204" pitchFamily="34" charset="0"/>
              </a:rPr>
              <a:t>bố</a:t>
            </a:r>
            <a:r>
              <a:rPr lang="en-GB" sz="15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GB" sz="1500" b="1" dirty="0" err="1">
                <a:latin typeface="+mj-lt"/>
                <a:cs typeface="Arial" panose="020B0604020202020204" pitchFamily="34" charset="0"/>
              </a:rPr>
              <a:t>Thế</a:t>
            </a:r>
            <a:r>
              <a:rPr lang="en-GB" sz="15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GB" sz="1500" b="1" dirty="0" err="1">
                <a:latin typeface="+mj-lt"/>
                <a:cs typeface="Arial" panose="020B0604020202020204" pitchFamily="34" charset="0"/>
              </a:rPr>
              <a:t>kỷ</a:t>
            </a:r>
            <a:endParaRPr lang="en-GB" sz="1500" b="1" dirty="0">
              <a:latin typeface="+mj-lt"/>
              <a:cs typeface="Arial" panose="020B0604020202020204" pitchFamily="34" charset="0"/>
            </a:endParaRPr>
          </a:p>
          <a:p>
            <a:endParaRPr lang="en-GB" sz="1400" b="1" dirty="0">
              <a:latin typeface="+mj-lt"/>
              <a:cs typeface="Arial" panose="020B0604020202020204" pitchFamily="34" charset="0"/>
            </a:endParaRPr>
          </a:p>
          <a:p>
            <a:r>
              <a:rPr lang="en-US" sz="1500" b="1" dirty="0">
                <a:latin typeface="+mj-lt"/>
                <a:cs typeface="Arial" panose="020B0604020202020204" pitchFamily="34" charset="0"/>
              </a:rPr>
              <a:t>(100 </a:t>
            </a:r>
            <a:r>
              <a:rPr lang="en-US" sz="1500" b="1" dirty="0" err="1">
                <a:latin typeface="+mj-lt"/>
                <a:cs typeface="Arial" panose="020B0604020202020204" pitchFamily="34" charset="0"/>
              </a:rPr>
              <a:t>năm</a:t>
            </a:r>
            <a:r>
              <a:rPr lang="en-US" sz="1500" b="1" dirty="0">
                <a:latin typeface="+mj-lt"/>
                <a:cs typeface="Arial" panose="020B0604020202020204" pitchFamily="34" charset="0"/>
              </a:rPr>
              <a:t>)</a:t>
            </a:r>
            <a:endParaRPr lang="en-GB" sz="1500" b="1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8203" y="1219707"/>
            <a:ext cx="1166480" cy="1111166"/>
          </a:xfrm>
          <a:prstGeom prst="ellipse">
            <a:avLst/>
          </a:prstGeom>
        </p:spPr>
      </p:pic>
      <p:pic>
        <p:nvPicPr>
          <p:cNvPr id="16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6714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0673" y="235235"/>
            <a:ext cx="3505200" cy="857250"/>
          </a:xfrm>
        </p:spPr>
        <p:txBody>
          <a:bodyPr/>
          <a:lstStyle/>
          <a:p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Cách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mạng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công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nghiệp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1.0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và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những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ảnh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hưởng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xã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hội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đem</a:t>
            </a:r>
            <a:r>
              <a:rPr lang="en-US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lại</a:t>
            </a:r>
            <a:endParaRPr lang="en-GB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614" y="1492469"/>
            <a:ext cx="8839200" cy="3541985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527" y="1002778"/>
            <a:ext cx="1569060" cy="118524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023" y="875635"/>
            <a:ext cx="1727135" cy="12336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90" y="2531706"/>
            <a:ext cx="2301551" cy="1618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673" y="2430074"/>
            <a:ext cx="1577639" cy="10675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308" y="3555690"/>
            <a:ext cx="1749705" cy="11897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760" y="2324327"/>
            <a:ext cx="1966806" cy="1473206"/>
          </a:xfrm>
          <a:prstGeom prst="rect">
            <a:avLst/>
          </a:prstGeom>
        </p:spPr>
      </p:pic>
      <p:pic>
        <p:nvPicPr>
          <p:cNvPr id="10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74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3B854194-185D-494D-905C-7C7CB2E30F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56158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xmlns="" id="{B4F5FA0D-0104-4987-8241-EFF7C85B88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3999" cy="51435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1">
            <a:extLst>
              <a:ext uri="{FF2B5EF4-FFF2-40B4-BE49-F238E27FC236}">
                <a16:creationId xmlns:a16="http://schemas.microsoft.com/office/drawing/2014/main" xmlns="" id="{2897127E-6CEF-446C-BE87-93B7C46E49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59" y="1540230"/>
            <a:ext cx="2751871" cy="2070074"/>
          </a:xfrm>
        </p:spPr>
        <p:txBody>
          <a:bodyPr>
            <a:noAutofit/>
          </a:bodyPr>
          <a:lstStyle/>
          <a:p>
            <a:r>
              <a:rPr lang="en-US" sz="2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ILO 1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919</a:t>
            </a:r>
            <a:b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bắt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đầu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cuộc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tìm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kiếm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công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bằng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xã</a:t>
            </a:r>
            <a:r>
              <a:rPr lang="en-US" sz="2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hội</a:t>
            </a:r>
            <a:endParaRPr lang="en-GB" sz="2800" b="1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4286866" y="706537"/>
            <a:ext cx="4552334" cy="3922976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“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Nền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hòa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bình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toàn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cầu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và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bền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lâu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chỉ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có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thể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được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thiết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lập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nếu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nó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dựa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trên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công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bằng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xã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+mj-lt"/>
              </a:rPr>
              <a:t>hội</a:t>
            </a:r>
            <a:r>
              <a:rPr lang="en-US" sz="1700" dirty="0" smtClean="0">
                <a:solidFill>
                  <a:srgbClr val="000000"/>
                </a:solidFill>
                <a:latin typeface="+mj-lt"/>
              </a:rPr>
              <a:t>” </a:t>
            </a:r>
          </a:p>
          <a:p>
            <a:pPr>
              <a:lnSpc>
                <a:spcPct val="90000"/>
              </a:lnSpc>
            </a:pPr>
            <a:endParaRPr lang="en-US" sz="1700" dirty="0" smtClean="0">
              <a:solidFill>
                <a:srgbClr val="000000"/>
              </a:solidFill>
              <a:latin typeface="+mj-lt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200" b="1" dirty="0" smtClean="0">
                <a:solidFill>
                  <a:srgbClr val="000000"/>
                </a:solidFill>
                <a:latin typeface="+mj-lt"/>
              </a:rPr>
              <a:t>Ba </a:t>
            </a:r>
            <a:r>
              <a:rPr lang="en-US" sz="2200" b="1" dirty="0" err="1" smtClean="0">
                <a:solidFill>
                  <a:srgbClr val="000000"/>
                </a:solidFill>
                <a:latin typeface="+mj-lt"/>
              </a:rPr>
              <a:t>Bên</a:t>
            </a:r>
            <a:endParaRPr lang="en-US" sz="2200" b="1" dirty="0" smtClean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vi-VN" sz="1600" i="1" dirty="0">
                <a:latin typeface="Calibri" panose="020F0502020204030204" pitchFamily="34" charset="0"/>
              </a:rPr>
              <a:t>“Ai đã từng nghe nói về </a:t>
            </a:r>
            <a:r>
              <a:rPr lang="en-US" sz="1600" i="1" dirty="0" err="1">
                <a:latin typeface="Calibri" panose="020F0502020204030204" pitchFamily="34" charset="0"/>
              </a:rPr>
              <a:t>việc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các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Chính phủ </a:t>
            </a:r>
            <a:r>
              <a:rPr lang="en-US" sz="1600" i="1" dirty="0" err="1">
                <a:latin typeface="Calibri" panose="020F0502020204030204" pitchFamily="34" charset="0"/>
              </a:rPr>
              <a:t>tụ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họp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cùng nhau </a:t>
            </a:r>
            <a:r>
              <a:rPr lang="en-US" sz="1600" i="1" dirty="0" err="1">
                <a:latin typeface="Calibri" panose="020F0502020204030204" pitchFamily="34" charset="0"/>
              </a:rPr>
              <a:t>để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nâng cao </a:t>
            </a:r>
            <a:r>
              <a:rPr lang="en-US" sz="1600" i="1" dirty="0" err="1">
                <a:latin typeface="Calibri" panose="020F0502020204030204" pitchFamily="34" charset="0"/>
              </a:rPr>
              <a:t>những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tiêu chuẩn lao động trên một chiếc máy bay quốc tế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chưa</a:t>
            </a:r>
            <a:r>
              <a:rPr lang="vi-VN" sz="1600" i="1" dirty="0">
                <a:latin typeface="Calibri" panose="020F0502020204030204" pitchFamily="34" charset="0"/>
              </a:rPr>
              <a:t>? </a:t>
            </a:r>
            <a:r>
              <a:rPr lang="en-US" sz="1600" i="1" dirty="0">
                <a:latin typeface="Calibri" panose="020F0502020204030204" pitchFamily="34" charset="0"/>
              </a:rPr>
              <a:t>Ý </a:t>
            </a:r>
            <a:r>
              <a:rPr lang="en-US" sz="1600" i="1" dirty="0" err="1">
                <a:latin typeface="Calibri" panose="020F0502020204030204" pitchFamily="34" charset="0"/>
              </a:rPr>
              <a:t>tưởng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vẫn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được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coi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là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có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phần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 smtClean="0">
                <a:latin typeface="Calibri" panose="020F0502020204030204" pitchFamily="34" charset="0"/>
              </a:rPr>
              <a:t>hoang</a:t>
            </a:r>
            <a:r>
              <a:rPr lang="en-US" sz="1600" i="1" dirty="0" smtClean="0">
                <a:latin typeface="Calibri" panose="020F0502020204030204" pitchFamily="34" charset="0"/>
              </a:rPr>
              <a:t> </a:t>
            </a:r>
            <a:r>
              <a:rPr lang="en-US" sz="1600" i="1" dirty="0" err="1" smtClean="0">
                <a:latin typeface="Calibri" panose="020F0502020204030204" pitchFamily="34" charset="0"/>
              </a:rPr>
              <a:t>đường</a:t>
            </a:r>
            <a:r>
              <a:rPr lang="en-US" sz="1600" i="1" dirty="0" smtClean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chính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là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bản thân </a:t>
            </a:r>
            <a:r>
              <a:rPr lang="en-US" sz="1600" i="1" dirty="0" err="1">
                <a:latin typeface="Calibri" panose="020F0502020204030204" pitchFamily="34" charset="0"/>
              </a:rPr>
              <a:t>những</a:t>
            </a:r>
            <a:r>
              <a:rPr lang="en-US" sz="1600" i="1" dirty="0">
                <a:latin typeface="Calibri" panose="020F0502020204030204" pitchFamily="34" charset="0"/>
              </a:rPr>
              <a:t> n</a:t>
            </a:r>
            <a:r>
              <a:rPr lang="vi-VN" sz="1600" i="1" dirty="0">
                <a:latin typeface="Calibri" panose="020F0502020204030204" pitchFamily="34" charset="0"/>
              </a:rPr>
              <a:t>gười bị ảnh hưởng trực tiếp – </a:t>
            </a:r>
            <a:r>
              <a:rPr lang="en-US" sz="1600" i="1" dirty="0" err="1">
                <a:latin typeface="Calibri" panose="020F0502020204030204" pitchFamily="34" charset="0"/>
              </a:rPr>
              <a:t>người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lao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động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và người sử dụng lao động của các quốc gia khác nhau - nên </a:t>
            </a:r>
            <a:r>
              <a:rPr lang="en-US" sz="1600" i="1" dirty="0" err="1">
                <a:latin typeface="Calibri" panose="020F0502020204030204" pitchFamily="34" charset="0"/>
              </a:rPr>
              <a:t>cùng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chung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tay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với chính phủ trong việc xác định các tiêu chuẩn lao động này. </a:t>
            </a:r>
            <a:r>
              <a:rPr lang="en-US" sz="1600" i="1" dirty="0" err="1">
                <a:latin typeface="Calibri" panose="020F0502020204030204" pitchFamily="34" charset="0"/>
              </a:rPr>
              <a:t>Đến</a:t>
            </a:r>
            <a:r>
              <a:rPr lang="en-US" sz="1600" i="1" dirty="0">
                <a:latin typeface="Calibri" panose="020F0502020204030204" pitchFamily="34" charset="0"/>
              </a:rPr>
              <a:t> b</a:t>
            </a:r>
            <a:r>
              <a:rPr lang="vi-VN" sz="1600" i="1" dirty="0">
                <a:latin typeface="Calibri" panose="020F0502020204030204" pitchFamily="34" charset="0"/>
              </a:rPr>
              <a:t>ây giờ đã 22 năm trôi qua. ILO đã được thử nghiệm và </a:t>
            </a:r>
            <a:r>
              <a:rPr lang="en-US" sz="1600" i="1" dirty="0" err="1">
                <a:latin typeface="Calibri" panose="020F0502020204030204" pitchFamily="34" charset="0"/>
              </a:rPr>
              <a:t>kiểm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en-US" sz="1600" i="1" dirty="0" err="1">
                <a:latin typeface="Calibri" panose="020F0502020204030204" pitchFamily="34" charset="0"/>
              </a:rPr>
              <a:t>định</a:t>
            </a:r>
            <a:r>
              <a:rPr lang="en-US" sz="1600" i="1" dirty="0">
                <a:latin typeface="Calibri" panose="020F0502020204030204" pitchFamily="34" charset="0"/>
              </a:rPr>
              <a:t> </a:t>
            </a:r>
            <a:r>
              <a:rPr lang="vi-VN" sz="1600" i="1" dirty="0">
                <a:latin typeface="Calibri" panose="020F0502020204030204" pitchFamily="34" charset="0"/>
              </a:rPr>
              <a:t>”. </a:t>
            </a:r>
            <a:endParaRPr lang="en-US" sz="1600" i="1" dirty="0">
              <a:latin typeface="Calibri" panose="020F0502020204030204" pitchFamily="34" charset="0"/>
            </a:endParaRPr>
          </a:p>
          <a:p>
            <a:pPr marL="0" indent="0" algn="r">
              <a:buNone/>
            </a:pPr>
            <a:r>
              <a:rPr lang="en-US" sz="1600" dirty="0">
                <a:latin typeface="Calibri" panose="020F0502020204030204" pitchFamily="34" charset="0"/>
              </a:rPr>
              <a:t>	– </a:t>
            </a:r>
            <a:r>
              <a:rPr lang="en-US" sz="1600" b="1" i="1" dirty="0">
                <a:latin typeface="Calibri" panose="020F0502020204030204" pitchFamily="34" charset="0"/>
              </a:rPr>
              <a:t>Franklyn Roosevelt</a:t>
            </a:r>
          </a:p>
          <a:p>
            <a:pPr>
              <a:lnSpc>
                <a:spcPct val="90000"/>
              </a:lnSpc>
            </a:pPr>
            <a:endParaRPr lang="en-US" sz="15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7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000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09600" y="358379"/>
            <a:ext cx="3858055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n-GB" sz="23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Lịch</a:t>
            </a:r>
            <a:r>
              <a:rPr lang="en-GB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GB" sz="23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sử</a:t>
            </a:r>
            <a:r>
              <a:rPr lang="en-GB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GB" sz="23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Phát</a:t>
            </a:r>
            <a:r>
              <a:rPr lang="en-GB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GB" sz="23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triển</a:t>
            </a:r>
            <a:r>
              <a:rPr lang="en-GB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GB" sz="23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của</a:t>
            </a:r>
            <a:r>
              <a:rPr lang="en-GB" sz="23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ILO</a:t>
            </a:r>
            <a:endParaRPr lang="en-GB" sz="23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65583" y="1097514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600" b="1" dirty="0" err="1" smtClean="0"/>
              <a:t>Tuyên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bố</a:t>
            </a:r>
            <a:r>
              <a:rPr lang="en-US" sz="1600" b="1" dirty="0" smtClean="0"/>
              <a:t> Philadelphia (1944): </a:t>
            </a:r>
            <a:r>
              <a:rPr lang="en-US" sz="1600" dirty="0" err="1" smtClean="0"/>
              <a:t>trật</a:t>
            </a:r>
            <a:r>
              <a:rPr lang="en-US" sz="1600" dirty="0" smtClean="0"/>
              <a:t> </a:t>
            </a:r>
            <a:r>
              <a:rPr lang="en-US" sz="1600" dirty="0" err="1" smtClean="0"/>
              <a:t>tự</a:t>
            </a:r>
            <a:r>
              <a:rPr lang="en-US" sz="1600" dirty="0" smtClean="0"/>
              <a:t> </a:t>
            </a:r>
            <a:r>
              <a:rPr lang="en-US" sz="1600" dirty="0" err="1" smtClean="0"/>
              <a:t>thế</a:t>
            </a:r>
            <a:r>
              <a:rPr lang="en-US" sz="1600" dirty="0" smtClean="0"/>
              <a:t> </a:t>
            </a:r>
            <a:r>
              <a:rPr lang="en-US" sz="1600" dirty="0" err="1" smtClean="0"/>
              <a:t>giới</a:t>
            </a:r>
            <a:r>
              <a:rPr lang="en-US" sz="1600" dirty="0" smtClean="0"/>
              <a:t> </a:t>
            </a:r>
            <a:r>
              <a:rPr lang="en-US" sz="1600" dirty="0" err="1" smtClean="0"/>
              <a:t>mới</a:t>
            </a:r>
            <a:r>
              <a:rPr lang="en-US" sz="1600" dirty="0" smtClean="0"/>
              <a:t> </a:t>
            </a:r>
            <a:r>
              <a:rPr lang="en-US" sz="1600" dirty="0" err="1" smtClean="0"/>
              <a:t>dựa</a:t>
            </a:r>
            <a:r>
              <a:rPr lang="en-US" sz="1600" dirty="0" smtClean="0"/>
              <a:t> </a:t>
            </a:r>
            <a:r>
              <a:rPr lang="en-US" sz="1600" dirty="0" err="1" smtClean="0"/>
              <a:t>trên</a:t>
            </a:r>
            <a:r>
              <a:rPr lang="en-US" sz="1600" dirty="0" smtClean="0"/>
              <a:t> </a:t>
            </a:r>
            <a:r>
              <a:rPr lang="en-US" sz="1600" dirty="0" err="1" smtClean="0"/>
              <a:t>quyền</a:t>
            </a:r>
            <a:r>
              <a:rPr lang="en-US" sz="1600" dirty="0" smtClean="0"/>
              <a:t> </a:t>
            </a:r>
            <a:r>
              <a:rPr lang="en-US" sz="1600" dirty="0" err="1" smtClean="0"/>
              <a:t>của</a:t>
            </a:r>
            <a:r>
              <a:rPr lang="en-US" sz="1600" dirty="0" smtClean="0"/>
              <a:t> con </a:t>
            </a:r>
            <a:r>
              <a:rPr lang="en-US" sz="1600" dirty="0" err="1" smtClean="0"/>
              <a:t>người</a:t>
            </a:r>
            <a:r>
              <a:rPr lang="en-US" sz="1600" dirty="0" smtClean="0"/>
              <a:t> </a:t>
            </a:r>
            <a:r>
              <a:rPr lang="en-US" sz="1600" dirty="0" err="1" smtClean="0"/>
              <a:t>trong</a:t>
            </a:r>
            <a:r>
              <a:rPr lang="en-US" sz="1600" dirty="0" smtClean="0"/>
              <a:t> </a:t>
            </a:r>
            <a:r>
              <a:rPr lang="en-US" sz="1600" dirty="0" err="1" smtClean="0"/>
              <a:t>việc</a:t>
            </a:r>
            <a:r>
              <a:rPr lang="en-US" sz="1600" dirty="0" smtClean="0"/>
              <a:t> </a:t>
            </a:r>
            <a:r>
              <a:rPr lang="en-US" sz="1600" dirty="0" err="1" smtClean="0"/>
              <a:t>quyết</a:t>
            </a:r>
            <a:r>
              <a:rPr lang="en-US" sz="1600" dirty="0" smtClean="0"/>
              <a:t> </a:t>
            </a:r>
            <a:r>
              <a:rPr lang="en-US" sz="1600" dirty="0" err="1" smtClean="0"/>
              <a:t>định</a:t>
            </a:r>
            <a:r>
              <a:rPr lang="en-US" sz="1600" dirty="0" smtClean="0"/>
              <a:t> </a:t>
            </a:r>
            <a:r>
              <a:rPr lang="en-US" sz="1600" dirty="0" err="1" smtClean="0"/>
              <a:t>tương</a:t>
            </a:r>
            <a:r>
              <a:rPr lang="en-US" sz="1600" dirty="0" smtClean="0"/>
              <a:t> </a:t>
            </a:r>
            <a:r>
              <a:rPr lang="en-US" sz="1600" dirty="0" err="1" smtClean="0"/>
              <a:t>lai</a:t>
            </a:r>
            <a:r>
              <a:rPr lang="en-US" sz="1600" dirty="0" smtClean="0"/>
              <a:t> </a:t>
            </a:r>
            <a:r>
              <a:rPr lang="en-US" sz="1600" dirty="0" err="1" smtClean="0"/>
              <a:t>của</a:t>
            </a:r>
            <a:r>
              <a:rPr lang="en-US" sz="1600" dirty="0" smtClean="0"/>
              <a:t> </a:t>
            </a:r>
            <a:r>
              <a:rPr lang="en-US" sz="1600" dirty="0" err="1" smtClean="0"/>
              <a:t>họ</a:t>
            </a:r>
            <a:r>
              <a:rPr lang="en-US" sz="1600" dirty="0" smtClean="0"/>
              <a:t> </a:t>
            </a:r>
            <a:r>
              <a:rPr lang="en-US" sz="1600" dirty="0" err="1" smtClean="0"/>
              <a:t>và</a:t>
            </a:r>
            <a:r>
              <a:rPr lang="en-US" sz="1600" dirty="0" smtClean="0"/>
              <a:t> </a:t>
            </a:r>
            <a:r>
              <a:rPr lang="en-US" sz="1600" dirty="0" err="1" smtClean="0"/>
              <a:t>quyền</a:t>
            </a:r>
            <a:r>
              <a:rPr lang="en-US" sz="1600" dirty="0" smtClean="0"/>
              <a:t> </a:t>
            </a:r>
            <a:r>
              <a:rPr lang="en-US" sz="1600" dirty="0" err="1" smtClean="0"/>
              <a:t>của</a:t>
            </a:r>
            <a:r>
              <a:rPr lang="en-US" sz="1600" dirty="0" smtClean="0"/>
              <a:t> </a:t>
            </a:r>
            <a:r>
              <a:rPr lang="en-US" sz="1600" dirty="0" err="1" smtClean="0"/>
              <a:t>người</a:t>
            </a:r>
            <a:r>
              <a:rPr lang="en-US" sz="1600" dirty="0" smtClean="0"/>
              <a:t> </a:t>
            </a:r>
            <a:r>
              <a:rPr lang="en-US" sz="1600" dirty="0" err="1" smtClean="0"/>
              <a:t>lao</a:t>
            </a:r>
            <a:r>
              <a:rPr lang="en-US" sz="1600" dirty="0" smtClean="0"/>
              <a:t> </a:t>
            </a:r>
            <a:r>
              <a:rPr lang="en-US" sz="1600" dirty="0" err="1" smtClean="0"/>
              <a:t>động</a:t>
            </a:r>
            <a:r>
              <a:rPr lang="en-US" sz="1600" dirty="0" smtClean="0"/>
              <a:t>, “</a:t>
            </a:r>
            <a:r>
              <a:rPr lang="en-US" sz="1600" u="sng" dirty="0" err="1" smtClean="0"/>
              <a:t>không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phân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biệt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chủng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tộc</a:t>
            </a:r>
            <a:r>
              <a:rPr lang="en-US" sz="1600" u="sng" dirty="0" smtClean="0"/>
              <a:t>, </a:t>
            </a:r>
            <a:r>
              <a:rPr lang="en-US" sz="1600" u="sng" dirty="0" err="1" smtClean="0"/>
              <a:t>tín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ngưỡng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hoặc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giới</a:t>
            </a:r>
            <a:r>
              <a:rPr lang="en-US" sz="1600" u="sng" dirty="0" smtClean="0"/>
              <a:t>, </a:t>
            </a:r>
            <a:r>
              <a:rPr lang="en-US" sz="1600" u="sng" dirty="0" err="1" smtClean="0"/>
              <a:t>để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theo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đuổi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cuộc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sống</a:t>
            </a:r>
            <a:r>
              <a:rPr lang="en-US" sz="1600" u="sng" dirty="0" smtClean="0"/>
              <a:t> no </a:t>
            </a:r>
            <a:r>
              <a:rPr lang="en-US" sz="1600" u="sng" dirty="0" err="1" smtClean="0"/>
              <a:t>ấm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vật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chất</a:t>
            </a:r>
            <a:r>
              <a:rPr lang="en-US" sz="1600" u="sng" dirty="0" smtClean="0"/>
              <a:t>  </a:t>
            </a:r>
            <a:r>
              <a:rPr lang="en-US" sz="1600" u="sng" dirty="0" err="1" smtClean="0"/>
              <a:t>và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tinh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thần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trong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điều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kiện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tự</a:t>
            </a:r>
            <a:r>
              <a:rPr lang="en-US" sz="1600" u="sng" dirty="0" smtClean="0"/>
              <a:t> do </a:t>
            </a:r>
            <a:r>
              <a:rPr lang="en-US" sz="1600" u="sng" dirty="0" err="1" smtClean="0"/>
              <a:t>và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được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coi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trọng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nhân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phẩm</a:t>
            </a:r>
            <a:r>
              <a:rPr lang="en-US" sz="1600" u="sng" dirty="0" smtClean="0"/>
              <a:t>, </a:t>
            </a:r>
            <a:r>
              <a:rPr lang="en-US" sz="1600" u="sng" dirty="0" err="1" smtClean="0"/>
              <a:t>ổn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định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kinh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tế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và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cơ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hội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công</a:t>
            </a:r>
            <a:r>
              <a:rPr lang="en-US" sz="1600" u="sng" dirty="0" smtClean="0"/>
              <a:t> </a:t>
            </a:r>
            <a:r>
              <a:rPr lang="en-US" sz="1600" u="sng" dirty="0" err="1" smtClean="0"/>
              <a:t>bằng</a:t>
            </a:r>
            <a:r>
              <a:rPr lang="en-US" sz="1600" u="sng" dirty="0" smtClean="0"/>
              <a:t>”, </a:t>
            </a:r>
            <a:r>
              <a:rPr lang="en-US" sz="1600" dirty="0" err="1" smtClean="0"/>
              <a:t>làm</a:t>
            </a:r>
            <a:r>
              <a:rPr lang="en-US" sz="1600" dirty="0" smtClean="0"/>
              <a:t> </a:t>
            </a:r>
            <a:r>
              <a:rPr lang="en-US" sz="1600" dirty="0" err="1" smtClean="0"/>
              <a:t>cơ</a:t>
            </a:r>
            <a:r>
              <a:rPr lang="en-US" sz="1600" dirty="0" smtClean="0"/>
              <a:t> </a:t>
            </a:r>
            <a:r>
              <a:rPr lang="en-US" sz="1600" dirty="0" err="1" smtClean="0"/>
              <a:t>sở</a:t>
            </a:r>
            <a:r>
              <a:rPr lang="en-US" sz="1600" dirty="0" smtClean="0"/>
              <a:t> </a:t>
            </a:r>
            <a:r>
              <a:rPr lang="en-US" sz="1600" dirty="0" err="1" smtClean="0"/>
              <a:t>cho</a:t>
            </a:r>
            <a:r>
              <a:rPr lang="en-US" sz="1600" dirty="0" smtClean="0"/>
              <a:t> </a:t>
            </a:r>
            <a:r>
              <a:rPr lang="en-US" sz="1600" dirty="0" err="1" smtClean="0"/>
              <a:t>mô</a:t>
            </a:r>
            <a:r>
              <a:rPr lang="en-US" sz="1600" dirty="0" smtClean="0"/>
              <a:t> </a:t>
            </a:r>
            <a:r>
              <a:rPr lang="en-US" sz="1600" dirty="0" err="1" smtClean="0"/>
              <a:t>hình</a:t>
            </a:r>
            <a:r>
              <a:rPr lang="en-US" sz="1600" dirty="0" smtClean="0"/>
              <a:t> </a:t>
            </a:r>
            <a:r>
              <a:rPr lang="en-US" sz="1600" dirty="0" err="1" smtClean="0"/>
              <a:t>xây</a:t>
            </a:r>
            <a:r>
              <a:rPr lang="en-US" sz="1600" dirty="0" smtClean="0"/>
              <a:t> </a:t>
            </a:r>
            <a:r>
              <a:rPr lang="en-US" sz="1600" dirty="0" err="1" smtClean="0"/>
              <a:t>dựng</a:t>
            </a:r>
            <a:r>
              <a:rPr lang="en-US" sz="1600" dirty="0" smtClean="0"/>
              <a:t> </a:t>
            </a:r>
            <a:r>
              <a:rPr lang="en-US" sz="1600" dirty="0" err="1" smtClean="0"/>
              <a:t>Hiến</a:t>
            </a:r>
            <a:r>
              <a:rPr lang="en-US" sz="1600" dirty="0" smtClean="0"/>
              <a:t> </a:t>
            </a:r>
            <a:r>
              <a:rPr lang="en-US" sz="1600" dirty="0" err="1" smtClean="0"/>
              <a:t>chương</a:t>
            </a:r>
            <a:r>
              <a:rPr lang="en-US" sz="1600" dirty="0" smtClean="0"/>
              <a:t> </a:t>
            </a:r>
            <a:r>
              <a:rPr lang="en-US" sz="1600" dirty="0" err="1" smtClean="0"/>
              <a:t>Liên</a:t>
            </a:r>
            <a:r>
              <a:rPr lang="en-US" sz="1600" dirty="0" smtClean="0"/>
              <a:t> </a:t>
            </a:r>
            <a:r>
              <a:rPr lang="en-US" sz="1600" dirty="0" err="1" smtClean="0"/>
              <a:t>Hợp</a:t>
            </a:r>
            <a:r>
              <a:rPr lang="en-US" sz="1600" dirty="0" smtClean="0"/>
              <a:t> </a:t>
            </a:r>
            <a:r>
              <a:rPr lang="en-US" sz="1600" dirty="0" err="1" smtClean="0"/>
              <a:t>Quốc</a:t>
            </a:r>
            <a:r>
              <a:rPr lang="en-US" sz="1600" dirty="0" smtClean="0"/>
              <a:t> </a:t>
            </a:r>
            <a:r>
              <a:rPr lang="en-US" sz="1600" dirty="0" err="1" smtClean="0"/>
              <a:t>và</a:t>
            </a:r>
            <a:r>
              <a:rPr lang="en-US" sz="1600" dirty="0" smtClean="0"/>
              <a:t> </a:t>
            </a:r>
            <a:r>
              <a:rPr lang="en-US" sz="1600" dirty="0" err="1" smtClean="0"/>
              <a:t>Tuyên</a:t>
            </a:r>
            <a:r>
              <a:rPr lang="en-US" sz="1600" dirty="0" smtClean="0"/>
              <a:t> </a:t>
            </a:r>
            <a:r>
              <a:rPr lang="en-US" sz="1600" dirty="0" err="1" smtClean="0"/>
              <a:t>bố</a:t>
            </a:r>
            <a:r>
              <a:rPr lang="en-US" sz="1600" dirty="0" smtClean="0"/>
              <a:t> </a:t>
            </a:r>
            <a:r>
              <a:rPr lang="en-US" sz="1600" dirty="0" err="1" smtClean="0"/>
              <a:t>Quốc</a:t>
            </a:r>
            <a:r>
              <a:rPr lang="en-US" sz="1600" dirty="0" smtClean="0"/>
              <a:t> </a:t>
            </a:r>
            <a:r>
              <a:rPr lang="en-US" sz="1600" dirty="0" err="1" smtClean="0"/>
              <a:t>tế</a:t>
            </a:r>
            <a:r>
              <a:rPr lang="en-US" sz="1600" dirty="0" smtClean="0"/>
              <a:t> </a:t>
            </a:r>
            <a:r>
              <a:rPr lang="en-US" sz="1600" dirty="0" err="1" smtClean="0"/>
              <a:t>Nhân</a:t>
            </a:r>
            <a:r>
              <a:rPr lang="en-US" sz="1600" dirty="0" smtClean="0"/>
              <a:t> </a:t>
            </a:r>
            <a:r>
              <a:rPr lang="en-US" sz="1600" dirty="0" err="1" smtClean="0"/>
              <a:t>quyền</a:t>
            </a:r>
            <a:endParaRPr lang="en-US" sz="1600" dirty="0" smtClean="0"/>
          </a:p>
          <a:p>
            <a:pPr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1600" b="1" dirty="0" err="1" smtClean="0"/>
              <a:t>Nhận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giải</a:t>
            </a:r>
            <a:r>
              <a:rPr lang="en-US" sz="1600" b="1" dirty="0" smtClean="0"/>
              <a:t> Nobel </a:t>
            </a:r>
            <a:r>
              <a:rPr lang="en-US" sz="1600" b="1" dirty="0" err="1" smtClean="0"/>
              <a:t>về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Hòa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bình</a:t>
            </a:r>
            <a:r>
              <a:rPr lang="en-US" sz="1600" b="1" dirty="0" smtClean="0"/>
              <a:t> </a:t>
            </a:r>
            <a:r>
              <a:rPr lang="en-US" sz="1600" dirty="0" err="1" smtClean="0"/>
              <a:t>nhân</a:t>
            </a:r>
            <a:r>
              <a:rPr lang="en-US" sz="1600" dirty="0" smtClean="0"/>
              <a:t> </a:t>
            </a:r>
            <a:r>
              <a:rPr lang="en-US" sz="1600" dirty="0" err="1" smtClean="0"/>
              <a:t>dịp</a:t>
            </a:r>
            <a:r>
              <a:rPr lang="en-US" sz="1600" dirty="0" smtClean="0"/>
              <a:t> </a:t>
            </a:r>
            <a:r>
              <a:rPr lang="en-US" sz="1600" dirty="0" err="1" smtClean="0"/>
              <a:t>kỷ</a:t>
            </a:r>
            <a:r>
              <a:rPr lang="en-US" sz="1600" dirty="0" smtClean="0"/>
              <a:t> </a:t>
            </a:r>
            <a:r>
              <a:rPr lang="en-US" sz="1600" dirty="0" err="1" smtClean="0"/>
              <a:t>niệm</a:t>
            </a:r>
            <a:r>
              <a:rPr lang="en-US" sz="1600" dirty="0" smtClean="0"/>
              <a:t> 50 </a:t>
            </a:r>
            <a:r>
              <a:rPr lang="en-US" sz="1600" dirty="0" err="1" smtClean="0"/>
              <a:t>năm</a:t>
            </a:r>
            <a:r>
              <a:rPr lang="en-US" sz="1600" dirty="0" smtClean="0"/>
              <a:t> </a:t>
            </a:r>
            <a:r>
              <a:rPr lang="en-US" sz="1600" dirty="0" err="1" smtClean="0"/>
              <a:t>thành</a:t>
            </a:r>
            <a:r>
              <a:rPr lang="en-US" sz="1600" dirty="0" smtClean="0"/>
              <a:t> </a:t>
            </a:r>
            <a:r>
              <a:rPr lang="en-US" sz="1600" dirty="0" err="1" smtClean="0"/>
              <a:t>lập</a:t>
            </a:r>
            <a:r>
              <a:rPr lang="en-US" sz="1600" dirty="0" smtClean="0"/>
              <a:t> (</a:t>
            </a:r>
            <a:r>
              <a:rPr lang="en-US" sz="1600" b="1" dirty="0" smtClean="0"/>
              <a:t>1969</a:t>
            </a:r>
            <a:r>
              <a:rPr lang="en-US" sz="1600" dirty="0" smtClean="0"/>
              <a:t>)</a:t>
            </a:r>
          </a:p>
          <a:p>
            <a:pPr>
              <a:lnSpc>
                <a:spcPct val="90000"/>
              </a:lnSpc>
            </a:pPr>
            <a:endParaRPr lang="en-GB" sz="1600" dirty="0" smtClean="0"/>
          </a:p>
          <a:p>
            <a:pPr>
              <a:lnSpc>
                <a:spcPct val="90000"/>
              </a:lnSpc>
            </a:pPr>
            <a:r>
              <a:rPr lang="en-GB" sz="1600" dirty="0" err="1" smtClean="0"/>
              <a:t>Thông</a:t>
            </a:r>
            <a:r>
              <a:rPr lang="en-GB" sz="1600" dirty="0" smtClean="0"/>
              <a:t> qua </a:t>
            </a:r>
            <a:r>
              <a:rPr lang="en-GB" sz="1600" b="1" dirty="0" err="1" smtClean="0"/>
              <a:t>Tuyên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bố</a:t>
            </a:r>
            <a:r>
              <a:rPr lang="en-GB" sz="1600" b="1" dirty="0" smtClean="0"/>
              <a:t> ILO </a:t>
            </a:r>
            <a:r>
              <a:rPr lang="en-GB" sz="1600" b="1" dirty="0" err="1" smtClean="0"/>
              <a:t>về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Các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nguyên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tắc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và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Quyền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cơ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bản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tại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nơi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làm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việc</a:t>
            </a:r>
            <a:r>
              <a:rPr lang="en-GB" sz="1600" b="1" dirty="0" smtClean="0"/>
              <a:t> (1998)</a:t>
            </a:r>
          </a:p>
          <a:p>
            <a:pPr lvl="1">
              <a:lnSpc>
                <a:spcPct val="90000"/>
              </a:lnSpc>
            </a:pPr>
            <a:r>
              <a:rPr lang="en-GB" sz="1600" dirty="0" err="1" smtClean="0"/>
              <a:t>Xóa</a:t>
            </a:r>
            <a:r>
              <a:rPr lang="en-GB" sz="1600" dirty="0" smtClean="0"/>
              <a:t> </a:t>
            </a:r>
            <a:r>
              <a:rPr lang="en-GB" sz="1600" dirty="0" err="1" smtClean="0"/>
              <a:t>bỏ</a:t>
            </a:r>
            <a:r>
              <a:rPr lang="en-GB" sz="1600" dirty="0" smtClean="0"/>
              <a:t> </a:t>
            </a:r>
            <a:r>
              <a:rPr lang="en-GB" sz="1600" u="sng" dirty="0" err="1" smtClean="0"/>
              <a:t>lao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động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cưỡng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bức</a:t>
            </a:r>
            <a:r>
              <a:rPr lang="en-GB" sz="1600" u="sng" dirty="0" smtClean="0"/>
              <a:t>, </a:t>
            </a:r>
            <a:r>
              <a:rPr lang="en-GB" sz="1600" u="sng" dirty="0" err="1" smtClean="0"/>
              <a:t>lao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động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trẻ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em</a:t>
            </a:r>
            <a:r>
              <a:rPr lang="en-GB" sz="1600" u="sng" dirty="0" smtClean="0"/>
              <a:t> </a:t>
            </a:r>
            <a:r>
              <a:rPr lang="en-GB" sz="1600" dirty="0" smtClean="0"/>
              <a:t>và </a:t>
            </a:r>
            <a:r>
              <a:rPr lang="en-GB" sz="1600" u="sng" dirty="0" err="1" smtClean="0"/>
              <a:t>phân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biệt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đối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xử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tại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nơi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làm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việc</a:t>
            </a:r>
            <a:r>
              <a:rPr lang="en-GB" sz="1600" u="sng" dirty="0" smtClean="0"/>
              <a:t> </a:t>
            </a:r>
            <a:r>
              <a:rPr lang="en-GB" sz="1600" dirty="0" smtClean="0"/>
              <a:t>và </a:t>
            </a:r>
            <a:r>
              <a:rPr lang="en-GB" sz="1600" u="sng" dirty="0" err="1" smtClean="0"/>
              <a:t>tự</a:t>
            </a:r>
            <a:r>
              <a:rPr lang="en-GB" sz="1600" u="sng" dirty="0" smtClean="0"/>
              <a:t> do </a:t>
            </a:r>
            <a:r>
              <a:rPr lang="en-GB" sz="1600" u="sng" dirty="0" err="1" smtClean="0"/>
              <a:t>hiệp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hội</a:t>
            </a:r>
            <a:r>
              <a:rPr lang="en-GB" sz="1600" u="sng" dirty="0" smtClean="0"/>
              <a:t> và </a:t>
            </a:r>
            <a:r>
              <a:rPr lang="en-GB" sz="1600" u="sng" dirty="0" err="1" smtClean="0"/>
              <a:t>thương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lượng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tập</a:t>
            </a:r>
            <a:r>
              <a:rPr lang="en-GB" sz="1600" u="sng" dirty="0" smtClean="0"/>
              <a:t> </a:t>
            </a:r>
            <a:r>
              <a:rPr lang="en-GB" sz="1600" u="sng" dirty="0" err="1" smtClean="0"/>
              <a:t>thể</a:t>
            </a:r>
            <a:endParaRPr lang="en-GB" sz="1600" u="sng" dirty="0" smtClean="0"/>
          </a:p>
          <a:p>
            <a:pPr lvl="1">
              <a:lnSpc>
                <a:spcPct val="90000"/>
              </a:lnSpc>
            </a:pPr>
            <a:r>
              <a:rPr lang="en-GB" sz="1600" dirty="0" err="1" smtClean="0"/>
              <a:t>Trở</a:t>
            </a:r>
            <a:r>
              <a:rPr lang="en-GB" sz="1600" dirty="0" smtClean="0"/>
              <a:t> </a:t>
            </a:r>
            <a:r>
              <a:rPr lang="en-GB" sz="1600" dirty="0" err="1" smtClean="0"/>
              <a:t>thành</a:t>
            </a:r>
            <a:r>
              <a:rPr lang="en-GB" sz="1600" dirty="0" smtClean="0"/>
              <a:t> </a:t>
            </a:r>
            <a:r>
              <a:rPr lang="en-GB" sz="1600" dirty="0" err="1" smtClean="0"/>
              <a:t>một</a:t>
            </a:r>
            <a:r>
              <a:rPr lang="en-GB" sz="1600" dirty="0" smtClean="0"/>
              <a:t> </a:t>
            </a:r>
            <a:r>
              <a:rPr lang="en-GB" sz="1600" dirty="0" err="1" smtClean="0"/>
              <a:t>phần</a:t>
            </a:r>
            <a:r>
              <a:rPr lang="en-GB" sz="1600" dirty="0" smtClean="0"/>
              <a:t> </a:t>
            </a:r>
            <a:r>
              <a:rPr lang="en-GB" sz="1600" dirty="0" err="1" smtClean="0"/>
              <a:t>không</a:t>
            </a:r>
            <a:r>
              <a:rPr lang="en-GB" sz="1600" dirty="0" smtClean="0"/>
              <a:t> </a:t>
            </a:r>
            <a:r>
              <a:rPr lang="en-GB" sz="1600" dirty="0" err="1" smtClean="0"/>
              <a:t>thể</a:t>
            </a:r>
            <a:r>
              <a:rPr lang="en-GB" sz="1600" dirty="0" smtClean="0"/>
              <a:t> </a:t>
            </a:r>
            <a:r>
              <a:rPr lang="en-GB" sz="1600" dirty="0" err="1" smtClean="0"/>
              <a:t>thiếu</a:t>
            </a:r>
            <a:r>
              <a:rPr lang="en-GB" sz="1600" dirty="0" smtClean="0"/>
              <a:t> </a:t>
            </a:r>
            <a:r>
              <a:rPr lang="en-GB" sz="1600" dirty="0" err="1" smtClean="0"/>
              <a:t>của</a:t>
            </a:r>
            <a:r>
              <a:rPr lang="en-GB" sz="1600" dirty="0" smtClean="0"/>
              <a:t> </a:t>
            </a:r>
            <a:r>
              <a:rPr lang="en-GB" sz="1600" dirty="0" err="1" smtClean="0"/>
              <a:t>các</a:t>
            </a:r>
            <a:r>
              <a:rPr lang="en-GB" sz="1600" dirty="0" smtClean="0"/>
              <a:t> </a:t>
            </a:r>
            <a:r>
              <a:rPr lang="en-GB" sz="1600" dirty="0" err="1" smtClean="0"/>
              <a:t>Hiệp</a:t>
            </a:r>
            <a:r>
              <a:rPr lang="en-GB" sz="1600" dirty="0" smtClean="0"/>
              <a:t> </a:t>
            </a:r>
            <a:r>
              <a:rPr lang="en-GB" sz="1600" dirty="0" err="1" smtClean="0"/>
              <a:t>định</a:t>
            </a:r>
            <a:r>
              <a:rPr lang="en-GB" sz="1600" dirty="0" smtClean="0"/>
              <a:t> </a:t>
            </a:r>
            <a:r>
              <a:rPr lang="en-GB" sz="1600" dirty="0" err="1" smtClean="0"/>
              <a:t>Thương</a:t>
            </a:r>
            <a:r>
              <a:rPr lang="en-GB" sz="1600" dirty="0" smtClean="0"/>
              <a:t> </a:t>
            </a:r>
            <a:r>
              <a:rPr lang="en-GB" sz="1600" dirty="0" err="1" smtClean="0"/>
              <a:t>mại</a:t>
            </a:r>
            <a:r>
              <a:rPr lang="en-GB" sz="1600" dirty="0" smtClean="0"/>
              <a:t> </a:t>
            </a:r>
            <a:r>
              <a:rPr lang="en-GB" sz="1600" dirty="0" err="1" smtClean="0"/>
              <a:t>tự</a:t>
            </a:r>
            <a:r>
              <a:rPr lang="en-GB" sz="1600" dirty="0" smtClean="0"/>
              <a:t> do </a:t>
            </a:r>
            <a:r>
              <a:rPr lang="en-GB" sz="1600" dirty="0" err="1" smtClean="0"/>
              <a:t>thế</a:t>
            </a:r>
            <a:r>
              <a:rPr lang="en-GB" sz="1600" dirty="0" smtClean="0"/>
              <a:t> </a:t>
            </a:r>
            <a:r>
              <a:rPr lang="en-GB" sz="1600" dirty="0" err="1" smtClean="0"/>
              <a:t>hệ</a:t>
            </a:r>
            <a:r>
              <a:rPr lang="en-GB" sz="1600" dirty="0" smtClean="0"/>
              <a:t> </a:t>
            </a:r>
            <a:r>
              <a:rPr lang="en-GB" sz="1600" dirty="0" err="1" smtClean="0"/>
              <a:t>mới</a:t>
            </a:r>
            <a:r>
              <a:rPr lang="en-GB" sz="1600" dirty="0" smtClean="0"/>
              <a:t> </a:t>
            </a:r>
            <a:r>
              <a:rPr lang="en-GB" sz="1600" dirty="0" err="1" smtClean="0"/>
              <a:t>và</a:t>
            </a:r>
            <a:r>
              <a:rPr lang="en-GB" sz="1600" dirty="0" smtClean="0"/>
              <a:t> </a:t>
            </a:r>
            <a:r>
              <a:rPr lang="en-GB" sz="1600" dirty="0" err="1" smtClean="0"/>
              <a:t>Trách</a:t>
            </a:r>
            <a:r>
              <a:rPr lang="en-GB" sz="1600" dirty="0" smtClean="0"/>
              <a:t> </a:t>
            </a:r>
            <a:r>
              <a:rPr lang="en-GB" sz="1600" dirty="0" err="1" smtClean="0"/>
              <a:t>nhiệm</a:t>
            </a:r>
            <a:r>
              <a:rPr lang="en-GB" sz="1600" dirty="0" smtClean="0"/>
              <a:t> </a:t>
            </a:r>
            <a:r>
              <a:rPr lang="en-GB" sz="1600" dirty="0" err="1" smtClean="0"/>
              <a:t>xã</a:t>
            </a:r>
            <a:r>
              <a:rPr lang="en-GB" sz="1600" dirty="0" smtClean="0"/>
              <a:t> </a:t>
            </a:r>
            <a:r>
              <a:rPr lang="en-GB" sz="1600" dirty="0" err="1" smtClean="0"/>
              <a:t>hội</a:t>
            </a:r>
            <a:r>
              <a:rPr lang="en-GB" sz="1600" dirty="0" smtClean="0"/>
              <a:t> </a:t>
            </a:r>
            <a:r>
              <a:rPr lang="en-GB" sz="1600" dirty="0" err="1" smtClean="0"/>
              <a:t>của</a:t>
            </a:r>
            <a:r>
              <a:rPr lang="en-GB" sz="1600" dirty="0" smtClean="0"/>
              <a:t> </a:t>
            </a:r>
            <a:r>
              <a:rPr lang="en-GB" sz="1600" dirty="0" err="1" smtClean="0"/>
              <a:t>doanh</a:t>
            </a:r>
            <a:r>
              <a:rPr lang="en-GB" sz="1600" dirty="0" smtClean="0"/>
              <a:t> </a:t>
            </a:r>
            <a:r>
              <a:rPr lang="en-GB" sz="1600" dirty="0" err="1" smtClean="0"/>
              <a:t>nghiệp</a:t>
            </a:r>
            <a:r>
              <a:rPr lang="en-GB" sz="1600" dirty="0" smtClean="0"/>
              <a:t> </a:t>
            </a:r>
            <a:r>
              <a:rPr lang="en-GB" sz="1600" dirty="0" err="1" smtClean="0"/>
              <a:t>trong</a:t>
            </a:r>
            <a:r>
              <a:rPr lang="en-GB" sz="1600" dirty="0" smtClean="0"/>
              <a:t> </a:t>
            </a:r>
            <a:r>
              <a:rPr lang="en-GB" sz="1600" dirty="0" err="1" smtClean="0"/>
              <a:t>chuỗi</a:t>
            </a:r>
            <a:r>
              <a:rPr lang="en-GB" sz="1600" dirty="0" smtClean="0"/>
              <a:t> </a:t>
            </a:r>
            <a:r>
              <a:rPr lang="en-GB" sz="1600" dirty="0" err="1" smtClean="0"/>
              <a:t>cung</a:t>
            </a:r>
            <a:r>
              <a:rPr lang="en-GB" sz="1600" dirty="0" smtClean="0"/>
              <a:t> </a:t>
            </a:r>
            <a:r>
              <a:rPr lang="en-GB" sz="1600" dirty="0" err="1" smtClean="0"/>
              <a:t>ứng</a:t>
            </a:r>
            <a:r>
              <a:rPr lang="en-GB" sz="1600" dirty="0" smtClean="0"/>
              <a:t> </a:t>
            </a:r>
            <a:r>
              <a:rPr lang="en-GB" sz="1600" dirty="0" err="1" smtClean="0"/>
              <a:t>toàn</a:t>
            </a:r>
            <a:r>
              <a:rPr lang="en-GB" sz="1600" dirty="0" smtClean="0"/>
              <a:t> </a:t>
            </a:r>
            <a:r>
              <a:rPr lang="en-GB" sz="1600" dirty="0" err="1" smtClean="0"/>
              <a:t>cầu</a:t>
            </a:r>
            <a:r>
              <a:rPr lang="en-GB" sz="1600" dirty="0" smtClean="0"/>
              <a:t> </a:t>
            </a:r>
            <a:endParaRPr lang="en-GB" sz="1600" dirty="0"/>
          </a:p>
        </p:txBody>
      </p:sp>
      <p:pic>
        <p:nvPicPr>
          <p:cNvPr id="6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8403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Lịch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sử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phát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triển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của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Tổ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chức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Lao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động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Quốc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tê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(ILO)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Hồ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Chí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Minh,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Việt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Nam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và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ILO</a:t>
            </a:r>
          </a:p>
          <a:p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93879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739812" cy="857250"/>
          </a:xfrm>
        </p:spPr>
        <p:txBody>
          <a:bodyPr/>
          <a:lstStyle/>
          <a:p>
            <a:pPr algn="l"/>
            <a:r>
              <a:rPr lang="en-US" sz="2800" b="1" i="1" dirty="0" err="1" smtClean="0">
                <a:latin typeface="Palatino Linotype" panose="02040502050505030304" pitchFamily="18" charset="0"/>
              </a:rPr>
              <a:t>Phát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triển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quan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hệ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đối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tác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vì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việc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làm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thỏa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đáng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cho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tất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cả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phụ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nữ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và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nam</a:t>
            </a:r>
            <a:r>
              <a:rPr lang="en-US" sz="2800" b="1" i="1" dirty="0" smtClean="0">
                <a:latin typeface="Palatino Linotype" panose="02040502050505030304" pitchFamily="18" charset="0"/>
              </a:rPr>
              <a:t> </a:t>
            </a:r>
            <a:r>
              <a:rPr lang="en-US" sz="2800" b="1" i="1" dirty="0" err="1" smtClean="0">
                <a:latin typeface="Palatino Linotype" panose="02040502050505030304" pitchFamily="18" charset="0"/>
              </a:rPr>
              <a:t>giới</a:t>
            </a:r>
            <a:endParaRPr lang="en-US" sz="2800" dirty="0"/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xmlns="" id="{5401ACC3-B3F0-47A8-8530-2B2BD0211A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4700817"/>
              </p:ext>
            </p:extLst>
          </p:nvPr>
        </p:nvGraphicFramePr>
        <p:xfrm>
          <a:off x="628650" y="1369217"/>
          <a:ext cx="7886700" cy="3409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5530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13C3BF28-D758-4CAC-8A6E-7E4917501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7581" y="467274"/>
            <a:ext cx="5047708" cy="1207008"/>
          </a:xfr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25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5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500" b="1" i="1" dirty="0" err="1" smtClean="0"/>
              <a:t>Hồ</a:t>
            </a:r>
            <a:r>
              <a:rPr lang="ko-KR" altLang="en-US" sz="2500" b="1" i="1" dirty="0" smtClean="0"/>
              <a:t> </a:t>
            </a:r>
            <a:r>
              <a:rPr lang="en-US" altLang="ko-KR" sz="2500" b="1" i="1" dirty="0" smtClean="0"/>
              <a:t>Chí</a:t>
            </a:r>
            <a:r>
              <a:rPr lang="ko-KR" altLang="en-US" sz="2500" b="1" i="1" dirty="0" smtClean="0"/>
              <a:t> </a:t>
            </a:r>
            <a:r>
              <a:rPr lang="en-US" altLang="ko-KR" sz="2500" b="1" i="1" dirty="0"/>
              <a:t>Minh</a:t>
            </a:r>
            <a:r>
              <a:rPr lang="ko-KR" altLang="en-US" sz="2500" b="1" i="1" dirty="0"/>
              <a:t> </a:t>
            </a:r>
            <a:r>
              <a:rPr lang="en-US" altLang="ko-KR" sz="2500" b="1" i="1" dirty="0"/>
              <a:t>(</a:t>
            </a:r>
            <a:r>
              <a:rPr lang="en-US" altLang="ko-KR" sz="2500" b="1" i="1" dirty="0" smtClean="0"/>
              <a:t>Nguyễn </a:t>
            </a:r>
            <a:r>
              <a:rPr lang="en-US" altLang="ko-KR" sz="2500" b="1" i="1" dirty="0" err="1"/>
              <a:t>Á</a:t>
            </a:r>
            <a:r>
              <a:rPr lang="en-US" altLang="ko-KR" sz="2500" b="1" i="1" dirty="0" err="1" smtClean="0"/>
              <a:t>i</a:t>
            </a:r>
            <a:r>
              <a:rPr lang="en-US" altLang="ko-KR" sz="2500" b="1" i="1" dirty="0" smtClean="0"/>
              <a:t> Quốc</a:t>
            </a:r>
            <a:r>
              <a:rPr lang="en-US" altLang="ko-KR" sz="2500" b="1" i="1" dirty="0"/>
              <a:t>)</a:t>
            </a:r>
            <a:br>
              <a:rPr lang="en-US" altLang="ko-KR" sz="2500" b="1" i="1" dirty="0"/>
            </a:br>
            <a:r>
              <a:rPr lang="en-US" altLang="ko-KR" sz="2500" b="1" i="1" dirty="0" err="1" smtClean="0"/>
              <a:t>tại</a:t>
            </a:r>
            <a:r>
              <a:rPr lang="en-US" altLang="ko-KR" sz="2500" b="1" i="1" dirty="0" smtClean="0"/>
              <a:t> </a:t>
            </a:r>
            <a:r>
              <a:rPr lang="en-US" altLang="ko-KR" sz="2500" b="1" i="1" dirty="0" err="1" smtClean="0"/>
              <a:t>Hội</a:t>
            </a:r>
            <a:r>
              <a:rPr lang="en-US" altLang="ko-KR" sz="2500" b="1" i="1" dirty="0" smtClean="0"/>
              <a:t> </a:t>
            </a:r>
            <a:r>
              <a:rPr lang="en-US" altLang="ko-KR" sz="2500" b="1" i="1" dirty="0" err="1" smtClean="0"/>
              <a:t>nghị</a:t>
            </a:r>
            <a:r>
              <a:rPr lang="en-US" altLang="ko-KR" sz="2500" b="1" i="1" dirty="0" smtClean="0"/>
              <a:t> Hòa </a:t>
            </a:r>
            <a:r>
              <a:rPr lang="en-US" altLang="ko-KR" sz="2500" b="1" i="1" dirty="0" err="1" smtClean="0"/>
              <a:t>bình</a:t>
            </a:r>
            <a:r>
              <a:rPr lang="en-US" altLang="ko-KR" sz="2500" b="1" i="1" dirty="0" smtClean="0"/>
              <a:t> Paris </a:t>
            </a:r>
            <a:r>
              <a:rPr lang="en-US" altLang="ko-KR" sz="2500" b="1" i="1" dirty="0" err="1" smtClean="0"/>
              <a:t>năm</a:t>
            </a:r>
            <a:r>
              <a:rPr lang="en-US" altLang="ko-KR" sz="2500" b="1" i="1" dirty="0" smtClean="0"/>
              <a:t> 1919</a:t>
            </a:r>
            <a:r>
              <a:rPr lang="en-US" sz="25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5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500" b="1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사람, 그룹, 사진, 사람들이(가) 표시된 사진&#10;&#10;자동 생성된 설명">
            <a:extLst>
              <a:ext uri="{FF2B5EF4-FFF2-40B4-BE49-F238E27FC236}">
                <a16:creationId xmlns:a16="http://schemas.microsoft.com/office/drawing/2014/main" xmlns="" id="{583B4315-C5A6-443D-B224-E2BFA6B3A1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29794"/>
          <a:stretch/>
        </p:blipFill>
        <p:spPr>
          <a:xfrm>
            <a:off x="20" y="10"/>
            <a:ext cx="3356342" cy="1674272"/>
          </a:xfrm>
          <a:prstGeom prst="rect">
            <a:avLst/>
          </a:prstGeo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17A642A5-8DA2-4DB0-8F6A-EA665A8A9C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27581" y="1591056"/>
            <a:ext cx="5150948" cy="3176206"/>
          </a:xfrm>
        </p:spPr>
        <p:txBody>
          <a:bodyPr vert="horz" lIns="91440" tIns="45720" rIns="91440" bIns="45720" rtlCol="0">
            <a:normAutofit/>
          </a:bodyPr>
          <a:lstStyle/>
          <a:p>
            <a:pPr marL="114300" indent="0" defTabSz="914400">
              <a:lnSpc>
                <a:spcPct val="90000"/>
              </a:lnSpc>
              <a:buNone/>
            </a:pPr>
            <a:r>
              <a:rPr lang="en-US" sz="1800" dirty="0" err="1" smtClean="0"/>
              <a:t>Trình</a:t>
            </a:r>
            <a:r>
              <a:rPr lang="en-US" sz="1800" dirty="0" smtClean="0"/>
              <a:t> “</a:t>
            </a:r>
            <a:r>
              <a:rPr lang="en-US" sz="1800" dirty="0" err="1" smtClean="0"/>
              <a:t>Bản</a:t>
            </a:r>
            <a:r>
              <a:rPr lang="en-US" sz="1800" dirty="0" smtClean="0"/>
              <a:t> </a:t>
            </a:r>
            <a:r>
              <a:rPr lang="en-US" sz="1800" dirty="0" err="1" smtClean="0"/>
              <a:t>yêu</a:t>
            </a:r>
            <a:r>
              <a:rPr lang="en-US" sz="1800" dirty="0" smtClean="0"/>
              <a:t> </a:t>
            </a:r>
            <a:r>
              <a:rPr lang="en-US" sz="1800" dirty="0" err="1" smtClean="0"/>
              <a:t>sách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</a:t>
            </a:r>
            <a:r>
              <a:rPr lang="en-US" sz="1800" dirty="0" err="1" smtClean="0"/>
              <a:t>Nhân</a:t>
            </a:r>
            <a:r>
              <a:rPr lang="en-US" sz="1800" dirty="0" smtClean="0"/>
              <a:t> </a:t>
            </a:r>
            <a:r>
              <a:rPr lang="en-US" sz="1800" dirty="0" err="1" smtClean="0"/>
              <a:t>dân</a:t>
            </a:r>
            <a:r>
              <a:rPr lang="en-US" sz="1800" dirty="0" smtClean="0"/>
              <a:t> An Nam” </a:t>
            </a:r>
            <a:r>
              <a:rPr lang="en-US" sz="1800" dirty="0" err="1" smtClean="0"/>
              <a:t>tới</a:t>
            </a:r>
            <a:r>
              <a:rPr lang="en-US" sz="1800" dirty="0" smtClean="0"/>
              <a:t> </a:t>
            </a:r>
            <a:r>
              <a:rPr lang="en-US" sz="1800" dirty="0" err="1" smtClean="0"/>
              <a:t>các</a:t>
            </a:r>
            <a:r>
              <a:rPr lang="en-US" sz="1800" dirty="0" smtClean="0"/>
              <a:t> </a:t>
            </a:r>
            <a:r>
              <a:rPr lang="en-US" sz="1800" dirty="0" err="1" smtClean="0"/>
              <a:t>phái</a:t>
            </a:r>
            <a:r>
              <a:rPr lang="en-US" sz="1800" dirty="0" smtClean="0"/>
              <a:t> </a:t>
            </a:r>
            <a:r>
              <a:rPr lang="en-US" sz="1800" dirty="0" err="1" smtClean="0"/>
              <a:t>đoàn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</a:t>
            </a:r>
            <a:r>
              <a:rPr lang="en-US" sz="1800" dirty="0" err="1" smtClean="0"/>
              <a:t>Hội</a:t>
            </a:r>
            <a:r>
              <a:rPr lang="en-US" sz="1800" dirty="0" smtClean="0"/>
              <a:t> </a:t>
            </a:r>
            <a:r>
              <a:rPr lang="en-US" sz="1800" dirty="0" err="1" smtClean="0"/>
              <a:t>nghị</a:t>
            </a:r>
            <a:r>
              <a:rPr lang="en-US" sz="1800" dirty="0" smtClean="0"/>
              <a:t> Hòa </a:t>
            </a:r>
            <a:r>
              <a:rPr lang="en-US" sz="1800" dirty="0" err="1" smtClean="0"/>
              <a:t>bình</a:t>
            </a:r>
            <a:r>
              <a:rPr lang="en-US" sz="1800" dirty="0" smtClean="0"/>
              <a:t> Paris </a:t>
            </a:r>
          </a:p>
          <a:p>
            <a:pPr marL="114300" indent="0" defTabSz="914400">
              <a:lnSpc>
                <a:spcPct val="90000"/>
              </a:lnSpc>
              <a:buNone/>
            </a:pPr>
            <a:endParaRPr lang="en-US" sz="1800" dirty="0"/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/>
              <a:t>Ả</a:t>
            </a:r>
            <a:r>
              <a:rPr lang="en-US" sz="1800" dirty="0" err="1" smtClean="0"/>
              <a:t>nh</a:t>
            </a:r>
            <a:r>
              <a:rPr lang="en-US" sz="1800" dirty="0" smtClean="0"/>
              <a:t> </a:t>
            </a:r>
            <a:r>
              <a:rPr lang="en-US" sz="1800" dirty="0" err="1" smtClean="0"/>
              <a:t>hưởng</a:t>
            </a:r>
            <a:r>
              <a:rPr lang="en-US" sz="1800" dirty="0" smtClean="0"/>
              <a:t> </a:t>
            </a:r>
            <a:r>
              <a:rPr lang="en-US" sz="1800" dirty="0" err="1" smtClean="0"/>
              <a:t>bởi</a:t>
            </a:r>
            <a:r>
              <a:rPr lang="en-US" sz="1800" dirty="0" smtClean="0"/>
              <a:t> </a:t>
            </a:r>
            <a:r>
              <a:rPr lang="en-US" sz="1800" dirty="0" err="1" smtClean="0"/>
              <a:t>Kiến</a:t>
            </a:r>
            <a:r>
              <a:rPr lang="en-US" sz="1800" dirty="0" smtClean="0"/>
              <a:t> </a:t>
            </a:r>
            <a:r>
              <a:rPr lang="en-US" sz="1800" dirty="0" err="1" smtClean="0"/>
              <a:t>nghị</a:t>
            </a:r>
            <a:r>
              <a:rPr lang="en-US" sz="1800" dirty="0" smtClean="0"/>
              <a:t> 14 </a:t>
            </a:r>
            <a:r>
              <a:rPr lang="en-US" sz="1800" dirty="0" err="1" smtClean="0"/>
              <a:t>điểm</a:t>
            </a:r>
            <a:r>
              <a:rPr lang="en-US" sz="1800" dirty="0" smtClean="0"/>
              <a:t> </a:t>
            </a:r>
            <a:r>
              <a:rPr lang="en-US" sz="1800" dirty="0" err="1" smtClean="0"/>
              <a:t>về</a:t>
            </a:r>
            <a:r>
              <a:rPr lang="en-US" sz="1800" dirty="0" smtClean="0"/>
              <a:t> </a:t>
            </a:r>
            <a:r>
              <a:rPr lang="en-US" sz="1800" dirty="0" err="1" smtClean="0"/>
              <a:t>quyền</a:t>
            </a:r>
            <a:r>
              <a:rPr lang="en-US" sz="1800" dirty="0" smtClean="0"/>
              <a:t> </a:t>
            </a:r>
            <a:r>
              <a:rPr lang="en-US" sz="1800" dirty="0" err="1" smtClean="0"/>
              <a:t>tự</a:t>
            </a:r>
            <a:r>
              <a:rPr lang="en-US" sz="1800" dirty="0" smtClean="0"/>
              <a:t> </a:t>
            </a:r>
            <a:r>
              <a:rPr lang="en-US" sz="1800" dirty="0" err="1" smtClean="0"/>
              <a:t>quyết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</a:t>
            </a:r>
            <a:r>
              <a:rPr lang="en-US" sz="1800" dirty="0" err="1" smtClean="0"/>
              <a:t>các</a:t>
            </a:r>
            <a:r>
              <a:rPr lang="en-US" sz="1800" dirty="0" smtClean="0"/>
              <a:t> </a:t>
            </a:r>
            <a:r>
              <a:rPr lang="en-US" sz="1800" dirty="0" err="1" smtClean="0"/>
              <a:t>dân</a:t>
            </a:r>
            <a:r>
              <a:rPr lang="en-US" sz="1800" dirty="0" smtClean="0"/>
              <a:t> </a:t>
            </a:r>
            <a:r>
              <a:rPr lang="en-US" sz="1800" dirty="0" err="1" smtClean="0"/>
              <a:t>tộc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</a:t>
            </a:r>
            <a:r>
              <a:rPr lang="en-US" sz="1800" dirty="0" err="1" smtClean="0"/>
              <a:t>Tổng</a:t>
            </a:r>
            <a:r>
              <a:rPr lang="en-US" sz="1800" dirty="0" smtClean="0"/>
              <a:t> </a:t>
            </a:r>
            <a:r>
              <a:rPr lang="en-US" sz="1800" dirty="0" err="1" smtClean="0"/>
              <a:t>thống</a:t>
            </a:r>
            <a:r>
              <a:rPr lang="en-US" sz="1800" dirty="0" smtClean="0"/>
              <a:t> Mỹ Wilson</a:t>
            </a:r>
          </a:p>
          <a:p>
            <a:pPr marL="514350" lvl="1" indent="0" defTabSz="914400">
              <a:lnSpc>
                <a:spcPct val="90000"/>
              </a:lnSpc>
              <a:buNone/>
            </a:pPr>
            <a:endParaRPr lang="en-US" sz="1800" dirty="0"/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 err="1" smtClean="0"/>
              <a:t>Những</a:t>
            </a:r>
            <a:r>
              <a:rPr lang="en-US" sz="1800" dirty="0" smtClean="0"/>
              <a:t> </a:t>
            </a:r>
            <a:r>
              <a:rPr lang="en-US" sz="1800" dirty="0" err="1" smtClean="0"/>
              <a:t>yêu</a:t>
            </a:r>
            <a:r>
              <a:rPr lang="en-US" sz="1800" dirty="0" smtClean="0"/>
              <a:t> </a:t>
            </a:r>
            <a:r>
              <a:rPr lang="en-US" sz="1800" dirty="0" err="1" smtClean="0"/>
              <a:t>cầu</a:t>
            </a:r>
            <a:r>
              <a:rPr lang="en-US" sz="1800" dirty="0" smtClean="0"/>
              <a:t> </a:t>
            </a:r>
            <a:r>
              <a:rPr lang="en-US" sz="1800" dirty="0" err="1" smtClean="0"/>
              <a:t>về</a:t>
            </a:r>
            <a:r>
              <a:rPr lang="en-US" sz="1800" dirty="0" smtClean="0"/>
              <a:t> </a:t>
            </a:r>
            <a:r>
              <a:rPr lang="en-US" sz="1800" dirty="0" err="1" smtClean="0"/>
              <a:t>quyền</a:t>
            </a:r>
            <a:r>
              <a:rPr lang="en-US" sz="1800" dirty="0" smtClean="0"/>
              <a:t> </a:t>
            </a:r>
            <a:r>
              <a:rPr lang="en-US" sz="1800" dirty="0" err="1" smtClean="0"/>
              <a:t>tự</a:t>
            </a:r>
            <a:r>
              <a:rPr lang="en-US" sz="1800" dirty="0" smtClean="0"/>
              <a:t> </a:t>
            </a:r>
            <a:r>
              <a:rPr lang="en-US" sz="1800" dirty="0" err="1" smtClean="0"/>
              <a:t>quyết</a:t>
            </a:r>
            <a:r>
              <a:rPr lang="en-US" sz="1800" dirty="0" smtClean="0"/>
              <a:t>, </a:t>
            </a:r>
            <a:r>
              <a:rPr lang="en-US" sz="1800" u="sng" dirty="0" err="1"/>
              <a:t>tự</a:t>
            </a:r>
            <a:r>
              <a:rPr lang="en-US" sz="1800" u="sng" dirty="0"/>
              <a:t> do </a:t>
            </a:r>
            <a:r>
              <a:rPr lang="en-US" sz="1800" u="sng" dirty="0" err="1"/>
              <a:t>hiệp</a:t>
            </a:r>
            <a:r>
              <a:rPr lang="en-US" sz="1800" u="sng" dirty="0"/>
              <a:t> </a:t>
            </a:r>
            <a:r>
              <a:rPr lang="en-US" sz="1800" u="sng" dirty="0" err="1"/>
              <a:t>hội</a:t>
            </a:r>
            <a:r>
              <a:rPr lang="en-US" sz="1800" u="sng" dirty="0"/>
              <a:t>, và </a:t>
            </a:r>
            <a:r>
              <a:rPr lang="en-US" sz="1800" u="sng" dirty="0" err="1"/>
              <a:t>quyền</a:t>
            </a:r>
            <a:r>
              <a:rPr lang="en-US" sz="1800" u="sng" dirty="0"/>
              <a:t> </a:t>
            </a:r>
            <a:r>
              <a:rPr lang="en-US" sz="1800" u="sng" dirty="0" err="1"/>
              <a:t>về</a:t>
            </a:r>
            <a:r>
              <a:rPr lang="en-US" sz="1800" u="sng" dirty="0"/>
              <a:t> </a:t>
            </a:r>
            <a:r>
              <a:rPr lang="en-US" sz="1800" u="sng" dirty="0" err="1"/>
              <a:t>giáo</a:t>
            </a:r>
            <a:r>
              <a:rPr lang="en-US" sz="1800" u="sng" dirty="0"/>
              <a:t> </a:t>
            </a:r>
            <a:r>
              <a:rPr lang="en-US" sz="1800" u="sng" dirty="0" err="1"/>
              <a:t>dục</a:t>
            </a:r>
            <a:r>
              <a:rPr lang="en-US" sz="1800" u="sng" dirty="0"/>
              <a:t>, </a:t>
            </a:r>
            <a:r>
              <a:rPr lang="en-US" sz="1800" u="sng" dirty="0" err="1"/>
              <a:t>mở</a:t>
            </a:r>
            <a:r>
              <a:rPr lang="en-US" sz="1800" u="sng" dirty="0"/>
              <a:t> </a:t>
            </a:r>
            <a:r>
              <a:rPr lang="en-US" sz="1800" u="sng" dirty="0" err="1"/>
              <a:t>các</a:t>
            </a:r>
            <a:r>
              <a:rPr lang="en-US" sz="1800" u="sng" dirty="0"/>
              <a:t> </a:t>
            </a:r>
            <a:r>
              <a:rPr lang="en-US" sz="1800" u="sng" dirty="0" err="1"/>
              <a:t>cơ</a:t>
            </a:r>
            <a:r>
              <a:rPr lang="en-US" sz="1800" u="sng" dirty="0"/>
              <a:t> </a:t>
            </a:r>
            <a:r>
              <a:rPr lang="en-US" sz="1800" u="sng" dirty="0" err="1"/>
              <a:t>sở</a:t>
            </a:r>
            <a:r>
              <a:rPr lang="en-US" sz="1800" u="sng" dirty="0"/>
              <a:t> </a:t>
            </a:r>
            <a:r>
              <a:rPr lang="en-US" sz="1800" u="sng" dirty="0" err="1"/>
              <a:t>đào</a:t>
            </a:r>
            <a:r>
              <a:rPr lang="en-US" sz="1800" u="sng" dirty="0"/>
              <a:t> </a:t>
            </a:r>
            <a:r>
              <a:rPr lang="en-US" sz="1800" u="sng" dirty="0" err="1"/>
              <a:t>tạo</a:t>
            </a:r>
            <a:r>
              <a:rPr lang="en-US" sz="1800" u="sng" dirty="0"/>
              <a:t> </a:t>
            </a:r>
            <a:r>
              <a:rPr lang="en-US" sz="1800" u="sng" dirty="0" err="1"/>
              <a:t>nghề</a:t>
            </a:r>
            <a:r>
              <a:rPr lang="en-US" sz="1800" u="sng" dirty="0"/>
              <a:t> và </a:t>
            </a:r>
            <a:r>
              <a:rPr lang="en-US" sz="1800" u="sng" dirty="0" err="1"/>
              <a:t>kỹ</a:t>
            </a:r>
            <a:r>
              <a:rPr lang="en-US" sz="1800" u="sng" dirty="0"/>
              <a:t> </a:t>
            </a:r>
            <a:r>
              <a:rPr lang="en-US" sz="1800" u="sng" dirty="0" err="1"/>
              <a:t>nghệ</a:t>
            </a:r>
            <a:r>
              <a:rPr lang="en-US" sz="1800" dirty="0"/>
              <a:t>, </a:t>
            </a:r>
            <a:r>
              <a:rPr lang="en-US" sz="1800" dirty="0" err="1"/>
              <a:t>ho</a:t>
            </a:r>
            <a:r>
              <a:rPr lang="en-US" sz="1800" dirty="0" err="1" smtClean="0"/>
              <a:t>àn</a:t>
            </a:r>
            <a:r>
              <a:rPr lang="en-US" sz="1800" dirty="0" smtClean="0"/>
              <a:t> </a:t>
            </a:r>
            <a:r>
              <a:rPr lang="en-US" sz="1800" dirty="0" err="1" smtClean="0"/>
              <a:t>toàn</a:t>
            </a:r>
            <a:r>
              <a:rPr lang="en-US" sz="1800" dirty="0" smtClean="0"/>
              <a:t> </a:t>
            </a:r>
            <a:r>
              <a:rPr lang="en-US" sz="1800" dirty="0" err="1" smtClean="0"/>
              <a:t>tương</a:t>
            </a:r>
            <a:r>
              <a:rPr lang="en-US" sz="1800" dirty="0" smtClean="0"/>
              <a:t> </a:t>
            </a:r>
            <a:r>
              <a:rPr lang="en-US" sz="1800" dirty="0" err="1" smtClean="0"/>
              <a:t>đồng</a:t>
            </a:r>
            <a:r>
              <a:rPr lang="en-US" sz="1800" dirty="0" smtClean="0"/>
              <a:t> </a:t>
            </a:r>
            <a:r>
              <a:rPr lang="en-US" sz="1800" dirty="0" err="1" smtClean="0"/>
              <a:t>với</a:t>
            </a:r>
            <a:r>
              <a:rPr lang="en-US" sz="1800" dirty="0" smtClean="0"/>
              <a:t> </a:t>
            </a:r>
            <a:r>
              <a:rPr lang="en-US" sz="1800" dirty="0" err="1" smtClean="0"/>
              <a:t>Lời</a:t>
            </a:r>
            <a:r>
              <a:rPr lang="en-US" sz="1800" dirty="0" smtClean="0"/>
              <a:t> </a:t>
            </a:r>
            <a:r>
              <a:rPr lang="en-US" sz="1800" dirty="0" err="1" smtClean="0"/>
              <a:t>nói</a:t>
            </a:r>
            <a:r>
              <a:rPr lang="en-US" sz="1800" dirty="0" smtClean="0"/>
              <a:t> </a:t>
            </a:r>
            <a:r>
              <a:rPr lang="en-US" sz="1800" dirty="0" err="1" smtClean="0"/>
              <a:t>đầu</a:t>
            </a:r>
            <a:r>
              <a:rPr lang="en-US" sz="1800" dirty="0" smtClean="0"/>
              <a:t> </a:t>
            </a:r>
            <a:r>
              <a:rPr lang="en-US" sz="1800" dirty="0" err="1" smtClean="0"/>
              <a:t>của</a:t>
            </a:r>
            <a:r>
              <a:rPr lang="en-US" sz="1800" dirty="0" smtClean="0"/>
              <a:t> </a:t>
            </a:r>
            <a:r>
              <a:rPr lang="en-US" sz="1800" dirty="0" err="1" smtClean="0"/>
              <a:t>Hiến</a:t>
            </a:r>
            <a:r>
              <a:rPr lang="en-US" sz="1800" dirty="0" smtClean="0"/>
              <a:t> </a:t>
            </a:r>
            <a:r>
              <a:rPr lang="en-US" sz="1800" dirty="0" err="1" smtClean="0"/>
              <a:t>chương</a:t>
            </a:r>
            <a:r>
              <a:rPr lang="en-US" sz="1800" dirty="0" smtClean="0"/>
              <a:t> ILO</a:t>
            </a:r>
            <a:endParaRPr lang="en-US" altLang="ko-KR" sz="1800" dirty="0"/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45FA6B0E-54A2-47C9-814F-9048A87A1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79568" y="4767262"/>
            <a:ext cx="535781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6900A5D-98E1-43E8-B856-7B11064FC8B7}" type="slidenum">
              <a:rPr lang="en-US" sz="900">
                <a:solidFill>
                  <a:schemeClr val="tx1">
                    <a:alpha val="80000"/>
                  </a:schemeClr>
                </a:solidFill>
              </a:rPr>
              <a:pPr defTabSz="914400">
                <a:spcAft>
                  <a:spcPts val="600"/>
                </a:spcAft>
              </a:pPr>
              <a:t>9</a:t>
            </a:fld>
            <a:endParaRPr lang="en-US" sz="90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9" name="그림 7" descr="텍스트, 지도이(가) 표시된 사진&#10;&#10;자동 생성된 설명">
            <a:extLst>
              <a:ext uri="{FF2B5EF4-FFF2-40B4-BE49-F238E27FC236}">
                <a16:creationId xmlns:a16="http://schemas.microsoft.com/office/drawing/2014/main" xmlns="" id="{37380943-DE86-45FA-9315-3ECF585230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4" r="2" b="27257"/>
          <a:stretch/>
        </p:blipFill>
        <p:spPr>
          <a:xfrm>
            <a:off x="0" y="3568270"/>
            <a:ext cx="2286000" cy="1135991"/>
          </a:xfrm>
          <a:prstGeom prst="rect">
            <a:avLst/>
          </a:prstGeom>
        </p:spPr>
      </p:pic>
      <p:pic>
        <p:nvPicPr>
          <p:cNvPr id="10" name="그림 16" descr="사람, 남자, 착용, 넥타이이(가) 표시된 사진&#10;&#10;자동 생성된 설명">
            <a:extLst>
              <a:ext uri="{FF2B5EF4-FFF2-40B4-BE49-F238E27FC236}">
                <a16:creationId xmlns:a16="http://schemas.microsoft.com/office/drawing/2014/main" xmlns="" id="{8B84E8F5-DC56-4642-8DD0-8B3655104B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" r="-1" b="8168"/>
          <a:stretch/>
        </p:blipFill>
        <p:spPr>
          <a:xfrm>
            <a:off x="14017" y="1674282"/>
            <a:ext cx="1351329" cy="1665951"/>
          </a:xfrm>
          <a:prstGeom prst="rect">
            <a:avLst/>
          </a:prstGeom>
        </p:spPr>
      </p:pic>
      <p:pic>
        <p:nvPicPr>
          <p:cNvPr id="11" name="Picture 10" descr="사람, 실내, 남자, 쥐고있는이(가) 표시된 사진&#10;&#10;자동 생성된 설명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" b="40764"/>
          <a:stretch/>
        </p:blipFill>
        <p:spPr>
          <a:xfrm>
            <a:off x="1430975" y="1674282"/>
            <a:ext cx="1837944" cy="1637280"/>
          </a:xfrm>
          <a:prstGeom prst="rect">
            <a:avLst/>
          </a:prstGeom>
        </p:spPr>
      </p:pic>
      <p:pic>
        <p:nvPicPr>
          <p:cNvPr id="12" name="Picture 11" descr="실외, 사람, 사진, 대지이(가) 표시된 사진&#10;&#10;자동 생성된 설명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3" r="-5" b="45724"/>
          <a:stretch/>
        </p:blipFill>
        <p:spPr>
          <a:xfrm>
            <a:off x="2349947" y="3552699"/>
            <a:ext cx="1935266" cy="1167132"/>
          </a:xfrm>
          <a:prstGeom prst="rect">
            <a:avLst/>
          </a:prstGeom>
        </p:spPr>
      </p:pic>
      <p:pic>
        <p:nvPicPr>
          <p:cNvPr id="13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98757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4" descr="사람, 실내, 벽, 사진이(가) 표시된 사진&#10;&#10;자동 생성된 설명">
            <a:extLst>
              <a:ext uri="{FF2B5EF4-FFF2-40B4-BE49-F238E27FC236}">
                <a16:creationId xmlns:a16="http://schemas.microsoft.com/office/drawing/2014/main" xmlns="" id="{7DDE9BA0-B281-4BFC-9080-A20B49FD85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532" r="8356" b="-1"/>
          <a:stretch/>
        </p:blipFill>
        <p:spPr>
          <a:xfrm>
            <a:off x="20" y="10"/>
            <a:ext cx="9143980" cy="514349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9" y="799396"/>
            <a:ext cx="2710381" cy="3544707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Việt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Nam,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ILO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và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Quan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b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</a:b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Lao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động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710400" y="1310673"/>
            <a:ext cx="5336829" cy="3544707"/>
          </a:xfrm>
        </p:spPr>
        <p:txBody>
          <a:bodyPr anchor="ctr">
            <a:noAutofit/>
          </a:bodyPr>
          <a:lstStyle/>
          <a:p>
            <a:r>
              <a:rPr lang="en-US" sz="1800" b="1" dirty="0" err="1" smtClean="0"/>
              <a:t>Sắc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lệnh</a:t>
            </a:r>
            <a:r>
              <a:rPr lang="en-US" sz="1800" b="1" dirty="0" smtClean="0"/>
              <a:t> Lao </a:t>
            </a:r>
            <a:r>
              <a:rPr lang="en-US" sz="1800" b="1" dirty="0" err="1" smtClean="0"/>
              <a:t>động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số</a:t>
            </a:r>
            <a:r>
              <a:rPr lang="en-US" sz="1800" b="1" dirty="0" smtClean="0"/>
              <a:t> 29 </a:t>
            </a:r>
            <a:r>
              <a:rPr lang="en-US" sz="1800" b="1" dirty="0" err="1" smtClean="0"/>
              <a:t>năm</a:t>
            </a:r>
            <a:r>
              <a:rPr lang="en-US" sz="1800" b="1" dirty="0" smtClean="0"/>
              <a:t> 1947 (</a:t>
            </a:r>
            <a:r>
              <a:rPr lang="en-US" sz="1800" b="1" dirty="0" err="1" smtClean="0"/>
              <a:t>xác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định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các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mối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quan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hệ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giữa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người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sử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dụng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lao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động</a:t>
            </a:r>
            <a:r>
              <a:rPr lang="en-US" sz="1800" b="1" dirty="0" smtClean="0"/>
              <a:t> và </a:t>
            </a:r>
            <a:r>
              <a:rPr lang="en-US" sz="1800" b="1" dirty="0" err="1" smtClean="0"/>
              <a:t>người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lao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động</a:t>
            </a:r>
            <a:r>
              <a:rPr lang="en-US" sz="1800" b="1" dirty="0" smtClean="0"/>
              <a:t>) </a:t>
            </a:r>
            <a:r>
              <a:rPr lang="en-US" sz="1800" b="1" dirty="0" err="1" smtClean="0"/>
              <a:t>đã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đặt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ra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khung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khổ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pháp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lý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cho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quan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hệ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lao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động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dựa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trên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sự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ghi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nhận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đầy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đủ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tự</a:t>
            </a:r>
            <a:r>
              <a:rPr lang="en-US" sz="1800" b="1" dirty="0" smtClean="0"/>
              <a:t> do </a:t>
            </a:r>
            <a:r>
              <a:rPr lang="en-US" sz="1800" b="1" dirty="0" err="1" smtClean="0"/>
              <a:t>hiệp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hội</a:t>
            </a:r>
            <a:r>
              <a:rPr lang="en-US" sz="1800" b="1" dirty="0" smtClean="0"/>
              <a:t> và </a:t>
            </a:r>
            <a:r>
              <a:rPr lang="en-US" sz="1800" b="1" dirty="0" err="1" smtClean="0"/>
              <a:t>thương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lượng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tập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thể</a:t>
            </a:r>
            <a:r>
              <a:rPr lang="en-US" sz="1800" b="1" dirty="0" smtClean="0"/>
              <a:t>. </a:t>
            </a:r>
            <a:endParaRPr lang="en-US" sz="1800" b="1" dirty="0"/>
          </a:p>
          <a:p>
            <a:endParaRPr lang="en-US" sz="1800" b="1" dirty="0"/>
          </a:p>
          <a:p>
            <a:r>
              <a:rPr lang="en-US" sz="1800" b="1" dirty="0" err="1" smtClean="0"/>
              <a:t>Sắc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lệnh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đó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đã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trước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thời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đại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của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việc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thông</a:t>
            </a:r>
            <a:r>
              <a:rPr lang="en-US" sz="1800" b="1" dirty="0" smtClean="0"/>
              <a:t> qua </a:t>
            </a:r>
            <a:r>
              <a:rPr lang="en-US" sz="1800" b="1" dirty="0" err="1" smtClean="0"/>
              <a:t>Công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ước</a:t>
            </a:r>
            <a:r>
              <a:rPr lang="en-US" sz="1800" b="1" dirty="0" smtClean="0"/>
              <a:t> 87 </a:t>
            </a:r>
            <a:r>
              <a:rPr lang="en-US" sz="1800" b="1" dirty="0" err="1" smtClean="0"/>
              <a:t>về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Tự</a:t>
            </a:r>
            <a:r>
              <a:rPr lang="en-US" sz="1800" b="1" dirty="0" smtClean="0"/>
              <a:t> do </a:t>
            </a:r>
            <a:r>
              <a:rPr lang="en-US" sz="1800" b="1" dirty="0" err="1" smtClean="0"/>
              <a:t>Hiệp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hội</a:t>
            </a:r>
            <a:r>
              <a:rPr lang="en-US" sz="1800" b="1" dirty="0" smtClean="0"/>
              <a:t> và </a:t>
            </a:r>
            <a:r>
              <a:rPr lang="en-US" sz="1800" b="1" dirty="0" err="1" smtClean="0"/>
              <a:t>Bảo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vệ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Quyền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Tổ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chức</a:t>
            </a:r>
            <a:r>
              <a:rPr lang="en-US" sz="1800" b="1" dirty="0" smtClean="0"/>
              <a:t> (1948) và </a:t>
            </a:r>
            <a:r>
              <a:rPr lang="en-US" sz="1800" b="1" dirty="0" err="1" smtClean="0"/>
              <a:t>Công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ước</a:t>
            </a:r>
            <a:r>
              <a:rPr lang="en-US" sz="1800" b="1" dirty="0" smtClean="0"/>
              <a:t> 98 </a:t>
            </a:r>
            <a:r>
              <a:rPr lang="en-US" sz="1800" b="1" dirty="0" err="1" smtClean="0"/>
              <a:t>về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Quyền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Tổ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chức</a:t>
            </a:r>
            <a:r>
              <a:rPr lang="en-US" sz="1800" b="1" dirty="0" smtClean="0"/>
              <a:t> và </a:t>
            </a:r>
            <a:r>
              <a:rPr lang="en-US" sz="1800" b="1" dirty="0" err="1" smtClean="0"/>
              <a:t>Thương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lượng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tập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thể</a:t>
            </a:r>
            <a:r>
              <a:rPr lang="en-US" sz="1800" b="1" dirty="0" smtClean="0"/>
              <a:t> (1949) </a:t>
            </a:r>
            <a:r>
              <a:rPr lang="en-US" sz="1800" b="1" dirty="0" err="1" smtClean="0"/>
              <a:t>của</a:t>
            </a:r>
            <a:r>
              <a:rPr lang="en-US" sz="1800" b="1" dirty="0" smtClean="0"/>
              <a:t> ILO</a:t>
            </a:r>
            <a:endParaRPr lang="en-US" sz="1800" b="1" dirty="0"/>
          </a:p>
          <a:p>
            <a:endParaRPr lang="en-US" sz="1800" b="1" dirty="0"/>
          </a:p>
          <a:p>
            <a:r>
              <a:rPr lang="en-US" sz="1800" b="1" dirty="0" err="1"/>
              <a:t>N</a:t>
            </a:r>
            <a:r>
              <a:rPr lang="en-US" sz="1800" b="1" dirty="0" err="1" smtClean="0"/>
              <a:t>ăm</a:t>
            </a:r>
            <a:r>
              <a:rPr lang="en-US" sz="1800" b="1" dirty="0" smtClean="0"/>
              <a:t> 2019, </a:t>
            </a:r>
            <a:r>
              <a:rPr lang="en-US" sz="1800" b="1" dirty="0" err="1" smtClean="0"/>
              <a:t>Việt</a:t>
            </a:r>
            <a:r>
              <a:rPr lang="en-US" sz="1800" b="1" dirty="0" smtClean="0"/>
              <a:t> Nam </a:t>
            </a:r>
            <a:r>
              <a:rPr lang="en-US" sz="1800" b="1" dirty="0" err="1" smtClean="0"/>
              <a:t>đang</a:t>
            </a:r>
            <a:r>
              <a:rPr lang="en-US" sz="1800" b="1" dirty="0" smtClean="0"/>
              <a:t> ở </a:t>
            </a:r>
            <a:r>
              <a:rPr lang="en-US" sz="1800" b="1" dirty="0" err="1" smtClean="0"/>
              <a:t>giai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đoạn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hoàn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thiện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của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quá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trình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sửa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đổi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Bộ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luật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lao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động</a:t>
            </a:r>
            <a:r>
              <a:rPr lang="en-US" sz="1800" b="1" dirty="0" smtClean="0"/>
              <a:t>, và </a:t>
            </a:r>
            <a:r>
              <a:rPr lang="en-US" sz="1800" b="1" dirty="0" err="1" smtClean="0"/>
              <a:t>gần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đây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đã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phê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chuẩn</a:t>
            </a:r>
            <a:r>
              <a:rPr lang="en-US" sz="1800" b="1" dirty="0" smtClean="0"/>
              <a:t> CƯ 98, </a:t>
            </a:r>
            <a:r>
              <a:rPr lang="en-US" sz="1800" b="1" dirty="0" err="1" smtClean="0"/>
              <a:t>sẵn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sàng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đưa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những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nguyên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tắc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của</a:t>
            </a:r>
            <a:r>
              <a:rPr lang="en-US" sz="1800" b="1" dirty="0" smtClean="0"/>
              <a:t> CƯ 98 và 87 </a:t>
            </a:r>
            <a:r>
              <a:rPr lang="en-US" sz="1800" b="1" dirty="0" err="1" smtClean="0"/>
              <a:t>vào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pháp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luật</a:t>
            </a:r>
            <a:r>
              <a:rPr lang="en-US" sz="1800" b="1" dirty="0" smtClean="0"/>
              <a:t> và </a:t>
            </a:r>
            <a:r>
              <a:rPr lang="en-US" sz="1800" b="1" dirty="0" err="1" smtClean="0"/>
              <a:t>thực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tiễn</a:t>
            </a:r>
            <a:endParaRPr lang="en-US" sz="1800" b="1" dirty="0"/>
          </a:p>
          <a:p>
            <a:endParaRPr lang="en-GB" sz="1800" b="1" dirty="0"/>
          </a:p>
        </p:txBody>
      </p:sp>
      <p:pic>
        <p:nvPicPr>
          <p:cNvPr id="5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5397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Lịch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sử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phát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triển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của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ILO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Tổ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chức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Lao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động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Quốc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tê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(ILO) 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pPr marL="0" indent="0"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Hồ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Chí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Minh,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Việt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Nam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và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ILO</a:t>
            </a:r>
          </a:p>
          <a:p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  <a:p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6976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6546980" cy="857250"/>
          </a:xfrm>
        </p:spPr>
        <p:txBody>
          <a:bodyPr/>
          <a:lstStyle/>
          <a:p>
            <a:pPr algn="l"/>
            <a:r>
              <a:rPr lang="en-U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6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871019" y="3770780"/>
            <a:ext cx="2451608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pPr algn="r"/>
            <a:r>
              <a:rPr lang="en-US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Hội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nghị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 Lao </a:t>
            </a:r>
            <a:r>
              <a:rPr lang="en-US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động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quốc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tế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lần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thứ</a:t>
            </a:r>
            <a:r>
              <a:rPr lang="en-US" sz="1600" b="1" i="1" dirty="0" smtClean="0">
                <a:solidFill>
                  <a:schemeClr val="accent1">
                    <a:lumMod val="75000"/>
                  </a:schemeClr>
                </a:solidFill>
              </a:rPr>
              <a:t> 108  </a:t>
            </a:r>
          </a:p>
          <a:p>
            <a:pPr algn="r"/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Tuyên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bố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Thế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kỷ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về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Tương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lai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Việc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accent1">
                    <a:lumMod val="75000"/>
                  </a:schemeClr>
                </a:solidFill>
              </a:rPr>
              <a:t>làm</a:t>
            </a:r>
            <a:endParaRPr lang="en-GB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Striped Right Arrow 6"/>
          <p:cNvSpPr/>
          <p:nvPr/>
        </p:nvSpPr>
        <p:spPr>
          <a:xfrm>
            <a:off x="309701" y="1747201"/>
            <a:ext cx="8723686" cy="2606400"/>
          </a:xfrm>
          <a:prstGeom prst="stripedRightArrow">
            <a:avLst>
              <a:gd name="adj1" fmla="val 50000"/>
              <a:gd name="adj2" fmla="val 3508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010" y="3050401"/>
            <a:ext cx="2403364" cy="1688016"/>
          </a:xfrm>
          <a:prstGeom prst="rect">
            <a:avLst/>
          </a:prstGeom>
        </p:spPr>
      </p:pic>
      <p:pic>
        <p:nvPicPr>
          <p:cNvPr id="6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5651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iped Right Arrow 3"/>
          <p:cNvSpPr/>
          <p:nvPr/>
        </p:nvSpPr>
        <p:spPr>
          <a:xfrm>
            <a:off x="309701" y="1747201"/>
            <a:ext cx="8723686" cy="2606400"/>
          </a:xfrm>
          <a:prstGeom prst="stripedRightArrow">
            <a:avLst>
              <a:gd name="adj1" fmla="val 50000"/>
              <a:gd name="adj2" fmla="val 3508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0" y="3116024"/>
            <a:ext cx="2774990" cy="2013141"/>
            <a:chOff x="0" y="3116024"/>
            <a:chExt cx="2774990" cy="201314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320" y="3496924"/>
              <a:ext cx="1910266" cy="105811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1700" y="4533264"/>
              <a:ext cx="1438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2013</a:t>
              </a:r>
              <a:endParaRPr lang="en-GB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0" y="4821388"/>
              <a:ext cx="2774990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Sáng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kiến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về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Tương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lai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Việc</a:t>
              </a:r>
              <a:r>
                <a:rPr lang="en-US" sz="14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làm</a:t>
              </a:r>
              <a:endParaRPr lang="en-GB" sz="1400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endParaRPr>
            </a:p>
          </p:txBody>
        </p:sp>
        <p:cxnSp>
          <p:nvCxnSpPr>
            <p:cNvPr id="9" name="Straight Arrow Connector 8"/>
            <p:cNvCxnSpPr>
              <a:stCxn id="6" idx="0"/>
            </p:cNvCxnSpPr>
            <p:nvPr/>
          </p:nvCxnSpPr>
          <p:spPr>
            <a:xfrm flipH="1" flipV="1">
              <a:off x="960053" y="3116024"/>
              <a:ext cx="0" cy="380900"/>
            </a:xfrm>
            <a:prstGeom prst="straightConnector1">
              <a:avLst/>
            </a:prstGeom>
            <a:ln w="15875"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759431" y="1054496"/>
            <a:ext cx="2470708" cy="2017169"/>
            <a:chOff x="800106" y="1067197"/>
            <a:chExt cx="2470708" cy="201716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6873" y="1663098"/>
              <a:ext cx="2353941" cy="1099302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821806" y="1067197"/>
              <a:ext cx="1438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2015</a:t>
              </a:r>
              <a:endParaRPr lang="en-GB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0106" y="1355321"/>
              <a:ext cx="19255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GB" sz="12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Thông</a:t>
              </a:r>
              <a:r>
                <a:rPr lang="en-GB" sz="12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qua </a:t>
              </a:r>
              <a:r>
                <a:rPr lang="en-GB" sz="12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Sáng</a:t>
              </a:r>
              <a:r>
                <a:rPr lang="en-GB" sz="12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GB" sz="12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kiến</a:t>
              </a:r>
              <a:r>
                <a:rPr lang="en-GB" sz="12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GB" sz="12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Thế</a:t>
              </a:r>
              <a:r>
                <a:rPr lang="en-GB" sz="12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GB" sz="12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kỷ</a:t>
              </a:r>
              <a:endParaRPr lang="en-GB" sz="1400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2093844" y="2760366"/>
              <a:ext cx="0" cy="324000"/>
            </a:xfrm>
            <a:prstGeom prst="straightConnector1">
              <a:avLst/>
            </a:prstGeom>
            <a:ln w="15875"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673295" y="3070543"/>
            <a:ext cx="2651236" cy="1943768"/>
            <a:chOff x="2673295" y="3070543"/>
            <a:chExt cx="2651236" cy="1943768"/>
          </a:xfrm>
        </p:grpSpPr>
        <p:sp>
          <p:nvSpPr>
            <p:cNvPr id="16" name="TextBox 15"/>
            <p:cNvSpPr txBox="1"/>
            <p:nvPr/>
          </p:nvSpPr>
          <p:spPr>
            <a:xfrm>
              <a:off x="2694995" y="4126023"/>
              <a:ext cx="1438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2017</a:t>
              </a:r>
              <a:endParaRPr lang="en-GB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673295" y="4414147"/>
              <a:ext cx="1649811" cy="600164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Đối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thoại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Toàn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cầu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: </a:t>
              </a:r>
            </a:p>
            <a:p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Tương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lai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Việc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làm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mà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</a:p>
            <a:p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chúng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ta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mong</a:t>
              </a:r>
              <a:r>
                <a:rPr lang="en-US" sz="1100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100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muốn</a:t>
              </a:r>
              <a:endParaRPr lang="en-GB" sz="1400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70666" y="3264749"/>
              <a:ext cx="2453865" cy="880212"/>
            </a:xfrm>
            <a:prstGeom prst="rect">
              <a:avLst/>
            </a:prstGeom>
          </p:spPr>
        </p:pic>
        <p:cxnSp>
          <p:nvCxnSpPr>
            <p:cNvPr id="19" name="Straight Arrow Connector 18"/>
            <p:cNvCxnSpPr/>
            <p:nvPr/>
          </p:nvCxnSpPr>
          <p:spPr>
            <a:xfrm flipV="1">
              <a:off x="4097599" y="3070543"/>
              <a:ext cx="0" cy="360000"/>
            </a:xfrm>
            <a:prstGeom prst="straightConnector1">
              <a:avLst/>
            </a:prstGeom>
            <a:ln w="15875"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3319051" y="685164"/>
            <a:ext cx="4042543" cy="2358037"/>
            <a:chOff x="3319051" y="685164"/>
            <a:chExt cx="4042543" cy="2358037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97599" y="1505411"/>
              <a:ext cx="1937326" cy="1075757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711310" y="685164"/>
              <a:ext cx="14388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2019</a:t>
              </a:r>
              <a:endParaRPr lang="en-GB" sz="1400" i="1" dirty="0">
                <a:solidFill>
                  <a:srgbClr val="C00000"/>
                </a:solidFill>
                <a:latin typeface="Gill Sans MT" panose="020B0502020104020203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319051" y="972224"/>
              <a:ext cx="2831095" cy="49244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</a:lstStyle>
            <a:p>
              <a:pPr algn="r"/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Báo</a:t>
              </a:r>
              <a:r>
                <a:rPr lang="en-US" sz="12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cáo</a:t>
              </a:r>
              <a:r>
                <a:rPr lang="en-US" sz="14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</a:p>
            <a:p>
              <a:pPr algn="r"/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Ủy</a:t>
              </a:r>
              <a:r>
                <a:rPr lang="en-US" sz="12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ban </a:t>
              </a:r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Toàn</a:t>
              </a:r>
              <a:r>
                <a:rPr lang="en-US" sz="12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cầu</a:t>
              </a:r>
              <a:r>
                <a:rPr lang="en-US" sz="12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vềTương</a:t>
              </a:r>
              <a:r>
                <a:rPr lang="en-US" sz="12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lai</a:t>
              </a:r>
              <a:r>
                <a:rPr lang="en-US" sz="12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Việc</a:t>
              </a:r>
              <a:r>
                <a:rPr lang="en-US" sz="1200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sz="1200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làm</a:t>
              </a:r>
              <a:endParaRPr lang="en-GB" sz="1400" dirty="0">
                <a:solidFill>
                  <a:srgbClr val="C00000"/>
                </a:solidFill>
                <a:latin typeface="Gill Sans MT" panose="020B0502020104020203" pitchFamily="34" charset="0"/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50146" y="878934"/>
              <a:ext cx="1211448" cy="1732105"/>
            </a:xfrm>
            <a:prstGeom prst="rect">
              <a:avLst/>
            </a:prstGeom>
          </p:spPr>
        </p:pic>
        <p:cxnSp>
          <p:nvCxnSpPr>
            <p:cNvPr id="25" name="Straight Arrow Connector 24"/>
            <p:cNvCxnSpPr/>
            <p:nvPr/>
          </p:nvCxnSpPr>
          <p:spPr>
            <a:xfrm>
              <a:off x="6754148" y="2611201"/>
              <a:ext cx="0" cy="43200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109320" y="205979"/>
            <a:ext cx="5215211" cy="46362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endParaRPr lang="en-GB" sz="3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235609" y="3081431"/>
            <a:ext cx="3508678" cy="1963800"/>
            <a:chOff x="5235609" y="3081431"/>
            <a:chExt cx="3508678" cy="1963800"/>
          </a:xfrm>
        </p:grpSpPr>
        <p:grpSp>
          <p:nvGrpSpPr>
            <p:cNvPr id="28" name="Group 27"/>
            <p:cNvGrpSpPr/>
            <p:nvPr/>
          </p:nvGrpSpPr>
          <p:grpSpPr>
            <a:xfrm>
              <a:off x="5235609" y="3081431"/>
              <a:ext cx="2450959" cy="1887931"/>
              <a:chOff x="5235609" y="3081431"/>
              <a:chExt cx="2450959" cy="1887931"/>
            </a:xfrm>
          </p:grpSpPr>
          <p:cxnSp>
            <p:nvCxnSpPr>
              <p:cNvPr id="30" name="Straight Arrow Connector 29"/>
              <p:cNvCxnSpPr/>
              <p:nvPr/>
            </p:nvCxnSpPr>
            <p:spPr>
              <a:xfrm flipV="1">
                <a:off x="7686568" y="3081431"/>
                <a:ext cx="0" cy="540000"/>
              </a:xfrm>
              <a:prstGeom prst="straightConnector1">
                <a:avLst/>
              </a:prstGeom>
              <a:ln w="15875">
                <a:solidFill>
                  <a:srgbClr val="C00000"/>
                </a:solidFill>
                <a:tailEnd type="oval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5235609" y="4030643"/>
                <a:ext cx="1401455" cy="9387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</a:lstStyle>
              <a:p>
                <a:pPr algn="r"/>
                <a:r>
                  <a:rPr lang="en-US" sz="1100" b="1" i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Hội</a:t>
                </a:r>
                <a:r>
                  <a:rPr lang="en-US" sz="1100" b="1" i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i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nghị</a:t>
                </a:r>
                <a:r>
                  <a:rPr lang="en-US" sz="1100" b="1" i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LĐ </a:t>
                </a:r>
                <a:r>
                  <a:rPr lang="en-US" sz="1100" b="1" i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quốc</a:t>
                </a:r>
                <a:r>
                  <a:rPr lang="en-US" sz="1100" b="1" i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i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tế</a:t>
                </a:r>
                <a:r>
                  <a:rPr lang="en-US" sz="1100" b="1" i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i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lần</a:t>
                </a:r>
                <a:r>
                  <a:rPr lang="en-US" sz="1100" b="1" i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i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thứ</a:t>
                </a:r>
                <a:r>
                  <a:rPr lang="en-US" sz="1100" b="1" i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108</a:t>
                </a:r>
              </a:p>
              <a:p>
                <a:pPr algn="r"/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Tuyên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bố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Thế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kỷ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về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Tương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lai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Việc</a:t>
                </a:r>
                <a:r>
                  <a:rPr lang="en-US" sz="11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1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làm</a:t>
                </a:r>
                <a:endParaRPr lang="en-GB" sz="1100" b="1" dirty="0">
                  <a:solidFill>
                    <a:srgbClr val="C00000"/>
                  </a:solidFill>
                  <a:latin typeface="Gill Sans MT" panose="020B0502020104020203" pitchFamily="34" charset="0"/>
                </a:endParaRPr>
              </a:p>
            </p:txBody>
          </p:sp>
        </p:grp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37064" y="3621431"/>
              <a:ext cx="2107223" cy="1423800"/>
            </a:xfrm>
            <a:prstGeom prst="rect">
              <a:avLst/>
            </a:prstGeom>
          </p:spPr>
        </p:pic>
      </p:grpSp>
      <p:pic>
        <p:nvPicPr>
          <p:cNvPr id="32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950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701" y="439501"/>
            <a:ext cx="5687961" cy="857250"/>
          </a:xfrm>
        </p:spPr>
        <p:txBody>
          <a:bodyPr/>
          <a:lstStyle/>
          <a:p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endParaRPr lang="en-US" sz="3000" dirty="0"/>
          </a:p>
        </p:txBody>
      </p:sp>
      <p:sp>
        <p:nvSpPr>
          <p:cNvPr id="4" name="Striped Right Arrow 3"/>
          <p:cNvSpPr/>
          <p:nvPr/>
        </p:nvSpPr>
        <p:spPr>
          <a:xfrm>
            <a:off x="309701" y="1747201"/>
            <a:ext cx="8723686" cy="2606400"/>
          </a:xfrm>
          <a:prstGeom prst="stripedRightArrow">
            <a:avLst>
              <a:gd name="adj1" fmla="val 50000"/>
              <a:gd name="adj2" fmla="val 3508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1533833" y="1480560"/>
            <a:ext cx="2910798" cy="726744"/>
            <a:chOff x="6543802" y="1358738"/>
            <a:chExt cx="2560505" cy="72674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37146" y="1358738"/>
              <a:ext cx="1167161" cy="71697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543802" y="1685372"/>
              <a:ext cx="16533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Công</a:t>
              </a:r>
              <a:r>
                <a:rPr lang="en-US" sz="20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nghệ</a:t>
              </a:r>
              <a:endParaRPr lang="en-GB" sz="2000" b="1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153265" y="2241181"/>
            <a:ext cx="3335359" cy="786077"/>
            <a:chOff x="532383" y="781655"/>
            <a:chExt cx="2995961" cy="78607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94261" y="781655"/>
              <a:ext cx="1234083" cy="73681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532383" y="1167622"/>
              <a:ext cx="19125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Biến</a:t>
              </a:r>
              <a:r>
                <a:rPr lang="en-US" sz="20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đổi</a:t>
              </a:r>
              <a:r>
                <a:rPr lang="en-US" sz="20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khí</a:t>
              </a:r>
              <a:r>
                <a:rPr lang="en-US" sz="20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hậu</a:t>
              </a:r>
              <a:endParaRPr lang="en-GB" sz="2000" b="1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54477" y="3101573"/>
            <a:ext cx="3276007" cy="738000"/>
            <a:chOff x="4619257" y="3113706"/>
            <a:chExt cx="2992972" cy="738000"/>
          </a:xfrm>
        </p:grpSpPr>
        <p:sp>
          <p:nvSpPr>
            <p:cNvPr id="12" name="TextBox 11"/>
            <p:cNvSpPr txBox="1"/>
            <p:nvPr/>
          </p:nvSpPr>
          <p:spPr>
            <a:xfrm>
              <a:off x="4619257" y="3426300"/>
              <a:ext cx="19125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Nhân</a:t>
              </a:r>
              <a:r>
                <a:rPr lang="en-US" sz="20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khẩu</a:t>
              </a:r>
              <a:r>
                <a:rPr lang="en-US" sz="20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sz="20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học</a:t>
              </a:r>
              <a:endParaRPr lang="en-GB" sz="2000" b="1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36103" y="3113706"/>
              <a:ext cx="1276126" cy="738000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4552335" y="3964149"/>
            <a:ext cx="2972860" cy="814477"/>
            <a:chOff x="4789581" y="3964149"/>
            <a:chExt cx="2735614" cy="814477"/>
          </a:xfrm>
        </p:grpSpPr>
        <p:sp>
          <p:nvSpPr>
            <p:cNvPr id="15" name="TextBox 14"/>
            <p:cNvSpPr txBox="1"/>
            <p:nvPr/>
          </p:nvSpPr>
          <p:spPr>
            <a:xfrm>
              <a:off x="4789581" y="4340400"/>
              <a:ext cx="2735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000" b="1" i="1">
                  <a:solidFill>
                    <a:schemeClr val="accent1">
                      <a:lumMod val="75000"/>
                    </a:schemeClr>
                  </a:solidFill>
                </a:defRPr>
              </a:lvl1pPr>
            </a:lstStyle>
            <a:p>
              <a:r>
                <a:rPr lang="en-GB" dirty="0" err="1" smtClean="0"/>
                <a:t>Toàn</a:t>
              </a:r>
              <a:r>
                <a:rPr lang="en-GB" dirty="0" smtClean="0"/>
                <a:t> </a:t>
              </a:r>
              <a:r>
                <a:rPr lang="en-GB" dirty="0" err="1" smtClean="0"/>
                <a:t>cầu</a:t>
              </a:r>
              <a:r>
                <a:rPr lang="en-GB" dirty="0" smtClean="0"/>
                <a:t> </a:t>
              </a:r>
              <a:r>
                <a:rPr lang="en-GB" dirty="0" err="1" smtClean="0"/>
                <a:t>hóa</a:t>
              </a:r>
              <a:endParaRPr lang="en-GB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8668" y="3964149"/>
              <a:ext cx="1196527" cy="814477"/>
            </a:xfrm>
            <a:prstGeom prst="rect">
              <a:avLst/>
            </a:prstGeom>
          </p:spPr>
        </p:pic>
      </p:grpSp>
      <p:pic>
        <p:nvPicPr>
          <p:cNvPr id="17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542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571" y="166347"/>
            <a:ext cx="5340220" cy="857250"/>
          </a:xfrm>
        </p:spPr>
        <p:txBody>
          <a:bodyPr/>
          <a:lstStyle/>
          <a:p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endParaRPr lang="en-US" sz="3000" dirty="0"/>
          </a:p>
        </p:txBody>
      </p:sp>
      <p:sp>
        <p:nvSpPr>
          <p:cNvPr id="4" name="Striped Right Arrow 3"/>
          <p:cNvSpPr/>
          <p:nvPr/>
        </p:nvSpPr>
        <p:spPr>
          <a:xfrm>
            <a:off x="309701" y="1747201"/>
            <a:ext cx="8723686" cy="2606400"/>
          </a:xfrm>
          <a:prstGeom prst="stripedRightArrow">
            <a:avLst>
              <a:gd name="adj1" fmla="val 50000"/>
              <a:gd name="adj2" fmla="val 3508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/>
          <p:cNvGrpSpPr/>
          <p:nvPr/>
        </p:nvGrpSpPr>
        <p:grpSpPr>
          <a:xfrm>
            <a:off x="106836" y="1466932"/>
            <a:ext cx="3990764" cy="1031051"/>
            <a:chOff x="106836" y="1466932"/>
            <a:chExt cx="3990764" cy="1031051"/>
          </a:xfrm>
        </p:grpSpPr>
        <p:sp>
          <p:nvSpPr>
            <p:cNvPr id="6" name="TextBox 5"/>
            <p:cNvSpPr txBox="1"/>
            <p:nvPr/>
          </p:nvSpPr>
          <p:spPr>
            <a:xfrm>
              <a:off x="221676" y="1466932"/>
              <a:ext cx="3875924" cy="1031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Aft>
                  <a:spcPts val="600"/>
                </a:spcAft>
                <a:buClr>
                  <a:srgbClr val="C00000"/>
                </a:buClr>
                <a:tabLst>
                  <a:tab pos="982663" algn="l"/>
                </a:tabLst>
              </a:pPr>
              <a:r>
                <a:rPr lang="en-US" sz="1400" b="1" i="1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Điều</a:t>
              </a:r>
              <a:r>
                <a:rPr lang="en-US" sz="1400" b="1" i="1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gì</a:t>
              </a:r>
              <a:r>
                <a:rPr lang="en-US" sz="1400" b="1" i="1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đang</a:t>
              </a:r>
              <a:r>
                <a:rPr lang="en-US" sz="1400" b="1" i="1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xảy</a:t>
              </a:r>
              <a:r>
                <a:rPr lang="en-US" sz="1400" b="1" i="1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ra</a:t>
              </a:r>
              <a:r>
                <a:rPr lang="en-US" sz="1400" b="1" i="1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trong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thế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giới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việc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làm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? </a:t>
              </a:r>
            </a:p>
            <a:p>
              <a:pPr marL="285750" indent="-285750" algn="r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Những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hàm</a:t>
              </a:r>
              <a:r>
                <a:rPr lang="en-US" sz="1400" b="1" i="1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ý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nào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cho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người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lao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động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,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các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thể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chế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,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và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nền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kinh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tế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xét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một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cách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tổng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thể</a:t>
              </a:r>
              <a:r>
                <a:rPr lang="en-US" sz="1400" dirty="0" smtClean="0">
                  <a:latin typeface="Gill Sans MT" panose="020B0502020104020203" pitchFamily="34" charset="0"/>
                  <a:cs typeface="Sakkal Majalla" panose="02000000000000000000" pitchFamily="2" charset="-78"/>
                </a:rPr>
                <a:t>?</a:t>
              </a:r>
              <a:endParaRPr lang="en-GB" sz="1400" dirty="0">
                <a:latin typeface="Gill Sans MT" panose="020B0502020104020203" pitchFamily="34" charset="0"/>
                <a:cs typeface="Sakkal Majalla" panose="02000000000000000000" pitchFamily="2" charset="-78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221676" y="1623060"/>
              <a:ext cx="396000" cy="0"/>
            </a:xfrm>
            <a:prstGeom prst="straightConnector1">
              <a:avLst/>
            </a:prstGeom>
            <a:ln w="6350"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106836" y="1912620"/>
              <a:ext cx="396000" cy="0"/>
            </a:xfrm>
            <a:prstGeom prst="straightConnector1">
              <a:avLst/>
            </a:prstGeom>
            <a:ln w="6350"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3838020" y="733601"/>
            <a:ext cx="4940927" cy="2358037"/>
            <a:chOff x="3799887" y="685164"/>
            <a:chExt cx="4940927" cy="2358037"/>
          </a:xfrm>
        </p:grpSpPr>
        <p:grpSp>
          <p:nvGrpSpPr>
            <p:cNvPr id="10" name="Group 9"/>
            <p:cNvGrpSpPr/>
            <p:nvPr/>
          </p:nvGrpSpPr>
          <p:grpSpPr>
            <a:xfrm>
              <a:off x="3799887" y="685164"/>
              <a:ext cx="3561707" cy="2358037"/>
              <a:chOff x="3799887" y="685164"/>
              <a:chExt cx="3561707" cy="2358037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097599" y="1505411"/>
                <a:ext cx="1937326" cy="1075757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4711310" y="685164"/>
                <a:ext cx="1438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b="1" i="1" dirty="0" smtClean="0">
                    <a:solidFill>
                      <a:srgbClr val="C00000"/>
                    </a:solidFill>
                  </a:rPr>
                  <a:t>2019</a:t>
                </a:r>
                <a:endParaRPr lang="en-GB" sz="1400" i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799887" y="972224"/>
                <a:ext cx="235025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</a:lstStyle>
              <a:p>
                <a:pPr algn="r"/>
                <a:r>
                  <a:rPr lang="en-US" sz="1400" dirty="0" err="1" smtClean="0">
                    <a:solidFill>
                      <a:srgbClr val="C00000"/>
                    </a:solidFill>
                  </a:rPr>
                  <a:t>Báo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cáo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của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Ủy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ban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toàn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cầu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</a:p>
              <a:p>
                <a:pPr algn="r"/>
                <a:r>
                  <a:rPr lang="en-US" sz="1400" dirty="0" err="1" smtClean="0">
                    <a:solidFill>
                      <a:srgbClr val="C00000"/>
                    </a:solidFill>
                  </a:rPr>
                  <a:t>Về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Tương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lai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Việc</a:t>
                </a:r>
                <a:r>
                  <a:rPr lang="en-US" sz="1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400" dirty="0" err="1" smtClean="0">
                    <a:solidFill>
                      <a:srgbClr val="C00000"/>
                    </a:solidFill>
                  </a:rPr>
                  <a:t>làm</a:t>
                </a:r>
                <a:endParaRPr lang="en-GB" sz="1400" dirty="0">
                  <a:solidFill>
                    <a:srgbClr val="C00000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50146" y="878934"/>
                <a:ext cx="1211448" cy="1732105"/>
              </a:xfrm>
              <a:prstGeom prst="rect">
                <a:avLst/>
              </a:prstGeom>
            </p:spPr>
          </p:pic>
          <p:cxnSp>
            <p:nvCxnSpPr>
              <p:cNvPr id="16" name="Straight Arrow Connector 15"/>
              <p:cNvCxnSpPr/>
              <p:nvPr/>
            </p:nvCxnSpPr>
            <p:spPr>
              <a:xfrm>
                <a:off x="6754148" y="2611201"/>
                <a:ext cx="0" cy="432000"/>
              </a:xfrm>
              <a:prstGeom prst="straightConnector1">
                <a:avLst/>
              </a:prstGeom>
              <a:ln w="15875">
                <a:solidFill>
                  <a:srgbClr val="C00000"/>
                </a:solidFill>
                <a:tailEnd type="oval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TextBox 10"/>
            <p:cNvSpPr txBox="1"/>
            <p:nvPr/>
          </p:nvSpPr>
          <p:spPr>
            <a:xfrm>
              <a:off x="7361594" y="2081389"/>
              <a:ext cx="13792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Phân</a:t>
              </a:r>
              <a:r>
                <a:rPr lang="en-GB" sz="14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GB" sz="14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tích</a:t>
              </a:r>
              <a:endParaRPr lang="en-GB" sz="1400" b="1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44405" y="3081431"/>
            <a:ext cx="4141087" cy="1815891"/>
            <a:chOff x="4644405" y="3081431"/>
            <a:chExt cx="4141087" cy="1815891"/>
          </a:xfrm>
        </p:grpSpPr>
        <p:grpSp>
          <p:nvGrpSpPr>
            <p:cNvPr id="18" name="Group 17"/>
            <p:cNvGrpSpPr/>
            <p:nvPr/>
          </p:nvGrpSpPr>
          <p:grpSpPr>
            <a:xfrm>
              <a:off x="4644405" y="3081431"/>
              <a:ext cx="3042163" cy="1815891"/>
              <a:chOff x="4644405" y="3081431"/>
              <a:chExt cx="3042163" cy="1815891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4644405" y="3081431"/>
                <a:ext cx="3042163" cy="1469545"/>
                <a:chOff x="4644405" y="3081431"/>
                <a:chExt cx="3042163" cy="1469545"/>
              </a:xfrm>
            </p:grpSpPr>
            <p:cxnSp>
              <p:nvCxnSpPr>
                <p:cNvPr id="22" name="Straight Arrow Connector 21"/>
                <p:cNvCxnSpPr/>
                <p:nvPr/>
              </p:nvCxnSpPr>
              <p:spPr>
                <a:xfrm flipV="1">
                  <a:off x="7686568" y="3081431"/>
                  <a:ext cx="0" cy="540000"/>
                </a:xfrm>
                <a:prstGeom prst="straightConnector1">
                  <a:avLst/>
                </a:prstGeom>
                <a:ln w="15875">
                  <a:solidFill>
                    <a:srgbClr val="C00000"/>
                  </a:solidFill>
                  <a:tailEnd type="oval" w="lg" len="lg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4644405" y="3719979"/>
                  <a:ext cx="1925754" cy="83099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</a:lstStyle>
                <a:p>
                  <a:pPr algn="r"/>
                  <a:r>
                    <a:rPr lang="en-US" sz="1200" b="1" i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Hội</a:t>
                  </a:r>
                  <a:r>
                    <a:rPr lang="en-US" sz="1200" b="1" i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i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nghị</a:t>
                  </a:r>
                  <a:r>
                    <a:rPr lang="en-US" sz="1200" b="1" i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LĐ </a:t>
                  </a:r>
                  <a:r>
                    <a:rPr lang="en-US" sz="1200" b="1" i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quốc</a:t>
                  </a:r>
                  <a:r>
                    <a:rPr lang="en-US" sz="1200" b="1" i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i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tế</a:t>
                  </a:r>
                  <a:r>
                    <a:rPr lang="en-US" sz="1200" b="1" i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i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lần</a:t>
                  </a:r>
                  <a:r>
                    <a:rPr lang="en-US" sz="1200" b="1" i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i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thứ</a:t>
                  </a:r>
                  <a:r>
                    <a:rPr lang="en-US" sz="1200" b="1" i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108</a:t>
                  </a:r>
                </a:p>
                <a:p>
                  <a:pPr algn="r"/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Tuyên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bố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 smtClean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Thế</a:t>
                  </a:r>
                  <a:r>
                    <a:rPr lang="en-US" sz="1200" b="1" dirty="0" smtClean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kỷ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về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Tương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lai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Việc</a:t>
                  </a:r>
                  <a:r>
                    <a:rPr lang="en-US" sz="1200" b="1" dirty="0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 </a:t>
                  </a:r>
                  <a:r>
                    <a:rPr lang="en-US" sz="1200" b="1" dirty="0" err="1">
                      <a:solidFill>
                        <a:srgbClr val="C00000"/>
                      </a:solidFill>
                      <a:latin typeface="Gill Sans MT" panose="020B0502020104020203" pitchFamily="34" charset="0"/>
                    </a:rPr>
                    <a:t>làm</a:t>
                  </a:r>
                  <a:endParaRPr lang="en-GB" sz="1050" b="1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5498669" y="4589545"/>
                <a:ext cx="13792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b="1" i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Kim </a:t>
                </a:r>
                <a:r>
                  <a:rPr lang="en-GB" sz="1400" b="1" i="1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chỉ</a:t>
                </a:r>
                <a:r>
                  <a:rPr lang="en-GB" sz="1400" b="1" i="1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GB" sz="1400" b="1" i="1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nam</a:t>
                </a:r>
                <a:endParaRPr lang="en-GB" sz="1400" b="1" i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87643" y="3643467"/>
              <a:ext cx="2197849" cy="1253855"/>
            </a:xfrm>
            <a:prstGeom prst="rect">
              <a:avLst/>
            </a:prstGeom>
          </p:spPr>
        </p:pic>
      </p:grpSp>
      <p:pic>
        <p:nvPicPr>
          <p:cNvPr id="24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588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5302898" cy="857250"/>
          </a:xfrm>
        </p:spPr>
        <p:txBody>
          <a:bodyPr/>
          <a:lstStyle/>
          <a:p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Định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hình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Tương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lai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việc</a:t>
            </a:r>
            <a:r>
              <a:rPr lang="en-US" sz="3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 </a:t>
            </a:r>
            <a:r>
              <a:rPr lang="en-US" sz="30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làm</a:t>
            </a:r>
            <a:endParaRPr lang="en-US" sz="3000" dirty="0"/>
          </a:p>
        </p:txBody>
      </p:sp>
      <p:sp>
        <p:nvSpPr>
          <p:cNvPr id="12" name="Striped Right Arrow 11"/>
          <p:cNvSpPr/>
          <p:nvPr/>
        </p:nvSpPr>
        <p:spPr>
          <a:xfrm>
            <a:off x="309701" y="1747201"/>
            <a:ext cx="8723686" cy="2606400"/>
          </a:xfrm>
          <a:prstGeom prst="stripedRightArrow">
            <a:avLst>
              <a:gd name="adj1" fmla="val 50000"/>
              <a:gd name="adj2" fmla="val 35083"/>
            </a:avLst>
          </a:prstGeom>
          <a:solidFill>
            <a:srgbClr val="E9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4661889" y="3081431"/>
            <a:ext cx="3024679" cy="1837927"/>
            <a:chOff x="4661889" y="3081431"/>
            <a:chExt cx="3024679" cy="1837927"/>
          </a:xfrm>
        </p:grpSpPr>
        <p:grpSp>
          <p:nvGrpSpPr>
            <p:cNvPr id="14" name="Group 13"/>
            <p:cNvGrpSpPr/>
            <p:nvPr/>
          </p:nvGrpSpPr>
          <p:grpSpPr>
            <a:xfrm>
              <a:off x="4661889" y="3081431"/>
              <a:ext cx="3024679" cy="1436553"/>
              <a:chOff x="4661889" y="3081431"/>
              <a:chExt cx="3024679" cy="1436553"/>
            </a:xfrm>
          </p:grpSpPr>
          <p:cxnSp>
            <p:nvCxnSpPr>
              <p:cNvPr id="16" name="Straight Arrow Connector 15"/>
              <p:cNvCxnSpPr/>
              <p:nvPr/>
            </p:nvCxnSpPr>
            <p:spPr>
              <a:xfrm flipV="1">
                <a:off x="7686568" y="3081431"/>
                <a:ext cx="0" cy="540000"/>
              </a:xfrm>
              <a:prstGeom prst="straightConnector1">
                <a:avLst/>
              </a:prstGeom>
              <a:ln w="15875">
                <a:solidFill>
                  <a:srgbClr val="C00000"/>
                </a:solidFill>
                <a:tailEnd type="oval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4661889" y="3686987"/>
                <a:ext cx="192575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</a:lstStyle>
              <a:p>
                <a:pPr algn="r"/>
                <a:r>
                  <a:rPr lang="en-US" sz="1200" b="1" i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Hội</a:t>
                </a:r>
                <a:r>
                  <a:rPr lang="en-US" sz="1200" b="1" i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i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nghị</a:t>
                </a:r>
                <a:r>
                  <a:rPr lang="en-US" sz="1200" b="1" i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LĐ </a:t>
                </a:r>
                <a:r>
                  <a:rPr lang="en-US" sz="1200" b="1" i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quốc</a:t>
                </a:r>
                <a:r>
                  <a:rPr lang="en-US" sz="1200" b="1" i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i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tế</a:t>
                </a:r>
                <a:r>
                  <a:rPr lang="en-US" sz="1200" b="1" i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i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lần</a:t>
                </a:r>
                <a:r>
                  <a:rPr lang="en-US" sz="1200" b="1" i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i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thứ</a:t>
                </a:r>
                <a:r>
                  <a:rPr lang="en-US" sz="1200" b="1" i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108</a:t>
                </a:r>
              </a:p>
              <a:p>
                <a:pPr algn="r"/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Tuyên</a:t>
                </a:r>
                <a:r>
                  <a:rPr lang="en-US" sz="1200" b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bố</a:t>
                </a:r>
                <a:r>
                  <a:rPr lang="en-US" sz="1200" b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Thế</a:t>
                </a:r>
                <a:r>
                  <a:rPr lang="en-US" sz="1200" b="1" dirty="0" smtClean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kỷ</a:t>
                </a:r>
                <a:r>
                  <a:rPr lang="en-US" sz="1200" b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về</a:t>
                </a:r>
                <a:r>
                  <a:rPr lang="en-US" sz="1200" b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Tương</a:t>
                </a:r>
                <a:r>
                  <a:rPr lang="en-US" sz="1200" b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lai</a:t>
                </a:r>
                <a:r>
                  <a:rPr lang="en-US" sz="1200" b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Việc</a:t>
                </a:r>
                <a:r>
                  <a:rPr lang="en-US" sz="1200" b="1" dirty="0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 </a:t>
                </a:r>
                <a:r>
                  <a:rPr lang="en-US" sz="1200" b="1" dirty="0" err="1">
                    <a:solidFill>
                      <a:srgbClr val="C00000"/>
                    </a:solidFill>
                    <a:latin typeface="Gill Sans MT" panose="020B0502020104020203" pitchFamily="34" charset="0"/>
                  </a:rPr>
                  <a:t>làm</a:t>
                </a:r>
                <a:endParaRPr lang="en-GB" sz="1050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716091" y="4611581"/>
              <a:ext cx="13792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Kim </a:t>
              </a:r>
              <a:r>
                <a:rPr lang="en-GB" sz="14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chỉ</a:t>
              </a:r>
              <a:r>
                <a:rPr lang="en-GB" sz="1400" b="1" i="1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GB" sz="1400" b="1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nam</a:t>
              </a:r>
              <a:endParaRPr lang="en-GB" sz="1400" b="1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013460" y="1252543"/>
            <a:ext cx="8130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C00000"/>
              </a:buClr>
            </a:pPr>
            <a:r>
              <a:rPr lang="en-US" sz="1400" dirty="0" err="1" smtClean="0">
                <a:latin typeface="Gill Sans MT" panose="020B0502020104020203" pitchFamily="34" charset="0"/>
              </a:rPr>
              <a:t>Trong</a:t>
            </a:r>
            <a:r>
              <a:rPr lang="en-US" sz="1400" dirty="0" smtClean="0">
                <a:latin typeface="Gill Sans MT" panose="020B0502020104020203" pitchFamily="34" charset="0"/>
              </a:rPr>
              <a:t> </a:t>
            </a:r>
            <a:r>
              <a:rPr lang="en-US" sz="1400" dirty="0" err="1" smtClean="0">
                <a:latin typeface="Gill Sans MT" panose="020B0502020104020203" pitchFamily="34" charset="0"/>
              </a:rPr>
              <a:t>giai</a:t>
            </a:r>
            <a:r>
              <a:rPr lang="en-US" sz="1400" dirty="0" smtClean="0">
                <a:latin typeface="Gill Sans MT" panose="020B0502020104020203" pitchFamily="34" charset="0"/>
              </a:rPr>
              <a:t> </a:t>
            </a:r>
            <a:r>
              <a:rPr lang="en-US" sz="1400" dirty="0" err="1" smtClean="0">
                <a:latin typeface="Gill Sans MT" panose="020B0502020104020203" pitchFamily="34" charset="0"/>
              </a:rPr>
              <a:t>đoạn</a:t>
            </a:r>
            <a:r>
              <a:rPr lang="en-US" sz="1400" dirty="0" smtClean="0">
                <a:latin typeface="Gill Sans MT" panose="020B0502020104020203" pitchFamily="34" charset="0"/>
              </a:rPr>
              <a:t> </a:t>
            </a:r>
            <a:r>
              <a:rPr lang="en-US" sz="1400" dirty="0" err="1" smtClean="0">
                <a:latin typeface="Gill Sans MT" panose="020B0502020104020203" pitchFamily="34" charset="0"/>
              </a:rPr>
              <a:t>chuyển</a:t>
            </a:r>
            <a:r>
              <a:rPr lang="en-US" sz="1400" dirty="0" smtClean="0">
                <a:latin typeface="Gill Sans MT" panose="020B0502020104020203" pitchFamily="34" charset="0"/>
              </a:rPr>
              <a:t> </a:t>
            </a:r>
            <a:r>
              <a:rPr lang="en-US" sz="1400" dirty="0" err="1" smtClean="0">
                <a:latin typeface="Gill Sans MT" panose="020B0502020104020203" pitchFamily="34" charset="0"/>
              </a:rPr>
              <a:t>đổi</a:t>
            </a:r>
            <a:r>
              <a:rPr lang="en-US" sz="1400" dirty="0" smtClean="0">
                <a:latin typeface="Gill Sans MT" panose="020B0502020104020203" pitchFamily="34" charset="0"/>
              </a:rPr>
              <a:t> ….</a:t>
            </a:r>
            <a:endParaRPr lang="en-GB" sz="1400" b="1" i="1" dirty="0">
              <a:latin typeface="Gill Sans MT" panose="020B0502020104020203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013460" y="1613596"/>
            <a:ext cx="8130540" cy="1350369"/>
            <a:chOff x="1013460" y="1613596"/>
            <a:chExt cx="8130540" cy="1350369"/>
          </a:xfrm>
        </p:grpSpPr>
        <p:sp>
          <p:nvSpPr>
            <p:cNvPr id="20" name="TextBox 19"/>
            <p:cNvSpPr txBox="1"/>
            <p:nvPr/>
          </p:nvSpPr>
          <p:spPr>
            <a:xfrm>
              <a:off x="1013460" y="1613596"/>
              <a:ext cx="81305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en-US" sz="1400" dirty="0" smtClean="0">
                  <a:latin typeface="Gill Sans MT" panose="020B0502020104020203" pitchFamily="34" charset="0"/>
                </a:rPr>
                <a:t>ILO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sẽ</a:t>
              </a:r>
              <a:r>
                <a:rPr lang="en-US" sz="1400" dirty="0" smtClean="0"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theo</a:t>
              </a:r>
              <a:r>
                <a:rPr lang="en-US" sz="1400" dirty="0" smtClean="0"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đuổi</a:t>
              </a:r>
              <a:r>
                <a:rPr lang="en-US" sz="1400" dirty="0" smtClean="0">
                  <a:latin typeface="Gill Sans MT" panose="020B0502020104020203" pitchFamily="34" charset="0"/>
                </a:rPr>
                <a:t>,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với</a:t>
              </a:r>
              <a:r>
                <a:rPr lang="en-US" sz="1400" dirty="0" smtClean="0"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một</a:t>
              </a:r>
              <a:r>
                <a:rPr lang="en-US" sz="1400" dirty="0" smtClean="0"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nhiệt</a:t>
              </a:r>
              <a:r>
                <a:rPr lang="en-US" sz="1400" dirty="0" smtClean="0"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huyết</a:t>
              </a:r>
              <a:r>
                <a:rPr lang="en-US" sz="1400" dirty="0" smtClean="0"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không</a:t>
              </a:r>
              <a:r>
                <a:rPr lang="en-US" sz="1400" dirty="0" smtClean="0">
                  <a:latin typeface="Gill Sans MT" panose="020B0502020104020203" pitchFamily="34" charset="0"/>
                </a:rPr>
                <a:t> </a:t>
              </a:r>
              <a:r>
                <a:rPr lang="en-US" sz="1400" dirty="0" err="1" smtClean="0">
                  <a:latin typeface="Gill Sans MT" panose="020B0502020104020203" pitchFamily="34" charset="0"/>
                </a:rPr>
                <a:t>ngừng</a:t>
              </a:r>
              <a:r>
                <a:rPr lang="en-US" sz="1400" dirty="0" smtClean="0">
                  <a:latin typeface="Gill Sans MT" panose="020B0502020104020203" pitchFamily="34" charset="0"/>
                </a:rPr>
                <a:t>, </a:t>
              </a:r>
              <a:r>
                <a:rPr lang="en-US" sz="1400" b="1" i="1" dirty="0" err="1">
                  <a:latin typeface="Gill Sans MT" panose="020B0502020104020203" pitchFamily="34" charset="0"/>
                </a:rPr>
                <a:t>công</a:t>
              </a:r>
              <a:r>
                <a:rPr lang="en-US" sz="1400" b="1" i="1" dirty="0">
                  <a:latin typeface="Gill Sans MT" panose="020B0502020104020203" pitchFamily="34" charset="0"/>
                </a:rPr>
                <a:t> </a:t>
              </a:r>
              <a:r>
                <a:rPr lang="en-US" sz="1400" b="1" i="1" dirty="0" err="1">
                  <a:latin typeface="Gill Sans MT" panose="020B0502020104020203" pitchFamily="34" charset="0"/>
                </a:rPr>
                <a:t>bằng</a:t>
              </a:r>
              <a:r>
                <a:rPr lang="en-US" sz="1400" b="1" i="1" dirty="0">
                  <a:latin typeface="Gill Sans MT" panose="020B0502020104020203" pitchFamily="34" charset="0"/>
                </a:rPr>
                <a:t> </a:t>
              </a:r>
              <a:r>
                <a:rPr lang="en-US" sz="1400" b="1" i="1" dirty="0" err="1">
                  <a:latin typeface="Gill Sans MT" panose="020B0502020104020203" pitchFamily="34" charset="0"/>
                </a:rPr>
                <a:t>xã</a:t>
              </a:r>
              <a:r>
                <a:rPr lang="en-US" sz="1400" b="1" i="1" dirty="0">
                  <a:latin typeface="Gill Sans MT" panose="020B0502020104020203" pitchFamily="34" charset="0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</a:rPr>
                <a:t>hội</a:t>
              </a:r>
              <a:r>
                <a:rPr lang="en-US" sz="1400" b="1" i="1" dirty="0" smtClean="0">
                  <a:latin typeface="Gill Sans MT" panose="020B0502020104020203" pitchFamily="34" charset="0"/>
                </a:rPr>
                <a:t>, ở </a:t>
              </a:r>
              <a:r>
                <a:rPr lang="en-US" sz="1400" b="1" i="1" dirty="0" err="1" smtClean="0">
                  <a:latin typeface="Gill Sans MT" panose="020B0502020104020203" pitchFamily="34" charset="0"/>
                </a:rPr>
                <a:t>khắp</a:t>
              </a:r>
              <a:r>
                <a:rPr lang="en-US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</a:rPr>
                <a:t>mọi</a:t>
              </a:r>
              <a:r>
                <a:rPr lang="en-US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US" sz="1400" b="1" i="1" dirty="0" err="1" smtClean="0">
                  <a:latin typeface="Gill Sans MT" panose="020B0502020104020203" pitchFamily="34" charset="0"/>
                </a:rPr>
                <a:t>nơi</a:t>
              </a:r>
              <a:r>
                <a:rPr lang="en-US" sz="1400" b="1" i="1" dirty="0" smtClean="0">
                  <a:latin typeface="Gill Sans MT" panose="020B0502020104020203" pitchFamily="34" charset="0"/>
                </a:rPr>
                <a:t> </a:t>
              </a:r>
              <a:endParaRPr lang="en-GB" sz="1400" b="1" i="1" dirty="0">
                <a:latin typeface="Gill Sans MT" panose="020B0502020104020203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13460" y="2030901"/>
              <a:ext cx="81305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en-GB" sz="1400" dirty="0" err="1" smtClean="0">
                  <a:latin typeface="Gill Sans MT" panose="020B0502020104020203" pitchFamily="34" charset="0"/>
                </a:rPr>
                <a:t>Sự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phát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triển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căn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bản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và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bền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vững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giúp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xóa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bỏ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nghèo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đói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và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không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để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ai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lại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phía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sau</a:t>
              </a:r>
              <a:endParaRPr lang="en-GB" sz="1400" b="1" i="1" dirty="0">
                <a:latin typeface="Gill Sans MT" panose="020B0502020104020203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13460" y="2295135"/>
              <a:ext cx="81305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en-GB" sz="1400" b="1" i="1" dirty="0" err="1" smtClean="0">
                  <a:latin typeface="Gill Sans MT" panose="020B0502020104020203" pitchFamily="34" charset="0"/>
                </a:rPr>
                <a:t>Đặt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con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người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làm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trong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latin typeface="Gill Sans MT" panose="020B0502020104020203" pitchFamily="34" charset="0"/>
                </a:rPr>
                <a:t>tâm</a:t>
              </a:r>
              <a:r>
                <a:rPr lang="en-GB" sz="1400" b="1" i="1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của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các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chính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sách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về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kinh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tế</a:t>
              </a:r>
              <a:r>
                <a:rPr lang="en-GB" sz="1400" dirty="0" smtClean="0">
                  <a:latin typeface="Gill Sans MT" panose="020B0502020104020203" pitchFamily="34" charset="0"/>
                </a:rPr>
                <a:t>,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xã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hội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và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môi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r>
                <a:rPr lang="en-GB" sz="1400" dirty="0" err="1" smtClean="0">
                  <a:latin typeface="Gill Sans MT" panose="020B0502020104020203" pitchFamily="34" charset="0"/>
                </a:rPr>
                <a:t>trường</a:t>
              </a:r>
              <a:r>
                <a:rPr lang="en-GB" sz="1400" dirty="0" smtClean="0">
                  <a:latin typeface="Gill Sans MT" panose="020B0502020104020203" pitchFamily="34" charset="0"/>
                </a:rPr>
                <a:t> </a:t>
              </a:r>
              <a:endParaRPr lang="en-GB" sz="1400" b="1" i="1" dirty="0">
                <a:latin typeface="Gill Sans MT" panose="020B0502020104020203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013460" y="2656188"/>
              <a:ext cx="81305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en-GB" sz="1400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Kêu</a:t>
              </a:r>
              <a:r>
                <a:rPr lang="en-GB" sz="1400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gọi</a:t>
              </a:r>
              <a:r>
                <a:rPr lang="en-GB" sz="1400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hành</a:t>
              </a:r>
              <a:r>
                <a:rPr lang="en-GB" sz="1400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GB" sz="1400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động</a:t>
              </a:r>
              <a:r>
                <a:rPr lang="en-GB" sz="1400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GB" sz="1400" dirty="0" err="1">
                  <a:latin typeface="Gill Sans MT" panose="020B0502020104020203" pitchFamily="34" charset="0"/>
                </a:rPr>
                <a:t>từ</a:t>
              </a:r>
              <a:r>
                <a:rPr lang="en-GB" sz="1400" dirty="0">
                  <a:latin typeface="Gill Sans MT" panose="020B0502020104020203" pitchFamily="34" charset="0"/>
                </a:rPr>
                <a:t> </a:t>
              </a:r>
              <a:r>
                <a:rPr lang="en-GB" sz="1400" dirty="0" err="1">
                  <a:latin typeface="Gill Sans MT" panose="020B0502020104020203" pitchFamily="34" charset="0"/>
                </a:rPr>
                <a:t>các</a:t>
              </a:r>
              <a:r>
                <a:rPr lang="en-GB" sz="1400" dirty="0">
                  <a:latin typeface="Gill Sans MT" panose="020B0502020104020203" pitchFamily="34" charset="0"/>
                </a:rPr>
                <a:t> </a:t>
              </a:r>
              <a:r>
                <a:rPr lang="en-GB" sz="1400" dirty="0" err="1">
                  <a:latin typeface="Gill Sans MT" panose="020B0502020104020203" pitchFamily="34" charset="0"/>
                </a:rPr>
                <a:t>quốc</a:t>
              </a:r>
              <a:r>
                <a:rPr lang="en-GB" sz="1400" dirty="0">
                  <a:latin typeface="Gill Sans MT" panose="020B0502020104020203" pitchFamily="34" charset="0"/>
                </a:rPr>
                <a:t> </a:t>
              </a:r>
              <a:r>
                <a:rPr lang="en-GB" sz="1400" dirty="0" err="1">
                  <a:latin typeface="Gill Sans MT" panose="020B0502020104020203" pitchFamily="34" charset="0"/>
                </a:rPr>
                <a:t>gia</a:t>
              </a:r>
              <a:r>
                <a:rPr lang="en-GB" sz="1400" dirty="0">
                  <a:latin typeface="Gill Sans MT" panose="020B0502020104020203" pitchFamily="34" charset="0"/>
                </a:rPr>
                <a:t> </a:t>
              </a:r>
              <a:r>
                <a:rPr lang="en-GB" sz="1400" dirty="0" err="1">
                  <a:latin typeface="Gill Sans MT" panose="020B0502020104020203" pitchFamily="34" charset="0"/>
                </a:rPr>
                <a:t>thành</a:t>
              </a:r>
              <a:r>
                <a:rPr lang="en-GB" sz="1400" dirty="0">
                  <a:latin typeface="Gill Sans MT" panose="020B0502020104020203" pitchFamily="34" charset="0"/>
                </a:rPr>
                <a:t> </a:t>
              </a:r>
              <a:r>
                <a:rPr lang="en-GB" sz="1400" dirty="0" err="1">
                  <a:latin typeface="Gill Sans MT" panose="020B0502020104020203" pitchFamily="34" charset="0"/>
                </a:rPr>
                <a:t>viên</a:t>
              </a:r>
              <a:endParaRPr lang="en-GB" sz="1400" dirty="0">
                <a:latin typeface="Gill Sans MT" panose="020B0502020104020203" pitchFamily="34" charset="0"/>
              </a:endParaRP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643" y="3643467"/>
            <a:ext cx="2197849" cy="1253855"/>
          </a:xfrm>
          <a:prstGeom prst="rect">
            <a:avLst/>
          </a:prstGeom>
        </p:spPr>
      </p:pic>
      <p:pic>
        <p:nvPicPr>
          <p:cNvPr id="25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838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3858055" cy="857250"/>
          </a:xfrm>
        </p:spPr>
        <p:txBody>
          <a:bodyPr/>
          <a:lstStyle/>
          <a:p>
            <a:r>
              <a:rPr lang="en-US" sz="2400" b="1" dirty="0" err="1" smtClean="0">
                <a:solidFill>
                  <a:srgbClr val="0070C0"/>
                </a:solidFill>
              </a:rPr>
              <a:t>Định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hình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Tương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lai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Việc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làm</a:t>
            </a:r>
            <a:r>
              <a:rPr lang="en-US" sz="2400" b="1" dirty="0" smtClean="0">
                <a:solidFill>
                  <a:srgbClr val="0070C0"/>
                </a:solidFill>
              </a:rPr>
              <a:t> ở </a:t>
            </a:r>
            <a:r>
              <a:rPr lang="en-US" sz="2400" b="1" dirty="0" err="1" smtClean="0">
                <a:solidFill>
                  <a:srgbClr val="0070C0"/>
                </a:solidFill>
              </a:rPr>
              <a:t>Việt</a:t>
            </a:r>
            <a:r>
              <a:rPr lang="en-US" sz="2400" b="1" dirty="0" smtClean="0">
                <a:solidFill>
                  <a:srgbClr val="0070C0"/>
                </a:solidFill>
              </a:rPr>
              <a:t> Nam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900" y="2148901"/>
            <a:ext cx="6255324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  <a:tabLst>
                <a:tab pos="982663" algn="l"/>
              </a:tabLst>
            </a:pP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Điều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gì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đang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diễn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ra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trong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thế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giới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việc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làm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ở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Việt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Nam? </a:t>
            </a:r>
            <a:endParaRPr lang="en-US" sz="1400" dirty="0" smtClean="0">
              <a:latin typeface="Gill Sans MT" panose="020B0502020104020203" pitchFamily="34" charset="0"/>
              <a:cs typeface="Sakkal Majalla" panose="02000000000000000000" pitchFamily="2" charset="-78"/>
            </a:endParaRPr>
          </a:p>
          <a:p>
            <a:pPr marL="285750" indent="-285750" algn="r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  <a:tabLst>
                <a:tab pos="982663" algn="l"/>
              </a:tabLst>
            </a:pP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Những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hàm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ý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nào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cho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người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lao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động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,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các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thể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chế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,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và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nền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kinh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tế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xét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một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cách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tổng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thể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?</a:t>
            </a:r>
            <a:endParaRPr lang="en-GB" sz="1400" dirty="0">
              <a:latin typeface="Gill Sans MT" panose="020B0502020104020203" pitchFamily="34" charset="0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644316" y="1750741"/>
            <a:ext cx="813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GB" b="1" i="1" dirty="0" err="1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Tiếng</a:t>
            </a:r>
            <a:r>
              <a:rPr lang="en-GB" b="1" i="1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GB" b="1" i="1" dirty="0" err="1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nói</a:t>
            </a:r>
            <a:r>
              <a:rPr lang="en-GB" b="1" i="1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GB" b="1" i="1" dirty="0" err="1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từ</a:t>
            </a:r>
            <a:r>
              <a:rPr lang="en-GB" b="1" i="1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GB" b="1" i="1" dirty="0" err="1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Thế</a:t>
            </a:r>
            <a:r>
              <a:rPr lang="en-GB" b="1" i="1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GB" b="1" i="1" dirty="0" err="1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giới</a:t>
            </a:r>
            <a:r>
              <a:rPr lang="en-GB" b="1" i="1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GB" b="1" i="1" dirty="0" err="1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Việc</a:t>
            </a:r>
            <a:r>
              <a:rPr lang="en-GB" b="1" i="1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GB" b="1" i="1" dirty="0" err="1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làm</a:t>
            </a:r>
            <a:endParaRPr lang="en-GB" b="1" i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644316" y="3349449"/>
            <a:ext cx="813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Clr>
                <a:srgbClr val="C00000"/>
              </a:buClr>
            </a:pP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Các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lãnh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đạo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của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Đối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tác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ba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bên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của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ILO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tại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Việt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</a:rPr>
              <a:t> Nam</a:t>
            </a:r>
            <a:endParaRPr lang="en-GB" b="1" i="1" dirty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0900" y="3752254"/>
            <a:ext cx="6255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  <a:tabLst>
                <a:tab pos="982663" algn="l"/>
              </a:tabLst>
            </a:pP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Kim </a:t>
            </a: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chỉ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b="1" i="1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nam</a:t>
            </a:r>
            <a:r>
              <a:rPr lang="en-US" sz="1400" b="1" i="1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nào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cho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định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hướng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tương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lai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ở </a:t>
            </a:r>
            <a:r>
              <a:rPr lang="en-US" sz="1400" dirty="0" err="1">
                <a:latin typeface="Gill Sans MT" panose="020B0502020104020203" pitchFamily="34" charset="0"/>
                <a:cs typeface="Sakkal Majalla" panose="02000000000000000000" pitchFamily="2" charset="-78"/>
              </a:rPr>
              <a:t>Việt</a:t>
            </a:r>
            <a:r>
              <a:rPr lang="en-US" sz="1400" dirty="0">
                <a:latin typeface="Gill Sans MT" panose="020B0502020104020203" pitchFamily="34" charset="0"/>
                <a:cs typeface="Sakkal Majalla" panose="02000000000000000000" pitchFamily="2" charset="-78"/>
              </a:rPr>
              <a:t> Nam?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984826" y="1681534"/>
            <a:ext cx="2048561" cy="3294706"/>
            <a:chOff x="6984826" y="1681534"/>
            <a:chExt cx="2048561" cy="3294706"/>
          </a:xfrm>
        </p:grpSpPr>
        <p:sp>
          <p:nvSpPr>
            <p:cNvPr id="10" name="TextBox 9"/>
            <p:cNvSpPr txBox="1"/>
            <p:nvPr/>
          </p:nvSpPr>
          <p:spPr>
            <a:xfrm>
              <a:off x="6984826" y="2132269"/>
              <a:ext cx="182007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b="1" i="1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Diễn</a:t>
              </a:r>
              <a:r>
                <a:rPr lang="en-US" b="1" i="1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đàn</a:t>
              </a:r>
              <a:r>
                <a:rPr lang="en-US" b="1" i="1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Lao </a:t>
              </a:r>
              <a:r>
                <a:rPr lang="en-US" b="1" i="1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động</a:t>
              </a:r>
              <a:r>
                <a:rPr lang="en-US" b="1" i="1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Việt</a:t>
              </a:r>
              <a:r>
                <a:rPr lang="en-US" b="1" i="1" dirty="0" smtClean="0">
                  <a:solidFill>
                    <a:schemeClr val="accent1">
                      <a:lumMod val="75000"/>
                    </a:schemeClr>
                  </a:solidFill>
                  <a:latin typeface="Gill Sans MT" panose="020B0502020104020203" pitchFamily="34" charset="0"/>
                </a:rPr>
                <a:t> Nam</a:t>
              </a:r>
            </a:p>
            <a:p>
              <a:pPr algn="r"/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</a:p>
            <a:p>
              <a:pPr algn="r"/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Tương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lai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Việc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làm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: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Sự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lựa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chọn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của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</a:t>
              </a:r>
              <a:r>
                <a:rPr lang="en-US" b="1" i="1" dirty="0" err="1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Việt</a:t>
              </a:r>
              <a:r>
                <a:rPr lang="en-US" b="1" i="1" dirty="0" smtClean="0">
                  <a:solidFill>
                    <a:srgbClr val="C00000"/>
                  </a:solidFill>
                  <a:latin typeface="Gill Sans MT" panose="020B0502020104020203" pitchFamily="34" charset="0"/>
                </a:rPr>
                <a:t> Nam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V="1">
              <a:off x="8931041" y="1681534"/>
              <a:ext cx="0" cy="3294706"/>
            </a:xfrm>
            <a:prstGeom prst="straightConnector1">
              <a:avLst/>
            </a:prstGeom>
            <a:ln w="3175"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7248490" y="4606908"/>
              <a:ext cx="17848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err="1" smtClean="0">
                  <a:solidFill>
                    <a:schemeClr val="accent1">
                      <a:lumMod val="75000"/>
                    </a:schemeClr>
                  </a:solidFill>
                </a:rPr>
                <a:t>Tháng</a:t>
              </a:r>
              <a:r>
                <a:rPr lang="en-US" i="1" dirty="0" smtClean="0">
                  <a:solidFill>
                    <a:schemeClr val="accent1">
                      <a:lumMod val="75000"/>
                    </a:schemeClr>
                  </a:solidFill>
                </a:rPr>
                <a:t> 11, 2019</a:t>
              </a:r>
              <a:endParaRPr lang="en-GB" i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388412" y="4578825"/>
            <a:ext cx="1057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err="1" smtClean="0">
                <a:solidFill>
                  <a:schemeClr val="accent1">
                    <a:lumMod val="75000"/>
                  </a:schemeClr>
                </a:solidFill>
              </a:rPr>
              <a:t>Hôm</a:t>
            </a:r>
            <a:r>
              <a:rPr lang="en-GB" i="1" dirty="0" smtClean="0">
                <a:solidFill>
                  <a:schemeClr val="accent1">
                    <a:lumMod val="75000"/>
                  </a:schemeClr>
                </a:solidFill>
              </a:rPr>
              <a:t> nay</a:t>
            </a:r>
            <a:endParaRPr lang="en-GB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Picture 2" descr="C:\Work\Stock\ILO100\Logo100Years_VN_transparent_backgroun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97269" y="76696"/>
            <a:ext cx="1277907" cy="62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640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16D6D958AF16D74892666ECC7B9147BA" ma:contentTypeVersion="4" ma:contentTypeDescription="Upload an image." ma:contentTypeScope="" ma:versionID="6e3e6c9a219657dcdf271fe1e0ac9dff">
  <xsd:schema xmlns:xsd="http://www.w3.org/2001/XMLSchema" xmlns:xs="http://www.w3.org/2001/XMLSchema" xmlns:p="http://schemas.microsoft.com/office/2006/metadata/properties" xmlns:ns1="http://schemas.microsoft.com/sharepoint/v3" xmlns:ns2="B1D3474C-4FF6-48BD-8612-766E043571A3" xmlns:ns3="http://schemas.microsoft.com/sharepoint/v3/fields" xmlns:ns4="878b0d21-155b-4ec0-b795-80adec0f3329" targetNamespace="http://schemas.microsoft.com/office/2006/metadata/properties" ma:root="true" ma:fieldsID="dea5219a945a00cbbb3c1ca21177e7c9" ns1:_="" ns2:_="" ns3:_="" ns4:_="">
    <xsd:import namespace="http://schemas.microsoft.com/sharepoint/v3"/>
    <xsd:import namespace="B1D3474C-4FF6-48BD-8612-766E043571A3"/>
    <xsd:import namespace="http://schemas.microsoft.com/sharepoint/v3/fields"/>
    <xsd:import namespace="878b0d21-155b-4ec0-b795-80adec0f3329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3474C-4FF6-48BD-8612-766E043571A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8b0d21-155b-4ec0-b795-80adec0f3329" elementFormDefault="qualified">
    <xsd:import namespace="http://schemas.microsoft.com/office/2006/documentManagement/types"/>
    <xsd:import namespace="http://schemas.microsoft.com/office/infopath/2007/PartnerControls"/>
    <xsd:element name="_dlc_DocId" ma:index="2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3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B1D3474C-4FF6-48BD-8612-766E043571A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  <_dlc_DocId xmlns="878b0d21-155b-4ec0-b795-80adec0f3329">DOCID-2092872618-349</_dlc_DocId>
    <_dlc_DocIdUrl xmlns="878b0d21-155b-4ec0-b795-80adec0f3329">
      <Url>https://intranet.ilo.org/_layouts/15/DocIdRedir.aspx?ID=DOCID-2092872618-349</Url>
      <Description>DOCID-2092872618-349</Description>
    </_dlc_DocIdUrl>
  </documentManagement>
</p:properties>
</file>

<file path=customXml/itemProps1.xml><?xml version="1.0" encoding="utf-8"?>
<ds:datastoreItem xmlns:ds="http://schemas.openxmlformats.org/officeDocument/2006/customXml" ds:itemID="{74069A97-59CD-4353-BB48-227A8EF6C2FD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4A2D96D-6DAD-4ED0-93F6-0A9E0C29DC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1D3474C-4FF6-48BD-8612-766E043571A3"/>
    <ds:schemaRef ds:uri="http://schemas.microsoft.com/sharepoint/v3/fields"/>
    <ds:schemaRef ds:uri="878b0d21-155b-4ec0-b795-80adec0f33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B1D3474C-4FF6-48BD-8612-766E043571A3"/>
    <ds:schemaRef ds:uri="http://schemas.openxmlformats.org/package/2006/metadata/core-properties"/>
    <ds:schemaRef ds:uri="http://schemas.microsoft.com/office/2006/documentManagement/types"/>
    <ds:schemaRef ds:uri="http://schemas.microsoft.com/sharepoint/v3/fields"/>
    <ds:schemaRef ds:uri="http://schemas.microsoft.com/office/infopath/2007/PartnerControls"/>
    <ds:schemaRef ds:uri="878b0d21-155b-4ec0-b795-80adec0f3329"/>
    <ds:schemaRef ds:uri="http://purl.org/dc/dcmitype/"/>
    <ds:schemaRef ds:uri="http://www.w3.org/XML/1998/namespace"/>
    <ds:schemaRef ds:uri="http://schemas.microsoft.com/sharepoint/v3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1275</Words>
  <Application>Microsoft Office PowerPoint</Application>
  <PresentationFormat>On-screen Show (16:9)</PresentationFormat>
  <Paragraphs>117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맑은 고딕</vt:lpstr>
      <vt:lpstr>Arial</vt:lpstr>
      <vt:lpstr>Calibri</vt:lpstr>
      <vt:lpstr>Gill Sans MT</vt:lpstr>
      <vt:lpstr>Palatino Linotype</vt:lpstr>
      <vt:lpstr>Sakkal Majalla</vt:lpstr>
      <vt:lpstr>Office Theme</vt:lpstr>
      <vt:lpstr>ILO 100 năm      Hành trình hướng tới công bằng xã hội và Tương lai việc làm</vt:lpstr>
      <vt:lpstr>PowerPoint Presentation</vt:lpstr>
      <vt:lpstr>PowerPoint Presentation</vt:lpstr>
      <vt:lpstr>Cách mạng công nghiệp 1.0 và những ảnh hưởng xã hội đem lại</vt:lpstr>
      <vt:lpstr>ILO 1919 bắt đầu cuộc tìm kiếm công bằng xã hội</vt:lpstr>
      <vt:lpstr>PowerPoint Presentation</vt:lpstr>
      <vt:lpstr>PowerPoint Presentation</vt:lpstr>
      <vt:lpstr>Phát triển quan hệ đối tác vì việc làm thỏa đáng cho tất cả phụ nữ và nam giới</vt:lpstr>
      <vt:lpstr> Hồ Chí Minh (Nguyễn Ái Quốc) tại Hội nghị Hòa bình Paris năm 1919 </vt:lpstr>
      <vt:lpstr>Việt Nam, ILO và Quan hệ  Lao động</vt:lpstr>
      <vt:lpstr>PowerPoint Presentation</vt:lpstr>
      <vt:lpstr>Định hình Tương lai việc làm</vt:lpstr>
      <vt:lpstr>Định hình Tương lai Việc làm</vt:lpstr>
      <vt:lpstr>Định hình Tương lai việc làm</vt:lpstr>
      <vt:lpstr>Định hình Tương lai việc làm</vt:lpstr>
      <vt:lpstr>Định hình Tương lai việc làm</vt:lpstr>
      <vt:lpstr>Định hình Tương lai Việc làm ở Việt Nam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ILO 100 years Reflections</dc:title>
  <dc:creator>lee chlee</dc:creator>
  <cp:lastModifiedBy>Hoa, Tran Quynh</cp:lastModifiedBy>
  <cp:revision>70</cp:revision>
  <cp:lastPrinted>2019-07-12T03:32:19Z</cp:lastPrinted>
  <dcterms:created xsi:type="dcterms:W3CDTF">2019-07-11T03:34:42Z</dcterms:created>
  <dcterms:modified xsi:type="dcterms:W3CDTF">2019-08-26T21:09:43Z</dcterms:modified>
</cp:coreProperties>
</file>