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88" r:id="rId1"/>
    <p:sldMasterId id="2147483900" r:id="rId2"/>
  </p:sldMasterIdLst>
  <p:notesMasterIdLst>
    <p:notesMasterId r:id="rId41"/>
  </p:notesMasterIdLst>
  <p:handoutMasterIdLst>
    <p:handoutMasterId r:id="rId42"/>
  </p:handoutMasterIdLst>
  <p:sldIdLst>
    <p:sldId id="256" r:id="rId3"/>
    <p:sldId id="322" r:id="rId4"/>
    <p:sldId id="331" r:id="rId5"/>
    <p:sldId id="326" r:id="rId6"/>
    <p:sldId id="329" r:id="rId7"/>
    <p:sldId id="330" r:id="rId8"/>
    <p:sldId id="332" r:id="rId9"/>
    <p:sldId id="323" r:id="rId10"/>
    <p:sldId id="373" r:id="rId11"/>
    <p:sldId id="369" r:id="rId12"/>
    <p:sldId id="334" r:id="rId13"/>
    <p:sldId id="375" r:id="rId14"/>
    <p:sldId id="338" r:id="rId15"/>
    <p:sldId id="339" r:id="rId16"/>
    <p:sldId id="335" r:id="rId17"/>
    <p:sldId id="374" r:id="rId18"/>
    <p:sldId id="325" r:id="rId19"/>
    <p:sldId id="343" r:id="rId20"/>
    <p:sldId id="370" r:id="rId21"/>
    <p:sldId id="341" r:id="rId22"/>
    <p:sldId id="346" r:id="rId23"/>
    <p:sldId id="347" r:id="rId24"/>
    <p:sldId id="348" r:id="rId25"/>
    <p:sldId id="350" r:id="rId26"/>
    <p:sldId id="371" r:id="rId27"/>
    <p:sldId id="352" r:id="rId28"/>
    <p:sldId id="353" r:id="rId29"/>
    <p:sldId id="354" r:id="rId30"/>
    <p:sldId id="355" r:id="rId31"/>
    <p:sldId id="360" r:id="rId32"/>
    <p:sldId id="363" r:id="rId33"/>
    <p:sldId id="364" r:id="rId34"/>
    <p:sldId id="365" r:id="rId35"/>
    <p:sldId id="366" r:id="rId36"/>
    <p:sldId id="367" r:id="rId37"/>
    <p:sldId id="361" r:id="rId38"/>
    <p:sldId id="362" r:id="rId39"/>
    <p:sldId id="308"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eu" initials="nnt" lastIdx="16" clrIdx="0">
    <p:extLst>
      <p:ext uri="{19B8F6BF-5375-455C-9EA6-DF929625EA0E}">
        <p15:presenceInfo xmlns:p15="http://schemas.microsoft.com/office/powerpoint/2012/main" userId="trie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800000"/>
    <a:srgbClr val="B73D51"/>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EF6D2F-1A24-4B5B-8757-3EF1B71AD15D}" v="24" dt="2021-03-17T09:10:44.8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7" autoAdjust="0"/>
    <p:restoredTop sz="82989" autoAdjust="0"/>
  </p:normalViewPr>
  <p:slideViewPr>
    <p:cSldViewPr snapToGrid="0">
      <p:cViewPr varScale="1">
        <p:scale>
          <a:sx n="104" d="100"/>
          <a:sy n="104" d="100"/>
        </p:scale>
        <p:origin x="768" y="192"/>
      </p:cViewPr>
      <p:guideLst/>
    </p:cSldViewPr>
  </p:slideViewPr>
  <p:notesTextViewPr>
    <p:cViewPr>
      <p:scale>
        <a:sx n="1" d="1"/>
        <a:sy n="1" d="1"/>
      </p:scale>
      <p:origin x="0" y="0"/>
    </p:cViewPr>
  </p:notesTextViewPr>
  <p:notesViewPr>
    <p:cSldViewPr snapToGrid="0">
      <p:cViewPr varScale="1">
        <p:scale>
          <a:sx n="51" d="100"/>
          <a:sy n="51" d="100"/>
        </p:scale>
        <p:origin x="2692" y="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ommentAuthors" Target="commentAuthors.xml"/><Relationship Id="rId48" Type="http://schemas.microsoft.com/office/2016/11/relationships/changesInfo" Target="changesInfos/changesInfo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 Duy Binh" userId="d3d28ff7ebf18a0a" providerId="LiveId" clId="{4FEF6D2F-1A24-4B5B-8757-3EF1B71AD15D}"/>
    <pc:docChg chg="undo custSel addSld delSld modSld sldOrd">
      <pc:chgData name="Le Duy Binh" userId="d3d28ff7ebf18a0a" providerId="LiveId" clId="{4FEF6D2F-1A24-4B5B-8757-3EF1B71AD15D}" dt="2021-03-17T09:11:07.499" v="784" actId="1076"/>
      <pc:docMkLst>
        <pc:docMk/>
      </pc:docMkLst>
      <pc:sldChg chg="modSp mod">
        <pc:chgData name="Le Duy Binh" userId="d3d28ff7ebf18a0a" providerId="LiveId" clId="{4FEF6D2F-1A24-4B5B-8757-3EF1B71AD15D}" dt="2021-03-17T07:09:08.897" v="308" actId="1076"/>
        <pc:sldMkLst>
          <pc:docMk/>
          <pc:sldMk cId="716470754" sldId="256"/>
        </pc:sldMkLst>
        <pc:spChg chg="mod">
          <ac:chgData name="Le Duy Binh" userId="d3d28ff7ebf18a0a" providerId="LiveId" clId="{4FEF6D2F-1A24-4B5B-8757-3EF1B71AD15D}" dt="2021-03-17T07:09:05.336" v="307" actId="1076"/>
          <ac:spMkLst>
            <pc:docMk/>
            <pc:sldMk cId="716470754" sldId="256"/>
            <ac:spMk id="4" creationId="{762276D6-33DE-48FE-A653-DD3C734CFA71}"/>
          </ac:spMkLst>
        </pc:spChg>
        <pc:spChg chg="mod">
          <ac:chgData name="Le Duy Binh" userId="d3d28ff7ebf18a0a" providerId="LiveId" clId="{4FEF6D2F-1A24-4B5B-8757-3EF1B71AD15D}" dt="2021-03-17T07:09:08.897" v="308" actId="1076"/>
          <ac:spMkLst>
            <pc:docMk/>
            <pc:sldMk cId="716470754" sldId="256"/>
            <ac:spMk id="10" creationId="{26D9E240-2C3D-45EC-AF7B-E161CD944EC2}"/>
          </ac:spMkLst>
        </pc:spChg>
      </pc:sldChg>
      <pc:sldChg chg="addSp delSp modSp mod">
        <pc:chgData name="Le Duy Binh" userId="d3d28ff7ebf18a0a" providerId="LiveId" clId="{4FEF6D2F-1A24-4B5B-8757-3EF1B71AD15D}" dt="2021-03-17T06:53:03.062" v="98" actId="14100"/>
        <pc:sldMkLst>
          <pc:docMk/>
          <pc:sldMk cId="424458621" sldId="323"/>
        </pc:sldMkLst>
        <pc:spChg chg="add del mod">
          <ac:chgData name="Le Duy Binh" userId="d3d28ff7ebf18a0a" providerId="LiveId" clId="{4FEF6D2F-1A24-4B5B-8757-3EF1B71AD15D}" dt="2021-03-17T06:42:59.676" v="1" actId="478"/>
          <ac:spMkLst>
            <pc:docMk/>
            <pc:sldMk cId="424458621" sldId="323"/>
            <ac:spMk id="4" creationId="{7D26DAA6-EC9A-4FC3-86F6-BFC922800354}"/>
          </ac:spMkLst>
        </pc:spChg>
        <pc:spChg chg="add mod">
          <ac:chgData name="Le Duy Binh" userId="d3d28ff7ebf18a0a" providerId="LiveId" clId="{4FEF6D2F-1A24-4B5B-8757-3EF1B71AD15D}" dt="2021-03-17T06:44:12.029" v="9" actId="207"/>
          <ac:spMkLst>
            <pc:docMk/>
            <pc:sldMk cId="424458621" sldId="323"/>
            <ac:spMk id="18" creationId="{4CD5FFBB-6413-4CAF-90EF-E240226F1E94}"/>
          </ac:spMkLst>
        </pc:spChg>
        <pc:picChg chg="del">
          <ac:chgData name="Le Duy Binh" userId="d3d28ff7ebf18a0a" providerId="LiveId" clId="{4FEF6D2F-1A24-4B5B-8757-3EF1B71AD15D}" dt="2021-03-17T06:42:56.712" v="0" actId="478"/>
          <ac:picMkLst>
            <pc:docMk/>
            <pc:sldMk cId="424458621" sldId="323"/>
            <ac:picMk id="6" creationId="{E0D26CA9-A088-435C-B1A2-EFCDB533CEBC}"/>
          </ac:picMkLst>
        </pc:picChg>
        <pc:picChg chg="add del">
          <ac:chgData name="Le Duy Binh" userId="d3d28ff7ebf18a0a" providerId="LiveId" clId="{4FEF6D2F-1A24-4B5B-8757-3EF1B71AD15D}" dt="2021-03-17T06:43:40.519" v="3"/>
          <ac:picMkLst>
            <pc:docMk/>
            <pc:sldMk cId="424458621" sldId="323"/>
            <ac:picMk id="7" creationId="{1C9E3BBD-B88C-4148-B857-17010A75A510}"/>
          </ac:picMkLst>
        </pc:picChg>
        <pc:picChg chg="add mod">
          <ac:chgData name="Le Duy Binh" userId="d3d28ff7ebf18a0a" providerId="LiveId" clId="{4FEF6D2F-1A24-4B5B-8757-3EF1B71AD15D}" dt="2021-03-17T06:53:03.062" v="98" actId="14100"/>
          <ac:picMkLst>
            <pc:docMk/>
            <pc:sldMk cId="424458621" sldId="323"/>
            <ac:picMk id="16" creationId="{852DA51D-9F1A-4A8F-A3D4-399A5147D329}"/>
          </ac:picMkLst>
        </pc:picChg>
      </pc:sldChg>
      <pc:sldChg chg="addSp delSp modSp add del mod ord">
        <pc:chgData name="Le Duy Binh" userId="d3d28ff7ebf18a0a" providerId="LiveId" clId="{4FEF6D2F-1A24-4B5B-8757-3EF1B71AD15D}" dt="2021-03-17T07:58:34.140" v="776" actId="20577"/>
        <pc:sldMkLst>
          <pc:docMk/>
          <pc:sldMk cId="2091585789" sldId="325"/>
        </pc:sldMkLst>
        <pc:spChg chg="add mod">
          <ac:chgData name="Le Duy Binh" userId="d3d28ff7ebf18a0a" providerId="LiveId" clId="{4FEF6D2F-1A24-4B5B-8757-3EF1B71AD15D}" dt="2021-03-17T07:58:34.140" v="776" actId="20577"/>
          <ac:spMkLst>
            <pc:docMk/>
            <pc:sldMk cId="2091585789" sldId="325"/>
            <ac:spMk id="5" creationId="{1F245330-6CAD-4B72-9D06-3D0713355A50}"/>
          </ac:spMkLst>
        </pc:spChg>
        <pc:spChg chg="mod">
          <ac:chgData name="Le Duy Binh" userId="d3d28ff7ebf18a0a" providerId="LiveId" clId="{4FEF6D2F-1A24-4B5B-8757-3EF1B71AD15D}" dt="2021-03-17T06:47:31.334" v="46" actId="20577"/>
          <ac:spMkLst>
            <pc:docMk/>
            <pc:sldMk cId="2091585789" sldId="325"/>
            <ac:spMk id="6" creationId="{AD8C144F-5A4F-4BB8-ABE9-0EDA0D4F1BEA}"/>
          </ac:spMkLst>
        </pc:spChg>
        <pc:spChg chg="add mod">
          <ac:chgData name="Le Duy Binh" userId="d3d28ff7ebf18a0a" providerId="LiveId" clId="{4FEF6D2F-1A24-4B5B-8757-3EF1B71AD15D}" dt="2021-03-17T06:51:55.743" v="97" actId="113"/>
          <ac:spMkLst>
            <pc:docMk/>
            <pc:sldMk cId="2091585789" sldId="325"/>
            <ac:spMk id="14" creationId="{AEB7CA67-360A-4BDA-95C8-73C90E8EE373}"/>
          </ac:spMkLst>
        </pc:spChg>
        <pc:spChg chg="mod">
          <ac:chgData name="Le Duy Binh" userId="d3d28ff7ebf18a0a" providerId="LiveId" clId="{4FEF6D2F-1A24-4B5B-8757-3EF1B71AD15D}" dt="2021-03-17T06:51:35.736" v="94" actId="2711"/>
          <ac:spMkLst>
            <pc:docMk/>
            <pc:sldMk cId="2091585789" sldId="325"/>
            <ac:spMk id="26" creationId="{87D98774-86CB-4E70-A555-457F4AAEDF97}"/>
          </ac:spMkLst>
        </pc:spChg>
        <pc:picChg chg="add mod">
          <ac:chgData name="Le Duy Binh" userId="d3d28ff7ebf18a0a" providerId="LiveId" clId="{4FEF6D2F-1A24-4B5B-8757-3EF1B71AD15D}" dt="2021-03-17T06:47:37.196" v="47" actId="1076"/>
          <ac:picMkLst>
            <pc:docMk/>
            <pc:sldMk cId="2091585789" sldId="325"/>
            <ac:picMk id="2" creationId="{D337DBF3-7F41-4688-8AC9-203F0FEDCC71}"/>
          </ac:picMkLst>
        </pc:picChg>
        <pc:picChg chg="del">
          <ac:chgData name="Le Duy Binh" userId="d3d28ff7ebf18a0a" providerId="LiveId" clId="{4FEF6D2F-1A24-4B5B-8757-3EF1B71AD15D}" dt="2021-03-17T06:46:12.339" v="38" actId="478"/>
          <ac:picMkLst>
            <pc:docMk/>
            <pc:sldMk cId="2091585789" sldId="325"/>
            <ac:picMk id="10" creationId="{00F7D019-FF20-4D1A-82D6-9F2E55B6EC58}"/>
          </ac:picMkLst>
        </pc:picChg>
      </pc:sldChg>
      <pc:sldChg chg="addSp del delDesignElem">
        <pc:chgData name="Le Duy Binh" userId="d3d28ff7ebf18a0a" providerId="LiveId" clId="{4FEF6D2F-1A24-4B5B-8757-3EF1B71AD15D}" dt="2021-03-17T07:57:04.421" v="627"/>
        <pc:sldMkLst>
          <pc:docMk/>
          <pc:sldMk cId="3292112731" sldId="325"/>
        </pc:sldMkLst>
        <pc:spChg chg="add">
          <ac:chgData name="Le Duy Binh" userId="d3d28ff7ebf18a0a" providerId="LiveId" clId="{4FEF6D2F-1A24-4B5B-8757-3EF1B71AD15D}" dt="2021-03-17T07:57:04.421" v="627"/>
          <ac:spMkLst>
            <pc:docMk/>
            <pc:sldMk cId="3292112731" sldId="325"/>
            <ac:spMk id="27" creationId="{A499F183-99EE-4B1F-BA64-21A07922AE82}"/>
          </ac:spMkLst>
        </pc:spChg>
        <pc:spChg chg="add">
          <ac:chgData name="Le Duy Binh" userId="d3d28ff7ebf18a0a" providerId="LiveId" clId="{4FEF6D2F-1A24-4B5B-8757-3EF1B71AD15D}" dt="2021-03-17T07:57:04.421" v="627"/>
          <ac:spMkLst>
            <pc:docMk/>
            <pc:sldMk cId="3292112731" sldId="325"/>
            <ac:spMk id="28" creationId="{B783A767-5AFC-40D0-A72C-09036EA1726F}"/>
          </ac:spMkLst>
        </pc:spChg>
        <pc:spChg chg="add">
          <ac:chgData name="Le Duy Binh" userId="d3d28ff7ebf18a0a" providerId="LiveId" clId="{4FEF6D2F-1A24-4B5B-8757-3EF1B71AD15D}" dt="2021-03-17T07:57:04.421" v="627"/>
          <ac:spMkLst>
            <pc:docMk/>
            <pc:sldMk cId="3292112731" sldId="325"/>
            <ac:spMk id="29" creationId="{41262CAC-6BC8-43F9-9113-770A2772F68C}"/>
          </ac:spMkLst>
        </pc:spChg>
        <pc:spChg chg="add">
          <ac:chgData name="Le Duy Binh" userId="d3d28ff7ebf18a0a" providerId="LiveId" clId="{4FEF6D2F-1A24-4B5B-8757-3EF1B71AD15D}" dt="2021-03-17T07:57:04.421" v="627"/>
          <ac:spMkLst>
            <pc:docMk/>
            <pc:sldMk cId="3292112731" sldId="325"/>
            <ac:spMk id="30" creationId="{1AA2CCB6-DFD2-41CD-96FE-0140B793599F}"/>
          </ac:spMkLst>
        </pc:spChg>
        <pc:spChg chg="add">
          <ac:chgData name="Le Duy Binh" userId="d3d28ff7ebf18a0a" providerId="LiveId" clId="{4FEF6D2F-1A24-4B5B-8757-3EF1B71AD15D}" dt="2021-03-17T07:57:04.421" v="627"/>
          <ac:spMkLst>
            <pc:docMk/>
            <pc:sldMk cId="3292112731" sldId="325"/>
            <ac:spMk id="31" creationId="{6A225C9B-755F-4F91-9681-5E07AFAA71F4}"/>
          </ac:spMkLst>
        </pc:spChg>
        <pc:spChg chg="add">
          <ac:chgData name="Le Duy Binh" userId="d3d28ff7ebf18a0a" providerId="LiveId" clId="{4FEF6D2F-1A24-4B5B-8757-3EF1B71AD15D}" dt="2021-03-17T07:57:04.421" v="627"/>
          <ac:spMkLst>
            <pc:docMk/>
            <pc:sldMk cId="3292112731" sldId="325"/>
            <ac:spMk id="32" creationId="{932CD2CD-6CF3-4EE9-A24A-A41D45DCF922}"/>
          </ac:spMkLst>
        </pc:spChg>
      </pc:sldChg>
      <pc:sldChg chg="addSp delSp modSp mod">
        <pc:chgData name="Le Duy Binh" userId="d3d28ff7ebf18a0a" providerId="LiveId" clId="{4FEF6D2F-1A24-4B5B-8757-3EF1B71AD15D}" dt="2021-03-17T09:11:07.499" v="784" actId="1076"/>
        <pc:sldMkLst>
          <pc:docMk/>
          <pc:sldMk cId="487819293" sldId="334"/>
        </pc:sldMkLst>
        <pc:spChg chg="del mod topLvl">
          <ac:chgData name="Le Duy Binh" userId="d3d28ff7ebf18a0a" providerId="LiveId" clId="{4FEF6D2F-1A24-4B5B-8757-3EF1B71AD15D}" dt="2021-03-17T07:43:46.631" v="434" actId="21"/>
          <ac:spMkLst>
            <pc:docMk/>
            <pc:sldMk cId="487819293" sldId="334"/>
            <ac:spMk id="13" creationId="{9D343E65-9B1C-4EA3-BF30-D37802E331E7}"/>
          </ac:spMkLst>
        </pc:spChg>
        <pc:spChg chg="mod topLvl">
          <ac:chgData name="Le Duy Binh" userId="d3d28ff7ebf18a0a" providerId="LiveId" clId="{4FEF6D2F-1A24-4B5B-8757-3EF1B71AD15D}" dt="2021-03-17T07:43:46.631" v="434" actId="21"/>
          <ac:spMkLst>
            <pc:docMk/>
            <pc:sldMk cId="487819293" sldId="334"/>
            <ac:spMk id="15" creationId="{304DD9FA-7A8D-4198-9EB0-95FB97939ECA}"/>
          </ac:spMkLst>
        </pc:spChg>
        <pc:spChg chg="del mod">
          <ac:chgData name="Le Duy Binh" userId="d3d28ff7ebf18a0a" providerId="LiveId" clId="{4FEF6D2F-1A24-4B5B-8757-3EF1B71AD15D}" dt="2021-03-17T09:11:02.103" v="783" actId="478"/>
          <ac:spMkLst>
            <pc:docMk/>
            <pc:sldMk cId="487819293" sldId="334"/>
            <ac:spMk id="20" creationId="{47893E1B-EAF6-4517-954D-2429EB3AD69C}"/>
          </ac:spMkLst>
        </pc:spChg>
        <pc:spChg chg="mod">
          <ac:chgData name="Le Duy Binh" userId="d3d28ff7ebf18a0a" providerId="LiveId" clId="{4FEF6D2F-1A24-4B5B-8757-3EF1B71AD15D}" dt="2021-03-17T06:45:07.770" v="17" actId="20577"/>
          <ac:spMkLst>
            <pc:docMk/>
            <pc:sldMk cId="487819293" sldId="334"/>
            <ac:spMk id="23" creationId="{E1362A55-4E74-49CF-991E-03168D7E778D}"/>
          </ac:spMkLst>
        </pc:spChg>
        <pc:spChg chg="mod">
          <ac:chgData name="Le Duy Binh" userId="d3d28ff7ebf18a0a" providerId="LiveId" clId="{4FEF6D2F-1A24-4B5B-8757-3EF1B71AD15D}" dt="2021-03-17T06:45:16.874" v="29" actId="20577"/>
          <ac:spMkLst>
            <pc:docMk/>
            <pc:sldMk cId="487819293" sldId="334"/>
            <ac:spMk id="24" creationId="{834B362D-CA16-46D9-A68A-C71953FD6237}"/>
          </ac:spMkLst>
        </pc:spChg>
        <pc:grpChg chg="del">
          <ac:chgData name="Le Duy Binh" userId="d3d28ff7ebf18a0a" providerId="LiveId" clId="{4FEF6D2F-1A24-4B5B-8757-3EF1B71AD15D}" dt="2021-03-17T07:43:46.631" v="434" actId="21"/>
          <ac:grpSpMkLst>
            <pc:docMk/>
            <pc:sldMk cId="487819293" sldId="334"/>
            <ac:grpSpMk id="8" creationId="{2D270B04-2AD2-4ED3-8C28-390DB3B7AD3F}"/>
          </ac:grpSpMkLst>
        </pc:grpChg>
        <pc:graphicFrameChg chg="del">
          <ac:chgData name="Le Duy Binh" userId="d3d28ff7ebf18a0a" providerId="LiveId" clId="{4FEF6D2F-1A24-4B5B-8757-3EF1B71AD15D}" dt="2021-03-17T07:18:51.790" v="420"/>
          <ac:graphicFrameMkLst>
            <pc:docMk/>
            <pc:sldMk cId="487819293" sldId="334"/>
            <ac:graphicFrameMk id="6" creationId="{846A77F6-5FC5-46D8-9E0B-44F9C9707141}"/>
          </ac:graphicFrameMkLst>
        </pc:graphicFrameChg>
        <pc:graphicFrameChg chg="add mod modGraphic">
          <ac:chgData name="Le Duy Binh" userId="d3d28ff7ebf18a0a" providerId="LiveId" clId="{4FEF6D2F-1A24-4B5B-8757-3EF1B71AD15D}" dt="2021-03-17T09:11:07.499" v="784" actId="1076"/>
          <ac:graphicFrameMkLst>
            <pc:docMk/>
            <pc:sldMk cId="487819293" sldId="334"/>
            <ac:graphicFrameMk id="16" creationId="{D7A5B996-AFAE-435A-9CCE-39AFF617E573}"/>
          </ac:graphicFrameMkLst>
        </pc:graphicFrameChg>
        <pc:picChg chg="add mod">
          <ac:chgData name="Le Duy Binh" userId="d3d28ff7ebf18a0a" providerId="LiveId" clId="{4FEF6D2F-1A24-4B5B-8757-3EF1B71AD15D}" dt="2021-03-17T06:44:51.684" v="12" actId="1076"/>
          <ac:picMkLst>
            <pc:docMk/>
            <pc:sldMk cId="487819293" sldId="334"/>
            <ac:picMk id="2" creationId="{F9459110-4E30-4922-9823-7C42D6462F00}"/>
          </ac:picMkLst>
        </pc:picChg>
        <pc:picChg chg="add del mod">
          <ac:chgData name="Le Duy Binh" userId="d3d28ff7ebf18a0a" providerId="LiveId" clId="{4FEF6D2F-1A24-4B5B-8757-3EF1B71AD15D}" dt="2021-03-17T07:43:35.484" v="431" actId="21"/>
          <ac:picMkLst>
            <pc:docMk/>
            <pc:sldMk cId="487819293" sldId="334"/>
            <ac:picMk id="4" creationId="{A46E989C-DB96-4C48-889C-9002DA3D532C}"/>
          </ac:picMkLst>
        </pc:picChg>
        <pc:picChg chg="del">
          <ac:chgData name="Le Duy Binh" userId="d3d28ff7ebf18a0a" providerId="LiveId" clId="{4FEF6D2F-1A24-4B5B-8757-3EF1B71AD15D}" dt="2021-03-17T06:45:32.281" v="32" actId="478"/>
          <ac:picMkLst>
            <pc:docMk/>
            <pc:sldMk cId="487819293" sldId="334"/>
            <ac:picMk id="11" creationId="{645F9A27-27AD-4CF4-A49C-B87BC1E65541}"/>
          </ac:picMkLst>
        </pc:picChg>
        <pc:picChg chg="del">
          <ac:chgData name="Le Duy Binh" userId="d3d28ff7ebf18a0a" providerId="LiveId" clId="{4FEF6D2F-1A24-4B5B-8757-3EF1B71AD15D}" dt="2021-03-17T06:44:47.101" v="11" actId="478"/>
          <ac:picMkLst>
            <pc:docMk/>
            <pc:sldMk cId="487819293" sldId="334"/>
            <ac:picMk id="14" creationId="{C5930509-BE12-43D7-86C2-87E91DF926CA}"/>
          </ac:picMkLst>
        </pc:picChg>
      </pc:sldChg>
      <pc:sldChg chg="modSp mod ord">
        <pc:chgData name="Le Duy Binh" userId="d3d28ff7ebf18a0a" providerId="LiveId" clId="{4FEF6D2F-1A24-4B5B-8757-3EF1B71AD15D}" dt="2021-03-17T07:45:44.670" v="622" actId="404"/>
        <pc:sldMkLst>
          <pc:docMk/>
          <pc:sldMk cId="2107648208" sldId="338"/>
        </pc:sldMkLst>
        <pc:spChg chg="mod">
          <ac:chgData name="Le Duy Binh" userId="d3d28ff7ebf18a0a" providerId="LiveId" clId="{4FEF6D2F-1A24-4B5B-8757-3EF1B71AD15D}" dt="2021-03-17T07:45:44.670" v="622" actId="404"/>
          <ac:spMkLst>
            <pc:docMk/>
            <pc:sldMk cId="2107648208" sldId="338"/>
            <ac:spMk id="2" creationId="{07C371FA-0298-4F00-900A-3F1A23F9D872}"/>
          </ac:spMkLst>
        </pc:spChg>
      </pc:sldChg>
      <pc:sldChg chg="ord">
        <pc:chgData name="Le Duy Binh" userId="d3d28ff7ebf18a0a" providerId="LiveId" clId="{4FEF6D2F-1A24-4B5B-8757-3EF1B71AD15D}" dt="2021-03-17T07:45:58.463" v="624"/>
        <pc:sldMkLst>
          <pc:docMk/>
          <pc:sldMk cId="965824272" sldId="339"/>
        </pc:sldMkLst>
      </pc:sldChg>
      <pc:sldChg chg="addSp delSp modSp mod">
        <pc:chgData name="Le Duy Binh" userId="d3d28ff7ebf18a0a" providerId="LiveId" clId="{4FEF6D2F-1A24-4B5B-8757-3EF1B71AD15D}" dt="2021-03-17T07:01:44.299" v="105" actId="20577"/>
        <pc:sldMkLst>
          <pc:docMk/>
          <pc:sldMk cId="1258903028" sldId="343"/>
        </pc:sldMkLst>
        <pc:spChg chg="mod">
          <ac:chgData name="Le Duy Binh" userId="d3d28ff7ebf18a0a" providerId="LiveId" clId="{4FEF6D2F-1A24-4B5B-8757-3EF1B71AD15D}" dt="2021-03-17T07:01:44.299" v="105" actId="20577"/>
          <ac:spMkLst>
            <pc:docMk/>
            <pc:sldMk cId="1258903028" sldId="343"/>
            <ac:spMk id="25" creationId="{E1EA3707-2C39-47EC-BBFA-84CDB1018131}"/>
          </ac:spMkLst>
        </pc:spChg>
        <pc:picChg chg="add mod">
          <ac:chgData name="Le Duy Binh" userId="d3d28ff7ebf18a0a" providerId="LiveId" clId="{4FEF6D2F-1A24-4B5B-8757-3EF1B71AD15D}" dt="2021-03-17T07:01:39.297" v="103" actId="14100"/>
          <ac:picMkLst>
            <pc:docMk/>
            <pc:sldMk cId="1258903028" sldId="343"/>
            <ac:picMk id="2" creationId="{6572A638-BC29-4B3C-A54F-3049C24D6353}"/>
          </ac:picMkLst>
        </pc:picChg>
        <pc:picChg chg="del">
          <ac:chgData name="Le Duy Binh" userId="d3d28ff7ebf18a0a" providerId="LiveId" clId="{4FEF6D2F-1A24-4B5B-8757-3EF1B71AD15D}" dt="2021-03-17T07:01:30.676" v="100" actId="478"/>
          <ac:picMkLst>
            <pc:docMk/>
            <pc:sldMk cId="1258903028" sldId="343"/>
            <ac:picMk id="22" creationId="{5A165B39-DF90-45E6-8F1E-A276FC7F61ED}"/>
          </ac:picMkLst>
        </pc:picChg>
      </pc:sldChg>
      <pc:sldChg chg="modSp mod">
        <pc:chgData name="Le Duy Binh" userId="d3d28ff7ebf18a0a" providerId="LiveId" clId="{4FEF6D2F-1A24-4B5B-8757-3EF1B71AD15D}" dt="2021-03-17T07:08:27.011" v="279" actId="207"/>
        <pc:sldMkLst>
          <pc:docMk/>
          <pc:sldMk cId="881365416" sldId="360"/>
        </pc:sldMkLst>
        <pc:spChg chg="mod">
          <ac:chgData name="Le Duy Binh" userId="d3d28ff7ebf18a0a" providerId="LiveId" clId="{4FEF6D2F-1A24-4B5B-8757-3EF1B71AD15D}" dt="2021-03-17T07:08:27.011" v="279" actId="207"/>
          <ac:spMkLst>
            <pc:docMk/>
            <pc:sldMk cId="881365416" sldId="360"/>
            <ac:spMk id="7" creationId="{59BBC83C-4F45-4D65-99E8-64AF4F9F12B0}"/>
          </ac:spMkLst>
        </pc:spChg>
      </pc:sldChg>
      <pc:sldChg chg="addSp delSp modSp add del mod setBg delDesignElem">
        <pc:chgData name="Le Duy Binh" userId="d3d28ff7ebf18a0a" providerId="LiveId" clId="{4FEF6D2F-1A24-4B5B-8757-3EF1B71AD15D}" dt="2021-03-17T07:27:48.299" v="427" actId="2696"/>
        <pc:sldMkLst>
          <pc:docMk/>
          <pc:sldMk cId="1973422204" sldId="374"/>
        </pc:sldMkLst>
        <pc:spChg chg="del">
          <ac:chgData name="Le Duy Binh" userId="d3d28ff7ebf18a0a" providerId="LiveId" clId="{4FEF6D2F-1A24-4B5B-8757-3EF1B71AD15D}" dt="2021-03-17T07:02:42.401" v="110" actId="478"/>
          <ac:spMkLst>
            <pc:docMk/>
            <pc:sldMk cId="1973422204" sldId="374"/>
            <ac:spMk id="6" creationId="{AD8C144F-5A4F-4BB8-ABE9-0EDA0D4F1BEA}"/>
          </ac:spMkLst>
        </pc:spChg>
        <pc:spChg chg="add mod">
          <ac:chgData name="Le Duy Binh" userId="d3d28ff7ebf18a0a" providerId="LiveId" clId="{4FEF6D2F-1A24-4B5B-8757-3EF1B71AD15D}" dt="2021-03-17T07:06:01.222" v="278" actId="14100"/>
          <ac:spMkLst>
            <pc:docMk/>
            <pc:sldMk cId="1973422204" sldId="374"/>
            <ac:spMk id="17" creationId="{3660EA96-2E50-48E1-BB89-7CD979EAFFC2}"/>
          </ac:spMkLst>
        </pc:spChg>
        <pc:spChg chg="del">
          <ac:chgData name="Le Duy Binh" userId="d3d28ff7ebf18a0a" providerId="LiveId" clId="{4FEF6D2F-1A24-4B5B-8757-3EF1B71AD15D}" dt="2021-03-17T07:02:36.118" v="108" actId="478"/>
          <ac:spMkLst>
            <pc:docMk/>
            <pc:sldMk cId="1973422204" sldId="374"/>
            <ac:spMk id="26" creationId="{87D98774-86CB-4E70-A555-457F4AAEDF97}"/>
          </ac:spMkLst>
        </pc:spChg>
        <pc:spChg chg="del">
          <ac:chgData name="Le Duy Binh" userId="d3d28ff7ebf18a0a" providerId="LiveId" clId="{4FEF6D2F-1A24-4B5B-8757-3EF1B71AD15D}" dt="2021-03-17T07:02:32.750" v="107"/>
          <ac:spMkLst>
            <pc:docMk/>
            <pc:sldMk cId="1973422204" sldId="374"/>
            <ac:spMk id="27" creationId="{A499F183-99EE-4B1F-BA64-21A07922AE82}"/>
          </ac:spMkLst>
        </pc:spChg>
        <pc:spChg chg="del">
          <ac:chgData name="Le Duy Binh" userId="d3d28ff7ebf18a0a" providerId="LiveId" clId="{4FEF6D2F-1A24-4B5B-8757-3EF1B71AD15D}" dt="2021-03-17T07:02:32.750" v="107"/>
          <ac:spMkLst>
            <pc:docMk/>
            <pc:sldMk cId="1973422204" sldId="374"/>
            <ac:spMk id="28" creationId="{B783A767-5AFC-40D0-A72C-09036EA1726F}"/>
          </ac:spMkLst>
        </pc:spChg>
        <pc:spChg chg="del">
          <ac:chgData name="Le Duy Binh" userId="d3d28ff7ebf18a0a" providerId="LiveId" clId="{4FEF6D2F-1A24-4B5B-8757-3EF1B71AD15D}" dt="2021-03-17T07:02:32.750" v="107"/>
          <ac:spMkLst>
            <pc:docMk/>
            <pc:sldMk cId="1973422204" sldId="374"/>
            <ac:spMk id="29" creationId="{41262CAC-6BC8-43F9-9113-770A2772F68C}"/>
          </ac:spMkLst>
        </pc:spChg>
        <pc:spChg chg="del">
          <ac:chgData name="Le Duy Binh" userId="d3d28ff7ebf18a0a" providerId="LiveId" clId="{4FEF6D2F-1A24-4B5B-8757-3EF1B71AD15D}" dt="2021-03-17T07:02:32.750" v="107"/>
          <ac:spMkLst>
            <pc:docMk/>
            <pc:sldMk cId="1973422204" sldId="374"/>
            <ac:spMk id="30" creationId="{1AA2CCB6-DFD2-41CD-96FE-0140B793599F}"/>
          </ac:spMkLst>
        </pc:spChg>
        <pc:spChg chg="del">
          <ac:chgData name="Le Duy Binh" userId="d3d28ff7ebf18a0a" providerId="LiveId" clId="{4FEF6D2F-1A24-4B5B-8757-3EF1B71AD15D}" dt="2021-03-17T07:02:32.750" v="107"/>
          <ac:spMkLst>
            <pc:docMk/>
            <pc:sldMk cId="1973422204" sldId="374"/>
            <ac:spMk id="31" creationId="{6A225C9B-755F-4F91-9681-5E07AFAA71F4}"/>
          </ac:spMkLst>
        </pc:spChg>
        <pc:spChg chg="del">
          <ac:chgData name="Le Duy Binh" userId="d3d28ff7ebf18a0a" providerId="LiveId" clId="{4FEF6D2F-1A24-4B5B-8757-3EF1B71AD15D}" dt="2021-03-17T07:02:32.750" v="107"/>
          <ac:spMkLst>
            <pc:docMk/>
            <pc:sldMk cId="1973422204" sldId="374"/>
            <ac:spMk id="32" creationId="{932CD2CD-6CF3-4EE9-A24A-A41D45DCF922}"/>
          </ac:spMkLst>
        </pc:spChg>
        <pc:picChg chg="del">
          <ac:chgData name="Le Duy Binh" userId="d3d28ff7ebf18a0a" providerId="LiveId" clId="{4FEF6D2F-1A24-4B5B-8757-3EF1B71AD15D}" dt="2021-03-17T07:02:38.963" v="109" actId="478"/>
          <ac:picMkLst>
            <pc:docMk/>
            <pc:sldMk cId="1973422204" sldId="374"/>
            <ac:picMk id="2" creationId="{D337DBF3-7F41-4688-8AC9-203F0FEDCC71}"/>
          </ac:picMkLst>
        </pc:picChg>
        <pc:picChg chg="add del mod">
          <ac:chgData name="Le Duy Binh" userId="d3d28ff7ebf18a0a" providerId="LiveId" clId="{4FEF6D2F-1A24-4B5B-8757-3EF1B71AD15D}" dt="2021-03-17T07:04:27.040" v="114" actId="478"/>
          <ac:picMkLst>
            <pc:docMk/>
            <pc:sldMk cId="1973422204" sldId="374"/>
            <ac:picMk id="3" creationId="{31D45629-71F2-4B7C-B670-59CFB28ECE12}"/>
          </ac:picMkLst>
        </pc:picChg>
        <pc:picChg chg="add del">
          <ac:chgData name="Le Duy Binh" userId="d3d28ff7ebf18a0a" providerId="LiveId" clId="{4FEF6D2F-1A24-4B5B-8757-3EF1B71AD15D}" dt="2021-03-17T07:11:48.169" v="413" actId="478"/>
          <ac:picMkLst>
            <pc:docMk/>
            <pc:sldMk cId="1973422204" sldId="374"/>
            <ac:picMk id="7" creationId="{3F1CA3CE-A6F4-4998-81E2-28B78C7C0DD4}"/>
          </ac:picMkLst>
        </pc:picChg>
        <pc:picChg chg="add mod">
          <ac:chgData name="Le Duy Binh" userId="d3d28ff7ebf18a0a" providerId="LiveId" clId="{4FEF6D2F-1A24-4B5B-8757-3EF1B71AD15D}" dt="2021-03-17T07:12:03.699" v="419" actId="1076"/>
          <ac:picMkLst>
            <pc:docMk/>
            <pc:sldMk cId="1973422204" sldId="374"/>
            <ac:picMk id="15" creationId="{9D2F0DCB-FC0B-403E-AB52-5797DF74AFB2}"/>
          </ac:picMkLst>
        </pc:picChg>
        <pc:picChg chg="add del mod">
          <ac:chgData name="Le Duy Binh" userId="d3d28ff7ebf18a0a" providerId="LiveId" clId="{4FEF6D2F-1A24-4B5B-8757-3EF1B71AD15D}" dt="2021-03-17T07:11:43.555" v="411" actId="478"/>
          <ac:picMkLst>
            <pc:docMk/>
            <pc:sldMk cId="1973422204" sldId="374"/>
            <ac:picMk id="16" creationId="{4DB55F39-6647-4C87-A0E9-F0B73B56C61D}"/>
          </ac:picMkLst>
        </pc:picChg>
        <pc:picChg chg="add mod">
          <ac:chgData name="Le Duy Binh" userId="d3d28ff7ebf18a0a" providerId="LiveId" clId="{4FEF6D2F-1A24-4B5B-8757-3EF1B71AD15D}" dt="2021-03-17T07:11:59.661" v="417" actId="1076"/>
          <ac:picMkLst>
            <pc:docMk/>
            <pc:sldMk cId="1973422204" sldId="374"/>
            <ac:picMk id="19" creationId="{605712F2-D83C-431A-9C22-D0E03D7C97D3}"/>
          </ac:picMkLst>
        </pc:picChg>
      </pc:sldChg>
      <pc:sldChg chg="addSp delSp modSp new mod">
        <pc:chgData name="Le Duy Binh" userId="d3d28ff7ebf18a0a" providerId="LiveId" clId="{4FEF6D2F-1A24-4B5B-8757-3EF1B71AD15D}" dt="2021-03-17T09:10:54.198" v="782" actId="1076"/>
        <pc:sldMkLst>
          <pc:docMk/>
          <pc:sldMk cId="1454876469" sldId="375"/>
        </pc:sldMkLst>
        <pc:spChg chg="mod">
          <ac:chgData name="Le Duy Binh" userId="d3d28ff7ebf18a0a" providerId="LiveId" clId="{4FEF6D2F-1A24-4B5B-8757-3EF1B71AD15D}" dt="2021-03-17T07:44:53.101" v="454" actId="2711"/>
          <ac:spMkLst>
            <pc:docMk/>
            <pc:sldMk cId="1454876469" sldId="375"/>
            <ac:spMk id="2" creationId="{2A14B835-E24F-41E7-86CC-9776762D01D8}"/>
          </ac:spMkLst>
        </pc:spChg>
        <pc:spChg chg="add del mod">
          <ac:chgData name="Le Duy Binh" userId="d3d28ff7ebf18a0a" providerId="LiveId" clId="{4FEF6D2F-1A24-4B5B-8757-3EF1B71AD15D}" dt="2021-03-17T07:44:54.189" v="456"/>
          <ac:spMkLst>
            <pc:docMk/>
            <pc:sldMk cId="1454876469" sldId="375"/>
            <ac:spMk id="6" creationId="{59A31CA6-DBDD-48CC-8984-113120287EB6}"/>
          </ac:spMkLst>
        </pc:spChg>
        <pc:spChg chg="add mod">
          <ac:chgData name="Le Duy Binh" userId="d3d28ff7ebf18a0a" providerId="LiveId" clId="{4FEF6D2F-1A24-4B5B-8757-3EF1B71AD15D}" dt="2021-03-17T09:10:52.195" v="781" actId="14100"/>
          <ac:spMkLst>
            <pc:docMk/>
            <pc:sldMk cId="1454876469" sldId="375"/>
            <ac:spMk id="7" creationId="{881D94A8-CB73-48D6-AEF0-B7F6C3CD739E}"/>
          </ac:spMkLst>
        </pc:spChg>
        <pc:graphicFrameChg chg="add del mod modGraphic">
          <ac:chgData name="Le Duy Binh" userId="d3d28ff7ebf18a0a" providerId="LiveId" clId="{4FEF6D2F-1A24-4B5B-8757-3EF1B71AD15D}" dt="2021-03-17T07:43:21.596" v="429" actId="21"/>
          <ac:graphicFrameMkLst>
            <pc:docMk/>
            <pc:sldMk cId="1454876469" sldId="375"/>
            <ac:graphicFrameMk id="4" creationId="{DE689335-9462-4F78-9CC9-09F8F4777232}"/>
          </ac:graphicFrameMkLst>
        </pc:graphicFrameChg>
        <pc:picChg chg="add mod">
          <ac:chgData name="Le Duy Binh" userId="d3d28ff7ebf18a0a" providerId="LiveId" clId="{4FEF6D2F-1A24-4B5B-8757-3EF1B71AD15D}" dt="2021-03-17T09:10:54.198" v="782" actId="1076"/>
          <ac:picMkLst>
            <pc:docMk/>
            <pc:sldMk cId="1454876469" sldId="375"/>
            <ac:picMk id="5" creationId="{1E77E9A9-96F4-40F3-B407-EF701AE0A1C4}"/>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21A0FC-2A1C-4B2B-972F-C623AC146944}" type="doc">
      <dgm:prSet loTypeId="urn:microsoft.com/office/officeart/2008/layout/LinedList" loCatId="list" qsTypeId="urn:microsoft.com/office/officeart/2005/8/quickstyle/simple1" qsCatId="simple" csTypeId="urn:microsoft.com/office/officeart/2005/8/colors/accent3_2" csCatId="accent3" phldr="1"/>
      <dgm:spPr/>
      <dgm:t>
        <a:bodyPr/>
        <a:lstStyle/>
        <a:p>
          <a:endParaRPr lang="vi-VN"/>
        </a:p>
      </dgm:t>
    </dgm:pt>
    <dgm:pt modelId="{BDC29F46-399E-4975-AF04-73169BB3EAAA}">
      <dgm:prSet phldrT="[Text]"/>
      <dgm:spPr/>
      <dgm:t>
        <a:bodyPr/>
        <a:lstStyle/>
        <a:p>
          <a:r>
            <a:rPr lang="vi-VN"/>
            <a:t>Tính phù hợp</a:t>
          </a:r>
        </a:p>
      </dgm:t>
    </dgm:pt>
    <dgm:pt modelId="{16529FE6-E8C8-49BF-ADB1-F579A16D01E7}" type="parTrans" cxnId="{5DFAAB42-93F7-44AA-B642-ABA6227C3D86}">
      <dgm:prSet/>
      <dgm:spPr/>
      <dgm:t>
        <a:bodyPr/>
        <a:lstStyle/>
        <a:p>
          <a:endParaRPr lang="vi-VN"/>
        </a:p>
      </dgm:t>
    </dgm:pt>
    <dgm:pt modelId="{42FF034A-19F4-4810-B2F4-6E8CB79721B6}" type="sibTrans" cxnId="{5DFAAB42-93F7-44AA-B642-ABA6227C3D86}">
      <dgm:prSet/>
      <dgm:spPr/>
      <dgm:t>
        <a:bodyPr/>
        <a:lstStyle/>
        <a:p>
          <a:endParaRPr lang="vi-VN"/>
        </a:p>
      </dgm:t>
    </dgm:pt>
    <dgm:pt modelId="{2B2ADCDD-5966-4959-89F4-4B9BCDAE3186}">
      <dgm:prSet phldrT="[Text]"/>
      <dgm:spPr/>
      <dgm:t>
        <a:bodyPr/>
        <a:lstStyle/>
        <a:p>
          <a:r>
            <a:rPr lang="vi-VN" dirty="0" err="1"/>
            <a:t>Tính</a:t>
          </a:r>
          <a:r>
            <a:rPr lang="vi-VN" dirty="0"/>
            <a:t> </a:t>
          </a:r>
          <a:r>
            <a:rPr lang="vi-VN" dirty="0" err="1"/>
            <a:t>kết</a:t>
          </a:r>
          <a:r>
            <a:rPr lang="vi-VN" dirty="0"/>
            <a:t> </a:t>
          </a:r>
          <a:r>
            <a:rPr lang="vi-VN" dirty="0" err="1"/>
            <a:t>nối</a:t>
          </a:r>
          <a:endParaRPr lang="vi-VN" dirty="0"/>
        </a:p>
      </dgm:t>
    </dgm:pt>
    <dgm:pt modelId="{C295D9C6-E92D-4627-B2E4-8AAACFCA219D}" type="parTrans" cxnId="{7D893A28-91BA-436E-A593-7E97F5D7FB24}">
      <dgm:prSet/>
      <dgm:spPr/>
      <dgm:t>
        <a:bodyPr/>
        <a:lstStyle/>
        <a:p>
          <a:endParaRPr lang="vi-VN"/>
        </a:p>
      </dgm:t>
    </dgm:pt>
    <dgm:pt modelId="{FBB307C0-7642-4D9E-B182-285EFD3A5554}" type="sibTrans" cxnId="{7D893A28-91BA-436E-A593-7E97F5D7FB24}">
      <dgm:prSet/>
      <dgm:spPr/>
      <dgm:t>
        <a:bodyPr/>
        <a:lstStyle/>
        <a:p>
          <a:endParaRPr lang="vi-VN"/>
        </a:p>
      </dgm:t>
    </dgm:pt>
    <dgm:pt modelId="{02792B59-651C-44E5-BAE8-0D90EC5FDD41}">
      <dgm:prSet phldrT="[Text]"/>
      <dgm:spPr/>
      <dgm:t>
        <a:bodyPr/>
        <a:lstStyle/>
        <a:p>
          <a:r>
            <a:rPr lang="vi-VN"/>
            <a:t>Tính hiệu quả</a:t>
          </a:r>
        </a:p>
      </dgm:t>
    </dgm:pt>
    <dgm:pt modelId="{ECBD03D0-14B9-4EE8-B535-EADE9872EADD}" type="parTrans" cxnId="{6272979D-46E3-4BB2-9179-61D5A921CA0F}">
      <dgm:prSet/>
      <dgm:spPr/>
      <dgm:t>
        <a:bodyPr/>
        <a:lstStyle/>
        <a:p>
          <a:endParaRPr lang="vi-VN"/>
        </a:p>
      </dgm:t>
    </dgm:pt>
    <dgm:pt modelId="{CAE98736-F688-46F5-97BB-010C08062106}" type="sibTrans" cxnId="{6272979D-46E3-4BB2-9179-61D5A921CA0F}">
      <dgm:prSet/>
      <dgm:spPr/>
      <dgm:t>
        <a:bodyPr/>
        <a:lstStyle/>
        <a:p>
          <a:endParaRPr lang="vi-VN"/>
        </a:p>
      </dgm:t>
    </dgm:pt>
    <dgm:pt modelId="{97CA475F-1021-4C95-9A8E-6C6A9810AD4F}">
      <dgm:prSet phldrT="[Text]"/>
      <dgm:spPr/>
      <dgm:t>
        <a:bodyPr/>
        <a:lstStyle/>
        <a:p>
          <a:r>
            <a:rPr lang="vi-VN"/>
            <a:t>Hiệu suất</a:t>
          </a:r>
        </a:p>
      </dgm:t>
    </dgm:pt>
    <dgm:pt modelId="{C0BB9C4B-2231-47CD-994B-E6CC0C0EDA8A}" type="parTrans" cxnId="{B63EFDA4-87F6-430E-AC69-E3B225587A61}">
      <dgm:prSet/>
      <dgm:spPr/>
      <dgm:t>
        <a:bodyPr/>
        <a:lstStyle/>
        <a:p>
          <a:endParaRPr lang="vi-VN"/>
        </a:p>
      </dgm:t>
    </dgm:pt>
    <dgm:pt modelId="{7155A88E-E184-4D7A-B158-6E1DBBCAD1E5}" type="sibTrans" cxnId="{B63EFDA4-87F6-430E-AC69-E3B225587A61}">
      <dgm:prSet/>
      <dgm:spPr/>
      <dgm:t>
        <a:bodyPr/>
        <a:lstStyle/>
        <a:p>
          <a:endParaRPr lang="vi-VN"/>
        </a:p>
      </dgm:t>
    </dgm:pt>
    <dgm:pt modelId="{D090266A-6699-4D18-B91B-F46B30070489}">
      <dgm:prSet phldrT="[Text]"/>
      <dgm:spPr/>
      <dgm:t>
        <a:bodyPr/>
        <a:lstStyle/>
        <a:p>
          <a:r>
            <a:rPr lang="vi-VN" dirty="0"/>
            <a:t>Tác động và tính bền vững</a:t>
          </a:r>
        </a:p>
      </dgm:t>
    </dgm:pt>
    <dgm:pt modelId="{5F67AB44-B18F-4D75-A97C-758C77DC069A}" type="parTrans" cxnId="{EF1E5FA3-4092-48A8-B29E-39878B30F980}">
      <dgm:prSet/>
      <dgm:spPr/>
      <dgm:t>
        <a:bodyPr/>
        <a:lstStyle/>
        <a:p>
          <a:endParaRPr lang="vi-VN"/>
        </a:p>
      </dgm:t>
    </dgm:pt>
    <dgm:pt modelId="{67B0389A-479C-4918-8A73-6F9FF5A3DE04}" type="sibTrans" cxnId="{EF1E5FA3-4092-48A8-B29E-39878B30F980}">
      <dgm:prSet/>
      <dgm:spPr/>
      <dgm:t>
        <a:bodyPr/>
        <a:lstStyle/>
        <a:p>
          <a:endParaRPr lang="vi-VN"/>
        </a:p>
      </dgm:t>
    </dgm:pt>
    <dgm:pt modelId="{0425760A-067B-42E2-A316-3D213A788FA0}" type="pres">
      <dgm:prSet presAssocID="{CB21A0FC-2A1C-4B2B-972F-C623AC146944}" presName="vert0" presStyleCnt="0">
        <dgm:presLayoutVars>
          <dgm:dir/>
          <dgm:animOne val="branch"/>
          <dgm:animLvl val="lvl"/>
        </dgm:presLayoutVars>
      </dgm:prSet>
      <dgm:spPr/>
    </dgm:pt>
    <dgm:pt modelId="{F00C5CA8-FC8A-4A83-8A8F-6139DA481237}" type="pres">
      <dgm:prSet presAssocID="{BDC29F46-399E-4975-AF04-73169BB3EAAA}" presName="thickLine" presStyleLbl="alignNode1" presStyleIdx="0" presStyleCnt="5"/>
      <dgm:spPr/>
    </dgm:pt>
    <dgm:pt modelId="{370C8D59-7805-44B5-AA6F-9EB837BDBD24}" type="pres">
      <dgm:prSet presAssocID="{BDC29F46-399E-4975-AF04-73169BB3EAAA}" presName="horz1" presStyleCnt="0"/>
      <dgm:spPr/>
    </dgm:pt>
    <dgm:pt modelId="{B0E82C96-0996-4F92-AA1F-B4428737CA33}" type="pres">
      <dgm:prSet presAssocID="{BDC29F46-399E-4975-AF04-73169BB3EAAA}" presName="tx1" presStyleLbl="revTx" presStyleIdx="0" presStyleCnt="5"/>
      <dgm:spPr/>
    </dgm:pt>
    <dgm:pt modelId="{66BADBE7-2B8F-48DC-9CEB-AA16CD1104E1}" type="pres">
      <dgm:prSet presAssocID="{BDC29F46-399E-4975-AF04-73169BB3EAAA}" presName="vert1" presStyleCnt="0"/>
      <dgm:spPr/>
    </dgm:pt>
    <dgm:pt modelId="{99AE0D49-3065-4552-A8A6-1B449D0F0BD4}" type="pres">
      <dgm:prSet presAssocID="{2B2ADCDD-5966-4959-89F4-4B9BCDAE3186}" presName="thickLine" presStyleLbl="alignNode1" presStyleIdx="1" presStyleCnt="5"/>
      <dgm:spPr/>
    </dgm:pt>
    <dgm:pt modelId="{DD3C0804-4D12-43E9-943E-143875C4E52C}" type="pres">
      <dgm:prSet presAssocID="{2B2ADCDD-5966-4959-89F4-4B9BCDAE3186}" presName="horz1" presStyleCnt="0"/>
      <dgm:spPr/>
    </dgm:pt>
    <dgm:pt modelId="{BBDA5E7E-1779-4D9D-8291-5044CF09CBE0}" type="pres">
      <dgm:prSet presAssocID="{2B2ADCDD-5966-4959-89F4-4B9BCDAE3186}" presName="tx1" presStyleLbl="revTx" presStyleIdx="1" presStyleCnt="5"/>
      <dgm:spPr/>
    </dgm:pt>
    <dgm:pt modelId="{7DE939E1-91E2-4EA8-86E6-0B9C684331B3}" type="pres">
      <dgm:prSet presAssocID="{2B2ADCDD-5966-4959-89F4-4B9BCDAE3186}" presName="vert1" presStyleCnt="0"/>
      <dgm:spPr/>
    </dgm:pt>
    <dgm:pt modelId="{150B08C0-DC83-47F1-BBE9-265204B1527E}" type="pres">
      <dgm:prSet presAssocID="{02792B59-651C-44E5-BAE8-0D90EC5FDD41}" presName="thickLine" presStyleLbl="alignNode1" presStyleIdx="2" presStyleCnt="5"/>
      <dgm:spPr/>
    </dgm:pt>
    <dgm:pt modelId="{3C97CEC0-D8A3-48F3-A21E-CE49FDE50622}" type="pres">
      <dgm:prSet presAssocID="{02792B59-651C-44E5-BAE8-0D90EC5FDD41}" presName="horz1" presStyleCnt="0"/>
      <dgm:spPr/>
    </dgm:pt>
    <dgm:pt modelId="{1CD0D99F-DEFA-429C-87E2-538DF938EEF7}" type="pres">
      <dgm:prSet presAssocID="{02792B59-651C-44E5-BAE8-0D90EC5FDD41}" presName="tx1" presStyleLbl="revTx" presStyleIdx="2" presStyleCnt="5"/>
      <dgm:spPr/>
    </dgm:pt>
    <dgm:pt modelId="{73297514-DAFB-4226-B1D9-9DFE56DFDBC8}" type="pres">
      <dgm:prSet presAssocID="{02792B59-651C-44E5-BAE8-0D90EC5FDD41}" presName="vert1" presStyleCnt="0"/>
      <dgm:spPr/>
    </dgm:pt>
    <dgm:pt modelId="{424EBEBF-9870-43EA-95AF-50B33C9E6567}" type="pres">
      <dgm:prSet presAssocID="{97CA475F-1021-4C95-9A8E-6C6A9810AD4F}" presName="thickLine" presStyleLbl="alignNode1" presStyleIdx="3" presStyleCnt="5"/>
      <dgm:spPr/>
    </dgm:pt>
    <dgm:pt modelId="{8AA57A37-9CD2-4FBA-844F-91CF1E34C52E}" type="pres">
      <dgm:prSet presAssocID="{97CA475F-1021-4C95-9A8E-6C6A9810AD4F}" presName="horz1" presStyleCnt="0"/>
      <dgm:spPr/>
    </dgm:pt>
    <dgm:pt modelId="{62025825-7A55-485C-B549-D5822E81C293}" type="pres">
      <dgm:prSet presAssocID="{97CA475F-1021-4C95-9A8E-6C6A9810AD4F}" presName="tx1" presStyleLbl="revTx" presStyleIdx="3" presStyleCnt="5"/>
      <dgm:spPr/>
    </dgm:pt>
    <dgm:pt modelId="{A68CBA9F-8903-43D4-A656-121497B2AFD1}" type="pres">
      <dgm:prSet presAssocID="{97CA475F-1021-4C95-9A8E-6C6A9810AD4F}" presName="vert1" presStyleCnt="0"/>
      <dgm:spPr/>
    </dgm:pt>
    <dgm:pt modelId="{078192D1-BA92-45EF-862C-A6B1541B1089}" type="pres">
      <dgm:prSet presAssocID="{D090266A-6699-4D18-B91B-F46B30070489}" presName="thickLine" presStyleLbl="alignNode1" presStyleIdx="4" presStyleCnt="5"/>
      <dgm:spPr/>
    </dgm:pt>
    <dgm:pt modelId="{F75E19D1-7077-4315-9C77-D897AB7FB337}" type="pres">
      <dgm:prSet presAssocID="{D090266A-6699-4D18-B91B-F46B30070489}" presName="horz1" presStyleCnt="0"/>
      <dgm:spPr/>
    </dgm:pt>
    <dgm:pt modelId="{4F7AE1A3-DD9D-4D28-8049-8E0B0B6CF7FC}" type="pres">
      <dgm:prSet presAssocID="{D090266A-6699-4D18-B91B-F46B30070489}" presName="tx1" presStyleLbl="revTx" presStyleIdx="4" presStyleCnt="5"/>
      <dgm:spPr/>
    </dgm:pt>
    <dgm:pt modelId="{37D3B48D-5E9B-4E70-8A15-47AA9D901B45}" type="pres">
      <dgm:prSet presAssocID="{D090266A-6699-4D18-B91B-F46B30070489}" presName="vert1" presStyleCnt="0"/>
      <dgm:spPr/>
    </dgm:pt>
  </dgm:ptLst>
  <dgm:cxnLst>
    <dgm:cxn modelId="{BAA2661A-D890-481A-B2A0-D1A89D283B71}" type="presOf" srcId="{97CA475F-1021-4C95-9A8E-6C6A9810AD4F}" destId="{62025825-7A55-485C-B549-D5822E81C293}" srcOrd="0" destOrd="0" presId="urn:microsoft.com/office/officeart/2008/layout/LinedList"/>
    <dgm:cxn modelId="{7D893A28-91BA-436E-A593-7E97F5D7FB24}" srcId="{CB21A0FC-2A1C-4B2B-972F-C623AC146944}" destId="{2B2ADCDD-5966-4959-89F4-4B9BCDAE3186}" srcOrd="1" destOrd="0" parTransId="{C295D9C6-E92D-4627-B2E4-8AAACFCA219D}" sibTransId="{FBB307C0-7642-4D9E-B182-285EFD3A5554}"/>
    <dgm:cxn modelId="{07FAFA31-141D-4CC4-9197-441747BC81AA}" type="presOf" srcId="{BDC29F46-399E-4975-AF04-73169BB3EAAA}" destId="{B0E82C96-0996-4F92-AA1F-B4428737CA33}" srcOrd="0" destOrd="0" presId="urn:microsoft.com/office/officeart/2008/layout/LinedList"/>
    <dgm:cxn modelId="{5DFAAB42-93F7-44AA-B642-ABA6227C3D86}" srcId="{CB21A0FC-2A1C-4B2B-972F-C623AC146944}" destId="{BDC29F46-399E-4975-AF04-73169BB3EAAA}" srcOrd="0" destOrd="0" parTransId="{16529FE6-E8C8-49BF-ADB1-F579A16D01E7}" sibTransId="{42FF034A-19F4-4810-B2F4-6E8CB79721B6}"/>
    <dgm:cxn modelId="{45F3688F-3798-45CF-8846-E23FF2CD5B69}" type="presOf" srcId="{2B2ADCDD-5966-4959-89F4-4B9BCDAE3186}" destId="{BBDA5E7E-1779-4D9D-8291-5044CF09CBE0}" srcOrd="0" destOrd="0" presId="urn:microsoft.com/office/officeart/2008/layout/LinedList"/>
    <dgm:cxn modelId="{1D393F93-CCA6-445E-9A39-2DFDD9FE8E21}" type="presOf" srcId="{CB21A0FC-2A1C-4B2B-972F-C623AC146944}" destId="{0425760A-067B-42E2-A316-3D213A788FA0}" srcOrd="0" destOrd="0" presId="urn:microsoft.com/office/officeart/2008/layout/LinedList"/>
    <dgm:cxn modelId="{6272979D-46E3-4BB2-9179-61D5A921CA0F}" srcId="{CB21A0FC-2A1C-4B2B-972F-C623AC146944}" destId="{02792B59-651C-44E5-BAE8-0D90EC5FDD41}" srcOrd="2" destOrd="0" parTransId="{ECBD03D0-14B9-4EE8-B535-EADE9872EADD}" sibTransId="{CAE98736-F688-46F5-97BB-010C08062106}"/>
    <dgm:cxn modelId="{EF1E5FA3-4092-48A8-B29E-39878B30F980}" srcId="{CB21A0FC-2A1C-4B2B-972F-C623AC146944}" destId="{D090266A-6699-4D18-B91B-F46B30070489}" srcOrd="4" destOrd="0" parTransId="{5F67AB44-B18F-4D75-A97C-758C77DC069A}" sibTransId="{67B0389A-479C-4918-8A73-6F9FF5A3DE04}"/>
    <dgm:cxn modelId="{B63EFDA4-87F6-430E-AC69-E3B225587A61}" srcId="{CB21A0FC-2A1C-4B2B-972F-C623AC146944}" destId="{97CA475F-1021-4C95-9A8E-6C6A9810AD4F}" srcOrd="3" destOrd="0" parTransId="{C0BB9C4B-2231-47CD-994B-E6CC0C0EDA8A}" sibTransId="{7155A88E-E184-4D7A-B158-6E1DBBCAD1E5}"/>
    <dgm:cxn modelId="{C95AEFA5-1BA3-4ED2-BEDA-5D43B243D427}" type="presOf" srcId="{D090266A-6699-4D18-B91B-F46B30070489}" destId="{4F7AE1A3-DD9D-4D28-8049-8E0B0B6CF7FC}" srcOrd="0" destOrd="0" presId="urn:microsoft.com/office/officeart/2008/layout/LinedList"/>
    <dgm:cxn modelId="{6700D4BA-9595-482C-8978-57007C16DCA4}" type="presOf" srcId="{02792B59-651C-44E5-BAE8-0D90EC5FDD41}" destId="{1CD0D99F-DEFA-429C-87E2-538DF938EEF7}" srcOrd="0" destOrd="0" presId="urn:microsoft.com/office/officeart/2008/layout/LinedList"/>
    <dgm:cxn modelId="{8D3A36CB-03D2-4366-A516-E1EE62D88B02}" type="presParOf" srcId="{0425760A-067B-42E2-A316-3D213A788FA0}" destId="{F00C5CA8-FC8A-4A83-8A8F-6139DA481237}" srcOrd="0" destOrd="0" presId="urn:microsoft.com/office/officeart/2008/layout/LinedList"/>
    <dgm:cxn modelId="{C052E9AA-E5FC-4EE0-8871-8A069ACCBFB0}" type="presParOf" srcId="{0425760A-067B-42E2-A316-3D213A788FA0}" destId="{370C8D59-7805-44B5-AA6F-9EB837BDBD24}" srcOrd="1" destOrd="0" presId="urn:microsoft.com/office/officeart/2008/layout/LinedList"/>
    <dgm:cxn modelId="{FBAD8417-0736-4F83-B712-B2CA20EC8A3D}" type="presParOf" srcId="{370C8D59-7805-44B5-AA6F-9EB837BDBD24}" destId="{B0E82C96-0996-4F92-AA1F-B4428737CA33}" srcOrd="0" destOrd="0" presId="urn:microsoft.com/office/officeart/2008/layout/LinedList"/>
    <dgm:cxn modelId="{15892AF8-7FD8-4B5A-9880-C9DB79B6D95F}" type="presParOf" srcId="{370C8D59-7805-44B5-AA6F-9EB837BDBD24}" destId="{66BADBE7-2B8F-48DC-9CEB-AA16CD1104E1}" srcOrd="1" destOrd="0" presId="urn:microsoft.com/office/officeart/2008/layout/LinedList"/>
    <dgm:cxn modelId="{7DE0B0BF-44C5-491D-BBCF-F9A557EBC724}" type="presParOf" srcId="{0425760A-067B-42E2-A316-3D213A788FA0}" destId="{99AE0D49-3065-4552-A8A6-1B449D0F0BD4}" srcOrd="2" destOrd="0" presId="urn:microsoft.com/office/officeart/2008/layout/LinedList"/>
    <dgm:cxn modelId="{7AF998EA-F720-4114-B847-5E0ECD6ADC30}" type="presParOf" srcId="{0425760A-067B-42E2-A316-3D213A788FA0}" destId="{DD3C0804-4D12-43E9-943E-143875C4E52C}" srcOrd="3" destOrd="0" presId="urn:microsoft.com/office/officeart/2008/layout/LinedList"/>
    <dgm:cxn modelId="{A9EA204E-5574-4A4E-910E-B0201245B451}" type="presParOf" srcId="{DD3C0804-4D12-43E9-943E-143875C4E52C}" destId="{BBDA5E7E-1779-4D9D-8291-5044CF09CBE0}" srcOrd="0" destOrd="0" presId="urn:microsoft.com/office/officeart/2008/layout/LinedList"/>
    <dgm:cxn modelId="{06AE7070-95CB-48E3-92E4-A1986B29CF8A}" type="presParOf" srcId="{DD3C0804-4D12-43E9-943E-143875C4E52C}" destId="{7DE939E1-91E2-4EA8-86E6-0B9C684331B3}" srcOrd="1" destOrd="0" presId="urn:microsoft.com/office/officeart/2008/layout/LinedList"/>
    <dgm:cxn modelId="{509F5841-BE53-46F5-97CA-288CB7A39381}" type="presParOf" srcId="{0425760A-067B-42E2-A316-3D213A788FA0}" destId="{150B08C0-DC83-47F1-BBE9-265204B1527E}" srcOrd="4" destOrd="0" presId="urn:microsoft.com/office/officeart/2008/layout/LinedList"/>
    <dgm:cxn modelId="{94414DBE-7148-4755-B9D1-EED0EA94F0D8}" type="presParOf" srcId="{0425760A-067B-42E2-A316-3D213A788FA0}" destId="{3C97CEC0-D8A3-48F3-A21E-CE49FDE50622}" srcOrd="5" destOrd="0" presId="urn:microsoft.com/office/officeart/2008/layout/LinedList"/>
    <dgm:cxn modelId="{CBF4D5F4-AEAE-47A9-A831-10A8A4FF8B8C}" type="presParOf" srcId="{3C97CEC0-D8A3-48F3-A21E-CE49FDE50622}" destId="{1CD0D99F-DEFA-429C-87E2-538DF938EEF7}" srcOrd="0" destOrd="0" presId="urn:microsoft.com/office/officeart/2008/layout/LinedList"/>
    <dgm:cxn modelId="{14E8CAF1-2AA8-4776-B364-24BECBFC9CC9}" type="presParOf" srcId="{3C97CEC0-D8A3-48F3-A21E-CE49FDE50622}" destId="{73297514-DAFB-4226-B1D9-9DFE56DFDBC8}" srcOrd="1" destOrd="0" presId="urn:microsoft.com/office/officeart/2008/layout/LinedList"/>
    <dgm:cxn modelId="{5548422E-4F95-44B7-BA98-082921F6AE3A}" type="presParOf" srcId="{0425760A-067B-42E2-A316-3D213A788FA0}" destId="{424EBEBF-9870-43EA-95AF-50B33C9E6567}" srcOrd="6" destOrd="0" presId="urn:microsoft.com/office/officeart/2008/layout/LinedList"/>
    <dgm:cxn modelId="{E1B3AA16-A1B7-4FDD-9489-9618206D6238}" type="presParOf" srcId="{0425760A-067B-42E2-A316-3D213A788FA0}" destId="{8AA57A37-9CD2-4FBA-844F-91CF1E34C52E}" srcOrd="7" destOrd="0" presId="urn:microsoft.com/office/officeart/2008/layout/LinedList"/>
    <dgm:cxn modelId="{D154F8B8-0475-48C4-B916-9410E12D352A}" type="presParOf" srcId="{8AA57A37-9CD2-4FBA-844F-91CF1E34C52E}" destId="{62025825-7A55-485C-B549-D5822E81C293}" srcOrd="0" destOrd="0" presId="urn:microsoft.com/office/officeart/2008/layout/LinedList"/>
    <dgm:cxn modelId="{1E791EAF-E4BF-4E9C-998D-FE5775C51394}" type="presParOf" srcId="{8AA57A37-9CD2-4FBA-844F-91CF1E34C52E}" destId="{A68CBA9F-8903-43D4-A656-121497B2AFD1}" srcOrd="1" destOrd="0" presId="urn:microsoft.com/office/officeart/2008/layout/LinedList"/>
    <dgm:cxn modelId="{451680CF-5138-46BC-833A-640E89711D87}" type="presParOf" srcId="{0425760A-067B-42E2-A316-3D213A788FA0}" destId="{078192D1-BA92-45EF-862C-A6B1541B1089}" srcOrd="8" destOrd="0" presId="urn:microsoft.com/office/officeart/2008/layout/LinedList"/>
    <dgm:cxn modelId="{1B5F5605-DB8D-493E-B012-B16D6FE414D3}" type="presParOf" srcId="{0425760A-067B-42E2-A316-3D213A788FA0}" destId="{F75E19D1-7077-4315-9C77-D897AB7FB337}" srcOrd="9" destOrd="0" presId="urn:microsoft.com/office/officeart/2008/layout/LinedList"/>
    <dgm:cxn modelId="{49ADED81-1352-4C93-BCED-4F28367EFC28}" type="presParOf" srcId="{F75E19D1-7077-4315-9C77-D897AB7FB337}" destId="{4F7AE1A3-DD9D-4D28-8049-8E0B0B6CF7FC}" srcOrd="0" destOrd="0" presId="urn:microsoft.com/office/officeart/2008/layout/LinedList"/>
    <dgm:cxn modelId="{D2998629-E451-4144-A423-DE5BB3619045}" type="presParOf" srcId="{F75E19D1-7077-4315-9C77-D897AB7FB337}" destId="{37D3B48D-5E9B-4E70-8A15-47AA9D901B45}" srcOrd="1" destOrd="0" presId="urn:microsoft.com/office/officeart/2008/layout/LinedList"/>
  </dgm:cxnLst>
  <dgm:bg/>
  <dgm:whole>
    <a:ln w="38100">
      <a:no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0C5CA8-FC8A-4A83-8A8F-6139DA481237}">
      <dsp:nvSpPr>
        <dsp:cNvPr id="0" name=""/>
        <dsp:cNvSpPr/>
      </dsp:nvSpPr>
      <dsp:spPr>
        <a:xfrm>
          <a:off x="0" y="493"/>
          <a:ext cx="5275001" cy="0"/>
        </a:xfrm>
        <a:prstGeom prst="line">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E82C96-0996-4F92-AA1F-B4428737CA33}">
      <dsp:nvSpPr>
        <dsp:cNvPr id="0" name=""/>
        <dsp:cNvSpPr/>
      </dsp:nvSpPr>
      <dsp:spPr>
        <a:xfrm>
          <a:off x="0" y="493"/>
          <a:ext cx="5275001" cy="808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vi-VN" sz="3300" kern="1200"/>
            <a:t>Tính phù hợp</a:t>
          </a:r>
        </a:p>
      </dsp:txBody>
      <dsp:txXfrm>
        <a:off x="0" y="493"/>
        <a:ext cx="5275001" cy="808939"/>
      </dsp:txXfrm>
    </dsp:sp>
    <dsp:sp modelId="{99AE0D49-3065-4552-A8A6-1B449D0F0BD4}">
      <dsp:nvSpPr>
        <dsp:cNvPr id="0" name=""/>
        <dsp:cNvSpPr/>
      </dsp:nvSpPr>
      <dsp:spPr>
        <a:xfrm>
          <a:off x="0" y="809432"/>
          <a:ext cx="5275001" cy="0"/>
        </a:xfrm>
        <a:prstGeom prst="line">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DA5E7E-1779-4D9D-8291-5044CF09CBE0}">
      <dsp:nvSpPr>
        <dsp:cNvPr id="0" name=""/>
        <dsp:cNvSpPr/>
      </dsp:nvSpPr>
      <dsp:spPr>
        <a:xfrm>
          <a:off x="0" y="809432"/>
          <a:ext cx="5275001" cy="808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vi-VN" sz="3300" kern="1200" dirty="0" err="1"/>
            <a:t>Tính</a:t>
          </a:r>
          <a:r>
            <a:rPr lang="vi-VN" sz="3300" kern="1200" dirty="0"/>
            <a:t> </a:t>
          </a:r>
          <a:r>
            <a:rPr lang="vi-VN" sz="3300" kern="1200" dirty="0" err="1"/>
            <a:t>kết</a:t>
          </a:r>
          <a:r>
            <a:rPr lang="vi-VN" sz="3300" kern="1200" dirty="0"/>
            <a:t> </a:t>
          </a:r>
          <a:r>
            <a:rPr lang="vi-VN" sz="3300" kern="1200" dirty="0" err="1"/>
            <a:t>nối</a:t>
          </a:r>
          <a:endParaRPr lang="vi-VN" sz="3300" kern="1200" dirty="0"/>
        </a:p>
      </dsp:txBody>
      <dsp:txXfrm>
        <a:off x="0" y="809432"/>
        <a:ext cx="5275001" cy="808939"/>
      </dsp:txXfrm>
    </dsp:sp>
    <dsp:sp modelId="{150B08C0-DC83-47F1-BBE9-265204B1527E}">
      <dsp:nvSpPr>
        <dsp:cNvPr id="0" name=""/>
        <dsp:cNvSpPr/>
      </dsp:nvSpPr>
      <dsp:spPr>
        <a:xfrm>
          <a:off x="0" y="1618371"/>
          <a:ext cx="5275001" cy="0"/>
        </a:xfrm>
        <a:prstGeom prst="line">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D0D99F-DEFA-429C-87E2-538DF938EEF7}">
      <dsp:nvSpPr>
        <dsp:cNvPr id="0" name=""/>
        <dsp:cNvSpPr/>
      </dsp:nvSpPr>
      <dsp:spPr>
        <a:xfrm>
          <a:off x="0" y="1618371"/>
          <a:ext cx="5275001" cy="808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vi-VN" sz="3300" kern="1200"/>
            <a:t>Tính hiệu quả</a:t>
          </a:r>
        </a:p>
      </dsp:txBody>
      <dsp:txXfrm>
        <a:off x="0" y="1618371"/>
        <a:ext cx="5275001" cy="808939"/>
      </dsp:txXfrm>
    </dsp:sp>
    <dsp:sp modelId="{424EBEBF-9870-43EA-95AF-50B33C9E6567}">
      <dsp:nvSpPr>
        <dsp:cNvPr id="0" name=""/>
        <dsp:cNvSpPr/>
      </dsp:nvSpPr>
      <dsp:spPr>
        <a:xfrm>
          <a:off x="0" y="2427311"/>
          <a:ext cx="5275001" cy="0"/>
        </a:xfrm>
        <a:prstGeom prst="line">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025825-7A55-485C-B549-D5822E81C293}">
      <dsp:nvSpPr>
        <dsp:cNvPr id="0" name=""/>
        <dsp:cNvSpPr/>
      </dsp:nvSpPr>
      <dsp:spPr>
        <a:xfrm>
          <a:off x="0" y="2427311"/>
          <a:ext cx="5275001" cy="808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vi-VN" sz="3300" kern="1200"/>
            <a:t>Hiệu suất</a:t>
          </a:r>
        </a:p>
      </dsp:txBody>
      <dsp:txXfrm>
        <a:off x="0" y="2427311"/>
        <a:ext cx="5275001" cy="808939"/>
      </dsp:txXfrm>
    </dsp:sp>
    <dsp:sp modelId="{078192D1-BA92-45EF-862C-A6B1541B1089}">
      <dsp:nvSpPr>
        <dsp:cNvPr id="0" name=""/>
        <dsp:cNvSpPr/>
      </dsp:nvSpPr>
      <dsp:spPr>
        <a:xfrm>
          <a:off x="0" y="3236250"/>
          <a:ext cx="5275001" cy="0"/>
        </a:xfrm>
        <a:prstGeom prst="line">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7AE1A3-DD9D-4D28-8049-8E0B0B6CF7FC}">
      <dsp:nvSpPr>
        <dsp:cNvPr id="0" name=""/>
        <dsp:cNvSpPr/>
      </dsp:nvSpPr>
      <dsp:spPr>
        <a:xfrm>
          <a:off x="0" y="3236250"/>
          <a:ext cx="5275001" cy="808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vi-VN" sz="3300" kern="1200" dirty="0"/>
            <a:t>Tác động và tính bền vững</a:t>
          </a:r>
        </a:p>
      </dsp:txBody>
      <dsp:txXfrm>
        <a:off x="0" y="3236250"/>
        <a:ext cx="5275001" cy="80893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9800535-88F4-4CF4-8774-9306840BAB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78B0A65-8BF9-4A0B-A3A6-EF632A2064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DF86FB6-7282-4480-AC14-3B22DC9C75BD}" type="datetimeFigureOut">
              <a:rPr lang="en-US" smtClean="0"/>
              <a:t>3/28/21</a:t>
            </a:fld>
            <a:endParaRPr lang="en-US"/>
          </a:p>
        </p:txBody>
      </p:sp>
      <p:sp>
        <p:nvSpPr>
          <p:cNvPr id="4" name="Footer Placeholder 3">
            <a:extLst>
              <a:ext uri="{FF2B5EF4-FFF2-40B4-BE49-F238E27FC236}">
                <a16:creationId xmlns:a16="http://schemas.microsoft.com/office/drawing/2014/main" id="{F4250ED5-020B-432F-ABA9-8F7021AF9F0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1AE917-AFA6-4964-8EA7-FBFE513BACE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98BF8E-C5C7-4C4D-9584-D6FCEEA90458}" type="slidenum">
              <a:rPr lang="en-US" smtClean="0"/>
              <a:t>‹#›</a:t>
            </a:fld>
            <a:endParaRPr lang="en-US"/>
          </a:p>
        </p:txBody>
      </p:sp>
    </p:spTree>
    <p:extLst>
      <p:ext uri="{BB962C8B-B14F-4D97-AF65-F5344CB8AC3E}">
        <p14:creationId xmlns:p14="http://schemas.microsoft.com/office/powerpoint/2010/main" val="9932982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82ED73-DA70-4A1D-A5C4-F8CF97BDF48E}" type="datetimeFigureOut">
              <a:rPr lang="en-US" smtClean="0"/>
              <a:t>3/28/21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FFCA77-DCE5-4293-A36A-614D95571F69}" type="slidenum">
              <a:rPr lang="en-US" smtClean="0"/>
              <a:t>‹#›</a:t>
            </a:fld>
            <a:endParaRPr lang="en-US"/>
          </a:p>
        </p:txBody>
      </p:sp>
    </p:spTree>
    <p:extLst>
      <p:ext uri="{BB962C8B-B14F-4D97-AF65-F5344CB8AC3E}">
        <p14:creationId xmlns:p14="http://schemas.microsoft.com/office/powerpoint/2010/main" val="162726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2FFCA77-DCE5-4293-A36A-614D95571F69}" type="slidenum">
              <a:rPr lang="en-US" smtClean="0"/>
              <a:t>3</a:t>
            </a:fld>
            <a:endParaRPr lang="en-US"/>
          </a:p>
        </p:txBody>
      </p:sp>
    </p:spTree>
    <p:extLst>
      <p:ext uri="{BB962C8B-B14F-4D97-AF65-F5344CB8AC3E}">
        <p14:creationId xmlns:p14="http://schemas.microsoft.com/office/powerpoint/2010/main" val="993756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Anh </a:t>
            </a:r>
            <a:r>
              <a:rPr lang="en-US" dirty="0" err="1"/>
              <a:t>ơi</a:t>
            </a:r>
            <a:r>
              <a:rPr lang="en-US" dirty="0"/>
              <a:t>, phần </a:t>
            </a:r>
            <a:r>
              <a:rPr lang="en-US" dirty="0" err="1"/>
              <a:t>này</a:t>
            </a:r>
            <a:r>
              <a:rPr lang="en-US" dirty="0"/>
              <a:t> </a:t>
            </a:r>
            <a:r>
              <a:rPr lang="en-US" dirty="0" err="1"/>
              <a:t>có</a:t>
            </a:r>
            <a:r>
              <a:rPr lang="en-US" dirty="0"/>
              <a:t> </a:t>
            </a:r>
            <a:r>
              <a:rPr lang="en-US" dirty="0" err="1"/>
              <a:t>cần</a:t>
            </a:r>
            <a:r>
              <a:rPr lang="en-US" dirty="0"/>
              <a:t> update </a:t>
            </a:r>
            <a:r>
              <a:rPr lang="en-US" dirty="0" err="1"/>
              <a:t>lại</a:t>
            </a:r>
            <a:r>
              <a:rPr lang="en-US" dirty="0"/>
              <a:t> </a:t>
            </a:r>
            <a:r>
              <a:rPr lang="en-US" dirty="0" err="1"/>
              <a:t>hiệp</a:t>
            </a:r>
            <a:r>
              <a:rPr lang="en-US" dirty="0"/>
              <a:t> định </a:t>
            </a:r>
            <a:r>
              <a:rPr lang="en-US" dirty="0" err="1"/>
              <a:t>mới</a:t>
            </a:r>
            <a:r>
              <a:rPr lang="en-US" dirty="0"/>
              <a:t> </a:t>
            </a:r>
            <a:r>
              <a:rPr lang="en-US" dirty="0" err="1"/>
              <a:t>là</a:t>
            </a:r>
            <a:r>
              <a:rPr lang="en-US" dirty="0"/>
              <a:t> RCEP (Hiệp định </a:t>
            </a:r>
            <a:r>
              <a:rPr lang="en-US" dirty="0" err="1"/>
              <a:t>đối</a:t>
            </a:r>
            <a:r>
              <a:rPr lang="en-US" dirty="0"/>
              <a:t> </a:t>
            </a:r>
            <a:r>
              <a:rPr lang="en-US" dirty="0" err="1"/>
              <a:t>tác</a:t>
            </a:r>
            <a:r>
              <a:rPr lang="en-US" dirty="0"/>
              <a:t> </a:t>
            </a:r>
            <a:r>
              <a:rPr lang="en-US" dirty="0" err="1"/>
              <a:t>toàn</a:t>
            </a:r>
            <a:r>
              <a:rPr lang="en-US" dirty="0"/>
              <a:t> </a:t>
            </a:r>
            <a:r>
              <a:rPr lang="en-US" dirty="0" err="1"/>
              <a:t>diện</a:t>
            </a:r>
            <a:r>
              <a:rPr lang="en-US" dirty="0"/>
              <a:t> </a:t>
            </a:r>
            <a:r>
              <a:rPr lang="en-US" dirty="0" err="1"/>
              <a:t>khu</a:t>
            </a:r>
            <a:r>
              <a:rPr lang="en-US" dirty="0"/>
              <a:t> </a:t>
            </a:r>
            <a:r>
              <a:rPr lang="en-US" dirty="0" err="1"/>
              <a:t>vực</a:t>
            </a:r>
            <a:r>
              <a:rPr lang="en-US" dirty="0"/>
              <a:t>) và </a:t>
            </a:r>
            <a:r>
              <a:rPr lang="en-US" dirty="0" err="1"/>
              <a:t>Hoàn</a:t>
            </a:r>
            <a:r>
              <a:rPr lang="en-US" dirty="0"/>
              <a:t> </a:t>
            </a:r>
            <a:r>
              <a:rPr lang="en-US" dirty="0" err="1"/>
              <a:t>thành</a:t>
            </a:r>
            <a:r>
              <a:rPr lang="en-US" dirty="0"/>
              <a:t> </a:t>
            </a:r>
            <a:r>
              <a:rPr lang="en-US" dirty="0" err="1"/>
              <a:t>quá</a:t>
            </a:r>
            <a:r>
              <a:rPr lang="en-US" dirty="0"/>
              <a:t> </a:t>
            </a:r>
            <a:r>
              <a:rPr lang="en-US" dirty="0" err="1"/>
              <a:t>trình</a:t>
            </a:r>
            <a:r>
              <a:rPr lang="en-US" dirty="0"/>
              <a:t> </a:t>
            </a:r>
            <a:r>
              <a:rPr lang="en-US" dirty="0" err="1"/>
              <a:t>đàm</a:t>
            </a:r>
            <a:r>
              <a:rPr lang="en-US" dirty="0"/>
              <a:t> phần FTA </a:t>
            </a:r>
            <a:r>
              <a:rPr lang="en-US" dirty="0" err="1"/>
              <a:t>với</a:t>
            </a:r>
            <a:r>
              <a:rPr lang="en-US" dirty="0"/>
              <a:t> Anh. </a:t>
            </a:r>
            <a:endParaRPr lang="vi-VN" dirty="0"/>
          </a:p>
        </p:txBody>
      </p:sp>
      <p:sp>
        <p:nvSpPr>
          <p:cNvPr id="4" name="Slide Number Placeholder 3"/>
          <p:cNvSpPr>
            <a:spLocks noGrp="1"/>
          </p:cNvSpPr>
          <p:nvPr>
            <p:ph type="sldNum" sz="quarter" idx="5"/>
          </p:nvPr>
        </p:nvSpPr>
        <p:spPr/>
        <p:txBody>
          <a:bodyPr/>
          <a:lstStyle/>
          <a:p>
            <a:fld id="{02FFCA77-DCE5-4293-A36A-614D95571F69}" type="slidenum">
              <a:rPr lang="en-US" smtClean="0"/>
              <a:t>6</a:t>
            </a:fld>
            <a:endParaRPr lang="en-US"/>
          </a:p>
        </p:txBody>
      </p:sp>
    </p:spTree>
    <p:extLst>
      <p:ext uri="{BB962C8B-B14F-4D97-AF65-F5344CB8AC3E}">
        <p14:creationId xmlns:p14="http://schemas.microsoft.com/office/powerpoint/2010/main" val="1946649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2FFCA77-DCE5-4293-A36A-614D95571F69}" type="slidenum">
              <a:rPr lang="en-US" smtClean="0"/>
              <a:t>9</a:t>
            </a:fld>
            <a:endParaRPr lang="en-US"/>
          </a:p>
        </p:txBody>
      </p:sp>
    </p:spTree>
    <p:extLst>
      <p:ext uri="{BB962C8B-B14F-4D97-AF65-F5344CB8AC3E}">
        <p14:creationId xmlns:p14="http://schemas.microsoft.com/office/powerpoint/2010/main" val="2589360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9C40219E-BC6D-41B2-B35E-B3F85DF1EFE9}" type="datetime1">
              <a:rPr lang="en-US" smtClean="0"/>
              <a:t>3/28/21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9056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94534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650394"/>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329A2A-4016-445B-998D-B3D651B9929D}" type="datetime1">
              <a:rPr lang="en-US" smtClean="0"/>
              <a:t>3/28/21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75660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53ED8F6-7E06-4419-A85E-971605AF60EA}" type="datetime1">
              <a:rPr lang="en-US" smtClean="0"/>
              <a:t>3/28/21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29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F3F092-3BD8-4ECE-9FC3-F3E524DE39AD}" type="datetime1">
              <a:rPr lang="en-US" smtClean="0"/>
              <a:t>3/28/21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a:extLst>
              <a:ext uri="{FF2B5EF4-FFF2-40B4-BE49-F238E27FC236}">
                <a16:creationId xmlns:a16="http://schemas.microsoft.com/office/drawing/2014/main" id="{2626382F-BAEE-43F6-8BED-629961B7F12E}"/>
              </a:ext>
            </a:extLst>
          </p:cNvPr>
          <p:cNvSpPr txBox="1"/>
          <p:nvPr userDrawn="1"/>
        </p:nvSpPr>
        <p:spPr>
          <a:xfrm>
            <a:off x="2701305" y="6479542"/>
            <a:ext cx="6787299" cy="276999"/>
          </a:xfrm>
          <a:prstGeom prst="rect">
            <a:avLst/>
          </a:prstGeom>
          <a:noFill/>
        </p:spPr>
        <p:txBody>
          <a:bodyPr wrap="square" rtlCol="0">
            <a:spAutoFit/>
          </a:bodyPr>
          <a:lstStyle/>
          <a:p>
            <a:pPr algn="ctr"/>
            <a:r>
              <a:rPr lang="en-US" sz="1200" b="0" dirty="0">
                <a:solidFill>
                  <a:schemeClr val="tx1">
                    <a:lumMod val="50000"/>
                    <a:lumOff val="50000"/>
                  </a:schemeClr>
                </a:solidFill>
              </a:rPr>
              <a:t>www.economica.vn</a:t>
            </a:r>
          </a:p>
        </p:txBody>
      </p:sp>
    </p:spTree>
    <p:extLst>
      <p:ext uri="{BB962C8B-B14F-4D97-AF65-F5344CB8AC3E}">
        <p14:creationId xmlns:p14="http://schemas.microsoft.com/office/powerpoint/2010/main" val="2224369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72B6ED-5175-4145-88F0-5D67001FBFD7}" type="datetime1">
              <a:rPr lang="en-US" smtClean="0"/>
              <a:t>3/28/21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8" name="TextBox 17">
            <a:extLst>
              <a:ext uri="{FF2B5EF4-FFF2-40B4-BE49-F238E27FC236}">
                <a16:creationId xmlns:a16="http://schemas.microsoft.com/office/drawing/2014/main" id="{CF0BC947-56ED-4214-8C63-40CA1342CF5B}"/>
              </a:ext>
            </a:extLst>
          </p:cNvPr>
          <p:cNvSpPr txBox="1"/>
          <p:nvPr userDrawn="1"/>
        </p:nvSpPr>
        <p:spPr>
          <a:xfrm>
            <a:off x="2701305" y="6479542"/>
            <a:ext cx="6787299" cy="276999"/>
          </a:xfrm>
          <a:prstGeom prst="rect">
            <a:avLst/>
          </a:prstGeom>
          <a:noFill/>
        </p:spPr>
        <p:txBody>
          <a:bodyPr wrap="square" rtlCol="0">
            <a:spAutoFit/>
          </a:bodyPr>
          <a:lstStyle/>
          <a:p>
            <a:pPr algn="ctr"/>
            <a:r>
              <a:rPr lang="en-US" sz="1200" b="0" dirty="0">
                <a:solidFill>
                  <a:schemeClr val="tx1">
                    <a:lumMod val="50000"/>
                    <a:lumOff val="50000"/>
                  </a:schemeClr>
                </a:solidFill>
              </a:rPr>
              <a:t>www.economica.vn</a:t>
            </a:r>
          </a:p>
        </p:txBody>
      </p:sp>
    </p:spTree>
    <p:extLst>
      <p:ext uri="{BB962C8B-B14F-4D97-AF65-F5344CB8AC3E}">
        <p14:creationId xmlns:p14="http://schemas.microsoft.com/office/powerpoint/2010/main" val="270752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C65D152-F812-4984-BEF8-701EFB6A671A}" type="datetime1">
              <a:rPr lang="en-US" smtClean="0"/>
              <a:t>3/28/21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pic>
        <p:nvPicPr>
          <p:cNvPr id="12" name="Picture 4" descr="Káº¿t quáº£ hÃ¬nh áº£nh cho dica myanmar">
            <a:extLst>
              <a:ext uri="{FF2B5EF4-FFF2-40B4-BE49-F238E27FC236}">
                <a16:creationId xmlns:a16="http://schemas.microsoft.com/office/drawing/2014/main" id="{94D7A6E3-0493-4A74-898D-7725CCF69EF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4938" y="6282504"/>
            <a:ext cx="1154102" cy="60590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GIZ Logo file_supportedby">
            <a:extLst>
              <a:ext uri="{FF2B5EF4-FFF2-40B4-BE49-F238E27FC236}">
                <a16:creationId xmlns:a16="http://schemas.microsoft.com/office/drawing/2014/main" id="{8C3CF7B6-6B4E-474E-A5B4-C6649751B0C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96924" y="6309360"/>
            <a:ext cx="1348730" cy="532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79E297ED-028C-428E-8E15-786F9088CF5F}"/>
              </a:ext>
            </a:extLst>
          </p:cNvPr>
          <p:cNvSpPr txBox="1"/>
          <p:nvPr userDrawn="1"/>
        </p:nvSpPr>
        <p:spPr>
          <a:xfrm>
            <a:off x="2701305" y="6479542"/>
            <a:ext cx="6787299" cy="276999"/>
          </a:xfrm>
          <a:prstGeom prst="rect">
            <a:avLst/>
          </a:prstGeom>
          <a:noFill/>
        </p:spPr>
        <p:txBody>
          <a:bodyPr wrap="square" rtlCol="0">
            <a:spAutoFit/>
          </a:bodyPr>
          <a:lstStyle/>
          <a:p>
            <a:pPr algn="ctr"/>
            <a:r>
              <a:rPr lang="en-US" sz="1200" b="0" dirty="0">
                <a:solidFill>
                  <a:schemeClr val="tx1">
                    <a:lumMod val="50000"/>
                    <a:lumOff val="50000"/>
                  </a:schemeClr>
                </a:solidFill>
              </a:rPr>
              <a:t>www.economica.vn</a:t>
            </a:r>
          </a:p>
        </p:txBody>
      </p:sp>
    </p:spTree>
    <p:extLst>
      <p:ext uri="{BB962C8B-B14F-4D97-AF65-F5344CB8AC3E}">
        <p14:creationId xmlns:p14="http://schemas.microsoft.com/office/powerpoint/2010/main" val="1777979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9892B7-6DB7-4CAA-8FE8-EDD6F43762B6}" type="datetime1">
              <a:rPr lang="en-US" smtClean="0"/>
              <a:t>3/28/21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TextBox 9">
            <a:extLst>
              <a:ext uri="{FF2B5EF4-FFF2-40B4-BE49-F238E27FC236}">
                <a16:creationId xmlns:a16="http://schemas.microsoft.com/office/drawing/2014/main" id="{9E9E4524-37F5-4475-B381-D8A20149805B}"/>
              </a:ext>
            </a:extLst>
          </p:cNvPr>
          <p:cNvSpPr txBox="1"/>
          <p:nvPr userDrawn="1"/>
        </p:nvSpPr>
        <p:spPr>
          <a:xfrm>
            <a:off x="2701305" y="6479542"/>
            <a:ext cx="6787299" cy="276999"/>
          </a:xfrm>
          <a:prstGeom prst="rect">
            <a:avLst/>
          </a:prstGeom>
          <a:noFill/>
        </p:spPr>
        <p:txBody>
          <a:bodyPr wrap="square" rtlCol="0">
            <a:spAutoFit/>
          </a:bodyPr>
          <a:lstStyle/>
          <a:p>
            <a:pPr algn="ctr"/>
            <a:r>
              <a:rPr lang="en-US" sz="1200" b="0" dirty="0">
                <a:solidFill>
                  <a:schemeClr val="tx1">
                    <a:lumMod val="50000"/>
                    <a:lumOff val="50000"/>
                  </a:schemeClr>
                </a:solidFill>
              </a:rPr>
              <a:t>www.economica.vn</a:t>
            </a:r>
          </a:p>
        </p:txBody>
      </p:sp>
      <p:pic>
        <p:nvPicPr>
          <p:cNvPr id="7" name="Picture 6" descr="A picture containing plate, sitting, train, drawing&#10;&#10;Description automatically generated">
            <a:extLst>
              <a:ext uri="{FF2B5EF4-FFF2-40B4-BE49-F238E27FC236}">
                <a16:creationId xmlns:a16="http://schemas.microsoft.com/office/drawing/2014/main" id="{64535208-7341-46D8-B23E-27F6718B7FA9}"/>
              </a:ext>
            </a:extLst>
          </p:cNvPr>
          <p:cNvPicPr>
            <a:picLocks noChangeAspect="1"/>
          </p:cNvPicPr>
          <p:nvPr userDrawn="1"/>
        </p:nvPicPr>
        <p:blipFill>
          <a:blip r:embed="rId2"/>
          <a:stretch>
            <a:fillRect/>
          </a:stretch>
        </p:blipFill>
        <p:spPr>
          <a:xfrm>
            <a:off x="581192" y="6479542"/>
            <a:ext cx="1065385" cy="277000"/>
          </a:xfrm>
          <a:prstGeom prst="rect">
            <a:avLst/>
          </a:prstGeom>
        </p:spPr>
      </p:pic>
    </p:spTree>
    <p:extLst>
      <p:ext uri="{BB962C8B-B14F-4D97-AF65-F5344CB8AC3E}">
        <p14:creationId xmlns:p14="http://schemas.microsoft.com/office/powerpoint/2010/main" val="529888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091EBDCA-69D3-4D3D-85E7-488A66C30482}" type="datetime1">
              <a:rPr lang="en-US" smtClean="0"/>
              <a:t>3/28/21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pic>
        <p:nvPicPr>
          <p:cNvPr id="13" name="Picture 4" descr="Káº¿t quáº£ hÃ¬nh áº£nh cho dica myanmar">
            <a:extLst>
              <a:ext uri="{FF2B5EF4-FFF2-40B4-BE49-F238E27FC236}">
                <a16:creationId xmlns:a16="http://schemas.microsoft.com/office/drawing/2014/main" id="{632D8902-A25F-4574-B7A5-A18943CA001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4938" y="6282504"/>
            <a:ext cx="1154102" cy="60590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GIZ Logo file_supportedby">
            <a:extLst>
              <a:ext uri="{FF2B5EF4-FFF2-40B4-BE49-F238E27FC236}">
                <a16:creationId xmlns:a16="http://schemas.microsoft.com/office/drawing/2014/main" id="{56584CEE-0F0C-41CB-B353-6472D549D9F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96924" y="6309360"/>
            <a:ext cx="1348730" cy="532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9F9F41AD-08B7-4C87-9FB2-64179A57322C}"/>
              </a:ext>
            </a:extLst>
          </p:cNvPr>
          <p:cNvSpPr txBox="1"/>
          <p:nvPr userDrawn="1"/>
        </p:nvSpPr>
        <p:spPr>
          <a:xfrm>
            <a:off x="2701305" y="6479542"/>
            <a:ext cx="6787299" cy="276999"/>
          </a:xfrm>
          <a:prstGeom prst="rect">
            <a:avLst/>
          </a:prstGeom>
          <a:noFill/>
        </p:spPr>
        <p:txBody>
          <a:bodyPr wrap="square" rtlCol="0">
            <a:spAutoFit/>
          </a:bodyPr>
          <a:lstStyle/>
          <a:p>
            <a:pPr algn="ctr"/>
            <a:r>
              <a:rPr lang="en-US" sz="1200" b="0" dirty="0">
                <a:solidFill>
                  <a:schemeClr val="tx1">
                    <a:lumMod val="50000"/>
                    <a:lumOff val="50000"/>
                  </a:schemeClr>
                </a:solidFill>
              </a:rPr>
              <a:t>www.economica.vn</a:t>
            </a:r>
          </a:p>
        </p:txBody>
      </p:sp>
    </p:spTree>
    <p:extLst>
      <p:ext uri="{BB962C8B-B14F-4D97-AF65-F5344CB8AC3E}">
        <p14:creationId xmlns:p14="http://schemas.microsoft.com/office/powerpoint/2010/main" val="536660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F365FAE-D8B4-4323-879E-B1F4C41E90E1}" type="datetime1">
              <a:rPr lang="en-US" smtClean="0"/>
              <a:t>3/28/21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pic>
        <p:nvPicPr>
          <p:cNvPr id="9" name="Picture 4" descr="Káº¿t quáº£ hÃ¬nh áº£nh cho dica myanmar">
            <a:extLst>
              <a:ext uri="{FF2B5EF4-FFF2-40B4-BE49-F238E27FC236}">
                <a16:creationId xmlns:a16="http://schemas.microsoft.com/office/drawing/2014/main" id="{5E2C7717-E0B6-4A91-BCAD-86E5D6B8BEA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4938" y="6282504"/>
            <a:ext cx="1154102" cy="60590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GIZ Logo file_supportedby">
            <a:extLst>
              <a:ext uri="{FF2B5EF4-FFF2-40B4-BE49-F238E27FC236}">
                <a16:creationId xmlns:a16="http://schemas.microsoft.com/office/drawing/2014/main" id="{B50A4F02-E2EC-449B-A8D4-C1B0FBA6A90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96924" y="6309360"/>
            <a:ext cx="1348730" cy="532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C2186321-F963-46F0-868C-2874104D6761}"/>
              </a:ext>
            </a:extLst>
          </p:cNvPr>
          <p:cNvSpPr txBox="1"/>
          <p:nvPr userDrawn="1"/>
        </p:nvSpPr>
        <p:spPr>
          <a:xfrm>
            <a:off x="2701305" y="6479542"/>
            <a:ext cx="6787299" cy="276999"/>
          </a:xfrm>
          <a:prstGeom prst="rect">
            <a:avLst/>
          </a:prstGeom>
          <a:noFill/>
        </p:spPr>
        <p:txBody>
          <a:bodyPr wrap="square" rtlCol="0">
            <a:spAutoFit/>
          </a:bodyPr>
          <a:lstStyle/>
          <a:p>
            <a:pPr algn="ctr"/>
            <a:r>
              <a:rPr lang="en-US" sz="1200" b="0" dirty="0">
                <a:solidFill>
                  <a:schemeClr val="tx1">
                    <a:lumMod val="50000"/>
                    <a:lumOff val="50000"/>
                  </a:schemeClr>
                </a:solidFill>
              </a:rPr>
              <a:t>www.economica.vn</a:t>
            </a:r>
          </a:p>
        </p:txBody>
      </p:sp>
    </p:spTree>
    <p:extLst>
      <p:ext uri="{BB962C8B-B14F-4D97-AF65-F5344CB8AC3E}">
        <p14:creationId xmlns:p14="http://schemas.microsoft.com/office/powerpoint/2010/main" val="3057202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3FEB21-0A3E-49BE-8921-532B4DBE8486}" type="datetime1">
              <a:rPr lang="en-US" smtClean="0"/>
              <a:t>3/28/21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10" name="Picture 4" descr="Káº¿t quáº£ hÃ¬nh áº£nh cho dica myanmar">
            <a:extLst>
              <a:ext uri="{FF2B5EF4-FFF2-40B4-BE49-F238E27FC236}">
                <a16:creationId xmlns:a16="http://schemas.microsoft.com/office/drawing/2014/main" id="{B81A7C71-756A-47C4-9A52-F443C295E1F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5391" y="6409948"/>
            <a:ext cx="742129" cy="38961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GIZ Logo file_supportedby">
            <a:extLst>
              <a:ext uri="{FF2B5EF4-FFF2-40B4-BE49-F238E27FC236}">
                <a16:creationId xmlns:a16="http://schemas.microsoft.com/office/drawing/2014/main" id="{A86702DE-047D-4176-A377-8E41E4C855B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86765" y="6422194"/>
            <a:ext cx="92404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4F0AC319-0D70-4E71-ADE9-633AB9E3243C}"/>
              </a:ext>
            </a:extLst>
          </p:cNvPr>
          <p:cNvSpPr txBox="1"/>
          <p:nvPr userDrawn="1"/>
        </p:nvSpPr>
        <p:spPr>
          <a:xfrm>
            <a:off x="2701305" y="6479542"/>
            <a:ext cx="6787299" cy="276999"/>
          </a:xfrm>
          <a:prstGeom prst="rect">
            <a:avLst/>
          </a:prstGeom>
          <a:noFill/>
        </p:spPr>
        <p:txBody>
          <a:bodyPr wrap="square" rtlCol="0">
            <a:spAutoFit/>
          </a:bodyPr>
          <a:lstStyle/>
          <a:p>
            <a:pPr algn="ctr"/>
            <a:r>
              <a:rPr lang="en-US" sz="1200" b="0" dirty="0">
                <a:solidFill>
                  <a:schemeClr val="tx1">
                    <a:lumMod val="50000"/>
                    <a:lumOff val="50000"/>
                  </a:schemeClr>
                </a:solidFill>
              </a:rPr>
              <a:t>www.economica.vn</a:t>
            </a:r>
          </a:p>
        </p:txBody>
      </p:sp>
    </p:spTree>
    <p:extLst>
      <p:ext uri="{BB962C8B-B14F-4D97-AF65-F5344CB8AC3E}">
        <p14:creationId xmlns:p14="http://schemas.microsoft.com/office/powerpoint/2010/main" val="941308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C9270288-9B8F-449C-85A0-C8AD1939B06B}" type="datetime1">
              <a:rPr lang="en-US" smtClean="0"/>
              <a:t>3/28/21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pic>
        <p:nvPicPr>
          <p:cNvPr id="8" name="Picture 4" descr="Káº¿t quáº£ hÃ¬nh áº£nh cho dica myanmar">
            <a:extLst>
              <a:ext uri="{FF2B5EF4-FFF2-40B4-BE49-F238E27FC236}">
                <a16:creationId xmlns:a16="http://schemas.microsoft.com/office/drawing/2014/main" id="{F2AB6823-8D87-45DE-9717-5FD19B09E1D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5391" y="6409948"/>
            <a:ext cx="742129" cy="38961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GIZ Logo file_supportedby">
            <a:extLst>
              <a:ext uri="{FF2B5EF4-FFF2-40B4-BE49-F238E27FC236}">
                <a16:creationId xmlns:a16="http://schemas.microsoft.com/office/drawing/2014/main" id="{CB8D95F4-5F66-481F-8EBC-8653C023C47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86765" y="6422194"/>
            <a:ext cx="92404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B9CFB74A-AE8C-486A-8814-C05ACBB5C993}"/>
              </a:ext>
            </a:extLst>
          </p:cNvPr>
          <p:cNvSpPr txBox="1"/>
          <p:nvPr userDrawn="1"/>
        </p:nvSpPr>
        <p:spPr>
          <a:xfrm>
            <a:off x="2701305" y="6479542"/>
            <a:ext cx="6787299" cy="276999"/>
          </a:xfrm>
          <a:prstGeom prst="rect">
            <a:avLst/>
          </a:prstGeom>
          <a:noFill/>
        </p:spPr>
        <p:txBody>
          <a:bodyPr wrap="square" rtlCol="0">
            <a:spAutoFit/>
          </a:bodyPr>
          <a:lstStyle/>
          <a:p>
            <a:pPr algn="ctr"/>
            <a:r>
              <a:rPr lang="en-US" sz="1200" b="0" dirty="0">
                <a:solidFill>
                  <a:schemeClr val="tx1">
                    <a:lumMod val="50000"/>
                    <a:lumOff val="50000"/>
                  </a:schemeClr>
                </a:solidFill>
              </a:rPr>
              <a:t>www.economica.vn</a:t>
            </a:r>
          </a:p>
        </p:txBody>
      </p:sp>
    </p:spTree>
    <p:extLst>
      <p:ext uri="{BB962C8B-B14F-4D97-AF65-F5344CB8AC3E}">
        <p14:creationId xmlns:p14="http://schemas.microsoft.com/office/powerpoint/2010/main" val="71866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7C710-6B77-49F5-B931-70888F9C04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06A515-C196-4DCE-B34B-707C348996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784E5B-1477-447F-9915-8B4E0DC4F47C}"/>
              </a:ext>
            </a:extLst>
          </p:cNvPr>
          <p:cNvSpPr>
            <a:spLocks noGrp="1"/>
          </p:cNvSpPr>
          <p:nvPr>
            <p:ph type="dt" sz="half" idx="10"/>
          </p:nvPr>
        </p:nvSpPr>
        <p:spPr/>
        <p:txBody>
          <a:bodyPr/>
          <a:lstStyle/>
          <a:p>
            <a:fld id="{02EA42B6-B022-4702-937A-D1C5A7EBFA9D}" type="datetime1">
              <a:rPr lang="en-US" smtClean="0"/>
              <a:t>3/28/21</a:t>
            </a:fld>
            <a:endParaRPr lang="en-US"/>
          </a:p>
        </p:txBody>
      </p:sp>
      <p:sp>
        <p:nvSpPr>
          <p:cNvPr id="5" name="Footer Placeholder 4">
            <a:extLst>
              <a:ext uri="{FF2B5EF4-FFF2-40B4-BE49-F238E27FC236}">
                <a16:creationId xmlns:a16="http://schemas.microsoft.com/office/drawing/2014/main" id="{196EC424-34A5-4328-B130-AD71BDF98F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35553E-3BEB-4A61-B349-220995FC12AF}"/>
              </a:ext>
            </a:extLst>
          </p:cNvPr>
          <p:cNvSpPr>
            <a:spLocks noGrp="1"/>
          </p:cNvSpPr>
          <p:nvPr>
            <p:ph type="sldNum" sz="quarter" idx="12"/>
          </p:nvPr>
        </p:nvSpPr>
        <p:spPr/>
        <p:txBody>
          <a:bodyPr/>
          <a:lstStyle/>
          <a:p>
            <a:fld id="{24B54B22-682B-41E5-8CD9-332255FB282C}" type="slidenum">
              <a:rPr lang="en-US" smtClean="0"/>
              <a:t>‹#›</a:t>
            </a:fld>
            <a:endParaRPr lang="en-US"/>
          </a:p>
        </p:txBody>
      </p:sp>
    </p:spTree>
    <p:extLst>
      <p:ext uri="{BB962C8B-B14F-4D97-AF65-F5344CB8AC3E}">
        <p14:creationId xmlns:p14="http://schemas.microsoft.com/office/powerpoint/2010/main" val="24922771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6C050-47C9-4F6C-BE5F-D422C7BB4C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55FC2D-BE1F-4682-BC38-2D365DD669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21BD96-7BD9-4905-9ABC-28B923851E15}"/>
              </a:ext>
            </a:extLst>
          </p:cNvPr>
          <p:cNvSpPr>
            <a:spLocks noGrp="1"/>
          </p:cNvSpPr>
          <p:nvPr>
            <p:ph type="dt" sz="half" idx="10"/>
          </p:nvPr>
        </p:nvSpPr>
        <p:spPr/>
        <p:txBody>
          <a:bodyPr/>
          <a:lstStyle/>
          <a:p>
            <a:fld id="{07D39AD5-1382-481B-A029-FB9E6A92F9C5}" type="datetime1">
              <a:rPr lang="en-US" smtClean="0"/>
              <a:t>3/28/21</a:t>
            </a:fld>
            <a:endParaRPr lang="en-US"/>
          </a:p>
        </p:txBody>
      </p:sp>
      <p:sp>
        <p:nvSpPr>
          <p:cNvPr id="5" name="Footer Placeholder 4">
            <a:extLst>
              <a:ext uri="{FF2B5EF4-FFF2-40B4-BE49-F238E27FC236}">
                <a16:creationId xmlns:a16="http://schemas.microsoft.com/office/drawing/2014/main" id="{DB022E0A-0091-41DD-88FF-BDC8BF2BF9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48916D-7E85-4393-8F5E-78B46B07C88C}"/>
              </a:ext>
            </a:extLst>
          </p:cNvPr>
          <p:cNvSpPr>
            <a:spLocks noGrp="1"/>
          </p:cNvSpPr>
          <p:nvPr>
            <p:ph type="sldNum" sz="quarter" idx="12"/>
          </p:nvPr>
        </p:nvSpPr>
        <p:spPr/>
        <p:txBody>
          <a:bodyPr/>
          <a:lstStyle/>
          <a:p>
            <a:fld id="{24B54B22-682B-41E5-8CD9-332255FB282C}" type="slidenum">
              <a:rPr lang="en-US" smtClean="0"/>
              <a:t>‹#›</a:t>
            </a:fld>
            <a:endParaRPr lang="en-US"/>
          </a:p>
        </p:txBody>
      </p:sp>
    </p:spTree>
    <p:extLst>
      <p:ext uri="{BB962C8B-B14F-4D97-AF65-F5344CB8AC3E}">
        <p14:creationId xmlns:p14="http://schemas.microsoft.com/office/powerpoint/2010/main" val="1622824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E2725-4567-48EA-8CFD-D3574EDBF6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F33D70-C8FC-42E2-A286-A7A04F3764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E40A97-9B61-4361-A30F-E7B3DBB5778E}"/>
              </a:ext>
            </a:extLst>
          </p:cNvPr>
          <p:cNvSpPr>
            <a:spLocks noGrp="1"/>
          </p:cNvSpPr>
          <p:nvPr>
            <p:ph type="dt" sz="half" idx="10"/>
          </p:nvPr>
        </p:nvSpPr>
        <p:spPr/>
        <p:txBody>
          <a:bodyPr/>
          <a:lstStyle/>
          <a:p>
            <a:fld id="{67FA4550-52A6-4403-818B-2DE3AB00FDA9}" type="datetime1">
              <a:rPr lang="en-US" smtClean="0"/>
              <a:t>3/28/21</a:t>
            </a:fld>
            <a:endParaRPr lang="en-US"/>
          </a:p>
        </p:txBody>
      </p:sp>
      <p:sp>
        <p:nvSpPr>
          <p:cNvPr id="5" name="Footer Placeholder 4">
            <a:extLst>
              <a:ext uri="{FF2B5EF4-FFF2-40B4-BE49-F238E27FC236}">
                <a16:creationId xmlns:a16="http://schemas.microsoft.com/office/drawing/2014/main" id="{3D95D458-44D1-438E-B0D6-C347255ED3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C687A5-241B-40AA-9683-ABEA65E53416}"/>
              </a:ext>
            </a:extLst>
          </p:cNvPr>
          <p:cNvSpPr>
            <a:spLocks noGrp="1"/>
          </p:cNvSpPr>
          <p:nvPr>
            <p:ph type="sldNum" sz="quarter" idx="12"/>
          </p:nvPr>
        </p:nvSpPr>
        <p:spPr/>
        <p:txBody>
          <a:bodyPr/>
          <a:lstStyle/>
          <a:p>
            <a:fld id="{24B54B22-682B-41E5-8CD9-332255FB282C}" type="slidenum">
              <a:rPr lang="en-US" smtClean="0"/>
              <a:t>‹#›</a:t>
            </a:fld>
            <a:endParaRPr lang="en-US"/>
          </a:p>
        </p:txBody>
      </p:sp>
    </p:spTree>
    <p:extLst>
      <p:ext uri="{BB962C8B-B14F-4D97-AF65-F5344CB8AC3E}">
        <p14:creationId xmlns:p14="http://schemas.microsoft.com/office/powerpoint/2010/main" val="33999738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29F97-370A-4B27-AB6E-EA51AD5846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38D512-1B8C-465E-8092-C78505D0BC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F0EA3B-47F5-432B-81A0-CE4DD7587F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526E68-490C-437C-8E12-385C5F8EF302}"/>
              </a:ext>
            </a:extLst>
          </p:cNvPr>
          <p:cNvSpPr>
            <a:spLocks noGrp="1"/>
          </p:cNvSpPr>
          <p:nvPr>
            <p:ph type="dt" sz="half" idx="10"/>
          </p:nvPr>
        </p:nvSpPr>
        <p:spPr/>
        <p:txBody>
          <a:bodyPr/>
          <a:lstStyle/>
          <a:p>
            <a:fld id="{481B4136-8C25-483C-B560-E0718137367C}" type="datetime1">
              <a:rPr lang="en-US" smtClean="0"/>
              <a:t>3/28/21</a:t>
            </a:fld>
            <a:endParaRPr lang="en-US"/>
          </a:p>
        </p:txBody>
      </p:sp>
      <p:sp>
        <p:nvSpPr>
          <p:cNvPr id="6" name="Footer Placeholder 5">
            <a:extLst>
              <a:ext uri="{FF2B5EF4-FFF2-40B4-BE49-F238E27FC236}">
                <a16:creationId xmlns:a16="http://schemas.microsoft.com/office/drawing/2014/main" id="{F3CC99F8-907B-477B-8AA0-52AA7008F5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B9CFC8-1296-4264-A7EB-31FFADDC139C}"/>
              </a:ext>
            </a:extLst>
          </p:cNvPr>
          <p:cNvSpPr>
            <a:spLocks noGrp="1"/>
          </p:cNvSpPr>
          <p:nvPr>
            <p:ph type="sldNum" sz="quarter" idx="12"/>
          </p:nvPr>
        </p:nvSpPr>
        <p:spPr/>
        <p:txBody>
          <a:bodyPr/>
          <a:lstStyle/>
          <a:p>
            <a:fld id="{24B54B22-682B-41E5-8CD9-332255FB282C}" type="slidenum">
              <a:rPr lang="en-US" smtClean="0"/>
              <a:t>‹#›</a:t>
            </a:fld>
            <a:endParaRPr lang="en-US"/>
          </a:p>
        </p:txBody>
      </p:sp>
    </p:spTree>
    <p:extLst>
      <p:ext uri="{BB962C8B-B14F-4D97-AF65-F5344CB8AC3E}">
        <p14:creationId xmlns:p14="http://schemas.microsoft.com/office/powerpoint/2010/main" val="9900808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4ACF2-397F-4BB6-8B0B-A110134665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98BF0E-BA12-47B9-B189-0F588B2AC3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CF7DA2-8063-4AA5-AD3A-2F1E16A7ED5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DA0C968-6F5C-41D5-8014-F02F4A8EE4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CEB99A-6819-4CFE-AC0E-E445365B0B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436692-7E09-48ED-8FCD-7D050BBBCDAB}"/>
              </a:ext>
            </a:extLst>
          </p:cNvPr>
          <p:cNvSpPr>
            <a:spLocks noGrp="1"/>
          </p:cNvSpPr>
          <p:nvPr>
            <p:ph type="dt" sz="half" idx="10"/>
          </p:nvPr>
        </p:nvSpPr>
        <p:spPr/>
        <p:txBody>
          <a:bodyPr/>
          <a:lstStyle/>
          <a:p>
            <a:fld id="{3A79134F-C3A4-4E7F-9004-9850CA569E6B}" type="datetime1">
              <a:rPr lang="en-US" smtClean="0"/>
              <a:t>3/28/21</a:t>
            </a:fld>
            <a:endParaRPr lang="en-US"/>
          </a:p>
        </p:txBody>
      </p:sp>
      <p:sp>
        <p:nvSpPr>
          <p:cNvPr id="8" name="Footer Placeholder 7">
            <a:extLst>
              <a:ext uri="{FF2B5EF4-FFF2-40B4-BE49-F238E27FC236}">
                <a16:creationId xmlns:a16="http://schemas.microsoft.com/office/drawing/2014/main" id="{D69C8001-FCF4-4375-B424-6BA73D150E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C4F3F9-2C09-4C3E-BFB6-F2AE43AD747A}"/>
              </a:ext>
            </a:extLst>
          </p:cNvPr>
          <p:cNvSpPr>
            <a:spLocks noGrp="1"/>
          </p:cNvSpPr>
          <p:nvPr>
            <p:ph type="sldNum" sz="quarter" idx="12"/>
          </p:nvPr>
        </p:nvSpPr>
        <p:spPr/>
        <p:txBody>
          <a:bodyPr/>
          <a:lstStyle/>
          <a:p>
            <a:fld id="{24B54B22-682B-41E5-8CD9-332255FB282C}" type="slidenum">
              <a:rPr lang="en-US" smtClean="0"/>
              <a:t>‹#›</a:t>
            </a:fld>
            <a:endParaRPr lang="en-US"/>
          </a:p>
        </p:txBody>
      </p:sp>
    </p:spTree>
    <p:extLst>
      <p:ext uri="{BB962C8B-B14F-4D97-AF65-F5344CB8AC3E}">
        <p14:creationId xmlns:p14="http://schemas.microsoft.com/office/powerpoint/2010/main" val="21376408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B6CDC-8126-45AF-9F3E-965C4CFAC2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DE8630-331A-44FD-8C37-7F33195BD575}"/>
              </a:ext>
            </a:extLst>
          </p:cNvPr>
          <p:cNvSpPr>
            <a:spLocks noGrp="1"/>
          </p:cNvSpPr>
          <p:nvPr>
            <p:ph type="dt" sz="half" idx="10"/>
          </p:nvPr>
        </p:nvSpPr>
        <p:spPr/>
        <p:txBody>
          <a:bodyPr/>
          <a:lstStyle/>
          <a:p>
            <a:fld id="{34B94626-FBED-4BE9-851F-C99D5B0C2256}" type="datetime1">
              <a:rPr lang="en-US" smtClean="0"/>
              <a:t>3/28/21</a:t>
            </a:fld>
            <a:endParaRPr lang="en-US"/>
          </a:p>
        </p:txBody>
      </p:sp>
      <p:sp>
        <p:nvSpPr>
          <p:cNvPr id="4" name="Footer Placeholder 3">
            <a:extLst>
              <a:ext uri="{FF2B5EF4-FFF2-40B4-BE49-F238E27FC236}">
                <a16:creationId xmlns:a16="http://schemas.microsoft.com/office/drawing/2014/main" id="{2E775E7B-7A6D-4671-B7DB-9949A75ED6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C913C1-F036-4917-9773-F1AA9B076F24}"/>
              </a:ext>
            </a:extLst>
          </p:cNvPr>
          <p:cNvSpPr>
            <a:spLocks noGrp="1"/>
          </p:cNvSpPr>
          <p:nvPr>
            <p:ph type="sldNum" sz="quarter" idx="12"/>
          </p:nvPr>
        </p:nvSpPr>
        <p:spPr/>
        <p:txBody>
          <a:bodyPr/>
          <a:lstStyle/>
          <a:p>
            <a:fld id="{24B54B22-682B-41E5-8CD9-332255FB282C}" type="slidenum">
              <a:rPr lang="en-US" smtClean="0"/>
              <a:t>‹#›</a:t>
            </a:fld>
            <a:endParaRPr lang="en-US"/>
          </a:p>
        </p:txBody>
      </p:sp>
    </p:spTree>
    <p:extLst>
      <p:ext uri="{BB962C8B-B14F-4D97-AF65-F5344CB8AC3E}">
        <p14:creationId xmlns:p14="http://schemas.microsoft.com/office/powerpoint/2010/main" val="2073707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B0AB97-DF9C-48E6-836C-2F65836D2020}"/>
              </a:ext>
            </a:extLst>
          </p:cNvPr>
          <p:cNvSpPr>
            <a:spLocks noGrp="1"/>
          </p:cNvSpPr>
          <p:nvPr>
            <p:ph type="dt" sz="half" idx="10"/>
          </p:nvPr>
        </p:nvSpPr>
        <p:spPr/>
        <p:txBody>
          <a:bodyPr/>
          <a:lstStyle/>
          <a:p>
            <a:fld id="{A8FF9710-2EAC-40A2-B11A-D9E9815D1130}" type="datetime1">
              <a:rPr lang="en-US" smtClean="0"/>
              <a:t>3/28/21</a:t>
            </a:fld>
            <a:endParaRPr lang="en-US"/>
          </a:p>
        </p:txBody>
      </p:sp>
      <p:sp>
        <p:nvSpPr>
          <p:cNvPr id="3" name="Footer Placeholder 2">
            <a:extLst>
              <a:ext uri="{FF2B5EF4-FFF2-40B4-BE49-F238E27FC236}">
                <a16:creationId xmlns:a16="http://schemas.microsoft.com/office/drawing/2014/main" id="{86B5C960-7A93-4FD0-BC4E-FFE74ABE6E4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61F269-5A9D-4011-BF03-1035CA3D78C4}"/>
              </a:ext>
            </a:extLst>
          </p:cNvPr>
          <p:cNvSpPr>
            <a:spLocks noGrp="1"/>
          </p:cNvSpPr>
          <p:nvPr>
            <p:ph type="sldNum" sz="quarter" idx="12"/>
          </p:nvPr>
        </p:nvSpPr>
        <p:spPr/>
        <p:txBody>
          <a:bodyPr/>
          <a:lstStyle/>
          <a:p>
            <a:fld id="{24B54B22-682B-41E5-8CD9-332255FB282C}" type="slidenum">
              <a:rPr lang="en-US" smtClean="0"/>
              <a:t>‹#›</a:t>
            </a:fld>
            <a:endParaRPr lang="en-US"/>
          </a:p>
        </p:txBody>
      </p:sp>
    </p:spTree>
    <p:extLst>
      <p:ext uri="{BB962C8B-B14F-4D97-AF65-F5344CB8AC3E}">
        <p14:creationId xmlns:p14="http://schemas.microsoft.com/office/powerpoint/2010/main" val="9098363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04C0E-073B-4A62-8CE3-5F6603053B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71F430-89FB-4D97-9758-F4F522042F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4DA5E6-7B93-47C7-80C0-C7806104FC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EFD400-A2B8-4DC5-9965-D31EBB1B702A}"/>
              </a:ext>
            </a:extLst>
          </p:cNvPr>
          <p:cNvSpPr>
            <a:spLocks noGrp="1"/>
          </p:cNvSpPr>
          <p:nvPr>
            <p:ph type="dt" sz="half" idx="10"/>
          </p:nvPr>
        </p:nvSpPr>
        <p:spPr/>
        <p:txBody>
          <a:bodyPr/>
          <a:lstStyle/>
          <a:p>
            <a:fld id="{F3B75738-6262-4948-B301-EFC1B955D8BA}" type="datetime1">
              <a:rPr lang="en-US" smtClean="0"/>
              <a:t>3/28/21</a:t>
            </a:fld>
            <a:endParaRPr lang="en-US"/>
          </a:p>
        </p:txBody>
      </p:sp>
      <p:sp>
        <p:nvSpPr>
          <p:cNvPr id="6" name="Footer Placeholder 5">
            <a:extLst>
              <a:ext uri="{FF2B5EF4-FFF2-40B4-BE49-F238E27FC236}">
                <a16:creationId xmlns:a16="http://schemas.microsoft.com/office/drawing/2014/main" id="{287936CB-C1CB-401B-9B7C-D4F81B6A42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6EA0AB-03AB-4827-99A7-8D1B7C9B6758}"/>
              </a:ext>
            </a:extLst>
          </p:cNvPr>
          <p:cNvSpPr>
            <a:spLocks noGrp="1"/>
          </p:cNvSpPr>
          <p:nvPr>
            <p:ph type="sldNum" sz="quarter" idx="12"/>
          </p:nvPr>
        </p:nvSpPr>
        <p:spPr/>
        <p:txBody>
          <a:bodyPr/>
          <a:lstStyle/>
          <a:p>
            <a:fld id="{24B54B22-682B-41E5-8CD9-332255FB282C}" type="slidenum">
              <a:rPr lang="en-US" smtClean="0"/>
              <a:t>‹#›</a:t>
            </a:fld>
            <a:endParaRPr lang="en-US"/>
          </a:p>
        </p:txBody>
      </p:sp>
    </p:spTree>
    <p:extLst>
      <p:ext uri="{BB962C8B-B14F-4D97-AF65-F5344CB8AC3E}">
        <p14:creationId xmlns:p14="http://schemas.microsoft.com/office/powerpoint/2010/main" val="31535131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DCB07-7A26-4FA5-9F9C-A933CF848F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BE47D6-4C82-4311-B816-AFE3021FB2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B60D79-E5A9-4677-B73C-EBFBC89C28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90A0FB-6438-4E7D-8594-0F99EB4345DA}"/>
              </a:ext>
            </a:extLst>
          </p:cNvPr>
          <p:cNvSpPr>
            <a:spLocks noGrp="1"/>
          </p:cNvSpPr>
          <p:nvPr>
            <p:ph type="dt" sz="half" idx="10"/>
          </p:nvPr>
        </p:nvSpPr>
        <p:spPr/>
        <p:txBody>
          <a:bodyPr/>
          <a:lstStyle/>
          <a:p>
            <a:fld id="{A545B857-6663-42A1-A0DA-371A7EF6CF24}" type="datetime1">
              <a:rPr lang="en-US" smtClean="0"/>
              <a:t>3/28/21</a:t>
            </a:fld>
            <a:endParaRPr lang="en-US"/>
          </a:p>
        </p:txBody>
      </p:sp>
      <p:sp>
        <p:nvSpPr>
          <p:cNvPr id="6" name="Footer Placeholder 5">
            <a:extLst>
              <a:ext uri="{FF2B5EF4-FFF2-40B4-BE49-F238E27FC236}">
                <a16:creationId xmlns:a16="http://schemas.microsoft.com/office/drawing/2014/main" id="{B7512891-726C-4C65-B562-E73B69F69D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60FD36-3E0F-4763-B3E1-673524EAE46B}"/>
              </a:ext>
            </a:extLst>
          </p:cNvPr>
          <p:cNvSpPr>
            <a:spLocks noGrp="1"/>
          </p:cNvSpPr>
          <p:nvPr>
            <p:ph type="sldNum" sz="quarter" idx="12"/>
          </p:nvPr>
        </p:nvSpPr>
        <p:spPr/>
        <p:txBody>
          <a:bodyPr/>
          <a:lstStyle/>
          <a:p>
            <a:fld id="{24B54B22-682B-41E5-8CD9-332255FB282C}" type="slidenum">
              <a:rPr lang="en-US" smtClean="0"/>
              <a:t>‹#›</a:t>
            </a:fld>
            <a:endParaRPr lang="en-US"/>
          </a:p>
        </p:txBody>
      </p:sp>
    </p:spTree>
    <p:extLst>
      <p:ext uri="{BB962C8B-B14F-4D97-AF65-F5344CB8AC3E}">
        <p14:creationId xmlns:p14="http://schemas.microsoft.com/office/powerpoint/2010/main" val="17995257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CC6B3-DC75-4769-8155-ECCF999022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8B4D9F-6A33-4FA0-BBA7-253B347063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BC9A64-9096-4B4C-A4F6-2CA5248AB9AF}"/>
              </a:ext>
            </a:extLst>
          </p:cNvPr>
          <p:cNvSpPr>
            <a:spLocks noGrp="1"/>
          </p:cNvSpPr>
          <p:nvPr>
            <p:ph type="dt" sz="half" idx="10"/>
          </p:nvPr>
        </p:nvSpPr>
        <p:spPr/>
        <p:txBody>
          <a:bodyPr/>
          <a:lstStyle/>
          <a:p>
            <a:fld id="{4AF71269-CE40-4CB0-BEEB-67207F2FB628}" type="datetime1">
              <a:rPr lang="en-US" smtClean="0"/>
              <a:t>3/28/21</a:t>
            </a:fld>
            <a:endParaRPr lang="en-US"/>
          </a:p>
        </p:txBody>
      </p:sp>
      <p:sp>
        <p:nvSpPr>
          <p:cNvPr id="5" name="Footer Placeholder 4">
            <a:extLst>
              <a:ext uri="{FF2B5EF4-FFF2-40B4-BE49-F238E27FC236}">
                <a16:creationId xmlns:a16="http://schemas.microsoft.com/office/drawing/2014/main" id="{08E118B8-1DFA-4D96-A8E9-B31C536395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EE3A5A-BC15-4BFB-BAFE-5D1C5835E23F}"/>
              </a:ext>
            </a:extLst>
          </p:cNvPr>
          <p:cNvSpPr>
            <a:spLocks noGrp="1"/>
          </p:cNvSpPr>
          <p:nvPr>
            <p:ph type="sldNum" sz="quarter" idx="12"/>
          </p:nvPr>
        </p:nvSpPr>
        <p:spPr/>
        <p:txBody>
          <a:bodyPr/>
          <a:lstStyle/>
          <a:p>
            <a:fld id="{24B54B22-682B-41E5-8CD9-332255FB282C}" type="slidenum">
              <a:rPr lang="en-US" smtClean="0"/>
              <a:t>‹#›</a:t>
            </a:fld>
            <a:endParaRPr lang="en-US"/>
          </a:p>
        </p:txBody>
      </p:sp>
    </p:spTree>
    <p:extLst>
      <p:ext uri="{BB962C8B-B14F-4D97-AF65-F5344CB8AC3E}">
        <p14:creationId xmlns:p14="http://schemas.microsoft.com/office/powerpoint/2010/main" val="816668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3B7F26-BC3B-47A5-9C67-3CA81B4B66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7978F0-4EFE-4A67-ACD8-08CB5FC2DD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161DE9-4F57-405E-AABB-CC2C5BDD77B4}"/>
              </a:ext>
            </a:extLst>
          </p:cNvPr>
          <p:cNvSpPr>
            <a:spLocks noGrp="1"/>
          </p:cNvSpPr>
          <p:nvPr>
            <p:ph type="dt" sz="half" idx="10"/>
          </p:nvPr>
        </p:nvSpPr>
        <p:spPr/>
        <p:txBody>
          <a:bodyPr/>
          <a:lstStyle/>
          <a:p>
            <a:fld id="{6D1C9DD1-1C53-4A27-8FDC-3624D819571D}" type="datetime1">
              <a:rPr lang="en-US" smtClean="0"/>
              <a:t>3/28/21</a:t>
            </a:fld>
            <a:endParaRPr lang="en-US"/>
          </a:p>
        </p:txBody>
      </p:sp>
      <p:sp>
        <p:nvSpPr>
          <p:cNvPr id="5" name="Footer Placeholder 4">
            <a:extLst>
              <a:ext uri="{FF2B5EF4-FFF2-40B4-BE49-F238E27FC236}">
                <a16:creationId xmlns:a16="http://schemas.microsoft.com/office/drawing/2014/main" id="{CA825406-2A23-44A9-A539-051588F176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99CEE5-088E-42A7-9C8C-DC8BF496627E}"/>
              </a:ext>
            </a:extLst>
          </p:cNvPr>
          <p:cNvSpPr>
            <a:spLocks noGrp="1"/>
          </p:cNvSpPr>
          <p:nvPr>
            <p:ph type="sldNum" sz="quarter" idx="12"/>
          </p:nvPr>
        </p:nvSpPr>
        <p:spPr/>
        <p:txBody>
          <a:bodyPr/>
          <a:lstStyle/>
          <a:p>
            <a:fld id="{24B54B22-682B-41E5-8CD9-332255FB282C}" type="slidenum">
              <a:rPr lang="en-US" smtClean="0"/>
              <a:t>‹#›</a:t>
            </a:fld>
            <a:endParaRPr lang="en-US"/>
          </a:p>
        </p:txBody>
      </p:sp>
    </p:spTree>
    <p:extLst>
      <p:ext uri="{BB962C8B-B14F-4D97-AF65-F5344CB8AC3E}">
        <p14:creationId xmlns:p14="http://schemas.microsoft.com/office/powerpoint/2010/main" val="2575285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0B0803EC-7AD0-4897-8628-D19F28B7E7B4}" type="datetime1">
              <a:rPr lang="en-US" smtClean="0"/>
              <a:t>3/28/21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1200">
                <a:solidFill>
                  <a:schemeClr val="accent2"/>
                </a:solidFill>
              </a:defRPr>
            </a:lvl1pPr>
          </a:lstStyle>
          <a:p>
            <a:fld id="{A8F1F9D9-A244-4C32-9EE5-912EF86BFC36}"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2" name="TextBox 11">
            <a:extLst>
              <a:ext uri="{FF2B5EF4-FFF2-40B4-BE49-F238E27FC236}">
                <a16:creationId xmlns:a16="http://schemas.microsoft.com/office/drawing/2014/main" id="{E75E500C-8020-4A7D-A66B-7005145DF15B}"/>
              </a:ext>
            </a:extLst>
          </p:cNvPr>
          <p:cNvSpPr txBox="1"/>
          <p:nvPr userDrawn="1"/>
        </p:nvSpPr>
        <p:spPr>
          <a:xfrm>
            <a:off x="2701305" y="6479542"/>
            <a:ext cx="6787299" cy="276999"/>
          </a:xfrm>
          <a:prstGeom prst="rect">
            <a:avLst/>
          </a:prstGeom>
          <a:noFill/>
        </p:spPr>
        <p:txBody>
          <a:bodyPr wrap="square" rtlCol="0">
            <a:spAutoFit/>
          </a:bodyPr>
          <a:lstStyle/>
          <a:p>
            <a:pPr algn="ctr"/>
            <a:r>
              <a:rPr lang="en-US" sz="1200" b="0" dirty="0">
                <a:solidFill>
                  <a:schemeClr val="tx1">
                    <a:lumMod val="50000"/>
                    <a:lumOff val="50000"/>
                  </a:schemeClr>
                </a:solidFill>
              </a:rPr>
              <a:t>www.economica.vn</a:t>
            </a:r>
          </a:p>
        </p:txBody>
      </p:sp>
      <p:pic>
        <p:nvPicPr>
          <p:cNvPr id="13" name="Picture 12" descr="A picture containing plate, sitting, train, drawing&#10;&#10;Description automatically generated">
            <a:extLst>
              <a:ext uri="{FF2B5EF4-FFF2-40B4-BE49-F238E27FC236}">
                <a16:creationId xmlns:a16="http://schemas.microsoft.com/office/drawing/2014/main" id="{C42974FD-023C-4F58-B1FA-3BB59FB4ACE7}"/>
              </a:ext>
            </a:extLst>
          </p:cNvPr>
          <p:cNvPicPr>
            <a:picLocks noChangeAspect="1"/>
          </p:cNvPicPr>
          <p:nvPr userDrawn="1"/>
        </p:nvPicPr>
        <p:blipFill>
          <a:blip r:embed="rId13"/>
          <a:stretch>
            <a:fillRect/>
          </a:stretch>
        </p:blipFill>
        <p:spPr>
          <a:xfrm>
            <a:off x="581192" y="6479542"/>
            <a:ext cx="1065385" cy="277000"/>
          </a:xfrm>
          <a:prstGeom prst="rect">
            <a:avLst/>
          </a:prstGeom>
        </p:spPr>
      </p:pic>
    </p:spTree>
    <p:extLst>
      <p:ext uri="{BB962C8B-B14F-4D97-AF65-F5344CB8AC3E}">
        <p14:creationId xmlns:p14="http://schemas.microsoft.com/office/powerpoint/2010/main" val="3089877900"/>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123C27-F4E7-4989-AFBA-55BAAE0007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3FBE8A-AA5B-4ECC-901B-49311A6C6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86F3EF-7FFB-46E7-8425-06E74D2248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D0CD6-A60D-477B-AF08-DE852485BF35}" type="datetime1">
              <a:rPr lang="en-US" smtClean="0"/>
              <a:t>3/28/21</a:t>
            </a:fld>
            <a:endParaRPr lang="en-US"/>
          </a:p>
        </p:txBody>
      </p:sp>
      <p:sp>
        <p:nvSpPr>
          <p:cNvPr id="5" name="Footer Placeholder 4">
            <a:extLst>
              <a:ext uri="{FF2B5EF4-FFF2-40B4-BE49-F238E27FC236}">
                <a16:creationId xmlns:a16="http://schemas.microsoft.com/office/drawing/2014/main" id="{AD584777-41C3-467E-9F81-E0A4B2AE7F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0E75FB6-51B0-435A-94A7-DE3290845E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marL="228600" indent="-228600" algn="r">
              <a:buFont typeface="+mj-lt"/>
              <a:buAutoNum type="arabicPeriod"/>
              <a:defRPr sz="1200">
                <a:solidFill>
                  <a:schemeClr val="tx1">
                    <a:tint val="75000"/>
                  </a:schemeClr>
                </a:solidFill>
              </a:defRPr>
            </a:lvl1pPr>
          </a:lstStyle>
          <a:p>
            <a:fld id="{24B54B22-682B-41E5-8CD9-332255FB282C}" type="slidenum">
              <a:rPr lang="en-US" smtClean="0"/>
              <a:pPr/>
              <a:t>‹#›</a:t>
            </a:fld>
            <a:endParaRPr lang="en-US" dirty="0"/>
          </a:p>
        </p:txBody>
      </p:sp>
    </p:spTree>
    <p:extLst>
      <p:ext uri="{BB962C8B-B14F-4D97-AF65-F5344CB8AC3E}">
        <p14:creationId xmlns:p14="http://schemas.microsoft.com/office/powerpoint/2010/main" val="2027836301"/>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sv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svg"/></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4.svg"/><Relationship Id="rId7" Type="http://schemas.openxmlformats.org/officeDocument/2006/relationships/diagramColors" Target="../diagrams/colors1.xml"/><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1.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2.xml"/><Relationship Id="rId4" Type="http://schemas.openxmlformats.org/officeDocument/2006/relationships/image" Target="../media/image64.svg"/></Relationships>
</file>

<file path=ppt/slides/_rels/slide36.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0.svg"/><Relationship Id="rId7" Type="http://schemas.openxmlformats.org/officeDocument/2006/relationships/image" Target="../media/image68.sv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svg"/><Relationship Id="rId4" Type="http://schemas.openxmlformats.org/officeDocument/2006/relationships/image" Target="../media/image65.png"/><Relationship Id="rId9" Type="http://schemas.openxmlformats.org/officeDocument/2006/relationships/image" Target="../media/image70.svg"/></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2276D6-33DE-48FE-A653-DD3C734CFA71}"/>
              </a:ext>
            </a:extLst>
          </p:cNvPr>
          <p:cNvSpPr txBox="1"/>
          <p:nvPr/>
        </p:nvSpPr>
        <p:spPr>
          <a:xfrm>
            <a:off x="4357025" y="5619113"/>
            <a:ext cx="4248888" cy="707886"/>
          </a:xfrm>
          <a:prstGeom prst="rect">
            <a:avLst/>
          </a:prstGeom>
          <a:noFill/>
        </p:spPr>
        <p:txBody>
          <a:bodyPr wrap="square" rtlCol="0">
            <a:spAutoFit/>
          </a:bodyPr>
          <a:lstStyle/>
          <a:p>
            <a:pPr algn="ctr"/>
            <a:r>
              <a:rPr lang="en-US" sz="2000" dirty="0">
                <a:solidFill>
                  <a:schemeClr val="bg1"/>
                </a:solidFill>
              </a:rPr>
              <a:t>TP. </a:t>
            </a:r>
            <a:r>
              <a:rPr lang="en-US" sz="2000" dirty="0" err="1">
                <a:solidFill>
                  <a:schemeClr val="bg1"/>
                </a:solidFill>
              </a:rPr>
              <a:t>Hồ</a:t>
            </a:r>
            <a:r>
              <a:rPr lang="en-US" sz="2000" dirty="0">
                <a:solidFill>
                  <a:schemeClr val="bg1"/>
                </a:solidFill>
              </a:rPr>
              <a:t> </a:t>
            </a:r>
            <a:r>
              <a:rPr lang="en-US" sz="2000" dirty="0" err="1">
                <a:solidFill>
                  <a:schemeClr val="bg1"/>
                </a:solidFill>
              </a:rPr>
              <a:t>Chí</a:t>
            </a:r>
            <a:r>
              <a:rPr lang="en-US" sz="2000" dirty="0">
                <a:solidFill>
                  <a:schemeClr val="bg1"/>
                </a:solidFill>
              </a:rPr>
              <a:t> Minh</a:t>
            </a:r>
          </a:p>
          <a:p>
            <a:pPr algn="ctr"/>
            <a:r>
              <a:rPr lang="en-US" sz="2000" dirty="0" err="1">
                <a:solidFill>
                  <a:schemeClr val="bg1"/>
                </a:solidFill>
              </a:rPr>
              <a:t>Tháng</a:t>
            </a:r>
            <a:r>
              <a:rPr lang="en-US" sz="2000" dirty="0">
                <a:solidFill>
                  <a:schemeClr val="bg1"/>
                </a:solidFill>
              </a:rPr>
              <a:t> 3, 2021</a:t>
            </a:r>
          </a:p>
        </p:txBody>
      </p:sp>
      <p:sp>
        <p:nvSpPr>
          <p:cNvPr id="5" name="TextBox 4">
            <a:extLst>
              <a:ext uri="{FF2B5EF4-FFF2-40B4-BE49-F238E27FC236}">
                <a16:creationId xmlns:a16="http://schemas.microsoft.com/office/drawing/2014/main" id="{44F1D625-47DA-4840-AD15-0E11F9D1DA27}"/>
              </a:ext>
            </a:extLst>
          </p:cNvPr>
          <p:cNvSpPr txBox="1"/>
          <p:nvPr/>
        </p:nvSpPr>
        <p:spPr>
          <a:xfrm>
            <a:off x="780312" y="3435928"/>
            <a:ext cx="11114202" cy="830997"/>
          </a:xfrm>
          <a:prstGeom prst="rect">
            <a:avLst/>
          </a:prstGeom>
          <a:noFill/>
        </p:spPr>
        <p:txBody>
          <a:bodyPr wrap="square" rtlCol="0">
            <a:spAutoFit/>
          </a:bodyPr>
          <a:lstStyle/>
          <a:p>
            <a:pPr algn="ct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BÁO CÁO ĐÁNH GIÁ </a:t>
            </a:r>
          </a:p>
          <a:p>
            <a:pPr algn="ct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CHƯƠNG TRÌNH QUỐC GIA VỀ VIỆC LÀM BỀN VỮNG (DWCP) 2017 - 2021</a:t>
            </a:r>
          </a:p>
        </p:txBody>
      </p:sp>
      <p:sp>
        <p:nvSpPr>
          <p:cNvPr id="10" name="TextBox 9">
            <a:extLst>
              <a:ext uri="{FF2B5EF4-FFF2-40B4-BE49-F238E27FC236}">
                <a16:creationId xmlns:a16="http://schemas.microsoft.com/office/drawing/2014/main" id="{26D9E240-2C3D-45EC-AF7B-E161CD944EC2}"/>
              </a:ext>
            </a:extLst>
          </p:cNvPr>
          <p:cNvSpPr txBox="1"/>
          <p:nvPr/>
        </p:nvSpPr>
        <p:spPr>
          <a:xfrm>
            <a:off x="3431862" y="4485943"/>
            <a:ext cx="5811101" cy="707886"/>
          </a:xfrm>
          <a:prstGeom prst="rect">
            <a:avLst/>
          </a:prstGeom>
          <a:noFill/>
        </p:spPr>
        <p:txBody>
          <a:bodyPr wrap="square" rtlCol="0">
            <a:spAutoFit/>
          </a:bodyPr>
          <a:lstStyle/>
          <a:p>
            <a:pPr algn="ct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Lê Duy </a:t>
            </a:r>
            <a:r>
              <a:rPr lang="en-US" sz="2000" dirty="0" err="1">
                <a:solidFill>
                  <a:schemeClr val="bg1"/>
                </a:solidFill>
                <a:latin typeface="Tahoma" panose="020B0604030504040204" pitchFamily="34" charset="0"/>
                <a:ea typeface="Tahoma" panose="020B0604030504040204" pitchFamily="34" charset="0"/>
                <a:cs typeface="Tahoma" panose="020B0604030504040204" pitchFamily="34" charset="0"/>
              </a:rPr>
              <a:t>Bình</a:t>
            </a: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 &amp;  Phạm Minh Tuyết</a:t>
            </a:r>
          </a:p>
          <a:p>
            <a:pPr algn="ctr"/>
            <a:r>
              <a:rPr lang="en-US" sz="2000" i="1" dirty="0">
                <a:solidFill>
                  <a:schemeClr val="bg1"/>
                </a:solidFill>
                <a:latin typeface="Tahoma" panose="020B0604030504040204" pitchFamily="34" charset="0"/>
                <a:ea typeface="Tahoma" panose="020B0604030504040204" pitchFamily="34" charset="0"/>
                <a:cs typeface="Tahoma" panose="020B0604030504040204" pitchFamily="34" charset="0"/>
              </a:rPr>
              <a:t>Economica Vietnam</a:t>
            </a:r>
            <a:endParaRPr lang="en-US" i="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3" name="Group 2">
            <a:extLst>
              <a:ext uri="{FF2B5EF4-FFF2-40B4-BE49-F238E27FC236}">
                <a16:creationId xmlns:a16="http://schemas.microsoft.com/office/drawing/2014/main" id="{36C83FD5-082B-46D5-9AF7-0C0EDE828443}"/>
              </a:ext>
            </a:extLst>
          </p:cNvPr>
          <p:cNvGrpSpPr/>
          <p:nvPr/>
        </p:nvGrpSpPr>
        <p:grpSpPr>
          <a:xfrm>
            <a:off x="1183833" y="884944"/>
            <a:ext cx="9355873" cy="1624080"/>
            <a:chOff x="1393902" y="884944"/>
            <a:chExt cx="9355873" cy="1624080"/>
          </a:xfrm>
        </p:grpSpPr>
        <p:pic>
          <p:nvPicPr>
            <p:cNvPr id="8" name="Picture 7">
              <a:extLst>
                <a:ext uri="{FF2B5EF4-FFF2-40B4-BE49-F238E27FC236}">
                  <a16:creationId xmlns:a16="http://schemas.microsoft.com/office/drawing/2014/main" id="{CE2D8225-E02A-4005-999B-53298F4545E5}"/>
                </a:ext>
              </a:extLst>
            </p:cNvPr>
            <p:cNvPicPr/>
            <p:nvPr/>
          </p:nvPicPr>
          <p:blipFill>
            <a:blip r:embed="rId2">
              <a:extLst>
                <a:ext uri="{28A0092B-C50C-407E-A947-70E740481C1C}">
                  <a14:useLocalDpi xmlns:a14="http://schemas.microsoft.com/office/drawing/2010/main" val="0"/>
                </a:ext>
              </a:extLst>
            </a:blip>
            <a:stretch>
              <a:fillRect/>
            </a:stretch>
          </p:blipFill>
          <p:spPr>
            <a:xfrm>
              <a:off x="1393902" y="884944"/>
              <a:ext cx="9355873" cy="1624080"/>
            </a:xfrm>
            <a:prstGeom prst="rect">
              <a:avLst/>
            </a:prstGeom>
          </p:spPr>
        </p:pic>
        <p:pic>
          <p:nvPicPr>
            <p:cNvPr id="2" name="Picture 1">
              <a:extLst>
                <a:ext uri="{FF2B5EF4-FFF2-40B4-BE49-F238E27FC236}">
                  <a16:creationId xmlns:a16="http://schemas.microsoft.com/office/drawing/2014/main" id="{DBD1E063-7BA9-49D2-8441-38D828CC7B48}"/>
                </a:ext>
              </a:extLst>
            </p:cNvPr>
            <p:cNvPicPr>
              <a:picLocks noChangeAspect="1"/>
            </p:cNvPicPr>
            <p:nvPr/>
          </p:nvPicPr>
          <p:blipFill>
            <a:blip r:embed="rId3"/>
            <a:stretch>
              <a:fillRect/>
            </a:stretch>
          </p:blipFill>
          <p:spPr>
            <a:xfrm>
              <a:off x="1558136" y="1184817"/>
              <a:ext cx="1262338" cy="945535"/>
            </a:xfrm>
            <a:prstGeom prst="rect">
              <a:avLst/>
            </a:prstGeom>
          </p:spPr>
        </p:pic>
      </p:grpSp>
      <p:sp>
        <p:nvSpPr>
          <p:cNvPr id="6" name="Rectangle 5">
            <a:extLst>
              <a:ext uri="{FF2B5EF4-FFF2-40B4-BE49-F238E27FC236}">
                <a16:creationId xmlns:a16="http://schemas.microsoft.com/office/drawing/2014/main" id="{BA0C272C-704D-A74B-B4B1-3C87D6990DE0}"/>
              </a:ext>
            </a:extLst>
          </p:cNvPr>
          <p:cNvSpPr/>
          <p:nvPr/>
        </p:nvSpPr>
        <p:spPr>
          <a:xfrm>
            <a:off x="8371133" y="1184817"/>
            <a:ext cx="2403957" cy="1039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dirty="0"/>
          </a:p>
        </p:txBody>
      </p:sp>
      <p:pic>
        <p:nvPicPr>
          <p:cNvPr id="1026" name="Picture 2" descr="International Labour Organization response - UNESCO">
            <a:extLst>
              <a:ext uri="{FF2B5EF4-FFF2-40B4-BE49-F238E27FC236}">
                <a16:creationId xmlns:a16="http://schemas.microsoft.com/office/drawing/2014/main" id="{1BEE8354-55D9-8F4E-BAAB-DAA0119D4A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1638" y="1215075"/>
            <a:ext cx="2303995" cy="830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470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2F8FF-F943-4A44-A201-D5D68A314140}"/>
              </a:ext>
            </a:extLst>
          </p:cNvPr>
          <p:cNvSpPr>
            <a:spLocks noGrp="1"/>
          </p:cNvSpPr>
          <p:nvPr>
            <p:ph type="title"/>
          </p:nvPr>
        </p:nvSpPr>
        <p:spPr>
          <a:xfrm>
            <a:off x="581192" y="803256"/>
            <a:ext cx="11029616" cy="650394"/>
          </a:xfrm>
        </p:spPr>
        <p:txBody>
          <a:bodyPr>
            <a:noAutofit/>
          </a:bodyPr>
          <a:lstStyle/>
          <a:p>
            <a:r>
              <a:rPr lang="en-US" sz="2400" noProof="1">
                <a:latin typeface="Tahoma" panose="020B0604030504040204" pitchFamily="34" charset="0"/>
                <a:ea typeface="Tahoma" panose="020B0604030504040204" pitchFamily="34" charset="0"/>
                <a:cs typeface="Tahoma" panose="020B0604030504040204" pitchFamily="34" charset="0"/>
              </a:rPr>
              <a:t>Chương trình quốc gia về việc làm bền vững (DWCP) </a:t>
            </a:r>
            <a:br>
              <a:rPr lang="en-US" sz="2400" noProof="1">
                <a:latin typeface="Tahoma" panose="020B0604030504040204" pitchFamily="34" charset="0"/>
                <a:ea typeface="Tahoma" panose="020B0604030504040204" pitchFamily="34" charset="0"/>
                <a:cs typeface="Tahoma" panose="020B0604030504040204" pitchFamily="34" charset="0"/>
              </a:rPr>
            </a:br>
            <a:r>
              <a:rPr lang="en-US" sz="2400" noProof="1">
                <a:latin typeface="Tahoma" panose="020B0604030504040204" pitchFamily="34" charset="0"/>
                <a:ea typeface="Tahoma" panose="020B0604030504040204" pitchFamily="34" charset="0"/>
                <a:cs typeface="Tahoma" panose="020B0604030504040204" pitchFamily="34" charset="0"/>
              </a:rPr>
              <a:t>2017 - 2021</a:t>
            </a:r>
          </a:p>
        </p:txBody>
      </p:sp>
      <p:sp>
        <p:nvSpPr>
          <p:cNvPr id="14" name="TextBox 13">
            <a:extLst>
              <a:ext uri="{FF2B5EF4-FFF2-40B4-BE49-F238E27FC236}">
                <a16:creationId xmlns:a16="http://schemas.microsoft.com/office/drawing/2014/main" id="{CEEF6B0C-C467-4D5B-BE8B-ACB0333B2AD9}"/>
              </a:ext>
            </a:extLst>
          </p:cNvPr>
          <p:cNvSpPr txBox="1"/>
          <p:nvPr/>
        </p:nvSpPr>
        <p:spPr>
          <a:xfrm>
            <a:off x="1230396" y="3025718"/>
            <a:ext cx="9324808" cy="2883866"/>
          </a:xfrm>
          <a:prstGeom prst="rect">
            <a:avLst/>
          </a:prstGeom>
          <a:noFill/>
        </p:spPr>
        <p:txBody>
          <a:bodyPr wrap="square">
            <a:spAutoFit/>
          </a:bodyPr>
          <a:lstStyle/>
          <a:p>
            <a:pPr lvl="0" indent="-342900" algn="just">
              <a:lnSpc>
                <a:spcPct val="120000"/>
              </a:lnSpc>
              <a:spcBef>
                <a:spcPts val="600"/>
              </a:spcBef>
              <a:spcAft>
                <a:spcPts val="300"/>
              </a:spcAft>
              <a:buSzPct val="100000"/>
              <a:buFont typeface="Wingdings" panose="05000000000000000000" pitchFamily="2" charset="2"/>
              <a:buChar char="q"/>
              <a:tabLst>
                <a:tab pos="502285" algn="l"/>
              </a:tabLst>
            </a:pPr>
            <a:r>
              <a:rPr lang="en-US" sz="2000" dirty="0" err="1">
                <a:latin typeface="Calibri" panose="020F0502020204030204" pitchFamily="34" charset="0"/>
                <a:cs typeface="Calibri" panose="020F0502020204030204" pitchFamily="34" charset="0"/>
              </a:rPr>
              <a:t>Thúc</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đẩy</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việc</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làm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bền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vững</a:t>
            </a:r>
            <a:r>
              <a:rPr lang="en-US" sz="2000" dirty="0">
                <a:latin typeface="Calibri" panose="020F0502020204030204" pitchFamily="34" charset="0"/>
                <a:cs typeface="Calibri" panose="020F0502020204030204" pitchFamily="34" charset="0"/>
              </a:rPr>
              <a:t> và </a:t>
            </a:r>
            <a:r>
              <a:rPr lang="en-US" sz="2000" dirty="0" err="1">
                <a:latin typeface="Calibri" panose="020F0502020204030204" pitchFamily="34" charset="0"/>
                <a:cs typeface="Calibri" panose="020F0502020204030204" pitchFamily="34" charset="0"/>
              </a:rPr>
              <a:t>tạo</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môi</a:t>
            </a:r>
            <a:r>
              <a:rPr lang="en-US" sz="2000" dirty="0">
                <a:latin typeface="Calibri" panose="020F0502020204030204" pitchFamily="34" charset="0"/>
                <a:cs typeface="Calibri" panose="020F0502020204030204" pitchFamily="34" charset="0"/>
              </a:rPr>
              <a:t> trường </a:t>
            </a:r>
            <a:r>
              <a:rPr lang="en-US" sz="2000" dirty="0" err="1">
                <a:latin typeface="Calibri" panose="020F0502020204030204" pitchFamily="34" charset="0"/>
                <a:cs typeface="Calibri" panose="020F0502020204030204" pitchFamily="34" charset="0"/>
              </a:rPr>
              <a:t>thuận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lợi</a:t>
            </a:r>
            <a:r>
              <a:rPr lang="en-US" sz="2000" dirty="0">
                <a:latin typeface="Calibri" panose="020F0502020204030204" pitchFamily="34" charset="0"/>
                <a:cs typeface="Calibri" panose="020F0502020204030204" pitchFamily="34" charset="0"/>
              </a:rPr>
              <a:t> cho các </a:t>
            </a:r>
            <a:r>
              <a:rPr lang="en-US" sz="2000" dirty="0" err="1">
                <a:latin typeface="Calibri" panose="020F0502020204030204" pitchFamily="34" charset="0"/>
                <a:cs typeface="Calibri" panose="020F0502020204030204" pitchFamily="34" charset="0"/>
              </a:rPr>
              <a:t>cơ</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hội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kinh</a:t>
            </a:r>
            <a:r>
              <a:rPr lang="en-US" sz="2000" dirty="0">
                <a:latin typeface="Calibri" panose="020F0502020204030204" pitchFamily="34" charset="0"/>
                <a:cs typeface="Calibri" panose="020F0502020204030204" pitchFamily="34" charset="0"/>
              </a:rPr>
              <a:t> doanh </a:t>
            </a:r>
            <a:r>
              <a:rPr lang="en-US" sz="2000" dirty="0" err="1">
                <a:latin typeface="Calibri" panose="020F0502020204030204" pitchFamily="34" charset="0"/>
                <a:cs typeface="Calibri" panose="020F0502020204030204" pitchFamily="34" charset="0"/>
              </a:rPr>
              <a:t>bền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vững</a:t>
            </a:r>
            <a:r>
              <a:rPr lang="en-US" sz="2000" dirty="0">
                <a:latin typeface="Calibri" panose="020F0502020204030204" pitchFamily="34" charset="0"/>
                <a:cs typeface="Calibri" panose="020F0502020204030204" pitchFamily="34" charset="0"/>
              </a:rPr>
              <a:t>; </a:t>
            </a:r>
            <a:endParaRPr lang="vi-VN" sz="2000" dirty="0">
              <a:latin typeface="Calibri" panose="020F0502020204030204" pitchFamily="34" charset="0"/>
              <a:cs typeface="Calibri" panose="020F0502020204030204" pitchFamily="34" charset="0"/>
            </a:endParaRPr>
          </a:p>
          <a:p>
            <a:pPr lvl="0" indent="-342900" algn="just">
              <a:lnSpc>
                <a:spcPct val="120000"/>
              </a:lnSpc>
              <a:spcBef>
                <a:spcPts val="600"/>
              </a:spcBef>
              <a:spcAft>
                <a:spcPts val="300"/>
              </a:spcAft>
              <a:buSzPct val="100000"/>
              <a:buFont typeface="Wingdings" panose="05000000000000000000" pitchFamily="2" charset="2"/>
              <a:buChar char="q"/>
              <a:tabLst>
                <a:tab pos="502285" algn="l"/>
              </a:tabLst>
            </a:pPr>
            <a:r>
              <a:rPr lang="en-US" sz="2000" dirty="0" err="1">
                <a:latin typeface="Calibri" panose="020F0502020204030204" pitchFamily="34" charset="0"/>
                <a:cs typeface="Calibri" panose="020F0502020204030204" pitchFamily="34" charset="0"/>
              </a:rPr>
              <a:t>Giảm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đói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nghèo</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thông</a:t>
            </a:r>
            <a:r>
              <a:rPr lang="en-US" sz="2000" dirty="0">
                <a:latin typeface="Calibri" panose="020F0502020204030204" pitchFamily="34" charset="0"/>
                <a:cs typeface="Calibri" panose="020F0502020204030204" pitchFamily="34" charset="0"/>
              </a:rPr>
              <a:t> qua </a:t>
            </a:r>
            <a:r>
              <a:rPr lang="en-US" sz="2000" dirty="0" err="1">
                <a:latin typeface="Calibri" panose="020F0502020204030204" pitchFamily="34" charset="0"/>
                <a:cs typeface="Calibri" panose="020F0502020204030204" pitchFamily="34" charset="0"/>
              </a:rPr>
              <a:t>việc</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mở</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rộng</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phạm</a:t>
            </a:r>
            <a:r>
              <a:rPr lang="en-US" sz="2000" dirty="0">
                <a:latin typeface="Calibri" panose="020F0502020204030204" pitchFamily="34" charset="0"/>
                <a:cs typeface="Calibri" panose="020F0502020204030204" pitchFamily="34" charset="0"/>
              </a:rPr>
              <a:t> vi an </a:t>
            </a:r>
            <a:r>
              <a:rPr lang="en-US" sz="2000" dirty="0" err="1">
                <a:latin typeface="Calibri" panose="020F0502020204030204" pitchFamily="34" charset="0"/>
                <a:cs typeface="Calibri" panose="020F0502020204030204" pitchFamily="34" charset="0"/>
              </a:rPr>
              <a:t>sinh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xã</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hội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tới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tất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cả</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mọi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người</a:t>
            </a:r>
            <a:r>
              <a:rPr lang="en-US" sz="2000" dirty="0">
                <a:latin typeface="Calibri" panose="020F0502020204030204" pitchFamily="34" charset="0"/>
                <a:cs typeface="Calibri" panose="020F0502020204030204" pitchFamily="34" charset="0"/>
              </a:rPr>
              <a:t> và </a:t>
            </a:r>
            <a:r>
              <a:rPr lang="en-US" sz="2000" dirty="0" err="1">
                <a:latin typeface="Calibri" panose="020F0502020204030204" pitchFamily="34" charset="0"/>
                <a:cs typeface="Calibri" panose="020F0502020204030204" pitchFamily="34" charset="0"/>
              </a:rPr>
              <a:t>giảm</a:t>
            </a:r>
            <a:r>
              <a:rPr lang="en-US" sz="2000" dirty="0">
                <a:latin typeface="Calibri" panose="020F0502020204030204" pitchFamily="34" charset="0"/>
                <a:cs typeface="Calibri" panose="020F0502020204030204" pitchFamily="34" charset="0"/>
              </a:rPr>
              <a:t> các </a:t>
            </a:r>
            <a:r>
              <a:rPr lang="en-US" sz="2000" dirty="0" err="1">
                <a:latin typeface="Calibri" panose="020F0502020204030204" pitchFamily="34" charset="0"/>
                <a:cs typeface="Calibri" panose="020F0502020204030204" pitchFamily="34" charset="0"/>
              </a:rPr>
              <a:t>hình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thức</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việc</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làm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không</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thể</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chấp</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nhận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được</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đặc</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biệt</a:t>
            </a:r>
            <a:r>
              <a:rPr lang="en-US" sz="2000" dirty="0">
                <a:latin typeface="Calibri" panose="020F0502020204030204" pitchFamily="34" charset="0"/>
                <a:cs typeface="Calibri" panose="020F0502020204030204" pitchFamily="34" charset="0"/>
              </a:rPr>
              <a:t> cho </a:t>
            </a:r>
            <a:r>
              <a:rPr lang="en-US" sz="2000" dirty="0" err="1">
                <a:latin typeface="Calibri" panose="020F0502020204030204" pitchFamily="34" charset="0"/>
                <a:cs typeface="Calibri" panose="020F0502020204030204" pitchFamily="34" charset="0"/>
              </a:rPr>
              <a:t>nhóm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đối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tượng</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dễ</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bị</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tổn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thương</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nhất</a:t>
            </a:r>
            <a:r>
              <a:rPr lang="en-US" sz="2000" dirty="0">
                <a:latin typeface="Calibri" panose="020F0502020204030204" pitchFamily="34" charset="0"/>
                <a:cs typeface="Calibri" panose="020F0502020204030204" pitchFamily="34" charset="0"/>
              </a:rPr>
              <a:t>;</a:t>
            </a:r>
            <a:endParaRPr lang="vi-VN" sz="2000" dirty="0">
              <a:latin typeface="Calibri" panose="020F0502020204030204" pitchFamily="34" charset="0"/>
              <a:cs typeface="Calibri" panose="020F0502020204030204" pitchFamily="34" charset="0"/>
            </a:endParaRPr>
          </a:p>
          <a:p>
            <a:pPr lvl="0" indent="-342900" algn="just">
              <a:lnSpc>
                <a:spcPct val="120000"/>
              </a:lnSpc>
              <a:spcBef>
                <a:spcPts val="600"/>
              </a:spcBef>
              <a:spcAft>
                <a:spcPts val="300"/>
              </a:spcAft>
              <a:buSzPct val="100000"/>
              <a:buFont typeface="Wingdings" panose="05000000000000000000" pitchFamily="2" charset="2"/>
              <a:buChar char="q"/>
              <a:tabLst>
                <a:tab pos="502285" algn="l"/>
              </a:tabLst>
            </a:pPr>
            <a:r>
              <a:rPr lang="en-US" sz="2000" dirty="0" err="1">
                <a:latin typeface="Calibri" panose="020F0502020204030204" pitchFamily="34" charset="0"/>
                <a:cs typeface="Calibri" panose="020F0502020204030204" pitchFamily="34" charset="0"/>
              </a:rPr>
              <a:t>Xây</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dựng</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cơ</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chế</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quản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trị</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thị</a:t>
            </a:r>
            <a:r>
              <a:rPr lang="en-US" sz="2000" dirty="0">
                <a:latin typeface="Calibri" panose="020F0502020204030204" pitchFamily="34" charset="0"/>
                <a:cs typeface="Calibri" panose="020F0502020204030204" pitchFamily="34" charset="0"/>
              </a:rPr>
              <a:t> trường lao </a:t>
            </a:r>
            <a:r>
              <a:rPr lang="en-US" sz="2000" dirty="0" err="1">
                <a:latin typeface="Calibri" panose="020F0502020204030204" pitchFamily="34" charset="0"/>
                <a:cs typeface="Calibri" panose="020F0502020204030204" pitchFamily="34" charset="0"/>
              </a:rPr>
              <a:t>động</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hiệu</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quả</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tuân</a:t>
            </a:r>
            <a:r>
              <a:rPr lang="en-US" sz="2000" dirty="0">
                <a:latin typeface="Calibri" panose="020F0502020204030204" pitchFamily="34" charset="0"/>
                <a:cs typeface="Calibri" panose="020F0502020204030204" pitchFamily="34" charset="0"/>
              </a:rPr>
              <a:t> thủ </a:t>
            </a:r>
            <a:r>
              <a:rPr lang="en-US" sz="2000" dirty="0" err="1">
                <a:latin typeface="Calibri" panose="020F0502020204030204" pitchFamily="34" charset="0"/>
                <a:cs typeface="Calibri" panose="020F0502020204030204" pitchFamily="34" charset="0"/>
              </a:rPr>
              <a:t>những</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nguyên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tắc</a:t>
            </a:r>
            <a:r>
              <a:rPr lang="en-US" sz="2000" dirty="0">
                <a:latin typeface="Calibri" panose="020F0502020204030204" pitchFamily="34" charset="0"/>
                <a:cs typeface="Calibri" panose="020F0502020204030204" pitchFamily="34" charset="0"/>
              </a:rPr>
              <a:t> và </a:t>
            </a:r>
            <a:r>
              <a:rPr lang="en-US" sz="2000" dirty="0" err="1">
                <a:latin typeface="Calibri" panose="020F0502020204030204" pitchFamily="34" charset="0"/>
                <a:cs typeface="Calibri" panose="020F0502020204030204" pitchFamily="34" charset="0"/>
              </a:rPr>
              <a:t>quyền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cơ</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bản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trong</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lao</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động</a:t>
            </a:r>
            <a:r>
              <a:rPr lang="en-US" sz="2000" dirty="0">
                <a:latin typeface="Calibri" panose="020F0502020204030204" pitchFamily="34" charset="0"/>
                <a:cs typeface="Calibri" panose="020F0502020204030204" pitchFamily="34" charset="0"/>
              </a:rPr>
              <a:t>.</a:t>
            </a:r>
            <a:endParaRPr lang="vi-VN" sz="2000" dirty="0">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D015A59D-79CC-4060-93EA-14659A5E7CA6}"/>
              </a:ext>
            </a:extLst>
          </p:cNvPr>
          <p:cNvSpPr txBox="1"/>
          <p:nvPr/>
        </p:nvSpPr>
        <p:spPr>
          <a:xfrm>
            <a:off x="423746" y="1712168"/>
            <a:ext cx="11351942" cy="1089529"/>
          </a:xfrm>
          <a:prstGeom prst="rect">
            <a:avLst/>
          </a:prstGeom>
          <a:solidFill>
            <a:schemeClr val="accent4">
              <a:lumMod val="40000"/>
              <a:lumOff val="60000"/>
            </a:schemeClr>
          </a:solidFill>
        </p:spPr>
        <p:txBody>
          <a:bodyPr wrap="square">
            <a:spAutoFit/>
          </a:bodyPr>
          <a:lstStyle/>
          <a:p>
            <a:pPr marL="0" marR="0" algn="just">
              <a:lnSpc>
                <a:spcPct val="120000"/>
              </a:lnSpc>
              <a:spcBef>
                <a:spcPts val="600"/>
              </a:spcBef>
              <a:spcAft>
                <a:spcPts val="300"/>
              </a:spcAft>
            </a:pPr>
            <a:r>
              <a:rPr lang="en-US" sz="2600" noProof="1">
                <a:latin typeface="Calibri" panose="020F0502020204030204" pitchFamily="34" charset="0"/>
                <a:cs typeface="Calibri" panose="020F0502020204030204" pitchFamily="34" charset="0"/>
              </a:rPr>
              <a:t>Chương trình Quốc gia về Việc làm Bền vững Việt Nam tập trung vào </a:t>
            </a:r>
            <a:r>
              <a:rPr lang="en-US" sz="2800" b="1" noProof="1">
                <a:latin typeface="Calibri" panose="020F0502020204030204" pitchFamily="34" charset="0"/>
                <a:cs typeface="Calibri" panose="020F0502020204030204" pitchFamily="34" charset="0"/>
              </a:rPr>
              <a:t>03</a:t>
            </a:r>
            <a:r>
              <a:rPr lang="en-US" sz="2600" noProof="1">
                <a:latin typeface="Calibri" panose="020F0502020204030204" pitchFamily="34" charset="0"/>
                <a:cs typeface="Calibri" panose="020F0502020204030204" pitchFamily="34" charset="0"/>
              </a:rPr>
              <a:t> </a:t>
            </a:r>
            <a:r>
              <a:rPr lang="en-US" sz="2600" u="sng" noProof="1">
                <a:latin typeface="Calibri" panose="020F0502020204030204" pitchFamily="34" charset="0"/>
                <a:cs typeface="Calibri" panose="020F0502020204030204" pitchFamily="34" charset="0"/>
              </a:rPr>
              <a:t>lĩnh vực ưu tiên chiến lược </a:t>
            </a:r>
            <a:r>
              <a:rPr lang="en-US" sz="2600" noProof="1">
                <a:latin typeface="Calibri" panose="020F0502020204030204" pitchFamily="34" charset="0"/>
                <a:cs typeface="Calibri" panose="020F0502020204030204" pitchFamily="34" charset="0"/>
              </a:rPr>
              <a:t>cho giai đoạn 2017-2021:</a:t>
            </a:r>
          </a:p>
        </p:txBody>
      </p:sp>
      <p:sp>
        <p:nvSpPr>
          <p:cNvPr id="5" name="Slide Number Placeholder 4">
            <a:extLst>
              <a:ext uri="{FF2B5EF4-FFF2-40B4-BE49-F238E27FC236}">
                <a16:creationId xmlns:a16="http://schemas.microsoft.com/office/drawing/2014/main" id="{7DFD1B12-1E3B-499E-A46B-72E2A5CCEABC}"/>
              </a:ext>
            </a:extLst>
          </p:cNvPr>
          <p:cNvSpPr>
            <a:spLocks noGrp="1"/>
          </p:cNvSpPr>
          <p:nvPr>
            <p:ph type="sldNum" sz="quarter" idx="12"/>
          </p:nvPr>
        </p:nvSpPr>
        <p:spPr>
          <a:xfrm>
            <a:off x="10558300" y="6458859"/>
            <a:ext cx="1052508" cy="365125"/>
          </a:xfrm>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2686834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2F8FF-F943-4A44-A201-D5D68A314140}"/>
              </a:ext>
            </a:extLst>
          </p:cNvPr>
          <p:cNvSpPr>
            <a:spLocks noGrp="1"/>
          </p:cNvSpPr>
          <p:nvPr>
            <p:ph type="title"/>
          </p:nvPr>
        </p:nvSpPr>
        <p:spPr/>
        <p:txBody>
          <a:bodyPr>
            <a:noAutofit/>
          </a:bodyPr>
          <a:lstStyle/>
          <a:p>
            <a:br>
              <a:rPr lang="en-US" sz="3600" b="1" dirty="0">
                <a:latin typeface="Tahoma" panose="020B0604030504040204" pitchFamily="34" charset="0"/>
                <a:ea typeface="Tahoma" panose="020B0604030504040204" pitchFamily="34" charset="0"/>
                <a:cs typeface="Tahoma" panose="020B0604030504040204" pitchFamily="34" charset="0"/>
              </a:rPr>
            </a:br>
            <a:r>
              <a:rPr lang="en-US" dirty="0" err="1">
                <a:latin typeface="Tahoma" panose="020B0604030504040204" pitchFamily="34" charset="0"/>
                <a:ea typeface="Tahoma" panose="020B0604030504040204" pitchFamily="34" charset="0"/>
                <a:cs typeface="Tahoma" panose="020B0604030504040204" pitchFamily="34" charset="0"/>
              </a:rPr>
              <a:t>Tăng</a:t>
            </a:r>
            <a:r>
              <a:rPr lang="en-US" dirty="0">
                <a:latin typeface="Tahoma" panose="020B0604030504040204" pitchFamily="34" charset="0"/>
                <a:ea typeface="Tahoma" panose="020B0604030504040204" pitchFamily="34" charset="0"/>
                <a:cs typeface="Tahoma" panose="020B0604030504040204" pitchFamily="34" charset="0"/>
              </a:rPr>
              <a:t> trưởng </a:t>
            </a:r>
            <a:r>
              <a:rPr lang="en-US" dirty="0" err="1">
                <a:latin typeface="Tahoma" panose="020B0604030504040204" pitchFamily="34" charset="0"/>
                <a:ea typeface="Tahoma" panose="020B0604030504040204" pitchFamily="34" charset="0"/>
                <a:cs typeface="Tahoma" panose="020B0604030504040204" pitchFamily="34" charset="0"/>
              </a:rPr>
              <a:t>kinh</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tế</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giai</a:t>
            </a:r>
            <a:r>
              <a:rPr lang="en-US" dirty="0">
                <a:latin typeface="Tahoma" panose="020B0604030504040204" pitchFamily="34" charset="0"/>
                <a:ea typeface="Tahoma" panose="020B0604030504040204" pitchFamily="34" charset="0"/>
                <a:cs typeface="Tahoma" panose="020B0604030504040204" pitchFamily="34" charset="0"/>
              </a:rPr>
              <a:t> đoạn </a:t>
            </a:r>
            <a:r>
              <a:rPr lang="en-US" sz="3200" dirty="0">
                <a:latin typeface="Tahoma" panose="020B0604030504040204" pitchFamily="34" charset="0"/>
                <a:ea typeface="Tahoma" panose="020B0604030504040204" pitchFamily="34" charset="0"/>
                <a:cs typeface="Tahoma" panose="020B0604030504040204" pitchFamily="34" charset="0"/>
              </a:rPr>
              <a:t>2017 -2021</a:t>
            </a:r>
            <a:endParaRPr lang="vi-VN" sz="3600"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652A2729-9B65-42FC-9F4C-AEA6D0BA770D}"/>
              </a:ext>
            </a:extLst>
          </p:cNvPr>
          <p:cNvSpPr txBox="1"/>
          <p:nvPr/>
        </p:nvSpPr>
        <p:spPr>
          <a:xfrm>
            <a:off x="469900" y="1705211"/>
            <a:ext cx="11460793" cy="830997"/>
          </a:xfrm>
          <a:prstGeom prst="rect">
            <a:avLst/>
          </a:prstGeom>
          <a:solidFill>
            <a:schemeClr val="accent4">
              <a:lumMod val="20000"/>
              <a:lumOff val="80000"/>
            </a:schemeClr>
          </a:solidFill>
        </p:spPr>
        <p:txBody>
          <a:bodyPr wrap="square">
            <a:spAutoFit/>
          </a:bodyPr>
          <a:lstStyle/>
          <a:p>
            <a:pPr algn="ctr"/>
            <a:r>
              <a:rPr lang="en-US" sz="2400" dirty="0" err="1">
                <a:latin typeface="Calibri" panose="020F0502020204030204" pitchFamily="34" charset="0"/>
                <a:cs typeface="Calibri" panose="020F0502020204030204" pitchFamily="34" charset="0"/>
              </a:rPr>
              <a:t>Việt</a:t>
            </a:r>
            <a:r>
              <a:rPr lang="en-US" sz="2400" dirty="0">
                <a:latin typeface="Calibri" panose="020F0502020204030204" pitchFamily="34" charset="0"/>
                <a:cs typeface="Calibri" panose="020F0502020204030204" pitchFamily="34" charset="0"/>
              </a:rPr>
              <a:t> Nam </a:t>
            </a:r>
            <a:r>
              <a:rPr lang="en-US" sz="2400" dirty="0" err="1">
                <a:latin typeface="Calibri" panose="020F0502020204030204" pitchFamily="34" charset="0"/>
                <a:cs typeface="Calibri" panose="020F0502020204030204" pitchFamily="34" charset="0"/>
              </a:rPr>
              <a:t>được</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coi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là</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một</a:t>
            </a:r>
            <a:r>
              <a:rPr lang="en-US" sz="2400" dirty="0">
                <a:latin typeface="Calibri" panose="020F0502020204030204" pitchFamily="34" charset="0"/>
                <a:cs typeface="Calibri" panose="020F0502020204030204" pitchFamily="34" charset="0"/>
              </a:rPr>
              <a:t> trong </a:t>
            </a:r>
            <a:r>
              <a:rPr lang="en-US" sz="2400" dirty="0" err="1">
                <a:latin typeface="Calibri" panose="020F0502020204030204" pitchFamily="34" charset="0"/>
                <a:cs typeface="Calibri" panose="020F0502020204030204" pitchFamily="34" charset="0"/>
              </a:rPr>
              <a:t>những</a:t>
            </a:r>
            <a:r>
              <a:rPr lang="en-US" sz="2400" dirty="0">
                <a:latin typeface="Calibri" panose="020F0502020204030204" pitchFamily="34" charset="0"/>
                <a:cs typeface="Calibri" panose="020F0502020204030204" pitchFamily="34" charset="0"/>
              </a:rPr>
              <a:t> nước </a:t>
            </a:r>
            <a:r>
              <a:rPr lang="en-US" sz="2400" dirty="0" err="1">
                <a:latin typeface="Calibri" panose="020F0502020204030204" pitchFamily="34" charset="0"/>
                <a:cs typeface="Calibri" panose="020F0502020204030204" pitchFamily="34" charset="0"/>
              </a:rPr>
              <a:t>có</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nền</a:t>
            </a:r>
            <a:r>
              <a:rPr lang="en-US" sz="2400" dirty="0">
                <a:latin typeface="Calibri" panose="020F0502020204030204" pitchFamily="34" charset="0"/>
                <a:cs typeface="Calibri" panose="020F0502020204030204" pitchFamily="34" charset="0"/>
              </a:rPr>
              <a:t> chính </a:t>
            </a:r>
            <a:r>
              <a:rPr lang="en-US" sz="2400" dirty="0" err="1">
                <a:latin typeface="Calibri" panose="020F0502020204030204" pitchFamily="34" charset="0"/>
                <a:cs typeface="Calibri" panose="020F0502020204030204" pitchFamily="34" charset="0"/>
              </a:rPr>
              <a:t>trị</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ổn</a:t>
            </a:r>
            <a:r>
              <a:rPr lang="en-US" sz="2400" dirty="0">
                <a:latin typeface="Calibri" panose="020F0502020204030204" pitchFamily="34" charset="0"/>
                <a:cs typeface="Calibri" panose="020F0502020204030204" pitchFamily="34" charset="0"/>
              </a:rPr>
              <a:t> định và </a:t>
            </a:r>
            <a:r>
              <a:rPr lang="en-US" sz="2400" dirty="0" err="1">
                <a:latin typeface="Calibri" panose="020F0502020204030204" pitchFamily="34" charset="0"/>
                <a:cs typeface="Calibri" panose="020F0502020204030204" pitchFamily="34" charset="0"/>
              </a:rPr>
              <a:t>nền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kinh</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tế</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năng</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động</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nhất</a:t>
            </a:r>
            <a:r>
              <a:rPr lang="en-US" sz="2400" dirty="0">
                <a:latin typeface="Calibri" panose="020F0502020204030204" pitchFamily="34" charset="0"/>
                <a:cs typeface="Calibri" panose="020F0502020204030204" pitchFamily="34" charset="0"/>
              </a:rPr>
              <a:t> ở </a:t>
            </a:r>
            <a:r>
              <a:rPr lang="en-US" sz="2400" dirty="0" err="1">
                <a:latin typeface="Calibri" panose="020F0502020204030204" pitchFamily="34" charset="0"/>
                <a:cs typeface="Calibri" panose="020F0502020204030204" pitchFamily="34" charset="0"/>
              </a:rPr>
              <a:t>Đông</a:t>
            </a:r>
            <a:r>
              <a:rPr lang="en-US" sz="2400" dirty="0">
                <a:latin typeface="Calibri" panose="020F0502020204030204" pitchFamily="34" charset="0"/>
                <a:cs typeface="Calibri" panose="020F0502020204030204" pitchFamily="34" charset="0"/>
              </a:rPr>
              <a:t> Nam Á. </a:t>
            </a:r>
            <a:r>
              <a:rPr lang="en-US" sz="2400" dirty="0" err="1">
                <a:latin typeface="Calibri" panose="020F0502020204030204" pitchFamily="34" charset="0"/>
                <a:cs typeface="Calibri" panose="020F0502020204030204" pitchFamily="34" charset="0"/>
              </a:rPr>
              <a:t>Tuy</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nhiên</a:t>
            </a:r>
            <a:r>
              <a:rPr lang="en-US" sz="2400" dirty="0">
                <a:latin typeface="Calibri" panose="020F0502020204030204" pitchFamily="34" charset="0"/>
                <a:cs typeface="Calibri" panose="020F0502020204030204" pitchFamily="34" charset="0"/>
              </a:rPr>
              <a:t>, 65% </a:t>
            </a:r>
            <a:r>
              <a:rPr lang="en-US" sz="2400" dirty="0" err="1">
                <a:latin typeface="Calibri" panose="020F0502020204030204" pitchFamily="34" charset="0"/>
                <a:cs typeface="Calibri" panose="020F0502020204030204" pitchFamily="34" charset="0"/>
              </a:rPr>
              <a:t>dân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số</a:t>
            </a:r>
            <a:r>
              <a:rPr lang="en-US" sz="2400" dirty="0">
                <a:latin typeface="Calibri" panose="020F0502020204030204" pitchFamily="34" charset="0"/>
                <a:cs typeface="Calibri" panose="020F0502020204030204" pitchFamily="34" charset="0"/>
              </a:rPr>
              <a:t> 95 triệu </a:t>
            </a:r>
            <a:r>
              <a:rPr lang="en-US" sz="2400" dirty="0" err="1">
                <a:latin typeface="Calibri" panose="020F0502020204030204" pitchFamily="34" charset="0"/>
                <a:cs typeface="Calibri" panose="020F0502020204030204" pitchFamily="34" charset="0"/>
              </a:rPr>
              <a:t>người</a:t>
            </a:r>
            <a:r>
              <a:rPr lang="en-US" sz="2400" dirty="0">
                <a:latin typeface="Calibri" panose="020F0502020204030204" pitchFamily="34" charset="0"/>
                <a:cs typeface="Calibri" panose="020F0502020204030204" pitchFamily="34" charset="0"/>
              </a:rPr>
              <a:t> vẫn </a:t>
            </a:r>
            <a:r>
              <a:rPr lang="en-US" sz="2400" dirty="0" err="1">
                <a:latin typeface="Calibri" panose="020F0502020204030204" pitchFamily="34" charset="0"/>
                <a:cs typeface="Calibri" panose="020F0502020204030204" pitchFamily="34" charset="0"/>
              </a:rPr>
              <a:t>sống</a:t>
            </a:r>
            <a:r>
              <a:rPr lang="en-US" sz="2400" dirty="0">
                <a:latin typeface="Calibri" panose="020F0502020204030204" pitchFamily="34" charset="0"/>
                <a:cs typeface="Calibri" panose="020F0502020204030204" pitchFamily="34" charset="0"/>
              </a:rPr>
              <a:t> ở </a:t>
            </a:r>
            <a:r>
              <a:rPr lang="en-US" sz="2400" dirty="0" err="1">
                <a:latin typeface="Calibri" panose="020F0502020204030204" pitchFamily="34" charset="0"/>
                <a:cs typeface="Calibri" panose="020F0502020204030204" pitchFamily="34" charset="0"/>
              </a:rPr>
              <a:t>nông</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thôn</a:t>
            </a:r>
            <a:endParaRPr lang="en-US" sz="2400" dirty="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60D0AAE5-7A4A-4C1D-BEB6-CACD1CBA95C5}"/>
              </a:ext>
            </a:extLst>
          </p:cNvPr>
          <p:cNvSpPr txBox="1"/>
          <p:nvPr/>
        </p:nvSpPr>
        <p:spPr>
          <a:xfrm>
            <a:off x="7053489" y="6081750"/>
            <a:ext cx="4984974" cy="369332"/>
          </a:xfrm>
          <a:prstGeom prst="rect">
            <a:avLst/>
          </a:prstGeom>
          <a:noFill/>
        </p:spPr>
        <p:txBody>
          <a:bodyPr wrap="square">
            <a:spAutoFit/>
          </a:bodyPr>
          <a:lstStyle/>
          <a:p>
            <a:r>
              <a:rPr lang="en-US" i="1" dirty="0" err="1">
                <a:solidFill>
                  <a:schemeClr val="tx1">
                    <a:lumMod val="65000"/>
                    <a:lumOff val="35000"/>
                  </a:schemeClr>
                </a:solidFill>
              </a:rPr>
              <a:t>Nguồn</a:t>
            </a:r>
            <a:r>
              <a:rPr lang="en-US" i="1" dirty="0">
                <a:solidFill>
                  <a:schemeClr val="tx1">
                    <a:lumMod val="65000"/>
                    <a:lumOff val="35000"/>
                  </a:schemeClr>
                </a:solidFill>
              </a:rPr>
              <a:t>:   ADB và </a:t>
            </a:r>
            <a:r>
              <a:rPr lang="en-US" i="1" dirty="0" err="1">
                <a:solidFill>
                  <a:schemeClr val="tx1">
                    <a:lumMod val="65000"/>
                    <a:lumOff val="35000"/>
                  </a:schemeClr>
                </a:solidFill>
              </a:rPr>
              <a:t>tổng</a:t>
            </a:r>
            <a:r>
              <a:rPr lang="en-US" i="1" dirty="0">
                <a:solidFill>
                  <a:schemeClr val="tx1">
                    <a:lumMod val="65000"/>
                    <a:lumOff val="35000"/>
                  </a:schemeClr>
                </a:solidFill>
              </a:rPr>
              <a:t> </a:t>
            </a:r>
            <a:r>
              <a:rPr lang="en-US" i="1" dirty="0" err="1">
                <a:solidFill>
                  <a:schemeClr val="tx1">
                    <a:lumMod val="65000"/>
                    <a:lumOff val="35000"/>
                  </a:schemeClr>
                </a:solidFill>
              </a:rPr>
              <a:t>hợp</a:t>
            </a:r>
            <a:r>
              <a:rPr lang="en-US" i="1" dirty="0">
                <a:solidFill>
                  <a:schemeClr val="tx1">
                    <a:lumMod val="65000"/>
                    <a:lumOff val="35000"/>
                  </a:schemeClr>
                </a:solidFill>
              </a:rPr>
              <a:t> </a:t>
            </a:r>
            <a:r>
              <a:rPr lang="en-US" i="1" dirty="0" err="1">
                <a:solidFill>
                  <a:schemeClr val="tx1">
                    <a:lumMod val="65000"/>
                    <a:lumOff val="35000"/>
                  </a:schemeClr>
                </a:solidFill>
              </a:rPr>
              <a:t>từ</a:t>
            </a:r>
            <a:r>
              <a:rPr lang="en-US" i="1" dirty="0">
                <a:solidFill>
                  <a:schemeClr val="tx1">
                    <a:lumMod val="65000"/>
                    <a:lumOff val="35000"/>
                  </a:schemeClr>
                </a:solidFill>
              </a:rPr>
              <a:t> </a:t>
            </a:r>
            <a:r>
              <a:rPr lang="en-US" i="1" dirty="0" err="1">
                <a:solidFill>
                  <a:schemeClr val="tx1">
                    <a:lumMod val="65000"/>
                    <a:lumOff val="35000"/>
                  </a:schemeClr>
                </a:solidFill>
              </a:rPr>
              <a:t>nhiều</a:t>
            </a:r>
            <a:r>
              <a:rPr lang="en-US" i="1" dirty="0">
                <a:solidFill>
                  <a:schemeClr val="tx1">
                    <a:lumMod val="65000"/>
                    <a:lumOff val="35000"/>
                  </a:schemeClr>
                </a:solidFill>
              </a:rPr>
              <a:t> </a:t>
            </a:r>
            <a:r>
              <a:rPr lang="en-US" i="1" dirty="0" err="1">
                <a:solidFill>
                  <a:schemeClr val="tx1">
                    <a:lumMod val="65000"/>
                    <a:lumOff val="35000"/>
                  </a:schemeClr>
                </a:solidFill>
              </a:rPr>
              <a:t>nguồn</a:t>
            </a:r>
            <a:endParaRPr lang="en-US" i="1" dirty="0">
              <a:solidFill>
                <a:schemeClr val="tx1">
                  <a:lumMod val="65000"/>
                  <a:lumOff val="35000"/>
                </a:schemeClr>
              </a:solidFill>
            </a:endParaRPr>
          </a:p>
        </p:txBody>
      </p:sp>
      <p:grpSp>
        <p:nvGrpSpPr>
          <p:cNvPr id="3" name="Group 2">
            <a:extLst>
              <a:ext uri="{FF2B5EF4-FFF2-40B4-BE49-F238E27FC236}">
                <a16:creationId xmlns:a16="http://schemas.microsoft.com/office/drawing/2014/main" id="{5997775E-3D0D-4C70-A33A-2B62AA0BD017}"/>
              </a:ext>
            </a:extLst>
          </p:cNvPr>
          <p:cNvGrpSpPr/>
          <p:nvPr/>
        </p:nvGrpSpPr>
        <p:grpSpPr>
          <a:xfrm>
            <a:off x="3015978" y="4065158"/>
            <a:ext cx="2341100" cy="1917026"/>
            <a:chOff x="1095043" y="5164121"/>
            <a:chExt cx="1520566" cy="1917026"/>
          </a:xfrm>
        </p:grpSpPr>
        <p:sp>
          <p:nvSpPr>
            <p:cNvPr id="7" name="TextBox 6">
              <a:extLst>
                <a:ext uri="{FF2B5EF4-FFF2-40B4-BE49-F238E27FC236}">
                  <a16:creationId xmlns:a16="http://schemas.microsoft.com/office/drawing/2014/main" id="{27104B7B-E6E9-40EF-B7C6-AEA49BEC0C99}"/>
                </a:ext>
              </a:extLst>
            </p:cNvPr>
            <p:cNvSpPr txBox="1"/>
            <p:nvPr/>
          </p:nvSpPr>
          <p:spPr>
            <a:xfrm>
              <a:off x="1095044" y="5164121"/>
              <a:ext cx="1520565" cy="400110"/>
            </a:xfrm>
            <a:prstGeom prst="rect">
              <a:avLst/>
            </a:prstGeom>
            <a:noFill/>
          </p:spPr>
          <p:txBody>
            <a:bodyPr wrap="square">
              <a:spAutoFit/>
            </a:bodyPr>
            <a:lstStyle/>
            <a:p>
              <a:pPr algn="ctr"/>
              <a:r>
                <a:rPr lang="en-US" sz="2000" i="1" dirty="0" err="1"/>
                <a:t>Năm</a:t>
              </a:r>
              <a:r>
                <a:rPr lang="en-US" sz="2000" i="1" dirty="0"/>
                <a:t> 2020</a:t>
              </a:r>
            </a:p>
          </p:txBody>
        </p:sp>
        <p:sp>
          <p:nvSpPr>
            <p:cNvPr id="11" name="TextBox 10">
              <a:extLst>
                <a:ext uri="{FF2B5EF4-FFF2-40B4-BE49-F238E27FC236}">
                  <a16:creationId xmlns:a16="http://schemas.microsoft.com/office/drawing/2014/main" id="{F904A00C-3175-4549-99A2-0F66A3DC2D79}"/>
                </a:ext>
              </a:extLst>
            </p:cNvPr>
            <p:cNvSpPr txBox="1"/>
            <p:nvPr/>
          </p:nvSpPr>
          <p:spPr>
            <a:xfrm>
              <a:off x="1095043" y="5449931"/>
              <a:ext cx="1520565" cy="1631216"/>
            </a:xfrm>
            <a:prstGeom prst="rect">
              <a:avLst/>
            </a:prstGeom>
            <a:noFill/>
          </p:spPr>
          <p:txBody>
            <a:bodyPr wrap="square">
              <a:spAutoFit/>
            </a:bodyPr>
            <a:lstStyle/>
            <a:p>
              <a:pPr algn="ctr"/>
              <a:r>
                <a:rPr lang="en-US" sz="2000" i="1" dirty="0"/>
                <a:t>GDP </a:t>
              </a:r>
              <a:r>
                <a:rPr lang="en-US" sz="2000" i="1" dirty="0" err="1"/>
                <a:t>đạt</a:t>
              </a:r>
              <a:r>
                <a:rPr lang="en-US" sz="2000" i="1" dirty="0"/>
                <a:t> </a:t>
              </a:r>
            </a:p>
            <a:p>
              <a:pPr algn="ctr"/>
              <a:r>
                <a:rPr lang="en-US" sz="2000" i="1" dirty="0"/>
                <a:t>268.4 </a:t>
              </a:r>
              <a:r>
                <a:rPr lang="en-US" sz="2000" i="1" dirty="0" err="1"/>
                <a:t>tỷ</a:t>
              </a:r>
              <a:r>
                <a:rPr lang="en-US" sz="2000" i="1" dirty="0"/>
                <a:t> USD, </a:t>
              </a:r>
              <a:r>
                <a:rPr lang="en-US" sz="2000" i="1" dirty="0" err="1"/>
                <a:t>đạt</a:t>
              </a:r>
              <a:r>
                <a:rPr lang="en-US" sz="2000" i="1" dirty="0"/>
                <a:t> </a:t>
              </a:r>
              <a:r>
                <a:rPr lang="en-US" sz="2000" i="1" dirty="0" err="1"/>
                <a:t>mức</a:t>
              </a:r>
              <a:r>
                <a:rPr lang="en-US" sz="2000" i="1" dirty="0"/>
                <a:t> GDP binh </a:t>
              </a:r>
              <a:r>
                <a:rPr lang="en-US" sz="2000" i="1" dirty="0" err="1"/>
                <a:t>quân</a:t>
              </a:r>
              <a:r>
                <a:rPr lang="en-US" sz="2000" i="1" dirty="0"/>
                <a:t> </a:t>
              </a:r>
              <a:r>
                <a:rPr lang="en-US" sz="2000" i="1" dirty="0" err="1"/>
                <a:t>đầu</a:t>
              </a:r>
              <a:r>
                <a:rPr lang="en-US" sz="2000" i="1" dirty="0"/>
                <a:t> </a:t>
              </a:r>
              <a:r>
                <a:rPr lang="en-US" sz="2000" i="1" dirty="0" err="1"/>
                <a:t>người</a:t>
              </a:r>
              <a:r>
                <a:rPr lang="en-US" sz="2000" i="1" dirty="0"/>
                <a:t>  2.750 USD</a:t>
              </a:r>
            </a:p>
          </p:txBody>
        </p:sp>
      </p:grpSp>
      <p:pic>
        <p:nvPicPr>
          <p:cNvPr id="21" name="Picture 2" descr="Gdp Images | Free Vectors, Stock Photos &amp; PSD">
            <a:extLst>
              <a:ext uri="{FF2B5EF4-FFF2-40B4-BE49-F238E27FC236}">
                <a16:creationId xmlns:a16="http://schemas.microsoft.com/office/drawing/2014/main" id="{69861C62-37ED-42ED-A357-313313921B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0171" y="2593011"/>
            <a:ext cx="2651613" cy="131746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12AF0117-960F-4A86-8902-C1F385C6589A}"/>
              </a:ext>
            </a:extLst>
          </p:cNvPr>
          <p:cNvSpPr txBox="1"/>
          <p:nvPr/>
        </p:nvSpPr>
        <p:spPr>
          <a:xfrm>
            <a:off x="469900" y="5170959"/>
            <a:ext cx="2812093" cy="984885"/>
          </a:xfrm>
          <a:prstGeom prst="rect">
            <a:avLst/>
          </a:prstGeom>
          <a:noFill/>
        </p:spPr>
        <p:txBody>
          <a:bodyPr wrap="square">
            <a:spAutoFit/>
          </a:bodyPr>
          <a:lstStyle/>
          <a:p>
            <a:pPr algn="ctr"/>
            <a:r>
              <a:rPr lang="en-US" sz="2000" i="1" u="sng" dirty="0" err="1"/>
              <a:t>Năm</a:t>
            </a:r>
            <a:r>
              <a:rPr lang="en-US" sz="2000" i="1" u="sng" dirty="0"/>
              <a:t> 2020 </a:t>
            </a:r>
            <a:endParaRPr lang="en-US" sz="2000" i="1" dirty="0"/>
          </a:p>
          <a:p>
            <a:pPr algn="ctr"/>
            <a:r>
              <a:rPr lang="en-US" sz="2000" i="1" dirty="0" err="1"/>
              <a:t>tăng</a:t>
            </a:r>
            <a:r>
              <a:rPr lang="en-US" sz="2000" i="1" dirty="0"/>
              <a:t> trưởng ở </a:t>
            </a:r>
            <a:r>
              <a:rPr lang="en-US" sz="2000" i="1" dirty="0" err="1"/>
              <a:t>mức</a:t>
            </a:r>
            <a:r>
              <a:rPr lang="en-US" sz="2000" i="1" dirty="0"/>
              <a:t> </a:t>
            </a:r>
            <a:r>
              <a:rPr lang="en-US" sz="1800" i="1" dirty="0"/>
              <a:t>2.91%  </a:t>
            </a:r>
          </a:p>
        </p:txBody>
      </p:sp>
      <p:pic>
        <p:nvPicPr>
          <p:cNvPr id="1030" name="Picture 6" descr="Tỷ lệ chiết khấu là gì? Tất cả những thông tin mà bạn cần biết">
            <a:extLst>
              <a:ext uri="{FF2B5EF4-FFF2-40B4-BE49-F238E27FC236}">
                <a16:creationId xmlns:a16="http://schemas.microsoft.com/office/drawing/2014/main" id="{6943BDB6-730C-4118-B613-8020FD2EE3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32655" y="3173426"/>
            <a:ext cx="1091787" cy="1091787"/>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BC8CCEEE-C370-4C57-A077-F139E40B2E70}"/>
              </a:ext>
            </a:extLst>
          </p:cNvPr>
          <p:cNvSpPr txBox="1"/>
          <p:nvPr/>
        </p:nvSpPr>
        <p:spPr>
          <a:xfrm>
            <a:off x="7712502" y="4781855"/>
            <a:ext cx="3898306" cy="1477328"/>
          </a:xfrm>
          <a:prstGeom prst="rect">
            <a:avLst/>
          </a:prstGeom>
          <a:noFill/>
        </p:spPr>
        <p:txBody>
          <a:bodyPr wrap="square" rtlCol="0">
            <a:spAutoFit/>
          </a:bodyPr>
          <a:lstStyle/>
          <a:p>
            <a:pPr algn="ctr"/>
            <a:r>
              <a:rPr lang="en-US" dirty="0" err="1"/>
              <a:t>Tỷ</a:t>
            </a:r>
            <a:r>
              <a:rPr lang="en-US" dirty="0"/>
              <a:t> </a:t>
            </a:r>
            <a:r>
              <a:rPr lang="en-US" dirty="0" err="1"/>
              <a:t>lệ</a:t>
            </a:r>
            <a:r>
              <a:rPr lang="en-US" dirty="0"/>
              <a:t> </a:t>
            </a:r>
            <a:r>
              <a:rPr lang="en-US" dirty="0" err="1"/>
              <a:t>hộ</a:t>
            </a:r>
            <a:r>
              <a:rPr lang="en-US" dirty="0"/>
              <a:t> </a:t>
            </a:r>
            <a:r>
              <a:rPr lang="en-US" dirty="0" err="1"/>
              <a:t>nghèo</a:t>
            </a:r>
            <a:r>
              <a:rPr lang="en-US" dirty="0"/>
              <a:t> </a:t>
            </a:r>
            <a:r>
              <a:rPr lang="en-US" dirty="0" err="1"/>
              <a:t>giảm</a:t>
            </a:r>
            <a:r>
              <a:rPr lang="en-US" dirty="0"/>
              <a:t> </a:t>
            </a:r>
            <a:r>
              <a:rPr lang="en-US" dirty="0" err="1"/>
              <a:t>từ</a:t>
            </a:r>
            <a:r>
              <a:rPr lang="en-US" dirty="0"/>
              <a:t> 70% </a:t>
            </a:r>
            <a:r>
              <a:rPr lang="en-US" dirty="0" err="1"/>
              <a:t>vào</a:t>
            </a:r>
            <a:r>
              <a:rPr lang="en-US" dirty="0"/>
              <a:t> </a:t>
            </a:r>
            <a:r>
              <a:rPr lang="en-US" dirty="0" err="1"/>
              <a:t>năm</a:t>
            </a:r>
            <a:r>
              <a:rPr lang="en-US" dirty="0"/>
              <a:t> 2002 </a:t>
            </a:r>
            <a:r>
              <a:rPr lang="en-US" dirty="0" err="1"/>
              <a:t>xuống</a:t>
            </a:r>
            <a:r>
              <a:rPr lang="en-US" dirty="0"/>
              <a:t> </a:t>
            </a:r>
            <a:r>
              <a:rPr lang="en-US" dirty="0" err="1"/>
              <a:t>còn</a:t>
            </a:r>
            <a:r>
              <a:rPr lang="en-US" dirty="0"/>
              <a:t> 3,75% </a:t>
            </a:r>
            <a:r>
              <a:rPr lang="en-US" dirty="0" err="1"/>
              <a:t>vào</a:t>
            </a:r>
            <a:r>
              <a:rPr lang="en-US" dirty="0"/>
              <a:t> </a:t>
            </a:r>
            <a:r>
              <a:rPr lang="en-US" dirty="0" err="1"/>
              <a:t>năm</a:t>
            </a:r>
            <a:r>
              <a:rPr lang="en-US" dirty="0"/>
              <a:t> 2019 và </a:t>
            </a:r>
            <a:r>
              <a:rPr lang="en-US" dirty="0" err="1"/>
              <a:t>khoảng</a:t>
            </a:r>
            <a:r>
              <a:rPr lang="en-US" dirty="0"/>
              <a:t> 3% </a:t>
            </a:r>
            <a:r>
              <a:rPr lang="en-US" dirty="0" err="1"/>
              <a:t>vào</a:t>
            </a:r>
            <a:r>
              <a:rPr lang="en-US" dirty="0"/>
              <a:t> </a:t>
            </a:r>
            <a:r>
              <a:rPr lang="en-US" dirty="0" err="1"/>
              <a:t>năm</a:t>
            </a:r>
            <a:r>
              <a:rPr lang="en-US" dirty="0"/>
              <a:t> 2020</a:t>
            </a:r>
          </a:p>
          <a:p>
            <a:endParaRPr lang="vi-VN" dirty="0"/>
          </a:p>
        </p:txBody>
      </p:sp>
      <p:sp>
        <p:nvSpPr>
          <p:cNvPr id="27" name="TextBox 26">
            <a:extLst>
              <a:ext uri="{FF2B5EF4-FFF2-40B4-BE49-F238E27FC236}">
                <a16:creationId xmlns:a16="http://schemas.microsoft.com/office/drawing/2014/main" id="{3DE46ABC-BFCE-4C40-A917-B1CEAC6A2A82}"/>
              </a:ext>
            </a:extLst>
          </p:cNvPr>
          <p:cNvSpPr txBox="1"/>
          <p:nvPr/>
        </p:nvSpPr>
        <p:spPr>
          <a:xfrm>
            <a:off x="630380" y="3957436"/>
            <a:ext cx="2651613" cy="1015663"/>
          </a:xfrm>
          <a:prstGeom prst="rect">
            <a:avLst/>
          </a:prstGeom>
          <a:noFill/>
        </p:spPr>
        <p:txBody>
          <a:bodyPr wrap="square">
            <a:spAutoFit/>
          </a:bodyPr>
          <a:lstStyle/>
          <a:p>
            <a:pPr algn="ctr"/>
            <a:r>
              <a:rPr lang="en-US" sz="2000" i="1" dirty="0" err="1"/>
              <a:t>Tăng</a:t>
            </a:r>
            <a:r>
              <a:rPr lang="en-US" sz="2000" i="1" dirty="0"/>
              <a:t> trưởng </a:t>
            </a:r>
            <a:r>
              <a:rPr lang="en-US" sz="2000" i="1" dirty="0" err="1"/>
              <a:t>trung</a:t>
            </a:r>
            <a:r>
              <a:rPr lang="en-US" sz="2000" i="1" dirty="0"/>
              <a:t> </a:t>
            </a:r>
            <a:r>
              <a:rPr lang="en-US" sz="2000" i="1" dirty="0" err="1"/>
              <a:t>bình</a:t>
            </a:r>
            <a:r>
              <a:rPr lang="en-US" sz="2000" i="1" dirty="0"/>
              <a:t> </a:t>
            </a:r>
            <a:r>
              <a:rPr lang="en-US" sz="2000" i="1" u="sng" dirty="0"/>
              <a:t>2017-2019</a:t>
            </a:r>
            <a:r>
              <a:rPr lang="en-US" sz="2000" i="1" dirty="0"/>
              <a:t> </a:t>
            </a:r>
          </a:p>
          <a:p>
            <a:pPr algn="ctr"/>
            <a:r>
              <a:rPr lang="en-US" sz="2000" i="1" dirty="0" err="1"/>
              <a:t>đạt</a:t>
            </a:r>
            <a:r>
              <a:rPr lang="en-US" sz="2000" i="1" dirty="0"/>
              <a:t> 6-7%</a:t>
            </a:r>
          </a:p>
        </p:txBody>
      </p:sp>
      <p:pic>
        <p:nvPicPr>
          <p:cNvPr id="1032" name="Picture 8" descr="How can we reduce poverty? by Amanda K. - Letters to the Next President 2.0">
            <a:extLst>
              <a:ext uri="{FF2B5EF4-FFF2-40B4-BE49-F238E27FC236}">
                <a16:creationId xmlns:a16="http://schemas.microsoft.com/office/drawing/2014/main" id="{1E11E7C6-3C4D-4944-A005-27F804707A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03842" y="3388914"/>
            <a:ext cx="1660748" cy="941834"/>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20F33E84-9861-4EC0-B4D1-BB664C98C020}"/>
              </a:ext>
            </a:extLst>
          </p:cNvPr>
          <p:cNvSpPr>
            <a:spLocks noGrp="1"/>
          </p:cNvSpPr>
          <p:nvPr>
            <p:ph type="sldNum" sz="quarter" idx="12"/>
          </p:nvPr>
        </p:nvSpPr>
        <p:spPr>
          <a:xfrm>
            <a:off x="10678548" y="6432516"/>
            <a:ext cx="1052508" cy="365125"/>
          </a:xfrm>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3056649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2F8FF-F943-4A44-A201-D5D68A314140}"/>
              </a:ext>
            </a:extLst>
          </p:cNvPr>
          <p:cNvSpPr>
            <a:spLocks noGrp="1"/>
          </p:cNvSpPr>
          <p:nvPr>
            <p:ph type="title"/>
          </p:nvPr>
        </p:nvSpPr>
        <p:spPr>
          <a:xfrm>
            <a:off x="471023" y="384656"/>
            <a:ext cx="11029616" cy="1013800"/>
          </a:xfrm>
        </p:spPr>
        <p:txBody>
          <a:bodyPr vert="horz" lIns="91440" tIns="45720" rIns="91440" bIns="45720" rtlCol="0" anchor="b">
            <a:normAutofit/>
          </a:bodyPr>
          <a:lstStyle/>
          <a:p>
            <a:r>
              <a:rPr lang="en-US" dirty="0">
                <a:latin typeface="Tahoma" panose="020B0604030504040204" pitchFamily="34" charset="0"/>
                <a:ea typeface="Tahoma" panose="020B0604030504040204" pitchFamily="34" charset="0"/>
                <a:cs typeface="Tahoma" panose="020B0604030504040204" pitchFamily="34" charset="0"/>
              </a:rPr>
              <a:t>VIỆC LÀM, XÃ HỘI VÀ PHÁT TRIỂN CON NGƯỜI</a:t>
            </a:r>
          </a:p>
        </p:txBody>
      </p:sp>
      <p:sp>
        <p:nvSpPr>
          <p:cNvPr id="11" name="Rectangle 10">
            <a:extLst>
              <a:ext uri="{FF2B5EF4-FFF2-40B4-BE49-F238E27FC236}">
                <a16:creationId xmlns:a16="http://schemas.microsoft.com/office/drawing/2014/main" id="{6F306C00-E0A9-4E79-AF25-3D295CA90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4">
            <a:extLst>
              <a:ext uri="{FF2B5EF4-FFF2-40B4-BE49-F238E27FC236}">
                <a16:creationId xmlns:a16="http://schemas.microsoft.com/office/drawing/2014/main" id="{0F25C03E-4583-4C23-B194-4AB78160794B}"/>
              </a:ext>
            </a:extLst>
          </p:cNvPr>
          <p:cNvGraphicFramePr>
            <a:graphicFrameLocks noGrp="1"/>
          </p:cNvGraphicFramePr>
          <p:nvPr>
            <p:ph idx="1"/>
            <p:extLst>
              <p:ext uri="{D42A27DB-BD31-4B8C-83A1-F6EECF244321}">
                <p14:modId xmlns:p14="http://schemas.microsoft.com/office/powerpoint/2010/main" val="2941048468"/>
              </p:ext>
            </p:extLst>
          </p:nvPr>
        </p:nvGraphicFramePr>
        <p:xfrm>
          <a:off x="657225" y="2601639"/>
          <a:ext cx="4962526" cy="3168055"/>
        </p:xfrm>
        <a:graphic>
          <a:graphicData uri="http://schemas.openxmlformats.org/drawingml/2006/table">
            <a:tbl>
              <a:tblPr firstRow="1" firstCol="1" bandRow="1">
                <a:noFill/>
                <a:tableStyleId>{5C22544A-7EE6-4342-B048-85BDC9FD1C3A}</a:tableStyleId>
              </a:tblPr>
              <a:tblGrid>
                <a:gridCol w="3947627">
                  <a:extLst>
                    <a:ext uri="{9D8B030D-6E8A-4147-A177-3AD203B41FA5}">
                      <a16:colId xmlns:a16="http://schemas.microsoft.com/office/drawing/2014/main" val="563193222"/>
                    </a:ext>
                  </a:extLst>
                </a:gridCol>
                <a:gridCol w="1014899">
                  <a:extLst>
                    <a:ext uri="{9D8B030D-6E8A-4147-A177-3AD203B41FA5}">
                      <a16:colId xmlns:a16="http://schemas.microsoft.com/office/drawing/2014/main" val="1565292997"/>
                    </a:ext>
                  </a:extLst>
                </a:gridCol>
              </a:tblGrid>
              <a:tr h="389721">
                <a:tc>
                  <a:txBody>
                    <a:bodyPr/>
                    <a:lstStyle/>
                    <a:p>
                      <a:pPr marL="0" marR="64770" algn="just">
                        <a:spcBef>
                          <a:spcPts val="0"/>
                        </a:spcBef>
                        <a:spcAft>
                          <a:spcPts val="0"/>
                        </a:spcAft>
                      </a:pPr>
                      <a:r>
                        <a:rPr lang="en-US" sz="1400" b="0" cap="none" spc="0">
                          <a:solidFill>
                            <a:schemeClr val="tx1"/>
                          </a:solidFill>
                          <a:effectLst/>
                        </a:rPr>
                        <a:t> </a:t>
                      </a:r>
                      <a:endParaRPr lang="vi-VN" sz="1400" b="0" cap="none" spc="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0715" marR="70715" marT="66001" marB="66001">
                    <a:lnL w="12700" cmpd="sng">
                      <a:noFill/>
                    </a:lnL>
                    <a:lnR w="12700" cmpd="sng">
                      <a:noFill/>
                    </a:lnR>
                    <a:lnT w="28575" cap="flat" cmpd="sng" algn="ctr">
                      <a:solidFill>
                        <a:schemeClr val="tx1"/>
                      </a:solidFill>
                      <a:prstDash val="solid"/>
                    </a:lnT>
                    <a:lnB w="38100" cmpd="sng">
                      <a:noFill/>
                    </a:lnB>
                    <a:noFill/>
                  </a:tcPr>
                </a:tc>
                <a:tc>
                  <a:txBody>
                    <a:bodyPr/>
                    <a:lstStyle/>
                    <a:p>
                      <a:pPr marL="0" marR="64770" algn="ctr">
                        <a:spcBef>
                          <a:spcPts val="0"/>
                        </a:spcBef>
                        <a:spcAft>
                          <a:spcPts val="0"/>
                        </a:spcAft>
                      </a:pPr>
                      <a:r>
                        <a:rPr lang="en-US" sz="1400" b="0" cap="none" spc="0">
                          <a:solidFill>
                            <a:schemeClr val="tx1"/>
                          </a:solidFill>
                          <a:effectLst/>
                        </a:rPr>
                        <a:t>2019</a:t>
                      </a:r>
                      <a:endParaRPr lang="vi-VN" sz="1400" b="0" cap="none" spc="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0715" marR="70715" marT="66001" marB="66001">
                    <a:lnL w="12700" cmpd="sng">
                      <a:noFill/>
                    </a:lnL>
                    <a:lnR w="12700" cmpd="sng">
                      <a:noFill/>
                    </a:lnR>
                    <a:lnT w="28575" cap="flat" cmpd="sng" algn="ctr">
                      <a:solidFill>
                        <a:schemeClr val="tx1"/>
                      </a:solidFill>
                      <a:prstDash val="solid"/>
                    </a:lnT>
                    <a:lnB w="38100" cmpd="sng">
                      <a:noFill/>
                    </a:lnB>
                    <a:noFill/>
                  </a:tcPr>
                </a:tc>
                <a:extLst>
                  <a:ext uri="{0D108BD9-81ED-4DB2-BD59-A6C34878D82A}">
                    <a16:rowId xmlns:a16="http://schemas.microsoft.com/office/drawing/2014/main" val="3850732152"/>
                  </a:ext>
                </a:extLst>
              </a:tr>
              <a:tr h="389721">
                <a:tc>
                  <a:txBody>
                    <a:bodyPr/>
                    <a:lstStyle/>
                    <a:p>
                      <a:pPr marL="0" marR="64770" algn="just">
                        <a:spcBef>
                          <a:spcPts val="0"/>
                        </a:spcBef>
                        <a:spcAft>
                          <a:spcPts val="0"/>
                        </a:spcAft>
                      </a:pPr>
                      <a:r>
                        <a:rPr lang="en-US" sz="1400" b="1" cap="none" spc="0">
                          <a:solidFill>
                            <a:schemeClr val="tx1"/>
                          </a:solidFill>
                          <a:effectLst/>
                        </a:rPr>
                        <a:t>Tuổi thọ trung bình (năm)</a:t>
                      </a:r>
                      <a:endParaRPr lang="vi-VN" sz="1400" b="1" cap="none" spc="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0715" marR="70715" marT="66001" marB="66001">
                    <a:lnL w="28575" cap="flat" cmpd="sng" algn="ctr">
                      <a:noFill/>
                      <a:prstDash val="solid"/>
                    </a:lnL>
                    <a:lnR w="12700" cmpd="sng">
                      <a:noFill/>
                      <a:prstDash val="solid"/>
                    </a:lnR>
                    <a:lnT w="38100" cmpd="sng">
                      <a:noFill/>
                    </a:lnT>
                    <a:lnB w="12700" cap="flat" cmpd="sng" algn="ctr">
                      <a:noFill/>
                      <a:prstDash val="solid"/>
                    </a:lnB>
                    <a:noFill/>
                  </a:tcPr>
                </a:tc>
                <a:tc>
                  <a:txBody>
                    <a:bodyPr/>
                    <a:lstStyle/>
                    <a:p>
                      <a:pPr marL="0" marR="64770" algn="ctr">
                        <a:spcBef>
                          <a:spcPts val="0"/>
                        </a:spcBef>
                        <a:spcAft>
                          <a:spcPts val="0"/>
                        </a:spcAft>
                      </a:pPr>
                      <a:r>
                        <a:rPr lang="en-US" sz="1400" cap="none" spc="0" dirty="0">
                          <a:solidFill>
                            <a:schemeClr val="tx1"/>
                          </a:solidFill>
                          <a:effectLst/>
                        </a:rPr>
                        <a:t>75.3</a:t>
                      </a:r>
                      <a:endParaRPr lang="vi-VN" sz="1400" cap="none" spc="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0715" marR="70715" marT="66001" marB="66001">
                    <a:lnL w="12700" cmpd="sng">
                      <a:noFill/>
                      <a:prstDash val="solid"/>
                    </a:lnL>
                    <a:lnR w="28575" cap="flat" cmpd="sng" algn="ctr">
                      <a:noFill/>
                      <a:prstDash val="solid"/>
                    </a:lnR>
                    <a:lnT w="38100" cmpd="sng">
                      <a:noFill/>
                    </a:lnT>
                    <a:lnB w="12700" cap="flat" cmpd="sng" algn="ctr">
                      <a:noFill/>
                      <a:prstDash val="solid"/>
                    </a:lnB>
                    <a:noFill/>
                  </a:tcPr>
                </a:tc>
                <a:extLst>
                  <a:ext uri="{0D108BD9-81ED-4DB2-BD59-A6C34878D82A}">
                    <a16:rowId xmlns:a16="http://schemas.microsoft.com/office/drawing/2014/main" val="3837470082"/>
                  </a:ext>
                </a:extLst>
              </a:tr>
              <a:tr h="389721">
                <a:tc>
                  <a:txBody>
                    <a:bodyPr/>
                    <a:lstStyle/>
                    <a:p>
                      <a:pPr marL="0" marR="64770" algn="just">
                        <a:spcBef>
                          <a:spcPts val="0"/>
                        </a:spcBef>
                        <a:spcAft>
                          <a:spcPts val="0"/>
                        </a:spcAft>
                      </a:pPr>
                      <a:r>
                        <a:rPr lang="en-US" sz="1400" b="1" cap="none" spc="0">
                          <a:solidFill>
                            <a:schemeClr val="tx1"/>
                          </a:solidFill>
                          <a:effectLst/>
                        </a:rPr>
                        <a:t>Số năm đi học trung bình</a:t>
                      </a:r>
                      <a:endParaRPr lang="vi-VN" sz="1400" b="1" cap="none" spc="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0715" marR="70715" marT="66001" marB="66001">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marL="0" marR="64770" algn="ctr">
                        <a:spcBef>
                          <a:spcPts val="0"/>
                        </a:spcBef>
                        <a:spcAft>
                          <a:spcPts val="0"/>
                        </a:spcAft>
                      </a:pPr>
                      <a:r>
                        <a:rPr lang="en-US" sz="1400" cap="none" spc="0" dirty="0">
                          <a:solidFill>
                            <a:schemeClr val="tx1"/>
                          </a:solidFill>
                          <a:effectLst/>
                        </a:rPr>
                        <a:t>8.2</a:t>
                      </a:r>
                      <a:endParaRPr lang="vi-VN" sz="1400" cap="none" spc="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0715" marR="70715" marT="66001" marB="66001">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4077361439"/>
                  </a:ext>
                </a:extLst>
              </a:tr>
              <a:tr h="389721">
                <a:tc>
                  <a:txBody>
                    <a:bodyPr/>
                    <a:lstStyle/>
                    <a:p>
                      <a:pPr marL="0" marR="64770" algn="just">
                        <a:spcBef>
                          <a:spcPts val="0"/>
                        </a:spcBef>
                        <a:spcAft>
                          <a:spcPts val="0"/>
                        </a:spcAft>
                      </a:pPr>
                      <a:r>
                        <a:rPr lang="en-US" sz="1400" b="1" cap="none" spc="0">
                          <a:solidFill>
                            <a:schemeClr val="tx1"/>
                          </a:solidFill>
                          <a:effectLst/>
                        </a:rPr>
                        <a:t>Số năm đi học kỳ vọng</a:t>
                      </a:r>
                      <a:endParaRPr lang="vi-VN" sz="1400" b="1" cap="none" spc="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0715" marR="70715" marT="66001" marB="66001">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pPr marL="0" marR="64770" algn="ctr">
                        <a:spcBef>
                          <a:spcPts val="0"/>
                        </a:spcBef>
                        <a:spcAft>
                          <a:spcPts val="0"/>
                        </a:spcAft>
                      </a:pPr>
                      <a:r>
                        <a:rPr lang="en-US" sz="1400" cap="none" spc="0">
                          <a:solidFill>
                            <a:schemeClr val="tx1"/>
                          </a:solidFill>
                          <a:effectLst/>
                        </a:rPr>
                        <a:t>12.7</a:t>
                      </a:r>
                      <a:endParaRPr lang="vi-VN" sz="1400" cap="none" spc="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0715" marR="70715" marT="66001" marB="66001">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549384332"/>
                  </a:ext>
                </a:extLst>
              </a:tr>
              <a:tr h="609725">
                <a:tc>
                  <a:txBody>
                    <a:bodyPr/>
                    <a:lstStyle/>
                    <a:p>
                      <a:pPr marL="0" marR="64770" algn="just">
                        <a:spcBef>
                          <a:spcPts val="0"/>
                        </a:spcBef>
                        <a:spcAft>
                          <a:spcPts val="0"/>
                        </a:spcAft>
                      </a:pPr>
                      <a:r>
                        <a:rPr lang="en-US" sz="1400" b="1" cap="none" spc="0">
                          <a:solidFill>
                            <a:schemeClr val="tx1"/>
                          </a:solidFill>
                          <a:effectLst/>
                        </a:rPr>
                        <a:t>Tổng thu nhập quốc dân (GNI) trên đầu người (2011 PPP $)</a:t>
                      </a:r>
                      <a:endParaRPr lang="vi-VN" sz="1400" b="1" cap="none" spc="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0715" marR="70715" marT="66001" marB="66001">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marL="0" marR="64770" algn="ctr">
                        <a:spcBef>
                          <a:spcPts val="0"/>
                        </a:spcBef>
                        <a:spcAft>
                          <a:spcPts val="0"/>
                        </a:spcAft>
                      </a:pPr>
                      <a:r>
                        <a:rPr lang="en-US" sz="1400" cap="none" spc="0" dirty="0">
                          <a:solidFill>
                            <a:schemeClr val="tx1"/>
                          </a:solidFill>
                          <a:effectLst/>
                        </a:rPr>
                        <a:t>6,220</a:t>
                      </a:r>
                      <a:endParaRPr lang="vi-VN" sz="1400" cap="none" spc="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0715" marR="70715" marT="66001" marB="66001">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025061148"/>
                  </a:ext>
                </a:extLst>
              </a:tr>
              <a:tr h="389721">
                <a:tc>
                  <a:txBody>
                    <a:bodyPr/>
                    <a:lstStyle/>
                    <a:p>
                      <a:pPr marL="0" marR="64770" algn="just">
                        <a:spcBef>
                          <a:spcPts val="0"/>
                        </a:spcBef>
                        <a:spcAft>
                          <a:spcPts val="0"/>
                        </a:spcAft>
                      </a:pPr>
                      <a:r>
                        <a:rPr lang="en-US" sz="1400" b="1" cap="none" spc="0">
                          <a:solidFill>
                            <a:schemeClr val="tx1"/>
                          </a:solidFill>
                          <a:effectLst/>
                        </a:rPr>
                        <a:t>HDI điều chỉnh (IHDI)</a:t>
                      </a:r>
                      <a:endParaRPr lang="vi-VN" sz="1400" b="1" cap="none" spc="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0715" marR="70715" marT="66001" marB="66001">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pPr marL="0" marR="64770" algn="ctr">
                        <a:spcBef>
                          <a:spcPts val="0"/>
                        </a:spcBef>
                        <a:spcAft>
                          <a:spcPts val="0"/>
                        </a:spcAft>
                      </a:pPr>
                      <a:r>
                        <a:rPr lang="en-US" sz="1400" cap="none" spc="0" dirty="0">
                          <a:solidFill>
                            <a:schemeClr val="tx1"/>
                          </a:solidFill>
                          <a:effectLst/>
                        </a:rPr>
                        <a:t>0.580</a:t>
                      </a:r>
                      <a:endParaRPr lang="vi-VN" sz="1400" cap="none" spc="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0715" marR="70715" marT="66001" marB="66001">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4136493611"/>
                  </a:ext>
                </a:extLst>
              </a:tr>
              <a:tr h="609725">
                <a:tc>
                  <a:txBody>
                    <a:bodyPr/>
                    <a:lstStyle/>
                    <a:p>
                      <a:pPr marL="0" marR="64770" algn="just">
                        <a:spcBef>
                          <a:spcPts val="0"/>
                        </a:spcBef>
                        <a:spcAft>
                          <a:spcPts val="0"/>
                        </a:spcAft>
                      </a:pPr>
                      <a:r>
                        <a:rPr lang="en-US" sz="1400" b="1" cap="none" spc="0">
                          <a:solidFill>
                            <a:schemeClr val="tx1"/>
                          </a:solidFill>
                          <a:effectLst/>
                        </a:rPr>
                        <a:t>Tỷ lệ việc làm trên dân số (% từ 15 tuổi trở lên)</a:t>
                      </a:r>
                      <a:endParaRPr lang="vi-VN" sz="1400" b="1" cap="none" spc="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0715" marR="70715" marT="66001" marB="66001">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marL="0" marR="64770" algn="ctr">
                        <a:spcBef>
                          <a:spcPts val="0"/>
                        </a:spcBef>
                        <a:spcAft>
                          <a:spcPts val="0"/>
                        </a:spcAft>
                      </a:pPr>
                      <a:r>
                        <a:rPr lang="en-US" sz="1400" cap="none" spc="0" dirty="0">
                          <a:solidFill>
                            <a:schemeClr val="tx1"/>
                          </a:solidFill>
                          <a:effectLst/>
                        </a:rPr>
                        <a:t>76.0</a:t>
                      </a:r>
                      <a:endParaRPr lang="vi-VN" sz="1400" cap="none" spc="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0715" marR="70715" marT="66001" marB="66001">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3468316394"/>
                  </a:ext>
                </a:extLst>
              </a:tr>
            </a:tbl>
          </a:graphicData>
        </a:graphic>
      </p:graphicFrame>
      <p:sp>
        <p:nvSpPr>
          <p:cNvPr id="9" name="TextBox 8">
            <a:extLst>
              <a:ext uri="{FF2B5EF4-FFF2-40B4-BE49-F238E27FC236}">
                <a16:creationId xmlns:a16="http://schemas.microsoft.com/office/drawing/2014/main" id="{B14CA064-00BA-49BE-8F0A-F691C74DB664}"/>
              </a:ext>
            </a:extLst>
          </p:cNvPr>
          <p:cNvSpPr txBox="1"/>
          <p:nvPr/>
        </p:nvSpPr>
        <p:spPr>
          <a:xfrm>
            <a:off x="436168" y="1664664"/>
            <a:ext cx="5404639" cy="576440"/>
          </a:xfrm>
          <a:prstGeom prst="rect">
            <a:avLst/>
          </a:prstGeom>
          <a:noFill/>
        </p:spPr>
        <p:txBody>
          <a:bodyPr wrap="square">
            <a:spAutoFit/>
          </a:bodyPr>
          <a:lstStyle/>
          <a:p>
            <a:pPr marL="0" marR="0" algn="ctr">
              <a:lnSpc>
                <a:spcPts val="1200"/>
              </a:lnSpc>
              <a:spcBef>
                <a:spcPts val="600"/>
              </a:spcBef>
              <a:spcAft>
                <a:spcPts val="600"/>
              </a:spcAft>
            </a:pPr>
            <a:r>
              <a:rPr lang="en-GB" sz="1800" b="1" i="0" dirty="0" err="1">
                <a:solidFill>
                  <a:srgbClr val="2E74B5"/>
                </a:solidFill>
                <a:effectLst/>
                <a:latin typeface="Calibri" panose="020F0502020204030204" pitchFamily="34" charset="0"/>
                <a:ea typeface="Times New Roman" panose="02020603050405020304" pitchFamily="18" charset="0"/>
                <a:cs typeface="Arial" panose="020B0604020202020204" pitchFamily="34" charset="0"/>
              </a:rPr>
              <a:t>Chỉ</a:t>
            </a:r>
            <a:r>
              <a:rPr lang="en-GB" sz="1800" b="1" i="0"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rPr>
              <a:t> </a:t>
            </a:r>
            <a:r>
              <a:rPr lang="en-GB" sz="1800" b="1" i="0" dirty="0" err="1">
                <a:solidFill>
                  <a:srgbClr val="2E74B5"/>
                </a:solidFill>
                <a:effectLst/>
                <a:latin typeface="Calibri" panose="020F0502020204030204" pitchFamily="34" charset="0"/>
                <a:ea typeface="Times New Roman" panose="02020603050405020304" pitchFamily="18" charset="0"/>
                <a:cs typeface="Arial" panose="020B0604020202020204" pitchFamily="34" charset="0"/>
              </a:rPr>
              <a:t>số</a:t>
            </a:r>
            <a:r>
              <a:rPr lang="en-GB" sz="1800" b="1" i="0"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rPr>
              <a:t> </a:t>
            </a:r>
            <a:r>
              <a:rPr lang="en-GB" sz="1800" b="1" i="0" dirty="0" err="1">
                <a:solidFill>
                  <a:srgbClr val="2E74B5"/>
                </a:solidFill>
                <a:effectLst/>
                <a:latin typeface="Calibri" panose="020F0502020204030204" pitchFamily="34" charset="0"/>
                <a:ea typeface="Times New Roman" panose="02020603050405020304" pitchFamily="18" charset="0"/>
                <a:cs typeface="Arial" panose="020B0604020202020204" pitchFamily="34" charset="0"/>
              </a:rPr>
              <a:t>Phát</a:t>
            </a:r>
            <a:r>
              <a:rPr lang="en-GB" sz="1800" b="1" i="0"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rPr>
              <a:t> </a:t>
            </a:r>
            <a:r>
              <a:rPr lang="en-GB" sz="1800" b="1" i="0" dirty="0" err="1">
                <a:solidFill>
                  <a:srgbClr val="2E74B5"/>
                </a:solidFill>
                <a:effectLst/>
                <a:latin typeface="Calibri" panose="020F0502020204030204" pitchFamily="34" charset="0"/>
                <a:ea typeface="Times New Roman" panose="02020603050405020304" pitchFamily="18" charset="0"/>
                <a:cs typeface="Arial" panose="020B0604020202020204" pitchFamily="34" charset="0"/>
              </a:rPr>
              <a:t>triển</a:t>
            </a:r>
            <a:r>
              <a:rPr lang="en-GB" sz="1800" b="1" i="0"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rPr>
              <a:t> Con </a:t>
            </a:r>
            <a:r>
              <a:rPr lang="en-GB" sz="1800" b="1" i="0" dirty="0" err="1">
                <a:solidFill>
                  <a:srgbClr val="2E74B5"/>
                </a:solidFill>
                <a:effectLst/>
                <a:latin typeface="Calibri" panose="020F0502020204030204" pitchFamily="34" charset="0"/>
                <a:ea typeface="Times New Roman" panose="02020603050405020304" pitchFamily="18" charset="0"/>
                <a:cs typeface="Arial" panose="020B0604020202020204" pitchFamily="34" charset="0"/>
              </a:rPr>
              <a:t>người</a:t>
            </a:r>
            <a:r>
              <a:rPr lang="en-GB" sz="1800" b="1" i="0"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rPr>
              <a:t> </a:t>
            </a:r>
            <a:r>
              <a:rPr lang="en-GB" sz="1800" b="1" i="0" dirty="0" err="1">
                <a:solidFill>
                  <a:srgbClr val="2E74B5"/>
                </a:solidFill>
                <a:effectLst/>
                <a:latin typeface="Calibri" panose="020F0502020204030204" pitchFamily="34" charset="0"/>
                <a:ea typeface="Times New Roman" panose="02020603050405020304" pitchFamily="18" charset="0"/>
                <a:cs typeface="Arial" panose="020B0604020202020204" pitchFamily="34" charset="0"/>
              </a:rPr>
              <a:t>của</a:t>
            </a:r>
            <a:r>
              <a:rPr lang="en-GB" sz="1800" b="1" i="0"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rPr>
              <a:t> </a:t>
            </a:r>
            <a:r>
              <a:rPr lang="en-GB" sz="1800" b="1" i="0" dirty="0" err="1">
                <a:solidFill>
                  <a:srgbClr val="2E74B5"/>
                </a:solidFill>
                <a:effectLst/>
                <a:latin typeface="Calibri" panose="020F0502020204030204" pitchFamily="34" charset="0"/>
                <a:ea typeface="Times New Roman" panose="02020603050405020304" pitchFamily="18" charset="0"/>
                <a:cs typeface="Arial" panose="020B0604020202020204" pitchFamily="34" charset="0"/>
              </a:rPr>
              <a:t>Việt</a:t>
            </a:r>
            <a:r>
              <a:rPr lang="en-GB" sz="1800" b="1" i="0"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rPr>
              <a:t> Nam:  </a:t>
            </a:r>
            <a:r>
              <a:rPr lang="en-GB" sz="2400" b="1" i="0"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rPr>
              <a:t> 117 </a:t>
            </a:r>
            <a:r>
              <a:rPr lang="en-GB" sz="1800" b="1" i="0" dirty="0" err="1">
                <a:solidFill>
                  <a:srgbClr val="2E74B5"/>
                </a:solidFill>
                <a:effectLst/>
                <a:latin typeface="Calibri" panose="020F0502020204030204" pitchFamily="34" charset="0"/>
                <a:ea typeface="Times New Roman" panose="02020603050405020304" pitchFamily="18" charset="0"/>
                <a:cs typeface="Arial" panose="020B0604020202020204" pitchFamily="34" charset="0"/>
              </a:rPr>
              <a:t>trong</a:t>
            </a:r>
            <a:r>
              <a:rPr lang="en-GB" sz="1800" b="1" i="0"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rPr>
              <a:t> </a:t>
            </a:r>
          </a:p>
          <a:p>
            <a:pPr marL="0" marR="0" algn="ctr">
              <a:lnSpc>
                <a:spcPts val="1200"/>
              </a:lnSpc>
              <a:spcBef>
                <a:spcPts val="600"/>
              </a:spcBef>
              <a:spcAft>
                <a:spcPts val="600"/>
              </a:spcAft>
            </a:pPr>
            <a:r>
              <a:rPr lang="en-GB" sz="1800" b="1" i="0" dirty="0" err="1">
                <a:solidFill>
                  <a:srgbClr val="2E74B5"/>
                </a:solidFill>
                <a:effectLst/>
                <a:latin typeface="Calibri" panose="020F0502020204030204" pitchFamily="34" charset="0"/>
                <a:ea typeface="Times New Roman" panose="02020603050405020304" pitchFamily="18" charset="0"/>
                <a:cs typeface="Arial" panose="020B0604020202020204" pitchFamily="34" charset="0"/>
              </a:rPr>
              <a:t>số</a:t>
            </a:r>
            <a:r>
              <a:rPr lang="en-GB" sz="1800" b="1" i="0"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rPr>
              <a:t> 189 </a:t>
            </a:r>
            <a:r>
              <a:rPr lang="en-GB" sz="1800" b="1" i="0" dirty="0" err="1">
                <a:solidFill>
                  <a:srgbClr val="2E74B5"/>
                </a:solidFill>
                <a:effectLst/>
                <a:latin typeface="Calibri" panose="020F0502020204030204" pitchFamily="34" charset="0"/>
                <a:ea typeface="Times New Roman" panose="02020603050405020304" pitchFamily="18" charset="0"/>
                <a:cs typeface="Arial" panose="020B0604020202020204" pitchFamily="34" charset="0"/>
              </a:rPr>
              <a:t>quốc</a:t>
            </a:r>
            <a:r>
              <a:rPr lang="en-GB" sz="1800" b="1" i="0"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rPr>
              <a:t> </a:t>
            </a:r>
            <a:r>
              <a:rPr lang="en-GB" sz="1800" b="1" i="0" dirty="0" err="1">
                <a:solidFill>
                  <a:srgbClr val="2E74B5"/>
                </a:solidFill>
                <a:effectLst/>
                <a:latin typeface="Calibri" panose="020F0502020204030204" pitchFamily="34" charset="0"/>
                <a:ea typeface="Times New Roman" panose="02020603050405020304" pitchFamily="18" charset="0"/>
                <a:cs typeface="Arial" panose="020B0604020202020204" pitchFamily="34" charset="0"/>
              </a:rPr>
              <a:t>gia</a:t>
            </a:r>
            <a:r>
              <a:rPr lang="en-GB" sz="1800" b="1" i="0"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rPr>
              <a:t> </a:t>
            </a:r>
            <a:r>
              <a:rPr lang="en-GB" sz="1800" b="1" i="0" dirty="0" err="1">
                <a:solidFill>
                  <a:srgbClr val="2E74B5"/>
                </a:solidFill>
                <a:effectLst/>
                <a:latin typeface="Calibri" panose="020F0502020204030204" pitchFamily="34" charset="0"/>
                <a:ea typeface="Times New Roman" panose="02020603050405020304" pitchFamily="18" charset="0"/>
                <a:cs typeface="Arial" panose="020B0604020202020204" pitchFamily="34" charset="0"/>
              </a:rPr>
              <a:t>và</a:t>
            </a:r>
            <a:r>
              <a:rPr lang="en-GB" sz="1800" b="1" i="0"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rPr>
              <a:t> </a:t>
            </a:r>
            <a:r>
              <a:rPr lang="en-GB" sz="1800" b="1" i="0" dirty="0" err="1">
                <a:solidFill>
                  <a:srgbClr val="2E74B5"/>
                </a:solidFill>
                <a:effectLst/>
                <a:latin typeface="Calibri" panose="020F0502020204030204" pitchFamily="34" charset="0"/>
                <a:ea typeface="Times New Roman" panose="02020603050405020304" pitchFamily="18" charset="0"/>
                <a:cs typeface="Arial" panose="020B0604020202020204" pitchFamily="34" charset="0"/>
              </a:rPr>
              <a:t>vùng</a:t>
            </a:r>
            <a:r>
              <a:rPr lang="en-GB" sz="1800" b="1" i="0"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rPr>
              <a:t> </a:t>
            </a:r>
            <a:r>
              <a:rPr lang="en-GB" sz="1800" b="1" i="0" dirty="0" err="1">
                <a:solidFill>
                  <a:srgbClr val="2E74B5"/>
                </a:solidFill>
                <a:effectLst/>
                <a:latin typeface="Calibri" panose="020F0502020204030204" pitchFamily="34" charset="0"/>
                <a:ea typeface="Times New Roman" panose="02020603050405020304" pitchFamily="18" charset="0"/>
                <a:cs typeface="Arial" panose="020B0604020202020204" pitchFamily="34" charset="0"/>
              </a:rPr>
              <a:t>lãnh</a:t>
            </a:r>
            <a:r>
              <a:rPr lang="en-GB" sz="1800" b="1" i="0"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rPr>
              <a:t> </a:t>
            </a:r>
            <a:r>
              <a:rPr lang="en-GB" sz="1800" b="1" i="0" dirty="0" err="1">
                <a:solidFill>
                  <a:srgbClr val="2E74B5"/>
                </a:solidFill>
                <a:effectLst/>
                <a:latin typeface="Calibri" panose="020F0502020204030204" pitchFamily="34" charset="0"/>
                <a:ea typeface="Times New Roman" panose="02020603050405020304" pitchFamily="18" charset="0"/>
                <a:cs typeface="Arial" panose="020B0604020202020204" pitchFamily="34" charset="0"/>
              </a:rPr>
              <a:t>thổ</a:t>
            </a:r>
            <a:endParaRPr lang="vi-VN" sz="1200" i="1" dirty="0">
              <a:solidFill>
                <a:srgbClr val="2E74B5"/>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8" name="TextBox 7">
            <a:extLst>
              <a:ext uri="{FF2B5EF4-FFF2-40B4-BE49-F238E27FC236}">
                <a16:creationId xmlns:a16="http://schemas.microsoft.com/office/drawing/2014/main" id="{52B6C410-C789-4346-9156-641F18328099}"/>
              </a:ext>
            </a:extLst>
          </p:cNvPr>
          <p:cNvSpPr txBox="1"/>
          <p:nvPr/>
        </p:nvSpPr>
        <p:spPr>
          <a:xfrm>
            <a:off x="529176" y="5828659"/>
            <a:ext cx="5497977" cy="338554"/>
          </a:xfrm>
          <a:prstGeom prst="rect">
            <a:avLst/>
          </a:prstGeom>
          <a:noFill/>
        </p:spPr>
        <p:txBody>
          <a:bodyPr wrap="square" rtlCol="0">
            <a:spAutoFit/>
          </a:bodyPr>
          <a:lstStyle/>
          <a:p>
            <a:r>
              <a:rPr lang="en-US" sz="1600" i="1" dirty="0" err="1">
                <a:solidFill>
                  <a:schemeClr val="tx1">
                    <a:lumMod val="85000"/>
                    <a:lumOff val="15000"/>
                  </a:schemeClr>
                </a:solidFill>
              </a:rPr>
              <a:t>Nguồn</a:t>
            </a:r>
            <a:r>
              <a:rPr lang="en-US" sz="1600" i="1" dirty="0">
                <a:solidFill>
                  <a:schemeClr val="tx1">
                    <a:lumMod val="85000"/>
                    <a:lumOff val="15000"/>
                  </a:schemeClr>
                </a:solidFill>
              </a:rPr>
              <a:t>: </a:t>
            </a:r>
            <a:r>
              <a:rPr lang="en-US" sz="1600" i="1" dirty="0" err="1">
                <a:solidFill>
                  <a:schemeClr val="tx1">
                    <a:lumMod val="85000"/>
                    <a:lumOff val="15000"/>
                  </a:schemeClr>
                </a:solidFill>
              </a:rPr>
              <a:t>Báo</a:t>
            </a:r>
            <a:r>
              <a:rPr lang="en-US" sz="1600" i="1" dirty="0">
                <a:solidFill>
                  <a:schemeClr val="tx1">
                    <a:lumMod val="85000"/>
                    <a:lumOff val="15000"/>
                  </a:schemeClr>
                </a:solidFill>
              </a:rPr>
              <a:t> </a:t>
            </a:r>
            <a:r>
              <a:rPr lang="en-US" sz="1600" i="1" dirty="0" err="1">
                <a:solidFill>
                  <a:schemeClr val="tx1">
                    <a:lumMod val="85000"/>
                    <a:lumOff val="15000"/>
                  </a:schemeClr>
                </a:solidFill>
              </a:rPr>
              <a:t>cáo</a:t>
            </a:r>
            <a:r>
              <a:rPr lang="en-US" sz="1600" i="1" dirty="0">
                <a:solidFill>
                  <a:schemeClr val="tx1">
                    <a:lumMod val="85000"/>
                    <a:lumOff val="15000"/>
                  </a:schemeClr>
                </a:solidFill>
              </a:rPr>
              <a:t> </a:t>
            </a:r>
            <a:r>
              <a:rPr lang="en-US" sz="1600" i="1" dirty="0" err="1">
                <a:solidFill>
                  <a:schemeClr val="tx1">
                    <a:lumMod val="85000"/>
                    <a:lumOff val="15000"/>
                  </a:schemeClr>
                </a:solidFill>
              </a:rPr>
              <a:t>phát</a:t>
            </a:r>
            <a:r>
              <a:rPr lang="en-US" sz="1600" i="1" dirty="0">
                <a:solidFill>
                  <a:schemeClr val="tx1">
                    <a:lumMod val="85000"/>
                    <a:lumOff val="15000"/>
                  </a:schemeClr>
                </a:solidFill>
              </a:rPr>
              <a:t> </a:t>
            </a:r>
            <a:r>
              <a:rPr lang="en-US" sz="1600" i="1" dirty="0" err="1">
                <a:solidFill>
                  <a:schemeClr val="tx1">
                    <a:lumMod val="85000"/>
                    <a:lumOff val="15000"/>
                  </a:schemeClr>
                </a:solidFill>
              </a:rPr>
              <a:t>triển</a:t>
            </a:r>
            <a:r>
              <a:rPr lang="en-US" sz="1600" i="1" dirty="0">
                <a:solidFill>
                  <a:schemeClr val="tx1">
                    <a:lumMod val="85000"/>
                    <a:lumOff val="15000"/>
                  </a:schemeClr>
                </a:solidFill>
              </a:rPr>
              <a:t> con </a:t>
            </a:r>
            <a:r>
              <a:rPr lang="en-US" sz="1600" i="1" dirty="0" err="1">
                <a:solidFill>
                  <a:schemeClr val="tx1">
                    <a:lumMod val="85000"/>
                    <a:lumOff val="15000"/>
                  </a:schemeClr>
                </a:solidFill>
              </a:rPr>
              <a:t>người</a:t>
            </a:r>
            <a:r>
              <a:rPr lang="en-US" sz="1600" i="1" dirty="0">
                <a:solidFill>
                  <a:schemeClr val="tx1">
                    <a:lumMod val="85000"/>
                    <a:lumOff val="15000"/>
                  </a:schemeClr>
                </a:solidFill>
              </a:rPr>
              <a:t>, UNDP (2019)</a:t>
            </a:r>
            <a:endParaRPr lang="vi-VN" sz="1600" i="1" dirty="0">
              <a:solidFill>
                <a:schemeClr val="tx1">
                  <a:lumMod val="85000"/>
                  <a:lumOff val="15000"/>
                </a:schemeClr>
              </a:solidFill>
            </a:endParaRPr>
          </a:p>
        </p:txBody>
      </p:sp>
      <p:pic>
        <p:nvPicPr>
          <p:cNvPr id="12" name="Picture 11">
            <a:extLst>
              <a:ext uri="{FF2B5EF4-FFF2-40B4-BE49-F238E27FC236}">
                <a16:creationId xmlns:a16="http://schemas.microsoft.com/office/drawing/2014/main" id="{FFF986B0-5D66-4A9E-8F38-A63DB7CAA74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27153" y="2601639"/>
            <a:ext cx="5583654" cy="3327345"/>
          </a:xfrm>
          <a:prstGeom prst="rect">
            <a:avLst/>
          </a:prstGeom>
          <a:noFill/>
        </p:spPr>
      </p:pic>
      <p:sp>
        <p:nvSpPr>
          <p:cNvPr id="13" name="TextBox 12">
            <a:extLst>
              <a:ext uri="{FF2B5EF4-FFF2-40B4-BE49-F238E27FC236}">
                <a16:creationId xmlns:a16="http://schemas.microsoft.com/office/drawing/2014/main" id="{716B6D63-F434-43B0-A125-7FA3885B5999}"/>
              </a:ext>
            </a:extLst>
          </p:cNvPr>
          <p:cNvSpPr txBox="1"/>
          <p:nvPr/>
        </p:nvSpPr>
        <p:spPr>
          <a:xfrm>
            <a:off x="6444461" y="1676882"/>
            <a:ext cx="5404639" cy="646331"/>
          </a:xfrm>
          <a:prstGeom prst="rect">
            <a:avLst/>
          </a:prstGeom>
          <a:noFill/>
        </p:spPr>
        <p:txBody>
          <a:bodyPr wrap="square">
            <a:spAutoFit/>
          </a:bodyPr>
          <a:lstStyle/>
          <a:p>
            <a:pPr marL="0" marR="0" algn="ctr">
              <a:spcBef>
                <a:spcPts val="600"/>
              </a:spcBef>
              <a:spcAft>
                <a:spcPts val="600"/>
              </a:spcAft>
            </a:pPr>
            <a:r>
              <a:rPr lang="en-US" b="1" dirty="0" err="1">
                <a:solidFill>
                  <a:srgbClr val="2E74B5"/>
                </a:solidFill>
                <a:latin typeface="Calibri" panose="020F0502020204030204" pitchFamily="34" charset="0"/>
                <a:cs typeface="Arial" panose="020B0604020202020204" pitchFamily="34" charset="0"/>
              </a:rPr>
              <a:t>Xếp</a:t>
            </a:r>
            <a:r>
              <a:rPr lang="en-US" b="1" dirty="0">
                <a:solidFill>
                  <a:srgbClr val="2E74B5"/>
                </a:solidFill>
                <a:latin typeface="Calibri" panose="020F0502020204030204" pitchFamily="34" charset="0"/>
                <a:cs typeface="Arial" panose="020B0604020202020204" pitchFamily="34" charset="0"/>
              </a:rPr>
              <a:t> </a:t>
            </a:r>
            <a:r>
              <a:rPr lang="en-US" b="1" dirty="0" err="1">
                <a:solidFill>
                  <a:srgbClr val="2E74B5"/>
                </a:solidFill>
                <a:latin typeface="Calibri" panose="020F0502020204030204" pitchFamily="34" charset="0"/>
                <a:cs typeface="Arial" panose="020B0604020202020204" pitchFamily="34" charset="0"/>
              </a:rPr>
              <a:t>hạng</a:t>
            </a:r>
            <a:r>
              <a:rPr lang="en-US" b="1" dirty="0">
                <a:solidFill>
                  <a:srgbClr val="2E74B5"/>
                </a:solidFill>
                <a:latin typeface="Calibri" panose="020F0502020204030204" pitchFamily="34" charset="0"/>
                <a:cs typeface="Arial" panose="020B0604020202020204" pitchFamily="34" charset="0"/>
              </a:rPr>
              <a:t> </a:t>
            </a:r>
            <a:r>
              <a:rPr lang="en-US" b="1" dirty="0" err="1">
                <a:solidFill>
                  <a:srgbClr val="2E74B5"/>
                </a:solidFill>
                <a:latin typeface="Calibri" panose="020F0502020204030204" pitchFamily="34" charset="0"/>
                <a:cs typeface="Arial" panose="020B0604020202020204" pitchFamily="34" charset="0"/>
              </a:rPr>
              <a:t>của</a:t>
            </a:r>
            <a:r>
              <a:rPr lang="en-US" b="1" dirty="0">
                <a:solidFill>
                  <a:srgbClr val="2E74B5"/>
                </a:solidFill>
                <a:latin typeface="Calibri" panose="020F0502020204030204" pitchFamily="34" charset="0"/>
                <a:cs typeface="Arial" panose="020B0604020202020204" pitchFamily="34" charset="0"/>
              </a:rPr>
              <a:t> </a:t>
            </a:r>
            <a:r>
              <a:rPr lang="en-US" b="1" dirty="0" err="1">
                <a:solidFill>
                  <a:srgbClr val="2E74B5"/>
                </a:solidFill>
                <a:latin typeface="Calibri" panose="020F0502020204030204" pitchFamily="34" charset="0"/>
                <a:cs typeface="Arial" panose="020B0604020202020204" pitchFamily="34" charset="0"/>
              </a:rPr>
              <a:t>Việt</a:t>
            </a:r>
            <a:r>
              <a:rPr lang="en-US" b="1" dirty="0">
                <a:solidFill>
                  <a:srgbClr val="2E74B5"/>
                </a:solidFill>
                <a:latin typeface="Calibri" panose="020F0502020204030204" pitchFamily="34" charset="0"/>
                <a:cs typeface="Arial" panose="020B0604020202020204" pitchFamily="34" charset="0"/>
              </a:rPr>
              <a:t> Nam </a:t>
            </a:r>
            <a:r>
              <a:rPr lang="en-US" b="1" dirty="0" err="1">
                <a:solidFill>
                  <a:srgbClr val="2E74B5"/>
                </a:solidFill>
                <a:latin typeface="Calibri" panose="020F0502020204030204" pitchFamily="34" charset="0"/>
                <a:cs typeface="Arial" panose="020B0604020202020204" pitchFamily="34" charset="0"/>
              </a:rPr>
              <a:t>về</a:t>
            </a:r>
            <a:r>
              <a:rPr lang="en-US" b="1" dirty="0">
                <a:solidFill>
                  <a:srgbClr val="2E74B5"/>
                </a:solidFill>
                <a:latin typeface="Calibri" panose="020F0502020204030204" pitchFamily="34" charset="0"/>
                <a:cs typeface="Arial" panose="020B0604020202020204" pitchFamily="34" charset="0"/>
              </a:rPr>
              <a:t> </a:t>
            </a:r>
            <a:r>
              <a:rPr lang="en-US" b="1" dirty="0" err="1">
                <a:solidFill>
                  <a:srgbClr val="2E74B5"/>
                </a:solidFill>
                <a:latin typeface="Calibri" panose="020F0502020204030204" pitchFamily="34" charset="0"/>
                <a:cs typeface="Arial" panose="020B0604020202020204" pitchFamily="34" charset="0"/>
              </a:rPr>
              <a:t>Chỉ</a:t>
            </a:r>
            <a:r>
              <a:rPr lang="en-US" b="1" dirty="0">
                <a:solidFill>
                  <a:srgbClr val="2E74B5"/>
                </a:solidFill>
                <a:latin typeface="Calibri" panose="020F0502020204030204" pitchFamily="34" charset="0"/>
                <a:cs typeface="Arial" panose="020B0604020202020204" pitchFamily="34" charset="0"/>
              </a:rPr>
              <a:t> </a:t>
            </a:r>
            <a:r>
              <a:rPr lang="en-US" b="1" dirty="0" err="1">
                <a:solidFill>
                  <a:srgbClr val="2E74B5"/>
                </a:solidFill>
                <a:latin typeface="Calibri" panose="020F0502020204030204" pitchFamily="34" charset="0"/>
                <a:cs typeface="Arial" panose="020B0604020202020204" pitchFamily="34" charset="0"/>
              </a:rPr>
              <a:t>số</a:t>
            </a:r>
            <a:r>
              <a:rPr lang="en-US" b="1" dirty="0">
                <a:solidFill>
                  <a:srgbClr val="2E74B5"/>
                </a:solidFill>
                <a:latin typeface="Calibri" panose="020F0502020204030204" pitchFamily="34" charset="0"/>
                <a:cs typeface="Arial" panose="020B0604020202020204" pitchFamily="34" charset="0"/>
              </a:rPr>
              <a:t> Năng </a:t>
            </a:r>
            <a:r>
              <a:rPr lang="en-US" b="1" dirty="0" err="1">
                <a:solidFill>
                  <a:srgbClr val="2E74B5"/>
                </a:solidFill>
                <a:latin typeface="Calibri" panose="020F0502020204030204" pitchFamily="34" charset="0"/>
                <a:cs typeface="Arial" panose="020B0604020202020204" pitchFamily="34" charset="0"/>
              </a:rPr>
              <a:t>lực</a:t>
            </a:r>
            <a:r>
              <a:rPr lang="en-US" b="1" dirty="0">
                <a:solidFill>
                  <a:srgbClr val="2E74B5"/>
                </a:solidFill>
                <a:latin typeface="Calibri" panose="020F0502020204030204" pitchFamily="34" charset="0"/>
                <a:cs typeface="Arial" panose="020B0604020202020204" pitchFamily="34" charset="0"/>
              </a:rPr>
              <a:t> </a:t>
            </a:r>
            <a:r>
              <a:rPr lang="en-US" b="1" dirty="0" err="1">
                <a:solidFill>
                  <a:srgbClr val="2E74B5"/>
                </a:solidFill>
                <a:latin typeface="Calibri" panose="020F0502020204030204" pitchFamily="34" charset="0"/>
                <a:cs typeface="Arial" panose="020B0604020202020204" pitchFamily="34" charset="0"/>
              </a:rPr>
              <a:t>Cạnh</a:t>
            </a:r>
            <a:r>
              <a:rPr lang="en-US" b="1" dirty="0">
                <a:solidFill>
                  <a:srgbClr val="2E74B5"/>
                </a:solidFill>
                <a:latin typeface="Calibri" panose="020F0502020204030204" pitchFamily="34" charset="0"/>
                <a:cs typeface="Arial" panose="020B0604020202020204" pitchFamily="34" charset="0"/>
              </a:rPr>
              <a:t> </a:t>
            </a:r>
            <a:r>
              <a:rPr lang="en-US" b="1" dirty="0" err="1">
                <a:solidFill>
                  <a:srgbClr val="2E74B5"/>
                </a:solidFill>
                <a:latin typeface="Calibri" panose="020F0502020204030204" pitchFamily="34" charset="0"/>
                <a:cs typeface="Arial" panose="020B0604020202020204" pitchFamily="34" charset="0"/>
              </a:rPr>
              <a:t>tranh</a:t>
            </a:r>
            <a:r>
              <a:rPr lang="en-US" b="1" dirty="0">
                <a:solidFill>
                  <a:srgbClr val="2E74B5"/>
                </a:solidFill>
                <a:latin typeface="Calibri" panose="020F0502020204030204" pitchFamily="34" charset="0"/>
                <a:cs typeface="Arial" panose="020B0604020202020204" pitchFamily="34" charset="0"/>
              </a:rPr>
              <a:t> </a:t>
            </a:r>
            <a:r>
              <a:rPr lang="en-US" b="1" dirty="0" err="1">
                <a:solidFill>
                  <a:srgbClr val="2E74B5"/>
                </a:solidFill>
                <a:latin typeface="Calibri" panose="020F0502020204030204" pitchFamily="34" charset="0"/>
                <a:cs typeface="Arial" panose="020B0604020202020204" pitchFamily="34" charset="0"/>
              </a:rPr>
              <a:t>Toàn</a:t>
            </a:r>
            <a:r>
              <a:rPr lang="en-US" b="1" dirty="0">
                <a:solidFill>
                  <a:srgbClr val="2E74B5"/>
                </a:solidFill>
                <a:latin typeface="Calibri" panose="020F0502020204030204" pitchFamily="34" charset="0"/>
                <a:cs typeface="Arial" panose="020B0604020202020204" pitchFamily="34" charset="0"/>
              </a:rPr>
              <a:t> </a:t>
            </a:r>
            <a:r>
              <a:rPr lang="en-US" b="1" dirty="0" err="1">
                <a:solidFill>
                  <a:srgbClr val="2E74B5"/>
                </a:solidFill>
                <a:latin typeface="Calibri" panose="020F0502020204030204" pitchFamily="34" charset="0"/>
                <a:cs typeface="Arial" panose="020B0604020202020204" pitchFamily="34" charset="0"/>
              </a:rPr>
              <a:t>cầu</a:t>
            </a:r>
            <a:r>
              <a:rPr lang="en-US" b="1" dirty="0">
                <a:solidFill>
                  <a:srgbClr val="2E74B5"/>
                </a:solidFill>
                <a:latin typeface="Calibri" panose="020F0502020204030204" pitchFamily="34" charset="0"/>
                <a:cs typeface="Arial" panose="020B0604020202020204" pitchFamily="34" charset="0"/>
              </a:rPr>
              <a:t> (GCI)</a:t>
            </a:r>
            <a:endParaRPr lang="vi-VN" b="1" dirty="0">
              <a:solidFill>
                <a:srgbClr val="2E74B5"/>
              </a:solidFill>
              <a:latin typeface="Calibri" panose="020F050202020403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9C17AF72-33A5-4B4A-AA30-64DAD7D526D1}"/>
              </a:ext>
            </a:extLst>
          </p:cNvPr>
          <p:cNvSpPr txBox="1"/>
          <p:nvPr/>
        </p:nvSpPr>
        <p:spPr>
          <a:xfrm>
            <a:off x="6247490" y="5931245"/>
            <a:ext cx="5497977" cy="338554"/>
          </a:xfrm>
          <a:prstGeom prst="rect">
            <a:avLst/>
          </a:prstGeom>
          <a:noFill/>
        </p:spPr>
        <p:txBody>
          <a:bodyPr wrap="square" rtlCol="0">
            <a:spAutoFit/>
          </a:bodyPr>
          <a:lstStyle/>
          <a:p>
            <a:r>
              <a:rPr lang="en-US" sz="1600" i="1" dirty="0" err="1">
                <a:solidFill>
                  <a:schemeClr val="tx1">
                    <a:lumMod val="85000"/>
                    <a:lumOff val="15000"/>
                  </a:schemeClr>
                </a:solidFill>
              </a:rPr>
              <a:t>Nguồn</a:t>
            </a:r>
            <a:r>
              <a:rPr lang="en-US" sz="1600" i="1" dirty="0">
                <a:solidFill>
                  <a:schemeClr val="tx1">
                    <a:lumMod val="85000"/>
                    <a:lumOff val="15000"/>
                  </a:schemeClr>
                </a:solidFill>
              </a:rPr>
              <a:t>: </a:t>
            </a:r>
            <a:r>
              <a:rPr lang="en-US" sz="1600" i="1" dirty="0" err="1">
                <a:solidFill>
                  <a:schemeClr val="tx1">
                    <a:lumMod val="85000"/>
                    <a:lumOff val="15000"/>
                  </a:schemeClr>
                </a:solidFill>
              </a:rPr>
              <a:t>Báo</a:t>
            </a:r>
            <a:r>
              <a:rPr lang="en-US" sz="1600" i="1" dirty="0">
                <a:solidFill>
                  <a:schemeClr val="tx1">
                    <a:lumMod val="85000"/>
                    <a:lumOff val="15000"/>
                  </a:schemeClr>
                </a:solidFill>
              </a:rPr>
              <a:t> </a:t>
            </a:r>
            <a:r>
              <a:rPr lang="en-US" sz="1600" i="1" dirty="0" err="1">
                <a:solidFill>
                  <a:schemeClr val="tx1">
                    <a:lumMod val="85000"/>
                    <a:lumOff val="15000"/>
                  </a:schemeClr>
                </a:solidFill>
              </a:rPr>
              <a:t>cáo</a:t>
            </a:r>
            <a:r>
              <a:rPr lang="en-US" sz="1600" i="1" dirty="0">
                <a:solidFill>
                  <a:schemeClr val="tx1">
                    <a:lumMod val="85000"/>
                    <a:lumOff val="15000"/>
                  </a:schemeClr>
                </a:solidFill>
              </a:rPr>
              <a:t> </a:t>
            </a:r>
            <a:r>
              <a:rPr lang="en-US" sz="1600" i="1" dirty="0" err="1">
                <a:solidFill>
                  <a:schemeClr val="tx1">
                    <a:lumMod val="85000"/>
                    <a:lumOff val="15000"/>
                  </a:schemeClr>
                </a:solidFill>
              </a:rPr>
              <a:t>năng</a:t>
            </a:r>
            <a:r>
              <a:rPr lang="en-US" sz="1600" i="1" dirty="0">
                <a:solidFill>
                  <a:schemeClr val="tx1">
                    <a:lumMod val="85000"/>
                    <a:lumOff val="15000"/>
                  </a:schemeClr>
                </a:solidFill>
              </a:rPr>
              <a:t> </a:t>
            </a:r>
            <a:r>
              <a:rPr lang="en-US" sz="1600" i="1" dirty="0" err="1">
                <a:solidFill>
                  <a:schemeClr val="tx1">
                    <a:lumMod val="85000"/>
                    <a:lumOff val="15000"/>
                  </a:schemeClr>
                </a:solidFill>
              </a:rPr>
              <a:t>lực</a:t>
            </a:r>
            <a:r>
              <a:rPr lang="en-US" sz="1600" i="1" dirty="0">
                <a:solidFill>
                  <a:schemeClr val="tx1">
                    <a:lumMod val="85000"/>
                    <a:lumOff val="15000"/>
                  </a:schemeClr>
                </a:solidFill>
              </a:rPr>
              <a:t> </a:t>
            </a:r>
            <a:r>
              <a:rPr lang="en-US" sz="1600" i="1" dirty="0" err="1">
                <a:solidFill>
                  <a:schemeClr val="tx1">
                    <a:lumMod val="85000"/>
                    <a:lumOff val="15000"/>
                  </a:schemeClr>
                </a:solidFill>
              </a:rPr>
              <a:t>cạnh</a:t>
            </a:r>
            <a:r>
              <a:rPr lang="en-US" sz="1600" i="1" dirty="0">
                <a:solidFill>
                  <a:schemeClr val="tx1">
                    <a:lumMod val="85000"/>
                    <a:lumOff val="15000"/>
                  </a:schemeClr>
                </a:solidFill>
              </a:rPr>
              <a:t> </a:t>
            </a:r>
            <a:r>
              <a:rPr lang="en-US" sz="1600" i="1" dirty="0" err="1">
                <a:solidFill>
                  <a:schemeClr val="tx1">
                    <a:lumMod val="85000"/>
                    <a:lumOff val="15000"/>
                  </a:schemeClr>
                </a:solidFill>
              </a:rPr>
              <a:t>tranh</a:t>
            </a:r>
            <a:r>
              <a:rPr lang="en-US" sz="1600" i="1" dirty="0">
                <a:solidFill>
                  <a:schemeClr val="tx1">
                    <a:lumMod val="85000"/>
                    <a:lumOff val="15000"/>
                  </a:schemeClr>
                </a:solidFill>
              </a:rPr>
              <a:t> </a:t>
            </a:r>
            <a:r>
              <a:rPr lang="en-US" sz="1600" i="1" dirty="0" err="1">
                <a:solidFill>
                  <a:schemeClr val="tx1">
                    <a:lumMod val="85000"/>
                    <a:lumOff val="15000"/>
                  </a:schemeClr>
                </a:solidFill>
              </a:rPr>
              <a:t>toàn</a:t>
            </a:r>
            <a:r>
              <a:rPr lang="en-US" sz="1600" i="1" dirty="0">
                <a:solidFill>
                  <a:schemeClr val="tx1">
                    <a:lumMod val="85000"/>
                    <a:lumOff val="15000"/>
                  </a:schemeClr>
                </a:solidFill>
              </a:rPr>
              <a:t> </a:t>
            </a:r>
            <a:r>
              <a:rPr lang="en-US" sz="1600" i="1" dirty="0" err="1">
                <a:solidFill>
                  <a:schemeClr val="tx1">
                    <a:lumMod val="85000"/>
                    <a:lumOff val="15000"/>
                  </a:schemeClr>
                </a:solidFill>
              </a:rPr>
              <a:t>cầu</a:t>
            </a:r>
            <a:r>
              <a:rPr lang="en-US" sz="1600" i="1" dirty="0">
                <a:solidFill>
                  <a:schemeClr val="tx1">
                    <a:lumMod val="85000"/>
                    <a:lumOff val="15000"/>
                  </a:schemeClr>
                </a:solidFill>
              </a:rPr>
              <a:t> 2019, WEF (2020)</a:t>
            </a:r>
            <a:endParaRPr lang="vi-VN" sz="1600" i="1" dirty="0">
              <a:solidFill>
                <a:schemeClr val="tx1">
                  <a:lumMod val="85000"/>
                  <a:lumOff val="15000"/>
                </a:schemeClr>
              </a:solidFill>
            </a:endParaRPr>
          </a:p>
        </p:txBody>
      </p:sp>
      <p:sp>
        <p:nvSpPr>
          <p:cNvPr id="6" name="Slide Number Placeholder 5">
            <a:extLst>
              <a:ext uri="{FF2B5EF4-FFF2-40B4-BE49-F238E27FC236}">
                <a16:creationId xmlns:a16="http://schemas.microsoft.com/office/drawing/2014/main" id="{FFC98BEF-DC99-4E2B-9835-7177E68E148B}"/>
              </a:ext>
            </a:extLst>
          </p:cNvPr>
          <p:cNvSpPr>
            <a:spLocks noGrp="1"/>
          </p:cNvSpPr>
          <p:nvPr>
            <p:ph type="sldNum" sz="quarter" idx="12"/>
          </p:nvPr>
        </p:nvSpPr>
        <p:spPr>
          <a:xfrm>
            <a:off x="10558299" y="6440159"/>
            <a:ext cx="1052508" cy="365125"/>
          </a:xfrm>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4162896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2F8FF-F943-4A44-A201-D5D68A314140}"/>
              </a:ext>
            </a:extLst>
          </p:cNvPr>
          <p:cNvSpPr>
            <a:spLocks noGrp="1"/>
          </p:cNvSpPr>
          <p:nvPr>
            <p:ph type="title"/>
          </p:nvPr>
        </p:nvSpPr>
        <p:spPr>
          <a:xfrm>
            <a:off x="657392" y="503398"/>
            <a:ext cx="11195172" cy="803371"/>
          </a:xfrm>
        </p:spPr>
        <p:txBody>
          <a:bodyPr>
            <a:normAutofit/>
          </a:bodyPr>
          <a:lstStyle/>
          <a:p>
            <a:r>
              <a:rPr lang="en-US" dirty="0" err="1">
                <a:latin typeface="Tahoma" panose="020B0604030504040204" pitchFamily="34" charset="0"/>
                <a:ea typeface="Tahoma" panose="020B0604030504040204" pitchFamily="34" charset="0"/>
                <a:cs typeface="Tahoma" panose="020B0604030504040204" pitchFamily="34" charset="0"/>
              </a:rPr>
              <a:t>Dân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số</a:t>
            </a:r>
            <a:r>
              <a:rPr lang="en-US" dirty="0">
                <a:latin typeface="Tahoma" panose="020B0604030504040204" pitchFamily="34" charset="0"/>
                <a:ea typeface="Tahoma" panose="020B0604030504040204" pitchFamily="34" charset="0"/>
                <a:cs typeface="Tahoma" panose="020B0604030504040204" pitchFamily="34" charset="0"/>
              </a:rPr>
              <a:t> và xu </a:t>
            </a:r>
            <a:r>
              <a:rPr lang="en-US" dirty="0" err="1">
                <a:latin typeface="Tahoma" panose="020B0604030504040204" pitchFamily="34" charset="0"/>
                <a:ea typeface="Tahoma" panose="020B0604030504040204" pitchFamily="34" charset="0"/>
                <a:cs typeface="Tahoma" panose="020B0604030504040204" pitchFamily="34" charset="0"/>
              </a:rPr>
              <a:t>hướng</a:t>
            </a:r>
            <a:endParaRPr lang="vi-VN"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F54EB57E-856B-4C6F-95B2-038CB8CC4385}"/>
              </a:ext>
            </a:extLst>
          </p:cNvPr>
          <p:cNvSpPr txBox="1"/>
          <p:nvPr/>
        </p:nvSpPr>
        <p:spPr>
          <a:xfrm>
            <a:off x="1104663" y="2284929"/>
            <a:ext cx="1971040" cy="923330"/>
          </a:xfrm>
          <a:prstGeom prst="rect">
            <a:avLst/>
          </a:prstGeom>
          <a:noFill/>
        </p:spPr>
        <p:txBody>
          <a:bodyPr wrap="square" rtlCol="0">
            <a:spAutoFit/>
          </a:bodyPr>
          <a:lstStyle/>
          <a:p>
            <a:r>
              <a:rPr lang="en-US" dirty="0" err="1"/>
              <a:t>Dân</a:t>
            </a:r>
            <a:r>
              <a:rPr lang="en-US" dirty="0"/>
              <a:t> </a:t>
            </a:r>
            <a:r>
              <a:rPr lang="en-US" dirty="0" err="1"/>
              <a:t>số</a:t>
            </a:r>
            <a:r>
              <a:rPr lang="en-US" dirty="0"/>
              <a:t> </a:t>
            </a:r>
            <a:r>
              <a:rPr lang="en-US" dirty="0" err="1"/>
              <a:t>Việt</a:t>
            </a:r>
            <a:r>
              <a:rPr lang="en-US" dirty="0"/>
              <a:t> Nam: 96,48 triệu </a:t>
            </a:r>
            <a:r>
              <a:rPr lang="en-US" dirty="0" err="1"/>
              <a:t>người</a:t>
            </a:r>
            <a:r>
              <a:rPr lang="en-US" dirty="0"/>
              <a:t> </a:t>
            </a:r>
            <a:r>
              <a:rPr lang="en-US" dirty="0" err="1"/>
              <a:t>năm</a:t>
            </a:r>
            <a:r>
              <a:rPr lang="en-US" dirty="0"/>
              <a:t> 2019</a:t>
            </a:r>
            <a:endParaRPr lang="vi-VN" dirty="0"/>
          </a:p>
        </p:txBody>
      </p:sp>
      <p:sp>
        <p:nvSpPr>
          <p:cNvPr id="4" name="TextBox 3">
            <a:extLst>
              <a:ext uri="{FF2B5EF4-FFF2-40B4-BE49-F238E27FC236}">
                <a16:creationId xmlns:a16="http://schemas.microsoft.com/office/drawing/2014/main" id="{C344FD6A-02DC-490E-BB64-5E1A8664B69B}"/>
              </a:ext>
            </a:extLst>
          </p:cNvPr>
          <p:cNvSpPr txBox="1"/>
          <p:nvPr/>
        </p:nvSpPr>
        <p:spPr>
          <a:xfrm>
            <a:off x="1104663" y="4186419"/>
            <a:ext cx="1971040" cy="646331"/>
          </a:xfrm>
          <a:prstGeom prst="rect">
            <a:avLst/>
          </a:prstGeom>
          <a:noFill/>
        </p:spPr>
        <p:txBody>
          <a:bodyPr wrap="square" rtlCol="0">
            <a:spAutoFit/>
          </a:bodyPr>
          <a:lstStyle/>
          <a:p>
            <a:r>
              <a:rPr lang="en-US" dirty="0" err="1"/>
              <a:t>Tăng</a:t>
            </a:r>
            <a:r>
              <a:rPr lang="en-US" dirty="0"/>
              <a:t> trưởng </a:t>
            </a:r>
            <a:r>
              <a:rPr lang="en-US" dirty="0" err="1"/>
              <a:t>dân</a:t>
            </a:r>
            <a:r>
              <a:rPr lang="en-US" dirty="0"/>
              <a:t> </a:t>
            </a:r>
            <a:r>
              <a:rPr lang="en-US" dirty="0" err="1"/>
              <a:t>số</a:t>
            </a:r>
            <a:r>
              <a:rPr lang="en-US" dirty="0"/>
              <a:t>: 1,14%</a:t>
            </a:r>
            <a:endParaRPr lang="vi-VN" dirty="0"/>
          </a:p>
        </p:txBody>
      </p:sp>
      <p:sp>
        <p:nvSpPr>
          <p:cNvPr id="5" name="TextBox 4">
            <a:extLst>
              <a:ext uri="{FF2B5EF4-FFF2-40B4-BE49-F238E27FC236}">
                <a16:creationId xmlns:a16="http://schemas.microsoft.com/office/drawing/2014/main" id="{8B3D4D33-C00D-408A-BEB6-E37ED5E7FF3B}"/>
              </a:ext>
            </a:extLst>
          </p:cNvPr>
          <p:cNvSpPr txBox="1"/>
          <p:nvPr/>
        </p:nvSpPr>
        <p:spPr>
          <a:xfrm>
            <a:off x="7013912" y="2351071"/>
            <a:ext cx="1971040" cy="646331"/>
          </a:xfrm>
          <a:prstGeom prst="rect">
            <a:avLst/>
          </a:prstGeom>
          <a:noFill/>
        </p:spPr>
        <p:txBody>
          <a:bodyPr wrap="square" rtlCol="0">
            <a:spAutoFit/>
          </a:bodyPr>
          <a:lstStyle/>
          <a:p>
            <a:r>
              <a:rPr lang="en-US" dirty="0" err="1"/>
              <a:t>Tầng</a:t>
            </a:r>
            <a:r>
              <a:rPr lang="en-US" dirty="0"/>
              <a:t> </a:t>
            </a:r>
            <a:r>
              <a:rPr lang="en-US" dirty="0" err="1"/>
              <a:t>lớp</a:t>
            </a:r>
            <a:r>
              <a:rPr lang="en-US" dirty="0"/>
              <a:t> </a:t>
            </a:r>
            <a:r>
              <a:rPr lang="en-US" dirty="0" err="1"/>
              <a:t>trung</a:t>
            </a:r>
            <a:r>
              <a:rPr lang="en-US" dirty="0"/>
              <a:t> </a:t>
            </a:r>
            <a:r>
              <a:rPr lang="en-US" dirty="0" err="1"/>
              <a:t>lưu</a:t>
            </a:r>
            <a:r>
              <a:rPr lang="en-US" dirty="0"/>
              <a:t>: 13% </a:t>
            </a:r>
            <a:endParaRPr lang="vi-VN" dirty="0"/>
          </a:p>
        </p:txBody>
      </p:sp>
      <p:sp>
        <p:nvSpPr>
          <p:cNvPr id="6" name="TextBox 5">
            <a:extLst>
              <a:ext uri="{FF2B5EF4-FFF2-40B4-BE49-F238E27FC236}">
                <a16:creationId xmlns:a16="http://schemas.microsoft.com/office/drawing/2014/main" id="{FFA750EC-B96B-4EF7-878B-FF57330AAD31}"/>
              </a:ext>
            </a:extLst>
          </p:cNvPr>
          <p:cNvSpPr txBox="1"/>
          <p:nvPr/>
        </p:nvSpPr>
        <p:spPr>
          <a:xfrm>
            <a:off x="7013912" y="4100679"/>
            <a:ext cx="1971040" cy="923330"/>
          </a:xfrm>
          <a:prstGeom prst="rect">
            <a:avLst/>
          </a:prstGeom>
          <a:noFill/>
        </p:spPr>
        <p:txBody>
          <a:bodyPr wrap="square" rtlCol="0">
            <a:spAutoFit/>
          </a:bodyPr>
          <a:lstStyle/>
          <a:p>
            <a:r>
              <a:rPr lang="en-US" dirty="0" err="1"/>
              <a:t>Tuổi</a:t>
            </a:r>
            <a:r>
              <a:rPr lang="en-US" dirty="0"/>
              <a:t> </a:t>
            </a:r>
            <a:r>
              <a:rPr lang="en-US" dirty="0" err="1"/>
              <a:t>thọ</a:t>
            </a:r>
            <a:r>
              <a:rPr lang="en-US" dirty="0"/>
              <a:t> </a:t>
            </a:r>
            <a:r>
              <a:rPr lang="en-US" dirty="0" err="1"/>
              <a:t>trung</a:t>
            </a:r>
            <a:r>
              <a:rPr lang="en-US" dirty="0"/>
              <a:t> </a:t>
            </a:r>
            <a:r>
              <a:rPr lang="en-US" dirty="0" err="1"/>
              <a:t>bình</a:t>
            </a:r>
            <a:r>
              <a:rPr lang="en-US" dirty="0"/>
              <a:t> </a:t>
            </a:r>
            <a:r>
              <a:rPr lang="en-US" dirty="0" err="1"/>
              <a:t>của</a:t>
            </a:r>
            <a:r>
              <a:rPr lang="en-US" dirty="0"/>
              <a:t> </a:t>
            </a:r>
            <a:r>
              <a:rPr lang="en-US" dirty="0" err="1"/>
              <a:t>người</a:t>
            </a:r>
            <a:r>
              <a:rPr lang="en-US" dirty="0"/>
              <a:t> VN: 73 </a:t>
            </a:r>
            <a:r>
              <a:rPr lang="en-US" dirty="0" err="1"/>
              <a:t>tuổi</a:t>
            </a:r>
            <a:endParaRPr lang="vi-VN" dirty="0"/>
          </a:p>
        </p:txBody>
      </p:sp>
      <p:sp>
        <p:nvSpPr>
          <p:cNvPr id="7" name="TextBox 6">
            <a:extLst>
              <a:ext uri="{FF2B5EF4-FFF2-40B4-BE49-F238E27FC236}">
                <a16:creationId xmlns:a16="http://schemas.microsoft.com/office/drawing/2014/main" id="{DE76A020-BDA7-4A05-A8E1-87A2C3F5B398}"/>
              </a:ext>
            </a:extLst>
          </p:cNvPr>
          <p:cNvSpPr txBox="1"/>
          <p:nvPr/>
        </p:nvSpPr>
        <p:spPr>
          <a:xfrm>
            <a:off x="1104663" y="5648416"/>
            <a:ext cx="10452770" cy="461665"/>
          </a:xfrm>
          <a:prstGeom prst="rect">
            <a:avLst/>
          </a:prstGeom>
          <a:solidFill>
            <a:schemeClr val="accent3">
              <a:lumMod val="40000"/>
              <a:lumOff val="60000"/>
            </a:schemeClr>
          </a:solidFill>
        </p:spPr>
        <p:txBody>
          <a:bodyPr wrap="square" rtlCol="0">
            <a:spAutoFit/>
          </a:bodyPr>
          <a:lstStyle/>
          <a:p>
            <a:pPr algn="ctr"/>
            <a:r>
              <a:rPr lang="en-US" sz="2400" dirty="0" err="1"/>
              <a:t>Dự</a:t>
            </a:r>
            <a:r>
              <a:rPr lang="en-US" sz="2400" dirty="0"/>
              <a:t> </a:t>
            </a:r>
            <a:r>
              <a:rPr lang="en-US" sz="2400" dirty="0" err="1"/>
              <a:t>báo</a:t>
            </a:r>
            <a:r>
              <a:rPr lang="en-US" sz="2400" dirty="0"/>
              <a:t>:  </a:t>
            </a:r>
            <a:r>
              <a:rPr lang="en-US" sz="2400" dirty="0" err="1"/>
              <a:t>năm</a:t>
            </a:r>
            <a:r>
              <a:rPr lang="en-US" sz="2400" dirty="0"/>
              <a:t> 2038 VN </a:t>
            </a:r>
            <a:r>
              <a:rPr lang="en-US" sz="2400" dirty="0" err="1"/>
              <a:t>sẽ</a:t>
            </a:r>
            <a:r>
              <a:rPr lang="en-US" sz="2400" dirty="0"/>
              <a:t> </a:t>
            </a:r>
            <a:r>
              <a:rPr lang="en-US" sz="2400" dirty="0" err="1"/>
              <a:t>trở</a:t>
            </a:r>
            <a:r>
              <a:rPr lang="en-US" sz="2400" dirty="0"/>
              <a:t> </a:t>
            </a:r>
            <a:r>
              <a:rPr lang="en-US" sz="2400" dirty="0" err="1"/>
              <a:t>thành</a:t>
            </a:r>
            <a:r>
              <a:rPr lang="en-US" sz="2400" dirty="0"/>
              <a:t> </a:t>
            </a:r>
            <a:r>
              <a:rPr lang="en-US" sz="2400" dirty="0" err="1"/>
              <a:t>quốc</a:t>
            </a:r>
            <a:r>
              <a:rPr lang="en-US" sz="2400" dirty="0"/>
              <a:t> </a:t>
            </a:r>
            <a:r>
              <a:rPr lang="en-US" sz="2400" dirty="0" err="1"/>
              <a:t>gia</a:t>
            </a:r>
            <a:r>
              <a:rPr lang="en-US" sz="2400" dirty="0"/>
              <a:t> </a:t>
            </a:r>
            <a:r>
              <a:rPr lang="en-US" sz="2400" dirty="0" err="1"/>
              <a:t>có</a:t>
            </a:r>
            <a:r>
              <a:rPr lang="en-US" sz="2400" dirty="0"/>
              <a:t> </a:t>
            </a:r>
            <a:r>
              <a:rPr lang="en-US" sz="2400" dirty="0" err="1"/>
              <a:t>dân</a:t>
            </a:r>
            <a:r>
              <a:rPr lang="en-US" sz="2400" dirty="0"/>
              <a:t> </a:t>
            </a:r>
            <a:r>
              <a:rPr lang="en-US" sz="2400" dirty="0" err="1"/>
              <a:t>số</a:t>
            </a:r>
            <a:r>
              <a:rPr lang="en-US" sz="2400" dirty="0"/>
              <a:t> </a:t>
            </a:r>
            <a:r>
              <a:rPr lang="en-US" sz="2400" dirty="0" err="1"/>
              <a:t>già</a:t>
            </a:r>
            <a:endParaRPr lang="vi-VN" sz="2400" dirty="0"/>
          </a:p>
        </p:txBody>
      </p:sp>
      <p:pic>
        <p:nvPicPr>
          <p:cNvPr id="1026" name="Picture 2" descr="Premium Vector | Elderly people set">
            <a:extLst>
              <a:ext uri="{FF2B5EF4-FFF2-40B4-BE49-F238E27FC236}">
                <a16:creationId xmlns:a16="http://schemas.microsoft.com/office/drawing/2014/main" id="{54051D6E-E0A6-42BC-A7CA-F257030BB4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2840" y="3646234"/>
            <a:ext cx="2464171" cy="173987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ddle income group grows | Economy | chinadaily.com.cn">
            <a:extLst>
              <a:ext uri="{FF2B5EF4-FFF2-40B4-BE49-F238E27FC236}">
                <a16:creationId xmlns:a16="http://schemas.microsoft.com/office/drawing/2014/main" id="{5DC45A46-4647-4E0B-B665-77272DFCB4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2840" y="1775493"/>
            <a:ext cx="2111515" cy="153345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opulation is Not a Threat to India - Spontaneous Order">
            <a:extLst>
              <a:ext uri="{FF2B5EF4-FFF2-40B4-BE49-F238E27FC236}">
                <a16:creationId xmlns:a16="http://schemas.microsoft.com/office/drawing/2014/main" id="{6A0B226A-F2DB-407C-870D-B1FF3DD262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9696" y="1947580"/>
            <a:ext cx="2967648" cy="169865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opulation Growth Rate Rises to 1.43% | Financial Tribune">
            <a:extLst>
              <a:ext uri="{FF2B5EF4-FFF2-40B4-BE49-F238E27FC236}">
                <a16:creationId xmlns:a16="http://schemas.microsoft.com/office/drawing/2014/main" id="{0A5AB0A7-5E32-4C7F-9162-CEA4804F7F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6410" y="3914566"/>
            <a:ext cx="2128469" cy="1539915"/>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9">
            <a:extLst>
              <a:ext uri="{FF2B5EF4-FFF2-40B4-BE49-F238E27FC236}">
                <a16:creationId xmlns:a16="http://schemas.microsoft.com/office/drawing/2014/main" id="{83C2B2CE-E0E1-4BE5-9697-B6E65642A318}"/>
              </a:ext>
            </a:extLst>
          </p:cNvPr>
          <p:cNvSpPr>
            <a:spLocks noGrp="1"/>
          </p:cNvSpPr>
          <p:nvPr>
            <p:ph type="sldNum" sz="quarter" idx="12"/>
          </p:nvPr>
        </p:nvSpPr>
        <p:spPr>
          <a:xfrm>
            <a:off x="10504925" y="6492875"/>
            <a:ext cx="1052508" cy="365125"/>
          </a:xfrm>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2386636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2F8FF-F943-4A44-A201-D5D68A314140}"/>
              </a:ext>
            </a:extLst>
          </p:cNvPr>
          <p:cNvSpPr>
            <a:spLocks noGrp="1"/>
          </p:cNvSpPr>
          <p:nvPr>
            <p:ph type="title"/>
          </p:nvPr>
        </p:nvSpPr>
        <p:spPr/>
        <p:txBody>
          <a:bodyPr>
            <a:normAutofit/>
          </a:bodyPr>
          <a:lstStyle/>
          <a:p>
            <a:r>
              <a:rPr lang="en-US" dirty="0">
                <a:latin typeface="Tahoma" panose="020B0604030504040204" pitchFamily="34" charset="0"/>
                <a:ea typeface="Tahoma" panose="020B0604030504040204" pitchFamily="34" charset="0"/>
                <a:cs typeface="Tahoma" panose="020B0604030504040204" pitchFamily="34" charset="0"/>
              </a:rPr>
              <a:t>HỘI </a:t>
            </a:r>
            <a:r>
              <a:rPr lang="en-US" dirty="0" err="1">
                <a:latin typeface="Tahoma" panose="020B0604030504040204" pitchFamily="34" charset="0"/>
                <a:ea typeface="Tahoma" panose="020B0604030504040204" pitchFamily="34" charset="0"/>
                <a:cs typeface="Tahoma" panose="020B0604030504040204" pitchFamily="34" charset="0"/>
              </a:rPr>
              <a:t>nhập</a:t>
            </a:r>
            <a:r>
              <a:rPr lang="en-US" dirty="0">
                <a:latin typeface="Tahoma" panose="020B0604030504040204" pitchFamily="34" charset="0"/>
                <a:ea typeface="Tahoma" panose="020B0604030504040204" pitchFamily="34" charset="0"/>
                <a:cs typeface="Tahoma" panose="020B0604030504040204" pitchFamily="34" charset="0"/>
              </a:rPr>
              <a:t> SÂU RỘNG VỚI NỀN KINH TẾ  TOÀN CẦU</a:t>
            </a:r>
            <a:endParaRPr lang="vi-VN"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 name="Table 3">
            <a:extLst>
              <a:ext uri="{FF2B5EF4-FFF2-40B4-BE49-F238E27FC236}">
                <a16:creationId xmlns:a16="http://schemas.microsoft.com/office/drawing/2014/main" id="{A3AA88F1-7D58-478C-A626-D88B1C44EB6A}"/>
              </a:ext>
            </a:extLst>
          </p:cNvPr>
          <p:cNvGraphicFramePr>
            <a:graphicFrameLocks noGrp="1"/>
          </p:cNvGraphicFramePr>
          <p:nvPr>
            <p:extLst>
              <p:ext uri="{D42A27DB-BD31-4B8C-83A1-F6EECF244321}">
                <p14:modId xmlns:p14="http://schemas.microsoft.com/office/powerpoint/2010/main" val="779952387"/>
              </p:ext>
            </p:extLst>
          </p:nvPr>
        </p:nvGraphicFramePr>
        <p:xfrm>
          <a:off x="3217846" y="5790084"/>
          <a:ext cx="8526780" cy="365760"/>
        </p:xfrm>
        <a:graphic>
          <a:graphicData uri="http://schemas.openxmlformats.org/drawingml/2006/table">
            <a:tbl>
              <a:tblPr firstRow="1" bandRow="1">
                <a:tableStyleId>{5C22544A-7EE6-4342-B048-85BDC9FD1C3A}</a:tableStyleId>
              </a:tblPr>
              <a:tblGrid>
                <a:gridCol w="8526780">
                  <a:extLst>
                    <a:ext uri="{9D8B030D-6E8A-4147-A177-3AD203B41FA5}">
                      <a16:colId xmlns:a16="http://schemas.microsoft.com/office/drawing/2014/main" val="2698370923"/>
                    </a:ext>
                  </a:extLst>
                </a:gridCol>
              </a:tblGrid>
              <a:tr h="316110">
                <a:tc>
                  <a:txBody>
                    <a:bodyPr/>
                    <a:lstStyle/>
                    <a:p>
                      <a:pPr algn="ctr"/>
                      <a:r>
                        <a:rPr lang="en-US" b="0" dirty="0" err="1"/>
                        <a:t>Nguồn</a:t>
                      </a:r>
                      <a:r>
                        <a:rPr lang="en-US" b="0" dirty="0"/>
                        <a:t>: Economica Vietnam (2021)</a:t>
                      </a:r>
                    </a:p>
                  </a:txBody>
                  <a:tcPr>
                    <a:solidFill>
                      <a:schemeClr val="accent6">
                        <a:lumMod val="75000"/>
                      </a:schemeClr>
                    </a:solidFill>
                  </a:tcPr>
                </a:tc>
                <a:extLst>
                  <a:ext uri="{0D108BD9-81ED-4DB2-BD59-A6C34878D82A}">
                    <a16:rowId xmlns:a16="http://schemas.microsoft.com/office/drawing/2014/main" val="4134252953"/>
                  </a:ext>
                </a:extLst>
              </a:tr>
            </a:tbl>
          </a:graphicData>
        </a:graphic>
      </p:graphicFrame>
      <p:pic>
        <p:nvPicPr>
          <p:cNvPr id="7" name="Picture 6">
            <a:extLst>
              <a:ext uri="{FF2B5EF4-FFF2-40B4-BE49-F238E27FC236}">
                <a16:creationId xmlns:a16="http://schemas.microsoft.com/office/drawing/2014/main" id="{DD119483-FE3E-4014-A5CF-B3B76E345591}"/>
              </a:ext>
            </a:extLst>
          </p:cNvPr>
          <p:cNvPicPr/>
          <p:nvPr/>
        </p:nvPicPr>
        <p:blipFill>
          <a:blip r:embed="rId3"/>
          <a:srcRect/>
          <a:stretch/>
        </p:blipFill>
        <p:spPr>
          <a:xfrm>
            <a:off x="3341239" y="1894456"/>
            <a:ext cx="8095376" cy="3894084"/>
          </a:xfrm>
          <a:prstGeom prst="rect">
            <a:avLst/>
          </a:prstGeom>
        </p:spPr>
      </p:pic>
      <p:sp>
        <p:nvSpPr>
          <p:cNvPr id="8" name="TextBox 7">
            <a:extLst>
              <a:ext uri="{FF2B5EF4-FFF2-40B4-BE49-F238E27FC236}">
                <a16:creationId xmlns:a16="http://schemas.microsoft.com/office/drawing/2014/main" id="{A54A8D0C-2D10-40CC-B5C2-6085355381A5}"/>
              </a:ext>
            </a:extLst>
          </p:cNvPr>
          <p:cNvSpPr txBox="1"/>
          <p:nvPr/>
        </p:nvSpPr>
        <p:spPr>
          <a:xfrm>
            <a:off x="355377" y="1655408"/>
            <a:ext cx="2760646" cy="4570482"/>
          </a:xfrm>
          <a:prstGeom prst="rect">
            <a:avLst/>
          </a:prstGeom>
          <a:noFill/>
          <a:ln>
            <a:solidFill>
              <a:schemeClr val="accent1">
                <a:lumMod val="60000"/>
                <a:lumOff val="40000"/>
              </a:schemeClr>
            </a:solidFill>
          </a:ln>
        </p:spPr>
        <p:txBody>
          <a:bodyPr wrap="square" rtlCol="0">
            <a:spAutoFit/>
          </a:bodyPr>
          <a:lstStyle/>
          <a:p>
            <a:pPr>
              <a:lnSpc>
                <a:spcPct val="150000"/>
              </a:lnSpc>
            </a:pPr>
            <a:r>
              <a:rPr lang="en-US" dirty="0"/>
              <a:t>- 1995: Gia nhập ASEAN</a:t>
            </a:r>
          </a:p>
          <a:p>
            <a:pPr>
              <a:lnSpc>
                <a:spcPct val="150000"/>
              </a:lnSpc>
            </a:pPr>
            <a:r>
              <a:rPr lang="en-US" dirty="0"/>
              <a:t>- 2007: Gia nhập WTO</a:t>
            </a:r>
          </a:p>
          <a:p>
            <a:pPr marL="285750" indent="-285750">
              <a:lnSpc>
                <a:spcPct val="150000"/>
              </a:lnSpc>
              <a:buFontTx/>
              <a:buChar char="-"/>
            </a:pPr>
            <a:r>
              <a:rPr lang="en-US" dirty="0"/>
              <a:t>2015: </a:t>
            </a:r>
            <a:r>
              <a:rPr lang="en-US" dirty="0" err="1"/>
              <a:t>Cộng</a:t>
            </a:r>
            <a:r>
              <a:rPr lang="en-US" dirty="0"/>
              <a:t> </a:t>
            </a:r>
            <a:r>
              <a:rPr lang="en-US" dirty="0" err="1"/>
              <a:t>đồng</a:t>
            </a:r>
            <a:r>
              <a:rPr lang="en-US" dirty="0"/>
              <a:t> </a:t>
            </a:r>
            <a:r>
              <a:rPr lang="en-US" dirty="0" err="1"/>
              <a:t>kịnh</a:t>
            </a:r>
            <a:r>
              <a:rPr lang="en-US" dirty="0"/>
              <a:t> </a:t>
            </a:r>
            <a:r>
              <a:rPr lang="en-US" dirty="0" err="1"/>
              <a:t>tế</a:t>
            </a:r>
            <a:r>
              <a:rPr lang="en-US" dirty="0"/>
              <a:t> ASEAN (AEC) </a:t>
            </a:r>
          </a:p>
          <a:p>
            <a:pPr marL="285750" indent="-285750">
              <a:lnSpc>
                <a:spcPct val="150000"/>
              </a:lnSpc>
              <a:buFontTx/>
              <a:buChar char="-"/>
            </a:pPr>
            <a:r>
              <a:rPr lang="en-US" dirty="0"/>
              <a:t>2020: EVFTA, Vietnam UK FTA, RCEP</a:t>
            </a:r>
          </a:p>
          <a:p>
            <a:pPr>
              <a:lnSpc>
                <a:spcPct val="150000"/>
              </a:lnSpc>
            </a:pPr>
            <a:endParaRPr lang="en-US" dirty="0"/>
          </a:p>
          <a:p>
            <a:r>
              <a:rPr lang="en-US" sz="1600" dirty="0" err="1"/>
              <a:t>Tới</a:t>
            </a:r>
            <a:r>
              <a:rPr lang="en-US" sz="1600" dirty="0"/>
              <a:t> nay,  </a:t>
            </a:r>
            <a:r>
              <a:rPr lang="en-US" sz="1600" dirty="0" err="1"/>
              <a:t>Việt</a:t>
            </a:r>
            <a:r>
              <a:rPr lang="en-US" sz="1600" dirty="0"/>
              <a:t> Nam </a:t>
            </a:r>
            <a:r>
              <a:rPr lang="en-US" sz="1600" dirty="0" err="1"/>
              <a:t>đã</a:t>
            </a:r>
            <a:r>
              <a:rPr lang="en-US" sz="1600" dirty="0"/>
              <a:t> </a:t>
            </a:r>
            <a:r>
              <a:rPr lang="en-US" sz="1600" dirty="0" err="1"/>
              <a:t>ký</a:t>
            </a:r>
            <a:r>
              <a:rPr lang="en-US" sz="1600" dirty="0"/>
              <a:t> 17 </a:t>
            </a:r>
            <a:r>
              <a:rPr lang="en-US" sz="1600" dirty="0" err="1"/>
              <a:t>hiệp</a:t>
            </a:r>
            <a:r>
              <a:rPr lang="en-US" sz="1600" dirty="0"/>
              <a:t> định FTA và </a:t>
            </a:r>
            <a:r>
              <a:rPr lang="en-US" sz="1600" dirty="0" err="1"/>
              <a:t>đang</a:t>
            </a:r>
            <a:r>
              <a:rPr lang="en-US" sz="1600" dirty="0"/>
              <a:t> </a:t>
            </a:r>
            <a:r>
              <a:rPr lang="en-US" sz="1600" dirty="0" err="1"/>
              <a:t>đàm</a:t>
            </a:r>
            <a:r>
              <a:rPr lang="en-US" sz="1600" dirty="0"/>
              <a:t> phần 2 </a:t>
            </a:r>
            <a:r>
              <a:rPr lang="en-US" sz="1600" dirty="0" err="1"/>
              <a:t>hiệp</a:t>
            </a:r>
            <a:r>
              <a:rPr lang="en-US" sz="1600" dirty="0"/>
              <a:t> định FTA</a:t>
            </a:r>
            <a:endParaRPr lang="vi-VN" sz="1600" dirty="0"/>
          </a:p>
        </p:txBody>
      </p:sp>
      <p:sp>
        <p:nvSpPr>
          <p:cNvPr id="6" name="Slide Number Placeholder 5">
            <a:extLst>
              <a:ext uri="{FF2B5EF4-FFF2-40B4-BE49-F238E27FC236}">
                <a16:creationId xmlns:a16="http://schemas.microsoft.com/office/drawing/2014/main" id="{6BF059A4-056D-4ADB-9608-002F2E355FE6}"/>
              </a:ext>
            </a:extLst>
          </p:cNvPr>
          <p:cNvSpPr>
            <a:spLocks noGrp="1"/>
          </p:cNvSpPr>
          <p:nvPr>
            <p:ph type="sldNum" sz="quarter" idx="12"/>
          </p:nvPr>
        </p:nvSpPr>
        <p:spPr>
          <a:xfrm>
            <a:off x="10692118" y="6492875"/>
            <a:ext cx="1052508" cy="365125"/>
          </a:xfrm>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111497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2F8FF-F943-4A44-A201-D5D68A314140}"/>
              </a:ext>
            </a:extLst>
          </p:cNvPr>
          <p:cNvSpPr>
            <a:spLocks noGrp="1"/>
          </p:cNvSpPr>
          <p:nvPr>
            <p:ph type="title"/>
          </p:nvPr>
        </p:nvSpPr>
        <p:spPr>
          <a:xfrm>
            <a:off x="581192" y="729600"/>
            <a:ext cx="11029616" cy="650394"/>
          </a:xfrm>
        </p:spPr>
        <p:txBody>
          <a:bodyPr>
            <a:normAutofit/>
          </a:bodyPr>
          <a:lstStyle/>
          <a:p>
            <a:r>
              <a:rPr lang="en-US" dirty="0">
                <a:latin typeface="Tahoma" panose="020B0604030504040204" pitchFamily="34" charset="0"/>
                <a:ea typeface="Tahoma" panose="020B0604030504040204" pitchFamily="34" charset="0"/>
                <a:cs typeface="Tahoma" panose="020B0604030504040204" pitchFamily="34" charset="0"/>
              </a:rPr>
              <a:t>Xuất nhập khẩu </a:t>
            </a:r>
            <a:r>
              <a:rPr lang="en-US" dirty="0" err="1">
                <a:latin typeface="Tahoma" panose="020B0604030504040204" pitchFamily="34" charset="0"/>
                <a:ea typeface="Tahoma" panose="020B0604030504040204" pitchFamily="34" charset="0"/>
                <a:cs typeface="Tahoma" panose="020B0604030504040204" pitchFamily="34" charset="0"/>
              </a:rPr>
              <a:t>tăng</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mạnh</a:t>
            </a:r>
            <a:r>
              <a:rPr lang="en-US" dirty="0">
                <a:latin typeface="Tahoma" panose="020B0604030504040204" pitchFamily="34" charset="0"/>
                <a:ea typeface="Tahoma" panose="020B0604030504040204" pitchFamily="34" charset="0"/>
                <a:cs typeface="Tahoma" panose="020B0604030504040204" pitchFamily="34" charset="0"/>
              </a:rPr>
              <a:t> trong </a:t>
            </a:r>
            <a:r>
              <a:rPr lang="en-US" dirty="0" err="1">
                <a:latin typeface="Tahoma" panose="020B0604030504040204" pitchFamily="34" charset="0"/>
                <a:ea typeface="Tahoma" panose="020B0604030504040204" pitchFamily="34" charset="0"/>
                <a:cs typeface="Tahoma" panose="020B0604030504040204" pitchFamily="34" charset="0"/>
              </a:rPr>
              <a:t>những</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năm</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gần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đây</a:t>
            </a:r>
            <a:endParaRPr lang="vi-VN" dirty="0">
              <a:latin typeface="Tahoma" panose="020B0604030504040204" pitchFamily="34" charset="0"/>
              <a:ea typeface="Tahoma" panose="020B0604030504040204" pitchFamily="34" charset="0"/>
              <a:cs typeface="Tahoma" panose="020B0604030504040204" pitchFamily="34" charset="0"/>
            </a:endParaRPr>
          </a:p>
        </p:txBody>
      </p:sp>
      <p:pic>
        <p:nvPicPr>
          <p:cNvPr id="9" name="Picture 8">
            <a:extLst>
              <a:ext uri="{FF2B5EF4-FFF2-40B4-BE49-F238E27FC236}">
                <a16:creationId xmlns:a16="http://schemas.microsoft.com/office/drawing/2014/main" id="{1C60DA7B-06F7-4D43-BEB6-96129329E19E}"/>
              </a:ext>
            </a:extLst>
          </p:cNvPr>
          <p:cNvPicPr/>
          <p:nvPr/>
        </p:nvPicPr>
        <p:blipFill>
          <a:blip r:embed="rId2"/>
          <a:stretch>
            <a:fillRect/>
          </a:stretch>
        </p:blipFill>
        <p:spPr>
          <a:xfrm>
            <a:off x="581192" y="1619682"/>
            <a:ext cx="8308808" cy="4690566"/>
          </a:xfrm>
          <a:prstGeom prst="rect">
            <a:avLst/>
          </a:prstGeom>
        </p:spPr>
      </p:pic>
      <p:sp>
        <p:nvSpPr>
          <p:cNvPr id="29" name="TextBox 28">
            <a:extLst>
              <a:ext uri="{FF2B5EF4-FFF2-40B4-BE49-F238E27FC236}">
                <a16:creationId xmlns:a16="http://schemas.microsoft.com/office/drawing/2014/main" id="{02120418-3542-4F8B-B98E-7C2ECDD29AFC}"/>
              </a:ext>
            </a:extLst>
          </p:cNvPr>
          <p:cNvSpPr txBox="1"/>
          <p:nvPr/>
        </p:nvSpPr>
        <p:spPr>
          <a:xfrm>
            <a:off x="8801100" y="1790700"/>
            <a:ext cx="2960005" cy="2723823"/>
          </a:xfrm>
          <a:prstGeom prst="rect">
            <a:avLst/>
          </a:prstGeom>
          <a:solidFill>
            <a:schemeClr val="accent4">
              <a:lumMod val="40000"/>
              <a:lumOff val="60000"/>
            </a:schemeClr>
          </a:solidFill>
        </p:spPr>
        <p:txBody>
          <a:bodyPr wrap="square">
            <a:spAutoFit/>
          </a:bodyPr>
          <a:lstStyle/>
          <a:p>
            <a:pPr>
              <a:lnSpc>
                <a:spcPct val="150000"/>
              </a:lnSpc>
            </a:pPr>
            <a:r>
              <a:rPr lang="en-US" sz="1900" dirty="0" err="1">
                <a:solidFill>
                  <a:schemeClr val="tx1">
                    <a:lumMod val="85000"/>
                    <a:lumOff val="15000"/>
                  </a:schemeClr>
                </a:solidFill>
              </a:rPr>
              <a:t>Giá</a:t>
            </a:r>
            <a:r>
              <a:rPr lang="en-US" sz="1900" dirty="0">
                <a:solidFill>
                  <a:schemeClr val="tx1">
                    <a:lumMod val="85000"/>
                    <a:lumOff val="15000"/>
                  </a:schemeClr>
                </a:solidFill>
              </a:rPr>
              <a:t> </a:t>
            </a:r>
            <a:r>
              <a:rPr lang="en-US" sz="1900" dirty="0" err="1">
                <a:solidFill>
                  <a:schemeClr val="tx1">
                    <a:lumMod val="85000"/>
                    <a:lumOff val="15000"/>
                  </a:schemeClr>
                </a:solidFill>
              </a:rPr>
              <a:t>trị</a:t>
            </a:r>
            <a:r>
              <a:rPr lang="en-US" sz="1900" dirty="0">
                <a:solidFill>
                  <a:schemeClr val="tx1">
                    <a:lumMod val="85000"/>
                    <a:lumOff val="15000"/>
                  </a:schemeClr>
                </a:solidFill>
              </a:rPr>
              <a:t> </a:t>
            </a:r>
            <a:r>
              <a:rPr lang="en-US" sz="1900" dirty="0" err="1">
                <a:solidFill>
                  <a:schemeClr val="tx1">
                    <a:lumMod val="85000"/>
                    <a:lumOff val="15000"/>
                  </a:schemeClr>
                </a:solidFill>
              </a:rPr>
              <a:t>hàng</a:t>
            </a:r>
            <a:r>
              <a:rPr lang="en-US" sz="1900" dirty="0">
                <a:solidFill>
                  <a:schemeClr val="tx1">
                    <a:lumMod val="85000"/>
                    <a:lumOff val="15000"/>
                  </a:schemeClr>
                </a:solidFill>
              </a:rPr>
              <a:t> </a:t>
            </a:r>
            <a:r>
              <a:rPr lang="en-US" sz="1900" dirty="0" err="1">
                <a:solidFill>
                  <a:schemeClr val="tx1">
                    <a:lumMod val="85000"/>
                    <a:lumOff val="15000"/>
                  </a:schemeClr>
                </a:solidFill>
              </a:rPr>
              <a:t>hóa</a:t>
            </a:r>
            <a:r>
              <a:rPr lang="en-US" sz="1900" dirty="0">
                <a:solidFill>
                  <a:schemeClr val="tx1">
                    <a:lumMod val="85000"/>
                    <a:lumOff val="15000"/>
                  </a:schemeClr>
                </a:solidFill>
              </a:rPr>
              <a:t> xuất khẩu </a:t>
            </a:r>
            <a:r>
              <a:rPr lang="en-US" sz="1900" dirty="0" err="1">
                <a:solidFill>
                  <a:schemeClr val="tx1">
                    <a:lumMod val="85000"/>
                    <a:lumOff val="15000"/>
                  </a:schemeClr>
                </a:solidFill>
              </a:rPr>
              <a:t>ước</a:t>
            </a:r>
            <a:r>
              <a:rPr lang="en-US" sz="1900" dirty="0">
                <a:solidFill>
                  <a:schemeClr val="tx1">
                    <a:lumMod val="85000"/>
                    <a:lumOff val="15000"/>
                  </a:schemeClr>
                </a:solidFill>
              </a:rPr>
              <a:t> </a:t>
            </a:r>
            <a:r>
              <a:rPr lang="en-US" sz="1900" dirty="0" err="1">
                <a:solidFill>
                  <a:schemeClr val="tx1">
                    <a:lumMod val="85000"/>
                    <a:lumOff val="15000"/>
                  </a:schemeClr>
                </a:solidFill>
              </a:rPr>
              <a:t>tính</a:t>
            </a:r>
            <a:r>
              <a:rPr lang="en-US" sz="1900" dirty="0">
                <a:solidFill>
                  <a:schemeClr val="tx1">
                    <a:lumMod val="85000"/>
                    <a:lumOff val="15000"/>
                  </a:schemeClr>
                </a:solidFill>
              </a:rPr>
              <a:t> </a:t>
            </a:r>
            <a:r>
              <a:rPr lang="en-US" sz="1900" dirty="0" err="1">
                <a:solidFill>
                  <a:schemeClr val="tx1">
                    <a:lumMod val="85000"/>
                    <a:lumOff val="15000"/>
                  </a:schemeClr>
                </a:solidFill>
              </a:rPr>
              <a:t>đạt</a:t>
            </a:r>
            <a:r>
              <a:rPr lang="en-US" sz="1900" dirty="0">
                <a:solidFill>
                  <a:schemeClr val="tx1">
                    <a:lumMod val="85000"/>
                    <a:lumOff val="15000"/>
                  </a:schemeClr>
                </a:solidFill>
              </a:rPr>
              <a:t> 281,5 </a:t>
            </a:r>
            <a:r>
              <a:rPr lang="en-US" sz="1900" dirty="0" err="1">
                <a:solidFill>
                  <a:schemeClr val="tx1">
                    <a:lumMod val="85000"/>
                    <a:lumOff val="15000"/>
                  </a:schemeClr>
                </a:solidFill>
              </a:rPr>
              <a:t>tỷ</a:t>
            </a:r>
            <a:r>
              <a:rPr lang="en-US" sz="1900" dirty="0">
                <a:solidFill>
                  <a:schemeClr val="tx1">
                    <a:lumMod val="85000"/>
                    <a:lumOff val="15000"/>
                  </a:schemeClr>
                </a:solidFill>
              </a:rPr>
              <a:t> USD </a:t>
            </a:r>
            <a:r>
              <a:rPr lang="en-US" sz="1900" dirty="0" err="1">
                <a:solidFill>
                  <a:schemeClr val="tx1">
                    <a:lumMod val="85000"/>
                    <a:lumOff val="15000"/>
                  </a:schemeClr>
                </a:solidFill>
              </a:rPr>
              <a:t>năm</a:t>
            </a:r>
            <a:r>
              <a:rPr lang="en-US" sz="1900" dirty="0">
                <a:solidFill>
                  <a:schemeClr val="tx1">
                    <a:lumMod val="85000"/>
                    <a:lumOff val="15000"/>
                  </a:schemeClr>
                </a:solidFill>
              </a:rPr>
              <a:t> 2020 và nhập khẩu </a:t>
            </a:r>
            <a:r>
              <a:rPr lang="en-US" sz="1900" dirty="0" err="1">
                <a:solidFill>
                  <a:schemeClr val="tx1">
                    <a:lumMod val="85000"/>
                    <a:lumOff val="15000"/>
                  </a:schemeClr>
                </a:solidFill>
              </a:rPr>
              <a:t>hàng</a:t>
            </a:r>
            <a:r>
              <a:rPr lang="en-US" sz="1900" dirty="0">
                <a:solidFill>
                  <a:schemeClr val="tx1">
                    <a:lumMod val="85000"/>
                    <a:lumOff val="15000"/>
                  </a:schemeClr>
                </a:solidFill>
              </a:rPr>
              <a:t> </a:t>
            </a:r>
            <a:r>
              <a:rPr lang="en-US" sz="1900" dirty="0" err="1">
                <a:solidFill>
                  <a:schemeClr val="tx1">
                    <a:lumMod val="85000"/>
                    <a:lumOff val="15000"/>
                  </a:schemeClr>
                </a:solidFill>
              </a:rPr>
              <a:t>hóa</a:t>
            </a:r>
            <a:r>
              <a:rPr lang="en-US" sz="1900" dirty="0">
                <a:solidFill>
                  <a:schemeClr val="tx1">
                    <a:lumMod val="85000"/>
                    <a:lumOff val="15000"/>
                  </a:schemeClr>
                </a:solidFill>
              </a:rPr>
              <a:t> </a:t>
            </a:r>
            <a:r>
              <a:rPr lang="en-US" sz="1900" dirty="0" err="1">
                <a:solidFill>
                  <a:schemeClr val="tx1">
                    <a:lumMod val="85000"/>
                    <a:lumOff val="15000"/>
                  </a:schemeClr>
                </a:solidFill>
              </a:rPr>
              <a:t>đạt</a:t>
            </a:r>
            <a:r>
              <a:rPr lang="en-US" sz="1900" dirty="0">
                <a:solidFill>
                  <a:schemeClr val="tx1">
                    <a:lumMod val="85000"/>
                    <a:lumOff val="15000"/>
                  </a:schemeClr>
                </a:solidFill>
              </a:rPr>
              <a:t> 262,4 </a:t>
            </a:r>
            <a:r>
              <a:rPr lang="en-US" sz="1900" dirty="0" err="1">
                <a:solidFill>
                  <a:schemeClr val="tx1">
                    <a:lumMod val="85000"/>
                    <a:lumOff val="15000"/>
                  </a:schemeClr>
                </a:solidFill>
              </a:rPr>
              <a:t>tỷ</a:t>
            </a:r>
            <a:r>
              <a:rPr lang="en-US" sz="1900" dirty="0">
                <a:solidFill>
                  <a:schemeClr val="tx1">
                    <a:lumMod val="85000"/>
                    <a:lumOff val="15000"/>
                  </a:schemeClr>
                </a:solidFill>
              </a:rPr>
              <a:t> USD </a:t>
            </a:r>
            <a:r>
              <a:rPr lang="en-US" sz="1900" dirty="0" err="1">
                <a:solidFill>
                  <a:schemeClr val="tx1">
                    <a:lumMod val="85000"/>
                    <a:lumOff val="15000"/>
                  </a:schemeClr>
                </a:solidFill>
              </a:rPr>
              <a:t>năm</a:t>
            </a:r>
            <a:r>
              <a:rPr lang="en-US" sz="1900" dirty="0">
                <a:solidFill>
                  <a:schemeClr val="tx1">
                    <a:lumMod val="85000"/>
                    <a:lumOff val="15000"/>
                  </a:schemeClr>
                </a:solidFill>
              </a:rPr>
              <a:t> 2020.</a:t>
            </a:r>
            <a:endParaRPr lang="vi-VN" sz="1900" dirty="0">
              <a:solidFill>
                <a:schemeClr val="tx1">
                  <a:lumMod val="85000"/>
                  <a:lumOff val="15000"/>
                </a:schemeClr>
              </a:solidFill>
            </a:endParaRPr>
          </a:p>
        </p:txBody>
      </p:sp>
      <p:sp>
        <p:nvSpPr>
          <p:cNvPr id="4" name="TextBox 3">
            <a:extLst>
              <a:ext uri="{FF2B5EF4-FFF2-40B4-BE49-F238E27FC236}">
                <a16:creationId xmlns:a16="http://schemas.microsoft.com/office/drawing/2014/main" id="{80475B73-A77B-4F3F-BEAC-B4F74A660970}"/>
              </a:ext>
            </a:extLst>
          </p:cNvPr>
          <p:cNvSpPr txBox="1"/>
          <p:nvPr/>
        </p:nvSpPr>
        <p:spPr>
          <a:xfrm>
            <a:off x="8801100" y="5971694"/>
            <a:ext cx="2102755" cy="338554"/>
          </a:xfrm>
          <a:prstGeom prst="rect">
            <a:avLst/>
          </a:prstGeom>
          <a:noFill/>
        </p:spPr>
        <p:txBody>
          <a:bodyPr wrap="none" rtlCol="0">
            <a:spAutoFit/>
          </a:bodyPr>
          <a:lstStyle/>
          <a:p>
            <a:r>
              <a:rPr lang="en-US" sz="1600" i="1" dirty="0" err="1">
                <a:solidFill>
                  <a:schemeClr val="tx1">
                    <a:lumMod val="50000"/>
                    <a:lumOff val="50000"/>
                  </a:schemeClr>
                </a:solidFill>
              </a:rPr>
              <a:t>Nguồn</a:t>
            </a:r>
            <a:r>
              <a:rPr lang="en-US" sz="1600" i="1" dirty="0">
                <a:solidFill>
                  <a:schemeClr val="tx1">
                    <a:lumMod val="50000"/>
                    <a:lumOff val="50000"/>
                  </a:schemeClr>
                </a:solidFill>
              </a:rPr>
              <a:t>: World Bank, GSO</a:t>
            </a:r>
            <a:endParaRPr lang="vi-VN" sz="1600" i="1" dirty="0">
              <a:solidFill>
                <a:schemeClr val="tx1">
                  <a:lumMod val="50000"/>
                  <a:lumOff val="50000"/>
                </a:schemeClr>
              </a:solidFill>
            </a:endParaRPr>
          </a:p>
        </p:txBody>
      </p:sp>
      <p:sp>
        <p:nvSpPr>
          <p:cNvPr id="36" name="TextBox 35">
            <a:extLst>
              <a:ext uri="{FF2B5EF4-FFF2-40B4-BE49-F238E27FC236}">
                <a16:creationId xmlns:a16="http://schemas.microsoft.com/office/drawing/2014/main" id="{C9B67E34-DF1A-4FF7-BAAE-484B143B0A0A}"/>
              </a:ext>
            </a:extLst>
          </p:cNvPr>
          <p:cNvSpPr txBox="1"/>
          <p:nvPr/>
        </p:nvSpPr>
        <p:spPr>
          <a:xfrm>
            <a:off x="8776605" y="5001681"/>
            <a:ext cx="2984500" cy="646331"/>
          </a:xfrm>
          <a:prstGeom prst="rect">
            <a:avLst/>
          </a:prstGeom>
          <a:solidFill>
            <a:schemeClr val="accent6">
              <a:lumMod val="40000"/>
              <a:lumOff val="60000"/>
            </a:schemeClr>
          </a:solidFill>
        </p:spPr>
        <p:txBody>
          <a:bodyPr wrap="square">
            <a:spAutoFit/>
          </a:bodyPr>
          <a:lstStyle/>
          <a:p>
            <a:r>
              <a:rPr lang="en-US" sz="1800" dirty="0">
                <a:solidFill>
                  <a:schemeClr val="tx1">
                    <a:lumMod val="85000"/>
                    <a:lumOff val="15000"/>
                  </a:schemeClr>
                </a:solidFill>
              </a:rPr>
              <a:t>2020: xuất </a:t>
            </a:r>
            <a:r>
              <a:rPr lang="en-US" sz="1800" dirty="0" err="1">
                <a:solidFill>
                  <a:schemeClr val="tx1">
                    <a:lumMod val="85000"/>
                    <a:lumOff val="15000"/>
                  </a:schemeClr>
                </a:solidFill>
              </a:rPr>
              <a:t>siêu</a:t>
            </a:r>
            <a:r>
              <a:rPr lang="en-US" sz="1800" dirty="0">
                <a:solidFill>
                  <a:schemeClr val="tx1">
                    <a:lumMod val="85000"/>
                    <a:lumOff val="15000"/>
                  </a:schemeClr>
                </a:solidFill>
              </a:rPr>
              <a:t> 19,1 </a:t>
            </a:r>
            <a:r>
              <a:rPr lang="en-US" sz="1800" dirty="0" err="1">
                <a:solidFill>
                  <a:schemeClr val="tx1">
                    <a:lumMod val="85000"/>
                    <a:lumOff val="15000"/>
                  </a:schemeClr>
                </a:solidFill>
              </a:rPr>
              <a:t>tỷ</a:t>
            </a:r>
            <a:r>
              <a:rPr lang="en-US" sz="1800" dirty="0">
                <a:solidFill>
                  <a:schemeClr val="tx1">
                    <a:lumMod val="85000"/>
                    <a:lumOff val="15000"/>
                  </a:schemeClr>
                </a:solidFill>
              </a:rPr>
              <a:t> USD </a:t>
            </a:r>
            <a:endParaRPr lang="vi-VN" dirty="0"/>
          </a:p>
        </p:txBody>
      </p:sp>
      <p:sp>
        <p:nvSpPr>
          <p:cNvPr id="6" name="Slide Number Placeholder 5">
            <a:extLst>
              <a:ext uri="{FF2B5EF4-FFF2-40B4-BE49-F238E27FC236}">
                <a16:creationId xmlns:a16="http://schemas.microsoft.com/office/drawing/2014/main" id="{1C2CE0B5-FFB3-4944-9974-8C7B978C4203}"/>
              </a:ext>
            </a:extLst>
          </p:cNvPr>
          <p:cNvSpPr>
            <a:spLocks noGrp="1"/>
          </p:cNvSpPr>
          <p:nvPr>
            <p:ph type="sldNum" sz="quarter" idx="12"/>
          </p:nvPr>
        </p:nvSpPr>
        <p:spPr>
          <a:xfrm>
            <a:off x="10733092" y="6492875"/>
            <a:ext cx="1052508" cy="365125"/>
          </a:xfrm>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3027090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499F183-99EE-4B1F-BA64-21A0792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B783A767-5AFC-40D0-A72C-09036EA1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41262CAC-6BC8-43F9-9113-770A2772F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1AA2CCB6-DFD2-41CD-96FE-0140B7935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3A0F039B-5DD9-421A-9389-1F31ABD9B2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A2F8FF-F943-4A44-A201-D5D68A314140}"/>
              </a:ext>
            </a:extLst>
          </p:cNvPr>
          <p:cNvSpPr>
            <a:spLocks noGrp="1"/>
          </p:cNvSpPr>
          <p:nvPr>
            <p:ph type="title"/>
          </p:nvPr>
        </p:nvSpPr>
        <p:spPr>
          <a:xfrm>
            <a:off x="377413" y="775942"/>
            <a:ext cx="11814587" cy="447551"/>
          </a:xfrm>
        </p:spPr>
        <p:txBody>
          <a:bodyPr vert="horz" lIns="91440" tIns="45720" rIns="91440" bIns="45720" rtlCol="0" anchor="b">
            <a:noAutofit/>
          </a:bodyPr>
          <a:lstStyle/>
          <a:p>
            <a:r>
              <a:rPr lang="en-US" sz="2200" dirty="0">
                <a:solidFill>
                  <a:srgbClr val="0070C0"/>
                </a:solidFill>
                <a:latin typeface="Tahoma" panose="020B0604030504040204" pitchFamily="34" charset="0"/>
                <a:ea typeface="Tahoma" panose="020B0604030504040204" pitchFamily="34" charset="0"/>
                <a:cs typeface="Tahoma" panose="020B0604030504040204" pitchFamily="34" charset="0"/>
              </a:rPr>
              <a:t>FDI, </a:t>
            </a:r>
            <a:r>
              <a:rPr lang="en-US" sz="2200" dirty="0" err="1">
                <a:solidFill>
                  <a:srgbClr val="0070C0"/>
                </a:solidFill>
                <a:latin typeface="Tahoma" panose="020B0604030504040204" pitchFamily="34" charset="0"/>
                <a:ea typeface="Tahoma" panose="020B0604030504040204" pitchFamily="34" charset="0"/>
                <a:cs typeface="Tahoma" panose="020B0604030504040204" pitchFamily="34" charset="0"/>
              </a:rPr>
              <a:t>chuỗi</a:t>
            </a:r>
            <a:r>
              <a:rPr lang="en-US" sz="22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dirty="0" err="1">
                <a:solidFill>
                  <a:srgbClr val="0070C0"/>
                </a:solidFill>
                <a:latin typeface="Tahoma" panose="020B0604030504040204" pitchFamily="34" charset="0"/>
                <a:ea typeface="Tahoma" panose="020B0604030504040204" pitchFamily="34" charset="0"/>
                <a:cs typeface="Tahoma" panose="020B0604030504040204" pitchFamily="34" charset="0"/>
              </a:rPr>
              <a:t>giá</a:t>
            </a:r>
            <a:r>
              <a:rPr lang="en-US" sz="22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dirty="0" err="1">
                <a:solidFill>
                  <a:srgbClr val="0070C0"/>
                </a:solidFill>
                <a:latin typeface="Tahoma" panose="020B0604030504040204" pitchFamily="34" charset="0"/>
                <a:ea typeface="Tahoma" panose="020B0604030504040204" pitchFamily="34" charset="0"/>
                <a:cs typeface="Tahoma" panose="020B0604030504040204" pitchFamily="34" charset="0"/>
              </a:rPr>
              <a:t>trị</a:t>
            </a:r>
            <a:r>
              <a:rPr lang="en-US" sz="22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dirty="0" err="1">
                <a:solidFill>
                  <a:srgbClr val="0070C0"/>
                </a:solidFill>
                <a:latin typeface="Tahoma" panose="020B0604030504040204" pitchFamily="34" charset="0"/>
                <a:ea typeface="Tahoma" panose="020B0604030504040204" pitchFamily="34" charset="0"/>
                <a:cs typeface="Tahoma" panose="020B0604030504040204" pitchFamily="34" charset="0"/>
              </a:rPr>
              <a:t>toàn</a:t>
            </a:r>
            <a:r>
              <a:rPr lang="en-US" sz="22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dirty="0" err="1">
                <a:solidFill>
                  <a:srgbClr val="0070C0"/>
                </a:solidFill>
                <a:latin typeface="Tahoma" panose="020B0604030504040204" pitchFamily="34" charset="0"/>
                <a:ea typeface="Tahoma" panose="020B0604030504040204" pitchFamily="34" charset="0"/>
                <a:cs typeface="Tahoma" panose="020B0604030504040204" pitchFamily="34" charset="0"/>
              </a:rPr>
              <a:t>cầu</a:t>
            </a:r>
            <a:r>
              <a:rPr lang="en-US" sz="2200" dirty="0">
                <a:solidFill>
                  <a:srgbClr val="0070C0"/>
                </a:solidFill>
                <a:latin typeface="Tahoma" panose="020B0604030504040204" pitchFamily="34" charset="0"/>
                <a:ea typeface="Tahoma" panose="020B0604030504040204" pitchFamily="34" charset="0"/>
                <a:cs typeface="Tahoma" panose="020B0604030504040204" pitchFamily="34" charset="0"/>
              </a:rPr>
              <a:t> (GVC) </a:t>
            </a:r>
            <a:r>
              <a:rPr lang="en-US" sz="2200" dirty="0" err="1">
                <a:solidFill>
                  <a:srgbClr val="0070C0"/>
                </a:solidFill>
                <a:latin typeface="Tahoma" panose="020B0604030504040204" pitchFamily="34" charset="0"/>
                <a:ea typeface="Tahoma" panose="020B0604030504040204" pitchFamily="34" charset="0"/>
                <a:cs typeface="Tahoma" panose="020B0604030504040204" pitchFamily="34" charset="0"/>
              </a:rPr>
              <a:t>và</a:t>
            </a:r>
            <a:r>
              <a:rPr lang="en-US" sz="22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dirty="0" err="1">
                <a:solidFill>
                  <a:srgbClr val="0070C0"/>
                </a:solidFill>
                <a:latin typeface="Tahoma" panose="020B0604030504040204" pitchFamily="34" charset="0"/>
                <a:ea typeface="Tahoma" panose="020B0604030504040204" pitchFamily="34" charset="0"/>
                <a:cs typeface="Tahoma" panose="020B0604030504040204" pitchFamily="34" charset="0"/>
              </a:rPr>
              <a:t>cải</a:t>
            </a:r>
            <a:r>
              <a:rPr lang="en-US" sz="22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dirty="0" err="1">
                <a:solidFill>
                  <a:srgbClr val="0070C0"/>
                </a:solidFill>
                <a:latin typeface="Tahoma" panose="020B0604030504040204" pitchFamily="34" charset="0"/>
                <a:ea typeface="Tahoma" panose="020B0604030504040204" pitchFamily="34" charset="0"/>
                <a:cs typeface="Tahoma" panose="020B0604030504040204" pitchFamily="34" charset="0"/>
              </a:rPr>
              <a:t>thiện</a:t>
            </a:r>
            <a:r>
              <a:rPr lang="en-US" sz="2200" dirty="0">
                <a:solidFill>
                  <a:srgbClr val="0070C0"/>
                </a:solidFill>
                <a:latin typeface="Tahoma" panose="020B0604030504040204" pitchFamily="34" charset="0"/>
                <a:ea typeface="Tahoma" panose="020B0604030504040204" pitchFamily="34" charset="0"/>
                <a:cs typeface="Tahoma" panose="020B0604030504040204" pitchFamily="34" charset="0"/>
              </a:rPr>
              <a:t> các </a:t>
            </a:r>
            <a:r>
              <a:rPr lang="en-US" sz="2200" dirty="0" err="1">
                <a:solidFill>
                  <a:srgbClr val="0070C0"/>
                </a:solidFill>
                <a:latin typeface="Tahoma" panose="020B0604030504040204" pitchFamily="34" charset="0"/>
                <a:ea typeface="Tahoma" panose="020B0604030504040204" pitchFamily="34" charset="0"/>
                <a:cs typeface="Tahoma" panose="020B0604030504040204" pitchFamily="34" charset="0"/>
              </a:rPr>
              <a:t>tiêu</a:t>
            </a:r>
            <a:r>
              <a:rPr lang="en-US" sz="22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dirty="0" err="1">
                <a:solidFill>
                  <a:srgbClr val="0070C0"/>
                </a:solidFill>
                <a:latin typeface="Tahoma" panose="020B0604030504040204" pitchFamily="34" charset="0"/>
                <a:ea typeface="Tahoma" panose="020B0604030504040204" pitchFamily="34" charset="0"/>
                <a:cs typeface="Tahoma" panose="020B0604030504040204" pitchFamily="34" charset="0"/>
              </a:rPr>
              <a:t>chuẩn</a:t>
            </a:r>
            <a:r>
              <a:rPr lang="en-US" sz="22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dirty="0" err="1">
                <a:solidFill>
                  <a:srgbClr val="0070C0"/>
                </a:solidFill>
                <a:latin typeface="Tahoma" panose="020B0604030504040204" pitchFamily="34" charset="0"/>
                <a:ea typeface="Tahoma" panose="020B0604030504040204" pitchFamily="34" charset="0"/>
                <a:cs typeface="Tahoma" panose="020B0604030504040204" pitchFamily="34" charset="0"/>
              </a:rPr>
              <a:t>về</a:t>
            </a:r>
            <a:r>
              <a:rPr lang="en-US" sz="2200" dirty="0">
                <a:solidFill>
                  <a:srgbClr val="0070C0"/>
                </a:solidFill>
                <a:latin typeface="Tahoma" panose="020B0604030504040204" pitchFamily="34" charset="0"/>
                <a:ea typeface="Tahoma" panose="020B0604030504040204" pitchFamily="34" charset="0"/>
                <a:cs typeface="Tahoma" panose="020B0604030504040204" pitchFamily="34" charset="0"/>
              </a:rPr>
              <a:t> lao </a:t>
            </a:r>
            <a:r>
              <a:rPr lang="en-US" sz="2200" dirty="0" err="1">
                <a:solidFill>
                  <a:srgbClr val="0070C0"/>
                </a:solidFill>
                <a:latin typeface="Tahoma" panose="020B0604030504040204" pitchFamily="34" charset="0"/>
                <a:ea typeface="Tahoma" panose="020B0604030504040204" pitchFamily="34" charset="0"/>
                <a:cs typeface="Tahoma" panose="020B0604030504040204" pitchFamily="34" charset="0"/>
              </a:rPr>
              <a:t>động</a:t>
            </a:r>
            <a:endParaRPr lang="en-US" sz="22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14" name="TextBox 13">
            <a:extLst>
              <a:ext uri="{FF2B5EF4-FFF2-40B4-BE49-F238E27FC236}">
                <a16:creationId xmlns:a16="http://schemas.microsoft.com/office/drawing/2014/main" id="{B609BCD7-03AA-42EF-9604-C40FAE4F158F}"/>
              </a:ext>
            </a:extLst>
          </p:cNvPr>
          <p:cNvSpPr txBox="1"/>
          <p:nvPr/>
        </p:nvSpPr>
        <p:spPr>
          <a:xfrm>
            <a:off x="737845" y="5324696"/>
            <a:ext cx="10464800" cy="1065869"/>
          </a:xfrm>
          <a:prstGeom prst="rect">
            <a:avLst/>
          </a:prstGeom>
          <a:noFill/>
        </p:spPr>
        <p:txBody>
          <a:bodyPr wrap="square">
            <a:spAutoFit/>
          </a:bodyPr>
          <a:lstStyle/>
          <a:p>
            <a:pPr marL="0" marR="0" algn="just">
              <a:lnSpc>
                <a:spcPct val="120000"/>
              </a:lnSpc>
              <a:spcBef>
                <a:spcPts val="600"/>
              </a:spcBef>
              <a:spcAft>
                <a:spcPts val="300"/>
              </a:spcAft>
            </a:pPr>
            <a:r>
              <a:rPr lang="en-US" dirty="0" err="1"/>
              <a:t>Nhiều</a:t>
            </a:r>
            <a:r>
              <a:rPr lang="en-US" dirty="0"/>
              <a:t> FDI </a:t>
            </a:r>
            <a:r>
              <a:rPr lang="en-US" dirty="0" err="1"/>
              <a:t>tại</a:t>
            </a:r>
            <a:r>
              <a:rPr lang="en-US" dirty="0"/>
              <a:t> </a:t>
            </a:r>
            <a:r>
              <a:rPr lang="en-US" dirty="0" err="1"/>
              <a:t>Việt</a:t>
            </a:r>
            <a:r>
              <a:rPr lang="en-US" dirty="0"/>
              <a:t> Nam </a:t>
            </a:r>
            <a:r>
              <a:rPr lang="en-US" dirty="0" err="1"/>
              <a:t>đã</a:t>
            </a:r>
            <a:r>
              <a:rPr lang="en-US" dirty="0"/>
              <a:t> </a:t>
            </a:r>
            <a:r>
              <a:rPr lang="en-US" dirty="0" err="1"/>
              <a:t>áp</a:t>
            </a:r>
            <a:r>
              <a:rPr lang="en-US" dirty="0"/>
              <a:t> </a:t>
            </a:r>
            <a:r>
              <a:rPr lang="en-US" dirty="0" err="1"/>
              <a:t>dụng</a:t>
            </a:r>
            <a:r>
              <a:rPr lang="en-US" dirty="0"/>
              <a:t> các </a:t>
            </a:r>
            <a:r>
              <a:rPr lang="en-US" dirty="0" err="1"/>
              <a:t>quy</a:t>
            </a:r>
            <a:r>
              <a:rPr lang="en-US" dirty="0"/>
              <a:t> </a:t>
            </a:r>
            <a:r>
              <a:rPr lang="en-US" dirty="0" err="1"/>
              <a:t>tắc</a:t>
            </a:r>
            <a:r>
              <a:rPr lang="en-US" dirty="0"/>
              <a:t> </a:t>
            </a:r>
            <a:r>
              <a:rPr lang="en-US" dirty="0" err="1"/>
              <a:t>ứng</a:t>
            </a:r>
            <a:r>
              <a:rPr lang="en-US" dirty="0"/>
              <a:t> </a:t>
            </a:r>
            <a:r>
              <a:rPr lang="en-US" dirty="0" err="1"/>
              <a:t>xử</a:t>
            </a:r>
            <a:r>
              <a:rPr lang="en-US" dirty="0"/>
              <a:t> (</a:t>
            </a:r>
            <a:r>
              <a:rPr lang="en-US" dirty="0" err="1"/>
              <a:t>CoC</a:t>
            </a:r>
            <a:r>
              <a:rPr lang="en-US" dirty="0"/>
              <a:t>) và các </a:t>
            </a:r>
            <a:r>
              <a:rPr lang="en-US" dirty="0" err="1"/>
              <a:t>quy</a:t>
            </a:r>
            <a:r>
              <a:rPr lang="en-US" dirty="0"/>
              <a:t> định </a:t>
            </a:r>
            <a:r>
              <a:rPr lang="en-US" dirty="0" err="1"/>
              <a:t>về</a:t>
            </a:r>
            <a:r>
              <a:rPr lang="en-US" dirty="0"/>
              <a:t> </a:t>
            </a:r>
            <a:r>
              <a:rPr lang="en-US" dirty="0" err="1"/>
              <a:t>giám</a:t>
            </a:r>
            <a:r>
              <a:rPr lang="en-US" dirty="0"/>
              <a:t> </a:t>
            </a:r>
            <a:r>
              <a:rPr lang="en-US" dirty="0" err="1"/>
              <a:t>sát</a:t>
            </a:r>
            <a:r>
              <a:rPr lang="en-US" dirty="0"/>
              <a:t>. Các </a:t>
            </a:r>
            <a:r>
              <a:rPr lang="en-US" dirty="0" err="1"/>
              <a:t>quy</a:t>
            </a:r>
            <a:r>
              <a:rPr lang="en-US" dirty="0"/>
              <a:t> </a:t>
            </a:r>
            <a:r>
              <a:rPr lang="en-US" dirty="0" err="1"/>
              <a:t>tắc</a:t>
            </a:r>
            <a:r>
              <a:rPr lang="en-US" dirty="0"/>
              <a:t> </a:t>
            </a:r>
            <a:r>
              <a:rPr lang="en-US" dirty="0" err="1"/>
              <a:t>này</a:t>
            </a:r>
            <a:r>
              <a:rPr lang="en-US" dirty="0"/>
              <a:t> </a:t>
            </a:r>
            <a:r>
              <a:rPr lang="en-US" dirty="0" err="1"/>
              <a:t>ngày</a:t>
            </a:r>
            <a:r>
              <a:rPr lang="en-US" dirty="0"/>
              <a:t> </a:t>
            </a:r>
            <a:r>
              <a:rPr lang="en-US" dirty="0" err="1"/>
              <a:t>càng</a:t>
            </a:r>
            <a:r>
              <a:rPr lang="en-US" dirty="0"/>
              <a:t> </a:t>
            </a:r>
            <a:r>
              <a:rPr lang="en-US" dirty="0" err="1"/>
              <a:t>trở</a:t>
            </a:r>
            <a:r>
              <a:rPr lang="en-US" dirty="0"/>
              <a:t> </a:t>
            </a:r>
            <a:r>
              <a:rPr lang="en-US" dirty="0" err="1"/>
              <a:t>nên</a:t>
            </a:r>
            <a:r>
              <a:rPr lang="en-US" dirty="0"/>
              <a:t> </a:t>
            </a:r>
            <a:r>
              <a:rPr lang="en-US" dirty="0" err="1"/>
              <a:t>hiệu</a:t>
            </a:r>
            <a:r>
              <a:rPr lang="en-US" dirty="0"/>
              <a:t> </a:t>
            </a:r>
            <a:r>
              <a:rPr lang="en-US" dirty="0" err="1"/>
              <a:t>quả</a:t>
            </a:r>
            <a:r>
              <a:rPr lang="en-US" dirty="0"/>
              <a:t> trong </a:t>
            </a:r>
            <a:r>
              <a:rPr lang="en-US" dirty="0" err="1"/>
              <a:t>việc</a:t>
            </a:r>
            <a:r>
              <a:rPr lang="en-US" dirty="0"/>
              <a:t> </a:t>
            </a:r>
            <a:r>
              <a:rPr lang="en-US" dirty="0" err="1"/>
              <a:t>cải</a:t>
            </a:r>
            <a:r>
              <a:rPr lang="en-US" dirty="0"/>
              <a:t> </a:t>
            </a:r>
            <a:r>
              <a:rPr lang="en-US" dirty="0" err="1"/>
              <a:t>thiện</a:t>
            </a:r>
            <a:r>
              <a:rPr lang="en-US" dirty="0"/>
              <a:t> các </a:t>
            </a:r>
            <a:r>
              <a:rPr lang="en-US" dirty="0" err="1"/>
              <a:t>tiêu</a:t>
            </a:r>
            <a:r>
              <a:rPr lang="en-US" dirty="0"/>
              <a:t> </a:t>
            </a:r>
            <a:r>
              <a:rPr lang="en-US" dirty="0" err="1"/>
              <a:t>chuẩn</a:t>
            </a:r>
            <a:r>
              <a:rPr lang="en-US" dirty="0"/>
              <a:t> </a:t>
            </a:r>
            <a:r>
              <a:rPr lang="en-US" dirty="0" err="1"/>
              <a:t>về</a:t>
            </a:r>
            <a:r>
              <a:rPr lang="en-US" dirty="0"/>
              <a:t> lao </a:t>
            </a:r>
            <a:r>
              <a:rPr lang="en-US" dirty="0" err="1"/>
              <a:t>động</a:t>
            </a:r>
            <a:r>
              <a:rPr lang="en-US" dirty="0"/>
              <a:t>, </a:t>
            </a:r>
            <a:r>
              <a:rPr lang="en-US" dirty="0" err="1"/>
              <a:t>xã</a:t>
            </a:r>
            <a:r>
              <a:rPr lang="en-US" dirty="0"/>
              <a:t> </a:t>
            </a:r>
            <a:r>
              <a:rPr lang="en-US" dirty="0" err="1"/>
              <a:t>hội</a:t>
            </a:r>
            <a:r>
              <a:rPr lang="en-US" dirty="0"/>
              <a:t> và </a:t>
            </a:r>
            <a:r>
              <a:rPr lang="en-US" dirty="0" err="1"/>
              <a:t>môi</a:t>
            </a:r>
            <a:r>
              <a:rPr lang="en-US" dirty="0"/>
              <a:t> trường </a:t>
            </a:r>
            <a:r>
              <a:rPr lang="en-US" dirty="0" err="1"/>
              <a:t>tại</a:t>
            </a:r>
            <a:r>
              <a:rPr lang="en-US" dirty="0"/>
              <a:t> các </a:t>
            </a:r>
            <a:r>
              <a:rPr lang="en-US" dirty="0" err="1"/>
              <a:t>công</a:t>
            </a:r>
            <a:r>
              <a:rPr lang="en-US" dirty="0"/>
              <a:t> ty </a:t>
            </a:r>
            <a:r>
              <a:rPr lang="en-US" dirty="0" err="1"/>
              <a:t>tại</a:t>
            </a:r>
            <a:r>
              <a:rPr lang="en-US" dirty="0"/>
              <a:t> </a:t>
            </a:r>
            <a:r>
              <a:rPr lang="en-US" dirty="0" err="1"/>
              <a:t>Việt</a:t>
            </a:r>
            <a:r>
              <a:rPr lang="en-US" dirty="0"/>
              <a:t> Nam, </a:t>
            </a:r>
            <a:r>
              <a:rPr lang="en-US" dirty="0" err="1"/>
              <a:t>kể</a:t>
            </a:r>
            <a:r>
              <a:rPr lang="en-US" dirty="0"/>
              <a:t> </a:t>
            </a:r>
            <a:r>
              <a:rPr lang="en-US" dirty="0" err="1"/>
              <a:t>cả</a:t>
            </a:r>
            <a:r>
              <a:rPr lang="en-US" dirty="0"/>
              <a:t> trong nước và nước </a:t>
            </a:r>
            <a:r>
              <a:rPr lang="en-US" dirty="0" err="1"/>
              <a:t>ngoài</a:t>
            </a:r>
            <a:r>
              <a:rPr lang="en-US" dirty="0"/>
              <a:t>, </a:t>
            </a:r>
            <a:r>
              <a:rPr lang="en-US" dirty="0" err="1"/>
              <a:t>khi</a:t>
            </a:r>
            <a:r>
              <a:rPr lang="en-US" dirty="0"/>
              <a:t> </a:t>
            </a:r>
            <a:r>
              <a:rPr lang="en-US" dirty="0" err="1"/>
              <a:t>họ</a:t>
            </a:r>
            <a:r>
              <a:rPr lang="en-US" dirty="0"/>
              <a:t> </a:t>
            </a:r>
            <a:r>
              <a:rPr lang="en-US" dirty="0" err="1"/>
              <a:t>trở</a:t>
            </a:r>
            <a:r>
              <a:rPr lang="en-US" dirty="0"/>
              <a:t> </a:t>
            </a:r>
            <a:r>
              <a:rPr lang="en-US" dirty="0" err="1"/>
              <a:t>thành</a:t>
            </a:r>
            <a:r>
              <a:rPr lang="en-US" dirty="0"/>
              <a:t> </a:t>
            </a:r>
            <a:r>
              <a:rPr lang="en-US" dirty="0" err="1"/>
              <a:t>một</a:t>
            </a:r>
            <a:r>
              <a:rPr lang="en-US" dirty="0"/>
              <a:t> phần </a:t>
            </a:r>
            <a:r>
              <a:rPr lang="en-US" dirty="0" err="1"/>
              <a:t>của</a:t>
            </a:r>
            <a:r>
              <a:rPr lang="en-US" dirty="0"/>
              <a:t> </a:t>
            </a:r>
            <a:r>
              <a:rPr lang="en-US" dirty="0" err="1"/>
              <a:t>chuỗi</a:t>
            </a:r>
            <a:r>
              <a:rPr lang="en-US" dirty="0"/>
              <a:t> </a:t>
            </a:r>
            <a:r>
              <a:rPr lang="en-US" dirty="0" err="1"/>
              <a:t>cung</a:t>
            </a:r>
            <a:r>
              <a:rPr lang="en-US" dirty="0"/>
              <a:t> </a:t>
            </a:r>
            <a:r>
              <a:rPr lang="en-US" dirty="0" err="1"/>
              <a:t>ứng</a:t>
            </a:r>
            <a:r>
              <a:rPr lang="en-US" dirty="0"/>
              <a:t> </a:t>
            </a:r>
            <a:r>
              <a:rPr lang="en-US" dirty="0" err="1"/>
              <a:t>toàn</a:t>
            </a:r>
            <a:r>
              <a:rPr lang="en-US" dirty="0"/>
              <a:t> </a:t>
            </a:r>
            <a:r>
              <a:rPr lang="en-US" dirty="0" err="1"/>
              <a:t>cầu</a:t>
            </a:r>
            <a:r>
              <a:rPr lang="en-US" dirty="0"/>
              <a:t>.</a:t>
            </a:r>
            <a:endParaRPr lang="vi-VN" dirty="0"/>
          </a:p>
        </p:txBody>
      </p:sp>
      <p:sp>
        <p:nvSpPr>
          <p:cNvPr id="5" name="Slide Number Placeholder 4">
            <a:extLst>
              <a:ext uri="{FF2B5EF4-FFF2-40B4-BE49-F238E27FC236}">
                <a16:creationId xmlns:a16="http://schemas.microsoft.com/office/drawing/2014/main" id="{32495DA8-8689-4E3D-AE1A-0F4EB26BECFD}"/>
              </a:ext>
            </a:extLst>
          </p:cNvPr>
          <p:cNvSpPr>
            <a:spLocks noGrp="1"/>
          </p:cNvSpPr>
          <p:nvPr>
            <p:ph type="sldNum" sz="quarter" idx="12"/>
          </p:nvPr>
        </p:nvSpPr>
        <p:spPr>
          <a:xfrm>
            <a:off x="10612434" y="6450739"/>
            <a:ext cx="1052508" cy="365125"/>
          </a:xfrm>
        </p:spPr>
        <p:txBody>
          <a:bodyPr/>
          <a:lstStyle/>
          <a:p>
            <a:fld id="{D57F1E4F-1CFF-5643-939E-217C01CDF565}" type="slidenum">
              <a:rPr lang="en-US" smtClean="0"/>
              <a:pPr/>
              <a:t>8</a:t>
            </a:fld>
            <a:endParaRPr lang="en-US" dirty="0"/>
          </a:p>
        </p:txBody>
      </p:sp>
      <p:pic>
        <p:nvPicPr>
          <p:cNvPr id="16" name="Picture 15">
            <a:extLst>
              <a:ext uri="{FF2B5EF4-FFF2-40B4-BE49-F238E27FC236}">
                <a16:creationId xmlns:a16="http://schemas.microsoft.com/office/drawing/2014/main" id="{852DA51D-9F1A-4A8F-A3D4-399A5147D32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54558" y="1275535"/>
            <a:ext cx="7817476" cy="4049161"/>
          </a:xfrm>
          <a:prstGeom prst="rect">
            <a:avLst/>
          </a:prstGeom>
          <a:noFill/>
          <a:ln>
            <a:noFill/>
          </a:ln>
        </p:spPr>
      </p:pic>
      <p:sp>
        <p:nvSpPr>
          <p:cNvPr id="18" name="TextBox 17">
            <a:extLst>
              <a:ext uri="{FF2B5EF4-FFF2-40B4-BE49-F238E27FC236}">
                <a16:creationId xmlns:a16="http://schemas.microsoft.com/office/drawing/2014/main" id="{4CD5FFBB-6413-4CAF-90EF-E240226F1E94}"/>
              </a:ext>
            </a:extLst>
          </p:cNvPr>
          <p:cNvSpPr txBox="1"/>
          <p:nvPr/>
        </p:nvSpPr>
        <p:spPr>
          <a:xfrm>
            <a:off x="6284706" y="1600631"/>
            <a:ext cx="6098146" cy="369332"/>
          </a:xfrm>
          <a:prstGeom prst="rect">
            <a:avLst/>
          </a:prstGeom>
          <a:noFill/>
        </p:spPr>
        <p:txBody>
          <a:bodyPr wrap="square">
            <a:spAutoFit/>
          </a:bodyPr>
          <a:lstStyle/>
          <a:p>
            <a:r>
              <a:rPr lang="en-GB" sz="1800" i="1" dirty="0">
                <a:solidFill>
                  <a:schemeClr val="tx1">
                    <a:lumMod val="85000"/>
                    <a:lumOff val="15000"/>
                  </a:schemeClr>
                </a:solidFill>
                <a:effectLst/>
                <a:latin typeface="Calibri" panose="020F0502020204030204" pitchFamily="34" charset="0"/>
                <a:ea typeface="Times New Roman" panose="02020603050405020304" pitchFamily="18" charset="0"/>
                <a:cs typeface="Arial" panose="020B0604020202020204" pitchFamily="34" charset="0"/>
              </a:rPr>
              <a:t> Unit:  in billion U.S. dollars </a:t>
            </a:r>
            <a:endParaRPr lang="en-US" dirty="0">
              <a:solidFill>
                <a:schemeClr val="tx1">
                  <a:lumMod val="85000"/>
                  <a:lumOff val="15000"/>
                </a:schemeClr>
              </a:solidFill>
            </a:endParaRPr>
          </a:p>
        </p:txBody>
      </p:sp>
    </p:spTree>
    <p:extLst>
      <p:ext uri="{BB962C8B-B14F-4D97-AF65-F5344CB8AC3E}">
        <p14:creationId xmlns:p14="http://schemas.microsoft.com/office/powerpoint/2010/main" val="424458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2F8FF-F943-4A44-A201-D5D68A314140}"/>
              </a:ext>
            </a:extLst>
          </p:cNvPr>
          <p:cNvSpPr>
            <a:spLocks noGrp="1"/>
          </p:cNvSpPr>
          <p:nvPr>
            <p:ph type="title"/>
          </p:nvPr>
        </p:nvSpPr>
        <p:spPr>
          <a:xfrm>
            <a:off x="581192" y="729600"/>
            <a:ext cx="11029616" cy="650394"/>
          </a:xfrm>
        </p:spPr>
        <p:txBody>
          <a:bodyPr>
            <a:normAutofit/>
          </a:bodyPr>
          <a:lstStyle/>
          <a:p>
            <a:r>
              <a:rPr lang="en-US" dirty="0" err="1">
                <a:latin typeface="Tahoma" panose="020B0604030504040204" pitchFamily="34" charset="0"/>
                <a:ea typeface="Tahoma" panose="020B0604030504040204" pitchFamily="34" charset="0"/>
                <a:cs typeface="Tahoma" panose="020B0604030504040204" pitchFamily="34" charset="0"/>
              </a:rPr>
              <a:t>MộT</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số</a:t>
            </a:r>
            <a:r>
              <a:rPr lang="en-US" dirty="0">
                <a:latin typeface="Tahoma" panose="020B0604030504040204" pitchFamily="34" charset="0"/>
                <a:ea typeface="Tahoma" panose="020B0604030504040204" pitchFamily="34" charset="0"/>
                <a:cs typeface="Tahoma" panose="020B0604030504040204" pitchFamily="34" charset="0"/>
              </a:rPr>
              <a:t> xu </a:t>
            </a:r>
            <a:r>
              <a:rPr lang="en-US" dirty="0" err="1">
                <a:latin typeface="Tahoma" panose="020B0604030504040204" pitchFamily="34" charset="0"/>
                <a:ea typeface="Tahoma" panose="020B0604030504040204" pitchFamily="34" charset="0"/>
                <a:cs typeface="Tahoma" panose="020B0604030504040204" pitchFamily="34" charset="0"/>
              </a:rPr>
              <a:t>hướng</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khác</a:t>
            </a:r>
            <a:endParaRPr lang="vi-VN" dirty="0">
              <a:latin typeface="Tahoma" panose="020B0604030504040204" pitchFamily="34" charset="0"/>
              <a:ea typeface="Tahoma" panose="020B0604030504040204" pitchFamily="34" charset="0"/>
              <a:cs typeface="Tahoma" panose="020B0604030504040204" pitchFamily="34" charset="0"/>
            </a:endParaRPr>
          </a:p>
        </p:txBody>
      </p:sp>
      <p:sp>
        <p:nvSpPr>
          <p:cNvPr id="29" name="TextBox 28">
            <a:extLst>
              <a:ext uri="{FF2B5EF4-FFF2-40B4-BE49-F238E27FC236}">
                <a16:creationId xmlns:a16="http://schemas.microsoft.com/office/drawing/2014/main" id="{02120418-3542-4F8B-B98E-7C2ECDD29AFC}"/>
              </a:ext>
            </a:extLst>
          </p:cNvPr>
          <p:cNvSpPr txBox="1"/>
          <p:nvPr/>
        </p:nvSpPr>
        <p:spPr>
          <a:xfrm>
            <a:off x="2758908" y="1662040"/>
            <a:ext cx="8851900" cy="1693284"/>
          </a:xfrm>
          <a:prstGeom prst="rect">
            <a:avLst/>
          </a:prstGeom>
          <a:solidFill>
            <a:schemeClr val="accent4">
              <a:lumMod val="40000"/>
              <a:lumOff val="60000"/>
            </a:schemeClr>
          </a:solidFill>
        </p:spPr>
        <p:txBody>
          <a:bodyPr wrap="square">
            <a:spAutoFit/>
          </a:bodyPr>
          <a:lstStyle/>
          <a:p>
            <a:pPr>
              <a:lnSpc>
                <a:spcPct val="150000"/>
              </a:lnSpc>
            </a:pPr>
            <a:r>
              <a:rPr lang="en-US" sz="2400" dirty="0" err="1"/>
              <a:t>Việt</a:t>
            </a:r>
            <a:r>
              <a:rPr lang="en-US" sz="2400" dirty="0"/>
              <a:t> Nam </a:t>
            </a:r>
            <a:r>
              <a:rPr lang="en-US" sz="2400" dirty="0" err="1"/>
              <a:t>là</a:t>
            </a:r>
            <a:r>
              <a:rPr lang="en-US" sz="2400" dirty="0"/>
              <a:t> </a:t>
            </a:r>
            <a:r>
              <a:rPr lang="en-US" sz="2400" dirty="0" err="1"/>
              <a:t>một</a:t>
            </a:r>
            <a:r>
              <a:rPr lang="en-US" sz="2400" dirty="0"/>
              <a:t> </a:t>
            </a:r>
            <a:r>
              <a:rPr lang="en-US" sz="2400" dirty="0" err="1"/>
              <a:t>trong</a:t>
            </a:r>
            <a:r>
              <a:rPr lang="en-US" sz="2400" dirty="0"/>
              <a:t> </a:t>
            </a:r>
            <a:r>
              <a:rPr lang="en-US" sz="2400" dirty="0" err="1"/>
              <a:t>những</a:t>
            </a:r>
            <a:r>
              <a:rPr lang="en-US" sz="2400" dirty="0"/>
              <a:t> </a:t>
            </a:r>
            <a:r>
              <a:rPr lang="en-US" sz="2400" dirty="0" err="1"/>
              <a:t>quốc</a:t>
            </a:r>
            <a:r>
              <a:rPr lang="en-US" sz="2400" dirty="0"/>
              <a:t> </a:t>
            </a:r>
            <a:r>
              <a:rPr lang="en-US" sz="2400" dirty="0" err="1"/>
              <a:t>gia</a:t>
            </a:r>
            <a:r>
              <a:rPr lang="en-US" sz="2400" dirty="0"/>
              <a:t> </a:t>
            </a:r>
            <a:r>
              <a:rPr lang="en-US" sz="2400" dirty="0" err="1"/>
              <a:t>dễ</a:t>
            </a:r>
            <a:r>
              <a:rPr lang="en-US" sz="2400" dirty="0"/>
              <a:t> </a:t>
            </a:r>
            <a:r>
              <a:rPr lang="en-US" sz="2400" dirty="0" err="1"/>
              <a:t>bị</a:t>
            </a:r>
            <a:r>
              <a:rPr lang="en-US" sz="2400" dirty="0"/>
              <a:t> </a:t>
            </a:r>
            <a:r>
              <a:rPr lang="en-US" sz="2400" dirty="0" err="1"/>
              <a:t>tổn</a:t>
            </a:r>
            <a:r>
              <a:rPr lang="en-US" sz="2400" dirty="0"/>
              <a:t> </a:t>
            </a:r>
            <a:r>
              <a:rPr lang="en-US" sz="2400" dirty="0" err="1"/>
              <a:t>thương</a:t>
            </a:r>
            <a:r>
              <a:rPr lang="en-US" sz="2400" dirty="0"/>
              <a:t> </a:t>
            </a:r>
            <a:r>
              <a:rPr lang="en-US" sz="2400" dirty="0" err="1"/>
              <a:t>nhất</a:t>
            </a:r>
            <a:r>
              <a:rPr lang="en-US" sz="2400" dirty="0"/>
              <a:t> do </a:t>
            </a:r>
            <a:r>
              <a:rPr lang="en-US" sz="2400" dirty="0" err="1"/>
              <a:t>biến</a:t>
            </a:r>
            <a:r>
              <a:rPr lang="en-US" sz="2400" dirty="0"/>
              <a:t> </a:t>
            </a:r>
            <a:r>
              <a:rPr lang="en-US" sz="2400" dirty="0" err="1"/>
              <a:t>đổi</a:t>
            </a:r>
            <a:r>
              <a:rPr lang="en-US" sz="2400" dirty="0"/>
              <a:t> </a:t>
            </a:r>
            <a:r>
              <a:rPr lang="en-US" sz="2400" dirty="0" err="1"/>
              <a:t>khí</a:t>
            </a:r>
            <a:r>
              <a:rPr lang="en-US" sz="2400" dirty="0"/>
              <a:t> </a:t>
            </a:r>
            <a:r>
              <a:rPr lang="en-US" sz="2400" dirty="0" err="1"/>
              <a:t>hậu</a:t>
            </a:r>
            <a:r>
              <a:rPr lang="en-US" sz="2400" dirty="0"/>
              <a:t>.  </a:t>
            </a:r>
            <a:r>
              <a:rPr lang="en-US" sz="2400" dirty="0" err="1"/>
              <a:t>Biến</a:t>
            </a:r>
            <a:r>
              <a:rPr lang="en-US" sz="2400" dirty="0"/>
              <a:t> </a:t>
            </a:r>
            <a:r>
              <a:rPr lang="en-US" sz="2400" dirty="0" err="1"/>
              <a:t>đổi</a:t>
            </a:r>
            <a:r>
              <a:rPr lang="en-US" sz="2400" dirty="0"/>
              <a:t> </a:t>
            </a:r>
            <a:r>
              <a:rPr lang="en-US" sz="2400" dirty="0" err="1"/>
              <a:t>khí</a:t>
            </a:r>
            <a:r>
              <a:rPr lang="en-US" sz="2400" dirty="0"/>
              <a:t> </a:t>
            </a:r>
            <a:r>
              <a:rPr lang="en-US" sz="2400" dirty="0" err="1"/>
              <a:t>hậu</a:t>
            </a:r>
            <a:r>
              <a:rPr lang="en-US" sz="2400" dirty="0"/>
              <a:t> </a:t>
            </a:r>
            <a:r>
              <a:rPr lang="en-US" sz="2400" dirty="0" err="1"/>
              <a:t>sẽ</a:t>
            </a:r>
            <a:r>
              <a:rPr lang="en-US" sz="2400" dirty="0"/>
              <a:t> </a:t>
            </a:r>
            <a:r>
              <a:rPr lang="en-US" sz="2400" dirty="0" err="1"/>
              <a:t>có</a:t>
            </a:r>
            <a:r>
              <a:rPr lang="en-US" sz="2400" dirty="0"/>
              <a:t> </a:t>
            </a:r>
            <a:r>
              <a:rPr lang="en-US" sz="2400" dirty="0" err="1"/>
              <a:t>tác</a:t>
            </a:r>
            <a:r>
              <a:rPr lang="en-US" sz="2400" dirty="0"/>
              <a:t> </a:t>
            </a:r>
            <a:r>
              <a:rPr lang="en-US" sz="2400" dirty="0" err="1"/>
              <a:t>động</a:t>
            </a:r>
            <a:r>
              <a:rPr lang="en-US" sz="2400" dirty="0"/>
              <a:t> </a:t>
            </a:r>
            <a:r>
              <a:rPr lang="en-US" sz="2400" dirty="0" err="1"/>
              <a:t>nhiều</a:t>
            </a:r>
            <a:r>
              <a:rPr lang="en-US" sz="2400" dirty="0"/>
              <a:t> </a:t>
            </a:r>
            <a:r>
              <a:rPr lang="en-US" sz="2400" dirty="0" err="1"/>
              <a:t>về</a:t>
            </a:r>
            <a:r>
              <a:rPr lang="en-US" sz="2400" dirty="0"/>
              <a:t> </a:t>
            </a:r>
            <a:r>
              <a:rPr lang="en-US" sz="2400" dirty="0" err="1"/>
              <a:t>việc</a:t>
            </a:r>
            <a:r>
              <a:rPr lang="en-US" sz="2400" dirty="0"/>
              <a:t> </a:t>
            </a:r>
            <a:r>
              <a:rPr lang="en-US" sz="2400" dirty="0" err="1"/>
              <a:t>làm</a:t>
            </a:r>
            <a:r>
              <a:rPr lang="en-US" sz="2400" dirty="0"/>
              <a:t>, an </a:t>
            </a:r>
            <a:r>
              <a:rPr lang="en-US" sz="2400" dirty="0" err="1"/>
              <a:t>sinh</a:t>
            </a:r>
            <a:r>
              <a:rPr lang="en-US" sz="2400" dirty="0"/>
              <a:t> </a:t>
            </a:r>
            <a:r>
              <a:rPr lang="en-US" sz="2400" dirty="0" err="1"/>
              <a:t>xã</a:t>
            </a:r>
            <a:r>
              <a:rPr lang="en-US" sz="2400" dirty="0"/>
              <a:t> </a:t>
            </a:r>
            <a:r>
              <a:rPr lang="en-US" sz="2400" dirty="0" err="1"/>
              <a:t>hội</a:t>
            </a:r>
            <a:r>
              <a:rPr lang="en-US" sz="2400" dirty="0"/>
              <a:t>, </a:t>
            </a:r>
            <a:r>
              <a:rPr lang="en-US" sz="2400" dirty="0" err="1"/>
              <a:t>phụ</a:t>
            </a:r>
            <a:r>
              <a:rPr lang="en-US" sz="2400" dirty="0"/>
              <a:t> </a:t>
            </a:r>
            <a:r>
              <a:rPr lang="en-US" sz="2400" dirty="0" err="1"/>
              <a:t>nữ</a:t>
            </a:r>
            <a:r>
              <a:rPr lang="en-US" sz="2400" dirty="0"/>
              <a:t>, </a:t>
            </a:r>
            <a:r>
              <a:rPr lang="en-US" sz="2400" dirty="0" err="1"/>
              <a:t>trẻ</a:t>
            </a:r>
            <a:r>
              <a:rPr lang="en-US" sz="2400" dirty="0"/>
              <a:t> </a:t>
            </a:r>
            <a:r>
              <a:rPr lang="en-US" sz="2400" dirty="0" err="1"/>
              <a:t>em</a:t>
            </a:r>
            <a:r>
              <a:rPr lang="en-US" sz="2400" dirty="0"/>
              <a:t>…</a:t>
            </a:r>
            <a:endParaRPr lang="vi-VN" sz="2400" dirty="0"/>
          </a:p>
        </p:txBody>
      </p:sp>
      <p:sp>
        <p:nvSpPr>
          <p:cNvPr id="36" name="TextBox 35">
            <a:extLst>
              <a:ext uri="{FF2B5EF4-FFF2-40B4-BE49-F238E27FC236}">
                <a16:creationId xmlns:a16="http://schemas.microsoft.com/office/drawing/2014/main" id="{C9B67E34-DF1A-4FF7-BAAE-484B143B0A0A}"/>
              </a:ext>
            </a:extLst>
          </p:cNvPr>
          <p:cNvSpPr txBox="1"/>
          <p:nvPr/>
        </p:nvSpPr>
        <p:spPr>
          <a:xfrm>
            <a:off x="2708108" y="3637370"/>
            <a:ext cx="8953500" cy="1200329"/>
          </a:xfrm>
          <a:prstGeom prst="rect">
            <a:avLst/>
          </a:prstGeom>
          <a:solidFill>
            <a:schemeClr val="accent6">
              <a:lumMod val="40000"/>
              <a:lumOff val="60000"/>
            </a:schemeClr>
          </a:solidFill>
        </p:spPr>
        <p:txBody>
          <a:bodyPr wrap="square">
            <a:spAutoFit/>
          </a:bodyPr>
          <a:lstStyle/>
          <a:p>
            <a:r>
              <a:rPr lang="en-US" sz="2400" dirty="0" err="1"/>
              <a:t>Nền</a:t>
            </a:r>
            <a:r>
              <a:rPr lang="en-US" sz="2400" dirty="0"/>
              <a:t> </a:t>
            </a:r>
            <a:r>
              <a:rPr lang="en-US" sz="2400" dirty="0" err="1"/>
              <a:t>kinh</a:t>
            </a:r>
            <a:r>
              <a:rPr lang="en-US" sz="2400" dirty="0"/>
              <a:t> </a:t>
            </a:r>
            <a:r>
              <a:rPr lang="en-US" sz="2400" dirty="0" err="1"/>
              <a:t>tế</a:t>
            </a:r>
            <a:r>
              <a:rPr lang="en-US" sz="2400" dirty="0"/>
              <a:t> </a:t>
            </a:r>
            <a:r>
              <a:rPr lang="en-US" sz="2400" dirty="0" err="1"/>
              <a:t>số</a:t>
            </a:r>
            <a:r>
              <a:rPr lang="en-US" sz="2400" dirty="0"/>
              <a:t> </a:t>
            </a:r>
            <a:r>
              <a:rPr lang="en-US" sz="2400" dirty="0" err="1"/>
              <a:t>của</a:t>
            </a:r>
            <a:r>
              <a:rPr lang="en-US" sz="2400" dirty="0"/>
              <a:t> </a:t>
            </a:r>
            <a:r>
              <a:rPr lang="en-US" sz="2400" dirty="0" err="1"/>
              <a:t>Việt</a:t>
            </a:r>
            <a:r>
              <a:rPr lang="en-US" sz="2400" dirty="0"/>
              <a:t> Nam </a:t>
            </a:r>
            <a:r>
              <a:rPr lang="en-US" sz="2400" dirty="0" err="1"/>
              <a:t>tăng</a:t>
            </a:r>
            <a:r>
              <a:rPr lang="en-US" sz="2400" dirty="0"/>
              <a:t> </a:t>
            </a:r>
            <a:r>
              <a:rPr lang="en-US" sz="2400" dirty="0" err="1"/>
              <a:t>trưởng</a:t>
            </a:r>
            <a:r>
              <a:rPr lang="en-US" sz="2400" dirty="0"/>
              <a:t> </a:t>
            </a:r>
            <a:r>
              <a:rPr lang="en-US" sz="2400" dirty="0" err="1"/>
              <a:t>với</a:t>
            </a:r>
            <a:r>
              <a:rPr lang="en-US" sz="2400" dirty="0"/>
              <a:t> </a:t>
            </a:r>
            <a:r>
              <a:rPr lang="en-US" sz="2400" dirty="0" err="1"/>
              <a:t>tốc</a:t>
            </a:r>
            <a:r>
              <a:rPr lang="en-US" sz="2400" dirty="0"/>
              <a:t> </a:t>
            </a:r>
            <a:r>
              <a:rPr lang="en-US" sz="2400" dirty="0" err="1"/>
              <a:t>độ</a:t>
            </a:r>
            <a:r>
              <a:rPr lang="en-US" sz="2400" dirty="0"/>
              <a:t> </a:t>
            </a:r>
            <a:r>
              <a:rPr lang="en-US" sz="2400" dirty="0" err="1"/>
              <a:t>khoảng</a:t>
            </a:r>
            <a:r>
              <a:rPr lang="en-US" sz="2400" dirty="0"/>
              <a:t> 38% </a:t>
            </a:r>
            <a:r>
              <a:rPr lang="en-US" sz="2400" dirty="0" err="1"/>
              <a:t>năm</a:t>
            </a:r>
            <a:r>
              <a:rPr lang="en-US" sz="2400" dirty="0"/>
              <a:t> </a:t>
            </a:r>
            <a:r>
              <a:rPr lang="en-US" sz="2400" dirty="0" err="1"/>
              <a:t>kể</a:t>
            </a:r>
            <a:r>
              <a:rPr lang="en-US" sz="2400" dirty="0"/>
              <a:t> </a:t>
            </a:r>
            <a:r>
              <a:rPr lang="en-US" sz="2400" dirty="0" err="1"/>
              <a:t>từ</a:t>
            </a:r>
            <a:r>
              <a:rPr lang="en-US" sz="2400" dirty="0"/>
              <a:t> </a:t>
            </a:r>
            <a:r>
              <a:rPr lang="en-US" sz="2400" dirty="0" err="1"/>
              <a:t>năm</a:t>
            </a:r>
            <a:r>
              <a:rPr lang="en-US" sz="2400" dirty="0"/>
              <a:t> 2015, </a:t>
            </a:r>
            <a:r>
              <a:rPr lang="en-US" sz="2400" dirty="0" err="1"/>
              <a:t>đạt</a:t>
            </a:r>
            <a:r>
              <a:rPr lang="en-US" sz="2400" dirty="0"/>
              <a:t> </a:t>
            </a:r>
            <a:r>
              <a:rPr lang="en-US" sz="2400" dirty="0" err="1"/>
              <a:t>giá</a:t>
            </a:r>
            <a:r>
              <a:rPr lang="en-US" sz="2400" dirty="0"/>
              <a:t> </a:t>
            </a:r>
            <a:r>
              <a:rPr lang="en-US" sz="2400" dirty="0" err="1"/>
              <a:t>trị</a:t>
            </a:r>
            <a:r>
              <a:rPr lang="en-US" sz="2400" dirty="0"/>
              <a:t> 12 </a:t>
            </a:r>
            <a:r>
              <a:rPr lang="en-US" sz="2400" dirty="0" err="1"/>
              <a:t>tỷ</a:t>
            </a:r>
            <a:r>
              <a:rPr lang="en-US" sz="2400" dirty="0"/>
              <a:t> USD </a:t>
            </a:r>
            <a:r>
              <a:rPr lang="en-US" sz="2400" dirty="0" err="1"/>
              <a:t>vào</a:t>
            </a:r>
            <a:r>
              <a:rPr lang="en-US" sz="2400" dirty="0"/>
              <a:t> </a:t>
            </a:r>
            <a:r>
              <a:rPr lang="en-US" sz="2400" dirty="0" err="1"/>
              <a:t>năm</a:t>
            </a:r>
            <a:r>
              <a:rPr lang="en-US" sz="2400" dirty="0"/>
              <a:t> 2019 </a:t>
            </a:r>
            <a:r>
              <a:rPr lang="en-US" sz="2400" dirty="0" err="1"/>
              <a:t>và</a:t>
            </a:r>
            <a:r>
              <a:rPr lang="en-US" sz="2400" dirty="0"/>
              <a:t> </a:t>
            </a:r>
            <a:r>
              <a:rPr lang="en-US" sz="2400" dirty="0" err="1"/>
              <a:t>dự</a:t>
            </a:r>
            <a:r>
              <a:rPr lang="en-US" sz="2400" dirty="0"/>
              <a:t> </a:t>
            </a:r>
            <a:r>
              <a:rPr lang="en-US" sz="2400" dirty="0" err="1"/>
              <a:t>kiến</a:t>
            </a:r>
            <a:r>
              <a:rPr lang="en-US" sz="2400" dirty="0"/>
              <a:t> </a:t>
            </a:r>
            <a:r>
              <a:rPr lang="en-US" sz="2400" dirty="0" err="1"/>
              <a:t>đạt</a:t>
            </a:r>
            <a:r>
              <a:rPr lang="en-US" sz="2400" dirty="0"/>
              <a:t> 43 </a:t>
            </a:r>
            <a:r>
              <a:rPr lang="en-US" sz="2400" dirty="0" err="1"/>
              <a:t>tỷ</a:t>
            </a:r>
            <a:r>
              <a:rPr lang="en-US" sz="2400" dirty="0"/>
              <a:t> USD </a:t>
            </a:r>
            <a:r>
              <a:rPr lang="en-US" sz="2400" dirty="0" err="1"/>
              <a:t>vào</a:t>
            </a:r>
            <a:r>
              <a:rPr lang="en-US" sz="2400" dirty="0"/>
              <a:t> </a:t>
            </a:r>
            <a:r>
              <a:rPr lang="en-US" sz="2400" dirty="0" err="1"/>
              <a:t>năm</a:t>
            </a:r>
            <a:r>
              <a:rPr lang="en-US" sz="2400" dirty="0"/>
              <a:t> 2025</a:t>
            </a:r>
          </a:p>
        </p:txBody>
      </p:sp>
      <p:pic>
        <p:nvPicPr>
          <p:cNvPr id="1026" name="Picture 2" descr="Climate change - Free weather icons">
            <a:extLst>
              <a:ext uri="{FF2B5EF4-FFF2-40B4-BE49-F238E27FC236}">
                <a16:creationId xmlns:a16="http://schemas.microsoft.com/office/drawing/2014/main" id="{4B9C5509-006C-4A2C-B9E1-7C6CD4D789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292" y="1824357"/>
            <a:ext cx="1256436" cy="12564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ashless, digital, digital economy, economy, financial, technology icon -  Download on Iconfinder">
            <a:extLst>
              <a:ext uri="{FF2B5EF4-FFF2-40B4-BE49-F238E27FC236}">
                <a16:creationId xmlns:a16="http://schemas.microsoft.com/office/drawing/2014/main" id="{9388046D-34D6-44BA-B48D-762295F33D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98" y="3637370"/>
            <a:ext cx="1200329" cy="1200329"/>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9">
            <a:extLst>
              <a:ext uri="{FF2B5EF4-FFF2-40B4-BE49-F238E27FC236}">
                <a16:creationId xmlns:a16="http://schemas.microsoft.com/office/drawing/2014/main" id="{3F0C54CA-D37F-4653-8950-4B4638BCB9D4}"/>
              </a:ext>
            </a:extLst>
          </p:cNvPr>
          <p:cNvSpPr>
            <a:spLocks noGrp="1"/>
          </p:cNvSpPr>
          <p:nvPr>
            <p:ph type="sldNum" sz="quarter" idx="12"/>
          </p:nvPr>
        </p:nvSpPr>
        <p:spPr>
          <a:xfrm>
            <a:off x="10558300" y="6458577"/>
            <a:ext cx="1052508" cy="365125"/>
          </a:xfrm>
        </p:spPr>
        <p:txBody>
          <a:bodyPr/>
          <a:lstStyle/>
          <a:p>
            <a:fld id="{D57F1E4F-1CFF-5643-939E-217C01CDF565}" type="slidenum">
              <a:rPr lang="en-US" smtClean="0"/>
              <a:pPr/>
              <a:t>9</a:t>
            </a:fld>
            <a:endParaRPr lang="en-US" dirty="0"/>
          </a:p>
        </p:txBody>
      </p:sp>
      <p:sp>
        <p:nvSpPr>
          <p:cNvPr id="17" name="TextBox 16">
            <a:extLst>
              <a:ext uri="{FF2B5EF4-FFF2-40B4-BE49-F238E27FC236}">
                <a16:creationId xmlns:a16="http://schemas.microsoft.com/office/drawing/2014/main" id="{D900CF10-AE5B-40F9-A875-87C6CDC701ED}"/>
              </a:ext>
            </a:extLst>
          </p:cNvPr>
          <p:cNvSpPr txBox="1"/>
          <p:nvPr/>
        </p:nvSpPr>
        <p:spPr>
          <a:xfrm>
            <a:off x="2708108" y="5304411"/>
            <a:ext cx="8953500" cy="1133259"/>
          </a:xfrm>
          <a:prstGeom prst="rect">
            <a:avLst/>
          </a:prstGeom>
          <a:solidFill>
            <a:schemeClr val="accent4">
              <a:lumMod val="40000"/>
              <a:lumOff val="60000"/>
            </a:schemeClr>
          </a:solidFill>
        </p:spPr>
        <p:txBody>
          <a:bodyPr wrap="square">
            <a:spAutoFit/>
          </a:bodyPr>
          <a:lstStyle/>
          <a:p>
            <a:pPr>
              <a:lnSpc>
                <a:spcPct val="150000"/>
              </a:lnSpc>
            </a:pPr>
            <a:r>
              <a:rPr lang="en-US" sz="2400" dirty="0"/>
              <a:t>COVID-19 </a:t>
            </a:r>
            <a:r>
              <a:rPr lang="en-US" sz="2400" dirty="0" err="1"/>
              <a:t>đặt</a:t>
            </a:r>
            <a:r>
              <a:rPr lang="en-US" sz="2400" dirty="0"/>
              <a:t> ra </a:t>
            </a:r>
            <a:r>
              <a:rPr lang="en-US" sz="2400" dirty="0" err="1"/>
              <a:t>những</a:t>
            </a:r>
            <a:r>
              <a:rPr lang="en-US" sz="2400" dirty="0"/>
              <a:t> </a:t>
            </a:r>
            <a:r>
              <a:rPr lang="en-US" sz="2400" dirty="0" err="1"/>
              <a:t>yêu</a:t>
            </a:r>
            <a:r>
              <a:rPr lang="en-US" sz="2400" dirty="0"/>
              <a:t> </a:t>
            </a:r>
            <a:r>
              <a:rPr lang="en-US" sz="2400" dirty="0" err="1"/>
              <a:t>cầu</a:t>
            </a:r>
            <a:r>
              <a:rPr lang="en-US" sz="2400" dirty="0"/>
              <a:t> </a:t>
            </a:r>
            <a:r>
              <a:rPr lang="en-US" sz="2400" dirty="0" err="1"/>
              <a:t>thay</a:t>
            </a:r>
            <a:r>
              <a:rPr lang="en-US" sz="2400" dirty="0"/>
              <a:t> </a:t>
            </a:r>
            <a:r>
              <a:rPr lang="en-US" sz="2400" dirty="0" err="1"/>
              <a:t>đổi</a:t>
            </a:r>
            <a:r>
              <a:rPr lang="en-US" sz="2400" dirty="0"/>
              <a:t> </a:t>
            </a:r>
            <a:r>
              <a:rPr lang="en-US" sz="2400" dirty="0" err="1"/>
              <a:t>vô</a:t>
            </a:r>
            <a:r>
              <a:rPr lang="en-US" sz="2400" dirty="0"/>
              <a:t> </a:t>
            </a:r>
            <a:r>
              <a:rPr lang="en-US" sz="2400" dirty="0" err="1"/>
              <a:t>cùng</a:t>
            </a:r>
            <a:r>
              <a:rPr lang="en-US" sz="2400" dirty="0"/>
              <a:t> </a:t>
            </a:r>
            <a:r>
              <a:rPr lang="en-US" sz="2400" dirty="0" err="1"/>
              <a:t>lớn</a:t>
            </a:r>
            <a:r>
              <a:rPr lang="en-US" sz="2400" dirty="0"/>
              <a:t> </a:t>
            </a:r>
            <a:r>
              <a:rPr lang="en-US" sz="2400" dirty="0" err="1"/>
              <a:t>đối</a:t>
            </a:r>
            <a:r>
              <a:rPr lang="en-US" sz="2400" dirty="0"/>
              <a:t> </a:t>
            </a:r>
            <a:r>
              <a:rPr lang="en-US" sz="2400" dirty="0" err="1"/>
              <a:t>với</a:t>
            </a:r>
            <a:r>
              <a:rPr lang="en-US" sz="2400" dirty="0"/>
              <a:t> </a:t>
            </a:r>
            <a:r>
              <a:rPr lang="en-US" sz="2400" dirty="0" err="1"/>
              <a:t>nền</a:t>
            </a:r>
            <a:r>
              <a:rPr lang="en-US" sz="2400" dirty="0"/>
              <a:t> </a:t>
            </a:r>
            <a:r>
              <a:rPr lang="en-US" sz="2400" dirty="0" err="1"/>
              <a:t>kinh</a:t>
            </a:r>
            <a:r>
              <a:rPr lang="en-US" sz="2400" dirty="0"/>
              <a:t> </a:t>
            </a:r>
            <a:r>
              <a:rPr lang="en-US" sz="2400" dirty="0" err="1"/>
              <a:t>tế</a:t>
            </a:r>
            <a:r>
              <a:rPr lang="en-US" sz="2400" dirty="0"/>
              <a:t> </a:t>
            </a:r>
            <a:r>
              <a:rPr lang="en-US" sz="2400" dirty="0" err="1"/>
              <a:t>và</a:t>
            </a:r>
            <a:r>
              <a:rPr lang="en-US" sz="2400" dirty="0"/>
              <a:t> </a:t>
            </a:r>
            <a:r>
              <a:rPr lang="en-US" sz="2400" dirty="0" err="1"/>
              <a:t>ảnh</a:t>
            </a:r>
            <a:r>
              <a:rPr lang="en-US" sz="2400" dirty="0"/>
              <a:t> </a:t>
            </a:r>
            <a:r>
              <a:rPr lang="en-US" sz="2400" dirty="0" err="1"/>
              <a:t>hưởng</a:t>
            </a:r>
            <a:r>
              <a:rPr lang="en-US" sz="2400" dirty="0"/>
              <a:t> </a:t>
            </a:r>
            <a:r>
              <a:rPr lang="en-US" sz="2400" dirty="0" err="1"/>
              <a:t>trực</a:t>
            </a:r>
            <a:r>
              <a:rPr lang="en-US" sz="2400" dirty="0"/>
              <a:t> </a:t>
            </a:r>
            <a:r>
              <a:rPr lang="en-US" sz="2400" dirty="0" err="1"/>
              <a:t>tiếp</a:t>
            </a:r>
            <a:r>
              <a:rPr lang="en-US" sz="2400" dirty="0"/>
              <a:t> </a:t>
            </a:r>
            <a:r>
              <a:rPr lang="en-US" sz="2400" dirty="0" err="1"/>
              <a:t>tới</a:t>
            </a:r>
            <a:r>
              <a:rPr lang="en-US" sz="2400" dirty="0"/>
              <a:t> </a:t>
            </a:r>
            <a:r>
              <a:rPr lang="en-US" sz="2400" dirty="0" err="1"/>
              <a:t>thị</a:t>
            </a:r>
            <a:r>
              <a:rPr lang="en-US" sz="2400" dirty="0"/>
              <a:t> </a:t>
            </a:r>
            <a:r>
              <a:rPr lang="en-US" sz="2400" dirty="0" err="1"/>
              <a:t>trường</a:t>
            </a:r>
            <a:r>
              <a:rPr lang="en-US" sz="2400" dirty="0"/>
              <a:t> lao </a:t>
            </a:r>
            <a:r>
              <a:rPr lang="en-US" sz="2400" dirty="0" err="1"/>
              <a:t>động</a:t>
            </a:r>
            <a:r>
              <a:rPr lang="en-US" sz="2400" dirty="0"/>
              <a:t>.</a:t>
            </a:r>
            <a:endParaRPr lang="vi-VN" sz="2400" dirty="0"/>
          </a:p>
        </p:txBody>
      </p:sp>
      <p:pic>
        <p:nvPicPr>
          <p:cNvPr id="1032" name="Picture 8" descr="Home">
            <a:extLst>
              <a:ext uri="{FF2B5EF4-FFF2-40B4-BE49-F238E27FC236}">
                <a16:creationId xmlns:a16="http://schemas.microsoft.com/office/drawing/2014/main" id="{81EB64B6-0766-4A06-8C9C-5555369A2A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832" y="5164979"/>
            <a:ext cx="1133260" cy="1133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132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B73D-1A3A-43DE-ABDA-34691D5276AE}"/>
              </a:ext>
            </a:extLst>
          </p:cNvPr>
          <p:cNvSpPr>
            <a:spLocks noGrp="1"/>
          </p:cNvSpPr>
          <p:nvPr>
            <p:ph type="title"/>
          </p:nvPr>
        </p:nvSpPr>
        <p:spPr>
          <a:xfrm>
            <a:off x="581193" y="3043911"/>
            <a:ext cx="11029615" cy="823240"/>
          </a:xfrm>
        </p:spPr>
        <p:txBody>
          <a:bodyPr>
            <a:normAutofit/>
          </a:bodyPr>
          <a:lstStyle/>
          <a:p>
            <a:r>
              <a:rPr lang="en-US" b="1" dirty="0">
                <a:latin typeface="Calibri" panose="020F0502020204030204" pitchFamily="34" charset="0"/>
              </a:rPr>
              <a:t>ƯU TIÊN 1: </a:t>
            </a:r>
            <a:endParaRPr lang="en-US" dirty="0"/>
          </a:p>
        </p:txBody>
      </p:sp>
      <p:sp>
        <p:nvSpPr>
          <p:cNvPr id="3" name="Text Placeholder 2">
            <a:extLst>
              <a:ext uri="{FF2B5EF4-FFF2-40B4-BE49-F238E27FC236}">
                <a16:creationId xmlns:a16="http://schemas.microsoft.com/office/drawing/2014/main" id="{7E69A7B2-DD30-4E4E-8C28-20BA5DB9314D}"/>
              </a:ext>
            </a:extLst>
          </p:cNvPr>
          <p:cNvSpPr>
            <a:spLocks noGrp="1"/>
          </p:cNvSpPr>
          <p:nvPr>
            <p:ph type="body" idx="1"/>
          </p:nvPr>
        </p:nvSpPr>
        <p:spPr>
          <a:xfrm>
            <a:off x="581192" y="3867151"/>
            <a:ext cx="11029615" cy="1274822"/>
          </a:xfrm>
        </p:spPr>
        <p:txBody>
          <a:bodyPr>
            <a:normAutofit/>
          </a:bodyPr>
          <a:lstStyle/>
          <a:p>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Thúc</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đẩy</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việc</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làm</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bền</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vững</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và</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latin typeface="Calibri" panose="020F0502020204030204" pitchFamily="34" charset="0"/>
                <a:ea typeface="Tahoma" panose="020B0604030504040204" pitchFamily="34" charset="0"/>
                <a:cs typeface="Calibri" panose="020F0502020204030204" pitchFamily="34" charset="0"/>
              </a:rPr>
              <a:t>tạo</a:t>
            </a:r>
            <a:r>
              <a:rPr lang="en-US" sz="2400" i="1" dirty="0">
                <a:solidFill>
                  <a:srgbClr val="0070C0"/>
                </a:solidFill>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môi</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trường</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thuận</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lợi</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cho</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kinh</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doanh</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bền</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vững</a:t>
            </a:r>
            <a:endParaRPr lang="vi-VN" sz="2400" i="1" dirty="0">
              <a:solidFill>
                <a:srgbClr val="0070C0"/>
              </a:solidFill>
              <a:latin typeface="Calibri" panose="020F0502020204030204" pitchFamily="34" charset="0"/>
              <a:ea typeface="Tahoma" panose="020B0604030504040204" pitchFamily="34" charset="0"/>
              <a:cs typeface="Calibri" panose="020F0502020204030204" pitchFamily="34" charset="0"/>
            </a:endParaRPr>
          </a:p>
          <a:p>
            <a:endParaRPr lang="en-US" sz="2400" i="1" dirty="0">
              <a:latin typeface="Tahoma" panose="020B0604030504040204" pitchFamily="34" charset="0"/>
              <a:ea typeface="Tahoma" panose="020B0604030504040204" pitchFamily="34" charset="0"/>
              <a:cs typeface="Tahoma" panose="020B0604030504040204" pitchFamily="34" charset="0"/>
            </a:endParaRPr>
          </a:p>
        </p:txBody>
      </p:sp>
      <p:pic>
        <p:nvPicPr>
          <p:cNvPr id="4" name="Picture 4">
            <a:extLst>
              <a:ext uri="{FF2B5EF4-FFF2-40B4-BE49-F238E27FC236}">
                <a16:creationId xmlns:a16="http://schemas.microsoft.com/office/drawing/2014/main" id="{5872EEA9-749B-4775-810E-4CBB5AE3882A}"/>
              </a:ext>
            </a:extLst>
          </p:cNvPr>
          <p:cNvPicPr>
            <a:picLocks noChangeAspect="1" noChangeArrowheads="1"/>
          </p:cNvPicPr>
          <p:nvPr/>
        </p:nvPicPr>
        <p:blipFill>
          <a:blip r:embed="rId2"/>
          <a:srcRect/>
          <a:stretch/>
        </p:blipFill>
        <p:spPr bwMode="auto">
          <a:xfrm>
            <a:off x="8503978" y="696934"/>
            <a:ext cx="3106829" cy="3011916"/>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CBAA97FD-2235-4FDF-866D-258269A84AA7}"/>
              </a:ext>
            </a:extLst>
          </p:cNvPr>
          <p:cNvSpPr>
            <a:spLocks noGrp="1"/>
          </p:cNvSpPr>
          <p:nvPr>
            <p:ph type="sldNum" sz="quarter" idx="12"/>
          </p:nvPr>
        </p:nvSpPr>
        <p:spPr>
          <a:xfrm>
            <a:off x="10731594" y="6492875"/>
            <a:ext cx="1052510" cy="365125"/>
          </a:xfrm>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2737229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E94FBAA-366C-478F-9227-176159A6CAC5}"/>
              </a:ext>
            </a:extLst>
          </p:cNvPr>
          <p:cNvGraphicFramePr>
            <a:graphicFrameLocks noGrp="1"/>
          </p:cNvGraphicFramePr>
          <p:nvPr>
            <p:extLst>
              <p:ext uri="{D42A27DB-BD31-4B8C-83A1-F6EECF244321}">
                <p14:modId xmlns:p14="http://schemas.microsoft.com/office/powerpoint/2010/main" val="1200188132"/>
              </p:ext>
            </p:extLst>
          </p:nvPr>
        </p:nvGraphicFramePr>
        <p:xfrm>
          <a:off x="516021" y="660401"/>
          <a:ext cx="11155280" cy="850900"/>
        </p:xfrm>
        <a:graphic>
          <a:graphicData uri="http://schemas.openxmlformats.org/drawingml/2006/table">
            <a:tbl>
              <a:tblPr firstRow="1" firstCol="1" bandRow="1">
                <a:tableStyleId>{5C22544A-7EE6-4342-B048-85BDC9FD1C3A}</a:tableStyleId>
              </a:tblPr>
              <a:tblGrid>
                <a:gridCol w="11155280">
                  <a:extLst>
                    <a:ext uri="{9D8B030D-6E8A-4147-A177-3AD203B41FA5}">
                      <a16:colId xmlns:a16="http://schemas.microsoft.com/office/drawing/2014/main" val="3415780888"/>
                    </a:ext>
                  </a:extLst>
                </a:gridCol>
              </a:tblGrid>
              <a:tr h="850900">
                <a:tc>
                  <a:txBody>
                    <a:bodyPr/>
                    <a:lstStyle/>
                    <a:p>
                      <a:pPr marL="0" marR="15875" algn="just">
                        <a:lnSpc>
                          <a:spcPct val="150000"/>
                        </a:lnSpc>
                        <a:spcBef>
                          <a:spcPts val="0"/>
                        </a:spcBef>
                        <a:spcAft>
                          <a:spcPts val="0"/>
                        </a:spcAft>
                      </a:pPr>
                      <a:r>
                        <a:rPr lang="en-US" sz="1800" dirty="0" err="1">
                          <a:solidFill>
                            <a:schemeClr val="tx1"/>
                          </a:solidFill>
                          <a:effectLst/>
                        </a:rPr>
                        <a:t>Kết</a:t>
                      </a:r>
                      <a:r>
                        <a:rPr lang="en-US" sz="1800" dirty="0">
                          <a:solidFill>
                            <a:schemeClr val="tx1"/>
                          </a:solidFill>
                          <a:effectLst/>
                        </a:rPr>
                        <a:t> </a:t>
                      </a:r>
                      <a:r>
                        <a:rPr lang="en-US" sz="1800" dirty="0" err="1">
                          <a:solidFill>
                            <a:schemeClr val="tx1"/>
                          </a:solidFill>
                          <a:effectLst/>
                        </a:rPr>
                        <a:t>quả</a:t>
                      </a:r>
                      <a:r>
                        <a:rPr lang="en-US" sz="1800" dirty="0">
                          <a:solidFill>
                            <a:schemeClr val="tx1"/>
                          </a:solidFill>
                          <a:effectLst/>
                        </a:rPr>
                        <a:t> 1.1: Các chính </a:t>
                      </a:r>
                      <a:r>
                        <a:rPr lang="en-US" sz="1800" dirty="0" err="1">
                          <a:solidFill>
                            <a:schemeClr val="tx1"/>
                          </a:solidFill>
                          <a:effectLst/>
                        </a:rPr>
                        <a:t>sách</a:t>
                      </a:r>
                      <a:r>
                        <a:rPr lang="en-US" sz="1800" dirty="0">
                          <a:solidFill>
                            <a:schemeClr val="tx1"/>
                          </a:solidFill>
                          <a:effectLst/>
                        </a:rPr>
                        <a:t> và </a:t>
                      </a:r>
                      <a:r>
                        <a:rPr lang="en-US" sz="1800" dirty="0" err="1">
                          <a:solidFill>
                            <a:schemeClr val="tx1"/>
                          </a:solidFill>
                          <a:effectLst/>
                        </a:rPr>
                        <a:t>chương</a:t>
                      </a:r>
                      <a:r>
                        <a:rPr lang="en-US" sz="1800" dirty="0">
                          <a:solidFill>
                            <a:schemeClr val="tx1"/>
                          </a:solidFill>
                          <a:effectLst/>
                        </a:rPr>
                        <a:t> </a:t>
                      </a:r>
                      <a:r>
                        <a:rPr lang="en-US" sz="1800" dirty="0" err="1">
                          <a:solidFill>
                            <a:schemeClr val="tx1"/>
                          </a:solidFill>
                          <a:effectLst/>
                        </a:rPr>
                        <a:t>trình</a:t>
                      </a:r>
                      <a:r>
                        <a:rPr lang="en-US" sz="1800" dirty="0">
                          <a:solidFill>
                            <a:schemeClr val="tx1"/>
                          </a:solidFill>
                          <a:effectLst/>
                        </a:rPr>
                        <a:t> </a:t>
                      </a:r>
                      <a:r>
                        <a:rPr lang="en-US" sz="1800" dirty="0" err="1">
                          <a:solidFill>
                            <a:schemeClr val="tx1"/>
                          </a:solidFill>
                          <a:effectLst/>
                        </a:rPr>
                        <a:t>việc</a:t>
                      </a:r>
                      <a:r>
                        <a:rPr lang="en-US" sz="1800" dirty="0">
                          <a:solidFill>
                            <a:schemeClr val="tx1"/>
                          </a:solidFill>
                          <a:effectLst/>
                        </a:rPr>
                        <a:t> </a:t>
                      </a:r>
                      <a:r>
                        <a:rPr lang="en-US" sz="1800" dirty="0" err="1">
                          <a:solidFill>
                            <a:schemeClr val="tx1"/>
                          </a:solidFill>
                          <a:effectLst/>
                        </a:rPr>
                        <a:t>làm</a:t>
                      </a:r>
                      <a:r>
                        <a:rPr lang="en-US" sz="1800" dirty="0">
                          <a:solidFill>
                            <a:schemeClr val="tx1"/>
                          </a:solidFill>
                          <a:effectLst/>
                        </a:rPr>
                        <a:t> </a:t>
                      </a:r>
                      <a:r>
                        <a:rPr lang="en-US" sz="1800" dirty="0" err="1">
                          <a:solidFill>
                            <a:schemeClr val="tx1"/>
                          </a:solidFill>
                          <a:effectLst/>
                        </a:rPr>
                        <a:t>mang</a:t>
                      </a:r>
                      <a:r>
                        <a:rPr lang="en-US" sz="1800" dirty="0">
                          <a:solidFill>
                            <a:schemeClr val="tx1"/>
                          </a:solidFill>
                          <a:effectLst/>
                        </a:rPr>
                        <a:t> </a:t>
                      </a:r>
                      <a:r>
                        <a:rPr lang="en-US" sz="1800" dirty="0" err="1">
                          <a:solidFill>
                            <a:schemeClr val="tx1"/>
                          </a:solidFill>
                          <a:effectLst/>
                        </a:rPr>
                        <a:t>lại</a:t>
                      </a:r>
                      <a:r>
                        <a:rPr lang="en-US" sz="1800" dirty="0">
                          <a:solidFill>
                            <a:schemeClr val="tx1"/>
                          </a:solidFill>
                          <a:effectLst/>
                        </a:rPr>
                        <a:t> </a:t>
                      </a:r>
                      <a:r>
                        <a:rPr lang="en-US" sz="1800" dirty="0" err="1">
                          <a:solidFill>
                            <a:schemeClr val="tx1"/>
                          </a:solidFill>
                          <a:effectLst/>
                        </a:rPr>
                        <a:t>cơ</a:t>
                      </a:r>
                      <a:r>
                        <a:rPr lang="en-US" sz="1800" dirty="0">
                          <a:solidFill>
                            <a:schemeClr val="tx1"/>
                          </a:solidFill>
                          <a:effectLst/>
                        </a:rPr>
                        <a:t> </a:t>
                      </a:r>
                      <a:r>
                        <a:rPr lang="en-US" sz="1800" dirty="0" err="1">
                          <a:solidFill>
                            <a:schemeClr val="tx1"/>
                          </a:solidFill>
                          <a:effectLst/>
                        </a:rPr>
                        <a:t>hội</a:t>
                      </a:r>
                      <a:r>
                        <a:rPr lang="en-US" sz="1800" dirty="0">
                          <a:solidFill>
                            <a:schemeClr val="tx1"/>
                          </a:solidFill>
                          <a:effectLst/>
                        </a:rPr>
                        <a:t> </a:t>
                      </a:r>
                      <a:r>
                        <a:rPr lang="en-US" sz="1800" dirty="0" err="1">
                          <a:solidFill>
                            <a:schemeClr val="tx1"/>
                          </a:solidFill>
                          <a:effectLst/>
                        </a:rPr>
                        <a:t>việc</a:t>
                      </a:r>
                      <a:r>
                        <a:rPr lang="en-US" sz="1800" dirty="0">
                          <a:solidFill>
                            <a:schemeClr val="tx1"/>
                          </a:solidFill>
                          <a:effectLst/>
                        </a:rPr>
                        <a:t> </a:t>
                      </a:r>
                      <a:r>
                        <a:rPr lang="en-US" sz="1800" dirty="0" err="1">
                          <a:solidFill>
                            <a:schemeClr val="tx1"/>
                          </a:solidFill>
                          <a:effectLst/>
                        </a:rPr>
                        <a:t>làm</a:t>
                      </a:r>
                      <a:r>
                        <a:rPr lang="en-US" sz="1800" dirty="0">
                          <a:solidFill>
                            <a:schemeClr val="tx1"/>
                          </a:solidFill>
                          <a:effectLst/>
                        </a:rPr>
                        <a:t> và </a:t>
                      </a:r>
                      <a:r>
                        <a:rPr lang="en-US" sz="1800" dirty="0" err="1">
                          <a:solidFill>
                            <a:schemeClr val="tx1"/>
                          </a:solidFill>
                          <a:effectLst/>
                        </a:rPr>
                        <a:t>kinh</a:t>
                      </a:r>
                      <a:r>
                        <a:rPr lang="en-US" sz="1800" dirty="0">
                          <a:solidFill>
                            <a:schemeClr val="tx1"/>
                          </a:solidFill>
                          <a:effectLst/>
                        </a:rPr>
                        <a:t> doanh </a:t>
                      </a:r>
                      <a:r>
                        <a:rPr lang="en-US" sz="1800" dirty="0" err="1">
                          <a:solidFill>
                            <a:schemeClr val="tx1"/>
                          </a:solidFill>
                          <a:effectLst/>
                        </a:rPr>
                        <a:t>bền</a:t>
                      </a:r>
                      <a:r>
                        <a:rPr lang="en-US" sz="1800" dirty="0">
                          <a:solidFill>
                            <a:schemeClr val="tx1"/>
                          </a:solidFill>
                          <a:effectLst/>
                        </a:rPr>
                        <a:t> </a:t>
                      </a:r>
                      <a:r>
                        <a:rPr lang="en-US" sz="1800" dirty="0" err="1">
                          <a:solidFill>
                            <a:schemeClr val="tx1"/>
                          </a:solidFill>
                          <a:effectLst/>
                        </a:rPr>
                        <a:t>vững</a:t>
                      </a:r>
                      <a:r>
                        <a:rPr lang="en-US" sz="1800" dirty="0">
                          <a:solidFill>
                            <a:schemeClr val="tx1"/>
                          </a:solidFill>
                          <a:effectLst/>
                        </a:rPr>
                        <a:t> </a:t>
                      </a:r>
                      <a:r>
                        <a:rPr lang="en-US" sz="1800" dirty="0" err="1">
                          <a:solidFill>
                            <a:schemeClr val="tx1"/>
                          </a:solidFill>
                          <a:effectLst/>
                        </a:rPr>
                        <a:t>tốt</a:t>
                      </a:r>
                      <a:r>
                        <a:rPr lang="en-US" sz="1800" dirty="0">
                          <a:solidFill>
                            <a:schemeClr val="tx1"/>
                          </a:solidFill>
                          <a:effectLst/>
                        </a:rPr>
                        <a:t> </a:t>
                      </a:r>
                      <a:r>
                        <a:rPr lang="en-US" sz="1800" dirty="0" err="1">
                          <a:solidFill>
                            <a:schemeClr val="tx1"/>
                          </a:solidFill>
                          <a:effectLst/>
                        </a:rPr>
                        <a:t>hơn</a:t>
                      </a:r>
                      <a:r>
                        <a:rPr lang="en-US" sz="1800" dirty="0">
                          <a:solidFill>
                            <a:schemeClr val="tx1"/>
                          </a:solidFill>
                          <a:effectLst/>
                        </a:rPr>
                        <a:t> cho lao </a:t>
                      </a:r>
                      <a:r>
                        <a:rPr lang="en-US" sz="1800" dirty="0" err="1">
                          <a:solidFill>
                            <a:schemeClr val="tx1"/>
                          </a:solidFill>
                          <a:effectLst/>
                        </a:rPr>
                        <a:t>động</a:t>
                      </a:r>
                      <a:r>
                        <a:rPr lang="en-US" sz="1800" dirty="0">
                          <a:solidFill>
                            <a:schemeClr val="tx1"/>
                          </a:solidFill>
                          <a:effectLst/>
                        </a:rPr>
                        <a:t> </a:t>
                      </a:r>
                      <a:r>
                        <a:rPr lang="en-US" sz="1800" dirty="0" err="1">
                          <a:solidFill>
                            <a:schemeClr val="tx1"/>
                          </a:solidFill>
                          <a:effectLst/>
                        </a:rPr>
                        <a:t>nữ</a:t>
                      </a:r>
                      <a:r>
                        <a:rPr lang="en-US" sz="1800" dirty="0">
                          <a:solidFill>
                            <a:schemeClr val="tx1"/>
                          </a:solidFill>
                          <a:effectLst/>
                        </a:rPr>
                        <a:t> </a:t>
                      </a:r>
                      <a:r>
                        <a:rPr lang="en-US" sz="1800" dirty="0" err="1">
                          <a:solidFill>
                            <a:schemeClr val="tx1"/>
                          </a:solidFill>
                          <a:effectLst/>
                        </a:rPr>
                        <a:t>giới</a:t>
                      </a:r>
                      <a:r>
                        <a:rPr lang="en-US" sz="1800" dirty="0">
                          <a:solidFill>
                            <a:schemeClr val="tx1"/>
                          </a:solidFill>
                          <a:effectLst/>
                        </a:rPr>
                        <a:t> và </a:t>
                      </a:r>
                      <a:r>
                        <a:rPr lang="en-US" sz="1800" dirty="0" err="1">
                          <a:solidFill>
                            <a:schemeClr val="tx1"/>
                          </a:solidFill>
                          <a:effectLst/>
                        </a:rPr>
                        <a:t>nam</a:t>
                      </a:r>
                      <a:r>
                        <a:rPr lang="en-US" sz="1800" dirty="0">
                          <a:solidFill>
                            <a:schemeClr val="tx1"/>
                          </a:solidFill>
                          <a:effectLst/>
                        </a:rPr>
                        <a:t> </a:t>
                      </a:r>
                      <a:r>
                        <a:rPr lang="en-US" sz="1800" dirty="0" err="1">
                          <a:solidFill>
                            <a:schemeClr val="tx1"/>
                          </a:solidFill>
                          <a:effectLst/>
                        </a:rPr>
                        <a:t>giới</a:t>
                      </a:r>
                      <a:r>
                        <a:rPr lang="en-US" sz="1800" dirty="0">
                          <a:solidFill>
                            <a:schemeClr val="tx1"/>
                          </a:solidFill>
                          <a:effectLst/>
                        </a:rPr>
                        <a:t>, </a:t>
                      </a:r>
                      <a:r>
                        <a:rPr lang="en-US" sz="1800" dirty="0" err="1">
                          <a:solidFill>
                            <a:schemeClr val="tx1"/>
                          </a:solidFill>
                          <a:effectLst/>
                        </a:rPr>
                        <a:t>đặc</a:t>
                      </a:r>
                      <a:r>
                        <a:rPr lang="en-US" sz="1800" dirty="0">
                          <a:solidFill>
                            <a:schemeClr val="tx1"/>
                          </a:solidFill>
                          <a:effectLst/>
                        </a:rPr>
                        <a:t> </a:t>
                      </a:r>
                      <a:r>
                        <a:rPr lang="en-US" sz="1800" dirty="0" err="1">
                          <a:solidFill>
                            <a:schemeClr val="tx1"/>
                          </a:solidFill>
                          <a:effectLst/>
                        </a:rPr>
                        <a:t>biệt</a:t>
                      </a:r>
                      <a:r>
                        <a:rPr lang="en-US" sz="1800" dirty="0">
                          <a:solidFill>
                            <a:schemeClr val="tx1"/>
                          </a:solidFill>
                          <a:effectLst/>
                        </a:rPr>
                        <a:t> </a:t>
                      </a:r>
                      <a:r>
                        <a:rPr lang="en-US" sz="1800" dirty="0" err="1">
                          <a:solidFill>
                            <a:schemeClr val="tx1"/>
                          </a:solidFill>
                          <a:effectLst/>
                        </a:rPr>
                        <a:t>là</a:t>
                      </a:r>
                      <a:r>
                        <a:rPr lang="en-US" sz="1800" dirty="0">
                          <a:solidFill>
                            <a:schemeClr val="tx1"/>
                          </a:solidFill>
                          <a:effectLst/>
                        </a:rPr>
                        <a:t> </a:t>
                      </a:r>
                      <a:r>
                        <a:rPr lang="en-US" sz="1800" dirty="0" err="1">
                          <a:solidFill>
                            <a:schemeClr val="tx1"/>
                          </a:solidFill>
                          <a:effectLst/>
                        </a:rPr>
                        <a:t>những</a:t>
                      </a:r>
                      <a:r>
                        <a:rPr lang="en-US" sz="1800" dirty="0">
                          <a:solidFill>
                            <a:schemeClr val="tx1"/>
                          </a:solidFill>
                          <a:effectLst/>
                        </a:rPr>
                        <a:t> </a:t>
                      </a:r>
                      <a:r>
                        <a:rPr lang="en-US" sz="1800" dirty="0" err="1">
                          <a:solidFill>
                            <a:schemeClr val="tx1"/>
                          </a:solidFill>
                          <a:effectLst/>
                        </a:rPr>
                        <a:t>nhóm</a:t>
                      </a:r>
                      <a:r>
                        <a:rPr lang="en-US" sz="1800" dirty="0">
                          <a:solidFill>
                            <a:schemeClr val="tx1"/>
                          </a:solidFill>
                          <a:effectLst/>
                        </a:rPr>
                        <a:t> </a:t>
                      </a:r>
                      <a:r>
                        <a:rPr lang="en-US" sz="1800" dirty="0" err="1">
                          <a:solidFill>
                            <a:schemeClr val="tx1"/>
                          </a:solidFill>
                          <a:effectLst/>
                        </a:rPr>
                        <a:t>dễ</a:t>
                      </a:r>
                      <a:r>
                        <a:rPr lang="en-US" sz="1800" dirty="0">
                          <a:solidFill>
                            <a:schemeClr val="tx1"/>
                          </a:solidFill>
                          <a:effectLst/>
                        </a:rPr>
                        <a:t> </a:t>
                      </a:r>
                      <a:r>
                        <a:rPr lang="en-US" sz="1800" dirty="0" err="1">
                          <a:solidFill>
                            <a:schemeClr val="tx1"/>
                          </a:solidFill>
                          <a:effectLst/>
                        </a:rPr>
                        <a:t>bị</a:t>
                      </a:r>
                      <a:r>
                        <a:rPr lang="en-US" sz="1800" dirty="0">
                          <a:solidFill>
                            <a:schemeClr val="tx1"/>
                          </a:solidFill>
                          <a:effectLst/>
                        </a:rPr>
                        <a:t> </a:t>
                      </a:r>
                      <a:r>
                        <a:rPr lang="en-US" sz="1800" dirty="0" err="1">
                          <a:solidFill>
                            <a:schemeClr val="tx1"/>
                          </a:solidFill>
                          <a:effectLst/>
                        </a:rPr>
                        <a:t>tổn</a:t>
                      </a:r>
                      <a:r>
                        <a:rPr lang="en-US" sz="1800" dirty="0">
                          <a:solidFill>
                            <a:schemeClr val="tx1"/>
                          </a:solidFill>
                          <a:effectLst/>
                        </a:rPr>
                        <a:t> </a:t>
                      </a:r>
                      <a:r>
                        <a:rPr lang="en-US" sz="1800" dirty="0" err="1">
                          <a:solidFill>
                            <a:schemeClr val="tx1"/>
                          </a:solidFill>
                          <a:effectLst/>
                        </a:rPr>
                        <a:t>thương</a:t>
                      </a:r>
                      <a:endParaRPr lang="vi-VN"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3">
                        <a:lumMod val="20000"/>
                        <a:lumOff val="80000"/>
                      </a:schemeClr>
                    </a:solidFill>
                  </a:tcPr>
                </a:tc>
                <a:extLst>
                  <a:ext uri="{0D108BD9-81ED-4DB2-BD59-A6C34878D82A}">
                    <a16:rowId xmlns:a16="http://schemas.microsoft.com/office/drawing/2014/main" val="2441428968"/>
                  </a:ext>
                </a:extLst>
              </a:tr>
            </a:tbl>
          </a:graphicData>
        </a:graphic>
      </p:graphicFrame>
      <p:sp>
        <p:nvSpPr>
          <p:cNvPr id="15" name="TextBox 14">
            <a:extLst>
              <a:ext uri="{FF2B5EF4-FFF2-40B4-BE49-F238E27FC236}">
                <a16:creationId xmlns:a16="http://schemas.microsoft.com/office/drawing/2014/main" id="{304DD9FA-7A8D-4198-9EB0-95FB97939ECA}"/>
              </a:ext>
            </a:extLst>
          </p:cNvPr>
          <p:cNvSpPr txBox="1"/>
          <p:nvPr/>
        </p:nvSpPr>
        <p:spPr>
          <a:xfrm>
            <a:off x="646815" y="1790596"/>
            <a:ext cx="6096000" cy="307777"/>
          </a:xfrm>
          <a:prstGeom prst="rect">
            <a:avLst/>
          </a:prstGeom>
          <a:noFill/>
        </p:spPr>
        <p:txBody>
          <a:bodyPr wrap="square">
            <a:spAutoFit/>
          </a:bodyPr>
          <a:lstStyle/>
          <a:p>
            <a:r>
              <a:rPr lang="en-US" sz="1400" b="1" dirty="0" err="1">
                <a:solidFill>
                  <a:srgbClr val="2E74B5"/>
                </a:solidFill>
                <a:latin typeface="Calibri" panose="020F0502020204030204" pitchFamily="34" charset="0"/>
                <a:cs typeface="Arial" panose="020B0604020202020204" pitchFamily="34" charset="0"/>
              </a:rPr>
              <a:t>Quy</a:t>
            </a:r>
            <a:r>
              <a:rPr lang="en-US" sz="1400" b="1" dirty="0">
                <a:solidFill>
                  <a:srgbClr val="2E74B5"/>
                </a:solidFill>
                <a:latin typeface="Calibri" panose="020F0502020204030204" pitchFamily="34" charset="0"/>
                <a:cs typeface="Arial" panose="020B0604020202020204" pitchFamily="34" charset="0"/>
              </a:rPr>
              <a:t> </a:t>
            </a:r>
            <a:r>
              <a:rPr lang="en-US" sz="1400" b="1" dirty="0" err="1">
                <a:solidFill>
                  <a:srgbClr val="2E74B5"/>
                </a:solidFill>
                <a:latin typeface="Calibri" panose="020F0502020204030204" pitchFamily="34" charset="0"/>
                <a:cs typeface="Arial" panose="020B0604020202020204" pitchFamily="34" charset="0"/>
              </a:rPr>
              <a:t>mô</a:t>
            </a:r>
            <a:r>
              <a:rPr lang="en-US" sz="1400" b="1" dirty="0">
                <a:solidFill>
                  <a:srgbClr val="2E74B5"/>
                </a:solidFill>
                <a:latin typeface="Calibri" panose="020F0502020204030204" pitchFamily="34" charset="0"/>
                <a:cs typeface="Arial" panose="020B0604020202020204" pitchFamily="34" charset="0"/>
              </a:rPr>
              <a:t> </a:t>
            </a:r>
            <a:r>
              <a:rPr lang="en-US" sz="1400" b="1" dirty="0" err="1">
                <a:solidFill>
                  <a:srgbClr val="2E74B5"/>
                </a:solidFill>
                <a:latin typeface="Calibri" panose="020F0502020204030204" pitchFamily="34" charset="0"/>
                <a:cs typeface="Arial" panose="020B0604020202020204" pitchFamily="34" charset="0"/>
              </a:rPr>
              <a:t>lực</a:t>
            </a:r>
            <a:r>
              <a:rPr lang="en-US" sz="1400" b="1" dirty="0">
                <a:solidFill>
                  <a:srgbClr val="2E74B5"/>
                </a:solidFill>
                <a:latin typeface="Calibri" panose="020F0502020204030204" pitchFamily="34" charset="0"/>
                <a:cs typeface="Arial" panose="020B0604020202020204" pitchFamily="34" charset="0"/>
              </a:rPr>
              <a:t> lượng lao </a:t>
            </a:r>
            <a:r>
              <a:rPr lang="en-US" sz="1400" b="1" dirty="0" err="1">
                <a:solidFill>
                  <a:srgbClr val="2E74B5"/>
                </a:solidFill>
                <a:latin typeface="Calibri" panose="020F0502020204030204" pitchFamily="34" charset="0"/>
                <a:cs typeface="Arial" panose="020B0604020202020204" pitchFamily="34" charset="0"/>
              </a:rPr>
              <a:t>động</a:t>
            </a:r>
            <a:r>
              <a:rPr lang="en-US" sz="1400" b="1" dirty="0">
                <a:solidFill>
                  <a:srgbClr val="2E74B5"/>
                </a:solidFill>
                <a:latin typeface="Calibri" panose="020F0502020204030204" pitchFamily="34" charset="0"/>
                <a:cs typeface="Arial" panose="020B0604020202020204" pitchFamily="34" charset="0"/>
              </a:rPr>
              <a:t> </a:t>
            </a:r>
            <a:r>
              <a:rPr lang="en-US" sz="1400" b="1" dirty="0" err="1">
                <a:solidFill>
                  <a:srgbClr val="2E74B5"/>
                </a:solidFill>
                <a:latin typeface="Calibri" panose="020F0502020204030204" pitchFamily="34" charset="0"/>
                <a:cs typeface="Arial" panose="020B0604020202020204" pitchFamily="34" charset="0"/>
              </a:rPr>
              <a:t>giai</a:t>
            </a:r>
            <a:r>
              <a:rPr lang="en-US" sz="1400" b="1" dirty="0">
                <a:solidFill>
                  <a:srgbClr val="2E74B5"/>
                </a:solidFill>
                <a:latin typeface="Calibri" panose="020F0502020204030204" pitchFamily="34" charset="0"/>
                <a:cs typeface="Arial" panose="020B0604020202020204" pitchFamily="34" charset="0"/>
              </a:rPr>
              <a:t> </a:t>
            </a:r>
            <a:r>
              <a:rPr lang="en-US" sz="1400" b="1" dirty="0" err="1">
                <a:solidFill>
                  <a:srgbClr val="2E74B5"/>
                </a:solidFill>
                <a:latin typeface="Calibri" panose="020F0502020204030204" pitchFamily="34" charset="0"/>
                <a:cs typeface="Arial" panose="020B0604020202020204" pitchFamily="34" charset="0"/>
              </a:rPr>
              <a:t>đoạn</a:t>
            </a:r>
            <a:r>
              <a:rPr lang="en-US" sz="1400" b="1" dirty="0">
                <a:solidFill>
                  <a:srgbClr val="2E74B5"/>
                </a:solidFill>
                <a:latin typeface="Calibri" panose="020F0502020204030204" pitchFamily="34" charset="0"/>
                <a:cs typeface="Arial" panose="020B0604020202020204" pitchFamily="34" charset="0"/>
              </a:rPr>
              <a:t> 2010-2020 (triệu </a:t>
            </a:r>
            <a:r>
              <a:rPr lang="en-US" sz="1400" b="1" dirty="0" err="1">
                <a:solidFill>
                  <a:srgbClr val="2E74B5"/>
                </a:solidFill>
                <a:latin typeface="Calibri" panose="020F0502020204030204" pitchFamily="34" charset="0"/>
                <a:cs typeface="Arial" panose="020B0604020202020204" pitchFamily="34" charset="0"/>
              </a:rPr>
              <a:t>người</a:t>
            </a:r>
            <a:r>
              <a:rPr lang="en-US" sz="1400" b="1" dirty="0">
                <a:solidFill>
                  <a:srgbClr val="2E74B5"/>
                </a:solidFill>
                <a:latin typeface="Calibri" panose="020F0502020204030204" pitchFamily="34" charset="0"/>
                <a:cs typeface="Arial" panose="020B0604020202020204" pitchFamily="34" charset="0"/>
              </a:rPr>
              <a:t>)</a:t>
            </a:r>
            <a:endParaRPr lang="vi-VN" sz="1400" b="1" dirty="0">
              <a:solidFill>
                <a:srgbClr val="2E74B5"/>
              </a:solidFill>
              <a:latin typeface="Calibri" panose="020F050202020403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E1362A55-4E74-49CF-991E-03168D7E778D}"/>
              </a:ext>
            </a:extLst>
          </p:cNvPr>
          <p:cNvSpPr txBox="1"/>
          <p:nvPr/>
        </p:nvSpPr>
        <p:spPr>
          <a:xfrm>
            <a:off x="482267" y="5397500"/>
            <a:ext cx="5146675" cy="584775"/>
          </a:xfrm>
          <a:prstGeom prst="rect">
            <a:avLst/>
          </a:prstGeom>
          <a:noFill/>
        </p:spPr>
        <p:txBody>
          <a:bodyPr wrap="square">
            <a:spAutoFit/>
          </a:bodyPr>
          <a:lstStyle/>
          <a:p>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LLLĐ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tăng</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từ</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51,7 triệu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người</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năm</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2011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lên</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gần</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54 triệu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người</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năm</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2015 và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đạt</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55,1 triệu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người</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năm</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2020</a:t>
            </a:r>
            <a:endParaRPr lang="vi-VN" sz="1600" dirty="0"/>
          </a:p>
        </p:txBody>
      </p:sp>
      <p:sp>
        <p:nvSpPr>
          <p:cNvPr id="24" name="TextBox 23">
            <a:extLst>
              <a:ext uri="{FF2B5EF4-FFF2-40B4-BE49-F238E27FC236}">
                <a16:creationId xmlns:a16="http://schemas.microsoft.com/office/drawing/2014/main" id="{834B362D-CA16-46D9-A68A-C71953FD6237}"/>
              </a:ext>
            </a:extLst>
          </p:cNvPr>
          <p:cNvSpPr txBox="1"/>
          <p:nvPr/>
        </p:nvSpPr>
        <p:spPr>
          <a:xfrm>
            <a:off x="1091032" y="6070599"/>
            <a:ext cx="10158662" cy="311496"/>
          </a:xfrm>
          <a:prstGeom prst="rect">
            <a:avLst/>
          </a:prstGeom>
          <a:noFill/>
        </p:spPr>
        <p:txBody>
          <a:bodyPr wrap="square">
            <a:spAutoFit/>
          </a:bodyPr>
          <a:lstStyle/>
          <a:p>
            <a:pPr marL="0" marR="0">
              <a:lnSpc>
                <a:spcPct val="107000"/>
              </a:lnSpc>
              <a:spcBef>
                <a:spcPts val="200"/>
              </a:spcBef>
              <a:spcAft>
                <a:spcPts val="200"/>
              </a:spcAft>
            </a:pPr>
            <a:r>
              <a:rPr lang="en-US" sz="1400" dirty="0" err="1">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Nguồn</a:t>
            </a:r>
            <a:r>
              <a:rPr lang="en-US" sz="1400"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400" i="1" dirty="0" err="1">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Niên</a:t>
            </a:r>
            <a:r>
              <a:rPr lang="en-US" sz="14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400" i="1" dirty="0" err="1">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giám</a:t>
            </a:r>
            <a:r>
              <a:rPr lang="en-US" sz="14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400" i="1" dirty="0" err="1">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thống</a:t>
            </a:r>
            <a:r>
              <a:rPr lang="en-US" sz="14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400" i="1" dirty="0" err="1">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kê</a:t>
            </a:r>
            <a:r>
              <a:rPr lang="en-US" sz="14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2010-2018, </a:t>
            </a:r>
            <a:r>
              <a:rPr lang="en-US" sz="1400" i="1" dirty="0" err="1">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Điều</a:t>
            </a:r>
            <a:r>
              <a:rPr lang="en-US" sz="14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tra lao </a:t>
            </a:r>
            <a:r>
              <a:rPr lang="en-US" sz="1400" i="1" dirty="0" err="1">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động</a:t>
            </a:r>
            <a:r>
              <a:rPr lang="en-US" sz="14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và </a:t>
            </a:r>
            <a:r>
              <a:rPr lang="en-US" sz="1400" i="1" dirty="0" err="1">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việc</a:t>
            </a:r>
            <a:r>
              <a:rPr lang="en-US" sz="14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400" i="1" dirty="0" err="1">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làm</a:t>
            </a:r>
            <a:r>
              <a:rPr lang="en-US" sz="1400" i="1"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 2010 - 2018</a:t>
            </a:r>
            <a:r>
              <a:rPr lang="en-US" sz="14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400" i="1" dirty="0" err="1">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và</a:t>
            </a:r>
            <a:r>
              <a:rPr lang="en-US" sz="14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GSO (2021)</a:t>
            </a:r>
            <a:endParaRPr lang="vi-VN" sz="1600" dirty="0">
              <a:solidFill>
                <a:schemeClr val="bg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40C2110D-6BDD-4400-85AA-A9289F4B1D5C}"/>
              </a:ext>
            </a:extLst>
          </p:cNvPr>
          <p:cNvSpPr>
            <a:spLocks noGrp="1"/>
          </p:cNvSpPr>
          <p:nvPr>
            <p:ph type="sldNum" sz="quarter" idx="12"/>
          </p:nvPr>
        </p:nvSpPr>
        <p:spPr>
          <a:xfrm>
            <a:off x="10663784" y="6415661"/>
            <a:ext cx="1052508" cy="365125"/>
          </a:xfrm>
        </p:spPr>
        <p:txBody>
          <a:bodyPr/>
          <a:lstStyle/>
          <a:p>
            <a:fld id="{D57F1E4F-1CFF-5643-939E-217C01CDF565}" type="slidenum">
              <a:rPr lang="en-US" smtClean="0"/>
              <a:pPr/>
              <a:t>11</a:t>
            </a:fld>
            <a:endParaRPr lang="en-US" dirty="0"/>
          </a:p>
        </p:txBody>
      </p:sp>
      <p:pic>
        <p:nvPicPr>
          <p:cNvPr id="2" name="Picture 1">
            <a:extLst>
              <a:ext uri="{FF2B5EF4-FFF2-40B4-BE49-F238E27FC236}">
                <a16:creationId xmlns:a16="http://schemas.microsoft.com/office/drawing/2014/main" id="{F9459110-4E30-4922-9823-7C42D6462F00}"/>
              </a:ext>
            </a:extLst>
          </p:cNvPr>
          <p:cNvPicPr>
            <a:picLocks noChangeAspect="1"/>
          </p:cNvPicPr>
          <p:nvPr/>
        </p:nvPicPr>
        <p:blipFill>
          <a:blip r:embed="rId2"/>
          <a:stretch>
            <a:fillRect/>
          </a:stretch>
        </p:blipFill>
        <p:spPr>
          <a:xfrm>
            <a:off x="632251" y="2576079"/>
            <a:ext cx="5267401" cy="2365453"/>
          </a:xfrm>
          <a:prstGeom prst="rect">
            <a:avLst/>
          </a:prstGeom>
        </p:spPr>
      </p:pic>
      <p:graphicFrame>
        <p:nvGraphicFramePr>
          <p:cNvPr id="16" name="Table 15">
            <a:extLst>
              <a:ext uri="{FF2B5EF4-FFF2-40B4-BE49-F238E27FC236}">
                <a16:creationId xmlns:a16="http://schemas.microsoft.com/office/drawing/2014/main" id="{D7A5B996-AFAE-435A-9CCE-39AFF617E573}"/>
              </a:ext>
            </a:extLst>
          </p:cNvPr>
          <p:cNvGraphicFramePr>
            <a:graphicFrameLocks noGrp="1"/>
          </p:cNvGraphicFramePr>
          <p:nvPr>
            <p:extLst>
              <p:ext uri="{D42A27DB-BD31-4B8C-83A1-F6EECF244321}">
                <p14:modId xmlns:p14="http://schemas.microsoft.com/office/powerpoint/2010/main" val="4279956424"/>
              </p:ext>
            </p:extLst>
          </p:nvPr>
        </p:nvGraphicFramePr>
        <p:xfrm>
          <a:off x="6448269" y="2369171"/>
          <a:ext cx="5111480" cy="2498497"/>
        </p:xfrm>
        <a:graphic>
          <a:graphicData uri="http://schemas.openxmlformats.org/drawingml/2006/table">
            <a:tbl>
              <a:tblPr firstRow="1" firstCol="1" bandRow="1">
                <a:tableStyleId>{5C22544A-7EE6-4342-B048-85BDC9FD1C3A}</a:tableStyleId>
              </a:tblPr>
              <a:tblGrid>
                <a:gridCol w="1772542">
                  <a:extLst>
                    <a:ext uri="{9D8B030D-6E8A-4147-A177-3AD203B41FA5}">
                      <a16:colId xmlns:a16="http://schemas.microsoft.com/office/drawing/2014/main" val="390971087"/>
                    </a:ext>
                  </a:extLst>
                </a:gridCol>
                <a:gridCol w="1098912">
                  <a:extLst>
                    <a:ext uri="{9D8B030D-6E8A-4147-A177-3AD203B41FA5}">
                      <a16:colId xmlns:a16="http://schemas.microsoft.com/office/drawing/2014/main" val="2714826363"/>
                    </a:ext>
                  </a:extLst>
                </a:gridCol>
                <a:gridCol w="1071317">
                  <a:extLst>
                    <a:ext uri="{9D8B030D-6E8A-4147-A177-3AD203B41FA5}">
                      <a16:colId xmlns:a16="http://schemas.microsoft.com/office/drawing/2014/main" val="3471314748"/>
                    </a:ext>
                  </a:extLst>
                </a:gridCol>
                <a:gridCol w="1168709">
                  <a:extLst>
                    <a:ext uri="{9D8B030D-6E8A-4147-A177-3AD203B41FA5}">
                      <a16:colId xmlns:a16="http://schemas.microsoft.com/office/drawing/2014/main" val="2778135124"/>
                    </a:ext>
                  </a:extLst>
                </a:gridCol>
              </a:tblGrid>
              <a:tr h="1101600">
                <a:tc>
                  <a:txBody>
                    <a:bodyPr/>
                    <a:lstStyle/>
                    <a:p>
                      <a:pPr marL="0" marR="0">
                        <a:lnSpc>
                          <a:spcPct val="107000"/>
                        </a:lnSpc>
                        <a:spcBef>
                          <a:spcPts val="0"/>
                        </a:spcBef>
                        <a:spcAft>
                          <a:spcPts val="0"/>
                        </a:spcAft>
                      </a:pPr>
                      <a:r>
                        <a:rPr lang="en-US" sz="1600">
                          <a:effectLst/>
                          <a:latin typeface="Calibri" panose="020F0502020204030204" pitchFamily="34" charset="0"/>
                          <a:cs typeface="Calibri" panose="020F0502020204030204" pitchFamily="34" charset="0"/>
                        </a:rPr>
                        <a:t> </a:t>
                      </a:r>
                      <a:endParaRPr lang="en-US" sz="1600" b="1" i="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latin typeface="Calibri" panose="020F0502020204030204" pitchFamily="34" charset="0"/>
                          <a:cs typeface="Calibri" panose="020F0502020204030204" pitchFamily="34" charset="0"/>
                        </a:rPr>
                        <a:t> Năm 2019 </a:t>
                      </a:r>
                      <a:endParaRPr lang="en-US" sz="1600" b="1" i="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a:lnSpc>
                          <a:spcPct val="107000"/>
                        </a:lnSpc>
                        <a:spcBef>
                          <a:spcPts val="0"/>
                        </a:spcBef>
                        <a:spcAft>
                          <a:spcPts val="0"/>
                        </a:spcAft>
                      </a:pPr>
                      <a:r>
                        <a:rPr lang="en-US" sz="1600" dirty="0" err="1">
                          <a:effectLst/>
                          <a:latin typeface="Calibri" panose="020F0502020204030204" pitchFamily="34" charset="0"/>
                          <a:cs typeface="Calibri" panose="020F0502020204030204" pitchFamily="34" charset="0"/>
                        </a:rPr>
                        <a:t>Năm</a:t>
                      </a:r>
                      <a:r>
                        <a:rPr lang="en-US" sz="1600" dirty="0">
                          <a:effectLst/>
                          <a:latin typeface="Calibri" panose="020F0502020204030204" pitchFamily="34" charset="0"/>
                          <a:cs typeface="Calibri" panose="020F0502020204030204" pitchFamily="34" charset="0"/>
                        </a:rPr>
                        <a:t> 2020 </a:t>
                      </a:r>
                      <a:endParaRPr lang="en-US" sz="1600" b="1" i="1"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algn="ctr">
                        <a:lnSpc>
                          <a:spcPct val="107000"/>
                        </a:lnSpc>
                        <a:spcBef>
                          <a:spcPts val="0"/>
                        </a:spcBef>
                        <a:spcAft>
                          <a:spcPts val="0"/>
                        </a:spcAft>
                        <a:tabLst>
                          <a:tab pos="291465" algn="l"/>
                        </a:tabLst>
                      </a:pPr>
                      <a:r>
                        <a:rPr lang="en-US" sz="1600">
                          <a:effectLst/>
                          <a:latin typeface="Calibri" panose="020F0502020204030204" pitchFamily="34" charset="0"/>
                          <a:cs typeface="Calibri" panose="020F0502020204030204" pitchFamily="34" charset="0"/>
                        </a:rPr>
                        <a:t> Năm 2020 so với năm 2019 </a:t>
                      </a:r>
                      <a:endParaRPr lang="en-US" sz="1600" b="1" i="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4108029911"/>
                  </a:ext>
                </a:extLst>
              </a:tr>
              <a:tr h="547900">
                <a:tc>
                  <a:txBody>
                    <a:bodyPr/>
                    <a:lstStyle/>
                    <a:p>
                      <a:pPr marL="0" marR="0">
                        <a:lnSpc>
                          <a:spcPct val="107000"/>
                        </a:lnSpc>
                        <a:spcBef>
                          <a:spcPts val="0"/>
                        </a:spcBef>
                        <a:spcAft>
                          <a:spcPts val="0"/>
                        </a:spcAft>
                      </a:pPr>
                      <a:r>
                        <a:rPr lang="en-US" sz="1600">
                          <a:effectLst/>
                          <a:latin typeface="Calibri" panose="020F0502020204030204" pitchFamily="34" charset="0"/>
                          <a:cs typeface="Calibri" panose="020F0502020204030204" pitchFamily="34" charset="0"/>
                        </a:rPr>
                        <a:t>Số người có việc làm (Nghìn người)</a:t>
                      </a:r>
                      <a:endParaRPr lang="en-US" sz="1600" b="1" i="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algn="r">
                        <a:lnSpc>
                          <a:spcPct val="107000"/>
                        </a:lnSpc>
                        <a:spcBef>
                          <a:spcPts val="0"/>
                        </a:spcBef>
                        <a:spcAft>
                          <a:spcPts val="0"/>
                        </a:spcAft>
                      </a:pPr>
                      <a:r>
                        <a:rPr lang="en-US" sz="1600" dirty="0">
                          <a:effectLst/>
                          <a:latin typeface="Calibri" panose="020F0502020204030204" pitchFamily="34" charset="0"/>
                          <a:cs typeface="Calibri" panose="020F0502020204030204" pitchFamily="34" charset="0"/>
                        </a:rPr>
                        <a:t>54 659,2 </a:t>
                      </a:r>
                      <a:endParaRPr lang="en-US" sz="1600" b="1" i="1"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latin typeface="Calibri" panose="020F0502020204030204" pitchFamily="34" charset="0"/>
                          <a:cs typeface="Calibri" panose="020F0502020204030204" pitchFamily="34" charset="0"/>
                        </a:rPr>
                        <a:t> 53 371,6 </a:t>
                      </a:r>
                      <a:endParaRPr lang="en-US" sz="1600" b="1" i="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latin typeface="Calibri" panose="020F0502020204030204" pitchFamily="34" charset="0"/>
                          <a:cs typeface="Calibri" panose="020F0502020204030204" pitchFamily="34" charset="0"/>
                        </a:rPr>
                        <a:t>97,6%</a:t>
                      </a:r>
                      <a:endParaRPr lang="en-US" sz="1600" b="1" i="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3373757996"/>
                  </a:ext>
                </a:extLst>
              </a:tr>
              <a:tr h="313507">
                <a:tc>
                  <a:txBody>
                    <a:bodyPr/>
                    <a:lstStyle/>
                    <a:p>
                      <a:pPr marL="0" marR="0">
                        <a:lnSpc>
                          <a:spcPct val="107000"/>
                        </a:lnSpc>
                        <a:spcBef>
                          <a:spcPts val="0"/>
                        </a:spcBef>
                        <a:spcAft>
                          <a:spcPts val="0"/>
                        </a:spcAft>
                      </a:pPr>
                      <a:r>
                        <a:rPr lang="en-US" sz="1600">
                          <a:effectLst/>
                          <a:latin typeface="Calibri" panose="020F0502020204030204" pitchFamily="34" charset="0"/>
                          <a:cs typeface="Calibri" panose="020F0502020204030204" pitchFamily="34" charset="0"/>
                        </a:rPr>
                        <a:t>Chia theo giới tính:</a:t>
                      </a:r>
                      <a:endParaRPr lang="en-US" sz="1600" b="1" i="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a:lnSpc>
                          <a:spcPct val="107000"/>
                        </a:lnSpc>
                      </a:pPr>
                      <a:endParaRPr lang="en-US" sz="1600">
                        <a:effectLst/>
                        <a:latin typeface="Calibri" panose="020F0502020204030204" pitchFamily="34" charset="0"/>
                        <a:cs typeface="Calibri" panose="020F0502020204030204" pitchFamily="34" charset="0"/>
                      </a:endParaRPr>
                    </a:p>
                  </a:txBody>
                  <a:tcPr marL="68580" marR="68580" marT="0" marB="0" anchor="b"/>
                </a:tc>
                <a:tc>
                  <a:txBody>
                    <a:bodyPr/>
                    <a:lstStyle/>
                    <a:p>
                      <a:pPr>
                        <a:lnSpc>
                          <a:spcPct val="107000"/>
                        </a:lnSpc>
                      </a:pPr>
                      <a:endParaRPr lang="en-US" sz="1600">
                        <a:effectLst/>
                        <a:latin typeface="Calibri" panose="020F0502020204030204" pitchFamily="34" charset="0"/>
                        <a:cs typeface="Calibri" panose="020F0502020204030204" pitchFamily="34" charset="0"/>
                      </a:endParaRPr>
                    </a:p>
                  </a:txBody>
                  <a:tcPr marL="68580" marR="68580" marT="0" marB="0" anchor="ctr"/>
                </a:tc>
                <a:tc>
                  <a:txBody>
                    <a:bodyPr/>
                    <a:lstStyle/>
                    <a:p>
                      <a:pPr>
                        <a:lnSpc>
                          <a:spcPct val="107000"/>
                        </a:lnSpc>
                      </a:pPr>
                      <a:endParaRPr lang="en-US" sz="1600" dirty="0">
                        <a:effectLst/>
                        <a:latin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512249115"/>
                  </a:ext>
                </a:extLst>
              </a:tr>
              <a:tr h="267745">
                <a:tc>
                  <a:txBody>
                    <a:bodyPr/>
                    <a:lstStyle/>
                    <a:p>
                      <a:pPr marL="0" marR="0">
                        <a:lnSpc>
                          <a:spcPct val="107000"/>
                        </a:lnSpc>
                        <a:spcBef>
                          <a:spcPts val="0"/>
                        </a:spcBef>
                        <a:spcAft>
                          <a:spcPts val="0"/>
                        </a:spcAft>
                      </a:pPr>
                      <a:r>
                        <a:rPr lang="en-US" sz="1600">
                          <a:effectLst/>
                          <a:latin typeface="Calibri" panose="020F0502020204030204" pitchFamily="34" charset="0"/>
                          <a:cs typeface="Calibri" panose="020F0502020204030204" pitchFamily="34" charset="0"/>
                        </a:rPr>
                        <a:t>- Nam</a:t>
                      </a:r>
                      <a:endParaRPr lang="en-US" sz="1600" b="1" i="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algn="r">
                        <a:lnSpc>
                          <a:spcPct val="107000"/>
                        </a:lnSpc>
                        <a:spcBef>
                          <a:spcPts val="0"/>
                        </a:spcBef>
                        <a:spcAft>
                          <a:spcPts val="0"/>
                        </a:spcAft>
                      </a:pPr>
                      <a:r>
                        <a:rPr lang="en-US" sz="1600">
                          <a:effectLst/>
                          <a:latin typeface="Calibri" panose="020F0502020204030204" pitchFamily="34" charset="0"/>
                          <a:cs typeface="Calibri" panose="020F0502020204030204" pitchFamily="34" charset="0"/>
                        </a:rPr>
                        <a:t>28 792,2 </a:t>
                      </a:r>
                      <a:endParaRPr lang="en-US" sz="1600" b="1" i="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latin typeface="Calibri" panose="020F0502020204030204" pitchFamily="34" charset="0"/>
                          <a:cs typeface="Calibri" panose="020F0502020204030204" pitchFamily="34" charset="0"/>
                        </a:rPr>
                        <a:t>28 169,6 </a:t>
                      </a:r>
                      <a:endParaRPr lang="en-US" sz="1600" b="1" i="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latin typeface="Calibri" panose="020F0502020204030204" pitchFamily="34" charset="0"/>
                          <a:cs typeface="Calibri" panose="020F0502020204030204" pitchFamily="34" charset="0"/>
                        </a:rPr>
                        <a:t>97,8%</a:t>
                      </a:r>
                      <a:endParaRPr lang="en-US" sz="1600" b="1" i="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3239840440"/>
                  </a:ext>
                </a:extLst>
              </a:tr>
              <a:tr h="267745">
                <a:tc>
                  <a:txBody>
                    <a:bodyPr/>
                    <a:lstStyle/>
                    <a:p>
                      <a:pPr marL="0" marR="0">
                        <a:lnSpc>
                          <a:spcPct val="107000"/>
                        </a:lnSpc>
                        <a:spcBef>
                          <a:spcPts val="0"/>
                        </a:spcBef>
                        <a:spcAft>
                          <a:spcPts val="0"/>
                        </a:spcAft>
                      </a:pPr>
                      <a:r>
                        <a:rPr lang="en-US" sz="1600">
                          <a:effectLst/>
                          <a:latin typeface="Calibri" panose="020F0502020204030204" pitchFamily="34" charset="0"/>
                          <a:cs typeface="Calibri" panose="020F0502020204030204" pitchFamily="34" charset="0"/>
                        </a:rPr>
                        <a:t>- Nữ</a:t>
                      </a:r>
                      <a:endParaRPr lang="en-US" sz="1600" b="1" i="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algn="r">
                        <a:lnSpc>
                          <a:spcPct val="107000"/>
                        </a:lnSpc>
                        <a:spcBef>
                          <a:spcPts val="0"/>
                        </a:spcBef>
                        <a:spcAft>
                          <a:spcPts val="0"/>
                        </a:spcAft>
                      </a:pPr>
                      <a:r>
                        <a:rPr lang="en-US" sz="1600">
                          <a:effectLst/>
                          <a:latin typeface="Calibri" panose="020F0502020204030204" pitchFamily="34" charset="0"/>
                          <a:cs typeface="Calibri" panose="020F0502020204030204" pitchFamily="34" charset="0"/>
                        </a:rPr>
                        <a:t>25 867,0 </a:t>
                      </a:r>
                      <a:endParaRPr lang="en-US" sz="1600" b="1" i="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latin typeface="Calibri" panose="020F0502020204030204" pitchFamily="34" charset="0"/>
                          <a:cs typeface="Calibri" panose="020F0502020204030204" pitchFamily="34" charset="0"/>
                        </a:rPr>
                        <a:t>25 202,0 </a:t>
                      </a:r>
                      <a:endParaRPr lang="en-US" sz="1600" b="1" i="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latin typeface="Calibri" panose="020F0502020204030204" pitchFamily="34" charset="0"/>
                          <a:cs typeface="Calibri" panose="020F0502020204030204" pitchFamily="34" charset="0"/>
                        </a:rPr>
                        <a:t>97,4%</a:t>
                      </a:r>
                      <a:endParaRPr lang="en-US" sz="1600" b="1" i="1"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extLst>
                  <a:ext uri="{0D108BD9-81ED-4DB2-BD59-A6C34878D82A}">
                    <a16:rowId xmlns:a16="http://schemas.microsoft.com/office/drawing/2014/main" val="2118831308"/>
                  </a:ext>
                </a:extLst>
              </a:tr>
            </a:tbl>
          </a:graphicData>
        </a:graphic>
      </p:graphicFrame>
    </p:spTree>
    <p:extLst>
      <p:ext uri="{BB962C8B-B14F-4D97-AF65-F5344CB8AC3E}">
        <p14:creationId xmlns:p14="http://schemas.microsoft.com/office/powerpoint/2010/main" val="487819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B835-E24F-41E7-86CC-9776762D01D8}"/>
              </a:ext>
            </a:extLst>
          </p:cNvPr>
          <p:cNvSpPr>
            <a:spLocks noGrp="1"/>
          </p:cNvSpPr>
          <p:nvPr>
            <p:ph type="title"/>
          </p:nvPr>
        </p:nvSpPr>
        <p:spPr/>
        <p:txBody>
          <a:bodyPr>
            <a:normAutofit/>
          </a:bodyPr>
          <a:lstStyle/>
          <a:p>
            <a:r>
              <a:rPr lang="en-US" dirty="0" err="1">
                <a:latin typeface="Tahoma" panose="020B0604030504040204" pitchFamily="34" charset="0"/>
                <a:ea typeface="Tahoma" panose="020B0604030504040204" pitchFamily="34" charset="0"/>
                <a:cs typeface="Tahoma" panose="020B0604030504040204" pitchFamily="34" charset="0"/>
              </a:rPr>
              <a:t>Tỷ</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lệ</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thất</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nghiệp</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chung</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và</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thất</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nghiệp</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thành</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thị</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giai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đoạn</a:t>
            </a:r>
            <a:r>
              <a:rPr lang="en-US" dirty="0">
                <a:latin typeface="Tahoma" panose="020B0604030504040204" pitchFamily="34" charset="0"/>
                <a:ea typeface="Tahoma" panose="020B0604030504040204" pitchFamily="34" charset="0"/>
                <a:cs typeface="Tahoma" panose="020B0604030504040204" pitchFamily="34" charset="0"/>
              </a:rPr>
              <a:t> 2010-2020 (%)</a:t>
            </a:r>
          </a:p>
        </p:txBody>
      </p:sp>
      <p:sp>
        <p:nvSpPr>
          <p:cNvPr id="3" name="Slide Number Placeholder 2">
            <a:extLst>
              <a:ext uri="{FF2B5EF4-FFF2-40B4-BE49-F238E27FC236}">
                <a16:creationId xmlns:a16="http://schemas.microsoft.com/office/drawing/2014/main" id="{730A76CC-1B90-4BB0-9A5A-C91568D1AFDC}"/>
              </a:ext>
            </a:extLst>
          </p:cNvPr>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5" name="Picture 4">
            <a:extLst>
              <a:ext uri="{FF2B5EF4-FFF2-40B4-BE49-F238E27FC236}">
                <a16:creationId xmlns:a16="http://schemas.microsoft.com/office/drawing/2014/main" id="{1E77E9A9-96F4-40F3-B407-EF701AE0A1C4}"/>
              </a:ext>
            </a:extLst>
          </p:cNvPr>
          <p:cNvPicPr>
            <a:picLocks noChangeAspect="1"/>
          </p:cNvPicPr>
          <p:nvPr/>
        </p:nvPicPr>
        <p:blipFill>
          <a:blip r:embed="rId2"/>
          <a:stretch>
            <a:fillRect/>
          </a:stretch>
        </p:blipFill>
        <p:spPr>
          <a:xfrm>
            <a:off x="2382199" y="2047375"/>
            <a:ext cx="6633404" cy="3579376"/>
          </a:xfrm>
          <a:prstGeom prst="rect">
            <a:avLst/>
          </a:prstGeom>
        </p:spPr>
      </p:pic>
      <p:sp>
        <p:nvSpPr>
          <p:cNvPr id="7" name="TextBox 6">
            <a:extLst>
              <a:ext uri="{FF2B5EF4-FFF2-40B4-BE49-F238E27FC236}">
                <a16:creationId xmlns:a16="http://schemas.microsoft.com/office/drawing/2014/main" id="{881D94A8-CB73-48D6-AEF0-B7F6C3CD739E}"/>
              </a:ext>
            </a:extLst>
          </p:cNvPr>
          <p:cNvSpPr txBox="1"/>
          <p:nvPr/>
        </p:nvSpPr>
        <p:spPr>
          <a:xfrm>
            <a:off x="1094704" y="5643453"/>
            <a:ext cx="9208395" cy="584775"/>
          </a:xfrm>
          <a:prstGeom prst="rect">
            <a:avLst/>
          </a:prstGeom>
          <a:noFill/>
        </p:spPr>
        <p:txBody>
          <a:bodyPr wrap="square">
            <a:spAutoFit/>
          </a:bodyPr>
          <a:lstStyle/>
          <a:p>
            <a:pPr marL="0" marR="0">
              <a:spcBef>
                <a:spcPts val="0"/>
              </a:spcBef>
              <a:spcAft>
                <a:spcPts val="0"/>
              </a:spcAft>
            </a:pP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Tỷ</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lệ</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thất</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nghiệp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chung</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của</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Việt</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Nam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chỉ</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dao</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động</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ở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mức</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2-2,2% trong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thời</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kỳ</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2011-2019.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Tỷ</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lệ</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này</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tăng</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đáng</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kể</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vào</a:t>
            </a:r>
            <a:r>
              <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2020 do Covid-19. </a:t>
            </a:r>
            <a:endParaRPr lang="vi-VN"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4876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99F183-99EE-4B1F-BA64-21A0792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B783A767-5AFC-40D0-A72C-09036EA1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41262CAC-6BC8-43F9-9113-770A2772F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1AA2CCB6-DFD2-41CD-96FE-0140B7935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3A0F039B-5DD9-421A-9389-1F31ABD9B2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C371FA-0298-4F00-900A-3F1A23F9D872}"/>
              </a:ext>
            </a:extLst>
          </p:cNvPr>
          <p:cNvSpPr>
            <a:spLocks noGrp="1"/>
          </p:cNvSpPr>
          <p:nvPr>
            <p:ph type="title"/>
          </p:nvPr>
        </p:nvSpPr>
        <p:spPr>
          <a:xfrm>
            <a:off x="581191" y="723901"/>
            <a:ext cx="10993549" cy="812799"/>
          </a:xfrm>
          <a:solidFill>
            <a:schemeClr val="bg2">
              <a:lumMod val="90000"/>
            </a:schemeClr>
          </a:solidFill>
        </p:spPr>
        <p:txBody>
          <a:bodyPr vert="horz" lIns="91440" tIns="45720" rIns="91440" bIns="45720" rtlCol="0" anchor="b">
            <a:noAutofit/>
          </a:bodyPr>
          <a:lstStyle/>
          <a:p>
            <a:pPr algn="ct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Chuyển</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dịch</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cơ</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cấu</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lao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động</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diễn</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ra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theo</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xu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hướng</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tích</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cực</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b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giảm</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tỷ</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lệ</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lao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động</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khu</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vực</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nông</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nghiệp</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chuyển</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đổi</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công</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việc</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sang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lĩnh</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vực</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năng</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suất</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cao</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hơn</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lương</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cao</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hơn</a:t>
            </a:r>
            <a:r>
              <a:rPr lang="en-US" sz="1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endParaRPr lang="en-US" sz="3200" dirty="0">
              <a:solidFill>
                <a:schemeClr val="accent1"/>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6D0DB89A-8109-44B9-B74D-6C831E8C7FB9}"/>
              </a:ext>
            </a:extLst>
          </p:cNvPr>
          <p:cNvPicPr/>
          <p:nvPr/>
        </p:nvPicPr>
        <p:blipFill>
          <a:blip r:embed="rId2"/>
          <a:stretch>
            <a:fillRect/>
          </a:stretch>
        </p:blipFill>
        <p:spPr>
          <a:xfrm>
            <a:off x="446534" y="1986652"/>
            <a:ext cx="11427883" cy="3304800"/>
          </a:xfrm>
          <a:prstGeom prst="rect">
            <a:avLst/>
          </a:prstGeom>
        </p:spPr>
      </p:pic>
      <p:sp>
        <p:nvSpPr>
          <p:cNvPr id="12" name="TextBox 11">
            <a:extLst>
              <a:ext uri="{FF2B5EF4-FFF2-40B4-BE49-F238E27FC236}">
                <a16:creationId xmlns:a16="http://schemas.microsoft.com/office/drawing/2014/main" id="{36B4E3F2-9A78-4801-84ED-BB055BAB60AB}"/>
              </a:ext>
            </a:extLst>
          </p:cNvPr>
          <p:cNvSpPr txBox="1"/>
          <p:nvPr/>
        </p:nvSpPr>
        <p:spPr>
          <a:xfrm>
            <a:off x="822454" y="5874190"/>
            <a:ext cx="9997946" cy="401072"/>
          </a:xfrm>
          <a:prstGeom prst="rect">
            <a:avLst/>
          </a:prstGeom>
          <a:noFill/>
        </p:spPr>
        <p:txBody>
          <a:bodyPr wrap="square">
            <a:spAutoFit/>
          </a:bodyPr>
          <a:lstStyle/>
          <a:p>
            <a:pPr marL="0" marR="0" algn="just">
              <a:lnSpc>
                <a:spcPct val="120000"/>
              </a:lnSpc>
              <a:spcBef>
                <a:spcPts val="600"/>
              </a:spcBef>
              <a:spcAft>
                <a:spcPts val="300"/>
              </a:spcAft>
            </a:pPr>
            <a:r>
              <a:rPr lang="en-US" sz="1800" dirty="0" err="1">
                <a:effectLst/>
                <a:latin typeface="Calibri" panose="020F0502020204030204" pitchFamily="34" charset="0"/>
                <a:ea typeface="Calibri" panose="020F0502020204030204" pitchFamily="34" charset="0"/>
                <a:cs typeface="Times New Roman" panose="02020603050405020304" pitchFamily="18" charset="0"/>
              </a:rPr>
              <a:t>Nguồn</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Điều</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tra Lao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động</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và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Việc</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làm</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2010-2018 và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Báo</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cáo</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Tình</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hình</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Kinh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tế</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Xã</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hội</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năm</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2019, (GSO).</a:t>
            </a:r>
            <a:endParaRPr lang="vi-VN"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Arrow: Right 6">
            <a:extLst>
              <a:ext uri="{FF2B5EF4-FFF2-40B4-BE49-F238E27FC236}">
                <a16:creationId xmlns:a16="http://schemas.microsoft.com/office/drawing/2014/main" id="{D22E0649-1B66-47D6-B6F8-C9EE50DE8810}"/>
              </a:ext>
            </a:extLst>
          </p:cNvPr>
          <p:cNvSpPr/>
          <p:nvPr/>
        </p:nvSpPr>
        <p:spPr>
          <a:xfrm>
            <a:off x="5397500" y="3175000"/>
            <a:ext cx="17780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3074" name="Picture 2" descr="Cartoon gardener man and agriculture worker woman Vector Image">
            <a:extLst>
              <a:ext uri="{FF2B5EF4-FFF2-40B4-BE49-F238E27FC236}">
                <a16:creationId xmlns:a16="http://schemas.microsoft.com/office/drawing/2014/main" id="{C2873C1F-E779-44D0-BA30-7976013D27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3740" y="3739231"/>
            <a:ext cx="1079500" cy="1103813"/>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D66B6000-21BD-4FE3-A583-67ACFF0BE0D7}"/>
              </a:ext>
            </a:extLst>
          </p:cNvPr>
          <p:cNvSpPr>
            <a:spLocks noGrp="1"/>
          </p:cNvSpPr>
          <p:nvPr>
            <p:ph type="sldNum" sz="quarter" idx="12"/>
          </p:nvPr>
        </p:nvSpPr>
        <p:spPr>
          <a:xfrm>
            <a:off x="10653588" y="6429460"/>
            <a:ext cx="1052508" cy="365125"/>
          </a:xfrm>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2107648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EE976-0A79-4906-9D16-872B1E43539C}"/>
              </a:ext>
            </a:extLst>
          </p:cNvPr>
          <p:cNvSpPr>
            <a:spLocks noGrp="1"/>
          </p:cNvSpPr>
          <p:nvPr>
            <p:ph type="title"/>
          </p:nvPr>
        </p:nvSpPr>
        <p:spPr>
          <a:xfrm>
            <a:off x="581190" y="459400"/>
            <a:ext cx="11029616" cy="1013800"/>
          </a:xfrm>
        </p:spPr>
        <p:txBody>
          <a:bodyPr>
            <a:normAutofit/>
          </a:bodyPr>
          <a:lstStyle/>
          <a:p>
            <a:r>
              <a:rPr lang="en-US" sz="2400" dirty="0" err="1">
                <a:effectLst/>
                <a:latin typeface="Tahoma" panose="020B0604030504040204" pitchFamily="34" charset="0"/>
                <a:ea typeface="Tahoma" panose="020B0604030504040204" pitchFamily="34" charset="0"/>
                <a:cs typeface="Tahoma" panose="020B0604030504040204" pitchFamily="34" charset="0"/>
              </a:rPr>
              <a:t>Tỷ</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lệ</a:t>
            </a:r>
            <a:r>
              <a:rPr lang="en-US" sz="2400" dirty="0">
                <a:effectLst/>
                <a:latin typeface="Tahoma" panose="020B0604030504040204" pitchFamily="34" charset="0"/>
                <a:ea typeface="Tahoma" panose="020B0604030504040204" pitchFamily="34" charset="0"/>
                <a:cs typeface="Tahoma" panose="020B0604030504040204" pitchFamily="34" charset="0"/>
              </a:rPr>
              <a:t> lao </a:t>
            </a:r>
            <a:r>
              <a:rPr lang="en-US" sz="2400" dirty="0" err="1">
                <a:effectLst/>
                <a:latin typeface="Tahoma" panose="020B0604030504040204" pitchFamily="34" charset="0"/>
                <a:ea typeface="Tahoma" panose="020B0604030504040204" pitchFamily="34" charset="0"/>
                <a:cs typeface="Tahoma" panose="020B0604030504040204" pitchFamily="34" charset="0"/>
              </a:rPr>
              <a:t>động</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không</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có</a:t>
            </a:r>
            <a:r>
              <a:rPr lang="en-US" sz="2400" dirty="0">
                <a:effectLst/>
                <a:latin typeface="Tahoma" panose="020B0604030504040204" pitchFamily="34" charset="0"/>
                <a:ea typeface="Tahoma" panose="020B0604030504040204" pitchFamily="34" charset="0"/>
                <a:cs typeface="Tahoma" panose="020B0604030504040204" pitchFamily="34" charset="0"/>
              </a:rPr>
              <a:t> quan </a:t>
            </a:r>
            <a:r>
              <a:rPr lang="en-US" sz="2400" dirty="0" err="1">
                <a:effectLst/>
                <a:latin typeface="Tahoma" panose="020B0604030504040204" pitchFamily="34" charset="0"/>
                <a:ea typeface="Tahoma" panose="020B0604030504040204" pitchFamily="34" charset="0"/>
                <a:cs typeface="Tahoma" panose="020B0604030504040204" pitchFamily="34" charset="0"/>
              </a:rPr>
              <a:t>hệ</a:t>
            </a:r>
            <a:r>
              <a:rPr lang="en-US" sz="2400" dirty="0">
                <a:effectLst/>
                <a:latin typeface="Tahoma" panose="020B0604030504040204" pitchFamily="34" charset="0"/>
                <a:ea typeface="Tahoma" panose="020B0604030504040204" pitchFamily="34" charset="0"/>
                <a:cs typeface="Tahoma" panose="020B0604030504040204" pitchFamily="34" charset="0"/>
              </a:rPr>
              <a:t> lao </a:t>
            </a:r>
            <a:r>
              <a:rPr lang="en-US" sz="2400" dirty="0" err="1">
                <a:effectLst/>
                <a:latin typeface="Tahoma" panose="020B0604030504040204" pitchFamily="34" charset="0"/>
                <a:ea typeface="Tahoma" panose="020B0604030504040204" pitchFamily="34" charset="0"/>
                <a:cs typeface="Tahoma" panose="020B0604030504040204" pitchFamily="34" charset="0"/>
              </a:rPr>
              <a:t>động</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liên</a:t>
            </a:r>
            <a:r>
              <a:rPr lang="en-US" sz="2400" dirty="0">
                <a:effectLst/>
                <a:latin typeface="Tahoma" panose="020B0604030504040204" pitchFamily="34" charset="0"/>
                <a:ea typeface="Tahoma" panose="020B0604030504040204" pitchFamily="34" charset="0"/>
                <a:cs typeface="Tahoma" panose="020B0604030504040204" pitchFamily="34" charset="0"/>
              </a:rPr>
              <a:t> tục </a:t>
            </a:r>
            <a:r>
              <a:rPr lang="en-US" sz="2400" dirty="0" err="1">
                <a:effectLst/>
                <a:latin typeface="Tahoma" panose="020B0604030504040204" pitchFamily="34" charset="0"/>
                <a:ea typeface="Tahoma" panose="020B0604030504040204" pitchFamily="34" charset="0"/>
                <a:cs typeface="Tahoma" panose="020B0604030504040204" pitchFamily="34" charset="0"/>
              </a:rPr>
              <a:t>giảm</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bình</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quân</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mỗi</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năm</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khoảng</a:t>
            </a:r>
            <a:r>
              <a:rPr lang="en-US" sz="2400" dirty="0">
                <a:effectLst/>
                <a:latin typeface="Tahoma" panose="020B0604030504040204" pitchFamily="34" charset="0"/>
                <a:ea typeface="Tahoma" panose="020B0604030504040204" pitchFamily="34" charset="0"/>
                <a:cs typeface="Tahoma" panose="020B0604030504040204" pitchFamily="34" charset="0"/>
              </a:rPr>
              <a:t> 1%</a:t>
            </a:r>
            <a:endParaRPr lang="vi-VN" sz="2400" dirty="0">
              <a:latin typeface="Tahoma" panose="020B0604030504040204" pitchFamily="34" charset="0"/>
              <a:ea typeface="Tahoma" panose="020B0604030504040204" pitchFamily="34" charset="0"/>
              <a:cs typeface="Tahoma" panose="020B0604030504040204" pitchFamily="34" charset="0"/>
            </a:endParaRPr>
          </a:p>
        </p:txBody>
      </p:sp>
      <p:sp>
        <p:nvSpPr>
          <p:cNvPr id="73" name="Rectangle 72">
            <a:extLst>
              <a:ext uri="{FF2B5EF4-FFF2-40B4-BE49-F238E27FC236}">
                <a16:creationId xmlns:a16="http://schemas.microsoft.com/office/drawing/2014/main" id="{6F306C00-E0A9-4E79-AF25-3D295CA90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E58FF89-2723-4AA4-8F52-874DD074F588}"/>
              </a:ext>
            </a:extLst>
          </p:cNvPr>
          <p:cNvSpPr>
            <a:spLocks noGrp="1"/>
          </p:cNvSpPr>
          <p:nvPr>
            <p:ph idx="1"/>
          </p:nvPr>
        </p:nvSpPr>
        <p:spPr>
          <a:xfrm>
            <a:off x="6335805" y="2180496"/>
            <a:ext cx="5275001" cy="4045683"/>
          </a:xfrm>
          <a:ln w="19050">
            <a:solidFill>
              <a:srgbClr val="002060"/>
            </a:solidFill>
          </a:ln>
        </p:spPr>
        <p:txBody>
          <a:bodyPr>
            <a:normAutofit/>
          </a:bodyPr>
          <a:lstStyle/>
          <a:p>
            <a:pPr marL="0" marR="0">
              <a:spcBef>
                <a:spcPts val="600"/>
              </a:spcBef>
              <a:spcAft>
                <a:spcPts val="300"/>
              </a:spcAft>
            </a:pP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Năm</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2011, 35%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lực</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lượng lao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động</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có</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quan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hệ</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lao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động</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65%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không</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có</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quan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hệ</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lao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động</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thì</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năm</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2019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đã</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có</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khoảng</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45%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có</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quan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hệ</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lao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động</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và</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gần</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55%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không</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có</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quan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hệ</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lao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động</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600"/>
              </a:spcBef>
              <a:spcAft>
                <a:spcPts val="300"/>
              </a:spcAft>
            </a:pP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Tỷ</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lệ</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việc</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làm</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dễ</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bị</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tổn</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thương</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năm</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2011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là</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65%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đã</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giảm</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xuống</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còn 55%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năm</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2019.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Tỷ</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lệ</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này</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ước</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chỉ</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còn 44% </a:t>
            </a:r>
            <a:r>
              <a:rPr lang="en-US" sz="20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năm</a:t>
            </a:r>
            <a:r>
              <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2020.</a:t>
            </a:r>
          </a:p>
          <a:p>
            <a:pPr marL="0" marR="0">
              <a:spcBef>
                <a:spcPts val="600"/>
              </a:spcBef>
              <a:spcAft>
                <a:spcPts val="300"/>
              </a:spcAft>
            </a:pP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Tuy</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nhiên</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COVID-19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đã</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gây</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ra</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các</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rủi</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ro</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về</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sự</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tăng</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trở</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lại</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lao</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động</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thuộc</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khu</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vực</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không</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chính</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thức</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và</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tỷ</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lệ</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việc</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làm</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dễ</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bị</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tổn</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thương</a:t>
            </a: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endParaRPr lang="vi-VN"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6" name="Group 5">
            <a:extLst>
              <a:ext uri="{FF2B5EF4-FFF2-40B4-BE49-F238E27FC236}">
                <a16:creationId xmlns:a16="http://schemas.microsoft.com/office/drawing/2014/main" id="{4346AB8E-8E7D-4E2C-BDA6-52382990362C}"/>
              </a:ext>
            </a:extLst>
          </p:cNvPr>
          <p:cNvGrpSpPr/>
          <p:nvPr/>
        </p:nvGrpSpPr>
        <p:grpSpPr>
          <a:xfrm>
            <a:off x="657225" y="2883003"/>
            <a:ext cx="4962525" cy="2605325"/>
            <a:chOff x="657225" y="2883003"/>
            <a:chExt cx="4962525" cy="2605325"/>
          </a:xfrm>
        </p:grpSpPr>
        <p:pic>
          <p:nvPicPr>
            <p:cNvPr id="2052" name="Picture 4" descr="Industrial Relations - The Role of Government, Business &amp; Society">
              <a:extLst>
                <a:ext uri="{FF2B5EF4-FFF2-40B4-BE49-F238E27FC236}">
                  <a16:creationId xmlns:a16="http://schemas.microsoft.com/office/drawing/2014/main" id="{E5DC75D4-A915-476A-A97C-21D6171AEFB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7225" y="2883003"/>
              <a:ext cx="4962525" cy="26053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43D233-92E2-4A78-8783-0D195DA8EE32}"/>
                </a:ext>
              </a:extLst>
            </p:cNvPr>
            <p:cNvSpPr/>
            <p:nvPr/>
          </p:nvSpPr>
          <p:spPr>
            <a:xfrm>
              <a:off x="812800" y="5041900"/>
              <a:ext cx="685800" cy="3429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dirty="0"/>
            </a:p>
          </p:txBody>
        </p:sp>
      </p:grpSp>
      <p:sp>
        <p:nvSpPr>
          <p:cNvPr id="8" name="Slide Number Placeholder 7">
            <a:extLst>
              <a:ext uri="{FF2B5EF4-FFF2-40B4-BE49-F238E27FC236}">
                <a16:creationId xmlns:a16="http://schemas.microsoft.com/office/drawing/2014/main" id="{1EA8317A-8756-4966-8B22-14B284C98219}"/>
              </a:ext>
            </a:extLst>
          </p:cNvPr>
          <p:cNvSpPr>
            <a:spLocks noGrp="1"/>
          </p:cNvSpPr>
          <p:nvPr>
            <p:ph type="sldNum" sz="quarter" idx="12"/>
          </p:nvPr>
        </p:nvSpPr>
        <p:spPr>
          <a:xfrm>
            <a:off x="10710700" y="6492875"/>
            <a:ext cx="1052508" cy="365125"/>
          </a:xfrm>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965824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499F183-99EE-4B1F-BA64-21A0792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B783A767-5AFC-40D0-A72C-09036EA1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41262CAC-6BC8-43F9-9113-770A2772F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1AA2CCB6-DFD2-41CD-96FE-0140B7935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6" name="Rectangle 25">
            <a:extLst>
              <a:ext uri="{FF2B5EF4-FFF2-40B4-BE49-F238E27FC236}">
                <a16:creationId xmlns:a16="http://schemas.microsoft.com/office/drawing/2014/main" id="{3A0F039B-5DD9-421A-9389-1F31ABD9B2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5" name="Content Placeholder 7">
            <a:extLst>
              <a:ext uri="{FF2B5EF4-FFF2-40B4-BE49-F238E27FC236}">
                <a16:creationId xmlns:a16="http://schemas.microsoft.com/office/drawing/2014/main" id="{08D5AFA3-24B4-4C7B-B7BD-F1518ABFCC1A}"/>
              </a:ext>
            </a:extLst>
          </p:cNvPr>
          <p:cNvGraphicFramePr>
            <a:graphicFrameLocks noGrp="1"/>
          </p:cNvGraphicFramePr>
          <p:nvPr>
            <p:ph idx="1"/>
            <p:extLst>
              <p:ext uri="{D42A27DB-BD31-4B8C-83A1-F6EECF244321}">
                <p14:modId xmlns:p14="http://schemas.microsoft.com/office/powerpoint/2010/main" val="3347288736"/>
              </p:ext>
            </p:extLst>
          </p:nvPr>
        </p:nvGraphicFramePr>
        <p:xfrm>
          <a:off x="446534" y="746983"/>
          <a:ext cx="11288265" cy="845439"/>
        </p:xfrm>
        <a:graphic>
          <a:graphicData uri="http://schemas.openxmlformats.org/drawingml/2006/table">
            <a:tbl>
              <a:tblPr firstRow="1" firstCol="1" bandRow="1">
                <a:tableStyleId>{5C22544A-7EE6-4342-B048-85BDC9FD1C3A}</a:tableStyleId>
              </a:tblPr>
              <a:tblGrid>
                <a:gridCol w="11288265">
                  <a:extLst>
                    <a:ext uri="{9D8B030D-6E8A-4147-A177-3AD203B41FA5}">
                      <a16:colId xmlns:a16="http://schemas.microsoft.com/office/drawing/2014/main" val="3391928271"/>
                    </a:ext>
                  </a:extLst>
                </a:gridCol>
              </a:tblGrid>
              <a:tr h="845439">
                <a:tc>
                  <a:txBody>
                    <a:bodyPr/>
                    <a:lstStyle/>
                    <a:p>
                      <a:pPr marL="0" marR="15875" algn="just">
                        <a:lnSpc>
                          <a:spcPct val="150000"/>
                        </a:lnSpc>
                        <a:spcBef>
                          <a:spcPts val="0"/>
                        </a:spcBef>
                        <a:spcAft>
                          <a:spcPts val="0"/>
                        </a:spcAft>
                      </a:pPr>
                      <a:r>
                        <a:rPr lang="en-US" sz="1800" b="1" kern="1200" dirty="0" err="1">
                          <a:solidFill>
                            <a:schemeClr val="tx1"/>
                          </a:solidFill>
                          <a:effectLst/>
                          <a:latin typeface="+mn-lt"/>
                          <a:ea typeface="+mn-ea"/>
                          <a:cs typeface="+mn-cs"/>
                        </a:rPr>
                        <a:t>Kết</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quả</a:t>
                      </a:r>
                      <a:r>
                        <a:rPr lang="en-US" sz="1800" b="1" kern="1200" dirty="0">
                          <a:solidFill>
                            <a:schemeClr val="tx1"/>
                          </a:solidFill>
                          <a:effectLst/>
                          <a:latin typeface="+mn-lt"/>
                          <a:ea typeface="+mn-ea"/>
                          <a:cs typeface="+mn-cs"/>
                        </a:rPr>
                        <a:t> 1.2: Lao </a:t>
                      </a:r>
                      <a:r>
                        <a:rPr lang="en-US" sz="1800" b="1" kern="1200" dirty="0" err="1">
                          <a:solidFill>
                            <a:schemeClr val="tx1"/>
                          </a:solidFill>
                          <a:effectLst/>
                          <a:latin typeface="+mn-lt"/>
                          <a:ea typeface="+mn-ea"/>
                          <a:cs typeface="+mn-cs"/>
                        </a:rPr>
                        <a:t>động</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nữ</a:t>
                      </a:r>
                      <a:r>
                        <a:rPr lang="en-US" sz="1800" b="1" kern="1200" dirty="0">
                          <a:solidFill>
                            <a:schemeClr val="tx1"/>
                          </a:solidFill>
                          <a:effectLst/>
                          <a:latin typeface="+mn-lt"/>
                          <a:ea typeface="+mn-ea"/>
                          <a:cs typeface="+mn-cs"/>
                        </a:rPr>
                        <a:t> và </a:t>
                      </a:r>
                      <a:r>
                        <a:rPr lang="en-US" sz="1800" b="1" kern="1200" dirty="0" err="1">
                          <a:solidFill>
                            <a:schemeClr val="tx1"/>
                          </a:solidFill>
                          <a:effectLst/>
                          <a:latin typeface="+mn-lt"/>
                          <a:ea typeface="+mn-ea"/>
                          <a:cs typeface="+mn-cs"/>
                        </a:rPr>
                        <a:t>nam</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làm</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việc</a:t>
                      </a:r>
                      <a:r>
                        <a:rPr lang="en-US" sz="1800" b="1" kern="1200" dirty="0">
                          <a:solidFill>
                            <a:schemeClr val="tx1"/>
                          </a:solidFill>
                          <a:effectLst/>
                          <a:latin typeface="+mn-lt"/>
                          <a:ea typeface="+mn-ea"/>
                          <a:cs typeface="+mn-cs"/>
                        </a:rPr>
                        <a:t> trong </a:t>
                      </a:r>
                      <a:r>
                        <a:rPr lang="en-US" sz="1800" b="1" kern="1200" dirty="0" err="1">
                          <a:solidFill>
                            <a:schemeClr val="tx1"/>
                          </a:solidFill>
                          <a:effectLst/>
                          <a:latin typeface="+mn-lt"/>
                          <a:ea typeface="+mn-ea"/>
                          <a:cs typeface="+mn-cs"/>
                        </a:rPr>
                        <a:t>khu</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vực</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kinh</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tế</a:t>
                      </a:r>
                      <a:r>
                        <a:rPr lang="en-US" sz="1800" b="1" kern="1200" dirty="0">
                          <a:solidFill>
                            <a:schemeClr val="tx1"/>
                          </a:solidFill>
                          <a:effectLst/>
                          <a:latin typeface="+mn-lt"/>
                          <a:ea typeface="+mn-ea"/>
                          <a:cs typeface="+mn-cs"/>
                        </a:rPr>
                        <a:t> phi chính </a:t>
                      </a:r>
                      <a:r>
                        <a:rPr lang="en-US" sz="1800" b="1" kern="1200" dirty="0" err="1">
                          <a:solidFill>
                            <a:schemeClr val="tx1"/>
                          </a:solidFill>
                          <a:effectLst/>
                          <a:latin typeface="+mn-lt"/>
                          <a:ea typeface="+mn-ea"/>
                          <a:cs typeface="+mn-cs"/>
                        </a:rPr>
                        <a:t>thức</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tham</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gia</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vào</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chương</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trình</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việc</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làm</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bền</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vững</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thông</a:t>
                      </a:r>
                      <a:r>
                        <a:rPr lang="en-US" sz="1800" b="1" kern="1200" dirty="0">
                          <a:solidFill>
                            <a:schemeClr val="tx1"/>
                          </a:solidFill>
                          <a:effectLst/>
                          <a:latin typeface="+mn-lt"/>
                          <a:ea typeface="+mn-ea"/>
                          <a:cs typeface="+mn-cs"/>
                        </a:rPr>
                        <a:t> qua </a:t>
                      </a:r>
                      <a:r>
                        <a:rPr lang="en-US" sz="1800" b="1" kern="1200" dirty="0" err="1">
                          <a:solidFill>
                            <a:schemeClr val="tx1"/>
                          </a:solidFill>
                          <a:effectLst/>
                          <a:latin typeface="+mn-lt"/>
                          <a:ea typeface="+mn-ea"/>
                          <a:cs typeface="+mn-cs"/>
                        </a:rPr>
                        <a:t>việc</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tăng</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cường</a:t>
                      </a:r>
                      <a:r>
                        <a:rPr lang="en-US" sz="1800" b="1" kern="1200" dirty="0">
                          <a:solidFill>
                            <a:schemeClr val="tx1"/>
                          </a:solidFill>
                          <a:effectLst/>
                          <a:latin typeface="+mn-lt"/>
                          <a:ea typeface="+mn-ea"/>
                          <a:cs typeface="+mn-cs"/>
                        </a:rPr>
                        <a:t> chính </a:t>
                      </a:r>
                      <a:r>
                        <a:rPr lang="en-US" sz="1800" b="1" kern="1200" dirty="0" err="1">
                          <a:solidFill>
                            <a:schemeClr val="tx1"/>
                          </a:solidFill>
                          <a:effectLst/>
                          <a:latin typeface="+mn-lt"/>
                          <a:ea typeface="+mn-ea"/>
                          <a:cs typeface="+mn-cs"/>
                        </a:rPr>
                        <a:t>thức</a:t>
                      </a:r>
                      <a:r>
                        <a:rPr lang="en-US" sz="1800" b="1" kern="1200" dirty="0">
                          <a:solidFill>
                            <a:schemeClr val="tx1"/>
                          </a:solidFill>
                          <a:effectLst/>
                          <a:latin typeface="+mn-lt"/>
                          <a:ea typeface="+mn-ea"/>
                          <a:cs typeface="+mn-cs"/>
                        </a:rPr>
                        <a:t> </a:t>
                      </a:r>
                      <a:r>
                        <a:rPr lang="en-US" sz="1800" b="1" kern="1200" dirty="0" err="1">
                          <a:solidFill>
                            <a:schemeClr val="tx1"/>
                          </a:solidFill>
                          <a:effectLst/>
                          <a:latin typeface="+mn-lt"/>
                          <a:ea typeface="+mn-ea"/>
                          <a:cs typeface="+mn-cs"/>
                        </a:rPr>
                        <a:t>hóa</a:t>
                      </a:r>
                      <a:endParaRPr lang="vi-VN" sz="1800" b="1" kern="1200" dirty="0">
                        <a:solidFill>
                          <a:schemeClr val="tx1"/>
                        </a:solidFill>
                        <a:effectLst/>
                        <a:latin typeface="+mn-lt"/>
                        <a:ea typeface="+mn-ea"/>
                        <a:cs typeface="+mn-cs"/>
                      </a:endParaRPr>
                    </a:p>
                  </a:txBody>
                  <a:tcPr marL="68580" marR="68580" marT="0" marB="0">
                    <a:solidFill>
                      <a:schemeClr val="accent3">
                        <a:lumMod val="20000"/>
                        <a:lumOff val="80000"/>
                      </a:schemeClr>
                    </a:solidFill>
                  </a:tcPr>
                </a:tc>
                <a:extLst>
                  <a:ext uri="{0D108BD9-81ED-4DB2-BD59-A6C34878D82A}">
                    <a16:rowId xmlns:a16="http://schemas.microsoft.com/office/drawing/2014/main" val="3708614768"/>
                  </a:ext>
                </a:extLst>
              </a:tr>
            </a:tbl>
          </a:graphicData>
        </a:graphic>
      </p:graphicFrame>
      <p:grpSp>
        <p:nvGrpSpPr>
          <p:cNvPr id="23" name="Group 22">
            <a:extLst>
              <a:ext uri="{FF2B5EF4-FFF2-40B4-BE49-F238E27FC236}">
                <a16:creationId xmlns:a16="http://schemas.microsoft.com/office/drawing/2014/main" id="{88E326C1-E8C1-4CF4-A166-076B2D38F527}"/>
              </a:ext>
            </a:extLst>
          </p:cNvPr>
          <p:cNvGrpSpPr/>
          <p:nvPr/>
        </p:nvGrpSpPr>
        <p:grpSpPr>
          <a:xfrm>
            <a:off x="370773" y="1772292"/>
            <a:ext cx="11413589" cy="4744139"/>
            <a:chOff x="331371" y="1813014"/>
            <a:chExt cx="11413589" cy="4744139"/>
          </a:xfrm>
        </p:grpSpPr>
        <p:pic>
          <p:nvPicPr>
            <p:cNvPr id="4098" name="Picture 2">
              <a:extLst>
                <a:ext uri="{FF2B5EF4-FFF2-40B4-BE49-F238E27FC236}">
                  <a16:creationId xmlns:a16="http://schemas.microsoft.com/office/drawing/2014/main" id="{C7A3182E-87D5-491F-A10E-2D1A942C83DF}"/>
                </a:ext>
              </a:extLst>
            </p:cNvPr>
            <p:cNvPicPr>
              <a:picLocks noChangeAspect="1" noChangeArrowheads="1"/>
            </p:cNvPicPr>
            <p:nvPr/>
          </p:nvPicPr>
          <p:blipFill>
            <a:blip r:embed="rId2"/>
            <a:srcRect/>
            <a:stretch/>
          </p:blipFill>
          <p:spPr bwMode="auto">
            <a:xfrm>
              <a:off x="9158753" y="2351382"/>
              <a:ext cx="2586207" cy="1986207"/>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a16="http://schemas.microsoft.com/office/drawing/2014/main" id="{1DB0EAF9-AAAB-4C94-A29D-74D8B63FD687}"/>
                </a:ext>
              </a:extLst>
            </p:cNvPr>
            <p:cNvSpPr txBox="1"/>
            <p:nvPr/>
          </p:nvSpPr>
          <p:spPr>
            <a:xfrm>
              <a:off x="482094" y="5698585"/>
              <a:ext cx="11262866" cy="858568"/>
            </a:xfrm>
            <a:prstGeom prst="rect">
              <a:avLst/>
            </a:prstGeom>
            <a:solidFill>
              <a:schemeClr val="bg2">
                <a:lumMod val="90000"/>
              </a:schemeClr>
            </a:solidFill>
          </p:spPr>
          <p:txBody>
            <a:bodyPr wrap="square">
              <a:spAutoFit/>
            </a:bodyPr>
            <a:lstStyle/>
            <a:p>
              <a:pPr marL="0" marR="0">
                <a:spcBef>
                  <a:spcPts val="600"/>
                </a:spcBef>
                <a:spcAft>
                  <a:spcPts val="300"/>
                </a:spcAft>
              </a:pP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Khởi</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nghiệp và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phát</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triển</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kinh</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doanh cho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phép</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nhiều</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phụ</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nữ</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và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nam</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giới</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có</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việc</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làm</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bền</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vững</a:t>
              </a:r>
              <a:endPar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20000"/>
                </a:lnSpc>
                <a:spcBef>
                  <a:spcPts val="600"/>
                </a:spcBef>
                <a:spcAft>
                  <a:spcPts val="300"/>
                </a:spcAft>
              </a:pP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thông</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qua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việc</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tăng</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cường</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chính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thức</a:t>
              </a:r>
              <a:r>
                <a:rPr lang="en-US" sz="20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b="1" dirty="0" err="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hóa</a:t>
              </a:r>
              <a:endParaRPr lang="vi-VN"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4" name="Content Placeholder 12">
              <a:extLst>
                <a:ext uri="{FF2B5EF4-FFF2-40B4-BE49-F238E27FC236}">
                  <a16:creationId xmlns:a16="http://schemas.microsoft.com/office/drawing/2014/main" id="{DE8AA62A-F473-4BCA-B468-607DA6D6930D}"/>
                </a:ext>
              </a:extLst>
            </p:cNvPr>
            <p:cNvPicPr>
              <a:picLocks/>
            </p:cNvPicPr>
            <p:nvPr/>
          </p:nvPicPr>
          <p:blipFill>
            <a:blip r:embed="rId3">
              <a:extLst>
                <a:ext uri="{28A0092B-C50C-407E-A947-70E740481C1C}">
                  <a14:useLocalDpi xmlns:a14="http://schemas.microsoft.com/office/drawing/2010/main" val="0"/>
                </a:ext>
              </a:extLst>
            </a:blip>
            <a:stretch>
              <a:fillRect/>
            </a:stretch>
          </p:blipFill>
          <p:spPr bwMode="auto">
            <a:xfrm>
              <a:off x="331371" y="1813014"/>
              <a:ext cx="8527187" cy="3602736"/>
            </a:xfrm>
            <a:prstGeom prst="rect">
              <a:avLst/>
            </a:prstGeom>
            <a:noFill/>
          </p:spPr>
        </p:pic>
        <p:sp>
          <p:nvSpPr>
            <p:cNvPr id="45" name="TextBox 44">
              <a:extLst>
                <a:ext uri="{FF2B5EF4-FFF2-40B4-BE49-F238E27FC236}">
                  <a16:creationId xmlns:a16="http://schemas.microsoft.com/office/drawing/2014/main" id="{BE1E7CAE-0330-41E3-84D1-AFF3696D9E03}"/>
                </a:ext>
              </a:extLst>
            </p:cNvPr>
            <p:cNvSpPr txBox="1"/>
            <p:nvPr/>
          </p:nvSpPr>
          <p:spPr>
            <a:xfrm>
              <a:off x="533400" y="5297079"/>
              <a:ext cx="4976675" cy="311496"/>
            </a:xfrm>
            <a:prstGeom prst="rect">
              <a:avLst/>
            </a:prstGeom>
            <a:noFill/>
          </p:spPr>
          <p:txBody>
            <a:bodyPr wrap="square">
              <a:spAutoFit/>
            </a:bodyPr>
            <a:lstStyle/>
            <a:p>
              <a:pPr marL="0" marR="0" algn="just" fontAlgn="base">
                <a:lnSpc>
                  <a:spcPct val="107000"/>
                </a:lnSpc>
                <a:spcBef>
                  <a:spcPts val="0"/>
                </a:spcBef>
                <a:spcAft>
                  <a:spcPts val="0"/>
                </a:spcAft>
              </a:pPr>
              <a:r>
                <a:rPr lang="en-US" sz="1400" dirty="0" err="1">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Nguồn</a:t>
              </a:r>
              <a:r>
                <a:rPr lang="en-US" sz="1400" dirty="0">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400" i="1" dirty="0" err="1">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Tổng</a:t>
              </a:r>
              <a:r>
                <a:rPr lang="en-US" sz="1400" i="1" dirty="0">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400" i="1" dirty="0" err="1">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cục</a:t>
              </a:r>
              <a:r>
                <a:rPr lang="en-US" sz="1400" i="1" dirty="0">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400" i="1" dirty="0" err="1">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Thống</a:t>
              </a:r>
              <a:r>
                <a:rPr lang="en-US" sz="1400" i="1" dirty="0">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400" i="1" dirty="0" err="1">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kê</a:t>
              </a:r>
              <a:r>
                <a:rPr lang="en-US" sz="1400" i="1" dirty="0">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(2019), </a:t>
              </a:r>
              <a:r>
                <a:rPr lang="en-US" sz="1400" i="1" dirty="0" err="1">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Bộ</a:t>
              </a:r>
              <a:r>
                <a:rPr lang="en-US" sz="1400" i="1" dirty="0">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400" i="1" dirty="0" err="1">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Kế</a:t>
              </a:r>
              <a:r>
                <a:rPr lang="en-US" sz="1400" i="1" dirty="0">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400" i="1" dirty="0" err="1">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hoạch</a:t>
              </a:r>
              <a:r>
                <a:rPr lang="en-US" sz="1400" i="1" dirty="0">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và </a:t>
              </a:r>
              <a:r>
                <a:rPr lang="en-US" sz="1400" i="1" dirty="0" err="1">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Đầu</a:t>
              </a:r>
              <a:r>
                <a:rPr lang="en-US" sz="1400" i="1" dirty="0">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400" i="1" dirty="0" err="1">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tư</a:t>
              </a:r>
              <a:r>
                <a:rPr lang="en-US" sz="1400" i="1" dirty="0">
                  <a:solidFill>
                    <a:schemeClr val="tx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(2019)</a:t>
              </a:r>
              <a:endParaRPr lang="vi-VN" sz="16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grpSp>
      <p:sp>
        <p:nvSpPr>
          <p:cNvPr id="4" name="Slide Number Placeholder 3">
            <a:extLst>
              <a:ext uri="{FF2B5EF4-FFF2-40B4-BE49-F238E27FC236}">
                <a16:creationId xmlns:a16="http://schemas.microsoft.com/office/drawing/2014/main" id="{8D80DBCF-D4DE-4B0B-9918-6C9B2D5BC02A}"/>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3850366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465191-1899-47A9-BB4C-D7E94A6A5D43}"/>
              </a:ext>
            </a:extLst>
          </p:cNvPr>
          <p:cNvSpPr>
            <a:spLocks noGrp="1"/>
          </p:cNvSpPr>
          <p:nvPr>
            <p:ph type="sldNum" sz="quarter" idx="12"/>
          </p:nvPr>
        </p:nvSpPr>
        <p:spPr>
          <a:xfrm>
            <a:off x="10656892" y="6390565"/>
            <a:ext cx="1052508" cy="365125"/>
          </a:xfrm>
        </p:spPr>
        <p:txBody>
          <a:bodyPr/>
          <a:lstStyle/>
          <a:p>
            <a:fld id="{D57F1E4F-1CFF-5643-939E-217C01CDF565}" type="slidenum">
              <a:rPr lang="en-US" smtClean="0"/>
              <a:pPr/>
              <a:t>16</a:t>
            </a:fld>
            <a:endParaRPr lang="en-US" dirty="0"/>
          </a:p>
        </p:txBody>
      </p:sp>
      <p:sp>
        <p:nvSpPr>
          <p:cNvPr id="14" name="TextBox 13">
            <a:extLst>
              <a:ext uri="{FF2B5EF4-FFF2-40B4-BE49-F238E27FC236}">
                <a16:creationId xmlns:a16="http://schemas.microsoft.com/office/drawing/2014/main" id="{AEB7CA67-360A-4BDA-95C8-73C90E8EE373}"/>
              </a:ext>
            </a:extLst>
          </p:cNvPr>
          <p:cNvSpPr txBox="1"/>
          <p:nvPr/>
        </p:nvSpPr>
        <p:spPr>
          <a:xfrm>
            <a:off x="8185434" y="3265170"/>
            <a:ext cx="3313089" cy="2492990"/>
          </a:xfrm>
          <a:prstGeom prst="rect">
            <a:avLst/>
          </a:prstGeom>
          <a:noFill/>
        </p:spPr>
        <p:txBody>
          <a:bodyPr wrap="square">
            <a:spAutoFit/>
          </a:bodyPr>
          <a:lstStyle/>
          <a:p>
            <a:pPr algn="ctr"/>
            <a:r>
              <a:rPr lang="vi-VN" sz="1600" dirty="0">
                <a:solidFill>
                  <a:schemeClr val="bg1"/>
                </a:solidFill>
              </a:rPr>
              <a:t>Covid-19 đã đẩy nhiều lao động vào tình trạng không có việc làm đồng thời khiến nhiều người trong số họ buộc phải trở thành lao động có việc làm phi chính thức</a:t>
            </a:r>
            <a:r>
              <a:rPr lang="en-US" sz="1600" dirty="0">
                <a:solidFill>
                  <a:schemeClr val="bg1"/>
                </a:solidFill>
              </a:rPr>
              <a:t>.  L</a:t>
            </a:r>
            <a:r>
              <a:rPr lang="vi-VN" sz="1600" dirty="0">
                <a:solidFill>
                  <a:schemeClr val="bg1"/>
                </a:solidFill>
              </a:rPr>
              <a:t>ao động phi chính thức</a:t>
            </a:r>
            <a:r>
              <a:rPr lang="en-US" sz="1600" dirty="0">
                <a:solidFill>
                  <a:schemeClr val="bg1"/>
                </a:solidFill>
              </a:rPr>
              <a:t> </a:t>
            </a:r>
            <a:r>
              <a:rPr lang="vi-VN" sz="1600" dirty="0">
                <a:solidFill>
                  <a:schemeClr val="bg1"/>
                </a:solidFill>
              </a:rPr>
              <a:t>năm 2020 là 20,9 triệu người, tăng </a:t>
            </a:r>
            <a:endParaRPr lang="en-US" sz="1600" dirty="0">
              <a:solidFill>
                <a:schemeClr val="bg1"/>
              </a:solidFill>
            </a:endParaRPr>
          </a:p>
          <a:p>
            <a:pPr algn="ctr"/>
            <a:r>
              <a:rPr lang="vi-VN" sz="2800" b="1" dirty="0">
                <a:solidFill>
                  <a:schemeClr val="bg1"/>
                </a:solidFill>
                <a:latin typeface="Calibri" panose="020F0502020204030204" pitchFamily="34" charset="0"/>
                <a:cs typeface="Calibri" panose="020F0502020204030204" pitchFamily="34" charset="0"/>
              </a:rPr>
              <a:t>338,4 nghìn </a:t>
            </a:r>
            <a:endParaRPr lang="en-US" sz="2800" b="1" dirty="0">
              <a:solidFill>
                <a:schemeClr val="bg1"/>
              </a:solidFill>
              <a:latin typeface="Calibri" panose="020F0502020204030204" pitchFamily="34" charset="0"/>
              <a:cs typeface="Calibri" panose="020F0502020204030204" pitchFamily="34" charset="0"/>
            </a:endParaRPr>
          </a:p>
          <a:p>
            <a:pPr algn="ctr"/>
            <a:r>
              <a:rPr lang="vi-VN" sz="1600" dirty="0">
                <a:solidFill>
                  <a:schemeClr val="bg1"/>
                </a:solidFill>
              </a:rPr>
              <a:t>người so </a:t>
            </a:r>
            <a:r>
              <a:rPr lang="en-US" sz="1600" dirty="0">
                <a:solidFill>
                  <a:schemeClr val="bg1"/>
                </a:solidFill>
              </a:rPr>
              <a:t>2020</a:t>
            </a:r>
            <a:r>
              <a:rPr lang="vi-VN" sz="1600" dirty="0">
                <a:solidFill>
                  <a:schemeClr val="bg1"/>
                </a:solidFill>
              </a:rPr>
              <a:t>. </a:t>
            </a:r>
            <a:endParaRPr lang="en-US" sz="1600" dirty="0">
              <a:solidFill>
                <a:schemeClr val="bg1"/>
              </a:solidFill>
            </a:endParaRPr>
          </a:p>
        </p:txBody>
      </p:sp>
      <p:pic>
        <p:nvPicPr>
          <p:cNvPr id="15" name="Picture 14">
            <a:extLst>
              <a:ext uri="{FF2B5EF4-FFF2-40B4-BE49-F238E27FC236}">
                <a16:creationId xmlns:a16="http://schemas.microsoft.com/office/drawing/2014/main" id="{9D2F0DCB-FC0B-403E-AB52-5797DF74AFB2}"/>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549299" y="2644618"/>
            <a:ext cx="5272719" cy="2970571"/>
          </a:xfrm>
          <a:prstGeom prst="rect">
            <a:avLst/>
          </a:prstGeom>
          <a:noFill/>
        </p:spPr>
      </p:pic>
      <p:sp>
        <p:nvSpPr>
          <p:cNvPr id="17" name="TextBox 16">
            <a:extLst>
              <a:ext uri="{FF2B5EF4-FFF2-40B4-BE49-F238E27FC236}">
                <a16:creationId xmlns:a16="http://schemas.microsoft.com/office/drawing/2014/main" id="{3660EA96-2E50-48E1-BB89-7CD979EAFFC2}"/>
              </a:ext>
            </a:extLst>
          </p:cNvPr>
          <p:cNvSpPr txBox="1"/>
          <p:nvPr/>
        </p:nvSpPr>
        <p:spPr>
          <a:xfrm>
            <a:off x="953037" y="1840459"/>
            <a:ext cx="10109915" cy="461665"/>
          </a:xfrm>
          <a:prstGeom prst="rect">
            <a:avLst/>
          </a:prstGeom>
          <a:noFill/>
        </p:spPr>
        <p:txBody>
          <a:bodyPr wrap="square">
            <a:spAutoFit/>
          </a:bodyPr>
          <a:lstStyle/>
          <a:p>
            <a:pPr algn="ctr"/>
            <a:r>
              <a:rPr lang="en-US" sz="2400" dirty="0" err="1">
                <a:solidFill>
                  <a:schemeClr val="tx1">
                    <a:lumMod val="65000"/>
                    <a:lumOff val="35000"/>
                  </a:schemeClr>
                </a:solidFill>
              </a:rPr>
              <a:t>Số</a:t>
            </a:r>
            <a:r>
              <a:rPr lang="en-US" sz="2400" dirty="0">
                <a:solidFill>
                  <a:schemeClr val="tx1">
                    <a:lumMod val="65000"/>
                    <a:lumOff val="35000"/>
                  </a:schemeClr>
                </a:solidFill>
              </a:rPr>
              <a:t> </a:t>
            </a:r>
            <a:r>
              <a:rPr lang="en-US" sz="2400" dirty="0" err="1">
                <a:solidFill>
                  <a:schemeClr val="tx1">
                    <a:lumMod val="65000"/>
                    <a:lumOff val="35000"/>
                  </a:schemeClr>
                </a:solidFill>
              </a:rPr>
              <a:t>lượng</a:t>
            </a:r>
            <a:r>
              <a:rPr lang="en-US" sz="2400" dirty="0">
                <a:solidFill>
                  <a:schemeClr val="tx1">
                    <a:lumMod val="65000"/>
                    <a:lumOff val="35000"/>
                  </a:schemeClr>
                </a:solidFill>
              </a:rPr>
              <a:t> </a:t>
            </a:r>
            <a:r>
              <a:rPr lang="en-US" sz="2400" dirty="0" err="1">
                <a:solidFill>
                  <a:schemeClr val="tx1">
                    <a:lumMod val="65000"/>
                    <a:lumOff val="35000"/>
                  </a:schemeClr>
                </a:solidFill>
              </a:rPr>
              <a:t>và</a:t>
            </a:r>
            <a:r>
              <a:rPr lang="en-US" sz="2400" dirty="0">
                <a:solidFill>
                  <a:schemeClr val="tx1">
                    <a:lumMod val="65000"/>
                    <a:lumOff val="35000"/>
                  </a:schemeClr>
                </a:solidFill>
              </a:rPr>
              <a:t> </a:t>
            </a:r>
            <a:r>
              <a:rPr lang="en-US" sz="2400" dirty="0" err="1">
                <a:solidFill>
                  <a:schemeClr val="tx1">
                    <a:lumMod val="65000"/>
                    <a:lumOff val="35000"/>
                  </a:schemeClr>
                </a:solidFill>
              </a:rPr>
              <a:t>tỷ</a:t>
            </a:r>
            <a:r>
              <a:rPr lang="en-US" sz="2400" dirty="0">
                <a:solidFill>
                  <a:schemeClr val="tx1">
                    <a:lumMod val="65000"/>
                    <a:lumOff val="35000"/>
                  </a:schemeClr>
                </a:solidFill>
              </a:rPr>
              <a:t> </a:t>
            </a:r>
            <a:r>
              <a:rPr lang="en-US" sz="2400" dirty="0" err="1">
                <a:solidFill>
                  <a:schemeClr val="tx1">
                    <a:lumMod val="65000"/>
                    <a:lumOff val="35000"/>
                  </a:schemeClr>
                </a:solidFill>
              </a:rPr>
              <a:t>lệ</a:t>
            </a:r>
            <a:r>
              <a:rPr lang="en-US" sz="2400" dirty="0">
                <a:solidFill>
                  <a:schemeClr val="tx1">
                    <a:lumMod val="65000"/>
                    <a:lumOff val="35000"/>
                  </a:schemeClr>
                </a:solidFill>
              </a:rPr>
              <a:t> lao </a:t>
            </a:r>
            <a:r>
              <a:rPr lang="en-US" sz="2400" dirty="0" err="1">
                <a:solidFill>
                  <a:schemeClr val="tx1">
                    <a:lumMod val="65000"/>
                    <a:lumOff val="35000"/>
                  </a:schemeClr>
                </a:solidFill>
              </a:rPr>
              <a:t>động</a:t>
            </a:r>
            <a:r>
              <a:rPr lang="en-US" sz="2400" dirty="0">
                <a:solidFill>
                  <a:schemeClr val="tx1">
                    <a:lumMod val="65000"/>
                    <a:lumOff val="35000"/>
                  </a:schemeClr>
                </a:solidFill>
              </a:rPr>
              <a:t> </a:t>
            </a:r>
            <a:r>
              <a:rPr lang="en-US" sz="2400" dirty="0" err="1">
                <a:solidFill>
                  <a:schemeClr val="tx1">
                    <a:lumMod val="65000"/>
                    <a:lumOff val="35000"/>
                  </a:schemeClr>
                </a:solidFill>
              </a:rPr>
              <a:t>nữ</a:t>
            </a:r>
            <a:r>
              <a:rPr lang="en-US" sz="2400" dirty="0">
                <a:solidFill>
                  <a:schemeClr val="tx1">
                    <a:lumMod val="65000"/>
                    <a:lumOff val="35000"/>
                  </a:schemeClr>
                </a:solidFill>
              </a:rPr>
              <a:t> </a:t>
            </a:r>
            <a:r>
              <a:rPr lang="en-US" sz="2400" dirty="0" err="1">
                <a:solidFill>
                  <a:schemeClr val="tx1">
                    <a:lumMod val="65000"/>
                    <a:lumOff val="35000"/>
                  </a:schemeClr>
                </a:solidFill>
              </a:rPr>
              <a:t>trong</a:t>
            </a:r>
            <a:r>
              <a:rPr lang="en-US" sz="2400" dirty="0">
                <a:solidFill>
                  <a:schemeClr val="tx1">
                    <a:lumMod val="65000"/>
                    <a:lumOff val="35000"/>
                  </a:schemeClr>
                </a:solidFill>
              </a:rPr>
              <a:t> </a:t>
            </a:r>
            <a:r>
              <a:rPr lang="en-US" sz="2400" dirty="0" err="1">
                <a:solidFill>
                  <a:schemeClr val="tx1">
                    <a:lumMod val="65000"/>
                    <a:lumOff val="35000"/>
                  </a:schemeClr>
                </a:solidFill>
              </a:rPr>
              <a:t>khu</a:t>
            </a:r>
            <a:r>
              <a:rPr lang="en-US" sz="2400" dirty="0">
                <a:solidFill>
                  <a:schemeClr val="tx1">
                    <a:lumMod val="65000"/>
                    <a:lumOff val="35000"/>
                  </a:schemeClr>
                </a:solidFill>
              </a:rPr>
              <a:t> </a:t>
            </a:r>
            <a:r>
              <a:rPr lang="en-US" sz="2400" dirty="0" err="1">
                <a:solidFill>
                  <a:schemeClr val="tx1">
                    <a:lumMod val="65000"/>
                    <a:lumOff val="35000"/>
                  </a:schemeClr>
                </a:solidFill>
              </a:rPr>
              <a:t>vực</a:t>
            </a:r>
            <a:r>
              <a:rPr lang="en-US" sz="2400" dirty="0">
                <a:solidFill>
                  <a:schemeClr val="tx1">
                    <a:lumMod val="65000"/>
                    <a:lumOff val="35000"/>
                  </a:schemeClr>
                </a:solidFill>
              </a:rPr>
              <a:t> </a:t>
            </a:r>
            <a:r>
              <a:rPr lang="en-US" sz="2400" dirty="0" err="1">
                <a:solidFill>
                  <a:schemeClr val="tx1">
                    <a:lumMod val="65000"/>
                    <a:lumOff val="35000"/>
                  </a:schemeClr>
                </a:solidFill>
              </a:rPr>
              <a:t>doanh</a:t>
            </a:r>
            <a:r>
              <a:rPr lang="en-US" sz="2400" dirty="0">
                <a:solidFill>
                  <a:schemeClr val="tx1">
                    <a:lumMod val="65000"/>
                    <a:lumOff val="35000"/>
                  </a:schemeClr>
                </a:solidFill>
              </a:rPr>
              <a:t> </a:t>
            </a:r>
            <a:r>
              <a:rPr lang="en-US" sz="2400" dirty="0" err="1">
                <a:solidFill>
                  <a:schemeClr val="tx1">
                    <a:lumMod val="65000"/>
                    <a:lumOff val="35000"/>
                  </a:schemeClr>
                </a:solidFill>
              </a:rPr>
              <a:t>nghiệp</a:t>
            </a:r>
            <a:r>
              <a:rPr lang="en-US" sz="2400" dirty="0">
                <a:solidFill>
                  <a:schemeClr val="tx1">
                    <a:lumMod val="65000"/>
                    <a:lumOff val="35000"/>
                  </a:schemeClr>
                </a:solidFill>
              </a:rPr>
              <a:t> </a:t>
            </a:r>
            <a:r>
              <a:rPr lang="en-US" sz="2400" dirty="0" err="1">
                <a:solidFill>
                  <a:schemeClr val="tx1">
                    <a:lumMod val="65000"/>
                    <a:lumOff val="35000"/>
                  </a:schemeClr>
                </a:solidFill>
              </a:rPr>
              <a:t>chính</a:t>
            </a:r>
            <a:r>
              <a:rPr lang="en-US" sz="2400" dirty="0">
                <a:solidFill>
                  <a:schemeClr val="tx1">
                    <a:lumMod val="65000"/>
                    <a:lumOff val="35000"/>
                  </a:schemeClr>
                </a:solidFill>
              </a:rPr>
              <a:t> </a:t>
            </a:r>
            <a:r>
              <a:rPr lang="en-US" sz="2400" dirty="0" err="1">
                <a:solidFill>
                  <a:schemeClr val="tx1">
                    <a:lumMod val="65000"/>
                    <a:lumOff val="35000"/>
                  </a:schemeClr>
                </a:solidFill>
              </a:rPr>
              <a:t>thức</a:t>
            </a:r>
            <a:endParaRPr lang="en-US" sz="2400" dirty="0">
              <a:solidFill>
                <a:schemeClr val="tx1">
                  <a:lumMod val="65000"/>
                  <a:lumOff val="35000"/>
                </a:schemeClr>
              </a:solidFill>
            </a:endParaRPr>
          </a:p>
        </p:txBody>
      </p:sp>
      <p:pic>
        <p:nvPicPr>
          <p:cNvPr id="19" name="Picture 18">
            <a:extLst>
              <a:ext uri="{FF2B5EF4-FFF2-40B4-BE49-F238E27FC236}">
                <a16:creationId xmlns:a16="http://schemas.microsoft.com/office/drawing/2014/main" id="{605712F2-D83C-431A-9C22-D0E03D7C97D3}"/>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6369979" y="2644618"/>
            <a:ext cx="5272720" cy="2597083"/>
          </a:xfrm>
          <a:prstGeom prst="rect">
            <a:avLst/>
          </a:prstGeom>
          <a:noFill/>
        </p:spPr>
      </p:pic>
    </p:spTree>
    <p:extLst>
      <p:ext uri="{BB962C8B-B14F-4D97-AF65-F5344CB8AC3E}">
        <p14:creationId xmlns:p14="http://schemas.microsoft.com/office/powerpoint/2010/main" val="3193041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14">
            <a:extLst>
              <a:ext uri="{FF2B5EF4-FFF2-40B4-BE49-F238E27FC236}">
                <a16:creationId xmlns:a16="http://schemas.microsoft.com/office/drawing/2014/main" id="{A499F183-99EE-4B1F-BA64-21A0792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16">
            <a:extLst>
              <a:ext uri="{FF2B5EF4-FFF2-40B4-BE49-F238E27FC236}">
                <a16:creationId xmlns:a16="http://schemas.microsoft.com/office/drawing/2014/main" id="{B783A767-5AFC-40D0-A72C-09036EA1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18">
            <a:extLst>
              <a:ext uri="{FF2B5EF4-FFF2-40B4-BE49-F238E27FC236}">
                <a16:creationId xmlns:a16="http://schemas.microsoft.com/office/drawing/2014/main" id="{41262CAC-6BC8-43F9-9113-770A2772F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0">
            <a:extLst>
              <a:ext uri="{FF2B5EF4-FFF2-40B4-BE49-F238E27FC236}">
                <a16:creationId xmlns:a16="http://schemas.microsoft.com/office/drawing/2014/main" id="{1AA2CCB6-DFD2-41CD-96FE-0140B7935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1" name="Rectangle 22">
            <a:extLst>
              <a:ext uri="{FF2B5EF4-FFF2-40B4-BE49-F238E27FC236}">
                <a16:creationId xmlns:a16="http://schemas.microsoft.com/office/drawing/2014/main" id="{6A225C9B-755F-4F91-9681-5E07AFAA71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4">
            <a:extLst>
              <a:ext uri="{FF2B5EF4-FFF2-40B4-BE49-F238E27FC236}">
                <a16:creationId xmlns:a16="http://schemas.microsoft.com/office/drawing/2014/main" id="{932CD2CD-6CF3-4EE9-A24A-A41D45DCF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6" name="TextBox 5">
            <a:extLst>
              <a:ext uri="{FF2B5EF4-FFF2-40B4-BE49-F238E27FC236}">
                <a16:creationId xmlns:a16="http://schemas.microsoft.com/office/drawing/2014/main" id="{AD8C144F-5A4F-4BB8-ABE9-0EDA0D4F1BEA}"/>
              </a:ext>
            </a:extLst>
          </p:cNvPr>
          <p:cNvSpPr txBox="1"/>
          <p:nvPr/>
        </p:nvSpPr>
        <p:spPr>
          <a:xfrm>
            <a:off x="980350" y="6219825"/>
            <a:ext cx="5864950" cy="369332"/>
          </a:xfrm>
          <a:prstGeom prst="rect">
            <a:avLst/>
          </a:prstGeom>
          <a:noFill/>
        </p:spPr>
        <p:txBody>
          <a:bodyPr wrap="square" rtlCol="0">
            <a:spAutoFit/>
          </a:bodyPr>
          <a:lstStyle/>
          <a:p>
            <a:r>
              <a:rPr lang="en-US" i="1" dirty="0" err="1"/>
              <a:t>Nguồn</a:t>
            </a:r>
            <a:r>
              <a:rPr lang="en-US" i="1" dirty="0"/>
              <a:t>: </a:t>
            </a:r>
            <a:r>
              <a:rPr lang="en-US" i="1" dirty="0" err="1"/>
              <a:t>Tổng</a:t>
            </a:r>
            <a:r>
              <a:rPr lang="en-US" i="1" dirty="0"/>
              <a:t> </a:t>
            </a:r>
            <a:r>
              <a:rPr lang="en-US" i="1" dirty="0" err="1"/>
              <a:t>cục</a:t>
            </a:r>
            <a:r>
              <a:rPr lang="en-US" i="1" dirty="0"/>
              <a:t> </a:t>
            </a:r>
            <a:r>
              <a:rPr lang="en-US" i="1" dirty="0" err="1"/>
              <a:t>thống</a:t>
            </a:r>
            <a:r>
              <a:rPr lang="en-US" i="1" dirty="0"/>
              <a:t> </a:t>
            </a:r>
            <a:r>
              <a:rPr lang="en-US" i="1" dirty="0" err="1"/>
              <a:t>kê</a:t>
            </a:r>
            <a:r>
              <a:rPr lang="en-US" i="1" dirty="0"/>
              <a:t> (2021)</a:t>
            </a:r>
            <a:endParaRPr lang="vi-VN" i="1" dirty="0"/>
          </a:p>
        </p:txBody>
      </p:sp>
      <p:sp>
        <p:nvSpPr>
          <p:cNvPr id="26" name="TextBox 25">
            <a:extLst>
              <a:ext uri="{FF2B5EF4-FFF2-40B4-BE49-F238E27FC236}">
                <a16:creationId xmlns:a16="http://schemas.microsoft.com/office/drawing/2014/main" id="{87D98774-86CB-4E70-A555-457F4AAEDF97}"/>
              </a:ext>
            </a:extLst>
          </p:cNvPr>
          <p:cNvSpPr txBox="1"/>
          <p:nvPr/>
        </p:nvSpPr>
        <p:spPr>
          <a:xfrm>
            <a:off x="8289090" y="1023662"/>
            <a:ext cx="3209433" cy="2062103"/>
          </a:xfrm>
          <a:prstGeom prst="rect">
            <a:avLst/>
          </a:prstGeom>
          <a:noFill/>
        </p:spPr>
        <p:txBody>
          <a:bodyPr wrap="square">
            <a:spAutoFit/>
          </a:bodyPr>
          <a:lstStyle/>
          <a:p>
            <a:pPr algn="ctr"/>
            <a:r>
              <a:rPr lang="en-US" sz="3200" b="1" dirty="0">
                <a:solidFill>
                  <a:schemeClr val="bg1"/>
                </a:solidFill>
                <a:effectLst/>
                <a:latin typeface="Calibri" panose="020F0502020204030204" pitchFamily="34" charset="0"/>
                <a:ea typeface="Calibri" panose="020F0502020204030204" pitchFamily="34" charset="0"/>
              </a:rPr>
              <a:t>56,2%</a:t>
            </a:r>
          </a:p>
          <a:p>
            <a:pPr algn="ct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lao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động</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trong</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lực</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lượng</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lao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động</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thuộc</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lĩnh</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vực</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không</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xác</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định</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tự</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do)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và</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kinh</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tế</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cá</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thể</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và</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không</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có</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quan</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hệ</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lao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động</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và</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có</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thể</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được</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đánh</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giá</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là</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thuộc</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lĩnh</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vực</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không</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chính</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1600" dirty="0" err="1">
                <a:solidFill>
                  <a:schemeClr val="bg1"/>
                </a:solidFill>
                <a:effectLst/>
                <a:latin typeface="Tahoma" panose="020B0604030504040204" pitchFamily="34" charset="0"/>
                <a:ea typeface="Tahoma" panose="020B0604030504040204" pitchFamily="34" charset="0"/>
                <a:cs typeface="Tahoma" panose="020B0604030504040204" pitchFamily="34" charset="0"/>
              </a:rPr>
              <a:t>thức</a:t>
            </a:r>
            <a:r>
              <a:rPr lang="en-US" sz="16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t>
            </a:r>
            <a:endParaRPr lang="vi-VN"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id="{A0465191-1899-47A9-BB4C-D7E94A6A5D43}"/>
              </a:ext>
            </a:extLst>
          </p:cNvPr>
          <p:cNvSpPr>
            <a:spLocks noGrp="1"/>
          </p:cNvSpPr>
          <p:nvPr>
            <p:ph type="sldNum" sz="quarter" idx="12"/>
          </p:nvPr>
        </p:nvSpPr>
        <p:spPr>
          <a:xfrm>
            <a:off x="10656892" y="6390565"/>
            <a:ext cx="1052508" cy="365125"/>
          </a:xfrm>
        </p:spPr>
        <p:txBody>
          <a:bodyPr/>
          <a:lstStyle/>
          <a:p>
            <a:fld id="{D57F1E4F-1CFF-5643-939E-217C01CDF565}" type="slidenum">
              <a:rPr lang="en-US" smtClean="0"/>
              <a:pPr/>
              <a:t>17</a:t>
            </a:fld>
            <a:endParaRPr lang="en-US" dirty="0"/>
          </a:p>
        </p:txBody>
      </p:sp>
      <p:pic>
        <p:nvPicPr>
          <p:cNvPr id="2" name="Picture 1">
            <a:extLst>
              <a:ext uri="{FF2B5EF4-FFF2-40B4-BE49-F238E27FC236}">
                <a16:creationId xmlns:a16="http://schemas.microsoft.com/office/drawing/2014/main" id="{D337DBF3-7F41-4688-8AC9-203F0FEDCC71}"/>
              </a:ext>
            </a:extLst>
          </p:cNvPr>
          <p:cNvPicPr>
            <a:picLocks noChangeAspect="1"/>
          </p:cNvPicPr>
          <p:nvPr/>
        </p:nvPicPr>
        <p:blipFill>
          <a:blip r:embed="rId2"/>
          <a:stretch>
            <a:fillRect/>
          </a:stretch>
        </p:blipFill>
        <p:spPr>
          <a:xfrm>
            <a:off x="341602" y="1668563"/>
            <a:ext cx="7358944" cy="3520874"/>
          </a:xfrm>
          <a:prstGeom prst="rect">
            <a:avLst/>
          </a:prstGeom>
        </p:spPr>
      </p:pic>
      <p:sp>
        <p:nvSpPr>
          <p:cNvPr id="14" name="TextBox 13">
            <a:extLst>
              <a:ext uri="{FF2B5EF4-FFF2-40B4-BE49-F238E27FC236}">
                <a16:creationId xmlns:a16="http://schemas.microsoft.com/office/drawing/2014/main" id="{AEB7CA67-360A-4BDA-95C8-73C90E8EE373}"/>
              </a:ext>
            </a:extLst>
          </p:cNvPr>
          <p:cNvSpPr txBox="1"/>
          <p:nvPr/>
        </p:nvSpPr>
        <p:spPr>
          <a:xfrm>
            <a:off x="8185434" y="3265170"/>
            <a:ext cx="3313089" cy="2492990"/>
          </a:xfrm>
          <a:prstGeom prst="rect">
            <a:avLst/>
          </a:prstGeom>
          <a:noFill/>
        </p:spPr>
        <p:txBody>
          <a:bodyPr wrap="square">
            <a:spAutoFit/>
          </a:bodyPr>
          <a:lstStyle/>
          <a:p>
            <a:pPr algn="ctr"/>
            <a:r>
              <a:rPr lang="vi-VN" sz="1600" dirty="0">
                <a:solidFill>
                  <a:schemeClr val="bg1"/>
                </a:solidFill>
              </a:rPr>
              <a:t>Covid-19 đã đẩy nhiều lao động vào tình trạng không có việc làm đồng thời khiến nhiều người trong số họ buộc phải trở thành lao động có việc làm phi chính thức</a:t>
            </a:r>
            <a:r>
              <a:rPr lang="en-US" sz="1600" dirty="0">
                <a:solidFill>
                  <a:schemeClr val="bg1"/>
                </a:solidFill>
              </a:rPr>
              <a:t>.  L</a:t>
            </a:r>
            <a:r>
              <a:rPr lang="vi-VN" sz="1600" dirty="0">
                <a:solidFill>
                  <a:schemeClr val="bg1"/>
                </a:solidFill>
              </a:rPr>
              <a:t>ao động phi chính thức</a:t>
            </a:r>
            <a:r>
              <a:rPr lang="en-US" sz="1600" dirty="0">
                <a:solidFill>
                  <a:schemeClr val="bg1"/>
                </a:solidFill>
              </a:rPr>
              <a:t> </a:t>
            </a:r>
            <a:r>
              <a:rPr lang="vi-VN" sz="1600" dirty="0">
                <a:solidFill>
                  <a:schemeClr val="bg1"/>
                </a:solidFill>
              </a:rPr>
              <a:t>năm 2020 là 20,9 triệu người, tăng </a:t>
            </a:r>
            <a:endParaRPr lang="en-US" sz="1600" dirty="0">
              <a:solidFill>
                <a:schemeClr val="bg1"/>
              </a:solidFill>
            </a:endParaRPr>
          </a:p>
          <a:p>
            <a:pPr algn="ctr"/>
            <a:r>
              <a:rPr lang="vi-VN" sz="2800" b="1" dirty="0">
                <a:solidFill>
                  <a:schemeClr val="bg1"/>
                </a:solidFill>
                <a:latin typeface="Calibri" panose="020F0502020204030204" pitchFamily="34" charset="0"/>
                <a:cs typeface="Calibri" panose="020F0502020204030204" pitchFamily="34" charset="0"/>
              </a:rPr>
              <a:t>338,4 nghìn </a:t>
            </a:r>
            <a:endParaRPr lang="en-US" sz="2800" b="1" dirty="0">
              <a:solidFill>
                <a:schemeClr val="bg1"/>
              </a:solidFill>
              <a:latin typeface="Calibri" panose="020F0502020204030204" pitchFamily="34" charset="0"/>
              <a:cs typeface="Calibri" panose="020F0502020204030204" pitchFamily="34" charset="0"/>
            </a:endParaRPr>
          </a:p>
          <a:p>
            <a:pPr algn="ctr"/>
            <a:r>
              <a:rPr lang="vi-VN" sz="1600" dirty="0">
                <a:solidFill>
                  <a:schemeClr val="bg1"/>
                </a:solidFill>
              </a:rPr>
              <a:t>người so </a:t>
            </a:r>
            <a:r>
              <a:rPr lang="en-US" sz="1600" dirty="0">
                <a:solidFill>
                  <a:schemeClr val="bg1"/>
                </a:solidFill>
              </a:rPr>
              <a:t>2020</a:t>
            </a:r>
            <a:r>
              <a:rPr lang="vi-VN" sz="1600" dirty="0">
                <a:solidFill>
                  <a:schemeClr val="bg1"/>
                </a:solidFill>
              </a:rPr>
              <a:t>. </a:t>
            </a:r>
            <a:endParaRPr lang="en-US" sz="1600" dirty="0">
              <a:solidFill>
                <a:schemeClr val="bg1"/>
              </a:solidFill>
            </a:endParaRPr>
          </a:p>
        </p:txBody>
      </p:sp>
      <p:sp>
        <p:nvSpPr>
          <p:cNvPr id="5" name="TextBox 4">
            <a:extLst>
              <a:ext uri="{FF2B5EF4-FFF2-40B4-BE49-F238E27FC236}">
                <a16:creationId xmlns:a16="http://schemas.microsoft.com/office/drawing/2014/main" id="{1F245330-6CAD-4B72-9D06-3D0713355A50}"/>
              </a:ext>
            </a:extLst>
          </p:cNvPr>
          <p:cNvSpPr txBox="1"/>
          <p:nvPr/>
        </p:nvSpPr>
        <p:spPr>
          <a:xfrm>
            <a:off x="446534" y="723899"/>
            <a:ext cx="7254012" cy="523220"/>
          </a:xfrm>
          <a:prstGeom prst="rect">
            <a:avLst/>
          </a:prstGeom>
          <a:noFill/>
        </p:spPr>
        <p:txBody>
          <a:bodyPr wrap="square" rtlCol="0">
            <a:spAutoFit/>
          </a:bodyPr>
          <a:lstStyle/>
          <a:p>
            <a:r>
              <a:rPr lang="en-US" sz="2800" dirty="0"/>
              <a:t>Phi </a:t>
            </a:r>
            <a:r>
              <a:rPr lang="en-US" sz="2800" dirty="0" err="1"/>
              <a:t>chính</a:t>
            </a:r>
            <a:r>
              <a:rPr lang="en-US" sz="2800" dirty="0"/>
              <a:t> </a:t>
            </a:r>
            <a:r>
              <a:rPr lang="en-US" sz="2800" dirty="0" err="1"/>
              <a:t>thức</a:t>
            </a:r>
            <a:r>
              <a:rPr lang="en-US" sz="2800" dirty="0"/>
              <a:t> </a:t>
            </a:r>
            <a:r>
              <a:rPr lang="en-US" sz="2800" dirty="0" err="1"/>
              <a:t>vẫn</a:t>
            </a:r>
            <a:r>
              <a:rPr lang="en-US" sz="2800" dirty="0"/>
              <a:t> </a:t>
            </a:r>
            <a:r>
              <a:rPr lang="en-US" sz="2800" dirty="0" err="1"/>
              <a:t>là</a:t>
            </a:r>
            <a:r>
              <a:rPr lang="en-US" sz="2800" dirty="0"/>
              <a:t> </a:t>
            </a:r>
            <a:r>
              <a:rPr lang="en-US" sz="2800" dirty="0" err="1"/>
              <a:t>một</a:t>
            </a:r>
            <a:r>
              <a:rPr lang="en-US" sz="2800" dirty="0"/>
              <a:t> </a:t>
            </a:r>
            <a:r>
              <a:rPr lang="en-US" sz="2800" dirty="0" err="1"/>
              <a:t>thách</a:t>
            </a:r>
            <a:r>
              <a:rPr lang="en-US" sz="2800" dirty="0"/>
              <a:t> </a:t>
            </a:r>
            <a:r>
              <a:rPr lang="en-US" sz="2800" dirty="0" err="1"/>
              <a:t>thức</a:t>
            </a:r>
            <a:r>
              <a:rPr lang="en-US" sz="2800" dirty="0"/>
              <a:t> </a:t>
            </a:r>
            <a:r>
              <a:rPr lang="en-US" sz="2800" dirty="0" err="1"/>
              <a:t>lớn</a:t>
            </a:r>
            <a:endParaRPr lang="en-US" sz="2800" dirty="0"/>
          </a:p>
        </p:txBody>
      </p:sp>
    </p:spTree>
    <p:extLst>
      <p:ext uri="{BB962C8B-B14F-4D97-AF65-F5344CB8AC3E}">
        <p14:creationId xmlns:p14="http://schemas.microsoft.com/office/powerpoint/2010/main" val="2091585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E94FBAA-366C-478F-9227-176159A6CAC5}"/>
              </a:ext>
            </a:extLst>
          </p:cNvPr>
          <p:cNvGraphicFramePr>
            <a:graphicFrameLocks noGrp="1"/>
          </p:cNvGraphicFramePr>
          <p:nvPr>
            <p:extLst>
              <p:ext uri="{D42A27DB-BD31-4B8C-83A1-F6EECF244321}">
                <p14:modId xmlns:p14="http://schemas.microsoft.com/office/powerpoint/2010/main" val="3220749824"/>
              </p:ext>
            </p:extLst>
          </p:nvPr>
        </p:nvGraphicFramePr>
        <p:xfrm>
          <a:off x="516021" y="660401"/>
          <a:ext cx="11155280" cy="850900"/>
        </p:xfrm>
        <a:graphic>
          <a:graphicData uri="http://schemas.openxmlformats.org/drawingml/2006/table">
            <a:tbl>
              <a:tblPr firstRow="1" firstCol="1" bandRow="1">
                <a:tableStyleId>{5C22544A-7EE6-4342-B048-85BDC9FD1C3A}</a:tableStyleId>
              </a:tblPr>
              <a:tblGrid>
                <a:gridCol w="11155280">
                  <a:extLst>
                    <a:ext uri="{9D8B030D-6E8A-4147-A177-3AD203B41FA5}">
                      <a16:colId xmlns:a16="http://schemas.microsoft.com/office/drawing/2014/main" val="3415780888"/>
                    </a:ext>
                  </a:extLst>
                </a:gridCol>
              </a:tblGrid>
              <a:tr h="850900">
                <a:tc>
                  <a:txBody>
                    <a:bodyPr/>
                    <a:lstStyle/>
                    <a:p>
                      <a:pPr marL="0" marR="15875" algn="just">
                        <a:lnSpc>
                          <a:spcPct val="150000"/>
                        </a:lnSpc>
                        <a:spcBef>
                          <a:spcPts val="0"/>
                        </a:spcBef>
                        <a:spcAft>
                          <a:spcPts val="0"/>
                        </a:spcAft>
                      </a:pPr>
                      <a:r>
                        <a:rPr lang="en-US" sz="1800" b="1" i="0" kern="1200" dirty="0" err="1">
                          <a:solidFill>
                            <a:schemeClr val="tx1">
                              <a:lumMod val="95000"/>
                              <a:lumOff val="5000"/>
                            </a:schemeClr>
                          </a:solidFill>
                          <a:effectLst/>
                          <a:latin typeface="+mn-lt"/>
                          <a:ea typeface="+mn-ea"/>
                          <a:cs typeface="+mn-cs"/>
                        </a:rPr>
                        <a:t>Kết</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quả</a:t>
                      </a:r>
                      <a:r>
                        <a:rPr lang="en-US" sz="1800" b="1" i="0" kern="1200" dirty="0">
                          <a:solidFill>
                            <a:schemeClr val="tx1">
                              <a:lumMod val="95000"/>
                              <a:lumOff val="5000"/>
                            </a:schemeClr>
                          </a:solidFill>
                          <a:effectLst/>
                          <a:latin typeface="+mn-lt"/>
                          <a:ea typeface="+mn-ea"/>
                          <a:cs typeface="+mn-cs"/>
                        </a:rPr>
                        <a:t> 1.3: </a:t>
                      </a:r>
                      <a:r>
                        <a:rPr lang="en-US" sz="1800" b="1" i="0" kern="1200" dirty="0" err="1">
                          <a:solidFill>
                            <a:schemeClr val="tx1">
                              <a:lumMod val="95000"/>
                              <a:lumOff val="5000"/>
                            </a:schemeClr>
                          </a:solidFill>
                          <a:effectLst/>
                          <a:latin typeface="+mn-lt"/>
                          <a:ea typeface="+mn-ea"/>
                          <a:cs typeface="+mn-cs"/>
                        </a:rPr>
                        <a:t>Triển</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vọng</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về</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duy</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trì</a:t>
                      </a:r>
                      <a:r>
                        <a:rPr lang="en-US" sz="1800" b="1" i="0" kern="1200" dirty="0">
                          <a:solidFill>
                            <a:schemeClr val="tx1">
                              <a:lumMod val="95000"/>
                              <a:lumOff val="5000"/>
                            </a:schemeClr>
                          </a:solidFill>
                          <a:effectLst/>
                          <a:latin typeface="+mn-lt"/>
                          <a:ea typeface="+mn-ea"/>
                          <a:cs typeface="+mn-cs"/>
                        </a:rPr>
                        <a:t> và </a:t>
                      </a:r>
                      <a:r>
                        <a:rPr lang="en-US" sz="1800" b="1" i="0" kern="1200" dirty="0" err="1">
                          <a:solidFill>
                            <a:schemeClr val="tx1">
                              <a:lumMod val="95000"/>
                              <a:lumOff val="5000"/>
                            </a:schemeClr>
                          </a:solidFill>
                          <a:effectLst/>
                          <a:latin typeface="+mn-lt"/>
                          <a:ea typeface="+mn-ea"/>
                          <a:cs typeface="+mn-cs"/>
                        </a:rPr>
                        <a:t>mở</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rộng</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tự</a:t>
                      </a:r>
                      <a:r>
                        <a:rPr lang="en-US" sz="1800" b="1" i="0" kern="1200" dirty="0">
                          <a:solidFill>
                            <a:schemeClr val="tx1">
                              <a:lumMod val="95000"/>
                              <a:lumOff val="5000"/>
                            </a:schemeClr>
                          </a:solidFill>
                          <a:effectLst/>
                          <a:latin typeface="+mn-lt"/>
                          <a:ea typeface="+mn-ea"/>
                          <a:cs typeface="+mn-cs"/>
                        </a:rPr>
                        <a:t> do </a:t>
                      </a:r>
                      <a:r>
                        <a:rPr lang="en-US" sz="1800" b="1" i="0" kern="1200" dirty="0" err="1">
                          <a:solidFill>
                            <a:schemeClr val="tx1">
                              <a:lumMod val="95000"/>
                              <a:lumOff val="5000"/>
                            </a:schemeClr>
                          </a:solidFill>
                          <a:effectLst/>
                          <a:latin typeface="+mn-lt"/>
                          <a:ea typeface="+mn-ea"/>
                          <a:cs typeface="+mn-cs"/>
                        </a:rPr>
                        <a:t>việc</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làm</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năng</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suất</a:t>
                      </a:r>
                      <a:r>
                        <a:rPr lang="en-US" sz="1800" b="1" i="0" kern="1200" dirty="0">
                          <a:solidFill>
                            <a:schemeClr val="tx1">
                              <a:lumMod val="95000"/>
                              <a:lumOff val="5000"/>
                            </a:schemeClr>
                          </a:solidFill>
                          <a:effectLst/>
                          <a:latin typeface="+mn-lt"/>
                          <a:ea typeface="+mn-ea"/>
                          <a:cs typeface="+mn-cs"/>
                        </a:rPr>
                        <a:t> cho </a:t>
                      </a:r>
                      <a:r>
                        <a:rPr lang="en-US" sz="1800" b="1" i="0" kern="1200" dirty="0" err="1">
                          <a:solidFill>
                            <a:schemeClr val="tx1">
                              <a:lumMod val="95000"/>
                              <a:lumOff val="5000"/>
                            </a:schemeClr>
                          </a:solidFill>
                          <a:effectLst/>
                          <a:latin typeface="+mn-lt"/>
                          <a:ea typeface="+mn-ea"/>
                          <a:cs typeface="+mn-cs"/>
                        </a:rPr>
                        <a:t>phụ</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nữ</a:t>
                      </a:r>
                      <a:r>
                        <a:rPr lang="en-US" sz="1800" b="1" i="0" kern="1200" dirty="0">
                          <a:solidFill>
                            <a:schemeClr val="tx1">
                              <a:lumMod val="95000"/>
                              <a:lumOff val="5000"/>
                            </a:schemeClr>
                          </a:solidFill>
                          <a:effectLst/>
                          <a:latin typeface="+mn-lt"/>
                          <a:ea typeface="+mn-ea"/>
                          <a:cs typeface="+mn-cs"/>
                        </a:rPr>
                        <a:t> và </a:t>
                      </a:r>
                      <a:r>
                        <a:rPr lang="en-US" sz="1800" b="1" i="0" kern="1200" dirty="0" err="1">
                          <a:solidFill>
                            <a:schemeClr val="tx1">
                              <a:lumMod val="95000"/>
                              <a:lumOff val="5000"/>
                            </a:schemeClr>
                          </a:solidFill>
                          <a:effectLst/>
                          <a:latin typeface="+mn-lt"/>
                          <a:ea typeface="+mn-ea"/>
                          <a:cs typeface="+mn-cs"/>
                        </a:rPr>
                        <a:t>nam</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giới</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thông</a:t>
                      </a:r>
                      <a:r>
                        <a:rPr lang="en-US" sz="1800" b="1" i="0" kern="1200" dirty="0">
                          <a:solidFill>
                            <a:schemeClr val="tx1">
                              <a:lumMod val="95000"/>
                              <a:lumOff val="5000"/>
                            </a:schemeClr>
                          </a:solidFill>
                          <a:effectLst/>
                          <a:latin typeface="+mn-lt"/>
                          <a:ea typeface="+mn-ea"/>
                          <a:cs typeface="+mn-cs"/>
                        </a:rPr>
                        <a:t> qua di </a:t>
                      </a:r>
                      <a:r>
                        <a:rPr lang="en-US" sz="1800" b="1" i="0" kern="1200" dirty="0" err="1">
                          <a:solidFill>
                            <a:schemeClr val="tx1">
                              <a:lumMod val="95000"/>
                              <a:lumOff val="5000"/>
                            </a:schemeClr>
                          </a:solidFill>
                          <a:effectLst/>
                          <a:latin typeface="+mn-lt"/>
                          <a:ea typeface="+mn-ea"/>
                          <a:cs typeface="+mn-cs"/>
                        </a:rPr>
                        <a:t>cư</a:t>
                      </a:r>
                      <a:r>
                        <a:rPr lang="en-US" sz="1800" b="1" i="0" kern="1200" dirty="0">
                          <a:solidFill>
                            <a:schemeClr val="tx1">
                              <a:lumMod val="95000"/>
                              <a:lumOff val="5000"/>
                            </a:schemeClr>
                          </a:solidFill>
                          <a:effectLst/>
                          <a:latin typeface="+mn-lt"/>
                          <a:ea typeface="+mn-ea"/>
                          <a:cs typeface="+mn-cs"/>
                        </a:rPr>
                        <a:t> và </a:t>
                      </a:r>
                      <a:r>
                        <a:rPr lang="en-US" sz="1800" b="1" i="0" kern="1200" dirty="0" err="1">
                          <a:solidFill>
                            <a:schemeClr val="tx1">
                              <a:lumMod val="95000"/>
                              <a:lumOff val="5000"/>
                            </a:schemeClr>
                          </a:solidFill>
                          <a:effectLst/>
                          <a:latin typeface="+mn-lt"/>
                          <a:ea typeface="+mn-ea"/>
                          <a:cs typeface="+mn-cs"/>
                        </a:rPr>
                        <a:t>chuẩn</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bị</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tốt</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hơn</a:t>
                      </a:r>
                      <a:r>
                        <a:rPr lang="en-US" sz="1800" b="1" i="0" kern="1200" dirty="0">
                          <a:solidFill>
                            <a:schemeClr val="tx1">
                              <a:lumMod val="95000"/>
                              <a:lumOff val="5000"/>
                            </a:schemeClr>
                          </a:solidFill>
                          <a:effectLst/>
                          <a:latin typeface="+mn-lt"/>
                          <a:ea typeface="+mn-ea"/>
                          <a:cs typeface="+mn-cs"/>
                        </a:rPr>
                        <a:t> cho </a:t>
                      </a:r>
                      <a:r>
                        <a:rPr lang="en-US" sz="1800" b="1" i="0" kern="1200" dirty="0" err="1">
                          <a:solidFill>
                            <a:schemeClr val="tx1">
                              <a:lumMod val="95000"/>
                              <a:lumOff val="5000"/>
                            </a:schemeClr>
                          </a:solidFill>
                          <a:effectLst/>
                          <a:latin typeface="+mn-lt"/>
                          <a:ea typeface="+mn-ea"/>
                          <a:cs typeface="+mn-cs"/>
                        </a:rPr>
                        <a:t>việc</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làm</a:t>
                      </a:r>
                      <a:r>
                        <a:rPr lang="en-US" sz="1800" b="1" i="0" kern="1200" dirty="0">
                          <a:solidFill>
                            <a:schemeClr val="tx1">
                              <a:lumMod val="95000"/>
                              <a:lumOff val="5000"/>
                            </a:schemeClr>
                          </a:solidFill>
                          <a:effectLst/>
                          <a:latin typeface="+mn-lt"/>
                          <a:ea typeface="+mn-ea"/>
                          <a:cs typeface="+mn-cs"/>
                        </a:rPr>
                        <a:t> và </a:t>
                      </a:r>
                      <a:r>
                        <a:rPr lang="en-US" sz="1800" b="1" i="0" kern="1200" dirty="0" err="1">
                          <a:solidFill>
                            <a:schemeClr val="tx1">
                              <a:lumMod val="95000"/>
                              <a:lumOff val="5000"/>
                            </a:schemeClr>
                          </a:solidFill>
                          <a:effectLst/>
                          <a:latin typeface="+mn-lt"/>
                          <a:ea typeface="+mn-ea"/>
                          <a:cs typeface="+mn-cs"/>
                        </a:rPr>
                        <a:t>kinh</a:t>
                      </a:r>
                      <a:r>
                        <a:rPr lang="en-US" sz="1800" b="1" i="0" kern="1200" dirty="0">
                          <a:solidFill>
                            <a:schemeClr val="tx1">
                              <a:lumMod val="95000"/>
                              <a:lumOff val="5000"/>
                            </a:schemeClr>
                          </a:solidFill>
                          <a:effectLst/>
                          <a:latin typeface="+mn-lt"/>
                          <a:ea typeface="+mn-ea"/>
                          <a:cs typeface="+mn-cs"/>
                        </a:rPr>
                        <a:t> doanh </a:t>
                      </a:r>
                      <a:r>
                        <a:rPr lang="en-US" sz="1800" b="1" i="0" kern="1200" dirty="0" err="1">
                          <a:solidFill>
                            <a:schemeClr val="tx1">
                              <a:lumMod val="95000"/>
                              <a:lumOff val="5000"/>
                            </a:schemeClr>
                          </a:solidFill>
                          <a:effectLst/>
                          <a:latin typeface="+mn-lt"/>
                          <a:ea typeface="+mn-ea"/>
                          <a:cs typeface="+mn-cs"/>
                        </a:rPr>
                        <a:t>bền</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vững</a:t>
                      </a:r>
                      <a:r>
                        <a:rPr lang="en-US" sz="1800" b="1" i="0" kern="1200" dirty="0">
                          <a:solidFill>
                            <a:schemeClr val="tx1">
                              <a:lumMod val="95000"/>
                              <a:lumOff val="5000"/>
                            </a:schemeClr>
                          </a:solidFill>
                          <a:effectLst/>
                          <a:latin typeface="+mn-lt"/>
                          <a:ea typeface="+mn-ea"/>
                          <a:cs typeface="+mn-cs"/>
                        </a:rPr>
                        <a:t> trong </a:t>
                      </a:r>
                      <a:r>
                        <a:rPr lang="en-US" sz="1800" b="1" i="0" kern="1200" dirty="0" err="1">
                          <a:solidFill>
                            <a:schemeClr val="tx1">
                              <a:lumMod val="95000"/>
                              <a:lumOff val="5000"/>
                            </a:schemeClr>
                          </a:solidFill>
                          <a:effectLst/>
                          <a:latin typeface="+mn-lt"/>
                          <a:ea typeface="+mn-ea"/>
                          <a:cs typeface="+mn-cs"/>
                        </a:rPr>
                        <a:t>chuỗi</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giá</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trị</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toàn</a:t>
                      </a:r>
                      <a:r>
                        <a:rPr lang="en-US" sz="1800" b="1" i="0" kern="1200" dirty="0">
                          <a:solidFill>
                            <a:schemeClr val="tx1">
                              <a:lumMod val="95000"/>
                              <a:lumOff val="5000"/>
                            </a:schemeClr>
                          </a:solidFill>
                          <a:effectLst/>
                          <a:latin typeface="+mn-lt"/>
                          <a:ea typeface="+mn-ea"/>
                          <a:cs typeface="+mn-cs"/>
                        </a:rPr>
                        <a:t> </a:t>
                      </a:r>
                      <a:r>
                        <a:rPr lang="en-US" sz="1800" b="1" i="0" kern="1200" dirty="0" err="1">
                          <a:solidFill>
                            <a:schemeClr val="tx1">
                              <a:lumMod val="95000"/>
                              <a:lumOff val="5000"/>
                            </a:schemeClr>
                          </a:solidFill>
                          <a:effectLst/>
                          <a:latin typeface="+mn-lt"/>
                          <a:ea typeface="+mn-ea"/>
                          <a:cs typeface="+mn-cs"/>
                        </a:rPr>
                        <a:t>cầu</a:t>
                      </a:r>
                      <a:r>
                        <a:rPr lang="en-US" sz="1800" b="1" i="0" kern="1200" dirty="0">
                          <a:solidFill>
                            <a:schemeClr val="tx1">
                              <a:lumMod val="95000"/>
                              <a:lumOff val="5000"/>
                            </a:schemeClr>
                          </a:solidFill>
                          <a:effectLst/>
                          <a:latin typeface="+mn-lt"/>
                          <a:ea typeface="+mn-ea"/>
                          <a:cs typeface="+mn-cs"/>
                        </a:rPr>
                        <a:t>.</a:t>
                      </a:r>
                      <a:endParaRPr lang="vi-VN" sz="2000" i="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3">
                        <a:lumMod val="20000"/>
                        <a:lumOff val="80000"/>
                      </a:schemeClr>
                    </a:solidFill>
                  </a:tcPr>
                </a:tc>
                <a:extLst>
                  <a:ext uri="{0D108BD9-81ED-4DB2-BD59-A6C34878D82A}">
                    <a16:rowId xmlns:a16="http://schemas.microsoft.com/office/drawing/2014/main" val="2441428968"/>
                  </a:ext>
                </a:extLst>
              </a:tr>
            </a:tbl>
          </a:graphicData>
        </a:graphic>
      </p:graphicFrame>
      <p:sp>
        <p:nvSpPr>
          <p:cNvPr id="12" name="TextBox 11">
            <a:extLst>
              <a:ext uri="{FF2B5EF4-FFF2-40B4-BE49-F238E27FC236}">
                <a16:creationId xmlns:a16="http://schemas.microsoft.com/office/drawing/2014/main" id="{F788AA68-E04D-4A5B-B676-58C6D872EA0E}"/>
              </a:ext>
            </a:extLst>
          </p:cNvPr>
          <p:cNvSpPr txBox="1"/>
          <p:nvPr/>
        </p:nvSpPr>
        <p:spPr>
          <a:xfrm>
            <a:off x="645928" y="2000048"/>
            <a:ext cx="6097772" cy="646331"/>
          </a:xfrm>
          <a:prstGeom prst="rect">
            <a:avLst/>
          </a:prstGeom>
          <a:noFill/>
        </p:spPr>
        <p:txBody>
          <a:bodyPr wrap="square">
            <a:spAutoFit/>
          </a:bodyPr>
          <a:lstStyle/>
          <a:p>
            <a:pPr marL="285750" marR="0" indent="-285750">
              <a:spcBef>
                <a:spcPts val="0"/>
              </a:spcBef>
              <a:spcAft>
                <a:spcPts val="0"/>
              </a:spcAft>
              <a:buFont typeface="Arial" panose="020B0604020202020204" pitchFamily="34" charset="0"/>
              <a:buChar char="•"/>
            </a:pPr>
            <a:r>
              <a:rPr lang="en-US" sz="1800" b="1" dirty="0">
                <a:solidFill>
                  <a:srgbClr val="404040"/>
                </a:solidFill>
                <a:effectLst/>
                <a:latin typeface="Calibri" panose="020F0502020204030204" pitchFamily="34" charset="0"/>
                <a:ea typeface="Times New Roman" panose="02020603050405020304" pitchFamily="18" charset="0"/>
              </a:rPr>
              <a:t>Các chính </a:t>
            </a:r>
            <a:r>
              <a:rPr lang="en-US" sz="1800" b="1" dirty="0" err="1">
                <a:solidFill>
                  <a:srgbClr val="404040"/>
                </a:solidFill>
                <a:effectLst/>
                <a:latin typeface="Calibri" panose="020F0502020204030204" pitchFamily="34" charset="0"/>
                <a:ea typeface="Times New Roman" panose="02020603050405020304" pitchFamily="18" charset="0"/>
              </a:rPr>
              <a:t>sách</a:t>
            </a:r>
            <a:r>
              <a:rPr lang="en-US" sz="1800" b="1" dirty="0">
                <a:solidFill>
                  <a:srgbClr val="404040"/>
                </a:solidFill>
                <a:effectLst/>
                <a:latin typeface="Calibri" panose="020F0502020204030204" pitchFamily="34" charset="0"/>
                <a:ea typeface="Times New Roman" panose="02020603050405020304" pitchFamily="18" charset="0"/>
              </a:rPr>
              <a:t> và </a:t>
            </a:r>
            <a:r>
              <a:rPr lang="en-US" sz="1800" b="1" dirty="0" err="1">
                <a:solidFill>
                  <a:srgbClr val="404040"/>
                </a:solidFill>
                <a:effectLst/>
                <a:latin typeface="Calibri" panose="020F0502020204030204" pitchFamily="34" charset="0"/>
                <a:ea typeface="Times New Roman" panose="02020603050405020304" pitchFamily="18" charset="0"/>
              </a:rPr>
              <a:t>chương</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trình</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hỗ</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trợ</a:t>
            </a:r>
            <a:r>
              <a:rPr lang="en-US" sz="1800" b="1" dirty="0">
                <a:solidFill>
                  <a:srgbClr val="404040"/>
                </a:solidFill>
                <a:effectLst/>
                <a:latin typeface="Calibri" panose="020F0502020204030204" pitchFamily="34" charset="0"/>
                <a:ea typeface="Times New Roman" panose="02020603050405020304" pitchFamily="18" charset="0"/>
              </a:rPr>
              <a:t> cho lao </a:t>
            </a:r>
            <a:r>
              <a:rPr lang="en-US" sz="1800" b="1" dirty="0" err="1">
                <a:solidFill>
                  <a:srgbClr val="404040"/>
                </a:solidFill>
                <a:effectLst/>
                <a:latin typeface="Calibri" panose="020F0502020204030204" pitchFamily="34" charset="0"/>
                <a:ea typeface="Times New Roman" panose="02020603050405020304" pitchFamily="18" charset="0"/>
              </a:rPr>
              <a:t>động</a:t>
            </a:r>
            <a:r>
              <a:rPr lang="en-US" sz="1800" b="1" dirty="0">
                <a:solidFill>
                  <a:srgbClr val="404040"/>
                </a:solidFill>
                <a:effectLst/>
                <a:latin typeface="Calibri" panose="020F0502020204030204" pitchFamily="34" charset="0"/>
                <a:ea typeface="Times New Roman" panose="02020603050405020304" pitchFamily="18" charset="0"/>
              </a:rPr>
              <a:t> di </a:t>
            </a:r>
            <a:r>
              <a:rPr lang="en-US" sz="1800" b="1" dirty="0" err="1">
                <a:solidFill>
                  <a:srgbClr val="404040"/>
                </a:solidFill>
                <a:effectLst/>
                <a:latin typeface="Calibri" panose="020F0502020204030204" pitchFamily="34" charset="0"/>
                <a:ea typeface="Times New Roman" panose="02020603050405020304" pitchFamily="18" charset="0"/>
              </a:rPr>
              <a:t>cư</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đang</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được</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tăng</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cường</a:t>
            </a:r>
            <a:r>
              <a:rPr lang="en-US" sz="1800" b="1" dirty="0">
                <a:solidFill>
                  <a:srgbClr val="404040"/>
                </a:solidFill>
                <a:effectLst/>
                <a:latin typeface="Calibri" panose="020F0502020204030204" pitchFamily="34" charset="0"/>
                <a:ea typeface="Times New Roman" panose="02020603050405020304" pitchFamily="18" charset="0"/>
              </a:rPr>
              <a:t> và </a:t>
            </a:r>
            <a:r>
              <a:rPr lang="en-US" sz="1800" b="1" dirty="0" err="1">
                <a:solidFill>
                  <a:srgbClr val="404040"/>
                </a:solidFill>
                <a:effectLst/>
                <a:latin typeface="Calibri" panose="020F0502020204030204" pitchFamily="34" charset="0"/>
                <a:ea typeface="Times New Roman" panose="02020603050405020304" pitchFamily="18" charset="0"/>
              </a:rPr>
              <a:t>nâng</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cao</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tính</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hiệu</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quả</a:t>
            </a:r>
            <a:endParaRPr lang="vi-VN" sz="2000" dirty="0">
              <a:effectLst/>
              <a:latin typeface="Times New Roman" panose="02020603050405020304" pitchFamily="18" charset="0"/>
              <a:ea typeface="Times New Roman" panose="02020603050405020304" pitchFamily="18" charset="0"/>
            </a:endParaRPr>
          </a:p>
        </p:txBody>
      </p:sp>
      <p:sp>
        <p:nvSpPr>
          <p:cNvPr id="16" name="TextBox 15">
            <a:extLst>
              <a:ext uri="{FF2B5EF4-FFF2-40B4-BE49-F238E27FC236}">
                <a16:creationId xmlns:a16="http://schemas.microsoft.com/office/drawing/2014/main" id="{47F6D282-9E78-4852-8B8F-4B0D836053C7}"/>
              </a:ext>
            </a:extLst>
          </p:cNvPr>
          <p:cNvSpPr txBox="1"/>
          <p:nvPr/>
        </p:nvSpPr>
        <p:spPr>
          <a:xfrm>
            <a:off x="645928" y="2948087"/>
            <a:ext cx="6097772" cy="374077"/>
          </a:xfrm>
          <a:prstGeom prst="rect">
            <a:avLst/>
          </a:prstGeom>
          <a:noFill/>
        </p:spPr>
        <p:txBody>
          <a:bodyPr wrap="square">
            <a:spAutoFit/>
          </a:bodyPr>
          <a:lstStyle/>
          <a:p>
            <a:pPr marL="285750" marR="0" indent="-285750" algn="just">
              <a:lnSpc>
                <a:spcPct val="107000"/>
              </a:lnSpc>
              <a:spcBef>
                <a:spcPts val="600"/>
              </a:spcBef>
              <a:spcAft>
                <a:spcPts val="0"/>
              </a:spcAft>
              <a:buFont typeface="Arial" panose="020B0604020202020204" pitchFamily="34" charset="0"/>
              <a:buChar char="•"/>
            </a:pPr>
            <a:r>
              <a:rPr lang="nl-NL"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Mạng lưới cơ sở giáo dục nghề nghiệp được mở rộng</a:t>
            </a:r>
            <a:endParaRPr lang="vi-VN"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1605A1F4-8B6E-4A34-8D9A-EC419B329F66}"/>
              </a:ext>
            </a:extLst>
          </p:cNvPr>
          <p:cNvSpPr txBox="1"/>
          <p:nvPr/>
        </p:nvSpPr>
        <p:spPr>
          <a:xfrm>
            <a:off x="645928" y="3623872"/>
            <a:ext cx="6097772" cy="374077"/>
          </a:xfrm>
          <a:prstGeom prst="rect">
            <a:avLst/>
          </a:prstGeom>
          <a:noFill/>
        </p:spPr>
        <p:txBody>
          <a:bodyPr wrap="square">
            <a:spAutoFit/>
          </a:bodyPr>
          <a:lstStyle/>
          <a:p>
            <a:pPr marL="285750" marR="0" indent="-285750" algn="just">
              <a:lnSpc>
                <a:spcPct val="107000"/>
              </a:lnSpc>
              <a:spcBef>
                <a:spcPts val="600"/>
              </a:spcBef>
              <a:spcAft>
                <a:spcPts val="0"/>
              </a:spcAft>
              <a:buFont typeface="Arial" panose="020B0604020202020204" pitchFamily="34" charset="0"/>
              <a:buChar char="•"/>
            </a:pPr>
            <a:r>
              <a:rPr lang="en-US"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Quy</a:t>
            </a:r>
            <a:r>
              <a:rPr lang="en-US"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mô</a:t>
            </a:r>
            <a:r>
              <a:rPr lang="en-US"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tuyển</a:t>
            </a:r>
            <a:r>
              <a:rPr lang="en-US"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sinh</a:t>
            </a:r>
            <a:r>
              <a:rPr lang="en-US"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học</a:t>
            </a:r>
            <a:r>
              <a:rPr lang="en-US"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nghề</a:t>
            </a:r>
            <a:r>
              <a:rPr lang="en-US"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có</a:t>
            </a:r>
            <a:r>
              <a:rPr lang="en-US"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xu </a:t>
            </a:r>
            <a:r>
              <a:rPr lang="en-US"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hướng</a:t>
            </a:r>
            <a:r>
              <a:rPr lang="en-US"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gia</a:t>
            </a:r>
            <a:r>
              <a:rPr lang="en-US"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tăng</a:t>
            </a:r>
            <a:r>
              <a:rPr lang="en-US"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endParaRPr lang="vi-VN"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DED8D798-B9A9-4789-A48A-91CCA8A3D2F7}"/>
              </a:ext>
            </a:extLst>
          </p:cNvPr>
          <p:cNvSpPr txBox="1"/>
          <p:nvPr/>
        </p:nvSpPr>
        <p:spPr>
          <a:xfrm>
            <a:off x="645928" y="4299657"/>
            <a:ext cx="6097772" cy="369332"/>
          </a:xfrm>
          <a:prstGeom prst="rect">
            <a:avLst/>
          </a:prstGeom>
          <a:noFill/>
        </p:spPr>
        <p:txBody>
          <a:bodyPr wrap="square">
            <a:spAutoFit/>
          </a:bodyPr>
          <a:lstStyle/>
          <a:p>
            <a:pPr marL="285750" indent="-285750">
              <a:buFont typeface="Arial" panose="020B0604020202020204" pitchFamily="34" charset="0"/>
              <a:buChar char="•"/>
            </a:pPr>
            <a:r>
              <a:rPr lang="vi-VN" sz="1800" b="1" dirty="0" err="1">
                <a:solidFill>
                  <a:srgbClr val="404040"/>
                </a:solidFill>
                <a:effectLst/>
                <a:latin typeface="Calibri" panose="020F0502020204030204" pitchFamily="34" charset="0"/>
                <a:ea typeface="Calibri" panose="020F0502020204030204" pitchFamily="34" charset="0"/>
              </a:rPr>
              <a:t>Dạy</a:t>
            </a:r>
            <a:r>
              <a:rPr lang="vi-VN" sz="1800" b="1" dirty="0">
                <a:solidFill>
                  <a:srgbClr val="404040"/>
                </a:solidFill>
                <a:effectLst/>
                <a:latin typeface="Calibri" panose="020F0502020204030204" pitchFamily="34" charset="0"/>
                <a:ea typeface="Calibri" panose="020F0502020204030204" pitchFamily="34" charset="0"/>
              </a:rPr>
              <a:t> </a:t>
            </a:r>
            <a:r>
              <a:rPr lang="vi-VN" sz="1800" b="1" dirty="0" err="1">
                <a:solidFill>
                  <a:srgbClr val="404040"/>
                </a:solidFill>
                <a:effectLst/>
                <a:latin typeface="Calibri" panose="020F0502020204030204" pitchFamily="34" charset="0"/>
                <a:ea typeface="Calibri" panose="020F0502020204030204" pitchFamily="34" charset="0"/>
              </a:rPr>
              <a:t>nghề</a:t>
            </a:r>
            <a:r>
              <a:rPr lang="vi-VN" sz="1800" b="1" dirty="0">
                <a:solidFill>
                  <a:srgbClr val="404040"/>
                </a:solidFill>
                <a:effectLst/>
                <a:latin typeface="Calibri" panose="020F0502020204030204" pitchFamily="34" charset="0"/>
                <a:ea typeface="Calibri" panose="020F0502020204030204" pitchFamily="34" charset="0"/>
              </a:rPr>
              <a:t> cho lao </a:t>
            </a:r>
            <a:r>
              <a:rPr lang="vi-VN" sz="1800" b="1" dirty="0" err="1">
                <a:solidFill>
                  <a:srgbClr val="404040"/>
                </a:solidFill>
                <a:effectLst/>
                <a:latin typeface="Calibri" panose="020F0502020204030204" pitchFamily="34" charset="0"/>
                <a:ea typeface="Calibri" panose="020F0502020204030204" pitchFamily="34" charset="0"/>
              </a:rPr>
              <a:t>động</a:t>
            </a:r>
            <a:r>
              <a:rPr lang="vi-VN" sz="1800" b="1" dirty="0">
                <a:solidFill>
                  <a:srgbClr val="404040"/>
                </a:solidFill>
                <a:effectLst/>
                <a:latin typeface="Calibri" panose="020F0502020204030204" pitchFamily="34" charset="0"/>
                <a:ea typeface="Calibri" panose="020F0502020204030204" pitchFamily="34" charset="0"/>
              </a:rPr>
              <a:t> nông thôn </a:t>
            </a:r>
            <a:r>
              <a:rPr lang="vi-VN" sz="1800" b="1" dirty="0" err="1">
                <a:solidFill>
                  <a:srgbClr val="404040"/>
                </a:solidFill>
                <a:effectLst/>
                <a:latin typeface="Calibri" panose="020F0502020204030204" pitchFamily="34" charset="0"/>
                <a:ea typeface="Calibri" panose="020F0502020204030204" pitchFamily="34" charset="0"/>
              </a:rPr>
              <a:t>được</a:t>
            </a:r>
            <a:r>
              <a:rPr lang="vi-VN" sz="1800" b="1" dirty="0">
                <a:solidFill>
                  <a:srgbClr val="404040"/>
                </a:solidFill>
                <a:effectLst/>
                <a:latin typeface="Calibri" panose="020F0502020204030204" pitchFamily="34" charset="0"/>
                <a:ea typeface="Calibri" panose="020F0502020204030204" pitchFamily="34" charset="0"/>
              </a:rPr>
              <a:t> </a:t>
            </a:r>
            <a:r>
              <a:rPr lang="vi-VN" sz="1800" b="1" dirty="0" err="1">
                <a:solidFill>
                  <a:srgbClr val="404040"/>
                </a:solidFill>
                <a:effectLst/>
                <a:latin typeface="Calibri" panose="020F0502020204030204" pitchFamily="34" charset="0"/>
                <a:ea typeface="Calibri" panose="020F0502020204030204" pitchFamily="34" charset="0"/>
              </a:rPr>
              <a:t>chú</a:t>
            </a:r>
            <a:r>
              <a:rPr lang="vi-VN" sz="1800" b="1" dirty="0">
                <a:solidFill>
                  <a:srgbClr val="404040"/>
                </a:solidFill>
                <a:effectLst/>
                <a:latin typeface="Calibri" panose="020F0502020204030204" pitchFamily="34" charset="0"/>
                <a:ea typeface="Calibri" panose="020F0502020204030204" pitchFamily="34" charset="0"/>
              </a:rPr>
              <a:t> </a:t>
            </a:r>
            <a:r>
              <a:rPr lang="vi-VN" sz="1800" b="1" dirty="0" err="1">
                <a:solidFill>
                  <a:srgbClr val="404040"/>
                </a:solidFill>
                <a:effectLst/>
                <a:latin typeface="Calibri" panose="020F0502020204030204" pitchFamily="34" charset="0"/>
                <a:ea typeface="Calibri" panose="020F0502020204030204" pitchFamily="34" charset="0"/>
              </a:rPr>
              <a:t>trọng</a:t>
            </a:r>
            <a:r>
              <a:rPr lang="vi-VN" sz="1800" b="1" dirty="0">
                <a:solidFill>
                  <a:srgbClr val="404040"/>
                </a:solidFill>
                <a:effectLst/>
                <a:latin typeface="Calibri" panose="020F0502020204030204" pitchFamily="34" charset="0"/>
                <a:ea typeface="Calibri" panose="020F0502020204030204" pitchFamily="34" charset="0"/>
              </a:rPr>
              <a:t> </a:t>
            </a:r>
            <a:endParaRPr lang="vi-VN" dirty="0"/>
          </a:p>
        </p:txBody>
      </p:sp>
      <p:sp>
        <p:nvSpPr>
          <p:cNvPr id="21" name="TextBox 20">
            <a:extLst>
              <a:ext uri="{FF2B5EF4-FFF2-40B4-BE49-F238E27FC236}">
                <a16:creationId xmlns:a16="http://schemas.microsoft.com/office/drawing/2014/main" id="{813E5992-1F3E-4362-A4E1-C7B1825D410B}"/>
              </a:ext>
            </a:extLst>
          </p:cNvPr>
          <p:cNvSpPr txBox="1"/>
          <p:nvPr/>
        </p:nvSpPr>
        <p:spPr>
          <a:xfrm>
            <a:off x="645928" y="4970697"/>
            <a:ext cx="6097772" cy="733471"/>
          </a:xfrm>
          <a:prstGeom prst="rect">
            <a:avLst/>
          </a:prstGeom>
          <a:noFill/>
        </p:spPr>
        <p:txBody>
          <a:bodyPr wrap="square">
            <a:spAutoFit/>
          </a:bodyPr>
          <a:lstStyle/>
          <a:p>
            <a:pPr marL="285750" marR="0" indent="-285750" algn="just">
              <a:lnSpc>
                <a:spcPct val="120000"/>
              </a:lnSpc>
              <a:spcBef>
                <a:spcPts val="600"/>
              </a:spcBef>
              <a:spcAft>
                <a:spcPts val="300"/>
              </a:spcAft>
              <a:buFont typeface="Arial" panose="020B0604020202020204" pitchFamily="34" charset="0"/>
              <a:buChar char="•"/>
            </a:pPr>
            <a:r>
              <a:rPr lang="vi-VN"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Tỷ</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vi-VN"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lệ</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vi-VN"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có</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vi-VN"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việc</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vi-VN"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làm</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vi-VN"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tiền</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lương và thu nhập </a:t>
            </a:r>
            <a:r>
              <a:rPr lang="vi-VN"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của</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sinh</a:t>
            </a:r>
            <a:r>
              <a:rPr lang="en-US"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viên </a:t>
            </a:r>
            <a:r>
              <a:rPr lang="en-US"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tốt</a:t>
            </a:r>
            <a:r>
              <a:rPr lang="en-US"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nghiệp</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chương </a:t>
            </a:r>
            <a:r>
              <a:rPr lang="vi-VN"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trình</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vi-VN"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giáo</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vi-VN"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dục</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vi-VN"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nghề</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nghiệp </a:t>
            </a:r>
            <a:r>
              <a:rPr lang="vi-VN"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được</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vi-VN"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cải</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r>
              <a:rPr lang="vi-VN" sz="1800" b="1" dirty="0" err="1">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thiện</a:t>
            </a:r>
            <a:r>
              <a:rPr lang="vi-VN"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 </a:t>
            </a:r>
            <a:endParaRPr lang="vi-VN"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5" name="TextBox 24">
            <a:extLst>
              <a:ext uri="{FF2B5EF4-FFF2-40B4-BE49-F238E27FC236}">
                <a16:creationId xmlns:a16="http://schemas.microsoft.com/office/drawing/2014/main" id="{E1EA3707-2C39-47EC-BBFA-84CDB1018131}"/>
              </a:ext>
            </a:extLst>
          </p:cNvPr>
          <p:cNvSpPr txBox="1"/>
          <p:nvPr/>
        </p:nvSpPr>
        <p:spPr>
          <a:xfrm>
            <a:off x="6290340" y="2032394"/>
            <a:ext cx="6097772" cy="646331"/>
          </a:xfrm>
          <a:prstGeom prst="rect">
            <a:avLst/>
          </a:prstGeom>
          <a:noFill/>
        </p:spPr>
        <p:txBody>
          <a:bodyPr wrap="square">
            <a:spAutoFit/>
          </a:bodyPr>
          <a:lstStyle/>
          <a:p>
            <a:pPr algn="ctr"/>
            <a:r>
              <a:rPr lang="en-US"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Tỷ</a:t>
            </a:r>
            <a:r>
              <a:rPr lang="en-US"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lệ</a:t>
            </a:r>
            <a:r>
              <a:rPr lang="en-US"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lao </a:t>
            </a:r>
            <a:r>
              <a:rPr lang="en-US"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động</a:t>
            </a:r>
            <a:r>
              <a:rPr lang="en-US"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có</a:t>
            </a:r>
            <a:r>
              <a:rPr lang="en-US"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bằng</a:t>
            </a:r>
            <a:r>
              <a:rPr lang="en-US"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a:t>
            </a:r>
            <a:r>
              <a:rPr lang="en-US"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chứng</a:t>
            </a:r>
            <a:r>
              <a:rPr lang="en-US"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chỉ</a:t>
            </a:r>
            <a:r>
              <a:rPr lang="en-US"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nghề</a:t>
            </a:r>
            <a:r>
              <a:rPr lang="en-US"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và </a:t>
            </a:r>
            <a:r>
              <a:rPr lang="en-US"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đào</a:t>
            </a:r>
            <a:r>
              <a:rPr lang="en-US"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tạo</a:t>
            </a:r>
            <a:r>
              <a:rPr lang="en-US"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nghề</a:t>
            </a:r>
            <a:r>
              <a:rPr lang="en-US"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p>
          <a:p>
            <a:pPr algn="ctr"/>
            <a:r>
              <a:rPr lang="en-US"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giai</a:t>
            </a:r>
            <a:r>
              <a:rPr lang="en-US"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đoạn</a:t>
            </a:r>
            <a:r>
              <a:rPr lang="en-US"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2010-2020 (%)</a:t>
            </a:r>
            <a:endParaRPr lang="vi-VN" dirty="0">
              <a:solidFill>
                <a:srgbClr val="0070C0"/>
              </a:solidFill>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830400A1-1475-4C71-B6E3-8EAD046E9C2B}"/>
              </a:ext>
            </a:extLst>
          </p:cNvPr>
          <p:cNvSpPr txBox="1"/>
          <p:nvPr/>
        </p:nvSpPr>
        <p:spPr>
          <a:xfrm>
            <a:off x="7090440" y="5641322"/>
            <a:ext cx="6251944" cy="307777"/>
          </a:xfrm>
          <a:prstGeom prst="rect">
            <a:avLst/>
          </a:prstGeom>
          <a:noFill/>
        </p:spPr>
        <p:txBody>
          <a:bodyPr wrap="square">
            <a:spAutoFit/>
          </a:bodyPr>
          <a:lstStyle/>
          <a:p>
            <a:r>
              <a:rPr lang="en-US" sz="1400" dirty="0" err="1">
                <a:effectLst/>
                <a:latin typeface="Calibri" panose="020F0502020204030204" pitchFamily="34" charset="0"/>
                <a:ea typeface="Calibri" panose="020F0502020204030204" pitchFamily="34" charset="0"/>
                <a:cs typeface="Times New Roman" panose="02020603050405020304" pitchFamily="18" charset="0"/>
              </a:rPr>
              <a:t>Nguồn</a:t>
            </a: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r>
              <a:rPr lang="en-US" sz="1400" i="1" dirty="0" err="1">
                <a:effectLst/>
                <a:latin typeface="Calibri" panose="020F0502020204030204" pitchFamily="34" charset="0"/>
                <a:ea typeface="Calibri" panose="020F0502020204030204" pitchFamily="34" charset="0"/>
                <a:cs typeface="Times New Roman" panose="02020603050405020304" pitchFamily="18" charset="0"/>
              </a:rPr>
              <a:t>Điều</a:t>
            </a:r>
            <a:r>
              <a:rPr lang="en-US" sz="1400" i="1" dirty="0">
                <a:effectLst/>
                <a:latin typeface="Calibri" panose="020F0502020204030204" pitchFamily="34" charset="0"/>
                <a:ea typeface="Calibri" panose="020F0502020204030204" pitchFamily="34" charset="0"/>
                <a:cs typeface="Times New Roman" panose="02020603050405020304" pitchFamily="18" charset="0"/>
              </a:rPr>
              <a:t> tra Lao </a:t>
            </a:r>
            <a:r>
              <a:rPr lang="en-US" sz="1400" i="1" dirty="0" err="1">
                <a:effectLst/>
                <a:latin typeface="Calibri" panose="020F0502020204030204" pitchFamily="34" charset="0"/>
                <a:ea typeface="Calibri" panose="020F0502020204030204" pitchFamily="34" charset="0"/>
                <a:cs typeface="Times New Roman" panose="02020603050405020304" pitchFamily="18" charset="0"/>
              </a:rPr>
              <a:t>động</a:t>
            </a:r>
            <a:r>
              <a:rPr lang="en-US" sz="1400" i="1" dirty="0">
                <a:effectLst/>
                <a:latin typeface="Calibri" panose="020F0502020204030204" pitchFamily="34" charset="0"/>
                <a:ea typeface="Calibri" panose="020F0502020204030204" pitchFamily="34" charset="0"/>
                <a:cs typeface="Times New Roman" panose="02020603050405020304" pitchFamily="18" charset="0"/>
              </a:rPr>
              <a:t> và </a:t>
            </a:r>
            <a:r>
              <a:rPr lang="en-US" sz="1400" i="1" dirty="0" err="1">
                <a:effectLst/>
                <a:latin typeface="Calibri" panose="020F0502020204030204" pitchFamily="34" charset="0"/>
                <a:ea typeface="Calibri" panose="020F0502020204030204" pitchFamily="34" charset="0"/>
                <a:cs typeface="Times New Roman" panose="02020603050405020304" pitchFamily="18" charset="0"/>
              </a:rPr>
              <a:t>Việc</a:t>
            </a:r>
            <a:r>
              <a:rPr lang="en-US" sz="1400" i="1" dirty="0">
                <a:effectLst/>
                <a:latin typeface="Calibri" panose="020F0502020204030204" pitchFamily="34" charset="0"/>
                <a:ea typeface="Calibri" panose="020F0502020204030204" pitchFamily="34" charset="0"/>
                <a:cs typeface="Times New Roman" panose="02020603050405020304" pitchFamily="18" charset="0"/>
              </a:rPr>
              <a:t> </a:t>
            </a:r>
            <a:r>
              <a:rPr lang="en-US" sz="1400" i="1" dirty="0" err="1">
                <a:effectLst/>
                <a:latin typeface="Calibri" panose="020F0502020204030204" pitchFamily="34" charset="0"/>
                <a:ea typeface="Calibri" panose="020F0502020204030204" pitchFamily="34" charset="0"/>
                <a:cs typeface="Times New Roman" panose="02020603050405020304" pitchFamily="18" charset="0"/>
              </a:rPr>
              <a:t>làm</a:t>
            </a:r>
            <a:r>
              <a:rPr lang="en-US" sz="1400" i="1" dirty="0">
                <a:effectLst/>
                <a:latin typeface="Calibri" panose="020F0502020204030204" pitchFamily="34" charset="0"/>
                <a:ea typeface="Calibri" panose="020F0502020204030204" pitchFamily="34" charset="0"/>
                <a:cs typeface="Times New Roman" panose="02020603050405020304" pitchFamily="18" charset="0"/>
              </a:rPr>
              <a:t> 2010-2018 (GSO)</a:t>
            </a:r>
            <a:endParaRPr lang="vi-VN" sz="1400" dirty="0"/>
          </a:p>
        </p:txBody>
      </p:sp>
      <p:sp>
        <p:nvSpPr>
          <p:cNvPr id="5" name="Slide Number Placeholder 4">
            <a:extLst>
              <a:ext uri="{FF2B5EF4-FFF2-40B4-BE49-F238E27FC236}">
                <a16:creationId xmlns:a16="http://schemas.microsoft.com/office/drawing/2014/main" id="{2B1C98E7-1F71-42DE-8205-E8CED3C840DB}"/>
              </a:ext>
            </a:extLst>
          </p:cNvPr>
          <p:cNvSpPr>
            <a:spLocks noGrp="1"/>
          </p:cNvSpPr>
          <p:nvPr>
            <p:ph type="sldNum" sz="quarter" idx="12"/>
          </p:nvPr>
        </p:nvSpPr>
        <p:spPr>
          <a:xfrm>
            <a:off x="10618793" y="6492875"/>
            <a:ext cx="1052508" cy="365125"/>
          </a:xfrm>
        </p:spPr>
        <p:txBody>
          <a:bodyPr/>
          <a:lstStyle/>
          <a:p>
            <a:fld id="{D57F1E4F-1CFF-5643-939E-217C01CDF565}" type="slidenum">
              <a:rPr lang="en-US" smtClean="0"/>
              <a:pPr/>
              <a:t>18</a:t>
            </a:fld>
            <a:endParaRPr lang="en-US" dirty="0"/>
          </a:p>
        </p:txBody>
      </p:sp>
      <p:pic>
        <p:nvPicPr>
          <p:cNvPr id="2" name="Picture 1">
            <a:extLst>
              <a:ext uri="{FF2B5EF4-FFF2-40B4-BE49-F238E27FC236}">
                <a16:creationId xmlns:a16="http://schemas.microsoft.com/office/drawing/2014/main" id="{6572A638-BC29-4B3C-A54F-3049C24D6353}"/>
              </a:ext>
            </a:extLst>
          </p:cNvPr>
          <p:cNvPicPr>
            <a:picLocks noChangeAspect="1"/>
          </p:cNvPicPr>
          <p:nvPr/>
        </p:nvPicPr>
        <p:blipFill>
          <a:blip r:embed="rId2"/>
          <a:stretch>
            <a:fillRect/>
          </a:stretch>
        </p:blipFill>
        <p:spPr>
          <a:xfrm>
            <a:off x="6655228" y="2807075"/>
            <a:ext cx="5373640" cy="2741209"/>
          </a:xfrm>
          <a:prstGeom prst="rect">
            <a:avLst/>
          </a:prstGeom>
        </p:spPr>
      </p:pic>
    </p:spTree>
    <p:extLst>
      <p:ext uri="{BB962C8B-B14F-4D97-AF65-F5344CB8AC3E}">
        <p14:creationId xmlns:p14="http://schemas.microsoft.com/office/powerpoint/2010/main" val="1258903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B73D-1A3A-43DE-ABDA-34691D5276AE}"/>
              </a:ext>
            </a:extLst>
          </p:cNvPr>
          <p:cNvSpPr>
            <a:spLocks noGrp="1"/>
          </p:cNvSpPr>
          <p:nvPr>
            <p:ph type="title"/>
          </p:nvPr>
        </p:nvSpPr>
        <p:spPr>
          <a:xfrm>
            <a:off x="581193" y="3043910"/>
            <a:ext cx="11029615" cy="600557"/>
          </a:xfrm>
        </p:spPr>
        <p:txBody>
          <a:bodyPr>
            <a:normAutofit fontScale="90000"/>
          </a:bodyPr>
          <a:lstStyle/>
          <a:p>
            <a:r>
              <a:rPr lang="en-US" b="1" dirty="0">
                <a:latin typeface="Calibri" panose="020F0502020204030204" pitchFamily="34" charset="0"/>
              </a:rPr>
              <a:t>ƯU TIÊN 2: </a:t>
            </a:r>
            <a:endParaRPr lang="en-US" dirty="0"/>
          </a:p>
        </p:txBody>
      </p:sp>
      <p:sp>
        <p:nvSpPr>
          <p:cNvPr id="3" name="Text Placeholder 2">
            <a:extLst>
              <a:ext uri="{FF2B5EF4-FFF2-40B4-BE49-F238E27FC236}">
                <a16:creationId xmlns:a16="http://schemas.microsoft.com/office/drawing/2014/main" id="{7E69A7B2-DD30-4E4E-8C28-20BA5DB9314D}"/>
              </a:ext>
            </a:extLst>
          </p:cNvPr>
          <p:cNvSpPr>
            <a:spLocks noGrp="1"/>
          </p:cNvSpPr>
          <p:nvPr>
            <p:ph type="body" idx="1"/>
          </p:nvPr>
        </p:nvSpPr>
        <p:spPr>
          <a:xfrm>
            <a:off x="581192" y="3829050"/>
            <a:ext cx="11029615" cy="1312923"/>
          </a:xfrm>
        </p:spPr>
        <p:txBody>
          <a:bodyPr>
            <a:normAutofit/>
          </a:bodyPr>
          <a:lstStyle/>
          <a:p>
            <a:pPr algn="just"/>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Giảm</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nghèo</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qua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mở</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rộng</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u="sng" dirty="0">
                <a:solidFill>
                  <a:srgbClr val="0070C0"/>
                </a:solidFill>
                <a:effectLst/>
                <a:latin typeface="Calibri" panose="020F0502020204030204" pitchFamily="34" charset="0"/>
                <a:ea typeface="Tahoma" panose="020B0604030504040204" pitchFamily="34" charset="0"/>
                <a:cs typeface="Calibri" panose="020F0502020204030204" pitchFamily="34" charset="0"/>
              </a:rPr>
              <a:t>an </a:t>
            </a:r>
            <a:r>
              <a:rPr lang="en-US" sz="2400" i="1" u="sng"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sinh</a:t>
            </a:r>
            <a:r>
              <a:rPr lang="en-US" sz="2400" i="1" u="sng"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u="sng"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xã</a:t>
            </a:r>
            <a:r>
              <a:rPr lang="en-US" sz="2400" i="1" u="sng"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u="sng"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hội</a:t>
            </a:r>
            <a:r>
              <a:rPr lang="en-US" sz="2400" i="1" u="sng"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cho</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tất</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cả</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mọi</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người</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và</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giảm</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các</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hình</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thức</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làm</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việc</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không</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được</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chấp</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nhận</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đặc</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biệt</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là</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đối</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với</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những</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người</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dễ</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bị</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tổn</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thương</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r>
              <a:rPr lang="en-US" sz="2400" i="1" dirty="0" err="1">
                <a:solidFill>
                  <a:srgbClr val="0070C0"/>
                </a:solidFill>
                <a:effectLst/>
                <a:latin typeface="Calibri" panose="020F0502020204030204" pitchFamily="34" charset="0"/>
                <a:ea typeface="Tahoma" panose="020B0604030504040204" pitchFamily="34" charset="0"/>
                <a:cs typeface="Calibri" panose="020F0502020204030204" pitchFamily="34" charset="0"/>
              </a:rPr>
              <a:t>nhất</a:t>
            </a:r>
            <a:r>
              <a:rPr lang="en-US" sz="2400" i="1" dirty="0">
                <a:solidFill>
                  <a:srgbClr val="0070C0"/>
                </a:solidFill>
                <a:effectLst/>
                <a:latin typeface="Calibri" panose="020F0502020204030204" pitchFamily="34" charset="0"/>
                <a:ea typeface="Tahoma" panose="020B0604030504040204" pitchFamily="34" charset="0"/>
                <a:cs typeface="Calibri" panose="020F0502020204030204" pitchFamily="34" charset="0"/>
              </a:rPr>
              <a:t> </a:t>
            </a:r>
            <a:endParaRPr lang="vi-VN" sz="2400" i="1" dirty="0">
              <a:solidFill>
                <a:srgbClr val="0070C0"/>
              </a:solidFill>
              <a:latin typeface="Calibri" panose="020F0502020204030204" pitchFamily="34" charset="0"/>
              <a:cs typeface="Calibri" panose="020F0502020204030204" pitchFamily="34" charset="0"/>
            </a:endParaRPr>
          </a:p>
          <a:p>
            <a:endParaRPr lang="en-US" sz="2400" i="1" dirty="0">
              <a:latin typeface="Calibri" panose="020F0502020204030204" pitchFamily="34" charset="0"/>
              <a:cs typeface="Calibri" panose="020F0502020204030204" pitchFamily="34" charset="0"/>
            </a:endParaRPr>
          </a:p>
        </p:txBody>
      </p:sp>
      <p:pic>
        <p:nvPicPr>
          <p:cNvPr id="5" name="Picture 10" descr="CHẾ ĐỘ AN SINH XÃ HỘI VÀ THỰC TRẠNG Ở VIỆT NAM">
            <a:extLst>
              <a:ext uri="{FF2B5EF4-FFF2-40B4-BE49-F238E27FC236}">
                <a16:creationId xmlns:a16="http://schemas.microsoft.com/office/drawing/2014/main" id="{FA01A6BA-69A0-41C7-BD9C-F2BA600559E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435041" y="1125943"/>
            <a:ext cx="4175766" cy="2338428"/>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5C943915-DDC5-4C94-8437-C76B699CD1FA}"/>
              </a:ext>
            </a:extLst>
          </p:cNvPr>
          <p:cNvSpPr>
            <a:spLocks noGrp="1"/>
          </p:cNvSpPr>
          <p:nvPr>
            <p:ph type="sldNum" sz="quarter" idx="12"/>
          </p:nvPr>
        </p:nvSpPr>
        <p:spPr>
          <a:xfrm>
            <a:off x="10729750" y="6492875"/>
            <a:ext cx="1052510" cy="365125"/>
          </a:xfrm>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681879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4FFB-E67B-4665-AD44-3806C1549195}"/>
              </a:ext>
            </a:extLst>
          </p:cNvPr>
          <p:cNvSpPr>
            <a:spLocks noGrp="1"/>
          </p:cNvSpPr>
          <p:nvPr>
            <p:ph type="title"/>
          </p:nvPr>
        </p:nvSpPr>
        <p:spPr>
          <a:xfrm>
            <a:off x="446533" y="1672201"/>
            <a:ext cx="5404639" cy="438896"/>
          </a:xfrm>
        </p:spPr>
        <p:txBody>
          <a:bodyPr vert="horz" lIns="91440" tIns="45720" rIns="91440" bIns="45720" rtlCol="0" anchor="b">
            <a:noAutofit/>
          </a:bodyPr>
          <a:lstStyle/>
          <a:p>
            <a:pPr algn="ctr"/>
            <a:r>
              <a:rPr lang="en-US" sz="1200" b="1" dirty="0">
                <a:solidFill>
                  <a:schemeClr val="tx1"/>
                </a:solidFill>
                <a:effectLst/>
                <a:latin typeface="Arial" panose="020B0604020202020204" pitchFamily="34" charset="0"/>
                <a:cs typeface="Arial" panose="020B0604020202020204" pitchFamily="34" charset="0"/>
              </a:rPr>
              <a:t>Các </a:t>
            </a:r>
            <a:r>
              <a:rPr lang="en-US" sz="1200" b="1" dirty="0" err="1">
                <a:solidFill>
                  <a:schemeClr val="tx1"/>
                </a:solidFill>
                <a:effectLst/>
                <a:latin typeface="Arial" panose="020B0604020202020204" pitchFamily="34" charset="0"/>
                <a:cs typeface="Arial" panose="020B0604020202020204" pitchFamily="34" charset="0"/>
              </a:rPr>
              <a:t>trụ</a:t>
            </a:r>
            <a:r>
              <a:rPr lang="en-US" sz="1200" b="1" dirty="0">
                <a:solidFill>
                  <a:schemeClr val="tx1"/>
                </a:solidFill>
                <a:effectLst/>
                <a:latin typeface="Arial" panose="020B0604020202020204" pitchFamily="34" charset="0"/>
                <a:cs typeface="Arial" panose="020B0604020202020204" pitchFamily="34" charset="0"/>
              </a:rPr>
              <a:t> </a:t>
            </a:r>
            <a:r>
              <a:rPr lang="en-US" sz="1200" b="1" dirty="0" err="1">
                <a:solidFill>
                  <a:schemeClr val="tx1"/>
                </a:solidFill>
                <a:effectLst/>
                <a:latin typeface="Arial" panose="020B0604020202020204" pitchFamily="34" charset="0"/>
                <a:cs typeface="Arial" panose="020B0604020202020204" pitchFamily="34" charset="0"/>
              </a:rPr>
              <a:t>của</a:t>
            </a:r>
            <a:r>
              <a:rPr lang="en-US" sz="1200" b="1" dirty="0">
                <a:solidFill>
                  <a:schemeClr val="tx1"/>
                </a:solidFill>
                <a:effectLst/>
                <a:latin typeface="Arial" panose="020B0604020202020204" pitchFamily="34" charset="0"/>
                <a:cs typeface="Arial" panose="020B0604020202020204" pitchFamily="34" charset="0"/>
              </a:rPr>
              <a:t> </a:t>
            </a:r>
            <a:r>
              <a:rPr lang="en-US" sz="1200" b="1" dirty="0" err="1">
                <a:solidFill>
                  <a:schemeClr val="tx1"/>
                </a:solidFill>
                <a:effectLst/>
                <a:latin typeface="Arial" panose="020B0604020202020204" pitchFamily="34" charset="0"/>
                <a:cs typeface="Arial" panose="020B0604020202020204" pitchFamily="34" charset="0"/>
              </a:rPr>
              <a:t>cột</a:t>
            </a:r>
            <a:r>
              <a:rPr lang="en-US" sz="1200" b="1" dirty="0">
                <a:solidFill>
                  <a:schemeClr val="tx1"/>
                </a:solidFill>
                <a:effectLst/>
                <a:latin typeface="Arial" panose="020B0604020202020204" pitchFamily="34" charset="0"/>
                <a:cs typeface="Arial" panose="020B0604020202020204" pitchFamily="34" charset="0"/>
              </a:rPr>
              <a:t> An </a:t>
            </a:r>
            <a:r>
              <a:rPr lang="en-US" sz="1200" b="1" dirty="0" err="1">
                <a:solidFill>
                  <a:schemeClr val="tx1"/>
                </a:solidFill>
                <a:effectLst/>
                <a:latin typeface="Arial" panose="020B0604020202020204" pitchFamily="34" charset="0"/>
                <a:cs typeface="Arial" panose="020B0604020202020204" pitchFamily="34" charset="0"/>
              </a:rPr>
              <a:t>sinh</a:t>
            </a:r>
            <a:r>
              <a:rPr lang="en-US" sz="1200" b="1" dirty="0">
                <a:solidFill>
                  <a:schemeClr val="tx1"/>
                </a:solidFill>
                <a:effectLst/>
                <a:latin typeface="Arial" panose="020B0604020202020204" pitchFamily="34" charset="0"/>
                <a:cs typeface="Arial" panose="020B0604020202020204" pitchFamily="34" charset="0"/>
              </a:rPr>
              <a:t> </a:t>
            </a:r>
            <a:r>
              <a:rPr lang="en-US" sz="1200" b="1" dirty="0" err="1">
                <a:solidFill>
                  <a:schemeClr val="tx1"/>
                </a:solidFill>
                <a:effectLst/>
                <a:latin typeface="Arial" panose="020B0604020202020204" pitchFamily="34" charset="0"/>
                <a:cs typeface="Arial" panose="020B0604020202020204" pitchFamily="34" charset="0"/>
              </a:rPr>
              <a:t>xã</a:t>
            </a:r>
            <a:r>
              <a:rPr lang="en-US" sz="1200" b="1" dirty="0">
                <a:solidFill>
                  <a:schemeClr val="tx1"/>
                </a:solidFill>
                <a:effectLst/>
                <a:latin typeface="Arial" panose="020B0604020202020204" pitchFamily="34" charset="0"/>
                <a:cs typeface="Arial" panose="020B0604020202020204" pitchFamily="34" charset="0"/>
              </a:rPr>
              <a:t> </a:t>
            </a:r>
            <a:r>
              <a:rPr lang="en-US" sz="1200" b="1" dirty="0" err="1">
                <a:solidFill>
                  <a:schemeClr val="tx1"/>
                </a:solidFill>
                <a:effectLst/>
                <a:latin typeface="Arial" panose="020B0604020202020204" pitchFamily="34" charset="0"/>
                <a:cs typeface="Arial" panose="020B0604020202020204" pitchFamily="34" charset="0"/>
              </a:rPr>
              <a:t>hội</a:t>
            </a:r>
            <a:r>
              <a:rPr lang="en-US" sz="1200" b="1" dirty="0">
                <a:solidFill>
                  <a:schemeClr val="tx1"/>
                </a:solidFill>
                <a:effectLst/>
                <a:latin typeface="Arial" panose="020B0604020202020204" pitchFamily="34" charset="0"/>
                <a:cs typeface="Arial" panose="020B0604020202020204" pitchFamily="34" charset="0"/>
              </a:rPr>
              <a:t> ở </a:t>
            </a:r>
            <a:r>
              <a:rPr lang="en-US" sz="1200" b="1" dirty="0" err="1">
                <a:solidFill>
                  <a:schemeClr val="tx1"/>
                </a:solidFill>
                <a:effectLst/>
                <a:latin typeface="Arial" panose="020B0604020202020204" pitchFamily="34" charset="0"/>
                <a:cs typeface="Arial" panose="020B0604020202020204" pitchFamily="34" charset="0"/>
              </a:rPr>
              <a:t>Việt</a:t>
            </a:r>
            <a:r>
              <a:rPr lang="en-US" sz="1200" b="1" dirty="0">
                <a:solidFill>
                  <a:schemeClr val="tx1"/>
                </a:solidFill>
                <a:effectLst/>
                <a:latin typeface="Arial" panose="020B0604020202020204" pitchFamily="34" charset="0"/>
                <a:cs typeface="Arial" panose="020B0604020202020204" pitchFamily="34" charset="0"/>
              </a:rPr>
              <a:t> Nam</a:t>
            </a:r>
            <a:endParaRPr lang="en-US" sz="1200" b="1" dirty="0">
              <a:solidFill>
                <a:schemeClr val="tx1"/>
              </a:solidFill>
              <a:latin typeface="Arial" panose="020B0604020202020204" pitchFamily="34" charset="0"/>
              <a:cs typeface="Arial" panose="020B0604020202020204" pitchFamily="34" charset="0"/>
            </a:endParaRPr>
          </a:p>
        </p:txBody>
      </p:sp>
      <p:sp>
        <p:nvSpPr>
          <p:cNvPr id="28" name="Rectangle 23">
            <a:extLst>
              <a:ext uri="{FF2B5EF4-FFF2-40B4-BE49-F238E27FC236}">
                <a16:creationId xmlns:a16="http://schemas.microsoft.com/office/drawing/2014/main" id="{6F306C00-E0A9-4E79-AF25-3D295CA90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3BC8DD5-7D96-4497-A84E-10522D33C778}"/>
              </a:ext>
            </a:extLst>
          </p:cNvPr>
          <p:cNvSpPr txBox="1"/>
          <p:nvPr/>
        </p:nvSpPr>
        <p:spPr>
          <a:xfrm>
            <a:off x="6335805" y="2180496"/>
            <a:ext cx="5275001" cy="4045683"/>
          </a:xfrm>
          <a:prstGeom prst="rect">
            <a:avLst/>
          </a:prstGeom>
        </p:spPr>
        <p:txBody>
          <a:bodyPr vert="horz" lIns="91440" tIns="45720" rIns="91440" bIns="45720" rtlCol="0" anchor="ctr">
            <a:normAutofit/>
          </a:bodyPr>
          <a:lstStyle/>
          <a:p>
            <a:pPr marL="285750" indent="-285750">
              <a:spcBef>
                <a:spcPct val="20000"/>
              </a:spcBef>
              <a:spcAft>
                <a:spcPts val="600"/>
              </a:spcAft>
              <a:buClr>
                <a:schemeClr val="accent2"/>
              </a:buClr>
              <a:buSzPct val="92000"/>
              <a:buFont typeface="Wingdings 2" panose="05020102010507070707" pitchFamily="18" charset="2"/>
              <a:buChar char=""/>
            </a:pPr>
            <a:r>
              <a:rPr lang="en-US" sz="2400" dirty="0" err="1">
                <a:solidFill>
                  <a:schemeClr val="tx2"/>
                </a:solidFill>
              </a:rPr>
              <a:t>Việc</a:t>
            </a:r>
            <a:r>
              <a:rPr lang="en-US" sz="2400" dirty="0">
                <a:solidFill>
                  <a:schemeClr val="tx2"/>
                </a:solidFill>
              </a:rPr>
              <a:t> </a:t>
            </a:r>
            <a:r>
              <a:rPr lang="en-US" sz="2400" dirty="0" err="1">
                <a:solidFill>
                  <a:schemeClr val="tx2"/>
                </a:solidFill>
              </a:rPr>
              <a:t>làm</a:t>
            </a:r>
            <a:r>
              <a:rPr lang="en-US" sz="2400" dirty="0">
                <a:solidFill>
                  <a:schemeClr val="tx2"/>
                </a:solidFill>
              </a:rPr>
              <a:t> và </a:t>
            </a:r>
            <a:r>
              <a:rPr lang="en-US" sz="2400" dirty="0" err="1">
                <a:solidFill>
                  <a:schemeClr val="tx2"/>
                </a:solidFill>
              </a:rPr>
              <a:t>thu</a:t>
            </a:r>
            <a:r>
              <a:rPr lang="en-US" sz="2400" dirty="0">
                <a:solidFill>
                  <a:schemeClr val="tx2"/>
                </a:solidFill>
              </a:rPr>
              <a:t> nhập </a:t>
            </a:r>
            <a:r>
              <a:rPr lang="en-US" sz="2400" dirty="0" err="1">
                <a:solidFill>
                  <a:schemeClr val="tx2"/>
                </a:solidFill>
              </a:rPr>
              <a:t>được</a:t>
            </a:r>
            <a:r>
              <a:rPr lang="en-US" sz="2400" dirty="0">
                <a:solidFill>
                  <a:schemeClr val="tx2"/>
                </a:solidFill>
              </a:rPr>
              <a:t> </a:t>
            </a:r>
            <a:r>
              <a:rPr lang="en-US" sz="2400" dirty="0" err="1">
                <a:solidFill>
                  <a:schemeClr val="tx2"/>
                </a:solidFill>
              </a:rPr>
              <a:t>cải</a:t>
            </a:r>
            <a:r>
              <a:rPr lang="en-US" sz="2400" dirty="0">
                <a:solidFill>
                  <a:schemeClr val="tx2"/>
                </a:solidFill>
              </a:rPr>
              <a:t> </a:t>
            </a:r>
            <a:r>
              <a:rPr lang="en-US" sz="2400" dirty="0" err="1">
                <a:solidFill>
                  <a:schemeClr val="tx2"/>
                </a:solidFill>
              </a:rPr>
              <a:t>thiện</a:t>
            </a:r>
            <a:endParaRPr lang="en-US" sz="2400" dirty="0">
              <a:solidFill>
                <a:schemeClr val="tx2"/>
              </a:solidFill>
            </a:endParaRPr>
          </a:p>
          <a:p>
            <a:pPr marL="285750" indent="-285750">
              <a:spcBef>
                <a:spcPct val="20000"/>
              </a:spcBef>
              <a:spcAft>
                <a:spcPts val="600"/>
              </a:spcAft>
              <a:buClr>
                <a:schemeClr val="accent2"/>
              </a:buClr>
              <a:buSzPct val="92000"/>
              <a:buFont typeface="Wingdings 2" panose="05020102010507070707" pitchFamily="18" charset="2"/>
              <a:buChar char=""/>
            </a:pPr>
            <a:r>
              <a:rPr lang="en-US" sz="2400" dirty="0" err="1">
                <a:solidFill>
                  <a:schemeClr val="tx2"/>
                </a:solidFill>
              </a:rPr>
              <a:t>Bảo</a:t>
            </a:r>
            <a:r>
              <a:rPr lang="en-US" sz="2400" dirty="0">
                <a:solidFill>
                  <a:schemeClr val="tx2"/>
                </a:solidFill>
              </a:rPr>
              <a:t> </a:t>
            </a:r>
            <a:r>
              <a:rPr lang="en-US" sz="2400" dirty="0" err="1">
                <a:solidFill>
                  <a:schemeClr val="tx2"/>
                </a:solidFill>
              </a:rPr>
              <a:t>hiểm</a:t>
            </a:r>
            <a:r>
              <a:rPr lang="en-US" sz="2400" dirty="0">
                <a:solidFill>
                  <a:schemeClr val="tx2"/>
                </a:solidFill>
              </a:rPr>
              <a:t> </a:t>
            </a:r>
            <a:r>
              <a:rPr lang="en-US" sz="2400" dirty="0" err="1">
                <a:solidFill>
                  <a:schemeClr val="tx2"/>
                </a:solidFill>
              </a:rPr>
              <a:t>xã</a:t>
            </a:r>
            <a:r>
              <a:rPr lang="en-US" sz="2400" dirty="0">
                <a:solidFill>
                  <a:schemeClr val="tx2"/>
                </a:solidFill>
              </a:rPr>
              <a:t> </a:t>
            </a:r>
            <a:r>
              <a:rPr lang="en-US" sz="2400" dirty="0" err="1">
                <a:solidFill>
                  <a:schemeClr val="tx2"/>
                </a:solidFill>
              </a:rPr>
              <a:t>hội</a:t>
            </a:r>
            <a:r>
              <a:rPr lang="en-US" sz="2400" dirty="0">
                <a:solidFill>
                  <a:schemeClr val="tx2"/>
                </a:solidFill>
              </a:rPr>
              <a:t> và </a:t>
            </a:r>
            <a:r>
              <a:rPr lang="en-US" sz="2400" dirty="0" err="1">
                <a:solidFill>
                  <a:schemeClr val="tx2"/>
                </a:solidFill>
              </a:rPr>
              <a:t>bảo</a:t>
            </a:r>
            <a:r>
              <a:rPr lang="en-US" sz="2400" dirty="0">
                <a:solidFill>
                  <a:schemeClr val="tx2"/>
                </a:solidFill>
              </a:rPr>
              <a:t> </a:t>
            </a:r>
            <a:r>
              <a:rPr lang="en-US" sz="2400" dirty="0" err="1">
                <a:solidFill>
                  <a:schemeClr val="tx2"/>
                </a:solidFill>
              </a:rPr>
              <a:t>hiểm</a:t>
            </a:r>
            <a:r>
              <a:rPr lang="en-US" sz="2400" dirty="0">
                <a:solidFill>
                  <a:schemeClr val="tx2"/>
                </a:solidFill>
              </a:rPr>
              <a:t> </a:t>
            </a:r>
            <a:r>
              <a:rPr lang="en-US" sz="2400" dirty="0" err="1">
                <a:solidFill>
                  <a:schemeClr val="tx2"/>
                </a:solidFill>
              </a:rPr>
              <a:t>thất</a:t>
            </a:r>
            <a:r>
              <a:rPr lang="en-US" sz="2400" dirty="0">
                <a:solidFill>
                  <a:schemeClr val="tx2"/>
                </a:solidFill>
              </a:rPr>
              <a:t> nghiệp </a:t>
            </a:r>
            <a:r>
              <a:rPr lang="en-US" sz="2400" dirty="0" err="1">
                <a:solidFill>
                  <a:schemeClr val="tx2"/>
                </a:solidFill>
              </a:rPr>
              <a:t>có</a:t>
            </a:r>
            <a:r>
              <a:rPr lang="en-US" sz="2400" dirty="0">
                <a:solidFill>
                  <a:schemeClr val="tx2"/>
                </a:solidFill>
              </a:rPr>
              <a:t> </a:t>
            </a:r>
            <a:r>
              <a:rPr lang="en-US" sz="2400" dirty="0" err="1">
                <a:solidFill>
                  <a:schemeClr val="tx2"/>
                </a:solidFill>
              </a:rPr>
              <a:t>tỷ</a:t>
            </a:r>
            <a:r>
              <a:rPr lang="en-US" sz="2400" dirty="0">
                <a:solidFill>
                  <a:schemeClr val="tx2"/>
                </a:solidFill>
              </a:rPr>
              <a:t> </a:t>
            </a:r>
            <a:r>
              <a:rPr lang="en-US" sz="2400" dirty="0" err="1">
                <a:solidFill>
                  <a:schemeClr val="tx2"/>
                </a:solidFill>
              </a:rPr>
              <a:t>lệ</a:t>
            </a:r>
            <a:r>
              <a:rPr lang="en-US" sz="2400" dirty="0">
                <a:solidFill>
                  <a:schemeClr val="tx2"/>
                </a:solidFill>
              </a:rPr>
              <a:t> bao </a:t>
            </a:r>
            <a:r>
              <a:rPr lang="en-US" sz="2400" dirty="0" err="1">
                <a:solidFill>
                  <a:schemeClr val="tx2"/>
                </a:solidFill>
              </a:rPr>
              <a:t>phủ</a:t>
            </a:r>
            <a:r>
              <a:rPr lang="en-US" sz="2400" dirty="0">
                <a:solidFill>
                  <a:schemeClr val="tx2"/>
                </a:solidFill>
              </a:rPr>
              <a:t> </a:t>
            </a:r>
            <a:r>
              <a:rPr lang="en-US" sz="2400" dirty="0" err="1">
                <a:solidFill>
                  <a:schemeClr val="tx2"/>
                </a:solidFill>
              </a:rPr>
              <a:t>tăng</a:t>
            </a:r>
            <a:endParaRPr lang="en-US" sz="2400" dirty="0">
              <a:solidFill>
                <a:schemeClr val="tx2"/>
              </a:solidFill>
            </a:endParaRPr>
          </a:p>
          <a:p>
            <a:pPr marL="285750" indent="-285750">
              <a:spcBef>
                <a:spcPct val="20000"/>
              </a:spcBef>
              <a:spcAft>
                <a:spcPts val="600"/>
              </a:spcAft>
              <a:buClr>
                <a:schemeClr val="accent2"/>
              </a:buClr>
              <a:buSzPct val="92000"/>
              <a:buFont typeface="Wingdings 2" panose="05020102010507070707" pitchFamily="18" charset="2"/>
              <a:buChar char=""/>
            </a:pPr>
            <a:r>
              <a:rPr lang="en-US" sz="2400" dirty="0" err="1">
                <a:solidFill>
                  <a:schemeClr val="tx2"/>
                </a:solidFill>
              </a:rPr>
              <a:t>Trợ</a:t>
            </a:r>
            <a:r>
              <a:rPr lang="en-US" sz="2400" dirty="0">
                <a:solidFill>
                  <a:schemeClr val="tx2"/>
                </a:solidFill>
              </a:rPr>
              <a:t> </a:t>
            </a:r>
            <a:r>
              <a:rPr lang="en-US" sz="2400" dirty="0" err="1">
                <a:solidFill>
                  <a:schemeClr val="tx2"/>
                </a:solidFill>
              </a:rPr>
              <a:t>cấp</a:t>
            </a:r>
            <a:r>
              <a:rPr lang="en-US" sz="2400" dirty="0">
                <a:solidFill>
                  <a:schemeClr val="tx2"/>
                </a:solidFill>
              </a:rPr>
              <a:t> </a:t>
            </a:r>
            <a:r>
              <a:rPr lang="en-US" sz="2400" dirty="0" err="1">
                <a:solidFill>
                  <a:schemeClr val="tx2"/>
                </a:solidFill>
              </a:rPr>
              <a:t>xã</a:t>
            </a:r>
            <a:r>
              <a:rPr lang="en-US" sz="2400" dirty="0">
                <a:solidFill>
                  <a:schemeClr val="tx2"/>
                </a:solidFill>
              </a:rPr>
              <a:t> </a:t>
            </a:r>
            <a:r>
              <a:rPr lang="en-US" sz="2400" dirty="0" err="1">
                <a:solidFill>
                  <a:schemeClr val="tx2"/>
                </a:solidFill>
              </a:rPr>
              <a:t>hội</a:t>
            </a:r>
            <a:r>
              <a:rPr lang="en-US" sz="2400" dirty="0">
                <a:solidFill>
                  <a:schemeClr val="tx2"/>
                </a:solidFill>
              </a:rPr>
              <a:t> </a:t>
            </a:r>
            <a:r>
              <a:rPr lang="en-US" sz="2400" dirty="0" err="1">
                <a:solidFill>
                  <a:schemeClr val="tx2"/>
                </a:solidFill>
              </a:rPr>
              <a:t>gia</a:t>
            </a:r>
            <a:r>
              <a:rPr lang="en-US" sz="2400" dirty="0">
                <a:solidFill>
                  <a:schemeClr val="tx2"/>
                </a:solidFill>
              </a:rPr>
              <a:t> </a:t>
            </a:r>
            <a:r>
              <a:rPr lang="en-US" sz="2400" dirty="0" err="1">
                <a:solidFill>
                  <a:schemeClr val="tx2"/>
                </a:solidFill>
              </a:rPr>
              <a:t>tăng</a:t>
            </a:r>
            <a:endParaRPr lang="en-US" sz="2400" dirty="0">
              <a:solidFill>
                <a:schemeClr val="tx2"/>
              </a:solidFill>
            </a:endParaRPr>
          </a:p>
          <a:p>
            <a:pPr marL="285750" indent="-285750">
              <a:spcBef>
                <a:spcPct val="20000"/>
              </a:spcBef>
              <a:spcAft>
                <a:spcPts val="600"/>
              </a:spcAft>
              <a:buClr>
                <a:schemeClr val="accent2"/>
              </a:buClr>
              <a:buSzPct val="92000"/>
              <a:buFont typeface="Wingdings 2" panose="05020102010507070707" pitchFamily="18" charset="2"/>
              <a:buChar char=""/>
            </a:pPr>
            <a:r>
              <a:rPr lang="en-US" sz="2400" dirty="0" err="1">
                <a:solidFill>
                  <a:schemeClr val="tx2"/>
                </a:solidFill>
              </a:rPr>
              <a:t>Việt</a:t>
            </a:r>
            <a:r>
              <a:rPr lang="en-US" sz="2400" dirty="0">
                <a:solidFill>
                  <a:schemeClr val="tx2"/>
                </a:solidFill>
              </a:rPr>
              <a:t> Nam </a:t>
            </a:r>
            <a:r>
              <a:rPr lang="en-US" sz="2400" dirty="0" err="1">
                <a:solidFill>
                  <a:schemeClr val="tx2"/>
                </a:solidFill>
              </a:rPr>
              <a:t>đã</a:t>
            </a:r>
            <a:r>
              <a:rPr lang="en-US" sz="2400" dirty="0">
                <a:solidFill>
                  <a:schemeClr val="tx2"/>
                </a:solidFill>
              </a:rPr>
              <a:t> </a:t>
            </a:r>
            <a:r>
              <a:rPr lang="en-US" sz="2400" dirty="0" err="1">
                <a:solidFill>
                  <a:schemeClr val="tx2"/>
                </a:solidFill>
              </a:rPr>
              <a:t>hoàn</a:t>
            </a:r>
            <a:r>
              <a:rPr lang="en-US" sz="2400" dirty="0">
                <a:solidFill>
                  <a:schemeClr val="tx2"/>
                </a:solidFill>
              </a:rPr>
              <a:t> </a:t>
            </a:r>
            <a:r>
              <a:rPr lang="en-US" sz="2400" dirty="0" err="1">
                <a:solidFill>
                  <a:schemeClr val="tx2"/>
                </a:solidFill>
              </a:rPr>
              <a:t>thành</a:t>
            </a:r>
            <a:r>
              <a:rPr lang="en-US" sz="2400" dirty="0">
                <a:solidFill>
                  <a:schemeClr val="tx2"/>
                </a:solidFill>
              </a:rPr>
              <a:t> </a:t>
            </a:r>
            <a:r>
              <a:rPr lang="en-US" sz="2400" dirty="0" err="1">
                <a:solidFill>
                  <a:schemeClr val="tx2"/>
                </a:solidFill>
              </a:rPr>
              <a:t>mục</a:t>
            </a:r>
            <a:r>
              <a:rPr lang="en-US" sz="2400" dirty="0">
                <a:solidFill>
                  <a:schemeClr val="tx2"/>
                </a:solidFill>
              </a:rPr>
              <a:t> </a:t>
            </a:r>
            <a:r>
              <a:rPr lang="en-US" sz="2400" dirty="0" err="1">
                <a:solidFill>
                  <a:schemeClr val="tx2"/>
                </a:solidFill>
              </a:rPr>
              <a:t>tiêu</a:t>
            </a:r>
            <a:r>
              <a:rPr lang="en-US" sz="2400" dirty="0">
                <a:solidFill>
                  <a:schemeClr val="tx2"/>
                </a:solidFill>
              </a:rPr>
              <a:t> </a:t>
            </a:r>
            <a:r>
              <a:rPr lang="en-US" sz="2400" dirty="0" err="1">
                <a:solidFill>
                  <a:schemeClr val="tx2"/>
                </a:solidFill>
              </a:rPr>
              <a:t>giảm</a:t>
            </a:r>
            <a:r>
              <a:rPr lang="en-US" sz="2400" dirty="0">
                <a:solidFill>
                  <a:schemeClr val="tx2"/>
                </a:solidFill>
              </a:rPr>
              <a:t> </a:t>
            </a:r>
            <a:r>
              <a:rPr lang="en-US" sz="2400" dirty="0" err="1">
                <a:solidFill>
                  <a:schemeClr val="tx2"/>
                </a:solidFill>
              </a:rPr>
              <a:t>nghèo</a:t>
            </a:r>
            <a:r>
              <a:rPr lang="en-US" sz="2400" dirty="0">
                <a:solidFill>
                  <a:schemeClr val="tx2"/>
                </a:solidFill>
              </a:rPr>
              <a:t>, </a:t>
            </a:r>
            <a:r>
              <a:rPr lang="en-US" sz="2400" dirty="0" err="1">
                <a:solidFill>
                  <a:schemeClr val="tx2"/>
                </a:solidFill>
              </a:rPr>
              <a:t>gia</a:t>
            </a:r>
            <a:r>
              <a:rPr lang="en-US" sz="2400" dirty="0">
                <a:solidFill>
                  <a:schemeClr val="tx2"/>
                </a:solidFill>
              </a:rPr>
              <a:t> </a:t>
            </a:r>
            <a:r>
              <a:rPr lang="en-US" sz="2400" dirty="0" err="1">
                <a:solidFill>
                  <a:schemeClr val="tx2"/>
                </a:solidFill>
              </a:rPr>
              <a:t>tăng</a:t>
            </a:r>
            <a:r>
              <a:rPr lang="en-US" sz="2400" dirty="0">
                <a:solidFill>
                  <a:schemeClr val="tx2"/>
                </a:solidFill>
              </a:rPr>
              <a:t> </a:t>
            </a:r>
            <a:r>
              <a:rPr lang="en-US" sz="2400" dirty="0" err="1">
                <a:solidFill>
                  <a:schemeClr val="tx2"/>
                </a:solidFill>
              </a:rPr>
              <a:t>mức</a:t>
            </a:r>
            <a:r>
              <a:rPr lang="en-US" sz="2400" dirty="0">
                <a:solidFill>
                  <a:schemeClr val="tx2"/>
                </a:solidFill>
              </a:rPr>
              <a:t> </a:t>
            </a:r>
            <a:r>
              <a:rPr lang="en-US" sz="2400" dirty="0" err="1">
                <a:solidFill>
                  <a:schemeClr val="tx2"/>
                </a:solidFill>
              </a:rPr>
              <a:t>tiếp</a:t>
            </a:r>
            <a:r>
              <a:rPr lang="en-US" sz="2400" dirty="0">
                <a:solidFill>
                  <a:schemeClr val="tx2"/>
                </a:solidFill>
              </a:rPr>
              <a:t> </a:t>
            </a:r>
            <a:r>
              <a:rPr lang="en-US" sz="2400" dirty="0" err="1">
                <a:solidFill>
                  <a:schemeClr val="tx2"/>
                </a:solidFill>
              </a:rPr>
              <a:t>cận</a:t>
            </a:r>
            <a:r>
              <a:rPr lang="en-US" sz="2400" dirty="0">
                <a:solidFill>
                  <a:schemeClr val="tx2"/>
                </a:solidFill>
              </a:rPr>
              <a:t> </a:t>
            </a:r>
            <a:r>
              <a:rPr lang="en-US" sz="2400" dirty="0" err="1">
                <a:solidFill>
                  <a:schemeClr val="tx2"/>
                </a:solidFill>
              </a:rPr>
              <a:t>dịch</a:t>
            </a:r>
            <a:r>
              <a:rPr lang="en-US" sz="2400" dirty="0">
                <a:solidFill>
                  <a:schemeClr val="tx2"/>
                </a:solidFill>
              </a:rPr>
              <a:t> </a:t>
            </a:r>
            <a:r>
              <a:rPr lang="en-US" sz="2400" dirty="0" err="1">
                <a:solidFill>
                  <a:schemeClr val="tx2"/>
                </a:solidFill>
              </a:rPr>
              <a:t>vụ</a:t>
            </a:r>
            <a:r>
              <a:rPr lang="en-US" sz="2400" dirty="0">
                <a:solidFill>
                  <a:schemeClr val="tx2"/>
                </a:solidFill>
              </a:rPr>
              <a:t> </a:t>
            </a:r>
            <a:r>
              <a:rPr lang="en-US" sz="2400" dirty="0" err="1">
                <a:solidFill>
                  <a:schemeClr val="tx2"/>
                </a:solidFill>
              </a:rPr>
              <a:t>xã</a:t>
            </a:r>
            <a:r>
              <a:rPr lang="en-US" sz="2400" dirty="0">
                <a:solidFill>
                  <a:schemeClr val="tx2"/>
                </a:solidFill>
              </a:rPr>
              <a:t> </a:t>
            </a:r>
            <a:r>
              <a:rPr lang="en-US" sz="2400" dirty="0" err="1">
                <a:solidFill>
                  <a:schemeClr val="tx2"/>
                </a:solidFill>
              </a:rPr>
              <a:t>hội</a:t>
            </a:r>
            <a:r>
              <a:rPr lang="en-US" sz="2400" dirty="0">
                <a:solidFill>
                  <a:schemeClr val="tx2"/>
                </a:solidFill>
              </a:rPr>
              <a:t>.</a:t>
            </a:r>
          </a:p>
        </p:txBody>
      </p:sp>
      <p:graphicFrame>
        <p:nvGraphicFramePr>
          <p:cNvPr id="4" name="Table 3">
            <a:extLst>
              <a:ext uri="{FF2B5EF4-FFF2-40B4-BE49-F238E27FC236}">
                <a16:creationId xmlns:a16="http://schemas.microsoft.com/office/drawing/2014/main" id="{4820A5CC-283E-4C8D-BE17-369B84BE11A1}"/>
              </a:ext>
            </a:extLst>
          </p:cNvPr>
          <p:cNvGraphicFramePr>
            <a:graphicFrameLocks noGrp="1"/>
          </p:cNvGraphicFramePr>
          <p:nvPr>
            <p:extLst>
              <p:ext uri="{D42A27DB-BD31-4B8C-83A1-F6EECF244321}">
                <p14:modId xmlns:p14="http://schemas.microsoft.com/office/powerpoint/2010/main" val="2741141370"/>
              </p:ext>
            </p:extLst>
          </p:nvPr>
        </p:nvGraphicFramePr>
        <p:xfrm>
          <a:off x="657225" y="2456121"/>
          <a:ext cx="4946132" cy="3588776"/>
        </p:xfrm>
        <a:graphic>
          <a:graphicData uri="http://schemas.openxmlformats.org/drawingml/2006/table">
            <a:tbl>
              <a:tblPr firstRow="1" firstCol="1" bandRow="1"/>
              <a:tblGrid>
                <a:gridCol w="1253856">
                  <a:extLst>
                    <a:ext uri="{9D8B030D-6E8A-4147-A177-3AD203B41FA5}">
                      <a16:colId xmlns:a16="http://schemas.microsoft.com/office/drawing/2014/main" val="1207710474"/>
                    </a:ext>
                  </a:extLst>
                </a:gridCol>
                <a:gridCol w="1304806">
                  <a:extLst>
                    <a:ext uri="{9D8B030D-6E8A-4147-A177-3AD203B41FA5}">
                      <a16:colId xmlns:a16="http://schemas.microsoft.com/office/drawing/2014/main" val="1827841747"/>
                    </a:ext>
                  </a:extLst>
                </a:gridCol>
                <a:gridCol w="1185583">
                  <a:extLst>
                    <a:ext uri="{9D8B030D-6E8A-4147-A177-3AD203B41FA5}">
                      <a16:colId xmlns:a16="http://schemas.microsoft.com/office/drawing/2014/main" val="1698204087"/>
                    </a:ext>
                  </a:extLst>
                </a:gridCol>
                <a:gridCol w="1201887">
                  <a:extLst>
                    <a:ext uri="{9D8B030D-6E8A-4147-A177-3AD203B41FA5}">
                      <a16:colId xmlns:a16="http://schemas.microsoft.com/office/drawing/2014/main" val="3942360134"/>
                    </a:ext>
                  </a:extLst>
                </a:gridCol>
              </a:tblGrid>
              <a:tr h="408621">
                <a:tc>
                  <a:txBody>
                    <a:bodyPr/>
                    <a:lstStyle/>
                    <a:p>
                      <a:pPr marL="0" marR="0" algn="ctr" fontAlgn="t">
                        <a:spcBef>
                          <a:spcPts val="0"/>
                        </a:spcBef>
                        <a:spcAft>
                          <a:spcPts val="0"/>
                        </a:spcAft>
                      </a:pPr>
                      <a:r>
                        <a:rPr lang="en-US" sz="1200" b="1" i="0" u="none" strike="noStrike">
                          <a:effectLst/>
                          <a:latin typeface="Calibri" panose="020F0502020204030204" pitchFamily="34" charset="0"/>
                          <a:ea typeface="Times New Roman" panose="02020603050405020304" pitchFamily="18" charset="0"/>
                          <a:cs typeface="Times New Roman" panose="02020603050405020304" pitchFamily="18" charset="0"/>
                        </a:rPr>
                        <a:t>Việc làm và thu nhập tối thiểu</a:t>
                      </a:r>
                      <a:endParaRPr lang="en-US" sz="1900" b="0" i="0" u="none" strike="noStrike">
                        <a:effectLst/>
                        <a:latin typeface="Arial" panose="020B0604020202020204" pitchFamily="34" charset="0"/>
                      </a:endParaRPr>
                    </a:p>
                  </a:txBody>
                  <a:tcPr marL="73346" marR="73346" marT="10187" marB="0">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D5DCE4"/>
                    </a:solidFill>
                  </a:tcPr>
                </a:tc>
                <a:tc>
                  <a:txBody>
                    <a:bodyPr/>
                    <a:lstStyle/>
                    <a:p>
                      <a:pPr marL="0" marR="0" algn="ctr" fontAlgn="t">
                        <a:spcBef>
                          <a:spcPts val="0"/>
                        </a:spcBef>
                        <a:spcAft>
                          <a:spcPts val="0"/>
                        </a:spcAft>
                      </a:pPr>
                      <a:r>
                        <a:rPr lang="en-US" sz="1200" b="1" i="0" u="none" strike="noStrike">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Bảo hiểm xã hội</a:t>
                      </a:r>
                      <a:endParaRPr lang="en-US" sz="1900" b="0" i="0" u="none" strike="noStrike">
                        <a:effectLst/>
                        <a:latin typeface="Arial" panose="020B0604020202020204" pitchFamily="34" charset="0"/>
                      </a:endParaRPr>
                    </a:p>
                  </a:txBody>
                  <a:tcPr marL="73346" marR="73346" marT="10187" marB="0">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DEEAF6"/>
                    </a:solidFill>
                  </a:tcPr>
                </a:tc>
                <a:tc>
                  <a:txBody>
                    <a:bodyPr/>
                    <a:lstStyle/>
                    <a:p>
                      <a:pPr marL="0" marR="0" algn="ctr" fontAlgn="t">
                        <a:spcBef>
                          <a:spcPts val="0"/>
                        </a:spcBef>
                        <a:spcAft>
                          <a:spcPts val="0"/>
                        </a:spcAft>
                      </a:pPr>
                      <a:r>
                        <a:rPr lang="en-US" sz="1200" b="1" i="0" u="none" strike="noStrike">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Trợ cấp xã hội</a:t>
                      </a:r>
                      <a:endParaRPr lang="en-US" sz="1900" b="0" i="0" u="none" strike="noStrike">
                        <a:effectLst/>
                        <a:latin typeface="Arial" panose="020B0604020202020204" pitchFamily="34" charset="0"/>
                      </a:endParaRPr>
                    </a:p>
                  </a:txBody>
                  <a:tcPr marL="73346" marR="73346" marT="10187" marB="0">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BE4D5"/>
                    </a:solidFill>
                  </a:tcPr>
                </a:tc>
                <a:tc>
                  <a:txBody>
                    <a:bodyPr/>
                    <a:lstStyle/>
                    <a:p>
                      <a:pPr marL="0" marR="0" algn="ctr" fontAlgn="t">
                        <a:spcBef>
                          <a:spcPts val="0"/>
                        </a:spcBef>
                        <a:spcAft>
                          <a:spcPts val="0"/>
                        </a:spcAft>
                      </a:pPr>
                      <a:r>
                        <a:rPr lang="vi-VN" sz="1200" b="1" i="0" u="none" strike="noStrike">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Các dịch vụ xã hội cơ bản</a:t>
                      </a:r>
                      <a:endParaRPr lang="vi-VN" sz="1900" b="0" i="0" u="none" strike="noStrike">
                        <a:effectLst/>
                        <a:latin typeface="Arial" panose="020B0604020202020204" pitchFamily="34" charset="0"/>
                      </a:endParaRPr>
                    </a:p>
                  </a:txBody>
                  <a:tcPr marL="73346" marR="73346" marT="10187" marB="0">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D9E2F3"/>
                    </a:solidFill>
                  </a:tcPr>
                </a:tc>
                <a:extLst>
                  <a:ext uri="{0D108BD9-81ED-4DB2-BD59-A6C34878D82A}">
                    <a16:rowId xmlns:a16="http://schemas.microsoft.com/office/drawing/2014/main" val="2321630515"/>
                  </a:ext>
                </a:extLst>
              </a:tr>
              <a:tr h="3180155">
                <a:tc>
                  <a:txBody>
                    <a:bodyPr/>
                    <a:lstStyle/>
                    <a:p>
                      <a:pPr marL="0" marR="0" indent="0" algn="l" fontAlgn="t">
                        <a:spcBef>
                          <a:spcPts val="0"/>
                        </a:spcBef>
                        <a:spcAft>
                          <a:spcPts val="0"/>
                        </a:spcAft>
                        <a:buFont typeface="Arial" panose="020B0604020202020204" pitchFamily="34" charset="0"/>
                        <a:buNone/>
                      </a:pPr>
                      <a:r>
                        <a:rPr lang="vi-VN" sz="1100" b="0" i="1" u="none" strike="noStrike">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Tạo việc làm</a:t>
                      </a:r>
                      <a:endParaRPr lang="vi-VN" sz="1900" b="0" i="0" u="none" strike="noStrike">
                        <a:effectLst/>
                        <a:latin typeface="Arial" panose="020B0604020202020204" pitchFamily="34" charset="0"/>
                      </a:endParaRPr>
                    </a:p>
                    <a:p>
                      <a:pPr marL="347472" marR="0" indent="-347472" algn="l" fontAlgn="t">
                        <a:spcBef>
                          <a:spcPts val="0"/>
                        </a:spcBef>
                        <a:spcAft>
                          <a:spcPts val="0"/>
                        </a:spcAft>
                        <a:buFont typeface="Arial" panose="020B0604020202020204" pitchFamily="34" charset="0"/>
                        <a:buChar char="•"/>
                      </a:pPr>
                      <a:r>
                        <a:rPr lang="vi-VN" sz="1100" b="0" i="0" u="none" strike="noStrike">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Ưu tiên tuyểndụng</a:t>
                      </a:r>
                      <a:endParaRPr lang="vi-VN" sz="1900" b="0" i="0" u="none" strike="noStrike">
                        <a:effectLst/>
                        <a:latin typeface="Arial" panose="020B0604020202020204" pitchFamily="34" charset="0"/>
                      </a:endParaRPr>
                    </a:p>
                    <a:p>
                      <a:pPr marL="347472" marR="0" indent="-347472" algn="l" fontAlgn="t">
                        <a:spcBef>
                          <a:spcPts val="0"/>
                        </a:spcBef>
                        <a:spcAft>
                          <a:spcPts val="0"/>
                        </a:spcAft>
                        <a:buFont typeface="Arial" panose="020B0604020202020204" pitchFamily="34" charset="0"/>
                        <a:buChar char="•"/>
                      </a:pPr>
                      <a:r>
                        <a:rPr lang="vi-VN" sz="1100" b="0" i="0" u="none" strike="noStrike">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Đào tạo nghề</a:t>
                      </a:r>
                      <a:endParaRPr lang="vi-VN" sz="1900" b="0" i="0" u="none" strike="noStrike">
                        <a:effectLst/>
                        <a:latin typeface="Arial" panose="020B0604020202020204" pitchFamily="34" charset="0"/>
                      </a:endParaRPr>
                    </a:p>
                    <a:p>
                      <a:pPr marL="347472" marR="0" indent="-347472" algn="l" fontAlgn="t">
                        <a:spcBef>
                          <a:spcPts val="0"/>
                        </a:spcBef>
                        <a:spcAft>
                          <a:spcPts val="0"/>
                        </a:spcAft>
                        <a:buFont typeface="Arial" panose="020B0604020202020204" pitchFamily="34" charset="0"/>
                        <a:buChar char="•"/>
                      </a:pPr>
                      <a:r>
                        <a:rPr lang="vi-VN" sz="1100" b="0" i="0" u="none" strike="noStrike">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Giới thiệu việc làm trong khu vực công</a:t>
                      </a:r>
                      <a:endParaRPr lang="vi-VN" sz="1900" b="0" i="0" u="none" strike="noStrike">
                        <a:effectLst/>
                        <a:latin typeface="Arial" panose="020B0604020202020204" pitchFamily="34" charset="0"/>
                      </a:endParaRPr>
                    </a:p>
                    <a:p>
                      <a:pPr marL="347472" marR="0" indent="-347472" algn="l" fontAlgn="t">
                        <a:spcBef>
                          <a:spcPts val="0"/>
                        </a:spcBef>
                        <a:spcAft>
                          <a:spcPts val="0"/>
                        </a:spcAft>
                        <a:buFont typeface="Arial" panose="020B0604020202020204" pitchFamily="34" charset="0"/>
                        <a:buChar char="•"/>
                      </a:pPr>
                      <a:r>
                        <a:rPr lang="vi-VN" sz="1100" b="0" i="0" u="none" strike="noStrike">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Giảm nghèo</a:t>
                      </a:r>
                      <a:endParaRPr lang="vi-VN" sz="1900" b="0" i="0" u="none" strike="noStrike">
                        <a:effectLst/>
                        <a:latin typeface="Arial" panose="020B0604020202020204" pitchFamily="34" charset="0"/>
                      </a:endParaRPr>
                    </a:p>
                  </a:txBody>
                  <a:tcPr marL="73346" marR="73346" marT="10187" marB="0">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D5DCE4"/>
                    </a:solidFill>
                  </a:tcPr>
                </a:tc>
                <a:tc>
                  <a:txBody>
                    <a:bodyPr/>
                    <a:lstStyle/>
                    <a:p>
                      <a:pPr marL="0" marR="0" indent="0" algn="l" fontAlgn="t">
                        <a:spcBef>
                          <a:spcPts val="0"/>
                        </a:spcBef>
                        <a:spcAft>
                          <a:spcPts val="0"/>
                        </a:spcAft>
                        <a:buFont typeface="Arial" panose="020B0604020202020204" pitchFamily="34" charset="0"/>
                        <a:buNone/>
                      </a:pPr>
                      <a:r>
                        <a:rPr lang="vi-VN" sz="1100" b="0" i="1"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BHXH bắt buộc</a:t>
                      </a:r>
                      <a:endParaRPr lang="vi-VN" sz="1900" b="0" i="0" u="none" strike="noStrike" dirty="0">
                        <a:solidFill>
                          <a:schemeClr val="tx1"/>
                        </a:solidFill>
                        <a:effectLst/>
                        <a:latin typeface="Arial" panose="020B0604020202020204" pitchFamily="34" charset="0"/>
                        <a:ea typeface="+mn-ea"/>
                        <a:cs typeface="+mn-cs"/>
                      </a:endParaRPr>
                    </a:p>
                    <a:p>
                      <a:pPr marL="285750" marR="0" indent="-285750" algn="l" fontAlgn="t">
                        <a:spcBef>
                          <a:spcPts val="0"/>
                        </a:spcBef>
                        <a:spcAft>
                          <a:spcPts val="0"/>
                        </a:spcAft>
                        <a:buFont typeface="Arial" panose="020B0604020202020204" pitchFamily="34" charset="0"/>
                        <a:buChar char="•"/>
                      </a:pP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Khuyết tật</a:t>
                      </a:r>
                      <a:endParaRPr lang="vi-VN" sz="1900" b="0" i="0" u="none" strike="noStrike" dirty="0">
                        <a:effectLst/>
                        <a:latin typeface="Arial" panose="020B0604020202020204" pitchFamily="34" charset="0"/>
                      </a:endParaRPr>
                    </a:p>
                    <a:p>
                      <a:pPr marL="347472" marR="0" indent="-347472" algn="l" fontAlgn="t">
                        <a:spcBef>
                          <a:spcPts val="0"/>
                        </a:spcBef>
                        <a:spcAft>
                          <a:spcPts val="0"/>
                        </a:spcAft>
                        <a:buFont typeface="Arial" panose="020B0604020202020204" pitchFamily="34" charset="0"/>
                        <a:buChar char="•"/>
                      </a:pP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Bệnh tật</a:t>
                      </a:r>
                      <a:endParaRPr lang="vi-VN" sz="1900" b="0" i="0" u="none" strike="noStrike" dirty="0">
                        <a:effectLst/>
                        <a:latin typeface="Arial" panose="020B0604020202020204" pitchFamily="34" charset="0"/>
                      </a:endParaRPr>
                    </a:p>
                    <a:p>
                      <a:pPr marL="347472" marR="0" indent="-347472" algn="l" fontAlgn="t">
                        <a:spcBef>
                          <a:spcPts val="0"/>
                        </a:spcBef>
                        <a:spcAft>
                          <a:spcPts val="0"/>
                        </a:spcAft>
                        <a:buFont typeface="Arial" panose="020B0604020202020204" pitchFamily="34" charset="0"/>
                        <a:buChar char="•"/>
                      </a:pP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Thai sản Thương tật do lao động và bệnh nghề nghiệp</a:t>
                      </a:r>
                      <a:endParaRPr lang="vi-VN" sz="1900" b="0" i="0" u="none" strike="noStrike" dirty="0">
                        <a:effectLst/>
                        <a:latin typeface="Arial" panose="020B0604020202020204" pitchFamily="34" charset="0"/>
                      </a:endParaRPr>
                    </a:p>
                    <a:p>
                      <a:pPr marL="347472" marR="0" indent="-347472" algn="l" fontAlgn="t">
                        <a:spcBef>
                          <a:spcPts val="0"/>
                        </a:spcBef>
                        <a:spcAft>
                          <a:spcPts val="0"/>
                        </a:spcAft>
                        <a:buFont typeface="Arial" panose="020B0604020202020204" pitchFamily="34" charset="0"/>
                        <a:buChar char="•"/>
                      </a:pP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Tuổi già</a:t>
                      </a:r>
                      <a:endParaRPr lang="vi-VN" sz="1900" b="0" i="0" u="none" strike="noStrike" dirty="0">
                        <a:effectLst/>
                        <a:latin typeface="Arial" panose="020B0604020202020204" pitchFamily="34" charset="0"/>
                      </a:endParaRPr>
                    </a:p>
                    <a:p>
                      <a:pPr marL="347472" marR="0" indent="-347472" algn="l" fontAlgn="t">
                        <a:spcBef>
                          <a:spcPts val="0"/>
                        </a:spcBef>
                        <a:spcAft>
                          <a:spcPts val="0"/>
                        </a:spcAft>
                        <a:buFont typeface="Arial" panose="020B0604020202020204" pitchFamily="34" charset="0"/>
                        <a:buChar char="•"/>
                      </a:pP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Thất nghiệp</a:t>
                      </a:r>
                      <a:endParaRPr lang="en-US"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7472" marR="0" indent="-347472" algn="l" fontAlgn="t">
                        <a:spcBef>
                          <a:spcPts val="0"/>
                        </a:spcBef>
                        <a:spcAft>
                          <a:spcPts val="0"/>
                        </a:spcAft>
                        <a:buFont typeface="Arial" panose="020B0604020202020204" pitchFamily="34" charset="0"/>
                        <a:buChar char="•"/>
                      </a:pPr>
                      <a:r>
                        <a:rPr lang="en-US"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 </a:t>
                      </a:r>
                      <a:r>
                        <a:rPr lang="en-US"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tế</a:t>
                      </a:r>
                      <a:endPar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l" fontAlgn="t">
                        <a:spcBef>
                          <a:spcPts val="0"/>
                        </a:spcBef>
                        <a:spcAft>
                          <a:spcPts val="0"/>
                        </a:spcAft>
                        <a:buFont typeface="Arial" panose="020B0604020202020204" pitchFamily="34" charset="0"/>
                        <a:buNone/>
                      </a:pPr>
                      <a:endParaRPr lang="vi-VN" sz="1000" b="0" i="0" u="none" strike="noStrike" dirty="0">
                        <a:effectLst/>
                        <a:latin typeface="Arial" panose="020B0604020202020204" pitchFamily="34" charset="0"/>
                      </a:endParaRPr>
                    </a:p>
                    <a:p>
                      <a:pPr marL="0" marR="0" indent="0" algn="l" fontAlgn="t">
                        <a:spcBef>
                          <a:spcPts val="0"/>
                        </a:spcBef>
                        <a:spcAft>
                          <a:spcPts val="0"/>
                        </a:spcAft>
                        <a:buFont typeface="Arial" panose="020B0604020202020204" pitchFamily="34" charset="0"/>
                        <a:buNone/>
                      </a:pPr>
                      <a:r>
                        <a:rPr lang="vi-VN" sz="1100" b="0" i="1"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Bảo hiểm xã hội tự nguyện</a:t>
                      </a:r>
                      <a:endParaRPr lang="vi-VN" sz="1900" b="0" i="0" u="none" strike="noStrike" dirty="0">
                        <a:effectLst/>
                        <a:latin typeface="Arial" panose="020B0604020202020204" pitchFamily="34" charset="0"/>
                      </a:endParaRPr>
                    </a:p>
                    <a:p>
                      <a:pPr marL="347472" marR="0" indent="-347472" algn="l" fontAlgn="t">
                        <a:spcBef>
                          <a:spcPts val="0"/>
                        </a:spcBef>
                        <a:spcAft>
                          <a:spcPts val="0"/>
                        </a:spcAft>
                        <a:buFont typeface="Arial" panose="020B0604020202020204" pitchFamily="34" charset="0"/>
                        <a:buChar char="•"/>
                      </a:pPr>
                      <a:r>
                        <a:rPr lang="vi-VN" sz="1100" b="0" i="1"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Lương hưu</a:t>
                      </a:r>
                      <a:endParaRPr lang="vi-VN" sz="1900" b="0" i="1" u="none" strike="noStrike" dirty="0">
                        <a:effectLst/>
                        <a:latin typeface="Arial" panose="020B0604020202020204" pitchFamily="34" charset="0"/>
                      </a:endParaRPr>
                    </a:p>
                    <a:p>
                      <a:pPr marL="347472" marR="0" indent="-347472" algn="l" fontAlgn="t">
                        <a:spcBef>
                          <a:spcPts val="0"/>
                        </a:spcBef>
                        <a:spcAft>
                          <a:spcPts val="0"/>
                        </a:spcAft>
                        <a:buFont typeface="Arial" panose="020B0604020202020204" pitchFamily="34" charset="0"/>
                        <a:buChar char="•"/>
                      </a:pPr>
                      <a:r>
                        <a:rPr lang="vi-VN" sz="1100" b="0" i="1"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Người sống sót</a:t>
                      </a:r>
                      <a:endParaRPr lang="vi-VN" sz="1900" b="0" i="1" u="none" strike="noStrike" dirty="0">
                        <a:effectLst/>
                        <a:latin typeface="Arial" panose="020B0604020202020204" pitchFamily="34" charset="0"/>
                      </a:endParaRPr>
                    </a:p>
                    <a:p>
                      <a:pPr marL="285750" marR="0" indent="-285750" algn="l" fontAlgn="t">
                        <a:spcBef>
                          <a:spcPts val="0"/>
                        </a:spcBef>
                        <a:spcAft>
                          <a:spcPts val="0"/>
                        </a:spcAft>
                        <a:buFont typeface="Arial" panose="020B0604020202020204" pitchFamily="34" charset="0"/>
                        <a:buChar char="•"/>
                      </a:pPr>
                      <a:r>
                        <a:rPr lang="vi-VN" sz="1100" b="0" i="1"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Bảo hiểm hưu trí bổ sung</a:t>
                      </a:r>
                      <a:endParaRPr lang="vi-VN" sz="1900" b="0" i="0" u="none" strike="noStrike" dirty="0">
                        <a:effectLst/>
                        <a:latin typeface="Arial" panose="020B0604020202020204" pitchFamily="34" charset="0"/>
                      </a:endParaRPr>
                    </a:p>
                  </a:txBody>
                  <a:tcPr marL="73346" marR="73346" marT="10187" marB="0">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DEEAF6"/>
                    </a:solidFill>
                  </a:tcPr>
                </a:tc>
                <a:tc>
                  <a:txBody>
                    <a:bodyPr/>
                    <a:lstStyle/>
                    <a:p>
                      <a:pPr marL="347472" marR="0" indent="-347472" algn="l" fontAlgn="t">
                        <a:spcBef>
                          <a:spcPts val="0"/>
                        </a:spcBef>
                        <a:spcAft>
                          <a:spcPts val="0"/>
                        </a:spcAft>
                        <a:buClrTx/>
                        <a:buSzPts val="1000"/>
                        <a:buFont typeface="Symbol" panose="05050102010706020507" pitchFamily="18" charset="2"/>
                        <a:buChar char="·"/>
                      </a:pP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Trợ</a:t>
                      </a: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cấp</a:t>
                      </a: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tiền</a:t>
                      </a: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mặt</a:t>
                      </a: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thường xuyên</a:t>
                      </a:r>
                      <a:endParaRPr lang="vi-VN" sz="1100" b="0" i="0" u="none" strike="noStrike" dirty="0">
                        <a:solidFill>
                          <a:schemeClr val="tx1"/>
                        </a:solidFill>
                        <a:effectLst/>
                        <a:latin typeface="Arial" panose="020B0604020202020204" pitchFamily="34" charset="0"/>
                        <a:ea typeface="+mn-ea"/>
                        <a:cs typeface="+mn-cs"/>
                      </a:endParaRPr>
                    </a:p>
                    <a:p>
                      <a:pPr marL="347472" marR="0" indent="-347472" algn="l" fontAlgn="t">
                        <a:spcBef>
                          <a:spcPts val="0"/>
                        </a:spcBef>
                        <a:spcAft>
                          <a:spcPts val="0"/>
                        </a:spcAft>
                        <a:buClrTx/>
                        <a:buSzPts val="1000"/>
                        <a:buFont typeface="Symbol" panose="05050102010706020507" pitchFamily="18" charset="2"/>
                        <a:buChar char="·"/>
                      </a:pP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Cưu trợ khẩn </a:t>
                      </a: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cấp</a:t>
                      </a:r>
                      <a:endParaRPr lang="vi-VN" sz="1900" b="0" i="0" u="none" strike="noStrike" dirty="0">
                        <a:solidFill>
                          <a:schemeClr val="tx1"/>
                        </a:solidFill>
                        <a:effectLst/>
                        <a:latin typeface="Arial" panose="020B0604020202020204" pitchFamily="34" charset="0"/>
                        <a:ea typeface="+mn-ea"/>
                        <a:cs typeface="+mn-cs"/>
                      </a:endParaRPr>
                    </a:p>
                    <a:p>
                      <a:pPr marL="347472" marR="0" indent="-347472" algn="l" fontAlgn="t">
                        <a:spcBef>
                          <a:spcPts val="0"/>
                        </a:spcBef>
                        <a:spcAft>
                          <a:spcPts val="0"/>
                        </a:spcAft>
                        <a:buClrTx/>
                        <a:buSzPts val="1000"/>
                        <a:buFont typeface="Symbol" panose="05050102010706020507" pitchFamily="18" charset="2"/>
                        <a:buChar char="·"/>
                      </a:pP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Chăm </a:t>
                      </a: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sóc</a:t>
                      </a: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xã</a:t>
                      </a: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hội</a:t>
                      </a:r>
                      <a:endParaRPr lang="vi-VN" sz="1900" b="0" i="0" u="none" strike="noStrike" dirty="0">
                        <a:effectLst/>
                        <a:latin typeface="Arial" panose="020B0604020202020204" pitchFamily="34" charset="0"/>
                      </a:endParaRPr>
                    </a:p>
                  </a:txBody>
                  <a:tcPr marL="73346" marR="73346" marT="10187" marB="0">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BE4D5"/>
                    </a:solidFill>
                  </a:tcPr>
                </a:tc>
                <a:tc>
                  <a:txBody>
                    <a:bodyPr/>
                    <a:lstStyle/>
                    <a:p>
                      <a:pPr marL="347472" marR="0" indent="-347472" algn="l" fontAlgn="t">
                        <a:spcBef>
                          <a:spcPts val="0"/>
                        </a:spcBef>
                        <a:spcAft>
                          <a:spcPts val="0"/>
                        </a:spcAft>
                        <a:buClrTx/>
                        <a:buSzPts val="1000"/>
                        <a:buFont typeface="Symbol" panose="05050102010706020507" pitchFamily="18" charset="2"/>
                        <a:buChar char="·"/>
                      </a:pP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Giáo</a:t>
                      </a: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dục</a:t>
                      </a:r>
                      <a:endParaRPr lang="vi-VN" sz="1100" b="0" i="0" u="none" strike="noStrike" dirty="0">
                        <a:solidFill>
                          <a:schemeClr val="tx1"/>
                        </a:solidFill>
                        <a:effectLst/>
                        <a:latin typeface="Arial" panose="020B0604020202020204" pitchFamily="34" charset="0"/>
                        <a:ea typeface="+mn-ea"/>
                        <a:cs typeface="+mn-cs"/>
                      </a:endParaRPr>
                    </a:p>
                    <a:p>
                      <a:pPr marL="347472" marR="0" indent="-347472" algn="l" fontAlgn="t">
                        <a:spcBef>
                          <a:spcPts val="0"/>
                        </a:spcBef>
                        <a:spcAft>
                          <a:spcPts val="0"/>
                        </a:spcAft>
                        <a:buClrTx/>
                        <a:buSzPts val="1000"/>
                        <a:buFont typeface="Symbol" panose="05050102010706020507" pitchFamily="18" charset="2"/>
                        <a:buChar char="·"/>
                      </a:pP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Nhà</a:t>
                      </a: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ở </a:t>
                      </a: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đảm</a:t>
                      </a: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bảo</a:t>
                      </a: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sức</a:t>
                      </a: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khỏe</a:t>
                      </a:r>
                      <a:endParaRPr lang="vi-VN" sz="1900" b="0" i="0" u="none" strike="noStrike" dirty="0">
                        <a:solidFill>
                          <a:schemeClr val="tx1"/>
                        </a:solidFill>
                        <a:effectLst/>
                        <a:latin typeface="Arial" panose="020B0604020202020204" pitchFamily="34" charset="0"/>
                        <a:ea typeface="+mn-ea"/>
                        <a:cs typeface="+mn-cs"/>
                      </a:endParaRPr>
                    </a:p>
                    <a:p>
                      <a:pPr marL="347472" marR="0" indent="-347472" algn="l" fontAlgn="t">
                        <a:spcBef>
                          <a:spcPts val="0"/>
                        </a:spcBef>
                        <a:spcAft>
                          <a:spcPts val="0"/>
                        </a:spcAft>
                        <a:buClrTx/>
                        <a:buSzPts val="1000"/>
                        <a:buFont typeface="Symbol" panose="05050102010706020507" pitchFamily="18" charset="2"/>
                        <a:buChar char="·"/>
                      </a:pP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Nước </a:t>
                      </a:r>
                      <a:r>
                        <a:rPr lang="vi-VN" sz="1100" b="0" i="0" u="none" strike="noStrike"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sạch</a:t>
                      </a:r>
                      <a:endParaRPr lang="vi-VN" sz="1900" b="0" i="0" u="none" strike="noStrike" dirty="0">
                        <a:solidFill>
                          <a:schemeClr val="tx1"/>
                        </a:solidFill>
                        <a:effectLst/>
                        <a:latin typeface="Arial" panose="020B0604020202020204" pitchFamily="34" charset="0"/>
                        <a:ea typeface="+mn-ea"/>
                        <a:cs typeface="+mn-cs"/>
                      </a:endParaRPr>
                    </a:p>
                    <a:p>
                      <a:pPr marL="347472" marR="0" indent="-347472" algn="l" fontAlgn="t">
                        <a:spcBef>
                          <a:spcPts val="0"/>
                        </a:spcBef>
                        <a:spcAft>
                          <a:spcPts val="0"/>
                        </a:spcAft>
                        <a:buClrTx/>
                        <a:buSzPts val="1000"/>
                        <a:buFont typeface="Symbol" panose="05050102010706020507" pitchFamily="18" charset="2"/>
                        <a:buChar char="·"/>
                      </a:pPr>
                      <a:r>
                        <a:rPr lang="vi-VN" sz="1100" b="0" i="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Thông tin</a:t>
                      </a:r>
                      <a:endParaRPr lang="vi-VN" sz="1900" b="0" i="0" u="none" strike="noStrike" dirty="0">
                        <a:effectLst/>
                        <a:latin typeface="Arial" panose="020B0604020202020204" pitchFamily="34" charset="0"/>
                      </a:endParaRPr>
                    </a:p>
                  </a:txBody>
                  <a:tcPr marL="73346" marR="73346" marT="10187" marB="0">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D9E2F3"/>
                    </a:solidFill>
                  </a:tcPr>
                </a:tc>
                <a:extLst>
                  <a:ext uri="{0D108BD9-81ED-4DB2-BD59-A6C34878D82A}">
                    <a16:rowId xmlns:a16="http://schemas.microsoft.com/office/drawing/2014/main" val="60800235"/>
                  </a:ext>
                </a:extLst>
              </a:tr>
            </a:tbl>
          </a:graphicData>
        </a:graphic>
      </p:graphicFrame>
      <p:graphicFrame>
        <p:nvGraphicFramePr>
          <p:cNvPr id="6" name="Table 5">
            <a:extLst>
              <a:ext uri="{FF2B5EF4-FFF2-40B4-BE49-F238E27FC236}">
                <a16:creationId xmlns:a16="http://schemas.microsoft.com/office/drawing/2014/main" id="{8F326EEB-3BBA-41A9-873E-1B113B6C680D}"/>
              </a:ext>
            </a:extLst>
          </p:cNvPr>
          <p:cNvGraphicFramePr>
            <a:graphicFrameLocks noGrp="1"/>
          </p:cNvGraphicFramePr>
          <p:nvPr>
            <p:extLst>
              <p:ext uri="{D42A27DB-BD31-4B8C-83A1-F6EECF244321}">
                <p14:modId xmlns:p14="http://schemas.microsoft.com/office/powerpoint/2010/main" val="851107025"/>
              </p:ext>
            </p:extLst>
          </p:nvPr>
        </p:nvGraphicFramePr>
        <p:xfrm>
          <a:off x="516021" y="660401"/>
          <a:ext cx="11155280" cy="850900"/>
        </p:xfrm>
        <a:graphic>
          <a:graphicData uri="http://schemas.openxmlformats.org/drawingml/2006/table">
            <a:tbl>
              <a:tblPr firstRow="1" firstCol="1" bandRow="1">
                <a:tableStyleId>{5C22544A-7EE6-4342-B048-85BDC9FD1C3A}</a:tableStyleId>
              </a:tblPr>
              <a:tblGrid>
                <a:gridCol w="11155280">
                  <a:extLst>
                    <a:ext uri="{9D8B030D-6E8A-4147-A177-3AD203B41FA5}">
                      <a16:colId xmlns:a16="http://schemas.microsoft.com/office/drawing/2014/main" val="3415780888"/>
                    </a:ext>
                  </a:extLst>
                </a:gridCol>
              </a:tblGrid>
              <a:tr h="850900">
                <a:tc>
                  <a:txBody>
                    <a:bodyPr/>
                    <a:lstStyle/>
                    <a:p>
                      <a:pPr marL="0" marR="15875" algn="just">
                        <a:lnSpc>
                          <a:spcPct val="150000"/>
                        </a:lnSpc>
                        <a:spcBef>
                          <a:spcPts val="0"/>
                        </a:spcBef>
                        <a:spcAft>
                          <a:spcPts val="0"/>
                        </a:spcAft>
                      </a:pPr>
                      <a:r>
                        <a:rPr lang="en-US" sz="1800" b="1" i="1" kern="1200" dirty="0" err="1">
                          <a:solidFill>
                            <a:schemeClr val="tx1"/>
                          </a:solidFill>
                          <a:effectLst/>
                          <a:latin typeface="+mn-lt"/>
                          <a:ea typeface="+mn-ea"/>
                          <a:cs typeface="+mn-cs"/>
                        </a:rPr>
                        <a:t>Kết</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quả</a:t>
                      </a:r>
                      <a:r>
                        <a:rPr lang="en-US" sz="1800" b="1" i="1" kern="1200" dirty="0">
                          <a:solidFill>
                            <a:schemeClr val="tx1"/>
                          </a:solidFill>
                          <a:effectLst/>
                          <a:latin typeface="+mn-lt"/>
                          <a:ea typeface="+mn-ea"/>
                          <a:cs typeface="+mn-cs"/>
                        </a:rPr>
                        <a:t> 2.1: An </a:t>
                      </a:r>
                      <a:r>
                        <a:rPr lang="en-US" sz="1800" b="1" i="1" kern="1200" dirty="0" err="1">
                          <a:solidFill>
                            <a:schemeClr val="tx1"/>
                          </a:solidFill>
                          <a:effectLst/>
                          <a:latin typeface="+mn-lt"/>
                          <a:ea typeface="+mn-ea"/>
                          <a:cs typeface="+mn-cs"/>
                        </a:rPr>
                        <a:t>sinh</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xã</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hội</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được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mở</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rộng</a:t>
                      </a:r>
                      <a:r>
                        <a:rPr lang="en-US" sz="1800" b="1" i="1" kern="1200" dirty="0">
                          <a:solidFill>
                            <a:schemeClr val="tx1"/>
                          </a:solidFill>
                          <a:effectLst/>
                          <a:latin typeface="+mn-lt"/>
                          <a:ea typeface="+mn-ea"/>
                          <a:cs typeface="+mn-cs"/>
                        </a:rPr>
                        <a:t> và </a:t>
                      </a:r>
                      <a:r>
                        <a:rPr lang="en-US" sz="1800" b="1" i="1" kern="1200" dirty="0" err="1">
                          <a:solidFill>
                            <a:schemeClr val="tx1"/>
                          </a:solidFill>
                          <a:effectLst/>
                          <a:latin typeface="+mn-lt"/>
                          <a:ea typeface="+mn-ea"/>
                          <a:cs typeface="+mn-cs"/>
                        </a:rPr>
                        <a:t>trao</a:t>
                      </a:r>
                      <a:r>
                        <a:rPr lang="en-US" sz="1800" b="1" i="1" kern="1200" dirty="0">
                          <a:solidFill>
                            <a:schemeClr val="tx1"/>
                          </a:solidFill>
                          <a:effectLst/>
                          <a:latin typeface="+mn-lt"/>
                          <a:ea typeface="+mn-ea"/>
                          <a:cs typeface="+mn-cs"/>
                        </a:rPr>
                        <a:t> cho </a:t>
                      </a:r>
                      <a:r>
                        <a:rPr lang="en-US" sz="1800" b="1" i="1" kern="1200" dirty="0" err="1">
                          <a:solidFill>
                            <a:schemeClr val="tx1"/>
                          </a:solidFill>
                          <a:effectLst/>
                          <a:latin typeface="+mn-lt"/>
                          <a:ea typeface="+mn-ea"/>
                          <a:cs typeface="+mn-cs"/>
                        </a:rPr>
                        <a:t>nhóm</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đối</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tượng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đích</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lớn</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hơn</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nam</a:t>
                      </a:r>
                      <a:r>
                        <a:rPr lang="en-US" sz="1800" b="1" i="1" kern="1200" dirty="0">
                          <a:solidFill>
                            <a:schemeClr val="tx1"/>
                          </a:solidFill>
                          <a:effectLst/>
                          <a:latin typeface="+mn-lt"/>
                          <a:ea typeface="+mn-ea"/>
                          <a:cs typeface="+mn-cs"/>
                        </a:rPr>
                        <a:t> và </a:t>
                      </a:r>
                      <a:r>
                        <a:rPr lang="en-US" sz="1800" b="1" i="1" kern="1200" dirty="0" err="1">
                          <a:solidFill>
                            <a:schemeClr val="tx1"/>
                          </a:solidFill>
                          <a:effectLst/>
                          <a:latin typeface="+mn-lt"/>
                          <a:ea typeface="+mn-ea"/>
                          <a:cs typeface="+mn-cs"/>
                        </a:rPr>
                        <a:t>nữ</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thông</a:t>
                      </a:r>
                      <a:r>
                        <a:rPr lang="en-US" sz="1800" b="1" i="1" kern="1200" dirty="0">
                          <a:solidFill>
                            <a:schemeClr val="tx1"/>
                          </a:solidFill>
                          <a:effectLst/>
                          <a:latin typeface="+mn-lt"/>
                          <a:ea typeface="+mn-ea"/>
                          <a:cs typeface="+mn-cs"/>
                        </a:rPr>
                        <a:t> qua </a:t>
                      </a:r>
                      <a:r>
                        <a:rPr lang="en-US" sz="1800" b="1" i="1" kern="1200" dirty="0" err="1">
                          <a:solidFill>
                            <a:schemeClr val="tx1"/>
                          </a:solidFill>
                          <a:effectLst/>
                          <a:latin typeface="+mn-lt"/>
                          <a:ea typeface="+mn-ea"/>
                          <a:cs typeface="+mn-cs"/>
                        </a:rPr>
                        <a:t>một</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hệ</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thống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hiệu</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quả</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hơn</a:t>
                      </a:r>
                      <a:r>
                        <a:rPr lang="en-US" sz="1800" b="1" i="1" kern="1200" dirty="0">
                          <a:solidFill>
                            <a:schemeClr val="tx1"/>
                          </a:solidFill>
                          <a:effectLst/>
                          <a:latin typeface="+mn-lt"/>
                          <a:ea typeface="+mn-ea"/>
                          <a:cs typeface="+mn-cs"/>
                        </a:rPr>
                        <a:t>.</a:t>
                      </a:r>
                      <a:endParaRPr lang="vi-VN"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3">
                        <a:lumMod val="20000"/>
                        <a:lumOff val="80000"/>
                      </a:schemeClr>
                    </a:solidFill>
                  </a:tcPr>
                </a:tc>
                <a:extLst>
                  <a:ext uri="{0D108BD9-81ED-4DB2-BD59-A6C34878D82A}">
                    <a16:rowId xmlns:a16="http://schemas.microsoft.com/office/drawing/2014/main" val="2441428968"/>
                  </a:ext>
                </a:extLst>
              </a:tr>
            </a:tbl>
          </a:graphicData>
        </a:graphic>
      </p:graphicFrame>
      <p:sp>
        <p:nvSpPr>
          <p:cNvPr id="8" name="Slide Number Placeholder 7">
            <a:extLst>
              <a:ext uri="{FF2B5EF4-FFF2-40B4-BE49-F238E27FC236}">
                <a16:creationId xmlns:a16="http://schemas.microsoft.com/office/drawing/2014/main" id="{87D552E2-49CF-44BF-A173-3614CE8E29B0}"/>
              </a:ext>
            </a:extLst>
          </p:cNvPr>
          <p:cNvSpPr>
            <a:spLocks noGrp="1"/>
          </p:cNvSpPr>
          <p:nvPr>
            <p:ph type="sldNum" sz="quarter" idx="12"/>
          </p:nvPr>
        </p:nvSpPr>
        <p:spPr>
          <a:xfrm>
            <a:off x="10663073" y="6492875"/>
            <a:ext cx="1052508" cy="365125"/>
          </a:xfrm>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1791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5F4D4F0-3295-486A-8BEF-DC288645BD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2">
            <a:extLst>
              <a:ext uri="{FF2B5EF4-FFF2-40B4-BE49-F238E27FC236}">
                <a16:creationId xmlns:a16="http://schemas.microsoft.com/office/drawing/2014/main" id="{EB4E2B5E-BDFA-45FB-B388-F7D4AAEB6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8" name="Rectangle 24">
            <a:extLst>
              <a:ext uri="{FF2B5EF4-FFF2-40B4-BE49-F238E27FC236}">
                <a16:creationId xmlns:a16="http://schemas.microsoft.com/office/drawing/2014/main" id="{446F8842-021D-4754-B531-2E441E97B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9" name="Rectangle 26">
            <a:extLst>
              <a:ext uri="{FF2B5EF4-FFF2-40B4-BE49-F238E27FC236}">
                <a16:creationId xmlns:a16="http://schemas.microsoft.com/office/drawing/2014/main" id="{470EFBAD-ECC0-4629-BBD0-98A48DDB0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40" name="Rectangle 28">
            <a:extLst>
              <a:ext uri="{FF2B5EF4-FFF2-40B4-BE49-F238E27FC236}">
                <a16:creationId xmlns:a16="http://schemas.microsoft.com/office/drawing/2014/main" id="{4D904971-0BDD-4801-AFAA-C2C15C142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Chart, line chart&#10;&#10;Description automatically generated">
            <a:extLst>
              <a:ext uri="{FF2B5EF4-FFF2-40B4-BE49-F238E27FC236}">
                <a16:creationId xmlns:a16="http://schemas.microsoft.com/office/drawing/2014/main" id="{EEF7EFDE-4316-4538-9C45-56C72CF06279}"/>
              </a:ext>
            </a:extLst>
          </p:cNvPr>
          <p:cNvPicPr/>
          <p:nvPr/>
        </p:nvPicPr>
        <p:blipFill>
          <a:blip r:embed="rId2"/>
          <a:stretch>
            <a:fillRect/>
          </a:stretch>
        </p:blipFill>
        <p:spPr>
          <a:xfrm>
            <a:off x="777824" y="3616261"/>
            <a:ext cx="3039922" cy="1958880"/>
          </a:xfrm>
          <a:prstGeom prst="rect">
            <a:avLst/>
          </a:prstGeom>
        </p:spPr>
      </p:pic>
      <p:pic>
        <p:nvPicPr>
          <p:cNvPr id="4" name="Content Placeholder 3" descr="Chart, line chart&#10;&#10;Description automatically generated">
            <a:extLst>
              <a:ext uri="{FF2B5EF4-FFF2-40B4-BE49-F238E27FC236}">
                <a16:creationId xmlns:a16="http://schemas.microsoft.com/office/drawing/2014/main" id="{48607262-95CD-43EF-BE13-9CC97B01919F}"/>
              </a:ext>
            </a:extLst>
          </p:cNvPr>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5079592" y="3123833"/>
            <a:ext cx="5814409" cy="2936278"/>
          </a:xfrm>
          <a:prstGeom prst="rect">
            <a:avLst/>
          </a:prstGeom>
          <a:noFill/>
        </p:spPr>
      </p:pic>
      <p:sp>
        <p:nvSpPr>
          <p:cNvPr id="41" name="Rectangle 30">
            <a:extLst>
              <a:ext uri="{FF2B5EF4-FFF2-40B4-BE49-F238E27FC236}">
                <a16:creationId xmlns:a16="http://schemas.microsoft.com/office/drawing/2014/main" id="{A5AAA7AF-C3E9-441F-98E7-FB6FB3D21B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2790605"/>
            <a:ext cx="3702689" cy="3602736"/>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32">
            <a:extLst>
              <a:ext uri="{FF2B5EF4-FFF2-40B4-BE49-F238E27FC236}">
                <a16:creationId xmlns:a16="http://schemas.microsoft.com/office/drawing/2014/main" id="{24B81446-EDC9-4B6C-BB40-02770D019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201" y="2790605"/>
            <a:ext cx="7497916" cy="3602736"/>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29047ACC-3716-4663-8A2F-29096A5C6B7A}"/>
              </a:ext>
            </a:extLst>
          </p:cNvPr>
          <p:cNvSpPr txBox="1"/>
          <p:nvPr/>
        </p:nvSpPr>
        <p:spPr>
          <a:xfrm>
            <a:off x="446440" y="2058250"/>
            <a:ext cx="3702689" cy="584775"/>
          </a:xfrm>
          <a:prstGeom prst="rect">
            <a:avLst/>
          </a:prstGeom>
          <a:noFill/>
        </p:spPr>
        <p:txBody>
          <a:bodyPr wrap="square">
            <a:spAutoFit/>
          </a:bodyPr>
          <a:lstStyle/>
          <a:p>
            <a:pPr algn="ct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Thu nhập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bình</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quân</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tháng</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của</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lao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động</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làm</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công</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hưởng</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lương</a:t>
            </a:r>
            <a:endPar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6D854076-3C0F-4E70-A84A-A263ACDB418B}"/>
              </a:ext>
            </a:extLst>
          </p:cNvPr>
          <p:cNvSpPr txBox="1"/>
          <p:nvPr/>
        </p:nvSpPr>
        <p:spPr>
          <a:xfrm>
            <a:off x="4695945" y="2233792"/>
            <a:ext cx="6949238" cy="338554"/>
          </a:xfrm>
          <a:prstGeom prst="rect">
            <a:avLst/>
          </a:prstGeom>
          <a:noFill/>
        </p:spPr>
        <p:txBody>
          <a:bodyPr wrap="square">
            <a:spAutoFit/>
          </a:bodyPr>
          <a:lstStyle/>
          <a:p>
            <a:pPr marL="0" marR="0" algn="ctr">
              <a:spcBef>
                <a:spcPts val="600"/>
              </a:spcBef>
              <a:spcAft>
                <a:spcPts val="600"/>
              </a:spcAft>
            </a:pPr>
            <a:r>
              <a:rPr lang="en-GB" sz="1600" b="1" dirty="0">
                <a:solidFill>
                  <a:srgbClr val="0070C0"/>
                </a:solidFill>
                <a:latin typeface="Calibri" panose="020F0502020204030204" pitchFamily="34" charset="0"/>
                <a:cs typeface="Calibri" panose="020F0502020204030204" pitchFamily="34" charset="0"/>
              </a:rPr>
              <a:t>Thu nhập </a:t>
            </a:r>
            <a:r>
              <a:rPr lang="en-GB" sz="1600" b="1" dirty="0" err="1">
                <a:solidFill>
                  <a:srgbClr val="0070C0"/>
                </a:solidFill>
                <a:latin typeface="Calibri" panose="020F0502020204030204" pitchFamily="34" charset="0"/>
                <a:cs typeface="Calibri" panose="020F0502020204030204" pitchFamily="34" charset="0"/>
              </a:rPr>
              <a:t>bình</a:t>
            </a:r>
            <a:r>
              <a:rPr lang="en-GB" sz="1600" b="1" dirty="0">
                <a:solidFill>
                  <a:srgbClr val="0070C0"/>
                </a:solidFill>
                <a:latin typeface="Calibri" panose="020F0502020204030204" pitchFamily="34" charset="0"/>
                <a:cs typeface="Calibri" panose="020F0502020204030204" pitchFamily="34" charset="0"/>
              </a:rPr>
              <a:t> </a:t>
            </a:r>
            <a:r>
              <a:rPr lang="en-GB" sz="1600" b="1" dirty="0" err="1">
                <a:solidFill>
                  <a:srgbClr val="0070C0"/>
                </a:solidFill>
                <a:latin typeface="Calibri" panose="020F0502020204030204" pitchFamily="34" charset="0"/>
                <a:cs typeface="Calibri" panose="020F0502020204030204" pitchFamily="34" charset="0"/>
              </a:rPr>
              <a:t>quân</a:t>
            </a:r>
            <a:r>
              <a:rPr lang="en-GB" sz="1600" b="1" dirty="0">
                <a:solidFill>
                  <a:srgbClr val="0070C0"/>
                </a:solidFill>
                <a:latin typeface="Calibri" panose="020F0502020204030204" pitchFamily="34" charset="0"/>
                <a:cs typeface="Calibri" panose="020F0502020204030204" pitchFamily="34" charset="0"/>
              </a:rPr>
              <a:t> </a:t>
            </a:r>
            <a:r>
              <a:rPr lang="en-GB" sz="1600" b="1" dirty="0" err="1">
                <a:solidFill>
                  <a:srgbClr val="0070C0"/>
                </a:solidFill>
                <a:latin typeface="Calibri" panose="020F0502020204030204" pitchFamily="34" charset="0"/>
                <a:cs typeface="Calibri" panose="020F0502020204030204" pitchFamily="34" charset="0"/>
              </a:rPr>
              <a:t>hàng</a:t>
            </a:r>
            <a:r>
              <a:rPr lang="en-GB" sz="1600" b="1" dirty="0">
                <a:solidFill>
                  <a:srgbClr val="0070C0"/>
                </a:solidFill>
                <a:latin typeface="Calibri" panose="020F0502020204030204" pitchFamily="34" charset="0"/>
                <a:cs typeface="Calibri" panose="020F0502020204030204" pitchFamily="34" charset="0"/>
              </a:rPr>
              <a:t> </a:t>
            </a:r>
            <a:r>
              <a:rPr lang="en-GB" sz="1600" b="1" dirty="0" err="1">
                <a:solidFill>
                  <a:srgbClr val="0070C0"/>
                </a:solidFill>
                <a:latin typeface="Calibri" panose="020F0502020204030204" pitchFamily="34" charset="0"/>
                <a:cs typeface="Calibri" panose="020F0502020204030204" pitchFamily="34" charset="0"/>
              </a:rPr>
              <a:t>tháng</a:t>
            </a:r>
            <a:r>
              <a:rPr lang="en-GB" sz="1600" b="1" dirty="0">
                <a:solidFill>
                  <a:srgbClr val="0070C0"/>
                </a:solidFill>
                <a:latin typeface="Calibri" panose="020F0502020204030204" pitchFamily="34" charset="0"/>
                <a:cs typeface="Calibri" panose="020F0502020204030204" pitchFamily="34" charset="0"/>
              </a:rPr>
              <a:t> </a:t>
            </a:r>
            <a:r>
              <a:rPr lang="en-GB" sz="1600" b="1" dirty="0" err="1">
                <a:solidFill>
                  <a:srgbClr val="0070C0"/>
                </a:solidFill>
                <a:latin typeface="Calibri" panose="020F0502020204030204" pitchFamily="34" charset="0"/>
                <a:cs typeface="Calibri" panose="020F0502020204030204" pitchFamily="34" charset="0"/>
              </a:rPr>
              <a:t>của</a:t>
            </a:r>
            <a:r>
              <a:rPr lang="en-GB" sz="1600" b="1" dirty="0">
                <a:solidFill>
                  <a:srgbClr val="0070C0"/>
                </a:solidFill>
                <a:latin typeface="Calibri" panose="020F0502020204030204" pitchFamily="34" charset="0"/>
                <a:cs typeface="Calibri" panose="020F0502020204030204" pitchFamily="34" charset="0"/>
              </a:rPr>
              <a:t> </a:t>
            </a:r>
            <a:r>
              <a:rPr lang="en-GB" sz="1600" b="1" dirty="0" err="1">
                <a:solidFill>
                  <a:srgbClr val="0070C0"/>
                </a:solidFill>
                <a:latin typeface="Calibri" panose="020F0502020204030204" pitchFamily="34" charset="0"/>
                <a:cs typeface="Calibri" panose="020F0502020204030204" pitchFamily="34" charset="0"/>
              </a:rPr>
              <a:t>người</a:t>
            </a:r>
            <a:r>
              <a:rPr lang="en-GB" sz="1600" b="1" dirty="0">
                <a:solidFill>
                  <a:srgbClr val="0070C0"/>
                </a:solidFill>
                <a:latin typeface="Calibri" panose="020F0502020204030204" pitchFamily="34" charset="0"/>
                <a:cs typeface="Calibri" panose="020F0502020204030204" pitchFamily="34" charset="0"/>
              </a:rPr>
              <a:t> lao </a:t>
            </a:r>
            <a:r>
              <a:rPr lang="en-GB" sz="1600" b="1" dirty="0" err="1">
                <a:solidFill>
                  <a:srgbClr val="0070C0"/>
                </a:solidFill>
                <a:latin typeface="Calibri" panose="020F0502020204030204" pitchFamily="34" charset="0"/>
                <a:cs typeface="Calibri" panose="020F0502020204030204" pitchFamily="34" charset="0"/>
              </a:rPr>
              <a:t>động</a:t>
            </a:r>
            <a:r>
              <a:rPr lang="en-GB" sz="1600" b="1" dirty="0">
                <a:solidFill>
                  <a:srgbClr val="0070C0"/>
                </a:solidFill>
                <a:latin typeface="Calibri" panose="020F0502020204030204" pitchFamily="34" charset="0"/>
                <a:cs typeface="Calibri" panose="020F0502020204030204" pitchFamily="34" charset="0"/>
              </a:rPr>
              <a:t> </a:t>
            </a:r>
            <a:r>
              <a:rPr lang="en-GB" sz="1600" b="1" dirty="0" err="1">
                <a:solidFill>
                  <a:srgbClr val="0070C0"/>
                </a:solidFill>
                <a:latin typeface="Calibri" panose="020F0502020204030204" pitchFamily="34" charset="0"/>
                <a:cs typeface="Calibri" panose="020F0502020204030204" pitchFamily="34" charset="0"/>
              </a:rPr>
              <a:t>theo</a:t>
            </a:r>
            <a:r>
              <a:rPr lang="en-GB" sz="1600" b="1" dirty="0">
                <a:solidFill>
                  <a:srgbClr val="0070C0"/>
                </a:solidFill>
                <a:latin typeface="Calibri" panose="020F0502020204030204" pitchFamily="34" charset="0"/>
                <a:cs typeface="Calibri" panose="020F0502020204030204" pitchFamily="34" charset="0"/>
              </a:rPr>
              <a:t> </a:t>
            </a:r>
            <a:r>
              <a:rPr lang="en-GB" sz="1600" b="1" dirty="0" err="1">
                <a:solidFill>
                  <a:srgbClr val="0070C0"/>
                </a:solidFill>
                <a:latin typeface="Calibri" panose="020F0502020204030204" pitchFamily="34" charset="0"/>
                <a:cs typeface="Calibri" panose="020F0502020204030204" pitchFamily="34" charset="0"/>
              </a:rPr>
              <a:t>lĩnh</a:t>
            </a:r>
            <a:r>
              <a:rPr lang="en-GB" sz="1600" b="1" dirty="0">
                <a:solidFill>
                  <a:srgbClr val="0070C0"/>
                </a:solidFill>
                <a:latin typeface="Calibri" panose="020F0502020204030204" pitchFamily="34" charset="0"/>
                <a:cs typeface="Calibri" panose="020F0502020204030204" pitchFamily="34" charset="0"/>
              </a:rPr>
              <a:t> </a:t>
            </a:r>
            <a:r>
              <a:rPr lang="en-GB" sz="1600" b="1" dirty="0" err="1">
                <a:solidFill>
                  <a:srgbClr val="0070C0"/>
                </a:solidFill>
                <a:latin typeface="Calibri" panose="020F0502020204030204" pitchFamily="34" charset="0"/>
                <a:cs typeface="Calibri" panose="020F0502020204030204" pitchFamily="34" charset="0"/>
              </a:rPr>
              <a:t>vực</a:t>
            </a:r>
            <a:r>
              <a:rPr lang="en-GB" sz="1600" b="1" dirty="0">
                <a:solidFill>
                  <a:srgbClr val="0070C0"/>
                </a:solidFill>
                <a:latin typeface="Calibri" panose="020F0502020204030204" pitchFamily="34" charset="0"/>
                <a:cs typeface="Calibri" panose="020F0502020204030204" pitchFamily="34" charset="0"/>
              </a:rPr>
              <a:t> </a:t>
            </a:r>
            <a:r>
              <a:rPr lang="en-GB" sz="1600" b="1" dirty="0" err="1">
                <a:solidFill>
                  <a:srgbClr val="0070C0"/>
                </a:solidFill>
                <a:latin typeface="Calibri" panose="020F0502020204030204" pitchFamily="34" charset="0"/>
                <a:cs typeface="Calibri" panose="020F0502020204030204" pitchFamily="34" charset="0"/>
              </a:rPr>
              <a:t>kinh</a:t>
            </a:r>
            <a:r>
              <a:rPr lang="en-GB" sz="1600" b="1" dirty="0">
                <a:solidFill>
                  <a:srgbClr val="0070C0"/>
                </a:solidFill>
                <a:latin typeface="Calibri" panose="020F0502020204030204" pitchFamily="34" charset="0"/>
                <a:cs typeface="Calibri" panose="020F0502020204030204" pitchFamily="34" charset="0"/>
              </a:rPr>
              <a:t> doanh</a:t>
            </a:r>
            <a:endParaRPr lang="vi-VN" sz="1600" b="1" dirty="0">
              <a:solidFill>
                <a:srgbClr val="0070C0"/>
              </a:solidFill>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DE468F86-F0C3-4A4D-B811-974F38A747C0}"/>
              </a:ext>
            </a:extLst>
          </p:cNvPr>
          <p:cNvSpPr txBox="1"/>
          <p:nvPr/>
        </p:nvSpPr>
        <p:spPr>
          <a:xfrm>
            <a:off x="405853" y="6382132"/>
            <a:ext cx="11303547" cy="248851"/>
          </a:xfrm>
          <a:prstGeom prst="rect">
            <a:avLst/>
          </a:prstGeom>
          <a:noFill/>
        </p:spPr>
        <p:txBody>
          <a:bodyPr wrap="square">
            <a:spAutoFit/>
          </a:bodyPr>
          <a:lstStyle/>
          <a:p>
            <a:pPr marL="0" marR="0">
              <a:lnSpc>
                <a:spcPct val="107000"/>
              </a:lnSpc>
              <a:spcBef>
                <a:spcPts val="200"/>
              </a:spcBef>
              <a:spcAft>
                <a:spcPts val="200"/>
              </a:spcAft>
            </a:pPr>
            <a:r>
              <a:rPr lang="en-US" sz="1000" dirty="0" err="1">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Nguồn</a:t>
            </a:r>
            <a:r>
              <a:rPr lang="en-US" sz="1000"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i="1" dirty="0" err="1">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Điều</a:t>
            </a:r>
            <a:r>
              <a:rPr lang="en-US" sz="1000" i="1"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tra Lao </a:t>
            </a:r>
            <a:r>
              <a:rPr lang="en-US" sz="1000" i="1" dirty="0" err="1">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động</a:t>
            </a:r>
            <a:r>
              <a:rPr lang="en-US" sz="1000" i="1"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và </a:t>
            </a:r>
            <a:r>
              <a:rPr lang="en-US" sz="1000" i="1" dirty="0" err="1">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Việc</a:t>
            </a:r>
            <a:r>
              <a:rPr lang="en-US" sz="1000" i="1"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i="1" dirty="0" err="1">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làm</a:t>
            </a:r>
            <a:r>
              <a:rPr lang="en-US" sz="1000" i="1"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i="1" dirty="0" err="1">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giai</a:t>
            </a:r>
            <a:r>
              <a:rPr lang="en-US" sz="1000" i="1"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đoạn 2010-2018 và </a:t>
            </a:r>
            <a:r>
              <a:rPr lang="en-US" sz="1000" i="1" dirty="0" err="1">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Báo</a:t>
            </a:r>
            <a:r>
              <a:rPr lang="en-US" sz="1000" i="1"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i="1" dirty="0" err="1">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cáo</a:t>
            </a:r>
            <a:r>
              <a:rPr lang="en-US" sz="1000" i="1"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i="1" dirty="0" err="1">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Tình</a:t>
            </a:r>
            <a:r>
              <a:rPr lang="en-US" sz="1000" i="1"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i="1" dirty="0" err="1">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hình</a:t>
            </a:r>
            <a:r>
              <a:rPr lang="en-US" sz="1000" i="1"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Kinh </a:t>
            </a:r>
            <a:r>
              <a:rPr lang="en-US" sz="1000" i="1" dirty="0" err="1">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tế</a:t>
            </a:r>
            <a:r>
              <a:rPr lang="en-US" sz="1000" i="1"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i="1" dirty="0" err="1">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Xã</a:t>
            </a:r>
            <a:r>
              <a:rPr lang="en-US" sz="1000" i="1"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i="1" dirty="0" err="1">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hội</a:t>
            </a:r>
            <a:r>
              <a:rPr lang="en-US" sz="1000" i="1"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i="1" dirty="0" err="1">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năm</a:t>
            </a:r>
            <a:r>
              <a:rPr lang="en-US" sz="1000" i="1"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2019, (GSO). </a:t>
            </a:r>
            <a:endParaRPr lang="vi-VN" sz="105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3" name="TextBox 42">
            <a:extLst>
              <a:ext uri="{FF2B5EF4-FFF2-40B4-BE49-F238E27FC236}">
                <a16:creationId xmlns:a16="http://schemas.microsoft.com/office/drawing/2014/main" id="{54F0E241-F42B-40DB-A83B-23A3EB21D197}"/>
              </a:ext>
            </a:extLst>
          </p:cNvPr>
          <p:cNvSpPr txBox="1"/>
          <p:nvPr/>
        </p:nvSpPr>
        <p:spPr>
          <a:xfrm>
            <a:off x="468448" y="821217"/>
            <a:ext cx="11178355" cy="1015663"/>
          </a:xfrm>
          <a:prstGeom prst="rect">
            <a:avLst/>
          </a:prstGeom>
          <a:solidFill>
            <a:schemeClr val="accent1">
              <a:lumMod val="20000"/>
              <a:lumOff val="80000"/>
            </a:schemeClr>
          </a:solidFill>
        </p:spPr>
        <p:txBody>
          <a:bodyPr wrap="square">
            <a:spAutoFit/>
          </a:bodyPr>
          <a:lstStyle/>
          <a:p>
            <a:r>
              <a:rPr lang="en-US" sz="2000" dirty="0" err="1">
                <a:solidFill>
                  <a:srgbClr val="000000"/>
                </a:solidFill>
                <a:effectLst/>
                <a:latin typeface="Calibri" panose="020F0502020204030204" pitchFamily="34" charset="0"/>
                <a:ea typeface="Times New Roman" panose="02020603050405020304" pitchFamily="18" charset="0"/>
              </a:rPr>
              <a:t>Việc</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làm</a:t>
            </a:r>
            <a:r>
              <a:rPr lang="en-US" sz="2000" dirty="0">
                <a:solidFill>
                  <a:srgbClr val="000000"/>
                </a:solidFill>
                <a:effectLst/>
                <a:latin typeface="Calibri" panose="020F0502020204030204" pitchFamily="34" charset="0"/>
                <a:ea typeface="Times New Roman" panose="02020603050405020304" pitchFamily="18" charset="0"/>
              </a:rPr>
              <a:t> do </a:t>
            </a:r>
            <a:r>
              <a:rPr lang="en-US" sz="2000" dirty="0" err="1">
                <a:solidFill>
                  <a:srgbClr val="000000"/>
                </a:solidFill>
                <a:effectLst/>
                <a:latin typeface="Calibri" panose="020F0502020204030204" pitchFamily="34" charset="0"/>
                <a:ea typeface="Times New Roman" panose="02020603050405020304" pitchFamily="18" charset="0"/>
              </a:rPr>
              <a:t>khu</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vực</a:t>
            </a:r>
            <a:r>
              <a:rPr lang="en-US" sz="2000" dirty="0">
                <a:solidFill>
                  <a:srgbClr val="000000"/>
                </a:solidFill>
                <a:effectLst/>
                <a:latin typeface="Calibri" panose="020F0502020204030204" pitchFamily="34" charset="0"/>
                <a:ea typeface="Times New Roman" panose="02020603050405020304" pitchFamily="18" charset="0"/>
              </a:rPr>
              <a:t> doanh nghiệp </a:t>
            </a:r>
            <a:r>
              <a:rPr lang="en-US" sz="2000" dirty="0" err="1">
                <a:solidFill>
                  <a:srgbClr val="000000"/>
                </a:solidFill>
                <a:effectLst/>
                <a:latin typeface="Calibri" panose="020F0502020204030204" pitchFamily="34" charset="0"/>
                <a:ea typeface="Times New Roman" panose="02020603050405020304" pitchFamily="18" charset="0"/>
              </a:rPr>
              <a:t>tạo</a:t>
            </a:r>
            <a:r>
              <a:rPr lang="en-US" sz="2000" dirty="0">
                <a:solidFill>
                  <a:srgbClr val="000000"/>
                </a:solidFill>
                <a:effectLst/>
                <a:latin typeface="Calibri" panose="020F0502020204030204" pitchFamily="34" charset="0"/>
                <a:ea typeface="Times New Roman" panose="02020603050405020304" pitchFamily="18" charset="0"/>
              </a:rPr>
              <a:t> ra </a:t>
            </a:r>
            <a:r>
              <a:rPr lang="en-US" sz="2000" dirty="0" err="1">
                <a:solidFill>
                  <a:srgbClr val="000000"/>
                </a:solidFill>
                <a:effectLst/>
                <a:latin typeface="Calibri" panose="020F0502020204030204" pitchFamily="34" charset="0"/>
                <a:ea typeface="Times New Roman" panose="02020603050405020304" pitchFamily="18" charset="0"/>
              </a:rPr>
              <a:t>đã</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giúp</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hàng</a:t>
            </a:r>
            <a:r>
              <a:rPr lang="en-US" sz="2000" dirty="0">
                <a:solidFill>
                  <a:srgbClr val="000000"/>
                </a:solidFill>
                <a:effectLst/>
                <a:latin typeface="Calibri" panose="020F0502020204030204" pitchFamily="34" charset="0"/>
                <a:ea typeface="Times New Roman" panose="02020603050405020304" pitchFamily="18" charset="0"/>
              </a:rPr>
              <a:t> triệu </a:t>
            </a:r>
            <a:r>
              <a:rPr lang="en-US" sz="2000" dirty="0" err="1">
                <a:solidFill>
                  <a:srgbClr val="000000"/>
                </a:solidFill>
                <a:effectLst/>
                <a:latin typeface="Calibri" panose="020F0502020204030204" pitchFamily="34" charset="0"/>
                <a:ea typeface="Times New Roman" panose="02020603050405020304" pitchFamily="18" charset="0"/>
              </a:rPr>
              <a:t>người</a:t>
            </a:r>
            <a:r>
              <a:rPr lang="en-US" sz="2000" dirty="0">
                <a:solidFill>
                  <a:srgbClr val="000000"/>
                </a:solidFill>
                <a:effectLst/>
                <a:latin typeface="Calibri" panose="020F0502020204030204" pitchFamily="34" charset="0"/>
                <a:ea typeface="Times New Roman" panose="02020603050405020304" pitchFamily="18" charset="0"/>
              </a:rPr>
              <a:t> lao </a:t>
            </a:r>
            <a:r>
              <a:rPr lang="en-US" sz="2000" dirty="0" err="1">
                <a:solidFill>
                  <a:srgbClr val="000000"/>
                </a:solidFill>
                <a:effectLst/>
                <a:latin typeface="Calibri" panose="020F0502020204030204" pitchFamily="34" charset="0"/>
                <a:ea typeface="Times New Roman" panose="02020603050405020304" pitchFamily="18" charset="0"/>
              </a:rPr>
              <a:t>động</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chuyển</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từ</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những</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công</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việc</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được</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trả</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lương</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thấp</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hơn</a:t>
            </a:r>
            <a:r>
              <a:rPr lang="en-US" sz="2000" dirty="0">
                <a:solidFill>
                  <a:srgbClr val="000000"/>
                </a:solidFill>
                <a:effectLst/>
                <a:latin typeface="Calibri" panose="020F0502020204030204" pitchFamily="34" charset="0"/>
                <a:ea typeface="Times New Roman" panose="02020603050405020304" pitchFamily="18" charset="0"/>
              </a:rPr>
              <a:t> trong </a:t>
            </a:r>
            <a:r>
              <a:rPr lang="en-US" sz="2000" dirty="0" err="1">
                <a:solidFill>
                  <a:srgbClr val="000000"/>
                </a:solidFill>
                <a:effectLst/>
                <a:latin typeface="Calibri" panose="020F0502020204030204" pitchFamily="34" charset="0"/>
                <a:ea typeface="Times New Roman" panose="02020603050405020304" pitchFamily="18" charset="0"/>
              </a:rPr>
              <a:t>lĩnh</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vực</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nông</a:t>
            </a:r>
            <a:r>
              <a:rPr lang="en-US" sz="2000" dirty="0">
                <a:solidFill>
                  <a:srgbClr val="000000"/>
                </a:solidFill>
                <a:effectLst/>
                <a:latin typeface="Calibri" panose="020F0502020204030204" pitchFamily="34" charset="0"/>
                <a:ea typeface="Times New Roman" panose="02020603050405020304" pitchFamily="18" charset="0"/>
              </a:rPr>
              <a:t> nghiệp sang </a:t>
            </a:r>
            <a:r>
              <a:rPr lang="en-US" sz="2000" dirty="0" err="1">
                <a:solidFill>
                  <a:srgbClr val="000000"/>
                </a:solidFill>
                <a:effectLst/>
                <a:latin typeface="Calibri" panose="020F0502020204030204" pitchFamily="34" charset="0"/>
                <a:ea typeface="Times New Roman" panose="02020603050405020304" pitchFamily="18" charset="0"/>
              </a:rPr>
              <a:t>những</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công</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việc</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có</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năng</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suất</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cao</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hơn</a:t>
            </a:r>
            <a:r>
              <a:rPr lang="en-US" sz="2000" dirty="0">
                <a:solidFill>
                  <a:srgbClr val="000000"/>
                </a:solidFill>
                <a:effectLst/>
                <a:latin typeface="Calibri" panose="020F0502020204030204" pitchFamily="34" charset="0"/>
                <a:ea typeface="Times New Roman" panose="02020603050405020304" pitchFamily="18" charset="0"/>
              </a:rPr>
              <a:t> và </a:t>
            </a:r>
            <a:r>
              <a:rPr lang="en-US" sz="2000" dirty="0" err="1">
                <a:solidFill>
                  <a:srgbClr val="000000"/>
                </a:solidFill>
                <a:effectLst/>
                <a:latin typeface="Calibri" panose="020F0502020204030204" pitchFamily="34" charset="0"/>
                <a:ea typeface="Times New Roman" panose="02020603050405020304" pitchFamily="18" charset="0"/>
              </a:rPr>
              <a:t>những</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công</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việc</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được</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trả</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lương</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cao</a:t>
            </a:r>
            <a:r>
              <a:rPr lang="en-US" sz="2000" dirty="0">
                <a:solidFill>
                  <a:srgbClr val="000000"/>
                </a:solidFill>
                <a:effectLst/>
                <a:latin typeface="Calibri" panose="020F0502020204030204" pitchFamily="34" charset="0"/>
                <a:ea typeface="Times New Roman" panose="02020603050405020304" pitchFamily="18" charset="0"/>
              </a:rPr>
              <a:t> </a:t>
            </a:r>
            <a:r>
              <a:rPr lang="en-US" sz="2000" dirty="0" err="1">
                <a:solidFill>
                  <a:srgbClr val="000000"/>
                </a:solidFill>
                <a:effectLst/>
                <a:latin typeface="Calibri" panose="020F0502020204030204" pitchFamily="34" charset="0"/>
                <a:ea typeface="Times New Roman" panose="02020603050405020304" pitchFamily="18" charset="0"/>
              </a:rPr>
              <a:t>hơn</a:t>
            </a:r>
            <a:endParaRPr lang="vi-VN" sz="2000" dirty="0"/>
          </a:p>
        </p:txBody>
      </p:sp>
      <p:sp>
        <p:nvSpPr>
          <p:cNvPr id="5" name="Slide Number Placeholder 4">
            <a:extLst>
              <a:ext uri="{FF2B5EF4-FFF2-40B4-BE49-F238E27FC236}">
                <a16:creationId xmlns:a16="http://schemas.microsoft.com/office/drawing/2014/main" id="{2E0E4CFB-9AD9-464D-81BC-834FE2EDE258}"/>
              </a:ext>
            </a:extLst>
          </p:cNvPr>
          <p:cNvSpPr>
            <a:spLocks noGrp="1"/>
          </p:cNvSpPr>
          <p:nvPr>
            <p:ph type="sldNum" sz="quarter" idx="12"/>
          </p:nvPr>
        </p:nvSpPr>
        <p:spPr>
          <a:xfrm>
            <a:off x="10671751" y="6378091"/>
            <a:ext cx="1052508" cy="365125"/>
          </a:xfrm>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1574527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FECAC-598B-4998-8941-700D9E31F57B}"/>
              </a:ext>
            </a:extLst>
          </p:cNvPr>
          <p:cNvSpPr>
            <a:spLocks noGrp="1"/>
          </p:cNvSpPr>
          <p:nvPr>
            <p:ph type="title"/>
          </p:nvPr>
        </p:nvSpPr>
        <p:spPr>
          <a:xfrm>
            <a:off x="581192" y="684425"/>
            <a:ext cx="11029616" cy="826904"/>
          </a:xfrm>
          <a:solidFill>
            <a:schemeClr val="accent1">
              <a:lumMod val="20000"/>
              <a:lumOff val="80000"/>
            </a:schemeClr>
          </a:solidFill>
        </p:spPr>
        <p:txBody>
          <a:bodyPr>
            <a:normAutofit/>
          </a:bodyPr>
          <a:lstStyle/>
          <a:p>
            <a:pPr algn="ctr"/>
            <a:r>
              <a:rPr lang="en-US" sz="2000" spc="-10" dirty="0" err="1">
                <a:solidFill>
                  <a:srgbClr val="000000"/>
                </a:solidFill>
                <a:effectLst/>
                <a:latin typeface="Calibri" panose="020F0502020204030204" pitchFamily="34" charset="0"/>
                <a:ea typeface="Times New Roman" panose="02020603050405020304" pitchFamily="18" charset="0"/>
              </a:rPr>
              <a:t>Vi</a:t>
            </a:r>
            <a:r>
              <a:rPr lang="en-US" sz="200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ệ</a:t>
            </a:r>
            <a:r>
              <a:rPr lang="en-US" sz="2000" spc="-10" dirty="0" err="1">
                <a:solidFill>
                  <a:srgbClr val="000000"/>
                </a:solidFill>
                <a:effectLst/>
                <a:latin typeface="Calibri" panose="020F0502020204030204" pitchFamily="34" charset="0"/>
                <a:ea typeface="Times New Roman" panose="02020603050405020304" pitchFamily="18" charset="0"/>
              </a:rPr>
              <a:t>t</a:t>
            </a:r>
            <a:r>
              <a:rPr lang="en-US" sz="2000" spc="-10" dirty="0">
                <a:solidFill>
                  <a:srgbClr val="000000"/>
                </a:solidFill>
                <a:effectLst/>
                <a:latin typeface="Calibri" panose="020F0502020204030204" pitchFamily="34" charset="0"/>
                <a:ea typeface="Times New Roman" panose="02020603050405020304" pitchFamily="18" charset="0"/>
              </a:rPr>
              <a:t> Nam </a:t>
            </a:r>
            <a:r>
              <a:rPr lang="en-US" sz="2000" spc="-10" dirty="0" err="1">
                <a:solidFill>
                  <a:srgbClr val="000000"/>
                </a:solidFill>
                <a:effectLst/>
                <a:latin typeface="Calibri" panose="020F0502020204030204" pitchFamily="34" charset="0"/>
                <a:ea typeface="Times New Roman" panose="02020603050405020304" pitchFamily="18" charset="0"/>
              </a:rPr>
              <a:t>đã</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có</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những</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sửa</a:t>
            </a:r>
            <a:r>
              <a:rPr lang="en-US" sz="2000" spc="-10" dirty="0">
                <a:solidFill>
                  <a:srgbClr val="000000"/>
                </a:solidFill>
                <a:effectLst/>
                <a:latin typeface="Calibri" panose="020F0502020204030204" pitchFamily="34" charset="0"/>
                <a:ea typeface="Times New Roman" panose="02020603050405020304" pitchFamily="18" charset="0"/>
              </a:rPr>
              <a:t> đổi quan </a:t>
            </a:r>
            <a:r>
              <a:rPr lang="en-US" sz="2000" spc="-10" dirty="0" err="1">
                <a:solidFill>
                  <a:srgbClr val="000000"/>
                </a:solidFill>
                <a:effectLst/>
                <a:latin typeface="Calibri" panose="020F0502020204030204" pitchFamily="34" charset="0"/>
                <a:ea typeface="Times New Roman" panose="02020603050405020304" pitchFamily="18" charset="0"/>
              </a:rPr>
              <a:t>trọng</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và</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nâng</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cao</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tính</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tuân</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thủ</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và</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thực</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hiện</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các</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chính</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sách</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và</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quy</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effectLst/>
                <a:latin typeface="Calibri" panose="020F0502020204030204" pitchFamily="34" charset="0"/>
                <a:ea typeface="Times New Roman" panose="02020603050405020304" pitchFamily="18" charset="0"/>
              </a:rPr>
              <a:t>định</a:t>
            </a:r>
            <a:r>
              <a:rPr lang="en-US" sz="2000" spc="-10" dirty="0">
                <a:solidFill>
                  <a:srgbClr val="000000"/>
                </a:solidFill>
                <a:effectLst/>
                <a:latin typeface="Calibri" panose="020F0502020204030204" pitchFamily="34" charset="0"/>
                <a:ea typeface="Times New Roman" panose="02020603050405020304" pitchFamily="18" charset="0"/>
              </a:rPr>
              <a:t> </a:t>
            </a:r>
            <a:r>
              <a:rPr lang="en-US" sz="2000" spc="-10" dirty="0" err="1">
                <a:solidFill>
                  <a:srgbClr val="000000"/>
                </a:solidFill>
                <a:latin typeface="Calibri" panose="020F0502020204030204" pitchFamily="34" charset="0"/>
              </a:rPr>
              <a:t>đối</a:t>
            </a:r>
            <a:r>
              <a:rPr lang="en-US" sz="2000" spc="-10" dirty="0">
                <a:solidFill>
                  <a:srgbClr val="000000"/>
                </a:solidFill>
                <a:latin typeface="Calibri" panose="020F0502020204030204" pitchFamily="34" charset="0"/>
              </a:rPr>
              <a:t> </a:t>
            </a:r>
            <a:r>
              <a:rPr lang="en-US" sz="2000" spc="-10" dirty="0" err="1">
                <a:solidFill>
                  <a:srgbClr val="000000"/>
                </a:solidFill>
                <a:latin typeface="Calibri" panose="020F0502020204030204" pitchFamily="34" charset="0"/>
              </a:rPr>
              <a:t>với</a:t>
            </a:r>
            <a:r>
              <a:rPr lang="en-US" sz="2000" spc="-10" dirty="0">
                <a:solidFill>
                  <a:srgbClr val="000000"/>
                </a:solidFill>
                <a:latin typeface="Calibri" panose="020F0502020204030204" pitchFamily="34" charset="0"/>
              </a:rPr>
              <a:t> </a:t>
            </a:r>
            <a:r>
              <a:rPr lang="en-US" sz="2000" spc="-10" dirty="0" err="1">
                <a:solidFill>
                  <a:srgbClr val="000000"/>
                </a:solidFill>
                <a:latin typeface="Calibri" panose="020F0502020204030204" pitchFamily="34" charset="0"/>
              </a:rPr>
              <a:t>chính</a:t>
            </a:r>
            <a:r>
              <a:rPr lang="en-US" sz="2000" spc="-10" dirty="0">
                <a:solidFill>
                  <a:srgbClr val="000000"/>
                </a:solidFill>
                <a:latin typeface="Calibri" panose="020F0502020204030204" pitchFamily="34" charset="0"/>
              </a:rPr>
              <a:t> </a:t>
            </a:r>
            <a:r>
              <a:rPr lang="en-US" sz="2000" spc="-10" dirty="0" err="1">
                <a:solidFill>
                  <a:srgbClr val="000000"/>
                </a:solidFill>
                <a:latin typeface="Calibri" panose="020F0502020204030204" pitchFamily="34" charset="0"/>
              </a:rPr>
              <a:t>sách</a:t>
            </a:r>
            <a:r>
              <a:rPr lang="en-US" sz="2000" spc="-10" dirty="0">
                <a:solidFill>
                  <a:srgbClr val="000000"/>
                </a:solidFill>
                <a:latin typeface="Calibri" panose="020F0502020204030204" pitchFamily="34" charset="0"/>
              </a:rPr>
              <a:t> BHXH </a:t>
            </a:r>
            <a:r>
              <a:rPr lang="en-US" sz="2000" spc="-10" dirty="0" err="1">
                <a:solidFill>
                  <a:srgbClr val="000000"/>
                </a:solidFill>
                <a:latin typeface="Calibri" panose="020F0502020204030204" pitchFamily="34" charset="0"/>
              </a:rPr>
              <a:t>và</a:t>
            </a:r>
            <a:r>
              <a:rPr lang="en-US" sz="2000" spc="-10" dirty="0">
                <a:solidFill>
                  <a:srgbClr val="000000"/>
                </a:solidFill>
                <a:latin typeface="Calibri" panose="020F0502020204030204" pitchFamily="34" charset="0"/>
              </a:rPr>
              <a:t> </a:t>
            </a:r>
            <a:r>
              <a:rPr lang="en-US" sz="2000" spc="-10" dirty="0" err="1">
                <a:solidFill>
                  <a:srgbClr val="000000"/>
                </a:solidFill>
                <a:latin typeface="Calibri" panose="020F0502020204030204" pitchFamily="34" charset="0"/>
              </a:rPr>
              <a:t>chính</a:t>
            </a:r>
            <a:r>
              <a:rPr lang="en-US" sz="2000" spc="-10" dirty="0">
                <a:solidFill>
                  <a:srgbClr val="000000"/>
                </a:solidFill>
                <a:latin typeface="Calibri" panose="020F0502020204030204" pitchFamily="34" charset="0"/>
              </a:rPr>
              <a:t> </a:t>
            </a:r>
            <a:r>
              <a:rPr lang="en-US" sz="2000" spc="-10" dirty="0" err="1">
                <a:solidFill>
                  <a:srgbClr val="000000"/>
                </a:solidFill>
                <a:latin typeface="Calibri" panose="020F0502020204030204" pitchFamily="34" charset="0"/>
              </a:rPr>
              <a:t>sách</a:t>
            </a:r>
            <a:r>
              <a:rPr lang="en-US" sz="2000" spc="-10" dirty="0">
                <a:solidFill>
                  <a:srgbClr val="000000"/>
                </a:solidFill>
                <a:latin typeface="Calibri" panose="020F0502020204030204" pitchFamily="34" charset="0"/>
              </a:rPr>
              <a:t> BHTN </a:t>
            </a:r>
            <a:endParaRPr lang="vi-VN" sz="2000" spc="-10" dirty="0">
              <a:solidFill>
                <a:srgbClr val="000000"/>
              </a:solidFill>
              <a:latin typeface="Calibri" panose="020F0502020204030204" pitchFamily="34" charset="0"/>
            </a:endParaRPr>
          </a:p>
        </p:txBody>
      </p:sp>
      <p:pic>
        <p:nvPicPr>
          <p:cNvPr id="4" name="Picture 3">
            <a:extLst>
              <a:ext uri="{FF2B5EF4-FFF2-40B4-BE49-F238E27FC236}">
                <a16:creationId xmlns:a16="http://schemas.microsoft.com/office/drawing/2014/main" id="{D006FB9B-0DDB-422A-A3C7-E57E3C15F322}"/>
              </a:ext>
            </a:extLst>
          </p:cNvPr>
          <p:cNvPicPr/>
          <p:nvPr/>
        </p:nvPicPr>
        <p:blipFill>
          <a:blip r:embed="rId2"/>
          <a:stretch>
            <a:fillRect/>
          </a:stretch>
        </p:blipFill>
        <p:spPr>
          <a:xfrm>
            <a:off x="6096000" y="2553502"/>
            <a:ext cx="5377869" cy="3123327"/>
          </a:xfrm>
          <a:prstGeom prst="rect">
            <a:avLst/>
          </a:prstGeom>
        </p:spPr>
      </p:pic>
      <p:sp>
        <p:nvSpPr>
          <p:cNvPr id="6" name="TextBox 5">
            <a:extLst>
              <a:ext uri="{FF2B5EF4-FFF2-40B4-BE49-F238E27FC236}">
                <a16:creationId xmlns:a16="http://schemas.microsoft.com/office/drawing/2014/main" id="{3AACF663-658D-4226-A7CA-DC0614C3A0BC}"/>
              </a:ext>
            </a:extLst>
          </p:cNvPr>
          <p:cNvSpPr txBox="1"/>
          <p:nvPr/>
        </p:nvSpPr>
        <p:spPr>
          <a:xfrm>
            <a:off x="5890492" y="1963529"/>
            <a:ext cx="5720316" cy="338554"/>
          </a:xfrm>
          <a:prstGeom prst="rect">
            <a:avLst/>
          </a:prstGeom>
          <a:noFill/>
        </p:spPr>
        <p:txBody>
          <a:bodyPr wrap="square">
            <a:spAutoFit/>
          </a:bodyPr>
          <a:lstStyle/>
          <a:p>
            <a:pPr algn="ctr"/>
            <a:r>
              <a:rPr lang="en-US" sz="1600" b="1" dirty="0" err="1">
                <a:effectLst/>
                <a:latin typeface="Calibri" panose="020F0502020204030204" pitchFamily="34" charset="0"/>
                <a:ea typeface="Calibri" panose="020F0502020204030204" pitchFamily="34" charset="0"/>
                <a:cs typeface="Calibri" panose="020F0502020204030204" pitchFamily="34" charset="0"/>
              </a:rPr>
              <a:t>Số</a:t>
            </a:r>
            <a:r>
              <a:rPr lang="en-US" sz="1600" b="1" dirty="0">
                <a:effectLst/>
                <a:latin typeface="Calibri" panose="020F0502020204030204" pitchFamily="34" charset="0"/>
                <a:ea typeface="Calibri" panose="020F0502020204030204" pitchFamily="34" charset="0"/>
                <a:cs typeface="Calibri" panose="020F0502020204030204" pitchFamily="34" charset="0"/>
              </a:rPr>
              <a:t> </a:t>
            </a:r>
            <a:r>
              <a:rPr lang="en-US" sz="1600" b="1" dirty="0" err="1">
                <a:effectLst/>
                <a:latin typeface="Calibri" panose="020F0502020204030204" pitchFamily="34" charset="0"/>
                <a:ea typeface="Calibri" panose="020F0502020204030204" pitchFamily="34" charset="0"/>
                <a:cs typeface="Calibri" panose="020F0502020204030204" pitchFamily="34" charset="0"/>
              </a:rPr>
              <a:t>người</a:t>
            </a:r>
            <a:r>
              <a:rPr lang="en-US" sz="1600" b="1" dirty="0">
                <a:effectLst/>
                <a:latin typeface="Calibri" panose="020F0502020204030204" pitchFamily="34" charset="0"/>
                <a:ea typeface="Calibri" panose="020F0502020204030204" pitchFamily="34" charset="0"/>
                <a:cs typeface="Calibri" panose="020F0502020204030204" pitchFamily="34" charset="0"/>
              </a:rPr>
              <a:t> và </a:t>
            </a:r>
            <a:r>
              <a:rPr lang="en-US" sz="1600" b="1" dirty="0" err="1">
                <a:effectLst/>
                <a:latin typeface="Calibri" panose="020F0502020204030204" pitchFamily="34" charset="0"/>
                <a:ea typeface="Calibri" panose="020F0502020204030204" pitchFamily="34" charset="0"/>
                <a:cs typeface="Calibri" panose="020F0502020204030204" pitchFamily="34" charset="0"/>
              </a:rPr>
              <a:t>tỷ</a:t>
            </a:r>
            <a:r>
              <a:rPr lang="en-US" sz="1600" b="1" dirty="0">
                <a:effectLst/>
                <a:latin typeface="Calibri" panose="020F0502020204030204" pitchFamily="34" charset="0"/>
                <a:ea typeface="Calibri" panose="020F0502020204030204" pitchFamily="34" charset="0"/>
                <a:cs typeface="Calibri" panose="020F0502020204030204" pitchFamily="34" charset="0"/>
              </a:rPr>
              <a:t> </a:t>
            </a:r>
            <a:r>
              <a:rPr lang="en-US" sz="1600" b="1" dirty="0" err="1">
                <a:effectLst/>
                <a:latin typeface="Calibri" panose="020F0502020204030204" pitchFamily="34" charset="0"/>
                <a:ea typeface="Calibri" panose="020F0502020204030204" pitchFamily="34" charset="0"/>
                <a:cs typeface="Calibri" panose="020F0502020204030204" pitchFamily="34" charset="0"/>
              </a:rPr>
              <a:t>lệ</a:t>
            </a:r>
            <a:r>
              <a:rPr lang="en-US" sz="1600" b="1" dirty="0">
                <a:effectLst/>
                <a:latin typeface="Calibri" panose="020F0502020204030204" pitchFamily="34" charset="0"/>
                <a:ea typeface="Calibri" panose="020F0502020204030204" pitchFamily="34" charset="0"/>
                <a:cs typeface="Calibri" panose="020F0502020204030204" pitchFamily="34" charset="0"/>
              </a:rPr>
              <a:t> </a:t>
            </a:r>
            <a:r>
              <a:rPr lang="en-US" sz="1600" b="1" dirty="0" err="1">
                <a:effectLst/>
                <a:latin typeface="Calibri" panose="020F0502020204030204" pitchFamily="34" charset="0"/>
                <a:ea typeface="Calibri" panose="020F0502020204030204" pitchFamily="34" charset="0"/>
                <a:cs typeface="Calibri" panose="020F0502020204030204" pitchFamily="34" charset="0"/>
              </a:rPr>
              <a:t>lực</a:t>
            </a:r>
            <a:r>
              <a:rPr lang="en-US" sz="1600" b="1" dirty="0">
                <a:effectLst/>
                <a:latin typeface="Calibri" panose="020F0502020204030204" pitchFamily="34" charset="0"/>
                <a:ea typeface="Calibri" panose="020F0502020204030204" pitchFamily="34" charset="0"/>
                <a:cs typeface="Calibri" panose="020F0502020204030204" pitchFamily="34" charset="0"/>
              </a:rPr>
              <a:t> lượng lao </a:t>
            </a:r>
            <a:r>
              <a:rPr lang="en-US" sz="1600" b="1" dirty="0" err="1">
                <a:effectLst/>
                <a:latin typeface="Calibri" panose="020F0502020204030204" pitchFamily="34" charset="0"/>
                <a:ea typeface="Calibri" panose="020F0502020204030204" pitchFamily="34" charset="0"/>
                <a:cs typeface="Calibri" panose="020F0502020204030204" pitchFamily="34" charset="0"/>
              </a:rPr>
              <a:t>động</a:t>
            </a:r>
            <a:r>
              <a:rPr lang="en-US" sz="1600" b="1" dirty="0">
                <a:effectLst/>
                <a:latin typeface="Calibri" panose="020F0502020204030204" pitchFamily="34" charset="0"/>
                <a:ea typeface="Calibri" panose="020F0502020204030204" pitchFamily="34" charset="0"/>
                <a:cs typeface="Calibri" panose="020F0502020204030204" pitchFamily="34" charset="0"/>
              </a:rPr>
              <a:t> (LLLĐ) </a:t>
            </a:r>
            <a:r>
              <a:rPr lang="en-US" sz="1600" b="1" dirty="0" err="1">
                <a:effectLst/>
                <a:latin typeface="Calibri" panose="020F0502020204030204" pitchFamily="34" charset="0"/>
                <a:ea typeface="Calibri" panose="020F0502020204030204" pitchFamily="34" charset="0"/>
                <a:cs typeface="Calibri" panose="020F0502020204030204" pitchFamily="34" charset="0"/>
              </a:rPr>
              <a:t>tham</a:t>
            </a:r>
            <a:r>
              <a:rPr lang="en-US" sz="1600" b="1" dirty="0">
                <a:effectLst/>
                <a:latin typeface="Calibri" panose="020F0502020204030204" pitchFamily="34" charset="0"/>
                <a:ea typeface="Calibri" panose="020F0502020204030204" pitchFamily="34" charset="0"/>
                <a:cs typeface="Calibri" panose="020F0502020204030204" pitchFamily="34" charset="0"/>
              </a:rPr>
              <a:t> </a:t>
            </a:r>
            <a:r>
              <a:rPr lang="en-US" sz="1600" b="1" dirty="0" err="1">
                <a:effectLst/>
                <a:latin typeface="Calibri" panose="020F0502020204030204" pitchFamily="34" charset="0"/>
                <a:ea typeface="Calibri" panose="020F0502020204030204" pitchFamily="34" charset="0"/>
                <a:cs typeface="Calibri" panose="020F0502020204030204" pitchFamily="34" charset="0"/>
              </a:rPr>
              <a:t>gia</a:t>
            </a:r>
            <a:r>
              <a:rPr lang="en-US" sz="1600" b="1" dirty="0">
                <a:effectLst/>
                <a:latin typeface="Calibri" panose="020F0502020204030204" pitchFamily="34" charset="0"/>
                <a:ea typeface="Calibri" panose="020F0502020204030204" pitchFamily="34" charset="0"/>
                <a:cs typeface="Calibri" panose="020F0502020204030204" pitchFamily="34" charset="0"/>
              </a:rPr>
              <a:t> BHXH</a:t>
            </a:r>
            <a:endParaRPr lang="vi-VN" sz="160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96F874AC-CAA5-45F0-B028-1AA2E45841D9}"/>
              </a:ext>
            </a:extLst>
          </p:cNvPr>
          <p:cNvSpPr txBox="1"/>
          <p:nvPr/>
        </p:nvSpPr>
        <p:spPr>
          <a:xfrm>
            <a:off x="6268779" y="5841113"/>
            <a:ext cx="5501463" cy="332463"/>
          </a:xfrm>
          <a:prstGeom prst="rect">
            <a:avLst/>
          </a:prstGeom>
          <a:noFill/>
        </p:spPr>
        <p:txBody>
          <a:bodyPr wrap="square">
            <a:spAutoFit/>
          </a:bodyPr>
          <a:lstStyle/>
          <a:p>
            <a:pPr marL="0" marR="0" algn="just">
              <a:lnSpc>
                <a:spcPct val="120000"/>
              </a:lnSpc>
              <a:spcBef>
                <a:spcPts val="600"/>
              </a:spcBef>
              <a:spcAft>
                <a:spcPts val="300"/>
              </a:spcAft>
            </a:pPr>
            <a:r>
              <a:rPr lang="en-US" sz="1400" dirty="0" err="1">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Nguồn</a:t>
            </a:r>
            <a:r>
              <a:rPr lang="en-US" sz="1400"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400" i="1" dirty="0" err="1">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Vụ</a:t>
            </a:r>
            <a:r>
              <a:rPr lang="en-US" sz="14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BHXH, BLĐTXH (2010-2019)</a:t>
            </a:r>
            <a:endParaRPr lang="vi-VN" sz="1600" dirty="0">
              <a:solidFill>
                <a:schemeClr val="bg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1A0794D4-24D5-4553-830C-71B7D18612FF}"/>
              </a:ext>
            </a:extLst>
          </p:cNvPr>
          <p:cNvSpPr txBox="1"/>
          <p:nvPr/>
        </p:nvSpPr>
        <p:spPr>
          <a:xfrm>
            <a:off x="517007" y="1845150"/>
            <a:ext cx="5116919" cy="646331"/>
          </a:xfrm>
          <a:prstGeom prst="rect">
            <a:avLst/>
          </a:prstGeom>
          <a:noFill/>
        </p:spPr>
        <p:txBody>
          <a:bodyPr wrap="square">
            <a:spAutoFit/>
          </a:bodyPr>
          <a:lstStyle/>
          <a:p>
            <a:pPr marL="285750" indent="-285750">
              <a:buFont typeface="Arial" panose="020B0604020202020204" pitchFamily="34" charset="0"/>
              <a:buChar char="•"/>
            </a:pPr>
            <a:r>
              <a:rPr lang="en-US" sz="1800" spc="-10" dirty="0" err="1">
                <a:solidFill>
                  <a:srgbClr val="000000"/>
                </a:solidFill>
                <a:effectLst/>
                <a:latin typeface="Calibri" panose="020F0502020204030204" pitchFamily="34" charset="0"/>
                <a:ea typeface="Times New Roman" panose="02020603050405020304" pitchFamily="18" charset="0"/>
              </a:rPr>
              <a:t>Tăng</a:t>
            </a:r>
            <a:r>
              <a:rPr lang="en-US" sz="1800" spc="-10" dirty="0">
                <a:solidFill>
                  <a:srgbClr val="000000"/>
                </a:solidFill>
                <a:effectLst/>
                <a:latin typeface="Calibri" panose="020F0502020204030204" pitchFamily="34" charset="0"/>
                <a:ea typeface="Times New Roman" panose="02020603050405020304" pitchFamily="18" charset="0"/>
              </a:rPr>
              <a:t> </a:t>
            </a:r>
            <a:r>
              <a:rPr lang="en-US" sz="1800" spc="-10" dirty="0" err="1">
                <a:solidFill>
                  <a:srgbClr val="000000"/>
                </a:solidFill>
                <a:effectLst/>
                <a:latin typeface="Calibri" panose="020F0502020204030204" pitchFamily="34" charset="0"/>
                <a:ea typeface="Times New Roman" panose="02020603050405020304" pitchFamily="18" charset="0"/>
              </a:rPr>
              <a:t>cường</a:t>
            </a:r>
            <a:r>
              <a:rPr lang="en-US" sz="1800" spc="-10" dirty="0">
                <a:solidFill>
                  <a:srgbClr val="000000"/>
                </a:solidFill>
                <a:effectLst/>
                <a:latin typeface="Calibri" panose="020F0502020204030204" pitchFamily="34" charset="0"/>
                <a:ea typeface="Times New Roman" panose="02020603050405020304" pitchFamily="18" charset="0"/>
              </a:rPr>
              <a:t> </a:t>
            </a:r>
            <a:r>
              <a:rPr lang="en-US" sz="1800" spc="-10" dirty="0" err="1">
                <a:solidFill>
                  <a:srgbClr val="000000"/>
                </a:solidFill>
                <a:effectLst/>
                <a:latin typeface="Calibri" panose="020F0502020204030204" pitchFamily="34" charset="0"/>
                <a:ea typeface="Times New Roman" panose="02020603050405020304" pitchFamily="18" charset="0"/>
              </a:rPr>
              <a:t>thực</a:t>
            </a:r>
            <a:r>
              <a:rPr lang="en-US" sz="1800" spc="-10" dirty="0">
                <a:solidFill>
                  <a:srgbClr val="000000"/>
                </a:solidFill>
                <a:effectLst/>
                <a:latin typeface="Calibri" panose="020F0502020204030204" pitchFamily="34" charset="0"/>
                <a:ea typeface="Times New Roman" panose="02020603050405020304" pitchFamily="18" charset="0"/>
              </a:rPr>
              <a:t> </a:t>
            </a:r>
            <a:r>
              <a:rPr lang="en-US" sz="1800" spc="-10" dirty="0" err="1">
                <a:solidFill>
                  <a:srgbClr val="000000"/>
                </a:solidFill>
                <a:effectLst/>
                <a:latin typeface="Calibri" panose="020F0502020204030204" pitchFamily="34" charset="0"/>
                <a:ea typeface="Times New Roman" panose="02020603050405020304" pitchFamily="18" charset="0"/>
              </a:rPr>
              <a:t>hiện</a:t>
            </a:r>
            <a:r>
              <a:rPr lang="en-US" sz="1800" spc="-10" dirty="0">
                <a:solidFill>
                  <a:srgbClr val="000000"/>
                </a:solidFill>
                <a:effectLst/>
                <a:latin typeface="Calibri" panose="020F0502020204030204" pitchFamily="34" charset="0"/>
                <a:ea typeface="Times New Roman" panose="02020603050405020304" pitchFamily="18" charset="0"/>
              </a:rPr>
              <a:t> </a:t>
            </a:r>
            <a:r>
              <a:rPr lang="en-US" sz="1800" spc="-10" dirty="0" err="1">
                <a:solidFill>
                  <a:srgbClr val="000000"/>
                </a:solidFill>
                <a:effectLst/>
                <a:latin typeface="Calibri" panose="020F0502020204030204" pitchFamily="34" charset="0"/>
                <a:ea typeface="Times New Roman" panose="02020603050405020304" pitchFamily="18" charset="0"/>
              </a:rPr>
              <a:t>Luật</a:t>
            </a:r>
            <a:r>
              <a:rPr lang="en-US" sz="1800" spc="-10" dirty="0">
                <a:solidFill>
                  <a:srgbClr val="000000"/>
                </a:solidFill>
                <a:effectLst/>
                <a:latin typeface="Calibri" panose="020F0502020204030204" pitchFamily="34" charset="0"/>
                <a:ea typeface="Times New Roman" panose="02020603050405020304" pitchFamily="18" charset="0"/>
              </a:rPr>
              <a:t> </a:t>
            </a:r>
            <a:r>
              <a:rPr lang="en-US" sz="1800" spc="-10" dirty="0" err="1">
                <a:solidFill>
                  <a:srgbClr val="000000"/>
                </a:solidFill>
                <a:effectLst/>
                <a:latin typeface="Calibri" panose="020F0502020204030204" pitchFamily="34" charset="0"/>
                <a:ea typeface="Times New Roman" panose="02020603050405020304" pitchFamily="18" charset="0"/>
              </a:rPr>
              <a:t>Bảo</a:t>
            </a:r>
            <a:r>
              <a:rPr lang="en-US" sz="1800" spc="-10" dirty="0">
                <a:solidFill>
                  <a:srgbClr val="000000"/>
                </a:solidFill>
                <a:effectLst/>
                <a:latin typeface="Calibri" panose="020F0502020204030204" pitchFamily="34" charset="0"/>
                <a:ea typeface="Times New Roman" panose="02020603050405020304" pitchFamily="18" charset="0"/>
              </a:rPr>
              <a:t> </a:t>
            </a:r>
            <a:r>
              <a:rPr lang="en-US" sz="1800" spc="-10" dirty="0" err="1">
                <a:solidFill>
                  <a:srgbClr val="000000"/>
                </a:solidFill>
                <a:effectLst/>
                <a:latin typeface="Calibri" panose="020F0502020204030204" pitchFamily="34" charset="0"/>
                <a:ea typeface="Times New Roman" panose="02020603050405020304" pitchFamily="18" charset="0"/>
              </a:rPr>
              <a:t>hiểm</a:t>
            </a:r>
            <a:r>
              <a:rPr lang="en-US" sz="1800" spc="-10" dirty="0">
                <a:solidFill>
                  <a:srgbClr val="000000"/>
                </a:solidFill>
                <a:effectLst/>
                <a:latin typeface="Calibri" panose="020F0502020204030204" pitchFamily="34" charset="0"/>
                <a:ea typeface="Times New Roman" panose="02020603050405020304" pitchFamily="18" charset="0"/>
              </a:rPr>
              <a:t> </a:t>
            </a:r>
            <a:r>
              <a:rPr lang="en-US" sz="1800" spc="-10" dirty="0" err="1">
                <a:solidFill>
                  <a:srgbClr val="000000"/>
                </a:solidFill>
                <a:effectLst/>
                <a:latin typeface="Calibri" panose="020F0502020204030204" pitchFamily="34" charset="0"/>
                <a:ea typeface="Times New Roman" panose="02020603050405020304" pitchFamily="18" charset="0"/>
              </a:rPr>
              <a:t>xã</a:t>
            </a:r>
            <a:r>
              <a:rPr lang="en-US" sz="1800" spc="-10" dirty="0">
                <a:solidFill>
                  <a:srgbClr val="000000"/>
                </a:solidFill>
                <a:effectLst/>
                <a:latin typeface="Calibri" panose="020F0502020204030204" pitchFamily="34" charset="0"/>
                <a:ea typeface="Times New Roman" panose="02020603050405020304" pitchFamily="18" charset="0"/>
              </a:rPr>
              <a:t> </a:t>
            </a:r>
            <a:r>
              <a:rPr lang="en-US" sz="1800" spc="-10" dirty="0" err="1">
                <a:solidFill>
                  <a:srgbClr val="000000"/>
                </a:solidFill>
                <a:effectLst/>
                <a:latin typeface="Calibri" panose="020F0502020204030204" pitchFamily="34" charset="0"/>
                <a:ea typeface="Times New Roman" panose="02020603050405020304" pitchFamily="18" charset="0"/>
              </a:rPr>
              <a:t>hội</a:t>
            </a:r>
            <a:r>
              <a:rPr lang="en-US" sz="1800" spc="-10" dirty="0">
                <a:solidFill>
                  <a:srgbClr val="000000"/>
                </a:solidFill>
                <a:effectLst/>
                <a:latin typeface="Calibri" panose="020F0502020204030204" pitchFamily="34" charset="0"/>
                <a:ea typeface="Times New Roman" panose="02020603050405020304" pitchFamily="18" charset="0"/>
              </a:rPr>
              <a:t> </a:t>
            </a:r>
            <a:r>
              <a:rPr lang="en-US" sz="1800" spc="-10" dirty="0" err="1">
                <a:solidFill>
                  <a:srgbClr val="000000"/>
                </a:solidFill>
                <a:effectLst/>
                <a:latin typeface="Calibri" panose="020F0502020204030204" pitchFamily="34" charset="0"/>
                <a:ea typeface="Times New Roman" panose="02020603050405020304" pitchFamily="18" charset="0"/>
              </a:rPr>
              <a:t>năm</a:t>
            </a:r>
            <a:r>
              <a:rPr lang="en-US" sz="1800" spc="-10" dirty="0">
                <a:solidFill>
                  <a:srgbClr val="000000"/>
                </a:solidFill>
                <a:effectLst/>
                <a:latin typeface="Calibri" panose="020F0502020204030204" pitchFamily="34" charset="0"/>
                <a:ea typeface="Times New Roman" panose="02020603050405020304" pitchFamily="18" charset="0"/>
              </a:rPr>
              <a:t> 2014</a:t>
            </a:r>
            <a:endParaRPr lang="vi-VN" dirty="0"/>
          </a:p>
        </p:txBody>
      </p:sp>
      <p:sp>
        <p:nvSpPr>
          <p:cNvPr id="12" name="TextBox 11">
            <a:extLst>
              <a:ext uri="{FF2B5EF4-FFF2-40B4-BE49-F238E27FC236}">
                <a16:creationId xmlns:a16="http://schemas.microsoft.com/office/drawing/2014/main" id="{C7113869-F1D8-4D4C-8A87-DAB8F37ECB20}"/>
              </a:ext>
            </a:extLst>
          </p:cNvPr>
          <p:cNvSpPr txBox="1"/>
          <p:nvPr/>
        </p:nvSpPr>
        <p:spPr>
          <a:xfrm>
            <a:off x="517007" y="2548303"/>
            <a:ext cx="5116918" cy="646331"/>
          </a:xfrm>
          <a:prstGeom prst="rect">
            <a:avLst/>
          </a:prstGeom>
          <a:noFill/>
        </p:spPr>
        <p:txBody>
          <a:bodyPr wrap="square">
            <a:spAutoFit/>
          </a:bodyPr>
          <a:lstStyle/>
          <a:p>
            <a:pPr marL="285750" indent="-285750">
              <a:buFont typeface="Arial" panose="020B0604020202020204" pitchFamily="34" charset="0"/>
              <a:buChar char="•"/>
            </a:pPr>
            <a:r>
              <a:rPr lang="nb-NO" sz="1800" dirty="0">
                <a:solidFill>
                  <a:srgbClr val="000000"/>
                </a:solidFill>
                <a:effectLst/>
                <a:latin typeface="Calibri" panose="020F0502020204030204" pitchFamily="34" charset="0"/>
                <a:ea typeface="Calibri" panose="020F0502020204030204" pitchFamily="34" charset="0"/>
              </a:rPr>
              <a:t>Nghị quyết số 102/NQ-CP ngày 03/8/2018 về việc giao chỉ tiêu phát triển đối tượng tham gia BHXH</a:t>
            </a:r>
            <a:endParaRPr lang="vi-VN" dirty="0"/>
          </a:p>
        </p:txBody>
      </p:sp>
      <p:sp>
        <p:nvSpPr>
          <p:cNvPr id="14" name="TextBox 13">
            <a:extLst>
              <a:ext uri="{FF2B5EF4-FFF2-40B4-BE49-F238E27FC236}">
                <a16:creationId xmlns:a16="http://schemas.microsoft.com/office/drawing/2014/main" id="{4C5988E5-E8EF-481C-B6CF-E834D8DDC657}"/>
              </a:ext>
            </a:extLst>
          </p:cNvPr>
          <p:cNvSpPr txBox="1"/>
          <p:nvPr/>
        </p:nvSpPr>
        <p:spPr>
          <a:xfrm>
            <a:off x="581192" y="3494716"/>
            <a:ext cx="5116918" cy="1200329"/>
          </a:xfrm>
          <a:prstGeom prst="rect">
            <a:avLst/>
          </a:prstGeom>
          <a:noFill/>
        </p:spPr>
        <p:txBody>
          <a:bodyPr wrap="square">
            <a:spAutoFit/>
          </a:bodyPr>
          <a:lstStyle/>
          <a:p>
            <a:pPr marL="285750" indent="-285750">
              <a:buFont typeface="Arial" panose="020B0604020202020204" pitchFamily="34" charset="0"/>
              <a:buChar char="•"/>
            </a:pPr>
            <a:r>
              <a:rPr lang="en-US" dirty="0" err="1">
                <a:solidFill>
                  <a:srgbClr val="000000"/>
                </a:solidFill>
                <a:latin typeface="Calibri" panose="020F0502020204030204" pitchFamily="34" charset="0"/>
                <a:ea typeface="Calibri" panose="020F0502020204030204" pitchFamily="34" charset="0"/>
              </a:rPr>
              <a:t>Nâng</a:t>
            </a:r>
            <a:r>
              <a:rPr lang="en-US" dirty="0">
                <a:solidFill>
                  <a:srgbClr val="000000"/>
                </a:solidFill>
                <a:latin typeface="Calibri" panose="020F0502020204030204" pitchFamily="34" charset="0"/>
                <a:ea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rPr>
              <a:t>cao</a:t>
            </a:r>
            <a:r>
              <a:rPr lang="en-US" dirty="0">
                <a:solidFill>
                  <a:srgbClr val="000000"/>
                </a:solidFill>
                <a:latin typeface="Calibri" panose="020F0502020204030204" pitchFamily="34" charset="0"/>
                <a:ea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rPr>
              <a:t>tính</a:t>
            </a:r>
            <a:r>
              <a:rPr lang="en-US" dirty="0">
                <a:solidFill>
                  <a:srgbClr val="000000"/>
                </a:solidFill>
                <a:latin typeface="Calibri" panose="020F0502020204030204" pitchFamily="34" charset="0"/>
                <a:ea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rPr>
              <a:t>tuân</a:t>
            </a:r>
            <a:r>
              <a:rPr lang="en-US" dirty="0">
                <a:solidFill>
                  <a:srgbClr val="000000"/>
                </a:solidFill>
                <a:latin typeface="Calibri" panose="020F0502020204030204" pitchFamily="34" charset="0"/>
                <a:ea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rPr>
              <a:t>thủ</a:t>
            </a:r>
            <a:r>
              <a:rPr lang="en-US" dirty="0">
                <a:solidFill>
                  <a:srgbClr val="000000"/>
                </a:solidFill>
                <a:latin typeface="Calibri" panose="020F0502020204030204" pitchFamily="34" charset="0"/>
                <a:ea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rPr>
              <a:t>thực</a:t>
            </a:r>
            <a:r>
              <a:rPr lang="en-US" dirty="0">
                <a:solidFill>
                  <a:srgbClr val="000000"/>
                </a:solidFill>
                <a:latin typeface="Calibri" panose="020F0502020204030204" pitchFamily="34" charset="0"/>
                <a:ea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rPr>
              <a:t>hiện</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các</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điều</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chỉnh</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của</a:t>
            </a:r>
            <a:r>
              <a:rPr lang="x-none" sz="1800" dirty="0">
                <a:solidFill>
                  <a:srgbClr val="000000"/>
                </a:solidFill>
                <a:effectLst/>
                <a:latin typeface="Calibri" panose="020F0502020204030204" pitchFamily="34" charset="0"/>
                <a:ea typeface="Calibri" panose="020F0502020204030204" pitchFamily="34" charset="0"/>
              </a:rPr>
              <a:t> Luật An toàn</a:t>
            </a:r>
            <a:r>
              <a:rPr lang="en-US" sz="1800" dirty="0">
                <a:solidFill>
                  <a:srgbClr val="000000"/>
                </a:solidFill>
                <a:effectLst/>
                <a:latin typeface="Calibri" panose="020F0502020204030204" pitchFamily="34" charset="0"/>
                <a:ea typeface="Calibri" panose="020F0502020204030204" pitchFamily="34" charset="0"/>
              </a:rPr>
              <a:t>,</a:t>
            </a:r>
            <a:r>
              <a:rPr lang="x-none" sz="1800" dirty="0">
                <a:solidFill>
                  <a:srgbClr val="000000"/>
                </a:solidFill>
                <a:effectLst/>
                <a:latin typeface="Calibri" panose="020F0502020204030204" pitchFamily="34" charset="0"/>
                <a:ea typeface="Calibri" panose="020F0502020204030204" pitchFamily="34" charset="0"/>
              </a:rPr>
              <a:t> vệ sinh lao động </a:t>
            </a:r>
            <a:r>
              <a:rPr lang="en-US" sz="1800" dirty="0" err="1">
                <a:solidFill>
                  <a:srgbClr val="000000"/>
                </a:solidFill>
                <a:effectLst/>
                <a:latin typeface="Calibri" panose="020F0502020204030204" pitchFamily="34" charset="0"/>
                <a:ea typeface="Calibri" panose="020F0502020204030204" pitchFamily="34" charset="0"/>
              </a:rPr>
              <a:t>năm</a:t>
            </a:r>
            <a:r>
              <a:rPr lang="en-US" sz="1800" dirty="0">
                <a:solidFill>
                  <a:srgbClr val="000000"/>
                </a:solidFill>
                <a:effectLst/>
                <a:latin typeface="Calibri" panose="020F0502020204030204" pitchFamily="34" charset="0"/>
                <a:ea typeface="Calibri" panose="020F0502020204030204" pitchFamily="34" charset="0"/>
              </a:rPr>
              <a:t> </a:t>
            </a:r>
            <a:r>
              <a:rPr lang="x-none" sz="1800" dirty="0">
                <a:solidFill>
                  <a:srgbClr val="000000"/>
                </a:solidFill>
                <a:effectLst/>
                <a:latin typeface="Calibri" panose="020F0502020204030204" pitchFamily="34" charset="0"/>
                <a:ea typeface="Calibri" panose="020F0502020204030204" pitchFamily="34" charset="0"/>
              </a:rPr>
              <a:t>2015</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đặc</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biệt</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là</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về</a:t>
            </a:r>
            <a:r>
              <a:rPr lang="en-US" sz="1800" dirty="0">
                <a:solidFill>
                  <a:srgbClr val="000000"/>
                </a:solidFill>
                <a:effectLst/>
                <a:latin typeface="Calibri" panose="020F0502020204030204" pitchFamily="34" charset="0"/>
                <a:ea typeface="Calibri" panose="020F0502020204030204" pitchFamily="34" charset="0"/>
              </a:rPr>
              <a:t> </a:t>
            </a:r>
            <a:r>
              <a:rPr lang="x-none" sz="1800" dirty="0">
                <a:solidFill>
                  <a:srgbClr val="000000"/>
                </a:solidFill>
                <a:effectLst/>
                <a:latin typeface="Calibri" panose="020F0502020204030204" pitchFamily="34" charset="0"/>
                <a:ea typeface="Calibri" panose="020F0502020204030204" pitchFamily="34" charset="0"/>
              </a:rPr>
              <a:t>mở rộng đối tượng hưởng chế độ </a:t>
            </a:r>
            <a:r>
              <a:rPr lang="en-US" sz="1800" dirty="0">
                <a:solidFill>
                  <a:srgbClr val="000000"/>
                </a:solidFill>
                <a:effectLst/>
                <a:latin typeface="Calibri" panose="020F0502020204030204" pitchFamily="34" charset="0"/>
                <a:ea typeface="Calibri" panose="020F0502020204030204" pitchFamily="34" charset="0"/>
              </a:rPr>
              <a:t>TNLĐ</a:t>
            </a:r>
            <a:r>
              <a:rPr lang="x-none" sz="1800" dirty="0">
                <a:solidFill>
                  <a:srgbClr val="000000"/>
                </a:solidFill>
                <a:effectLst/>
                <a:latin typeface="Calibri" panose="020F0502020204030204" pitchFamily="34" charset="0"/>
                <a:ea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rPr>
              <a:t>BNN </a:t>
            </a:r>
            <a:endParaRPr lang="vi-VN" dirty="0"/>
          </a:p>
        </p:txBody>
      </p:sp>
      <p:sp>
        <p:nvSpPr>
          <p:cNvPr id="16" name="TextBox 15">
            <a:extLst>
              <a:ext uri="{FF2B5EF4-FFF2-40B4-BE49-F238E27FC236}">
                <a16:creationId xmlns:a16="http://schemas.microsoft.com/office/drawing/2014/main" id="{93781696-4931-498D-9EDC-86E638089573}"/>
              </a:ext>
            </a:extLst>
          </p:cNvPr>
          <p:cNvSpPr txBox="1"/>
          <p:nvPr/>
        </p:nvSpPr>
        <p:spPr>
          <a:xfrm>
            <a:off x="718131" y="5075033"/>
            <a:ext cx="5103627" cy="923330"/>
          </a:xfrm>
          <a:prstGeom prst="rect">
            <a:avLst/>
          </a:prstGeom>
          <a:solidFill>
            <a:schemeClr val="bg1">
              <a:lumMod val="75000"/>
            </a:schemeClr>
          </a:solidFill>
        </p:spPr>
        <p:txBody>
          <a:bodyPr wrap="square">
            <a:spAutoFit/>
          </a:bodyPr>
          <a:lstStyle/>
          <a:p>
            <a:r>
              <a:rPr lang="en-US" dirty="0" err="1">
                <a:solidFill>
                  <a:srgbClr val="000000"/>
                </a:solidFill>
                <a:latin typeface="Calibri" panose="020F0502020204030204" pitchFamily="34" charset="0"/>
                <a:ea typeface="Calibri" panose="020F0502020204030204" pitchFamily="34" charset="0"/>
              </a:rPr>
              <a:t>H</a:t>
            </a:r>
            <a:r>
              <a:rPr lang="en-US" sz="1800" dirty="0" err="1">
                <a:solidFill>
                  <a:srgbClr val="000000"/>
                </a:solidFill>
                <a:effectLst/>
                <a:latin typeface="Calibri" panose="020F0502020204030204" pitchFamily="34" charset="0"/>
                <a:ea typeface="Calibri" panose="020F0502020204030204" pitchFamily="34" charset="0"/>
              </a:rPr>
              <a:t>ệ</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thống</a:t>
            </a:r>
            <a:r>
              <a:rPr lang="en-US" sz="1800" dirty="0">
                <a:solidFill>
                  <a:srgbClr val="000000"/>
                </a:solidFill>
                <a:effectLst/>
                <a:latin typeface="Calibri" panose="020F0502020204030204" pitchFamily="34" charset="0"/>
                <a:ea typeface="Calibri" panose="020F0502020204030204" pitchFamily="34" charset="0"/>
              </a:rPr>
              <a:t> chính </a:t>
            </a:r>
            <a:r>
              <a:rPr lang="en-US" sz="1800" dirty="0" err="1">
                <a:solidFill>
                  <a:srgbClr val="000000"/>
                </a:solidFill>
                <a:effectLst/>
                <a:latin typeface="Calibri" panose="020F0502020204030204" pitchFamily="34" charset="0"/>
                <a:ea typeface="Calibri" panose="020F0502020204030204" pitchFamily="34" charset="0"/>
              </a:rPr>
              <a:t>sách</a:t>
            </a:r>
            <a:r>
              <a:rPr lang="en-US" sz="1800" dirty="0">
                <a:solidFill>
                  <a:srgbClr val="000000"/>
                </a:solidFill>
                <a:effectLst/>
                <a:latin typeface="Calibri" panose="020F0502020204030204" pitchFamily="34" charset="0"/>
                <a:ea typeface="Calibri" panose="020F0502020204030204" pitchFamily="34" charset="0"/>
              </a:rPr>
              <a:t> BHXH </a:t>
            </a:r>
            <a:r>
              <a:rPr lang="en-US" sz="1800" dirty="0" err="1">
                <a:solidFill>
                  <a:srgbClr val="000000"/>
                </a:solidFill>
                <a:effectLst/>
                <a:latin typeface="Calibri" panose="020F0502020204030204" pitchFamily="34" charset="0"/>
                <a:ea typeface="Calibri" panose="020F0502020204030204" pitchFamily="34" charset="0"/>
              </a:rPr>
              <a:t>đã</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từng</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bước</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hình</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thành</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theo</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hướng</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đa</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tầng</a:t>
            </a:r>
            <a:r>
              <a:rPr lang="en-US" sz="1800" dirty="0">
                <a:solidFill>
                  <a:srgbClr val="000000"/>
                </a:solidFill>
                <a:effectLst/>
                <a:latin typeface="Calibri" panose="020F0502020204030204" pitchFamily="34" charset="0"/>
                <a:ea typeface="Calibri" panose="020F0502020204030204" pitchFamily="34" charset="0"/>
              </a:rPr>
              <a:t> bao </a:t>
            </a:r>
            <a:r>
              <a:rPr lang="en-US" sz="1800" dirty="0" err="1">
                <a:solidFill>
                  <a:srgbClr val="000000"/>
                </a:solidFill>
                <a:effectLst/>
                <a:latin typeface="Calibri" panose="020F0502020204030204" pitchFamily="34" charset="0"/>
                <a:ea typeface="Calibri" panose="020F0502020204030204" pitchFamily="34" charset="0"/>
              </a:rPr>
              <a:t>gồm</a:t>
            </a:r>
            <a:r>
              <a:rPr lang="en-US" dirty="0">
                <a:solidFill>
                  <a:srgbClr val="000000"/>
                </a:solidFill>
                <a:latin typeface="Calibri" panose="020F0502020204030204" pitchFamily="34" charset="0"/>
                <a:ea typeface="Calibri" panose="020F0502020204030204" pitchFamily="34" charset="0"/>
              </a:rPr>
              <a:t>: </a:t>
            </a:r>
            <a:r>
              <a:rPr lang="en-US" u="sng" dirty="0" err="1">
                <a:solidFill>
                  <a:srgbClr val="000000"/>
                </a:solidFill>
                <a:latin typeface="Calibri" panose="020F0502020204030204" pitchFamily="34" charset="0"/>
                <a:ea typeface="Calibri" panose="020F0502020204030204" pitchFamily="34" charset="0"/>
              </a:rPr>
              <a:t>T</a:t>
            </a:r>
            <a:r>
              <a:rPr lang="en-US" sz="1800" u="sng" dirty="0" err="1">
                <a:solidFill>
                  <a:srgbClr val="000000"/>
                </a:solidFill>
                <a:effectLst/>
                <a:latin typeface="Calibri" panose="020F0502020204030204" pitchFamily="34" charset="0"/>
                <a:ea typeface="Calibri" panose="020F0502020204030204" pitchFamily="34" charset="0"/>
              </a:rPr>
              <a:t>rợ</a:t>
            </a:r>
            <a:r>
              <a:rPr lang="en-US" sz="1800" u="sng" dirty="0">
                <a:solidFill>
                  <a:srgbClr val="000000"/>
                </a:solidFill>
                <a:effectLst/>
                <a:latin typeface="Calibri" panose="020F0502020204030204" pitchFamily="34" charset="0"/>
                <a:ea typeface="Calibri" panose="020F0502020204030204" pitchFamily="34" charset="0"/>
              </a:rPr>
              <a:t> </a:t>
            </a:r>
            <a:r>
              <a:rPr lang="en-US" sz="1800" u="sng" dirty="0" err="1">
                <a:solidFill>
                  <a:srgbClr val="000000"/>
                </a:solidFill>
                <a:effectLst/>
                <a:latin typeface="Calibri" panose="020F0502020204030204" pitchFamily="34" charset="0"/>
                <a:ea typeface="Calibri" panose="020F0502020204030204" pitchFamily="34" charset="0"/>
              </a:rPr>
              <a:t>cấp</a:t>
            </a:r>
            <a:r>
              <a:rPr lang="en-US" sz="1800" u="sng" dirty="0">
                <a:solidFill>
                  <a:srgbClr val="000000"/>
                </a:solidFill>
                <a:effectLst/>
                <a:latin typeface="Calibri" panose="020F0502020204030204" pitchFamily="34" charset="0"/>
                <a:ea typeface="Calibri" panose="020F0502020204030204" pitchFamily="34" charset="0"/>
              </a:rPr>
              <a:t> </a:t>
            </a:r>
            <a:r>
              <a:rPr lang="en-US" sz="1800" u="sng" dirty="0" err="1">
                <a:solidFill>
                  <a:srgbClr val="000000"/>
                </a:solidFill>
                <a:effectLst/>
                <a:latin typeface="Calibri" panose="020F0502020204030204" pitchFamily="34" charset="0"/>
                <a:ea typeface="Calibri" panose="020F0502020204030204" pitchFamily="34" charset="0"/>
              </a:rPr>
              <a:t>hưu</a:t>
            </a:r>
            <a:r>
              <a:rPr lang="en-US" sz="1800" u="sng" dirty="0">
                <a:solidFill>
                  <a:srgbClr val="000000"/>
                </a:solidFill>
                <a:effectLst/>
                <a:latin typeface="Calibri" panose="020F0502020204030204" pitchFamily="34" charset="0"/>
                <a:ea typeface="Calibri" panose="020F0502020204030204" pitchFamily="34" charset="0"/>
              </a:rPr>
              <a:t> </a:t>
            </a:r>
            <a:r>
              <a:rPr lang="en-US" sz="1800" u="sng" dirty="0" err="1">
                <a:solidFill>
                  <a:srgbClr val="000000"/>
                </a:solidFill>
                <a:effectLst/>
                <a:latin typeface="Calibri" panose="020F0502020204030204" pitchFamily="34" charset="0"/>
                <a:ea typeface="Calibri" panose="020F0502020204030204" pitchFamily="34" charset="0"/>
              </a:rPr>
              <a:t>trí</a:t>
            </a:r>
            <a:r>
              <a:rPr lang="en-US" sz="1800" u="sng" dirty="0">
                <a:solidFill>
                  <a:srgbClr val="000000"/>
                </a:solidFill>
                <a:effectLst/>
                <a:latin typeface="Calibri" panose="020F0502020204030204" pitchFamily="34" charset="0"/>
                <a:ea typeface="Calibri" panose="020F0502020204030204" pitchFamily="34" charset="0"/>
              </a:rPr>
              <a:t> </a:t>
            </a:r>
            <a:r>
              <a:rPr lang="en-US" sz="1800" u="sng" dirty="0" err="1">
                <a:solidFill>
                  <a:srgbClr val="000000"/>
                </a:solidFill>
                <a:effectLst/>
                <a:latin typeface="Calibri" panose="020F0502020204030204" pitchFamily="34" charset="0"/>
                <a:ea typeface="Calibri" panose="020F0502020204030204" pitchFamily="34" charset="0"/>
              </a:rPr>
              <a:t>xã</a:t>
            </a:r>
            <a:r>
              <a:rPr lang="en-US" sz="1800" u="sng" dirty="0">
                <a:solidFill>
                  <a:srgbClr val="000000"/>
                </a:solidFill>
                <a:effectLst/>
                <a:latin typeface="Calibri" panose="020F0502020204030204" pitchFamily="34" charset="0"/>
                <a:ea typeface="Calibri" panose="020F0502020204030204" pitchFamily="34" charset="0"/>
              </a:rPr>
              <a:t> </a:t>
            </a:r>
            <a:r>
              <a:rPr lang="en-US" sz="1800" u="sng" dirty="0" err="1">
                <a:solidFill>
                  <a:srgbClr val="000000"/>
                </a:solidFill>
                <a:effectLst/>
                <a:latin typeface="Calibri" panose="020F0502020204030204" pitchFamily="34" charset="0"/>
                <a:ea typeface="Calibri" panose="020F0502020204030204" pitchFamily="34" charset="0"/>
              </a:rPr>
              <a:t>hội</a:t>
            </a:r>
            <a:r>
              <a:rPr lang="en-US" sz="1800" dirty="0">
                <a:solidFill>
                  <a:srgbClr val="000000"/>
                </a:solidFill>
                <a:effectLst/>
                <a:latin typeface="Calibri" panose="020F0502020204030204" pitchFamily="34" charset="0"/>
                <a:ea typeface="Calibri" panose="020F0502020204030204" pitchFamily="34" charset="0"/>
              </a:rPr>
              <a:t>, </a:t>
            </a:r>
            <a:r>
              <a:rPr lang="en-US" sz="1800" u="sng" dirty="0">
                <a:solidFill>
                  <a:srgbClr val="000000"/>
                </a:solidFill>
                <a:effectLst/>
                <a:latin typeface="Calibri" panose="020F0502020204030204" pitchFamily="34" charset="0"/>
                <a:ea typeface="Calibri" panose="020F0502020204030204" pitchFamily="34" charset="0"/>
              </a:rPr>
              <a:t>BHXH </a:t>
            </a:r>
            <a:r>
              <a:rPr lang="en-US" sz="1800" u="sng" dirty="0" err="1">
                <a:solidFill>
                  <a:srgbClr val="000000"/>
                </a:solidFill>
                <a:effectLst/>
                <a:latin typeface="Calibri" panose="020F0502020204030204" pitchFamily="34" charset="0"/>
                <a:ea typeface="Calibri" panose="020F0502020204030204" pitchFamily="34" charset="0"/>
              </a:rPr>
              <a:t>cơ</a:t>
            </a:r>
            <a:r>
              <a:rPr lang="en-US" sz="1800" u="sng" dirty="0">
                <a:solidFill>
                  <a:srgbClr val="000000"/>
                </a:solidFill>
                <a:effectLst/>
                <a:latin typeface="Calibri" panose="020F0502020204030204" pitchFamily="34" charset="0"/>
                <a:ea typeface="Calibri" panose="020F0502020204030204" pitchFamily="34" charset="0"/>
              </a:rPr>
              <a:t> </a:t>
            </a:r>
            <a:r>
              <a:rPr lang="en-US" sz="1800" u="sng" dirty="0" err="1">
                <a:solidFill>
                  <a:srgbClr val="000000"/>
                </a:solidFill>
                <a:effectLst/>
                <a:latin typeface="Calibri" panose="020F0502020204030204" pitchFamily="34" charset="0"/>
                <a:ea typeface="Calibri" panose="020F0502020204030204" pitchFamily="34" charset="0"/>
              </a:rPr>
              <a:t>bản</a:t>
            </a:r>
            <a:r>
              <a:rPr lang="en-US" sz="1800" dirty="0">
                <a:solidFill>
                  <a:srgbClr val="000000"/>
                </a:solidFill>
                <a:effectLst/>
                <a:latin typeface="Calibri" panose="020F0502020204030204" pitchFamily="34" charset="0"/>
                <a:ea typeface="Calibri" panose="020F0502020204030204" pitchFamily="34" charset="0"/>
              </a:rPr>
              <a:t> và </a:t>
            </a:r>
            <a:r>
              <a:rPr lang="en-US" sz="1800" u="sng" dirty="0" err="1">
                <a:solidFill>
                  <a:srgbClr val="000000"/>
                </a:solidFill>
                <a:effectLst/>
                <a:latin typeface="Calibri" panose="020F0502020204030204" pitchFamily="34" charset="0"/>
                <a:ea typeface="Calibri" panose="020F0502020204030204" pitchFamily="34" charset="0"/>
              </a:rPr>
              <a:t>Bảo</a:t>
            </a:r>
            <a:r>
              <a:rPr lang="en-US" sz="1800" u="sng" dirty="0">
                <a:solidFill>
                  <a:srgbClr val="000000"/>
                </a:solidFill>
                <a:effectLst/>
                <a:latin typeface="Calibri" panose="020F0502020204030204" pitchFamily="34" charset="0"/>
                <a:ea typeface="Calibri" panose="020F0502020204030204" pitchFamily="34" charset="0"/>
              </a:rPr>
              <a:t> </a:t>
            </a:r>
            <a:r>
              <a:rPr lang="en-US" sz="1800" u="sng" dirty="0" err="1">
                <a:solidFill>
                  <a:srgbClr val="000000"/>
                </a:solidFill>
                <a:effectLst/>
                <a:latin typeface="Calibri" panose="020F0502020204030204" pitchFamily="34" charset="0"/>
                <a:ea typeface="Calibri" panose="020F0502020204030204" pitchFamily="34" charset="0"/>
              </a:rPr>
              <a:t>hiểm</a:t>
            </a:r>
            <a:r>
              <a:rPr lang="en-US" sz="1800" u="sng" dirty="0">
                <a:solidFill>
                  <a:srgbClr val="000000"/>
                </a:solidFill>
                <a:effectLst/>
                <a:latin typeface="Calibri" panose="020F0502020204030204" pitchFamily="34" charset="0"/>
                <a:ea typeface="Calibri" panose="020F0502020204030204" pitchFamily="34" charset="0"/>
              </a:rPr>
              <a:t> </a:t>
            </a:r>
            <a:r>
              <a:rPr lang="en-US" sz="1800" u="sng" dirty="0" err="1">
                <a:solidFill>
                  <a:srgbClr val="000000"/>
                </a:solidFill>
                <a:effectLst/>
                <a:latin typeface="Calibri" panose="020F0502020204030204" pitchFamily="34" charset="0"/>
                <a:ea typeface="Calibri" panose="020F0502020204030204" pitchFamily="34" charset="0"/>
              </a:rPr>
              <a:t>hưu</a:t>
            </a:r>
            <a:r>
              <a:rPr lang="en-US" sz="1800" u="sng" dirty="0">
                <a:solidFill>
                  <a:srgbClr val="000000"/>
                </a:solidFill>
                <a:effectLst/>
                <a:latin typeface="Calibri" panose="020F0502020204030204" pitchFamily="34" charset="0"/>
                <a:ea typeface="Calibri" panose="020F0502020204030204" pitchFamily="34" charset="0"/>
              </a:rPr>
              <a:t> </a:t>
            </a:r>
            <a:r>
              <a:rPr lang="en-US" sz="1800" u="sng" dirty="0" err="1">
                <a:solidFill>
                  <a:srgbClr val="000000"/>
                </a:solidFill>
                <a:effectLst/>
                <a:latin typeface="Calibri" panose="020F0502020204030204" pitchFamily="34" charset="0"/>
                <a:ea typeface="Calibri" panose="020F0502020204030204" pitchFamily="34" charset="0"/>
              </a:rPr>
              <a:t>trí</a:t>
            </a:r>
            <a:r>
              <a:rPr lang="en-US" sz="1800" u="sng" dirty="0">
                <a:solidFill>
                  <a:srgbClr val="000000"/>
                </a:solidFill>
                <a:effectLst/>
                <a:latin typeface="Calibri" panose="020F0502020204030204" pitchFamily="34" charset="0"/>
                <a:ea typeface="Calibri" panose="020F0502020204030204" pitchFamily="34" charset="0"/>
              </a:rPr>
              <a:t> </a:t>
            </a:r>
            <a:r>
              <a:rPr lang="en-US" sz="1800" u="sng" dirty="0" err="1">
                <a:solidFill>
                  <a:srgbClr val="000000"/>
                </a:solidFill>
                <a:effectLst/>
                <a:latin typeface="Calibri" panose="020F0502020204030204" pitchFamily="34" charset="0"/>
                <a:ea typeface="Calibri" panose="020F0502020204030204" pitchFamily="34" charset="0"/>
              </a:rPr>
              <a:t>bổ</a:t>
            </a:r>
            <a:r>
              <a:rPr lang="en-US" sz="1800" u="sng" dirty="0">
                <a:solidFill>
                  <a:srgbClr val="000000"/>
                </a:solidFill>
                <a:effectLst/>
                <a:latin typeface="Calibri" panose="020F0502020204030204" pitchFamily="34" charset="0"/>
                <a:ea typeface="Calibri" panose="020F0502020204030204" pitchFamily="34" charset="0"/>
              </a:rPr>
              <a:t> sung</a:t>
            </a:r>
            <a:endParaRPr lang="vi-VN" u="sng" dirty="0"/>
          </a:p>
        </p:txBody>
      </p:sp>
      <p:sp>
        <p:nvSpPr>
          <p:cNvPr id="17" name="Arrow: Down 16">
            <a:extLst>
              <a:ext uri="{FF2B5EF4-FFF2-40B4-BE49-F238E27FC236}">
                <a16:creationId xmlns:a16="http://schemas.microsoft.com/office/drawing/2014/main" id="{DBACAF17-AD35-4538-94F2-D1E59238472B}"/>
              </a:ext>
            </a:extLst>
          </p:cNvPr>
          <p:cNvSpPr/>
          <p:nvPr/>
        </p:nvSpPr>
        <p:spPr>
          <a:xfrm>
            <a:off x="2767122" y="4426632"/>
            <a:ext cx="308345" cy="3243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Slide Number Placeholder 6">
            <a:extLst>
              <a:ext uri="{FF2B5EF4-FFF2-40B4-BE49-F238E27FC236}">
                <a16:creationId xmlns:a16="http://schemas.microsoft.com/office/drawing/2014/main" id="{8D8241C0-A62B-4B3B-ABEF-5FF2EB57F832}"/>
              </a:ext>
            </a:extLst>
          </p:cNvPr>
          <p:cNvSpPr>
            <a:spLocks noGrp="1"/>
          </p:cNvSpPr>
          <p:nvPr>
            <p:ph type="sldNum" sz="quarter" idx="12"/>
          </p:nvPr>
        </p:nvSpPr>
        <p:spPr>
          <a:xfrm>
            <a:off x="10717734" y="6449304"/>
            <a:ext cx="1052508" cy="365125"/>
          </a:xfrm>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379588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99F183-99EE-4B1F-BA64-21A0792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B783A767-5AFC-40D0-A72C-09036EA1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41262CAC-6BC8-43F9-9113-770A2772F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1AA2CCB6-DFD2-41CD-96FE-0140B7935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3A0F039B-5DD9-421A-9389-1F31ABD9B2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hart, line chart&#10;&#10;Description automatically generated">
            <a:extLst>
              <a:ext uri="{FF2B5EF4-FFF2-40B4-BE49-F238E27FC236}">
                <a16:creationId xmlns:a16="http://schemas.microsoft.com/office/drawing/2014/main" id="{77A8A0F1-CA99-4810-ACEB-3F3A64449408}"/>
              </a:ext>
            </a:extLst>
          </p:cNvPr>
          <p:cNvPicPr/>
          <p:nvPr/>
        </p:nvPicPr>
        <p:blipFill>
          <a:blip r:embed="rId2"/>
          <a:stretch>
            <a:fillRect/>
          </a:stretch>
        </p:blipFill>
        <p:spPr>
          <a:xfrm>
            <a:off x="254746" y="1965850"/>
            <a:ext cx="6097772" cy="4099167"/>
          </a:xfrm>
          <a:prstGeom prst="rect">
            <a:avLst/>
          </a:prstGeom>
        </p:spPr>
      </p:pic>
      <p:sp>
        <p:nvSpPr>
          <p:cNvPr id="18" name="TextBox 17">
            <a:extLst>
              <a:ext uri="{FF2B5EF4-FFF2-40B4-BE49-F238E27FC236}">
                <a16:creationId xmlns:a16="http://schemas.microsoft.com/office/drawing/2014/main" id="{035A24BE-98A6-485C-B9B9-24F1AF741570}"/>
              </a:ext>
            </a:extLst>
          </p:cNvPr>
          <p:cNvSpPr txBox="1"/>
          <p:nvPr/>
        </p:nvSpPr>
        <p:spPr>
          <a:xfrm>
            <a:off x="433476" y="974912"/>
            <a:ext cx="6733816" cy="584775"/>
          </a:xfrm>
          <a:prstGeom prst="rect">
            <a:avLst/>
          </a:prstGeom>
          <a:noFill/>
        </p:spPr>
        <p:txBody>
          <a:bodyPr wrap="square">
            <a:spAutoFit/>
          </a:bodyPr>
          <a:lstStyle/>
          <a:p>
            <a:r>
              <a:rPr lang="en-US" sz="32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Phạm</a:t>
            </a:r>
            <a:r>
              <a:rPr lang="en-US" sz="3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vi bao </a:t>
            </a:r>
            <a:r>
              <a:rPr lang="en-US" sz="32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phủ</a:t>
            </a:r>
            <a:r>
              <a:rPr lang="en-US" sz="3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sz="32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của</a:t>
            </a:r>
            <a:r>
              <a:rPr lang="en-US" sz="32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BHYT</a:t>
            </a:r>
            <a:endParaRPr lang="vi-VN" sz="3200" dirty="0">
              <a:solidFill>
                <a:srgbClr val="0070C0"/>
              </a:solidFill>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DF2845F4-B893-4A6A-B1D8-44D106561959}"/>
              </a:ext>
            </a:extLst>
          </p:cNvPr>
          <p:cNvSpPr txBox="1"/>
          <p:nvPr/>
        </p:nvSpPr>
        <p:spPr>
          <a:xfrm>
            <a:off x="581191" y="6065018"/>
            <a:ext cx="6097772" cy="311496"/>
          </a:xfrm>
          <a:prstGeom prst="rect">
            <a:avLst/>
          </a:prstGeom>
          <a:noFill/>
        </p:spPr>
        <p:txBody>
          <a:bodyPr wrap="square">
            <a:spAutoFit/>
          </a:bodyPr>
          <a:lstStyle/>
          <a:p>
            <a:pPr marL="0" marR="0" algn="just">
              <a:lnSpc>
                <a:spcPct val="107000"/>
              </a:lnSpc>
              <a:spcBef>
                <a:spcPts val="600"/>
              </a:spcBef>
              <a:spcAft>
                <a:spcPts val="0"/>
              </a:spcAft>
            </a:pPr>
            <a:r>
              <a:rPr lang="en-US" sz="1400" dirty="0" err="1">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Nguồn</a:t>
            </a:r>
            <a:r>
              <a:rPr lang="en-US" sz="1400"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400" i="1" dirty="0" err="1">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Bảo</a:t>
            </a:r>
            <a:r>
              <a:rPr lang="en-US" sz="1400" i="1"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400" i="1" dirty="0" err="1">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hiểm</a:t>
            </a:r>
            <a:r>
              <a:rPr lang="en-US" sz="1400" i="1"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400" i="1" dirty="0" err="1">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xã</a:t>
            </a:r>
            <a:r>
              <a:rPr lang="en-US" sz="1400" i="1"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400" i="1" dirty="0" err="1">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hội</a:t>
            </a:r>
            <a:r>
              <a:rPr lang="en-US" sz="1400" i="1"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400" i="1" dirty="0" err="1">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Việt</a:t>
            </a:r>
            <a:r>
              <a:rPr lang="en-US" sz="1400" i="1"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Nam (2020)</a:t>
            </a:r>
            <a:endParaRPr lang="vi-VN" sz="1600"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8A9D321D-DD19-4DC0-B50F-24D8A8087CAF}"/>
              </a:ext>
            </a:extLst>
          </p:cNvPr>
          <p:cNvSpPr txBox="1"/>
          <p:nvPr/>
        </p:nvSpPr>
        <p:spPr>
          <a:xfrm>
            <a:off x="6607264" y="2313429"/>
            <a:ext cx="5227826" cy="2955040"/>
          </a:xfrm>
          <a:prstGeom prst="rect">
            <a:avLst/>
          </a:prstGeom>
          <a:noFill/>
          <a:ln w="19050">
            <a:solidFill>
              <a:schemeClr val="accent1">
                <a:lumMod val="50000"/>
              </a:schemeClr>
            </a:solidFill>
          </a:ln>
        </p:spPr>
        <p:txBody>
          <a:bodyPr wrap="square">
            <a:spAutoFit/>
          </a:bodyPr>
          <a:lstStyle/>
          <a:p>
            <a:pPr marL="285750" indent="-285750">
              <a:lnSpc>
                <a:spcPct val="150000"/>
              </a:lnSpc>
              <a:buFont typeface="Wingdings" panose="05000000000000000000" pitchFamily="2" charset="2"/>
              <a:buChar char="Ø"/>
            </a:pPr>
            <a:r>
              <a:rPr lang="en-US" sz="1800" dirty="0" err="1">
                <a:solidFill>
                  <a:srgbClr val="000000"/>
                </a:solidFill>
                <a:effectLst/>
                <a:latin typeface="Calibri" panose="020F0502020204030204" pitchFamily="34" charset="0"/>
                <a:ea typeface="Calibri" panose="020F0502020204030204" pitchFamily="34" charset="0"/>
              </a:rPr>
              <a:t>Phạm</a:t>
            </a:r>
            <a:r>
              <a:rPr lang="en-US" sz="1800" dirty="0">
                <a:solidFill>
                  <a:srgbClr val="000000"/>
                </a:solidFill>
                <a:effectLst/>
                <a:latin typeface="Calibri" panose="020F0502020204030204" pitchFamily="34" charset="0"/>
                <a:ea typeface="Calibri" panose="020F0502020204030204" pitchFamily="34" charset="0"/>
              </a:rPr>
              <a:t> vi BHXH </a:t>
            </a:r>
            <a:r>
              <a:rPr lang="en-US" sz="1800" dirty="0" err="1">
                <a:solidFill>
                  <a:srgbClr val="000000"/>
                </a:solidFill>
                <a:effectLst/>
                <a:latin typeface="Calibri" panose="020F0502020204030204" pitchFamily="34" charset="0"/>
                <a:ea typeface="Calibri" panose="020F0502020204030204" pitchFamily="34" charset="0"/>
              </a:rPr>
              <a:t>bắt</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buộc</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theo</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quy</a:t>
            </a:r>
            <a:r>
              <a:rPr lang="en-US" sz="1800" dirty="0">
                <a:solidFill>
                  <a:srgbClr val="000000"/>
                </a:solidFill>
                <a:effectLst/>
                <a:latin typeface="Calibri" panose="020F0502020204030204" pitchFamily="34" charset="0"/>
                <a:ea typeface="Calibri" panose="020F0502020204030204" pitchFamily="34" charset="0"/>
              </a:rPr>
              <a:t> định </a:t>
            </a:r>
            <a:r>
              <a:rPr lang="en-US" sz="1800" dirty="0" err="1">
                <a:solidFill>
                  <a:srgbClr val="000000"/>
                </a:solidFill>
                <a:effectLst/>
                <a:latin typeface="Calibri" panose="020F0502020204030204" pitchFamily="34" charset="0"/>
                <a:ea typeface="Calibri" panose="020F0502020204030204" pitchFamily="34" charset="0"/>
              </a:rPr>
              <a:t>của</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Luật</a:t>
            </a:r>
            <a:r>
              <a:rPr lang="en-US" sz="1800" dirty="0">
                <a:solidFill>
                  <a:srgbClr val="000000"/>
                </a:solidFill>
                <a:effectLst/>
                <a:latin typeface="Calibri" panose="020F0502020204030204" pitchFamily="34" charset="0"/>
                <a:ea typeface="Calibri" panose="020F0502020204030204" pitchFamily="34" charset="0"/>
              </a:rPr>
              <a:t> BHXH </a:t>
            </a:r>
            <a:r>
              <a:rPr lang="en-US" sz="1800" dirty="0" err="1">
                <a:solidFill>
                  <a:srgbClr val="000000"/>
                </a:solidFill>
                <a:effectLst/>
                <a:latin typeface="Calibri" panose="020F0502020204030204" pitchFamily="34" charset="0"/>
                <a:ea typeface="Calibri" panose="020F0502020204030204" pitchFamily="34" charset="0"/>
              </a:rPr>
              <a:t>đã</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được</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mở</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rộng</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đến</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tất</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cả</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người</a:t>
            </a:r>
            <a:r>
              <a:rPr lang="en-US" sz="1800" dirty="0">
                <a:solidFill>
                  <a:srgbClr val="000000"/>
                </a:solidFill>
                <a:effectLst/>
                <a:latin typeface="Calibri" panose="020F0502020204030204" pitchFamily="34" charset="0"/>
                <a:ea typeface="Calibri" panose="020F0502020204030204" pitchFamily="34" charset="0"/>
              </a:rPr>
              <a:t> lao </a:t>
            </a:r>
            <a:r>
              <a:rPr lang="en-US" sz="1800" dirty="0" err="1">
                <a:solidFill>
                  <a:srgbClr val="000000"/>
                </a:solidFill>
                <a:effectLst/>
                <a:latin typeface="Calibri" panose="020F0502020204030204" pitchFamily="34" charset="0"/>
                <a:ea typeface="Calibri" panose="020F0502020204030204" pitchFamily="34" charset="0"/>
              </a:rPr>
              <a:t>động</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làm</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việc</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theo</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chế</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độ</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hợp</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đồng</a:t>
            </a:r>
            <a:r>
              <a:rPr lang="en-US" sz="1800" dirty="0">
                <a:solidFill>
                  <a:srgbClr val="000000"/>
                </a:solidFill>
                <a:effectLst/>
                <a:latin typeface="Calibri" panose="020F0502020204030204" pitchFamily="34" charset="0"/>
                <a:ea typeface="Calibri" panose="020F0502020204030204" pitchFamily="34" charset="0"/>
              </a:rPr>
              <a:t> lao </a:t>
            </a:r>
            <a:r>
              <a:rPr lang="en-US" sz="1800" dirty="0" err="1">
                <a:solidFill>
                  <a:srgbClr val="000000"/>
                </a:solidFill>
                <a:effectLst/>
                <a:latin typeface="Calibri" panose="020F0502020204030204" pitchFamily="34" charset="0"/>
                <a:ea typeface="Calibri" panose="020F0502020204030204" pitchFamily="34" charset="0"/>
              </a:rPr>
              <a:t>động</a:t>
            </a:r>
            <a:endParaRPr lang="en-US" sz="1800" dirty="0">
              <a:solidFill>
                <a:srgbClr val="000000"/>
              </a:solidFill>
              <a:effectLst/>
              <a:latin typeface="Calibri" panose="020F0502020204030204" pitchFamily="34" charset="0"/>
              <a:ea typeface="Calibri" panose="020F0502020204030204" pitchFamily="34" charset="0"/>
            </a:endParaRPr>
          </a:p>
          <a:p>
            <a:pPr marL="285750" indent="-285750">
              <a:lnSpc>
                <a:spcPct val="150000"/>
              </a:lnSpc>
              <a:buFont typeface="Wingdings" panose="05000000000000000000" pitchFamily="2" charset="2"/>
              <a:buChar char="Ø"/>
            </a:pPr>
            <a:r>
              <a:rPr lang="en-US" sz="1800" dirty="0" err="1">
                <a:solidFill>
                  <a:srgbClr val="000000"/>
                </a:solidFill>
                <a:effectLst/>
                <a:latin typeface="Calibri" panose="020F0502020204030204" pitchFamily="34" charset="0"/>
                <a:ea typeface="Calibri" panose="020F0502020204030204" pitchFamily="34" charset="0"/>
              </a:rPr>
              <a:t>Năm</a:t>
            </a:r>
            <a:r>
              <a:rPr lang="en-US" sz="1800" dirty="0">
                <a:solidFill>
                  <a:srgbClr val="000000"/>
                </a:solidFill>
                <a:effectLst/>
                <a:latin typeface="Calibri" panose="020F0502020204030204" pitchFamily="34" charset="0"/>
                <a:ea typeface="Calibri" panose="020F0502020204030204" pitchFamily="34" charset="0"/>
              </a:rPr>
              <a:t> 2019, 85,39 triệu </a:t>
            </a:r>
            <a:r>
              <a:rPr lang="en-US" sz="1800" dirty="0" err="1">
                <a:solidFill>
                  <a:srgbClr val="000000"/>
                </a:solidFill>
                <a:effectLst/>
                <a:latin typeface="Calibri" panose="020F0502020204030204" pitchFamily="34" charset="0"/>
                <a:ea typeface="Calibri" panose="020F0502020204030204" pitchFamily="34" charset="0"/>
              </a:rPr>
              <a:t>người</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chiếm</a:t>
            </a:r>
            <a:r>
              <a:rPr lang="en-US" sz="1800" dirty="0">
                <a:solidFill>
                  <a:srgbClr val="000000"/>
                </a:solidFill>
                <a:effectLst/>
                <a:latin typeface="Calibri" panose="020F0502020204030204" pitchFamily="34" charset="0"/>
                <a:ea typeface="Calibri" panose="020F0502020204030204" pitchFamily="34" charset="0"/>
              </a:rPr>
              <a:t> 88,5% </a:t>
            </a:r>
            <a:r>
              <a:rPr lang="en-US" sz="1800" dirty="0" err="1">
                <a:solidFill>
                  <a:srgbClr val="000000"/>
                </a:solidFill>
                <a:effectLst/>
                <a:latin typeface="Calibri" panose="020F0502020204030204" pitchFamily="34" charset="0"/>
                <a:ea typeface="Calibri" panose="020F0502020204030204" pitchFamily="34" charset="0"/>
              </a:rPr>
              <a:t>dân</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số</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tham</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gia</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bảo</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hiểm</a:t>
            </a:r>
            <a:r>
              <a:rPr lang="en-US" sz="1800" dirty="0">
                <a:solidFill>
                  <a:srgbClr val="000000"/>
                </a:solidFill>
                <a:effectLst/>
                <a:latin typeface="Calibri" panose="020F0502020204030204" pitchFamily="34" charset="0"/>
                <a:ea typeface="Calibri" panose="020F0502020204030204" pitchFamily="34" charset="0"/>
              </a:rPr>
              <a:t> y </a:t>
            </a:r>
            <a:r>
              <a:rPr lang="en-US" sz="1800" dirty="0" err="1">
                <a:solidFill>
                  <a:srgbClr val="000000"/>
                </a:solidFill>
                <a:effectLst/>
                <a:latin typeface="Calibri" panose="020F0502020204030204" pitchFamily="34" charset="0"/>
                <a:ea typeface="Calibri" panose="020F0502020204030204" pitchFamily="34" charset="0"/>
              </a:rPr>
              <a:t>tế</a:t>
            </a:r>
            <a:r>
              <a:rPr lang="en-US" sz="1800" dirty="0">
                <a:solidFill>
                  <a:srgbClr val="000000"/>
                </a:solidFill>
                <a:effectLst/>
                <a:latin typeface="Calibri" panose="020F0502020204030204" pitchFamily="34" charset="0"/>
                <a:ea typeface="Calibri" panose="020F0502020204030204" pitchFamily="34" charset="0"/>
              </a:rPr>
              <a:t>. </a:t>
            </a:r>
          </a:p>
          <a:p>
            <a:pPr marL="285750" indent="-285750">
              <a:lnSpc>
                <a:spcPct val="150000"/>
              </a:lnSpc>
              <a:buFont typeface="Wingdings" panose="05000000000000000000" pitchFamily="2" charset="2"/>
              <a:buChar char="Ø"/>
            </a:pPr>
            <a:r>
              <a:rPr lang="en-US" dirty="0" err="1">
                <a:solidFill>
                  <a:srgbClr val="000000"/>
                </a:solidFill>
                <a:latin typeface="Calibri" panose="020F0502020204030204" pitchFamily="34" charset="0"/>
                <a:ea typeface="Calibri" panose="020F0502020204030204" pitchFamily="34" charset="0"/>
              </a:rPr>
              <a:t>T</a:t>
            </a:r>
            <a:r>
              <a:rPr lang="en-US" sz="1800" dirty="0" err="1">
                <a:solidFill>
                  <a:srgbClr val="000000"/>
                </a:solidFill>
                <a:effectLst/>
                <a:latin typeface="Calibri" panose="020F0502020204030204" pitchFamily="34" charset="0"/>
                <a:ea typeface="Calibri" panose="020F0502020204030204" pitchFamily="34" charset="0"/>
              </a:rPr>
              <a:t>ất</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cả</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trẻ</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em</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dưới</a:t>
            </a:r>
            <a:r>
              <a:rPr lang="en-US" sz="1800" dirty="0">
                <a:solidFill>
                  <a:srgbClr val="000000"/>
                </a:solidFill>
                <a:effectLst/>
                <a:latin typeface="Calibri" panose="020F0502020204030204" pitchFamily="34" charset="0"/>
                <a:ea typeface="Calibri" panose="020F0502020204030204" pitchFamily="34" charset="0"/>
              </a:rPr>
              <a:t> 6 </a:t>
            </a:r>
            <a:r>
              <a:rPr lang="en-US" sz="1800" dirty="0" err="1">
                <a:solidFill>
                  <a:srgbClr val="000000"/>
                </a:solidFill>
                <a:effectLst/>
                <a:latin typeface="Calibri" panose="020F0502020204030204" pitchFamily="34" charset="0"/>
                <a:ea typeface="Calibri" panose="020F0502020204030204" pitchFamily="34" charset="0"/>
              </a:rPr>
              <a:t>tuổi</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đều</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được</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tham</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gia</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bảo</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hiểm</a:t>
            </a:r>
            <a:r>
              <a:rPr lang="en-US" sz="1800" dirty="0">
                <a:solidFill>
                  <a:srgbClr val="000000"/>
                </a:solidFill>
                <a:effectLst/>
                <a:latin typeface="Calibri" panose="020F0502020204030204" pitchFamily="34" charset="0"/>
                <a:ea typeface="Calibri" panose="020F0502020204030204" pitchFamily="34" charset="0"/>
              </a:rPr>
              <a:t> y </a:t>
            </a:r>
            <a:r>
              <a:rPr lang="en-US" sz="1800" dirty="0" err="1">
                <a:solidFill>
                  <a:srgbClr val="000000"/>
                </a:solidFill>
                <a:effectLst/>
                <a:latin typeface="Calibri" panose="020F0502020204030204" pitchFamily="34" charset="0"/>
                <a:ea typeface="Calibri" panose="020F0502020204030204" pitchFamily="34" charset="0"/>
              </a:rPr>
              <a:t>tế</a:t>
            </a:r>
            <a:r>
              <a:rPr lang="en-US" sz="1800" dirty="0">
                <a:solidFill>
                  <a:srgbClr val="000000"/>
                </a:solidFill>
                <a:effectLst/>
                <a:latin typeface="Calibri" panose="020F0502020204030204" pitchFamily="34" charset="0"/>
                <a:ea typeface="Calibri" panose="020F0502020204030204" pitchFamily="34" charset="0"/>
              </a:rPr>
              <a:t> do </a:t>
            </a:r>
            <a:r>
              <a:rPr lang="en-US" sz="1800" dirty="0" err="1">
                <a:solidFill>
                  <a:srgbClr val="000000"/>
                </a:solidFill>
                <a:effectLst/>
                <a:latin typeface="Calibri" panose="020F0502020204030204" pitchFamily="34" charset="0"/>
                <a:ea typeface="Calibri" panose="020F0502020204030204" pitchFamily="34" charset="0"/>
              </a:rPr>
              <a:t>Ngân</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sách</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Nhà</a:t>
            </a:r>
            <a:r>
              <a:rPr lang="en-US" sz="1800" dirty="0">
                <a:solidFill>
                  <a:srgbClr val="000000"/>
                </a:solidFill>
                <a:effectLst/>
                <a:latin typeface="Calibri" panose="020F0502020204030204" pitchFamily="34" charset="0"/>
                <a:ea typeface="Calibri" panose="020F0502020204030204" pitchFamily="34" charset="0"/>
              </a:rPr>
              <a:t> nước </a:t>
            </a:r>
            <a:r>
              <a:rPr lang="en-US" sz="1800" dirty="0" err="1">
                <a:solidFill>
                  <a:srgbClr val="000000"/>
                </a:solidFill>
                <a:effectLst/>
                <a:latin typeface="Calibri" panose="020F0502020204030204" pitchFamily="34" charset="0"/>
                <a:ea typeface="Calibri" panose="020F0502020204030204" pitchFamily="34" charset="0"/>
              </a:rPr>
              <a:t>đóng</a:t>
            </a:r>
            <a:r>
              <a:rPr lang="en-US" sz="1800" baseline="30000" dirty="0">
                <a:effectLst/>
                <a:latin typeface="Calibri" panose="020F0502020204030204" pitchFamily="34" charset="0"/>
                <a:ea typeface="Calibri" panose="020F0502020204030204" pitchFamily="34" charset="0"/>
              </a:rPr>
              <a:t> </a:t>
            </a:r>
            <a:endParaRPr lang="vi-VN" dirty="0"/>
          </a:p>
        </p:txBody>
      </p:sp>
      <p:sp>
        <p:nvSpPr>
          <p:cNvPr id="5" name="Slide Number Placeholder 4">
            <a:extLst>
              <a:ext uri="{FF2B5EF4-FFF2-40B4-BE49-F238E27FC236}">
                <a16:creationId xmlns:a16="http://schemas.microsoft.com/office/drawing/2014/main" id="{16355B5E-2AAB-4367-8C89-08C8249E61AA}"/>
              </a:ext>
            </a:extLst>
          </p:cNvPr>
          <p:cNvSpPr>
            <a:spLocks noGrp="1"/>
          </p:cNvSpPr>
          <p:nvPr>
            <p:ph type="sldNum" sz="quarter" idx="12"/>
          </p:nvPr>
        </p:nvSpPr>
        <p:spPr>
          <a:xfrm>
            <a:off x="10782582" y="6492875"/>
            <a:ext cx="1052508" cy="365125"/>
          </a:xfrm>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5894761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F326EEB-3BBA-41A9-873E-1B113B6C680D}"/>
              </a:ext>
            </a:extLst>
          </p:cNvPr>
          <p:cNvGraphicFramePr>
            <a:graphicFrameLocks noGrp="1"/>
          </p:cNvGraphicFramePr>
          <p:nvPr>
            <p:extLst>
              <p:ext uri="{D42A27DB-BD31-4B8C-83A1-F6EECF244321}">
                <p14:modId xmlns:p14="http://schemas.microsoft.com/office/powerpoint/2010/main" val="1988382733"/>
              </p:ext>
            </p:extLst>
          </p:nvPr>
        </p:nvGraphicFramePr>
        <p:xfrm>
          <a:off x="516021" y="660401"/>
          <a:ext cx="11155280" cy="850900"/>
        </p:xfrm>
        <a:graphic>
          <a:graphicData uri="http://schemas.openxmlformats.org/drawingml/2006/table">
            <a:tbl>
              <a:tblPr firstRow="1" firstCol="1" bandRow="1">
                <a:tableStyleId>{5C22544A-7EE6-4342-B048-85BDC9FD1C3A}</a:tableStyleId>
              </a:tblPr>
              <a:tblGrid>
                <a:gridCol w="11155280">
                  <a:extLst>
                    <a:ext uri="{9D8B030D-6E8A-4147-A177-3AD203B41FA5}">
                      <a16:colId xmlns:a16="http://schemas.microsoft.com/office/drawing/2014/main" val="3415780888"/>
                    </a:ext>
                  </a:extLst>
                </a:gridCol>
              </a:tblGrid>
              <a:tr h="850900">
                <a:tc>
                  <a:txBody>
                    <a:bodyPr/>
                    <a:lstStyle/>
                    <a:p>
                      <a:pPr marL="0" marR="15875" algn="just">
                        <a:lnSpc>
                          <a:spcPct val="150000"/>
                        </a:lnSpc>
                        <a:spcBef>
                          <a:spcPts val="0"/>
                        </a:spcBef>
                        <a:spcAft>
                          <a:spcPts val="0"/>
                        </a:spcAft>
                      </a:pPr>
                      <a:r>
                        <a:rPr lang="en-US" sz="1800" b="1" i="1" kern="1200" dirty="0" err="1">
                          <a:solidFill>
                            <a:schemeClr val="tx1"/>
                          </a:solidFill>
                          <a:effectLst/>
                          <a:latin typeface="+mn-lt"/>
                          <a:ea typeface="+mn-ea"/>
                          <a:cs typeface="+mn-cs"/>
                        </a:rPr>
                        <a:t>Kết</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quả</a:t>
                      </a:r>
                      <a:r>
                        <a:rPr lang="en-US" sz="1800" b="1" i="1" kern="1200" dirty="0">
                          <a:solidFill>
                            <a:schemeClr val="tx1"/>
                          </a:solidFill>
                          <a:effectLst/>
                          <a:latin typeface="+mn-lt"/>
                          <a:ea typeface="+mn-ea"/>
                          <a:cs typeface="+mn-cs"/>
                        </a:rPr>
                        <a:t> 2.2: </a:t>
                      </a:r>
                      <a:r>
                        <a:rPr lang="en-US" sz="1800" b="1" i="1" kern="1200" dirty="0" err="1">
                          <a:solidFill>
                            <a:schemeClr val="tx1"/>
                          </a:solidFill>
                          <a:effectLst/>
                          <a:latin typeface="+mn-lt"/>
                          <a:ea typeface="+mn-ea"/>
                          <a:cs typeface="+mn-cs"/>
                        </a:rPr>
                        <a:t>Giảm</a:t>
                      </a:r>
                      <a:r>
                        <a:rPr lang="en-US" sz="1800" b="1" i="1" kern="1200" dirty="0">
                          <a:solidFill>
                            <a:schemeClr val="tx1"/>
                          </a:solidFill>
                          <a:effectLst/>
                          <a:latin typeface="+mn-lt"/>
                          <a:ea typeface="+mn-ea"/>
                          <a:cs typeface="+mn-cs"/>
                        </a:rPr>
                        <a:t> các </a:t>
                      </a:r>
                      <a:r>
                        <a:rPr lang="en-US" sz="1800" b="1" i="1" kern="1200" dirty="0" err="1">
                          <a:solidFill>
                            <a:schemeClr val="tx1"/>
                          </a:solidFill>
                          <a:effectLst/>
                          <a:latin typeface="+mn-lt"/>
                          <a:ea typeface="+mn-ea"/>
                          <a:cs typeface="+mn-cs"/>
                        </a:rPr>
                        <a:t>hình</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thức</a:t>
                      </a:r>
                      <a:r>
                        <a:rPr lang="en-US" sz="1800" b="1" i="1" kern="1200" dirty="0">
                          <a:solidFill>
                            <a:schemeClr val="tx1"/>
                          </a:solidFill>
                          <a:effectLst/>
                          <a:latin typeface="+mn-lt"/>
                          <a:ea typeface="+mn-ea"/>
                          <a:cs typeface="+mn-cs"/>
                        </a:rPr>
                        <a:t> lao </a:t>
                      </a:r>
                      <a:r>
                        <a:rPr lang="en-US" sz="1800" b="1" i="1" kern="1200" dirty="0" err="1">
                          <a:solidFill>
                            <a:schemeClr val="tx1"/>
                          </a:solidFill>
                          <a:effectLst/>
                          <a:latin typeface="+mn-lt"/>
                          <a:ea typeface="+mn-ea"/>
                          <a:cs typeface="+mn-cs"/>
                        </a:rPr>
                        <a:t>động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không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được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chấp</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nhận</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đặc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biệt</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là</a:t>
                      </a:r>
                      <a:r>
                        <a:rPr lang="en-US" sz="1800" b="1" i="1" kern="1200" dirty="0">
                          <a:solidFill>
                            <a:schemeClr val="tx1"/>
                          </a:solidFill>
                          <a:effectLst/>
                          <a:latin typeface="+mn-lt"/>
                          <a:ea typeface="+mn-ea"/>
                          <a:cs typeface="+mn-cs"/>
                        </a:rPr>
                        <a:t> lao </a:t>
                      </a:r>
                      <a:r>
                        <a:rPr lang="en-US" sz="1800" b="1" i="1" kern="1200" dirty="0" err="1">
                          <a:solidFill>
                            <a:schemeClr val="tx1"/>
                          </a:solidFill>
                          <a:effectLst/>
                          <a:latin typeface="+mn-lt"/>
                          <a:ea typeface="+mn-ea"/>
                          <a:cs typeface="+mn-cs"/>
                        </a:rPr>
                        <a:t>động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trẻ</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em</a:t>
                      </a:r>
                      <a:r>
                        <a:rPr lang="en-US" sz="1800" b="1" i="1" kern="1200" dirty="0">
                          <a:solidFill>
                            <a:schemeClr val="tx1"/>
                          </a:solidFill>
                          <a:effectLst/>
                          <a:latin typeface="+mn-lt"/>
                          <a:ea typeface="+mn-ea"/>
                          <a:cs typeface="+mn-cs"/>
                        </a:rPr>
                        <a:t> và lao </a:t>
                      </a:r>
                      <a:r>
                        <a:rPr lang="en-US" sz="1800" b="1" i="1" kern="1200" dirty="0" err="1">
                          <a:solidFill>
                            <a:schemeClr val="tx1"/>
                          </a:solidFill>
                          <a:effectLst/>
                          <a:latin typeface="+mn-lt"/>
                          <a:ea typeface="+mn-ea"/>
                          <a:cs typeface="+mn-cs"/>
                        </a:rPr>
                        <a:t>động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cưỡng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bức</a:t>
                      </a:r>
                      <a:endParaRPr lang="vi-VN"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3">
                        <a:lumMod val="20000"/>
                        <a:lumOff val="80000"/>
                      </a:schemeClr>
                    </a:solidFill>
                  </a:tcPr>
                </a:tc>
                <a:extLst>
                  <a:ext uri="{0D108BD9-81ED-4DB2-BD59-A6C34878D82A}">
                    <a16:rowId xmlns:a16="http://schemas.microsoft.com/office/drawing/2014/main" val="2441428968"/>
                  </a:ext>
                </a:extLst>
              </a:tr>
            </a:tbl>
          </a:graphicData>
        </a:graphic>
      </p:graphicFrame>
      <p:pic>
        <p:nvPicPr>
          <p:cNvPr id="2050" name="Picture 2" descr="Infa Law - Page 23 of 35 - My WordPress Blog">
            <a:extLst>
              <a:ext uri="{FF2B5EF4-FFF2-40B4-BE49-F238E27FC236}">
                <a16:creationId xmlns:a16="http://schemas.microsoft.com/office/drawing/2014/main" id="{51276B26-D905-403D-82D5-C2FB4F18CB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4255" y="1655903"/>
            <a:ext cx="1748034" cy="76090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hildren with solid fill">
            <a:extLst>
              <a:ext uri="{FF2B5EF4-FFF2-40B4-BE49-F238E27FC236}">
                <a16:creationId xmlns:a16="http://schemas.microsoft.com/office/drawing/2014/main" id="{380ED738-235A-4107-B907-D175A6A516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02896" y="1352182"/>
            <a:ext cx="1317551" cy="1317551"/>
          </a:xfrm>
          <a:prstGeom prst="rect">
            <a:avLst/>
          </a:prstGeom>
        </p:spPr>
      </p:pic>
      <p:sp>
        <p:nvSpPr>
          <p:cNvPr id="18" name="TextBox 17">
            <a:extLst>
              <a:ext uri="{FF2B5EF4-FFF2-40B4-BE49-F238E27FC236}">
                <a16:creationId xmlns:a16="http://schemas.microsoft.com/office/drawing/2014/main" id="{B88BDCFA-DA29-430C-9DE9-36F48A322698}"/>
              </a:ext>
            </a:extLst>
          </p:cNvPr>
          <p:cNvSpPr txBox="1"/>
          <p:nvPr/>
        </p:nvSpPr>
        <p:spPr>
          <a:xfrm>
            <a:off x="5935626" y="2520288"/>
            <a:ext cx="5908158" cy="3416320"/>
          </a:xfrm>
          <a:prstGeom prst="rect">
            <a:avLst/>
          </a:prstGeom>
          <a:noFill/>
        </p:spPr>
        <p:txBody>
          <a:bodyPr wrap="square">
            <a:spAutoFit/>
          </a:bodyPr>
          <a:lstStyle/>
          <a:p>
            <a:pPr marL="285750" indent="-285750">
              <a:buFont typeface="Wingdings" panose="05000000000000000000" pitchFamily="2" charset="2"/>
              <a:buChar char="q"/>
            </a:pPr>
            <a:r>
              <a:rPr lang="pt-BR" sz="1800" spc="30" dirty="0">
                <a:solidFill>
                  <a:srgbClr val="000000"/>
                </a:solidFill>
                <a:effectLst/>
                <a:latin typeface="Calibri" panose="020F0502020204030204" pitchFamily="34" charset="0"/>
                <a:ea typeface="Calibri" panose="020F0502020204030204" pitchFamily="34" charset="0"/>
              </a:rPr>
              <a:t>Việt Nam vẫn còn hơn 1,75 triệu lao động trẻ em. </a:t>
            </a:r>
            <a:endParaRPr lang="vi-VN" sz="1800" spc="30" dirty="0">
              <a:solidFill>
                <a:srgbClr val="000000"/>
              </a:solidFill>
              <a:effectLst/>
              <a:latin typeface="Calibri" panose="020F0502020204030204" pitchFamily="34" charset="0"/>
              <a:ea typeface="Calibri" panose="020F0502020204030204" pitchFamily="34" charset="0"/>
            </a:endParaRPr>
          </a:p>
          <a:p>
            <a:pPr marL="285750" indent="-285750">
              <a:buFont typeface="Wingdings" panose="05000000000000000000" pitchFamily="2" charset="2"/>
              <a:buChar char="q"/>
            </a:pPr>
            <a:endParaRPr lang="vi-VN" sz="1800" spc="30" dirty="0">
              <a:solidFill>
                <a:srgbClr val="000000"/>
              </a:solidFill>
              <a:effectLst/>
              <a:latin typeface="Calibri" panose="020F0502020204030204" pitchFamily="34" charset="0"/>
              <a:ea typeface="Calibri" panose="020F0502020204030204" pitchFamily="34" charset="0"/>
            </a:endParaRPr>
          </a:p>
          <a:p>
            <a:pPr marL="285750" indent="-285750">
              <a:buFont typeface="Wingdings" panose="05000000000000000000" pitchFamily="2" charset="2"/>
              <a:buChar char="q"/>
            </a:pPr>
            <a:r>
              <a:rPr lang="pt-BR" sz="1800" spc="30" dirty="0">
                <a:solidFill>
                  <a:srgbClr val="000000"/>
                </a:solidFill>
                <a:effectLst/>
                <a:latin typeface="Calibri" panose="020F0502020204030204" pitchFamily="34" charset="0"/>
                <a:ea typeface="Calibri" panose="020F0502020204030204" pitchFamily="34" charset="0"/>
              </a:rPr>
              <a:t>Phần lớn lao động trẻ em ở Việt Nam sống ở nông thôn, chiếm 85%. 15% còn lại sống ở thành thị</a:t>
            </a:r>
            <a:endParaRPr lang="vi-VN" sz="1800" spc="30" dirty="0">
              <a:solidFill>
                <a:srgbClr val="000000"/>
              </a:solidFill>
              <a:effectLst/>
              <a:latin typeface="Calibri" panose="020F0502020204030204" pitchFamily="34" charset="0"/>
              <a:ea typeface="Calibri" panose="020F0502020204030204" pitchFamily="34" charset="0"/>
            </a:endParaRPr>
          </a:p>
          <a:p>
            <a:pPr marL="285750" indent="-285750">
              <a:buFont typeface="Wingdings" panose="05000000000000000000" pitchFamily="2" charset="2"/>
              <a:buChar char="q"/>
            </a:pPr>
            <a:endParaRPr lang="vi-VN" spc="30" dirty="0">
              <a:solidFill>
                <a:srgbClr val="000000"/>
              </a:solidFill>
              <a:latin typeface="Calibri" panose="020F0502020204030204" pitchFamily="34" charset="0"/>
              <a:ea typeface="Calibri" panose="020F0502020204030204" pitchFamily="34" charset="0"/>
            </a:endParaRPr>
          </a:p>
          <a:p>
            <a:pPr marL="285750" indent="-285750">
              <a:buFont typeface="Wingdings" panose="05000000000000000000" pitchFamily="2" charset="2"/>
              <a:buChar char="q"/>
            </a:pPr>
            <a:r>
              <a:rPr lang="pt-BR" sz="1800" spc="30" dirty="0">
                <a:solidFill>
                  <a:srgbClr val="000000"/>
                </a:solidFill>
                <a:effectLst/>
                <a:latin typeface="Calibri" panose="020F0502020204030204" pitchFamily="34" charset="0"/>
                <a:ea typeface="Calibri" panose="020F0502020204030204" pitchFamily="34" charset="0"/>
              </a:rPr>
              <a:t>Lao động trẻ em tập trung nhiều nhất trong lĩnh vực nông nghiệp với gần 1,18 triệu trẻ em (chiếm 67% lao động trẻ em). </a:t>
            </a:r>
            <a:endParaRPr lang="vi-VN" sz="1800" spc="30" dirty="0">
              <a:solidFill>
                <a:srgbClr val="000000"/>
              </a:solidFill>
              <a:effectLst/>
              <a:latin typeface="Calibri" panose="020F0502020204030204" pitchFamily="34" charset="0"/>
              <a:ea typeface="Calibri" panose="020F0502020204030204" pitchFamily="34" charset="0"/>
            </a:endParaRPr>
          </a:p>
          <a:p>
            <a:pPr marL="285750" indent="-285750">
              <a:buFont typeface="Wingdings" panose="05000000000000000000" pitchFamily="2" charset="2"/>
              <a:buChar char="q"/>
            </a:pPr>
            <a:endParaRPr lang="vi-VN" spc="30" dirty="0">
              <a:solidFill>
                <a:srgbClr val="000000"/>
              </a:solidFill>
              <a:latin typeface="Calibri" panose="020F0502020204030204" pitchFamily="34" charset="0"/>
              <a:ea typeface="Calibri" panose="020F0502020204030204" pitchFamily="34" charset="0"/>
            </a:endParaRPr>
          </a:p>
          <a:p>
            <a:pPr marL="285750" indent="-285750">
              <a:buFont typeface="Wingdings" panose="05000000000000000000" pitchFamily="2" charset="2"/>
              <a:buChar char="q"/>
            </a:pPr>
            <a:r>
              <a:rPr lang="pt-BR" sz="1800" spc="30" dirty="0">
                <a:solidFill>
                  <a:srgbClr val="000000"/>
                </a:solidFill>
                <a:effectLst/>
                <a:latin typeface="Calibri" panose="020F0502020204030204" pitchFamily="34" charset="0"/>
                <a:ea typeface="Calibri" panose="020F0502020204030204" pitchFamily="34" charset="0"/>
              </a:rPr>
              <a:t>Trẻ em gặp rủi ro khi làm những nghề cấm trẻ em và người chưa thành niên hoặc trong điều kiện lao động độc hại là 1,3 triệu (chiếm 75% lao động trẻ em). </a:t>
            </a:r>
            <a:endParaRPr lang="vi-VN" dirty="0"/>
          </a:p>
        </p:txBody>
      </p:sp>
      <p:sp>
        <p:nvSpPr>
          <p:cNvPr id="20" name="TextBox 19">
            <a:extLst>
              <a:ext uri="{FF2B5EF4-FFF2-40B4-BE49-F238E27FC236}">
                <a16:creationId xmlns:a16="http://schemas.microsoft.com/office/drawing/2014/main" id="{8C819D12-1BF8-4CC7-96C5-5A276D8DFFA2}"/>
              </a:ext>
            </a:extLst>
          </p:cNvPr>
          <p:cNvSpPr txBox="1"/>
          <p:nvPr/>
        </p:nvSpPr>
        <p:spPr>
          <a:xfrm>
            <a:off x="348216" y="2510614"/>
            <a:ext cx="5214827" cy="3970318"/>
          </a:xfrm>
          <a:prstGeom prst="rect">
            <a:avLst/>
          </a:prstGeom>
          <a:noFill/>
        </p:spPr>
        <p:txBody>
          <a:bodyPr wrap="square">
            <a:spAutoFit/>
          </a:bodyPr>
          <a:lstStyle/>
          <a:p>
            <a:pPr marL="285750" indent="-285750">
              <a:buFont typeface="Wingdings" panose="05000000000000000000" pitchFamily="2" charset="2"/>
              <a:buChar char="ü"/>
            </a:pPr>
            <a:r>
              <a:rPr lang="en-US" spc="30" dirty="0" err="1">
                <a:solidFill>
                  <a:srgbClr val="000000"/>
                </a:solidFill>
                <a:latin typeface="Calibri" panose="020F0502020204030204" pitchFamily="34" charset="0"/>
              </a:rPr>
              <a:t>Việt</a:t>
            </a:r>
            <a:r>
              <a:rPr lang="en-US" spc="30" dirty="0">
                <a:solidFill>
                  <a:srgbClr val="000000"/>
                </a:solidFill>
                <a:latin typeface="Calibri" panose="020F0502020204030204" pitchFamily="34" charset="0"/>
              </a:rPr>
              <a:t> Nam </a:t>
            </a:r>
            <a:r>
              <a:rPr lang="en-US" spc="30" dirty="0" err="1">
                <a:solidFill>
                  <a:srgbClr val="000000"/>
                </a:solidFill>
                <a:latin typeface="Calibri" panose="020F0502020204030204" pitchFamily="34" charset="0"/>
              </a:rPr>
              <a:t>là</a:t>
            </a:r>
            <a:r>
              <a:rPr lang="en-US" spc="30" dirty="0">
                <a:solidFill>
                  <a:srgbClr val="000000"/>
                </a:solidFill>
                <a:latin typeface="Calibri" panose="020F0502020204030204" pitchFamily="34" charset="0"/>
              </a:rPr>
              <a:t> nước </a:t>
            </a:r>
            <a:r>
              <a:rPr lang="en-US" spc="30" dirty="0" err="1">
                <a:solidFill>
                  <a:srgbClr val="000000"/>
                </a:solidFill>
                <a:latin typeface="Calibri" panose="020F0502020204030204" pitchFamily="34" charset="0"/>
              </a:rPr>
              <a:t>đầu</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tiên</a:t>
            </a:r>
            <a:r>
              <a:rPr lang="en-US" spc="30" dirty="0">
                <a:solidFill>
                  <a:srgbClr val="000000"/>
                </a:solidFill>
                <a:latin typeface="Calibri" panose="020F0502020204030204" pitchFamily="34" charset="0"/>
              </a:rPr>
              <a:t> ở </a:t>
            </a:r>
            <a:r>
              <a:rPr lang="en-US" spc="30" dirty="0" err="1">
                <a:solidFill>
                  <a:srgbClr val="000000"/>
                </a:solidFill>
                <a:latin typeface="Calibri" panose="020F0502020204030204" pitchFamily="34" charset="0"/>
              </a:rPr>
              <a:t>châu</a:t>
            </a:r>
            <a:r>
              <a:rPr lang="en-US" spc="30" dirty="0">
                <a:solidFill>
                  <a:srgbClr val="000000"/>
                </a:solidFill>
                <a:latin typeface="Calibri" panose="020F0502020204030204" pitchFamily="34" charset="0"/>
              </a:rPr>
              <a:t> Á và nước </a:t>
            </a:r>
            <a:r>
              <a:rPr lang="en-US" spc="30" dirty="0" err="1">
                <a:solidFill>
                  <a:srgbClr val="000000"/>
                </a:solidFill>
                <a:latin typeface="Calibri" panose="020F0502020204030204" pitchFamily="34" charset="0"/>
              </a:rPr>
              <a:t>thứ</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hai</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trên</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thế</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giới</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phê</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chuẩn</a:t>
            </a:r>
            <a:r>
              <a:rPr lang="en-US" spc="30" dirty="0">
                <a:solidFill>
                  <a:srgbClr val="000000"/>
                </a:solidFill>
                <a:latin typeface="Calibri" panose="020F0502020204030204" pitchFamily="34" charset="0"/>
              </a:rPr>
              <a:t> Công </a:t>
            </a:r>
            <a:r>
              <a:rPr lang="en-US" spc="30" dirty="0" err="1">
                <a:solidFill>
                  <a:srgbClr val="000000"/>
                </a:solidFill>
                <a:latin typeface="Calibri" panose="020F0502020204030204" pitchFamily="34" charset="0"/>
              </a:rPr>
              <a:t>ước</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của</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Liên</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hợp</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quốc</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về</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Quyền</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trẻ</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em</a:t>
            </a:r>
            <a:r>
              <a:rPr lang="en-US" spc="30" dirty="0">
                <a:solidFill>
                  <a:srgbClr val="000000"/>
                </a:solidFill>
                <a:latin typeface="Calibri" panose="020F0502020204030204" pitchFamily="34" charset="0"/>
              </a:rPr>
              <a:t>. </a:t>
            </a:r>
          </a:p>
          <a:p>
            <a:pPr marL="285750" indent="-285750">
              <a:buFont typeface="Wingdings" panose="05000000000000000000" pitchFamily="2" charset="2"/>
              <a:buChar char="ü"/>
            </a:pPr>
            <a:endParaRPr lang="en-US" spc="30" dirty="0">
              <a:solidFill>
                <a:srgbClr val="000000"/>
              </a:solidFill>
              <a:latin typeface="Calibri" panose="020F0502020204030204" pitchFamily="34" charset="0"/>
            </a:endParaRPr>
          </a:p>
          <a:p>
            <a:pPr marL="285750" indent="-285750">
              <a:buFont typeface="Wingdings" panose="05000000000000000000" pitchFamily="2" charset="2"/>
              <a:buChar char="ü"/>
            </a:pPr>
            <a:r>
              <a:rPr lang="en-US" spc="30" dirty="0" err="1">
                <a:solidFill>
                  <a:srgbClr val="000000"/>
                </a:solidFill>
                <a:latin typeface="Calibri" panose="020F0502020204030204" pitchFamily="34" charset="0"/>
              </a:rPr>
              <a:t>Việt</a:t>
            </a:r>
            <a:r>
              <a:rPr lang="en-US" spc="30" dirty="0">
                <a:solidFill>
                  <a:srgbClr val="000000"/>
                </a:solidFill>
                <a:latin typeface="Calibri" panose="020F0502020204030204" pitchFamily="34" charset="0"/>
              </a:rPr>
              <a:t> Nam </a:t>
            </a:r>
            <a:r>
              <a:rPr lang="en-US" spc="30" dirty="0" err="1">
                <a:solidFill>
                  <a:srgbClr val="000000"/>
                </a:solidFill>
                <a:latin typeface="Calibri" panose="020F0502020204030204" pitchFamily="34" charset="0"/>
              </a:rPr>
              <a:t>cũng</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đã</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phê</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chuẩn</a:t>
            </a:r>
            <a:r>
              <a:rPr lang="en-US" spc="30" dirty="0">
                <a:solidFill>
                  <a:srgbClr val="000000"/>
                </a:solidFill>
                <a:latin typeface="Calibri" panose="020F0502020204030204" pitchFamily="34" charset="0"/>
              </a:rPr>
              <a:t> Công </a:t>
            </a:r>
            <a:r>
              <a:rPr lang="en-US" spc="30" dirty="0" err="1">
                <a:solidFill>
                  <a:srgbClr val="000000"/>
                </a:solidFill>
                <a:latin typeface="Calibri" panose="020F0502020204030204" pitchFamily="34" charset="0"/>
              </a:rPr>
              <a:t>ước</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số</a:t>
            </a:r>
            <a:r>
              <a:rPr lang="en-US" spc="30" dirty="0">
                <a:solidFill>
                  <a:srgbClr val="000000"/>
                </a:solidFill>
                <a:latin typeface="Calibri" panose="020F0502020204030204" pitchFamily="34" charset="0"/>
              </a:rPr>
              <a:t> 182 </a:t>
            </a:r>
            <a:r>
              <a:rPr lang="en-US" spc="30" dirty="0" err="1">
                <a:solidFill>
                  <a:srgbClr val="000000"/>
                </a:solidFill>
                <a:latin typeface="Calibri" panose="020F0502020204030204" pitchFamily="34" charset="0"/>
              </a:rPr>
              <a:t>của</a:t>
            </a:r>
            <a:r>
              <a:rPr lang="en-US" spc="30" dirty="0">
                <a:solidFill>
                  <a:srgbClr val="000000"/>
                </a:solidFill>
                <a:latin typeface="Calibri" panose="020F0502020204030204" pitchFamily="34" charset="0"/>
              </a:rPr>
              <a:t> ILO </a:t>
            </a:r>
            <a:r>
              <a:rPr lang="en-US" spc="30" dirty="0" err="1">
                <a:solidFill>
                  <a:srgbClr val="000000"/>
                </a:solidFill>
                <a:latin typeface="Calibri" panose="020F0502020204030204" pitchFamily="34" charset="0"/>
              </a:rPr>
              <a:t>về</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cấm</a:t>
            </a:r>
            <a:r>
              <a:rPr lang="en-US" spc="30" dirty="0">
                <a:solidFill>
                  <a:srgbClr val="000000"/>
                </a:solidFill>
                <a:latin typeface="Calibri" panose="020F0502020204030204" pitchFamily="34" charset="0"/>
              </a:rPr>
              <a:t> và </a:t>
            </a:r>
            <a:r>
              <a:rPr lang="en-US" spc="30" dirty="0" err="1">
                <a:solidFill>
                  <a:srgbClr val="000000"/>
                </a:solidFill>
                <a:latin typeface="Calibri" panose="020F0502020204030204" pitchFamily="34" charset="0"/>
              </a:rPr>
              <a:t>hành</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động</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ngay</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lập</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tức</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để</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xóa</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bỏ</a:t>
            </a:r>
            <a:r>
              <a:rPr lang="en-US" spc="30" dirty="0">
                <a:solidFill>
                  <a:srgbClr val="000000"/>
                </a:solidFill>
                <a:latin typeface="Calibri" panose="020F0502020204030204" pitchFamily="34" charset="0"/>
              </a:rPr>
              <a:t> các </a:t>
            </a:r>
            <a:r>
              <a:rPr lang="en-US" spc="30" dirty="0" err="1">
                <a:solidFill>
                  <a:srgbClr val="000000"/>
                </a:solidFill>
                <a:latin typeface="Calibri" panose="020F0502020204030204" pitchFamily="34" charset="0"/>
              </a:rPr>
              <a:t>hình</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thức</a:t>
            </a:r>
            <a:r>
              <a:rPr lang="en-US" spc="30" dirty="0">
                <a:solidFill>
                  <a:srgbClr val="000000"/>
                </a:solidFill>
                <a:latin typeface="Calibri" panose="020F0502020204030204" pitchFamily="34" charset="0"/>
              </a:rPr>
              <a:t> lao </a:t>
            </a:r>
            <a:r>
              <a:rPr lang="en-US" spc="30" dirty="0" err="1">
                <a:solidFill>
                  <a:srgbClr val="000000"/>
                </a:solidFill>
                <a:latin typeface="Calibri" panose="020F0502020204030204" pitchFamily="34" charset="0"/>
              </a:rPr>
              <a:t>động</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trẻ</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em</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tồi</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tệ</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nhất</a:t>
            </a:r>
            <a:r>
              <a:rPr lang="en-US" spc="30" dirty="0">
                <a:solidFill>
                  <a:srgbClr val="000000"/>
                </a:solidFill>
                <a:latin typeface="Calibri" panose="020F0502020204030204" pitchFamily="34" charset="0"/>
              </a:rPr>
              <a:t>, Công </a:t>
            </a:r>
            <a:r>
              <a:rPr lang="en-US" spc="30" dirty="0" err="1">
                <a:solidFill>
                  <a:srgbClr val="000000"/>
                </a:solidFill>
                <a:latin typeface="Calibri" panose="020F0502020204030204" pitchFamily="34" charset="0"/>
              </a:rPr>
              <a:t>ước</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số</a:t>
            </a:r>
            <a:r>
              <a:rPr lang="en-US" spc="30" dirty="0">
                <a:solidFill>
                  <a:srgbClr val="000000"/>
                </a:solidFill>
                <a:latin typeface="Calibri" panose="020F0502020204030204" pitchFamily="34" charset="0"/>
              </a:rPr>
              <a:t> 138 </a:t>
            </a:r>
            <a:r>
              <a:rPr lang="en-US" spc="30" dirty="0" err="1">
                <a:solidFill>
                  <a:srgbClr val="000000"/>
                </a:solidFill>
                <a:latin typeface="Calibri" panose="020F0502020204030204" pitchFamily="34" charset="0"/>
              </a:rPr>
              <a:t>của</a:t>
            </a:r>
            <a:r>
              <a:rPr lang="en-US" spc="30" dirty="0">
                <a:solidFill>
                  <a:srgbClr val="000000"/>
                </a:solidFill>
                <a:latin typeface="Calibri" panose="020F0502020204030204" pitchFamily="34" charset="0"/>
              </a:rPr>
              <a:t> ILO </a:t>
            </a:r>
            <a:r>
              <a:rPr lang="en-US" spc="30" dirty="0" err="1">
                <a:solidFill>
                  <a:srgbClr val="000000"/>
                </a:solidFill>
                <a:latin typeface="Calibri" panose="020F0502020204030204" pitchFamily="34" charset="0"/>
              </a:rPr>
              <a:t>về</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độ</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tuổi</a:t>
            </a:r>
            <a:r>
              <a:rPr lang="en-US" spc="30" dirty="0">
                <a:solidFill>
                  <a:srgbClr val="000000"/>
                </a:solidFill>
                <a:latin typeface="Calibri" panose="020F0502020204030204" pitchFamily="34" charset="0"/>
              </a:rPr>
              <a:t> lao </a:t>
            </a:r>
            <a:r>
              <a:rPr lang="en-US" spc="30" dirty="0" err="1">
                <a:solidFill>
                  <a:srgbClr val="000000"/>
                </a:solidFill>
                <a:latin typeface="Calibri" panose="020F0502020204030204" pitchFamily="34" charset="0"/>
              </a:rPr>
              <a:t>động</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tối</a:t>
            </a:r>
            <a:r>
              <a:rPr lang="en-US" spc="30" dirty="0">
                <a:solidFill>
                  <a:srgbClr val="000000"/>
                </a:solidFill>
                <a:latin typeface="Calibri" panose="020F0502020204030204" pitchFamily="34" charset="0"/>
              </a:rPr>
              <a:t> </a:t>
            </a:r>
            <a:r>
              <a:rPr lang="en-US" spc="30" dirty="0" err="1">
                <a:solidFill>
                  <a:srgbClr val="000000"/>
                </a:solidFill>
                <a:latin typeface="Calibri" panose="020F0502020204030204" pitchFamily="34" charset="0"/>
              </a:rPr>
              <a:t>thiểu</a:t>
            </a:r>
            <a:r>
              <a:rPr lang="en-US" spc="30" dirty="0">
                <a:solidFill>
                  <a:srgbClr val="000000"/>
                </a:solidFill>
                <a:latin typeface="Calibri" panose="020F0502020204030204" pitchFamily="34" charset="0"/>
              </a:rPr>
              <a:t>.</a:t>
            </a:r>
          </a:p>
          <a:p>
            <a:pPr marL="285750" indent="-285750">
              <a:buFont typeface="Wingdings" panose="05000000000000000000" pitchFamily="2" charset="2"/>
              <a:buChar char="ü"/>
            </a:pPr>
            <a:endParaRPr lang="en-US" spc="30" dirty="0">
              <a:solidFill>
                <a:srgbClr val="000000"/>
              </a:solidFill>
              <a:latin typeface="Calibri" panose="020F0502020204030204" pitchFamily="34" charset="0"/>
            </a:endParaRPr>
          </a:p>
          <a:p>
            <a:pPr marL="285750" indent="-285750">
              <a:buFont typeface="Wingdings" panose="05000000000000000000" pitchFamily="2" charset="2"/>
              <a:buChar char="ü"/>
            </a:pPr>
            <a:r>
              <a:rPr lang="vi-VN" spc="30" dirty="0" err="1">
                <a:solidFill>
                  <a:srgbClr val="000000"/>
                </a:solidFill>
                <a:latin typeface="Calibri" panose="020F0502020204030204" pitchFamily="34" charset="0"/>
              </a:rPr>
              <a:t>Việt</a:t>
            </a:r>
            <a:r>
              <a:rPr lang="vi-VN" spc="30" dirty="0">
                <a:solidFill>
                  <a:srgbClr val="000000"/>
                </a:solidFill>
                <a:latin typeface="Calibri" panose="020F0502020204030204" pitchFamily="34" charset="0"/>
              </a:rPr>
              <a:t> Nam </a:t>
            </a:r>
            <a:r>
              <a:rPr lang="vi-VN" spc="30" dirty="0" err="1">
                <a:solidFill>
                  <a:srgbClr val="000000"/>
                </a:solidFill>
                <a:latin typeface="Calibri" panose="020F0502020204030204" pitchFamily="34" charset="0"/>
              </a:rPr>
              <a:t>đã</a:t>
            </a:r>
            <a:r>
              <a:rPr lang="vi-VN" spc="30" dirty="0">
                <a:solidFill>
                  <a:srgbClr val="000000"/>
                </a:solidFill>
                <a:latin typeface="Calibri" panose="020F0502020204030204" pitchFamily="34" charset="0"/>
              </a:rPr>
              <a:t> </a:t>
            </a:r>
            <a:r>
              <a:rPr lang="vi-VN" spc="30" dirty="0" err="1">
                <a:solidFill>
                  <a:srgbClr val="000000"/>
                </a:solidFill>
                <a:latin typeface="Calibri" panose="020F0502020204030204" pitchFamily="34" charset="0"/>
              </a:rPr>
              <a:t>thành</a:t>
            </a:r>
            <a:r>
              <a:rPr lang="vi-VN" spc="30" dirty="0">
                <a:solidFill>
                  <a:srgbClr val="000000"/>
                </a:solidFill>
                <a:latin typeface="Calibri" panose="020F0502020204030204" pitchFamily="34" charset="0"/>
              </a:rPr>
              <a:t> </a:t>
            </a:r>
            <a:r>
              <a:rPr lang="vi-VN" spc="30" dirty="0" err="1">
                <a:solidFill>
                  <a:srgbClr val="000000"/>
                </a:solidFill>
                <a:latin typeface="Calibri" panose="020F0502020204030204" pitchFamily="34" charset="0"/>
              </a:rPr>
              <a:t>lập</a:t>
            </a:r>
            <a:r>
              <a:rPr lang="vi-VN" spc="30" dirty="0">
                <a:solidFill>
                  <a:srgbClr val="000000"/>
                </a:solidFill>
                <a:latin typeface="Calibri" panose="020F0502020204030204" pitchFamily="34" charset="0"/>
              </a:rPr>
              <a:t> </a:t>
            </a:r>
            <a:r>
              <a:rPr lang="vi-VN" spc="30" dirty="0" err="1">
                <a:solidFill>
                  <a:srgbClr val="000000"/>
                </a:solidFill>
                <a:latin typeface="Calibri" panose="020F0502020204030204" pitchFamily="34" charset="0"/>
              </a:rPr>
              <a:t>mạng</a:t>
            </a:r>
            <a:r>
              <a:rPr lang="vi-VN" spc="30" dirty="0">
                <a:solidFill>
                  <a:srgbClr val="000000"/>
                </a:solidFill>
                <a:latin typeface="Calibri" panose="020F0502020204030204" pitchFamily="34" charset="0"/>
              </a:rPr>
              <a:t> </a:t>
            </a:r>
            <a:r>
              <a:rPr lang="vi-VN" spc="30" dirty="0" err="1">
                <a:solidFill>
                  <a:srgbClr val="000000"/>
                </a:solidFill>
                <a:latin typeface="Calibri" panose="020F0502020204030204" pitchFamily="34" charset="0"/>
              </a:rPr>
              <a:t>lưới</a:t>
            </a:r>
            <a:r>
              <a:rPr lang="vi-VN" spc="30" dirty="0">
                <a:solidFill>
                  <a:srgbClr val="000000"/>
                </a:solidFill>
                <a:latin typeface="Calibri" panose="020F0502020204030204" pitchFamily="34" charset="0"/>
              </a:rPr>
              <a:t> </a:t>
            </a:r>
            <a:r>
              <a:rPr lang="vi-VN" spc="30" dirty="0" err="1">
                <a:solidFill>
                  <a:srgbClr val="000000"/>
                </a:solidFill>
                <a:latin typeface="Calibri" panose="020F0502020204030204" pitchFamily="34" charset="0"/>
              </a:rPr>
              <a:t>bảo</a:t>
            </a:r>
            <a:r>
              <a:rPr lang="vi-VN" spc="30" dirty="0">
                <a:solidFill>
                  <a:srgbClr val="000000"/>
                </a:solidFill>
                <a:latin typeface="Calibri" panose="020F0502020204030204" pitchFamily="34" charset="0"/>
              </a:rPr>
              <a:t> </a:t>
            </a:r>
            <a:r>
              <a:rPr lang="vi-VN" spc="30" dirty="0" err="1">
                <a:solidFill>
                  <a:srgbClr val="000000"/>
                </a:solidFill>
                <a:latin typeface="Calibri" panose="020F0502020204030204" pitchFamily="34" charset="0"/>
              </a:rPr>
              <a:t>vệ</a:t>
            </a:r>
            <a:r>
              <a:rPr lang="vi-VN" spc="30" dirty="0">
                <a:solidFill>
                  <a:srgbClr val="000000"/>
                </a:solidFill>
                <a:latin typeface="Calibri" panose="020F0502020204030204" pitchFamily="34" charset="0"/>
              </a:rPr>
              <a:t> </a:t>
            </a:r>
            <a:r>
              <a:rPr lang="vi-VN" spc="30" dirty="0" err="1">
                <a:solidFill>
                  <a:srgbClr val="000000"/>
                </a:solidFill>
                <a:latin typeface="Calibri" panose="020F0502020204030204" pitchFamily="34" charset="0"/>
              </a:rPr>
              <a:t>trẻ</a:t>
            </a:r>
            <a:r>
              <a:rPr lang="vi-VN" spc="30" dirty="0">
                <a:solidFill>
                  <a:srgbClr val="000000"/>
                </a:solidFill>
                <a:latin typeface="Calibri" panose="020F0502020204030204" pitchFamily="34" charset="0"/>
              </a:rPr>
              <a:t> em ở ba </a:t>
            </a:r>
            <a:r>
              <a:rPr lang="vi-VN" spc="30" dirty="0" err="1">
                <a:solidFill>
                  <a:srgbClr val="000000"/>
                </a:solidFill>
                <a:latin typeface="Calibri" panose="020F0502020204030204" pitchFamily="34" charset="0"/>
              </a:rPr>
              <a:t>cấp</a:t>
            </a:r>
            <a:r>
              <a:rPr lang="vi-VN" spc="30" dirty="0">
                <a:solidFill>
                  <a:srgbClr val="000000"/>
                </a:solidFill>
                <a:latin typeface="Calibri" panose="020F0502020204030204" pitchFamily="34" charset="0"/>
              </a:rPr>
              <a:t> </a:t>
            </a:r>
            <a:r>
              <a:rPr lang="vi-VN" spc="30" dirty="0" err="1">
                <a:solidFill>
                  <a:srgbClr val="000000"/>
                </a:solidFill>
                <a:latin typeface="Calibri" panose="020F0502020204030204" pitchFamily="34" charset="0"/>
              </a:rPr>
              <a:t>độ</a:t>
            </a:r>
            <a:r>
              <a:rPr lang="vi-VN" spc="30" dirty="0">
                <a:solidFill>
                  <a:srgbClr val="000000"/>
                </a:solidFill>
                <a:latin typeface="Calibri" panose="020F0502020204030204" pitchFamily="34" charset="0"/>
              </a:rPr>
              <a:t>: </a:t>
            </a:r>
            <a:r>
              <a:rPr lang="vi-VN" spc="30" dirty="0" err="1">
                <a:solidFill>
                  <a:srgbClr val="000000"/>
                </a:solidFill>
                <a:latin typeface="Calibri" panose="020F0502020204030204" pitchFamily="34" charset="0"/>
              </a:rPr>
              <a:t>phòng</a:t>
            </a:r>
            <a:r>
              <a:rPr lang="vi-VN" spc="30" dirty="0">
                <a:solidFill>
                  <a:srgbClr val="000000"/>
                </a:solidFill>
                <a:latin typeface="Calibri" panose="020F0502020204030204" pitchFamily="34" charset="0"/>
              </a:rPr>
              <a:t> </a:t>
            </a:r>
            <a:r>
              <a:rPr lang="vi-VN" spc="30" dirty="0" err="1">
                <a:solidFill>
                  <a:srgbClr val="000000"/>
                </a:solidFill>
                <a:latin typeface="Calibri" panose="020F0502020204030204" pitchFamily="34" charset="0"/>
              </a:rPr>
              <a:t>ngừa</a:t>
            </a:r>
            <a:r>
              <a:rPr lang="vi-VN" spc="30" dirty="0">
                <a:solidFill>
                  <a:srgbClr val="000000"/>
                </a:solidFill>
                <a:latin typeface="Calibri" panose="020F0502020204030204" pitchFamily="34" charset="0"/>
              </a:rPr>
              <a:t>, can </a:t>
            </a:r>
            <a:r>
              <a:rPr lang="vi-VN" spc="30" dirty="0" err="1">
                <a:solidFill>
                  <a:srgbClr val="000000"/>
                </a:solidFill>
                <a:latin typeface="Calibri" panose="020F0502020204030204" pitchFamily="34" charset="0"/>
              </a:rPr>
              <a:t>thiệp</a:t>
            </a:r>
            <a:r>
              <a:rPr lang="vi-VN" spc="30" dirty="0">
                <a:solidFill>
                  <a:srgbClr val="000000"/>
                </a:solidFill>
                <a:latin typeface="Calibri" panose="020F0502020204030204" pitchFamily="34" charset="0"/>
              </a:rPr>
              <a:t> và </a:t>
            </a:r>
            <a:r>
              <a:rPr lang="vi-VN" spc="30" dirty="0" err="1">
                <a:solidFill>
                  <a:srgbClr val="000000"/>
                </a:solidFill>
                <a:latin typeface="Calibri" panose="020F0502020204030204" pitchFamily="34" charset="0"/>
              </a:rPr>
              <a:t>phục</a:t>
            </a:r>
            <a:r>
              <a:rPr lang="vi-VN" spc="30" dirty="0">
                <a:solidFill>
                  <a:srgbClr val="000000"/>
                </a:solidFill>
                <a:latin typeface="Calibri" panose="020F0502020204030204" pitchFamily="34" charset="0"/>
              </a:rPr>
              <a:t> </a:t>
            </a:r>
            <a:r>
              <a:rPr lang="vi-VN" spc="30" dirty="0" err="1">
                <a:solidFill>
                  <a:srgbClr val="000000"/>
                </a:solidFill>
                <a:latin typeface="Calibri" panose="020F0502020204030204" pitchFamily="34" charset="0"/>
              </a:rPr>
              <a:t>hồi</a:t>
            </a:r>
            <a:r>
              <a:rPr lang="vi-VN" spc="30" dirty="0">
                <a:solidFill>
                  <a:srgbClr val="000000"/>
                </a:solidFill>
                <a:latin typeface="Calibri" panose="020F0502020204030204" pitchFamily="34" charset="0"/>
              </a:rPr>
              <a:t> </a:t>
            </a:r>
            <a:r>
              <a:rPr lang="vi-VN" spc="30" dirty="0" err="1">
                <a:solidFill>
                  <a:srgbClr val="000000"/>
                </a:solidFill>
                <a:latin typeface="Calibri" panose="020F0502020204030204" pitchFamily="34" charset="0"/>
              </a:rPr>
              <a:t>chức</a:t>
            </a:r>
            <a:r>
              <a:rPr lang="vi-VN" spc="30" dirty="0">
                <a:solidFill>
                  <a:srgbClr val="000000"/>
                </a:solidFill>
                <a:latin typeface="Calibri" panose="020F0502020204030204" pitchFamily="34" charset="0"/>
              </a:rPr>
              <a:t> năng</a:t>
            </a:r>
          </a:p>
          <a:p>
            <a:endParaRPr lang="vi-VN" dirty="0"/>
          </a:p>
        </p:txBody>
      </p:sp>
      <p:sp>
        <p:nvSpPr>
          <p:cNvPr id="4" name="Slide Number Placeholder 3">
            <a:extLst>
              <a:ext uri="{FF2B5EF4-FFF2-40B4-BE49-F238E27FC236}">
                <a16:creationId xmlns:a16="http://schemas.microsoft.com/office/drawing/2014/main" id="{16CED572-8089-4F4A-A205-6CF4622441C4}"/>
              </a:ext>
            </a:extLst>
          </p:cNvPr>
          <p:cNvSpPr>
            <a:spLocks noGrp="1"/>
          </p:cNvSpPr>
          <p:nvPr>
            <p:ph type="sldNum" sz="quarter" idx="12"/>
          </p:nvPr>
        </p:nvSpPr>
        <p:spPr>
          <a:xfrm>
            <a:off x="10791276" y="6492875"/>
            <a:ext cx="1052508" cy="365125"/>
          </a:xfrm>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1161753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B73D-1A3A-43DE-ABDA-34691D5276AE}"/>
              </a:ext>
            </a:extLst>
          </p:cNvPr>
          <p:cNvSpPr>
            <a:spLocks noGrp="1"/>
          </p:cNvSpPr>
          <p:nvPr>
            <p:ph type="title"/>
          </p:nvPr>
        </p:nvSpPr>
        <p:spPr>
          <a:xfrm>
            <a:off x="581192" y="3043910"/>
            <a:ext cx="11029615" cy="788921"/>
          </a:xfrm>
        </p:spPr>
        <p:txBody>
          <a:bodyPr>
            <a:normAutofit/>
          </a:bodyPr>
          <a:lstStyle/>
          <a:p>
            <a:r>
              <a:rPr lang="en-US" b="1" dirty="0">
                <a:latin typeface="Calibri" panose="020F0502020204030204" pitchFamily="34" charset="0"/>
              </a:rPr>
              <a:t>ƯU TIÊN 3: </a:t>
            </a:r>
            <a:endParaRPr lang="en-US" dirty="0"/>
          </a:p>
        </p:txBody>
      </p:sp>
      <p:sp>
        <p:nvSpPr>
          <p:cNvPr id="3" name="Text Placeholder 2">
            <a:extLst>
              <a:ext uri="{FF2B5EF4-FFF2-40B4-BE49-F238E27FC236}">
                <a16:creationId xmlns:a16="http://schemas.microsoft.com/office/drawing/2014/main" id="{7E69A7B2-DD30-4E4E-8C28-20BA5DB9314D}"/>
              </a:ext>
            </a:extLst>
          </p:cNvPr>
          <p:cNvSpPr>
            <a:spLocks noGrp="1"/>
          </p:cNvSpPr>
          <p:nvPr>
            <p:ph type="body" idx="1"/>
          </p:nvPr>
        </p:nvSpPr>
        <p:spPr>
          <a:xfrm>
            <a:off x="581192" y="3832831"/>
            <a:ext cx="11029615" cy="1309142"/>
          </a:xfrm>
        </p:spPr>
        <p:txBody>
          <a:bodyPr>
            <a:normAutofit/>
          </a:bodyPr>
          <a:lstStyle/>
          <a:p>
            <a:pPr algn="just"/>
            <a:r>
              <a:rPr lang="vi-VN" sz="2400" i="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Xây dựng quản trị thị trường lao động hiệu quả, tuân thủ các nguyên tắc và quyền cơ bản và tại nơi làm việc</a:t>
            </a:r>
            <a:endParaRPr lang="vi-VN" sz="2400" i="1" dirty="0">
              <a:solidFill>
                <a:srgbClr val="0070C0"/>
              </a:solidFill>
              <a:latin typeface="Calibri" panose="020F0502020204030204" pitchFamily="34" charset="0"/>
              <a:cs typeface="Calibri" panose="020F0502020204030204" pitchFamily="34" charset="0"/>
            </a:endParaRPr>
          </a:p>
          <a:p>
            <a:endParaRPr lang="en-US" sz="2400" i="1"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D6B92791-0A16-47F1-9C94-3821CB0E7E71}"/>
              </a:ext>
            </a:extLst>
          </p:cNvPr>
          <p:cNvPicPr>
            <a:picLocks noChangeAspect="1"/>
          </p:cNvPicPr>
          <p:nvPr/>
        </p:nvPicPr>
        <p:blipFill>
          <a:blip r:embed="rId2"/>
          <a:stretch>
            <a:fillRect/>
          </a:stretch>
        </p:blipFill>
        <p:spPr>
          <a:xfrm>
            <a:off x="7820025" y="1053876"/>
            <a:ext cx="4105275" cy="2778955"/>
          </a:xfrm>
          <a:prstGeom prst="rect">
            <a:avLst/>
          </a:prstGeom>
        </p:spPr>
      </p:pic>
      <p:sp>
        <p:nvSpPr>
          <p:cNvPr id="8" name="Slide Number Placeholder 7">
            <a:extLst>
              <a:ext uri="{FF2B5EF4-FFF2-40B4-BE49-F238E27FC236}">
                <a16:creationId xmlns:a16="http://schemas.microsoft.com/office/drawing/2014/main" id="{5AFD4B34-5801-4867-9FE2-5657A6E052BC}"/>
              </a:ext>
            </a:extLst>
          </p:cNvPr>
          <p:cNvSpPr>
            <a:spLocks noGrp="1"/>
          </p:cNvSpPr>
          <p:nvPr>
            <p:ph type="sldNum" sz="quarter" idx="12"/>
          </p:nvPr>
        </p:nvSpPr>
        <p:spPr>
          <a:xfrm>
            <a:off x="10872790" y="6492875"/>
            <a:ext cx="1052510" cy="365125"/>
          </a:xfrm>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3955603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F326EEB-3BBA-41A9-873E-1B113B6C680D}"/>
              </a:ext>
            </a:extLst>
          </p:cNvPr>
          <p:cNvGraphicFramePr>
            <a:graphicFrameLocks noGrp="1"/>
          </p:cNvGraphicFramePr>
          <p:nvPr>
            <p:extLst>
              <p:ext uri="{D42A27DB-BD31-4B8C-83A1-F6EECF244321}">
                <p14:modId xmlns:p14="http://schemas.microsoft.com/office/powerpoint/2010/main" val="2893877171"/>
              </p:ext>
            </p:extLst>
          </p:nvPr>
        </p:nvGraphicFramePr>
        <p:xfrm>
          <a:off x="516021" y="660401"/>
          <a:ext cx="11155280" cy="850900"/>
        </p:xfrm>
        <a:graphic>
          <a:graphicData uri="http://schemas.openxmlformats.org/drawingml/2006/table">
            <a:tbl>
              <a:tblPr firstRow="1" firstCol="1" bandRow="1">
                <a:tableStyleId>{5C22544A-7EE6-4342-B048-85BDC9FD1C3A}</a:tableStyleId>
              </a:tblPr>
              <a:tblGrid>
                <a:gridCol w="11155280">
                  <a:extLst>
                    <a:ext uri="{9D8B030D-6E8A-4147-A177-3AD203B41FA5}">
                      <a16:colId xmlns:a16="http://schemas.microsoft.com/office/drawing/2014/main" val="3415780888"/>
                    </a:ext>
                  </a:extLst>
                </a:gridCol>
              </a:tblGrid>
              <a:tr h="850900">
                <a:tc>
                  <a:txBody>
                    <a:bodyPr/>
                    <a:lstStyle/>
                    <a:p>
                      <a:pPr marL="0" marR="15875" algn="just">
                        <a:lnSpc>
                          <a:spcPct val="150000"/>
                        </a:lnSpc>
                        <a:spcBef>
                          <a:spcPts val="0"/>
                        </a:spcBef>
                        <a:spcAft>
                          <a:spcPts val="0"/>
                        </a:spcAft>
                      </a:pPr>
                      <a:r>
                        <a:rPr lang="en-US" sz="1800" b="1" i="1" kern="1200" dirty="0" err="1">
                          <a:solidFill>
                            <a:schemeClr val="tx1"/>
                          </a:solidFill>
                          <a:effectLst/>
                          <a:latin typeface="+mn-lt"/>
                          <a:ea typeface="+mn-ea"/>
                          <a:cs typeface="+mn-cs"/>
                        </a:rPr>
                        <a:t>Kết</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quả</a:t>
                      </a:r>
                      <a:r>
                        <a:rPr lang="en-US" sz="1800" b="1" i="1" kern="1200" dirty="0">
                          <a:solidFill>
                            <a:schemeClr val="tx1"/>
                          </a:solidFill>
                          <a:effectLst/>
                          <a:latin typeface="+mn-lt"/>
                          <a:ea typeface="+mn-ea"/>
                          <a:cs typeface="+mn-cs"/>
                        </a:rPr>
                        <a:t> 3.1: </a:t>
                      </a:r>
                      <a:r>
                        <a:rPr lang="en-US" sz="1800" b="1" i="1" kern="1200" dirty="0" err="1">
                          <a:solidFill>
                            <a:schemeClr val="tx1"/>
                          </a:solidFill>
                          <a:effectLst/>
                          <a:latin typeface="+mn-lt"/>
                          <a:ea typeface="+mn-ea"/>
                          <a:cs typeface="+mn-cs"/>
                        </a:rPr>
                        <a:t>Hệ</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thống</a:t>
                      </a:r>
                      <a:r>
                        <a:rPr lang="en-US" sz="1800" b="1" i="1" kern="1200" dirty="0">
                          <a:solidFill>
                            <a:schemeClr val="tx1"/>
                          </a:solidFill>
                          <a:effectLst/>
                          <a:latin typeface="+mn-lt"/>
                          <a:ea typeface="+mn-ea"/>
                          <a:cs typeface="+mn-cs"/>
                        </a:rPr>
                        <a:t> quan </a:t>
                      </a:r>
                      <a:r>
                        <a:rPr lang="en-US" sz="1800" b="1" i="1" kern="1200" dirty="0" err="1">
                          <a:solidFill>
                            <a:schemeClr val="tx1"/>
                          </a:solidFill>
                          <a:effectLst/>
                          <a:latin typeface="+mn-lt"/>
                          <a:ea typeface="+mn-ea"/>
                          <a:cs typeface="+mn-cs"/>
                        </a:rPr>
                        <a:t>hệ</a:t>
                      </a:r>
                      <a:r>
                        <a:rPr lang="en-US" sz="1800" b="1" i="1" kern="1200" dirty="0">
                          <a:solidFill>
                            <a:schemeClr val="tx1"/>
                          </a:solidFill>
                          <a:effectLst/>
                          <a:latin typeface="+mn-lt"/>
                          <a:ea typeface="+mn-ea"/>
                          <a:cs typeface="+mn-cs"/>
                        </a:rPr>
                        <a:t> lao </a:t>
                      </a:r>
                      <a:r>
                        <a:rPr lang="en-US" sz="1800" b="1" i="1" kern="1200" dirty="0" err="1">
                          <a:solidFill>
                            <a:schemeClr val="tx1"/>
                          </a:solidFill>
                          <a:effectLst/>
                          <a:latin typeface="+mn-lt"/>
                          <a:ea typeface="+mn-ea"/>
                          <a:cs typeface="+mn-cs"/>
                        </a:rPr>
                        <a:t>động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hiệu</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quả</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được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xây</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dựng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phù</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hợp</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với</a:t>
                      </a:r>
                      <a:r>
                        <a:rPr lang="en-US" sz="1800" b="1" i="1" kern="1200" dirty="0">
                          <a:solidFill>
                            <a:schemeClr val="tx1"/>
                          </a:solidFill>
                          <a:effectLst/>
                          <a:latin typeface="+mn-lt"/>
                          <a:ea typeface="+mn-ea"/>
                          <a:cs typeface="+mn-cs"/>
                        </a:rPr>
                        <a:t> các </a:t>
                      </a:r>
                      <a:r>
                        <a:rPr lang="en-US" sz="1800" b="1" i="1" kern="1200" dirty="0" err="1">
                          <a:solidFill>
                            <a:schemeClr val="tx1"/>
                          </a:solidFill>
                          <a:effectLst/>
                          <a:latin typeface="+mn-lt"/>
                          <a:ea typeface="+mn-ea"/>
                          <a:cs typeface="+mn-cs"/>
                        </a:rPr>
                        <a:t>tiêu</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chuẩn</a:t>
                      </a:r>
                      <a:r>
                        <a:rPr lang="en-US" sz="1800" b="1" i="1" kern="1200" dirty="0">
                          <a:solidFill>
                            <a:schemeClr val="tx1"/>
                          </a:solidFill>
                          <a:effectLst/>
                          <a:latin typeface="+mn-lt"/>
                          <a:ea typeface="+mn-ea"/>
                          <a:cs typeface="+mn-cs"/>
                        </a:rPr>
                        <a:t> lao </a:t>
                      </a:r>
                      <a:r>
                        <a:rPr lang="en-US" sz="1800" b="1" i="1" kern="1200" dirty="0" err="1">
                          <a:solidFill>
                            <a:schemeClr val="tx1"/>
                          </a:solidFill>
                          <a:effectLst/>
                          <a:latin typeface="+mn-lt"/>
                          <a:ea typeface="+mn-ea"/>
                          <a:cs typeface="+mn-cs"/>
                        </a:rPr>
                        <a:t>động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quốc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tế</a:t>
                      </a:r>
                      <a:r>
                        <a:rPr lang="en-US" sz="1800" b="1" i="1" kern="1200" dirty="0">
                          <a:solidFill>
                            <a:schemeClr val="tx1"/>
                          </a:solidFill>
                          <a:effectLst/>
                          <a:latin typeface="+mn-lt"/>
                          <a:ea typeface="+mn-ea"/>
                          <a:cs typeface="+mn-cs"/>
                        </a:rPr>
                        <a:t> và các </a:t>
                      </a:r>
                      <a:r>
                        <a:rPr lang="en-US" sz="1800" b="1" i="1" kern="1200" dirty="0" err="1">
                          <a:solidFill>
                            <a:schemeClr val="tx1"/>
                          </a:solidFill>
                          <a:effectLst/>
                          <a:latin typeface="+mn-lt"/>
                          <a:ea typeface="+mn-ea"/>
                          <a:cs typeface="+mn-cs"/>
                        </a:rPr>
                        <a:t>nguyên</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tắc</a:t>
                      </a:r>
                      <a:r>
                        <a:rPr lang="en-US" sz="1800" b="1" i="1" kern="1200" dirty="0">
                          <a:solidFill>
                            <a:schemeClr val="tx1"/>
                          </a:solidFill>
                          <a:effectLst/>
                          <a:latin typeface="+mn-lt"/>
                          <a:ea typeface="+mn-ea"/>
                          <a:cs typeface="+mn-cs"/>
                        </a:rPr>
                        <a:t> và </a:t>
                      </a:r>
                      <a:r>
                        <a:rPr lang="en-US" sz="1800" b="1" i="1" kern="1200" dirty="0" err="1">
                          <a:solidFill>
                            <a:schemeClr val="tx1"/>
                          </a:solidFill>
                          <a:effectLst/>
                          <a:latin typeface="+mn-lt"/>
                          <a:ea typeface="+mn-ea"/>
                          <a:cs typeface="+mn-cs"/>
                        </a:rPr>
                        <a:t>quyền</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cơ</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bản</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tại</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nơi</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làm</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việc</a:t>
                      </a:r>
                      <a:r>
                        <a:rPr lang="en-US" sz="1800" b="1" i="1" kern="1200" dirty="0">
                          <a:solidFill>
                            <a:schemeClr val="tx1"/>
                          </a:solidFill>
                          <a:effectLst/>
                          <a:latin typeface="+mn-lt"/>
                          <a:ea typeface="+mn-ea"/>
                          <a:cs typeface="+mn-cs"/>
                        </a:rPr>
                        <a:t>.</a:t>
                      </a:r>
                      <a:endParaRPr lang="vi-VN"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3">
                        <a:lumMod val="20000"/>
                        <a:lumOff val="80000"/>
                      </a:schemeClr>
                    </a:solidFill>
                  </a:tcPr>
                </a:tc>
                <a:extLst>
                  <a:ext uri="{0D108BD9-81ED-4DB2-BD59-A6C34878D82A}">
                    <a16:rowId xmlns:a16="http://schemas.microsoft.com/office/drawing/2014/main" val="2441428968"/>
                  </a:ext>
                </a:extLst>
              </a:tr>
            </a:tbl>
          </a:graphicData>
        </a:graphic>
      </p:graphicFrame>
      <p:pic>
        <p:nvPicPr>
          <p:cNvPr id="9" name="Picture 2" descr="Proposed Amendment to the IRA 1967 – Part One - The Iskandarian">
            <a:extLst>
              <a:ext uri="{FF2B5EF4-FFF2-40B4-BE49-F238E27FC236}">
                <a16:creationId xmlns:a16="http://schemas.microsoft.com/office/drawing/2014/main" id="{ED5A73FF-62E7-45EB-951F-56375B62E5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0495" y="4948287"/>
            <a:ext cx="2295548" cy="1682234"/>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a:extLst>
              <a:ext uri="{FF2B5EF4-FFF2-40B4-BE49-F238E27FC236}">
                <a16:creationId xmlns:a16="http://schemas.microsoft.com/office/drawing/2014/main" id="{64F216A7-8E18-4DC4-A3C9-0EDC00C56760}"/>
              </a:ext>
            </a:extLst>
          </p:cNvPr>
          <p:cNvGrpSpPr/>
          <p:nvPr/>
        </p:nvGrpSpPr>
        <p:grpSpPr>
          <a:xfrm>
            <a:off x="408221" y="1709205"/>
            <a:ext cx="5934522" cy="3708500"/>
            <a:chOff x="727529" y="1752747"/>
            <a:chExt cx="6299200" cy="3708500"/>
          </a:xfrm>
        </p:grpSpPr>
        <p:grpSp>
          <p:nvGrpSpPr>
            <p:cNvPr id="12" name="Group 11">
              <a:extLst>
                <a:ext uri="{FF2B5EF4-FFF2-40B4-BE49-F238E27FC236}">
                  <a16:creationId xmlns:a16="http://schemas.microsoft.com/office/drawing/2014/main" id="{F50EC9A9-54AC-4B21-BB66-0F2750D0203E}"/>
                </a:ext>
              </a:extLst>
            </p:cNvPr>
            <p:cNvGrpSpPr/>
            <p:nvPr/>
          </p:nvGrpSpPr>
          <p:grpSpPr>
            <a:xfrm>
              <a:off x="727529" y="1752747"/>
              <a:ext cx="6299200" cy="1820114"/>
              <a:chOff x="727529" y="1752747"/>
              <a:chExt cx="6299200" cy="1820114"/>
            </a:xfrm>
          </p:grpSpPr>
          <p:sp>
            <p:nvSpPr>
              <p:cNvPr id="8" name="TextBox 7">
                <a:extLst>
                  <a:ext uri="{FF2B5EF4-FFF2-40B4-BE49-F238E27FC236}">
                    <a16:creationId xmlns:a16="http://schemas.microsoft.com/office/drawing/2014/main" id="{65DE3443-F3C8-43E7-B64C-7B7EBCCDF63B}"/>
                  </a:ext>
                </a:extLst>
              </p:cNvPr>
              <p:cNvSpPr txBox="1"/>
              <p:nvPr/>
            </p:nvSpPr>
            <p:spPr>
              <a:xfrm>
                <a:off x="727529" y="1752747"/>
                <a:ext cx="6096000" cy="400110"/>
              </a:xfrm>
              <a:prstGeom prst="rect">
                <a:avLst/>
              </a:prstGeom>
              <a:noFill/>
            </p:spPr>
            <p:txBody>
              <a:bodyPr wrap="square">
                <a:spAutoFit/>
              </a:bodyPr>
              <a:lstStyle/>
              <a:p>
                <a:pPr marL="0" marR="0">
                  <a:spcBef>
                    <a:spcPts val="600"/>
                  </a:spcBef>
                  <a:spcAft>
                    <a:spcPts val="0"/>
                  </a:spcAft>
                </a:pPr>
                <a:r>
                  <a:rPr lang="en-US" sz="2000" b="1" dirty="0" err="1">
                    <a:solidFill>
                      <a:schemeClr val="accent3">
                        <a:lumMod val="50000"/>
                      </a:schemeClr>
                    </a:solidFill>
                    <a:effectLst/>
                    <a:latin typeface="Calibri" panose="020F0502020204030204" pitchFamily="34" charset="0"/>
                    <a:ea typeface="Times New Roman" panose="02020603050405020304" pitchFamily="18" charset="0"/>
                  </a:rPr>
                  <a:t>Cải</a:t>
                </a:r>
                <a:r>
                  <a:rPr lang="en-US" sz="2000" b="1" dirty="0">
                    <a:solidFill>
                      <a:schemeClr val="accent3">
                        <a:lumMod val="50000"/>
                      </a:schemeClr>
                    </a:solidFill>
                    <a:effectLst/>
                    <a:latin typeface="Calibri" panose="020F0502020204030204" pitchFamily="34" charset="0"/>
                    <a:ea typeface="Times New Roman" panose="02020603050405020304" pitchFamily="18" charset="0"/>
                  </a:rPr>
                  <a:t> </a:t>
                </a:r>
                <a:r>
                  <a:rPr lang="en-US" sz="2000" b="1" dirty="0" err="1">
                    <a:solidFill>
                      <a:schemeClr val="accent3">
                        <a:lumMod val="50000"/>
                      </a:schemeClr>
                    </a:solidFill>
                    <a:effectLst/>
                    <a:latin typeface="Calibri" panose="020F0502020204030204" pitchFamily="34" charset="0"/>
                    <a:ea typeface="Times New Roman" panose="02020603050405020304" pitchFamily="18" charset="0"/>
                  </a:rPr>
                  <a:t>thiện</a:t>
                </a:r>
                <a:r>
                  <a:rPr lang="en-US" sz="2000" b="1" dirty="0">
                    <a:solidFill>
                      <a:schemeClr val="accent3">
                        <a:lumMod val="50000"/>
                      </a:schemeClr>
                    </a:solidFill>
                    <a:effectLst/>
                    <a:latin typeface="Calibri" panose="020F0502020204030204" pitchFamily="34" charset="0"/>
                    <a:ea typeface="Times New Roman" panose="02020603050405020304" pitchFamily="18" charset="0"/>
                  </a:rPr>
                  <a:t> </a:t>
                </a:r>
                <a:r>
                  <a:rPr lang="en-US" sz="2000" b="1" dirty="0" err="1">
                    <a:solidFill>
                      <a:schemeClr val="accent3">
                        <a:lumMod val="50000"/>
                      </a:schemeClr>
                    </a:solidFill>
                    <a:effectLst/>
                    <a:latin typeface="Calibri" panose="020F0502020204030204" pitchFamily="34" charset="0"/>
                    <a:ea typeface="Times New Roman" panose="02020603050405020304" pitchFamily="18" charset="0"/>
                  </a:rPr>
                  <a:t>khung</a:t>
                </a:r>
                <a:r>
                  <a:rPr lang="en-US" sz="2000" b="1" dirty="0">
                    <a:solidFill>
                      <a:schemeClr val="accent3">
                        <a:lumMod val="50000"/>
                      </a:schemeClr>
                    </a:solidFill>
                    <a:effectLst/>
                    <a:latin typeface="Calibri" panose="020F0502020204030204" pitchFamily="34" charset="0"/>
                    <a:ea typeface="Times New Roman" panose="02020603050405020304" pitchFamily="18" charset="0"/>
                  </a:rPr>
                  <a:t> </a:t>
                </a:r>
                <a:r>
                  <a:rPr lang="en-US" sz="2000" b="1" dirty="0" err="1">
                    <a:solidFill>
                      <a:schemeClr val="accent3">
                        <a:lumMod val="50000"/>
                      </a:schemeClr>
                    </a:solidFill>
                    <a:effectLst/>
                    <a:latin typeface="Calibri" panose="020F0502020204030204" pitchFamily="34" charset="0"/>
                    <a:ea typeface="Times New Roman" panose="02020603050405020304" pitchFamily="18" charset="0"/>
                  </a:rPr>
                  <a:t>pháp</a:t>
                </a:r>
                <a:r>
                  <a:rPr lang="en-US" sz="2000" b="1" dirty="0">
                    <a:solidFill>
                      <a:schemeClr val="accent3">
                        <a:lumMod val="50000"/>
                      </a:schemeClr>
                    </a:solidFill>
                    <a:effectLst/>
                    <a:latin typeface="Calibri" panose="020F0502020204030204" pitchFamily="34" charset="0"/>
                    <a:ea typeface="Times New Roman" panose="02020603050405020304" pitchFamily="18" charset="0"/>
                  </a:rPr>
                  <a:t> </a:t>
                </a:r>
                <a:r>
                  <a:rPr lang="en-US" sz="2000" b="1" dirty="0" err="1">
                    <a:solidFill>
                      <a:schemeClr val="accent3">
                        <a:lumMod val="50000"/>
                      </a:schemeClr>
                    </a:solidFill>
                    <a:effectLst/>
                    <a:latin typeface="Calibri" panose="020F0502020204030204" pitchFamily="34" charset="0"/>
                    <a:ea typeface="Times New Roman" panose="02020603050405020304" pitchFamily="18" charset="0"/>
                  </a:rPr>
                  <a:t>lý</a:t>
                </a:r>
                <a:r>
                  <a:rPr lang="en-US" sz="2000" b="1" dirty="0">
                    <a:solidFill>
                      <a:schemeClr val="accent3">
                        <a:lumMod val="50000"/>
                      </a:schemeClr>
                    </a:solidFill>
                    <a:effectLst/>
                    <a:latin typeface="Calibri" panose="020F0502020204030204" pitchFamily="34" charset="0"/>
                    <a:ea typeface="Times New Roman" panose="02020603050405020304" pitchFamily="18" charset="0"/>
                  </a:rPr>
                  <a:t> quan </a:t>
                </a:r>
                <a:r>
                  <a:rPr lang="en-US" sz="2000" b="1" dirty="0" err="1">
                    <a:solidFill>
                      <a:schemeClr val="accent3">
                        <a:lumMod val="50000"/>
                      </a:schemeClr>
                    </a:solidFill>
                    <a:effectLst/>
                    <a:latin typeface="Calibri" panose="020F0502020204030204" pitchFamily="34" charset="0"/>
                    <a:ea typeface="Times New Roman" panose="02020603050405020304" pitchFamily="18" charset="0"/>
                  </a:rPr>
                  <a:t>hệ</a:t>
                </a:r>
                <a:r>
                  <a:rPr lang="en-US" sz="2000" b="1" dirty="0">
                    <a:solidFill>
                      <a:schemeClr val="accent3">
                        <a:lumMod val="50000"/>
                      </a:schemeClr>
                    </a:solidFill>
                    <a:effectLst/>
                    <a:latin typeface="Calibri" panose="020F0502020204030204" pitchFamily="34" charset="0"/>
                    <a:ea typeface="Times New Roman" panose="02020603050405020304" pitchFamily="18" charset="0"/>
                  </a:rPr>
                  <a:t> lao </a:t>
                </a:r>
                <a:r>
                  <a:rPr lang="en-US" sz="2000" b="1" dirty="0" err="1">
                    <a:solidFill>
                      <a:schemeClr val="accent3">
                        <a:lumMod val="50000"/>
                      </a:schemeClr>
                    </a:solidFill>
                    <a:effectLst/>
                    <a:latin typeface="Calibri" panose="020F0502020204030204" pitchFamily="34" charset="0"/>
                    <a:ea typeface="Times New Roman" panose="02020603050405020304" pitchFamily="18" charset="0"/>
                  </a:rPr>
                  <a:t>động</a:t>
                </a:r>
                <a:endParaRPr lang="vi-VN" sz="2400" dirty="0">
                  <a:solidFill>
                    <a:schemeClr val="accent3">
                      <a:lumMod val="50000"/>
                    </a:schemeClr>
                  </a:solidFill>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851CC954-9461-4B2E-A8D7-F17B31A37A82}"/>
                  </a:ext>
                </a:extLst>
              </p:cNvPr>
              <p:cNvSpPr txBox="1"/>
              <p:nvPr/>
            </p:nvSpPr>
            <p:spPr>
              <a:xfrm>
                <a:off x="930729" y="2189616"/>
                <a:ext cx="6096000" cy="369332"/>
              </a:xfrm>
              <a:prstGeom prst="rect">
                <a:avLst/>
              </a:prstGeom>
              <a:noFill/>
            </p:spPr>
            <p:txBody>
              <a:bodyPr wrap="square">
                <a:spAutoFit/>
              </a:bodyPr>
              <a:lstStyle/>
              <a:p>
                <a:pPr marL="285750" indent="-285750">
                  <a:buFont typeface="Wingdings" panose="05000000000000000000" pitchFamily="2" charset="2"/>
                  <a:buChar char="§"/>
                </a:pPr>
                <a:r>
                  <a:rPr lang="es-CL" sz="1800" dirty="0" err="1">
                    <a:solidFill>
                      <a:srgbClr val="000000"/>
                    </a:solidFill>
                    <a:effectLst/>
                    <a:latin typeface="Calibri" panose="020F0502020204030204" pitchFamily="34" charset="0"/>
                    <a:ea typeface="Times New Roman" panose="02020603050405020304" pitchFamily="18" charset="0"/>
                  </a:rPr>
                  <a:t>Bộ</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luật</a:t>
                </a:r>
                <a:r>
                  <a:rPr lang="es-CL" sz="1800" dirty="0">
                    <a:solidFill>
                      <a:srgbClr val="000000"/>
                    </a:solidFill>
                    <a:effectLst/>
                    <a:latin typeface="Calibri" panose="020F0502020204030204" pitchFamily="34" charset="0"/>
                    <a:ea typeface="Times New Roman" panose="02020603050405020304" pitchFamily="18" charset="0"/>
                  </a:rPr>
                  <a:t> Lao </a:t>
                </a:r>
                <a:r>
                  <a:rPr lang="es-CL" sz="1800" dirty="0" err="1">
                    <a:solidFill>
                      <a:srgbClr val="000000"/>
                    </a:solidFill>
                    <a:effectLst/>
                    <a:latin typeface="Calibri" panose="020F0502020204030204" pitchFamily="34" charset="0"/>
                    <a:ea typeface="Times New Roman" panose="02020603050405020304" pitchFamily="18" charset="0"/>
                  </a:rPr>
                  <a:t>động</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sửa</a:t>
                </a:r>
                <a:r>
                  <a:rPr lang="es-CL" sz="1800" dirty="0">
                    <a:solidFill>
                      <a:srgbClr val="000000"/>
                    </a:solidFill>
                    <a:effectLst/>
                    <a:latin typeface="Calibri" panose="020F0502020204030204" pitchFamily="34" charset="0"/>
                    <a:ea typeface="Times New Roman" panose="02020603050405020304" pitchFamily="18" charset="0"/>
                  </a:rPr>
                  <a:t> đổi </a:t>
                </a:r>
                <a:r>
                  <a:rPr lang="es-CL" sz="1800" dirty="0" err="1">
                    <a:solidFill>
                      <a:srgbClr val="000000"/>
                    </a:solidFill>
                    <a:effectLst/>
                    <a:latin typeface="Calibri" panose="020F0502020204030204" pitchFamily="34" charset="0"/>
                    <a:ea typeface="Times New Roman" panose="02020603050405020304" pitchFamily="18" charset="0"/>
                  </a:rPr>
                  <a:t>năm</a:t>
                </a:r>
                <a:r>
                  <a:rPr lang="es-CL" sz="1800" dirty="0">
                    <a:solidFill>
                      <a:srgbClr val="000000"/>
                    </a:solidFill>
                    <a:effectLst/>
                    <a:latin typeface="Calibri" panose="020F0502020204030204" pitchFamily="34" charset="0"/>
                    <a:ea typeface="Times New Roman" panose="02020603050405020304" pitchFamily="18" charset="0"/>
                  </a:rPr>
                  <a:t> 2019</a:t>
                </a:r>
                <a:endParaRPr lang="vi-VN" dirty="0"/>
              </a:p>
            </p:txBody>
          </p:sp>
          <p:sp>
            <p:nvSpPr>
              <p:cNvPr id="13" name="TextBox 12">
                <a:extLst>
                  <a:ext uri="{FF2B5EF4-FFF2-40B4-BE49-F238E27FC236}">
                    <a16:creationId xmlns:a16="http://schemas.microsoft.com/office/drawing/2014/main" id="{0FED3C08-77F2-4A50-8B28-FA50CE6DD74C}"/>
                  </a:ext>
                </a:extLst>
              </p:cNvPr>
              <p:cNvSpPr txBox="1"/>
              <p:nvPr/>
            </p:nvSpPr>
            <p:spPr>
              <a:xfrm>
                <a:off x="930729" y="2649531"/>
                <a:ext cx="6096000" cy="923330"/>
              </a:xfrm>
              <a:prstGeom prst="rect">
                <a:avLst/>
              </a:prstGeom>
              <a:noFill/>
            </p:spPr>
            <p:txBody>
              <a:bodyPr wrap="square">
                <a:spAutoFit/>
              </a:bodyPr>
              <a:lstStyle/>
              <a:p>
                <a:pPr marL="285750" indent="-285750">
                  <a:buFont typeface="Wingdings" panose="05000000000000000000" pitchFamily="2" charset="2"/>
                  <a:buChar char="§"/>
                </a:pPr>
                <a:r>
                  <a:rPr lang="es-CL" sz="1800" dirty="0" err="1">
                    <a:solidFill>
                      <a:srgbClr val="000000"/>
                    </a:solidFill>
                    <a:effectLst/>
                    <a:latin typeface="Calibri" panose="020F0502020204030204" pitchFamily="34" charset="0"/>
                    <a:ea typeface="Times New Roman" panose="02020603050405020304" pitchFamily="18" charset="0"/>
                  </a:rPr>
                  <a:t>Tháng</a:t>
                </a:r>
                <a:r>
                  <a:rPr lang="es-CL" sz="1800" dirty="0">
                    <a:solidFill>
                      <a:srgbClr val="000000"/>
                    </a:solidFill>
                    <a:effectLst/>
                    <a:latin typeface="Calibri" panose="020F0502020204030204" pitchFamily="34" charset="0"/>
                    <a:ea typeface="Times New Roman" panose="02020603050405020304" pitchFamily="18" charset="0"/>
                  </a:rPr>
                  <a:t> 9 </a:t>
                </a:r>
                <a:r>
                  <a:rPr lang="es-CL" sz="1800" dirty="0" err="1">
                    <a:solidFill>
                      <a:srgbClr val="000000"/>
                    </a:solidFill>
                    <a:effectLst/>
                    <a:latin typeface="Calibri" panose="020F0502020204030204" pitchFamily="34" charset="0"/>
                    <a:ea typeface="Times New Roman" panose="02020603050405020304" pitchFamily="18" charset="0"/>
                  </a:rPr>
                  <a:t>năm</a:t>
                </a:r>
                <a:r>
                  <a:rPr lang="es-CL" sz="1800" dirty="0">
                    <a:solidFill>
                      <a:srgbClr val="000000"/>
                    </a:solidFill>
                    <a:effectLst/>
                    <a:latin typeface="Calibri" panose="020F0502020204030204" pitchFamily="34" charset="0"/>
                    <a:ea typeface="Times New Roman" panose="02020603050405020304" pitchFamily="18" charset="0"/>
                  </a:rPr>
                  <a:t> 2019, </a:t>
                </a:r>
                <a:r>
                  <a:rPr lang="es-CL" sz="1800" dirty="0" err="1">
                    <a:solidFill>
                      <a:srgbClr val="000000"/>
                    </a:solidFill>
                    <a:effectLst/>
                    <a:latin typeface="Calibri" panose="020F0502020204030204" pitchFamily="34" charset="0"/>
                    <a:ea typeface="Times New Roman" panose="02020603050405020304" pitchFamily="18" charset="0"/>
                  </a:rPr>
                  <a:t>Ban</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Chấp</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hành</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Trung</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ương</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Đảng</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đã</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ban</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hành</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Chỉ</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thị</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số</a:t>
                </a:r>
                <a:r>
                  <a:rPr lang="es-CL" sz="1800" dirty="0">
                    <a:solidFill>
                      <a:srgbClr val="000000"/>
                    </a:solidFill>
                    <a:effectLst/>
                    <a:latin typeface="Calibri" panose="020F0502020204030204" pitchFamily="34" charset="0"/>
                    <a:ea typeface="Times New Roman" panose="02020603050405020304" pitchFamily="18" charset="0"/>
                  </a:rPr>
                  <a:t> 37-CT/</a:t>
                </a:r>
                <a:r>
                  <a:rPr lang="es-CL" dirty="0">
                    <a:solidFill>
                      <a:srgbClr val="000000"/>
                    </a:solidFill>
                    <a:latin typeface="Calibri" panose="020F0502020204030204" pitchFamily="34" charset="0"/>
                    <a:ea typeface="Times New Roman" panose="02020603050405020304" pitchFamily="18" charset="0"/>
                  </a:rPr>
                  <a:t>TW </a:t>
                </a:r>
                <a:r>
                  <a:rPr lang="es-CL" sz="1800" dirty="0" err="1">
                    <a:solidFill>
                      <a:srgbClr val="000000"/>
                    </a:solidFill>
                    <a:effectLst/>
                    <a:latin typeface="Calibri" panose="020F0502020204030204" pitchFamily="34" charset="0"/>
                    <a:ea typeface="Times New Roman" panose="02020603050405020304" pitchFamily="18" charset="0"/>
                  </a:rPr>
                  <a:t>về</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xây</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dựng</a:t>
                </a:r>
                <a:r>
                  <a:rPr lang="es-CL" sz="1800" dirty="0">
                    <a:solidFill>
                      <a:srgbClr val="000000"/>
                    </a:solidFill>
                    <a:effectLst/>
                    <a:latin typeface="Calibri" panose="020F0502020204030204" pitchFamily="34" charset="0"/>
                    <a:ea typeface="Times New Roman" panose="02020603050405020304" pitchFamily="18" charset="0"/>
                  </a:rPr>
                  <a:t> quan </a:t>
                </a:r>
                <a:r>
                  <a:rPr lang="es-CL" sz="1800" dirty="0" err="1">
                    <a:solidFill>
                      <a:srgbClr val="000000"/>
                    </a:solidFill>
                    <a:effectLst/>
                    <a:latin typeface="Calibri" panose="020F0502020204030204" pitchFamily="34" charset="0"/>
                    <a:ea typeface="Times New Roman" panose="02020603050405020304" pitchFamily="18" charset="0"/>
                  </a:rPr>
                  <a:t>hệ</a:t>
                </a:r>
                <a:r>
                  <a:rPr lang="es-CL" sz="1800" dirty="0">
                    <a:solidFill>
                      <a:srgbClr val="000000"/>
                    </a:solidFill>
                    <a:effectLst/>
                    <a:latin typeface="Calibri" panose="020F0502020204030204" pitchFamily="34" charset="0"/>
                    <a:ea typeface="Times New Roman" panose="02020603050405020304" pitchFamily="18" charset="0"/>
                  </a:rPr>
                  <a:t> lao </a:t>
                </a:r>
                <a:r>
                  <a:rPr lang="es-CL" sz="1800" dirty="0" err="1">
                    <a:solidFill>
                      <a:srgbClr val="000000"/>
                    </a:solidFill>
                    <a:effectLst/>
                    <a:latin typeface="Calibri" panose="020F0502020204030204" pitchFamily="34" charset="0"/>
                    <a:ea typeface="Times New Roman" panose="02020603050405020304" pitchFamily="18" charset="0"/>
                  </a:rPr>
                  <a:t>động</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hài</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hòa</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ổn</a:t>
                </a:r>
                <a:r>
                  <a:rPr lang="es-CL" sz="1800" dirty="0">
                    <a:solidFill>
                      <a:srgbClr val="000000"/>
                    </a:solidFill>
                    <a:effectLst/>
                    <a:latin typeface="Calibri" panose="020F0502020204030204" pitchFamily="34" charset="0"/>
                    <a:ea typeface="Times New Roman" panose="02020603050405020304" pitchFamily="18" charset="0"/>
                  </a:rPr>
                  <a:t> định và </a:t>
                </a:r>
                <a:r>
                  <a:rPr lang="es-CL" sz="1800" dirty="0" err="1">
                    <a:solidFill>
                      <a:srgbClr val="000000"/>
                    </a:solidFill>
                    <a:effectLst/>
                    <a:latin typeface="Calibri" panose="020F0502020204030204" pitchFamily="34" charset="0"/>
                    <a:ea typeface="Times New Roman" panose="02020603050405020304" pitchFamily="18" charset="0"/>
                  </a:rPr>
                  <a:t>tiến</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bộ</a:t>
                </a:r>
                <a:r>
                  <a:rPr lang="es-CL" sz="1800" dirty="0">
                    <a:solidFill>
                      <a:srgbClr val="000000"/>
                    </a:solidFill>
                    <a:effectLst/>
                    <a:latin typeface="Calibri" panose="020F0502020204030204" pitchFamily="34" charset="0"/>
                    <a:ea typeface="Times New Roman" panose="02020603050405020304" pitchFamily="18" charset="0"/>
                  </a:rPr>
                  <a:t> trong </a:t>
                </a:r>
                <a:r>
                  <a:rPr lang="es-CL" sz="1800" dirty="0" err="1">
                    <a:solidFill>
                      <a:srgbClr val="000000"/>
                    </a:solidFill>
                    <a:effectLst/>
                    <a:latin typeface="Calibri" panose="020F0502020204030204" pitchFamily="34" charset="0"/>
                    <a:ea typeface="Times New Roman" panose="02020603050405020304" pitchFamily="18" charset="0"/>
                  </a:rPr>
                  <a:t>bối</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cảnh</a:t>
                </a:r>
                <a:r>
                  <a:rPr lang="es-CL" sz="1800" dirty="0">
                    <a:solidFill>
                      <a:srgbClr val="000000"/>
                    </a:solidFill>
                    <a:effectLst/>
                    <a:latin typeface="Calibri" panose="020F0502020204030204" pitchFamily="34" charset="0"/>
                    <a:ea typeface="Times New Roman" panose="02020603050405020304" pitchFamily="18" charset="0"/>
                  </a:rPr>
                  <a:t> </a:t>
                </a:r>
                <a:r>
                  <a:rPr lang="es-CL" sz="1800" dirty="0" err="1">
                    <a:solidFill>
                      <a:srgbClr val="000000"/>
                    </a:solidFill>
                    <a:effectLst/>
                    <a:latin typeface="Calibri" panose="020F0502020204030204" pitchFamily="34" charset="0"/>
                    <a:ea typeface="Times New Roman" panose="02020603050405020304" pitchFamily="18" charset="0"/>
                  </a:rPr>
                  <a:t>mới</a:t>
                </a:r>
                <a:endParaRPr lang="vi-VN" dirty="0"/>
              </a:p>
            </p:txBody>
          </p:sp>
        </p:grpSp>
        <p:grpSp>
          <p:nvGrpSpPr>
            <p:cNvPr id="16" name="Group 15">
              <a:extLst>
                <a:ext uri="{FF2B5EF4-FFF2-40B4-BE49-F238E27FC236}">
                  <a16:creationId xmlns:a16="http://schemas.microsoft.com/office/drawing/2014/main" id="{606CF7E8-1170-453B-A53C-7D595048F796}"/>
                </a:ext>
              </a:extLst>
            </p:cNvPr>
            <p:cNvGrpSpPr/>
            <p:nvPr/>
          </p:nvGrpSpPr>
          <p:grpSpPr>
            <a:xfrm>
              <a:off x="727529" y="3573866"/>
              <a:ext cx="6299200" cy="1887381"/>
              <a:chOff x="727529" y="3573866"/>
              <a:chExt cx="6299200" cy="1887381"/>
            </a:xfrm>
          </p:grpSpPr>
          <p:sp>
            <p:nvSpPr>
              <p:cNvPr id="15" name="TextBox 14">
                <a:extLst>
                  <a:ext uri="{FF2B5EF4-FFF2-40B4-BE49-F238E27FC236}">
                    <a16:creationId xmlns:a16="http://schemas.microsoft.com/office/drawing/2014/main" id="{65038A19-9957-4503-AB53-D35F0474CE06}"/>
                  </a:ext>
                </a:extLst>
              </p:cNvPr>
              <p:cNvSpPr txBox="1"/>
              <p:nvPr/>
            </p:nvSpPr>
            <p:spPr>
              <a:xfrm>
                <a:off x="727529" y="3573866"/>
                <a:ext cx="6096000" cy="437043"/>
              </a:xfrm>
              <a:prstGeom prst="rect">
                <a:avLst/>
              </a:prstGeom>
              <a:noFill/>
            </p:spPr>
            <p:txBody>
              <a:bodyPr wrap="square">
                <a:spAutoFit/>
              </a:bodyPr>
              <a:lstStyle/>
              <a:p>
                <a:pPr marL="0" marR="0" algn="just">
                  <a:lnSpc>
                    <a:spcPct val="120000"/>
                  </a:lnSpc>
                  <a:spcBef>
                    <a:spcPts val="600"/>
                  </a:spcBef>
                  <a:spcAft>
                    <a:spcPts val="0"/>
                  </a:spcAft>
                </a:pPr>
                <a:r>
                  <a:rPr lang="en-US" sz="2000" b="1" dirty="0" err="1">
                    <a:solidFill>
                      <a:schemeClr val="accent3">
                        <a:lumMod val="50000"/>
                      </a:schemeClr>
                    </a:solidFill>
                    <a:latin typeface="Calibri" panose="020F0502020204030204" pitchFamily="34" charset="0"/>
                  </a:rPr>
                  <a:t>Cải</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thiện</a:t>
                </a:r>
                <a:r>
                  <a:rPr lang="en-US" sz="2000" b="1" dirty="0">
                    <a:solidFill>
                      <a:schemeClr val="accent3">
                        <a:lumMod val="50000"/>
                      </a:schemeClr>
                    </a:solidFill>
                    <a:latin typeface="Calibri" panose="020F0502020204030204" pitchFamily="34" charset="0"/>
                  </a:rPr>
                  <a:t> quan </a:t>
                </a:r>
                <a:r>
                  <a:rPr lang="en-US" sz="2000" b="1" dirty="0" err="1">
                    <a:solidFill>
                      <a:schemeClr val="accent3">
                        <a:lumMod val="50000"/>
                      </a:schemeClr>
                    </a:solidFill>
                    <a:latin typeface="Calibri" panose="020F0502020204030204" pitchFamily="34" charset="0"/>
                  </a:rPr>
                  <a:t>hệ</a:t>
                </a:r>
                <a:r>
                  <a:rPr lang="en-US" sz="2000" b="1" dirty="0">
                    <a:solidFill>
                      <a:schemeClr val="accent3">
                        <a:lumMod val="50000"/>
                      </a:schemeClr>
                    </a:solidFill>
                    <a:latin typeface="Calibri" panose="020F0502020204030204" pitchFamily="34" charset="0"/>
                  </a:rPr>
                  <a:t> lao </a:t>
                </a:r>
                <a:r>
                  <a:rPr lang="en-US" sz="2000" b="1" dirty="0" err="1">
                    <a:solidFill>
                      <a:schemeClr val="accent3">
                        <a:lumMod val="50000"/>
                      </a:schemeClr>
                    </a:solidFill>
                    <a:latin typeface="Calibri" panose="020F0502020204030204" pitchFamily="34" charset="0"/>
                  </a:rPr>
                  <a:t>động</a:t>
                </a:r>
                <a:endParaRPr lang="vi-VN" sz="2000" b="1" dirty="0">
                  <a:solidFill>
                    <a:schemeClr val="accent3">
                      <a:lumMod val="50000"/>
                    </a:schemeClr>
                  </a:solidFill>
                  <a:latin typeface="Calibri" panose="020F0502020204030204" pitchFamily="34" charset="0"/>
                </a:endParaRPr>
              </a:p>
            </p:txBody>
          </p:sp>
          <p:sp>
            <p:nvSpPr>
              <p:cNvPr id="17" name="TextBox 16">
                <a:extLst>
                  <a:ext uri="{FF2B5EF4-FFF2-40B4-BE49-F238E27FC236}">
                    <a16:creationId xmlns:a16="http://schemas.microsoft.com/office/drawing/2014/main" id="{9F085FCE-8A79-4E2F-9364-8DB917ABCC2D}"/>
                  </a:ext>
                </a:extLst>
              </p:cNvPr>
              <p:cNvSpPr txBox="1"/>
              <p:nvPr/>
            </p:nvSpPr>
            <p:spPr>
              <a:xfrm>
                <a:off x="930729" y="4814916"/>
                <a:ext cx="6096000" cy="646331"/>
              </a:xfrm>
              <a:prstGeom prst="rect">
                <a:avLst/>
              </a:prstGeom>
              <a:noFill/>
            </p:spPr>
            <p:txBody>
              <a:bodyPr wrap="square">
                <a:spAutoFit/>
              </a:bodyPr>
              <a:lstStyle/>
              <a:p>
                <a:pPr marL="285750" indent="-285750">
                  <a:buFont typeface="Wingdings" panose="05000000000000000000" pitchFamily="2" charset="2"/>
                  <a:buChar char="§"/>
                </a:pPr>
                <a:r>
                  <a:rPr lang="nl-NL" sz="1800" dirty="0">
                    <a:solidFill>
                      <a:srgbClr val="000000"/>
                    </a:solidFill>
                    <a:effectLst/>
                    <a:latin typeface="Calibri" panose="020F0502020204030204" pitchFamily="34" charset="0"/>
                    <a:ea typeface="Calibri" panose="020F0502020204030204" pitchFamily="34" charset="0"/>
                  </a:rPr>
                  <a:t>Số vụ tranh chấp lao động tập thể và đình công ngày càng giảm qua các năm</a:t>
                </a:r>
                <a:endParaRPr lang="vi-VN" dirty="0"/>
              </a:p>
            </p:txBody>
          </p:sp>
          <p:sp>
            <p:nvSpPr>
              <p:cNvPr id="19" name="TextBox 18">
                <a:extLst>
                  <a:ext uri="{FF2B5EF4-FFF2-40B4-BE49-F238E27FC236}">
                    <a16:creationId xmlns:a16="http://schemas.microsoft.com/office/drawing/2014/main" id="{2E3B38B3-FA3A-44E7-97F4-24C8AEA4A3D6}"/>
                  </a:ext>
                </a:extLst>
              </p:cNvPr>
              <p:cNvSpPr txBox="1"/>
              <p:nvPr/>
            </p:nvSpPr>
            <p:spPr>
              <a:xfrm>
                <a:off x="930729" y="4101102"/>
                <a:ext cx="6096000" cy="646331"/>
              </a:xfrm>
              <a:prstGeom prst="rect">
                <a:avLst/>
              </a:prstGeom>
              <a:noFill/>
            </p:spPr>
            <p:txBody>
              <a:bodyPr wrap="square">
                <a:spAutoFit/>
              </a:bodyPr>
              <a:lstStyle/>
              <a:p>
                <a:pPr marL="285750" indent="-285750">
                  <a:buFont typeface="Wingdings" panose="05000000000000000000" pitchFamily="2" charset="2"/>
                  <a:buChar char="§"/>
                </a:pPr>
                <a:r>
                  <a:rPr lang="nl-NL" sz="1800" dirty="0">
                    <a:solidFill>
                      <a:srgbClr val="000000"/>
                    </a:solidFill>
                    <a:effectLst/>
                    <a:latin typeface="Calibri" panose="020F0502020204030204" pitchFamily="34" charset="0"/>
                    <a:ea typeface="Calibri" panose="020F0502020204030204" pitchFamily="34" charset="0"/>
                  </a:rPr>
                  <a:t>55% doanh nghiệp, công đoàn cơ sở tổ chức hội nghị người lao động hàng năm</a:t>
                </a:r>
                <a:endParaRPr lang="vi-VN" dirty="0"/>
              </a:p>
            </p:txBody>
          </p:sp>
        </p:grpSp>
      </p:grpSp>
      <p:grpSp>
        <p:nvGrpSpPr>
          <p:cNvPr id="34" name="Group 33">
            <a:extLst>
              <a:ext uri="{FF2B5EF4-FFF2-40B4-BE49-F238E27FC236}">
                <a16:creationId xmlns:a16="http://schemas.microsoft.com/office/drawing/2014/main" id="{13B17D5A-4172-445C-AFCE-CF77267A9AAF}"/>
              </a:ext>
            </a:extLst>
          </p:cNvPr>
          <p:cNvGrpSpPr/>
          <p:nvPr/>
        </p:nvGrpSpPr>
        <p:grpSpPr>
          <a:xfrm>
            <a:off x="6578650" y="1706462"/>
            <a:ext cx="5107207" cy="4161561"/>
            <a:chOff x="6578650" y="1706462"/>
            <a:chExt cx="5107207" cy="4161561"/>
          </a:xfrm>
        </p:grpSpPr>
        <p:sp>
          <p:nvSpPr>
            <p:cNvPr id="24" name="TextBox 23">
              <a:extLst>
                <a:ext uri="{FF2B5EF4-FFF2-40B4-BE49-F238E27FC236}">
                  <a16:creationId xmlns:a16="http://schemas.microsoft.com/office/drawing/2014/main" id="{AC7BB10D-031C-4233-A196-15AD059C40A3}"/>
                </a:ext>
              </a:extLst>
            </p:cNvPr>
            <p:cNvSpPr txBox="1"/>
            <p:nvPr/>
          </p:nvSpPr>
          <p:spPr>
            <a:xfrm>
              <a:off x="6578650" y="1706462"/>
              <a:ext cx="5107207" cy="1065676"/>
            </a:xfrm>
            <a:prstGeom prst="rect">
              <a:avLst/>
            </a:prstGeom>
            <a:noFill/>
          </p:spPr>
          <p:txBody>
            <a:bodyPr wrap="square">
              <a:spAutoFit/>
            </a:bodyPr>
            <a:lstStyle/>
            <a:p>
              <a:pPr marL="0" marR="0" algn="just">
                <a:lnSpc>
                  <a:spcPct val="107000"/>
                </a:lnSpc>
                <a:spcBef>
                  <a:spcPts val="600"/>
                </a:spcBef>
                <a:spcAft>
                  <a:spcPts val="0"/>
                </a:spcAft>
              </a:pPr>
              <a:r>
                <a:rPr lang="en-US" sz="2000" b="1" dirty="0" err="1">
                  <a:solidFill>
                    <a:schemeClr val="accent3">
                      <a:lumMod val="50000"/>
                    </a:schemeClr>
                  </a:solidFill>
                  <a:latin typeface="Calibri" panose="020F0502020204030204" pitchFamily="34" charset="0"/>
                </a:rPr>
                <a:t>Vai</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trò</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của</a:t>
              </a:r>
              <a:r>
                <a:rPr lang="en-US" sz="2000" b="1" dirty="0">
                  <a:solidFill>
                    <a:schemeClr val="accent3">
                      <a:lumMod val="50000"/>
                    </a:schemeClr>
                  </a:solidFill>
                  <a:latin typeface="Calibri" panose="020F0502020204030204" pitchFamily="34" charset="0"/>
                </a:rPr>
                <a:t> các </a:t>
              </a:r>
              <a:r>
                <a:rPr lang="en-US" sz="2000" b="1" dirty="0" err="1">
                  <a:solidFill>
                    <a:schemeClr val="accent3">
                      <a:lumMod val="50000"/>
                    </a:schemeClr>
                  </a:solidFill>
                  <a:latin typeface="Calibri" panose="020F0502020204030204" pitchFamily="34" charset="0"/>
                </a:rPr>
                <a:t>tổ</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chức</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đại</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diện</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người</a:t>
              </a:r>
              <a:r>
                <a:rPr lang="en-US" sz="2000" b="1" dirty="0">
                  <a:solidFill>
                    <a:schemeClr val="accent3">
                      <a:lumMod val="50000"/>
                    </a:schemeClr>
                  </a:solidFill>
                  <a:latin typeface="Calibri" panose="020F0502020204030204" pitchFamily="34" charset="0"/>
                </a:rPr>
                <a:t> lao </a:t>
              </a:r>
              <a:r>
                <a:rPr lang="en-US" sz="2000" b="1" dirty="0" err="1">
                  <a:solidFill>
                    <a:schemeClr val="accent3">
                      <a:lumMod val="50000"/>
                    </a:schemeClr>
                  </a:solidFill>
                  <a:latin typeface="Calibri" panose="020F0502020204030204" pitchFamily="34" charset="0"/>
                </a:rPr>
                <a:t>động</a:t>
              </a:r>
              <a:r>
                <a:rPr lang="en-US" sz="2000" b="1" dirty="0">
                  <a:solidFill>
                    <a:schemeClr val="accent3">
                      <a:lumMod val="50000"/>
                    </a:schemeClr>
                  </a:solidFill>
                  <a:latin typeface="Calibri" panose="020F0502020204030204" pitchFamily="34" charset="0"/>
                </a:rPr>
                <a:t> và </a:t>
              </a:r>
              <a:r>
                <a:rPr lang="en-US" sz="2000" b="1" dirty="0" err="1">
                  <a:solidFill>
                    <a:schemeClr val="accent3">
                      <a:lumMod val="50000"/>
                    </a:schemeClr>
                  </a:solidFill>
                  <a:latin typeface="Calibri" panose="020F0502020204030204" pitchFamily="34" charset="0"/>
                </a:rPr>
                <a:t>tổ</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chức</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của</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người</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sử</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dụng</a:t>
              </a:r>
              <a:r>
                <a:rPr lang="en-US" sz="2000" b="1" dirty="0">
                  <a:solidFill>
                    <a:schemeClr val="accent3">
                      <a:lumMod val="50000"/>
                    </a:schemeClr>
                  </a:solidFill>
                  <a:latin typeface="Calibri" panose="020F0502020204030204" pitchFamily="34" charset="0"/>
                </a:rPr>
                <a:t> lao </a:t>
              </a:r>
              <a:r>
                <a:rPr lang="en-US" sz="2000" b="1" dirty="0" err="1">
                  <a:solidFill>
                    <a:schemeClr val="accent3">
                      <a:lumMod val="50000"/>
                    </a:schemeClr>
                  </a:solidFill>
                  <a:latin typeface="Calibri" panose="020F0502020204030204" pitchFamily="34" charset="0"/>
                </a:rPr>
                <a:t>động</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được</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mở</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rộng</a:t>
              </a:r>
              <a:endParaRPr lang="vi-VN" sz="2000" b="1" dirty="0">
                <a:solidFill>
                  <a:schemeClr val="accent3">
                    <a:lumMod val="50000"/>
                  </a:schemeClr>
                </a:solidFill>
                <a:latin typeface="Calibri" panose="020F0502020204030204" pitchFamily="34" charset="0"/>
              </a:endParaRPr>
            </a:p>
          </p:txBody>
        </p:sp>
        <p:sp>
          <p:nvSpPr>
            <p:cNvPr id="26" name="TextBox 25">
              <a:extLst>
                <a:ext uri="{FF2B5EF4-FFF2-40B4-BE49-F238E27FC236}">
                  <a16:creationId xmlns:a16="http://schemas.microsoft.com/office/drawing/2014/main" id="{5B930D48-228B-40C8-A38F-D4D6C2C44ED4}"/>
                </a:ext>
              </a:extLst>
            </p:cNvPr>
            <p:cNvSpPr txBox="1"/>
            <p:nvPr/>
          </p:nvSpPr>
          <p:spPr>
            <a:xfrm>
              <a:off x="7008578" y="2750392"/>
              <a:ext cx="4583765" cy="1200329"/>
            </a:xfrm>
            <a:prstGeom prst="rect">
              <a:avLst/>
            </a:prstGeom>
            <a:noFill/>
          </p:spPr>
          <p:txBody>
            <a:bodyPr wrap="square">
              <a:spAutoFit/>
            </a:bodyPr>
            <a:lstStyle/>
            <a:p>
              <a:pPr marL="285750" indent="-285750">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T</a:t>
              </a:r>
              <a:r>
                <a:rPr lang="en-US" sz="1800" dirty="0">
                  <a:solidFill>
                    <a:srgbClr val="000000"/>
                  </a:solidFill>
                  <a:effectLst/>
                  <a:latin typeface="Calibri" panose="020F0502020204030204" pitchFamily="34" charset="0"/>
                  <a:ea typeface="Calibri" panose="020F0502020204030204" pitchFamily="34" charset="0"/>
                </a:rPr>
                <a:t>rong </a:t>
              </a:r>
              <a:r>
                <a:rPr lang="en-US" sz="1800" dirty="0" err="1">
                  <a:solidFill>
                    <a:srgbClr val="000000"/>
                  </a:solidFill>
                  <a:effectLst/>
                  <a:latin typeface="Calibri" panose="020F0502020204030204" pitchFamily="34" charset="0"/>
                  <a:ea typeface="Calibri" panose="020F0502020204030204" pitchFamily="34" charset="0"/>
                </a:rPr>
                <a:t>giai</a:t>
              </a:r>
              <a:r>
                <a:rPr lang="en-US" sz="1800" dirty="0">
                  <a:solidFill>
                    <a:srgbClr val="000000"/>
                  </a:solidFill>
                  <a:effectLst/>
                  <a:latin typeface="Calibri" panose="020F0502020204030204" pitchFamily="34" charset="0"/>
                  <a:ea typeface="Calibri" panose="020F0502020204030204" pitchFamily="34" charset="0"/>
                </a:rPr>
                <a:t> đoạn 2008-2018, 33.346 </a:t>
              </a:r>
              <a:r>
                <a:rPr lang="en-US" sz="1800" dirty="0" err="1">
                  <a:solidFill>
                    <a:srgbClr val="000000"/>
                  </a:solidFill>
                  <a:effectLst/>
                  <a:latin typeface="Calibri" panose="020F0502020204030204" pitchFamily="34" charset="0"/>
                  <a:ea typeface="Calibri" panose="020F0502020204030204" pitchFamily="34" charset="0"/>
                </a:rPr>
                <a:t>công</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đoàn</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cơ</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sở</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được</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thành</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lập</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với</a:t>
              </a:r>
              <a:r>
                <a:rPr lang="en-US" sz="1800" dirty="0">
                  <a:solidFill>
                    <a:srgbClr val="000000"/>
                  </a:solidFill>
                  <a:effectLst/>
                  <a:latin typeface="Calibri" panose="020F0502020204030204" pitchFamily="34" charset="0"/>
                  <a:ea typeface="Calibri" panose="020F0502020204030204" pitchFamily="34" charset="0"/>
                </a:rPr>
                <a:t> 2.104.542 </a:t>
              </a:r>
              <a:r>
                <a:rPr lang="en-US" sz="1800" dirty="0" err="1">
                  <a:solidFill>
                    <a:srgbClr val="000000"/>
                  </a:solidFill>
                  <a:effectLst/>
                  <a:latin typeface="Calibri" panose="020F0502020204030204" pitchFamily="34" charset="0"/>
                  <a:ea typeface="Calibri" panose="020F0502020204030204" pitchFamily="34" charset="0"/>
                </a:rPr>
                <a:t>đoàn</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viên</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mới</a:t>
              </a:r>
              <a:r>
                <a:rPr lang="en-US" sz="1800" dirty="0">
                  <a:solidFill>
                    <a:srgbClr val="000000"/>
                  </a:solidFill>
                  <a:effectLst/>
                  <a:latin typeface="Calibri" panose="020F0502020204030204" pitchFamily="34" charset="0"/>
                  <a:ea typeface="Calibri" panose="020F0502020204030204" pitchFamily="34" charset="0"/>
                </a:rPr>
                <a:t>. Hiện </a:t>
              </a:r>
              <a:r>
                <a:rPr lang="en-US" sz="1800" dirty="0" err="1">
                  <a:solidFill>
                    <a:srgbClr val="000000"/>
                  </a:solidFill>
                  <a:effectLst/>
                  <a:latin typeface="Calibri" panose="020F0502020204030204" pitchFamily="34" charset="0"/>
                  <a:ea typeface="Calibri" panose="020F0502020204030204" pitchFamily="34" charset="0"/>
                </a:rPr>
                <a:t>có</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tổng</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số</a:t>
              </a:r>
              <a:r>
                <a:rPr lang="en-US" sz="1800" dirty="0">
                  <a:solidFill>
                    <a:srgbClr val="000000"/>
                  </a:solidFill>
                  <a:effectLst/>
                  <a:latin typeface="Calibri" panose="020F0502020204030204" pitchFamily="34" charset="0"/>
                  <a:ea typeface="Calibri" panose="020F0502020204030204" pitchFamily="34" charset="0"/>
                </a:rPr>
                <a:t> 126.878 </a:t>
              </a:r>
              <a:r>
                <a:rPr lang="en-US" sz="1800" dirty="0" err="1">
                  <a:solidFill>
                    <a:srgbClr val="000000"/>
                  </a:solidFill>
                  <a:effectLst/>
                  <a:latin typeface="Calibri" panose="020F0502020204030204" pitchFamily="34" charset="0"/>
                  <a:ea typeface="Calibri" panose="020F0502020204030204" pitchFamily="34" charset="0"/>
                </a:rPr>
                <a:t>công</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đoàn</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cơ</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sở</a:t>
              </a:r>
              <a:r>
                <a:rPr lang="en-US" sz="1800" dirty="0">
                  <a:solidFill>
                    <a:srgbClr val="000000"/>
                  </a:solidFill>
                  <a:effectLst/>
                  <a:latin typeface="Calibri" panose="020F0502020204030204" pitchFamily="34" charset="0"/>
                  <a:ea typeface="Calibri" panose="020F0502020204030204" pitchFamily="34" charset="0"/>
                </a:rPr>
                <a:t> và 10,3 triệu </a:t>
              </a:r>
              <a:r>
                <a:rPr lang="en-US" sz="1800" dirty="0" err="1">
                  <a:solidFill>
                    <a:srgbClr val="000000"/>
                  </a:solidFill>
                  <a:effectLst/>
                  <a:latin typeface="Calibri" panose="020F0502020204030204" pitchFamily="34" charset="0"/>
                  <a:ea typeface="Calibri" panose="020F0502020204030204" pitchFamily="34" charset="0"/>
                </a:rPr>
                <a:t>đoàn</a:t>
              </a:r>
              <a:r>
                <a:rPr lang="en-US" sz="1800" dirty="0">
                  <a:solidFill>
                    <a:srgbClr val="000000"/>
                  </a:solidFill>
                  <a:effectLst/>
                  <a:latin typeface="Calibri" panose="020F0502020204030204" pitchFamily="34" charset="0"/>
                  <a:ea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rPr>
                <a:t>viên</a:t>
              </a:r>
              <a:endParaRPr lang="vi-VN" dirty="0"/>
            </a:p>
          </p:txBody>
        </p:sp>
        <p:sp>
          <p:nvSpPr>
            <p:cNvPr id="28" name="TextBox 27">
              <a:extLst>
                <a:ext uri="{FF2B5EF4-FFF2-40B4-BE49-F238E27FC236}">
                  <a16:creationId xmlns:a16="http://schemas.microsoft.com/office/drawing/2014/main" id="{1DBB425F-EB83-4BF5-8928-D92B37FC7F5B}"/>
                </a:ext>
              </a:extLst>
            </p:cNvPr>
            <p:cNvSpPr txBox="1"/>
            <p:nvPr/>
          </p:nvSpPr>
          <p:spPr>
            <a:xfrm>
              <a:off x="6712491" y="4018839"/>
              <a:ext cx="4973366" cy="806375"/>
            </a:xfrm>
            <a:prstGeom prst="rect">
              <a:avLst/>
            </a:prstGeom>
            <a:noFill/>
          </p:spPr>
          <p:txBody>
            <a:bodyPr wrap="square">
              <a:spAutoFit/>
            </a:bodyPr>
            <a:lstStyle/>
            <a:p>
              <a:pPr marL="0" marR="0" algn="just">
                <a:lnSpc>
                  <a:spcPct val="120000"/>
                </a:lnSpc>
                <a:spcBef>
                  <a:spcPts val="600"/>
                </a:spcBef>
                <a:spcAft>
                  <a:spcPts val="0"/>
                </a:spcAft>
              </a:pPr>
              <a:r>
                <a:rPr lang="en-US" sz="2000" b="1" dirty="0">
                  <a:solidFill>
                    <a:schemeClr val="accent3">
                      <a:lumMod val="50000"/>
                    </a:schemeClr>
                  </a:solidFill>
                  <a:latin typeface="Calibri" panose="020F0502020204030204" pitchFamily="34" charset="0"/>
                </a:rPr>
                <a:t>Các chính </a:t>
              </a:r>
              <a:r>
                <a:rPr lang="en-US" sz="2000" b="1" dirty="0" err="1">
                  <a:solidFill>
                    <a:schemeClr val="accent3">
                      <a:lumMod val="50000"/>
                    </a:schemeClr>
                  </a:solidFill>
                  <a:latin typeface="Calibri" panose="020F0502020204030204" pitchFamily="34" charset="0"/>
                </a:rPr>
                <a:t>sách</a:t>
              </a:r>
              <a:r>
                <a:rPr lang="en-US" sz="2000" b="1" dirty="0">
                  <a:solidFill>
                    <a:schemeClr val="accent3">
                      <a:lumMod val="50000"/>
                    </a:schemeClr>
                  </a:solidFill>
                  <a:latin typeface="Calibri" panose="020F0502020204030204" pitchFamily="34" charset="0"/>
                </a:rPr>
                <a:t> và </a:t>
              </a:r>
              <a:r>
                <a:rPr lang="en-US" sz="2000" b="1" dirty="0" err="1">
                  <a:solidFill>
                    <a:schemeClr val="accent3">
                      <a:lumMod val="50000"/>
                    </a:schemeClr>
                  </a:solidFill>
                  <a:latin typeface="Calibri" panose="020F0502020204030204" pitchFamily="34" charset="0"/>
                </a:rPr>
                <a:t>chương</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trình</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hỗ</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trợ</a:t>
              </a:r>
              <a:r>
                <a:rPr lang="en-US" sz="2000" b="1" dirty="0">
                  <a:solidFill>
                    <a:schemeClr val="accent3">
                      <a:lumMod val="50000"/>
                    </a:schemeClr>
                  </a:solidFill>
                  <a:latin typeface="Calibri" panose="020F0502020204030204" pitchFamily="34" charset="0"/>
                </a:rPr>
                <a:t> quan </a:t>
              </a:r>
              <a:r>
                <a:rPr lang="en-US" sz="2000" b="1" dirty="0" err="1">
                  <a:solidFill>
                    <a:schemeClr val="accent3">
                      <a:lumMod val="50000"/>
                    </a:schemeClr>
                  </a:solidFill>
                  <a:latin typeface="Calibri" panose="020F0502020204030204" pitchFamily="34" charset="0"/>
                </a:rPr>
                <a:t>hệ</a:t>
              </a:r>
              <a:r>
                <a:rPr lang="en-US" sz="2000" b="1" dirty="0">
                  <a:solidFill>
                    <a:schemeClr val="accent3">
                      <a:lumMod val="50000"/>
                    </a:schemeClr>
                  </a:solidFill>
                  <a:latin typeface="Calibri" panose="020F0502020204030204" pitchFamily="34" charset="0"/>
                </a:rPr>
                <a:t> lao </a:t>
              </a:r>
              <a:r>
                <a:rPr lang="en-US" sz="2000" b="1" dirty="0" err="1">
                  <a:solidFill>
                    <a:schemeClr val="accent3">
                      <a:lumMod val="50000"/>
                    </a:schemeClr>
                  </a:solidFill>
                  <a:latin typeface="Calibri" panose="020F0502020204030204" pitchFamily="34" charset="0"/>
                </a:rPr>
                <a:t>động</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hài</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hòa</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đang</a:t>
              </a:r>
              <a:r>
                <a:rPr lang="en-US" sz="2000" b="1" dirty="0">
                  <a:solidFill>
                    <a:schemeClr val="accent3">
                      <a:lumMod val="50000"/>
                    </a:schemeClr>
                  </a:solidFill>
                  <a:latin typeface="Calibri" panose="020F0502020204030204" pitchFamily="34" charset="0"/>
                </a:rPr>
                <a:t> </a:t>
              </a:r>
              <a:r>
                <a:rPr lang="en-US" sz="2000" b="1" dirty="0" err="1">
                  <a:solidFill>
                    <a:schemeClr val="accent3">
                      <a:lumMod val="50000"/>
                    </a:schemeClr>
                  </a:solidFill>
                  <a:latin typeface="Calibri" panose="020F0502020204030204" pitchFamily="34" charset="0"/>
                </a:rPr>
                <a:t>được</a:t>
              </a:r>
              <a:r>
                <a:rPr lang="en-US" sz="2000" b="1" dirty="0">
                  <a:solidFill>
                    <a:schemeClr val="accent3">
                      <a:lumMod val="50000"/>
                    </a:schemeClr>
                  </a:solidFill>
                  <a:latin typeface="Calibri" panose="020F0502020204030204" pitchFamily="34" charset="0"/>
                </a:rPr>
                <a:t> thực hiện</a:t>
              </a:r>
              <a:endParaRPr lang="vi-VN" sz="2000" b="1" dirty="0">
                <a:solidFill>
                  <a:schemeClr val="accent3">
                    <a:lumMod val="50000"/>
                  </a:schemeClr>
                </a:solidFill>
                <a:latin typeface="Calibri" panose="020F0502020204030204" pitchFamily="34" charset="0"/>
              </a:endParaRPr>
            </a:p>
          </p:txBody>
        </p:sp>
        <p:sp>
          <p:nvSpPr>
            <p:cNvPr id="30" name="TextBox 29">
              <a:extLst>
                <a:ext uri="{FF2B5EF4-FFF2-40B4-BE49-F238E27FC236}">
                  <a16:creationId xmlns:a16="http://schemas.microsoft.com/office/drawing/2014/main" id="{12354BB2-9D48-4E36-90BF-3D5EFC992987}"/>
                </a:ext>
              </a:extLst>
            </p:cNvPr>
            <p:cNvSpPr txBox="1"/>
            <p:nvPr/>
          </p:nvSpPr>
          <p:spPr>
            <a:xfrm>
              <a:off x="6697935" y="5160137"/>
              <a:ext cx="4973366" cy="707886"/>
            </a:xfrm>
            <a:prstGeom prst="rect">
              <a:avLst/>
            </a:prstGeom>
            <a:noFill/>
          </p:spPr>
          <p:txBody>
            <a:bodyPr wrap="square">
              <a:spAutoFit/>
            </a:bodyPr>
            <a:lstStyle/>
            <a:p>
              <a:r>
                <a:rPr lang="nl-NL" sz="2000" b="1" dirty="0">
                  <a:solidFill>
                    <a:schemeClr val="accent3">
                      <a:lumMod val="50000"/>
                    </a:schemeClr>
                  </a:solidFill>
                  <a:latin typeface="Calibri" panose="020F0502020204030204" pitchFamily="34" charset="0"/>
                </a:rPr>
                <a:t>Tiền lương tối thiểu được thực hiện nhất quán giữa các loại hình doanh nghiệp</a:t>
              </a:r>
              <a:endParaRPr lang="vi-VN" sz="2000" b="1" dirty="0">
                <a:solidFill>
                  <a:schemeClr val="accent3">
                    <a:lumMod val="50000"/>
                  </a:schemeClr>
                </a:solidFill>
                <a:latin typeface="Calibri" panose="020F0502020204030204" pitchFamily="34" charset="0"/>
              </a:endParaRPr>
            </a:p>
          </p:txBody>
        </p:sp>
      </p:grpSp>
      <p:pic>
        <p:nvPicPr>
          <p:cNvPr id="31" name="Graphic 30" descr="Suburban scene with solid fill">
            <a:extLst>
              <a:ext uri="{FF2B5EF4-FFF2-40B4-BE49-F238E27FC236}">
                <a16:creationId xmlns:a16="http://schemas.microsoft.com/office/drawing/2014/main" id="{EF611BAA-AE95-4D6C-AE2F-9288BD0F54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35143" y="4420942"/>
            <a:ext cx="914400" cy="914400"/>
          </a:xfrm>
          <a:prstGeom prst="rect">
            <a:avLst/>
          </a:prstGeom>
        </p:spPr>
      </p:pic>
      <p:pic>
        <p:nvPicPr>
          <p:cNvPr id="9218" name="Picture 2" descr="Quy định mới nhất về lương, thưởng năm 2020 người lao động nên biết">
            <a:extLst>
              <a:ext uri="{FF2B5EF4-FFF2-40B4-BE49-F238E27FC236}">
                <a16:creationId xmlns:a16="http://schemas.microsoft.com/office/drawing/2014/main" id="{4AE5BC94-341E-4F89-BB4A-B16AA3D411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3415" y="5424961"/>
            <a:ext cx="1334076" cy="952911"/>
          </a:xfrm>
          <a:prstGeom prst="rect">
            <a:avLst/>
          </a:prstGeom>
          <a:noFill/>
          <a:extLst>
            <a:ext uri="{909E8E84-426E-40DD-AFC4-6F175D3DCCD1}">
              <a14:hiddenFill xmlns:a14="http://schemas.microsoft.com/office/drawing/2010/main">
                <a:solidFill>
                  <a:srgbClr val="FFFFFF"/>
                </a:solidFill>
              </a14:hiddenFill>
            </a:ext>
          </a:extLst>
        </p:spPr>
      </p:pic>
      <p:pic>
        <p:nvPicPr>
          <p:cNvPr id="33" name="Graphic 32" descr="Repeat with solid fill">
            <a:extLst>
              <a:ext uri="{FF2B5EF4-FFF2-40B4-BE49-F238E27FC236}">
                <a16:creationId xmlns:a16="http://schemas.microsoft.com/office/drawing/2014/main" id="{F00542D2-C756-42A7-89CF-4CC62FBCE43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112093" y="5559618"/>
            <a:ext cx="914400" cy="914400"/>
          </a:xfrm>
          <a:prstGeom prst="rect">
            <a:avLst/>
          </a:prstGeom>
        </p:spPr>
      </p:pic>
      <p:sp>
        <p:nvSpPr>
          <p:cNvPr id="4" name="Slide Number Placeholder 3">
            <a:extLst>
              <a:ext uri="{FF2B5EF4-FFF2-40B4-BE49-F238E27FC236}">
                <a16:creationId xmlns:a16="http://schemas.microsoft.com/office/drawing/2014/main" id="{98CB14E6-1F08-41BA-83FA-3EA3AA3BAD23}"/>
              </a:ext>
            </a:extLst>
          </p:cNvPr>
          <p:cNvSpPr>
            <a:spLocks noGrp="1"/>
          </p:cNvSpPr>
          <p:nvPr>
            <p:ph type="sldNum" sz="quarter" idx="12"/>
          </p:nvPr>
        </p:nvSpPr>
        <p:spPr>
          <a:xfrm>
            <a:off x="10633349" y="6480776"/>
            <a:ext cx="1052508" cy="365125"/>
          </a:xfrm>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1566276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F326EEB-3BBA-41A9-873E-1B113B6C680D}"/>
              </a:ext>
            </a:extLst>
          </p:cNvPr>
          <p:cNvGraphicFramePr>
            <a:graphicFrameLocks noGrp="1"/>
          </p:cNvGraphicFramePr>
          <p:nvPr>
            <p:extLst>
              <p:ext uri="{D42A27DB-BD31-4B8C-83A1-F6EECF244321}">
                <p14:modId xmlns:p14="http://schemas.microsoft.com/office/powerpoint/2010/main" val="3128675977"/>
              </p:ext>
            </p:extLst>
          </p:nvPr>
        </p:nvGraphicFramePr>
        <p:xfrm>
          <a:off x="516021" y="660401"/>
          <a:ext cx="11155280" cy="850900"/>
        </p:xfrm>
        <a:graphic>
          <a:graphicData uri="http://schemas.openxmlformats.org/drawingml/2006/table">
            <a:tbl>
              <a:tblPr firstRow="1" firstCol="1" bandRow="1">
                <a:tableStyleId>{5C22544A-7EE6-4342-B048-85BDC9FD1C3A}</a:tableStyleId>
              </a:tblPr>
              <a:tblGrid>
                <a:gridCol w="11155280">
                  <a:extLst>
                    <a:ext uri="{9D8B030D-6E8A-4147-A177-3AD203B41FA5}">
                      <a16:colId xmlns:a16="http://schemas.microsoft.com/office/drawing/2014/main" val="3415780888"/>
                    </a:ext>
                  </a:extLst>
                </a:gridCol>
              </a:tblGrid>
              <a:tr h="850900">
                <a:tc>
                  <a:txBody>
                    <a:bodyPr/>
                    <a:lstStyle/>
                    <a:p>
                      <a:pPr marL="0" marR="15875" algn="just">
                        <a:lnSpc>
                          <a:spcPct val="150000"/>
                        </a:lnSpc>
                        <a:spcBef>
                          <a:spcPts val="0"/>
                        </a:spcBef>
                        <a:spcAft>
                          <a:spcPts val="0"/>
                        </a:spcAft>
                      </a:pPr>
                      <a:r>
                        <a:rPr lang="en-US" sz="1800" b="1" i="1" kern="1200" dirty="0" err="1">
                          <a:solidFill>
                            <a:schemeClr val="tx1"/>
                          </a:solidFill>
                          <a:effectLst/>
                          <a:latin typeface="+mn-lt"/>
                          <a:ea typeface="+mn-ea"/>
                          <a:cs typeface="+mn-cs"/>
                        </a:rPr>
                        <a:t>Kết</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quả</a:t>
                      </a:r>
                      <a:r>
                        <a:rPr lang="en-US" sz="1800" b="1" i="1" kern="1200" dirty="0">
                          <a:solidFill>
                            <a:schemeClr val="tx1"/>
                          </a:solidFill>
                          <a:effectLst/>
                          <a:latin typeface="+mn-lt"/>
                          <a:ea typeface="+mn-ea"/>
                          <a:cs typeface="+mn-cs"/>
                        </a:rPr>
                        <a:t> 3.2: </a:t>
                      </a:r>
                      <a:r>
                        <a:rPr lang="en-US" sz="1800" b="1" i="1" kern="1200" dirty="0" err="1">
                          <a:solidFill>
                            <a:schemeClr val="tx1"/>
                          </a:solidFill>
                          <a:effectLst/>
                          <a:latin typeface="+mn-lt"/>
                          <a:ea typeface="+mn-ea"/>
                          <a:cs typeface="+mn-cs"/>
                        </a:rPr>
                        <a:t>Tăng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cường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công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tác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thanh</a:t>
                      </a:r>
                      <a:r>
                        <a:rPr lang="en-US" sz="1800" b="1" i="1" kern="1200" dirty="0">
                          <a:solidFill>
                            <a:schemeClr val="tx1"/>
                          </a:solidFill>
                          <a:effectLst/>
                          <a:latin typeface="+mn-lt"/>
                          <a:ea typeface="+mn-ea"/>
                          <a:cs typeface="+mn-cs"/>
                        </a:rPr>
                        <a:t> tra lao </a:t>
                      </a:r>
                      <a:r>
                        <a:rPr lang="en-US" sz="1800" b="1" i="1" kern="1200" dirty="0" err="1">
                          <a:solidFill>
                            <a:schemeClr val="tx1"/>
                          </a:solidFill>
                          <a:effectLst/>
                          <a:latin typeface="+mn-lt"/>
                          <a:ea typeface="+mn-ea"/>
                          <a:cs typeface="+mn-cs"/>
                        </a:rPr>
                        <a:t>động</a:t>
                      </a:r>
                      <a:r>
                        <a:rPr lang="en-US" sz="1800" b="1" i="1" kern="1200" dirty="0">
                          <a:solidFill>
                            <a:schemeClr val="tx1"/>
                          </a:solidFill>
                          <a:effectLst/>
                          <a:latin typeface="+mn-lt"/>
                          <a:ea typeface="+mn-ea"/>
                          <a:cs typeface="+mn-cs"/>
                        </a:rPr>
                        <a:t> và </a:t>
                      </a:r>
                      <a:r>
                        <a:rPr lang="en-US" sz="1800" b="1" i="1" kern="1200" dirty="0" err="1">
                          <a:solidFill>
                            <a:schemeClr val="tx1"/>
                          </a:solidFill>
                          <a:effectLst/>
                          <a:latin typeface="+mn-lt"/>
                          <a:ea typeface="+mn-ea"/>
                          <a:cs typeface="+mn-cs"/>
                        </a:rPr>
                        <a:t>làm</a:t>
                      </a:r>
                      <a:r>
                        <a:rPr lang="en-US" sz="1800" b="1" i="1" kern="1200" dirty="0">
                          <a:solidFill>
                            <a:schemeClr val="tx1"/>
                          </a:solidFill>
                          <a:effectLst/>
                          <a:latin typeface="+mn-lt"/>
                          <a:ea typeface="+mn-ea"/>
                          <a:cs typeface="+mn-cs"/>
                        </a:rPr>
                        <a:t> cho </a:t>
                      </a:r>
                      <a:r>
                        <a:rPr lang="en-US" sz="1800" b="1" i="1" kern="1200" dirty="0" err="1">
                          <a:solidFill>
                            <a:schemeClr val="tx1"/>
                          </a:solidFill>
                          <a:effectLst/>
                          <a:latin typeface="+mn-lt"/>
                          <a:ea typeface="+mn-ea"/>
                          <a:cs typeface="+mn-cs"/>
                        </a:rPr>
                        <a:t>văn</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hóa</a:t>
                      </a:r>
                      <a:r>
                        <a:rPr lang="en-US" sz="1800" b="1" i="1" kern="1200" dirty="0">
                          <a:solidFill>
                            <a:schemeClr val="tx1"/>
                          </a:solidFill>
                          <a:effectLst/>
                          <a:latin typeface="+mn-lt"/>
                          <a:ea typeface="+mn-ea"/>
                          <a:cs typeface="+mn-cs"/>
                        </a:rPr>
                        <a:t> ATSKNN </a:t>
                      </a:r>
                      <a:r>
                        <a:rPr lang="en-US" sz="1800" b="1" i="1" kern="1200" dirty="0" err="1">
                          <a:solidFill>
                            <a:schemeClr val="tx1"/>
                          </a:solidFill>
                          <a:effectLst/>
                          <a:latin typeface="+mn-lt"/>
                          <a:ea typeface="+mn-ea"/>
                          <a:cs typeface="+mn-cs"/>
                        </a:rPr>
                        <a:t>được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thấm</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nhuần</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nhằm</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tăng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cường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việc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làm</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bền</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vững</a:t>
                      </a:r>
                      <a:r>
                        <a:rPr lang="en-US" sz="1800" b="1" i="1" kern="1200" dirty="0">
                          <a:solidFill>
                            <a:schemeClr val="tx1"/>
                          </a:solidFill>
                          <a:effectLst/>
                          <a:latin typeface="+mn-lt"/>
                          <a:ea typeface="+mn-ea"/>
                          <a:cs typeface="+mn-cs"/>
                        </a:rPr>
                        <a:t> cho lao </a:t>
                      </a:r>
                      <a:r>
                        <a:rPr lang="en-US" sz="1800" b="1" i="1" kern="1200" dirty="0" err="1">
                          <a:solidFill>
                            <a:schemeClr val="tx1"/>
                          </a:solidFill>
                          <a:effectLst/>
                          <a:latin typeface="+mn-lt"/>
                          <a:ea typeface="+mn-ea"/>
                          <a:cs typeface="+mn-cs"/>
                        </a:rPr>
                        <a:t>động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là</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phụ</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nữ</a:t>
                      </a:r>
                      <a:r>
                        <a:rPr lang="en-US" sz="1800" b="1" i="1" kern="1200" dirty="0">
                          <a:solidFill>
                            <a:schemeClr val="tx1"/>
                          </a:solidFill>
                          <a:effectLst/>
                          <a:latin typeface="+mn-lt"/>
                          <a:ea typeface="+mn-ea"/>
                          <a:cs typeface="+mn-cs"/>
                        </a:rPr>
                        <a:t> và </a:t>
                      </a:r>
                      <a:r>
                        <a:rPr lang="en-US" sz="1800" b="1" i="1" kern="1200" dirty="0" err="1">
                          <a:solidFill>
                            <a:schemeClr val="tx1"/>
                          </a:solidFill>
                          <a:effectLst/>
                          <a:latin typeface="+mn-lt"/>
                          <a:ea typeface="+mn-ea"/>
                          <a:cs typeface="+mn-cs"/>
                        </a:rPr>
                        <a:t>nam</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giới</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đặc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biệt</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là</a:t>
                      </a:r>
                      <a:r>
                        <a:rPr lang="en-US" sz="1800" b="1" i="1" kern="1200" dirty="0">
                          <a:solidFill>
                            <a:schemeClr val="tx1"/>
                          </a:solidFill>
                          <a:effectLst/>
                          <a:latin typeface="+mn-lt"/>
                          <a:ea typeface="+mn-ea"/>
                          <a:cs typeface="+mn-cs"/>
                        </a:rPr>
                        <a:t> lao </a:t>
                      </a:r>
                      <a:r>
                        <a:rPr lang="en-US" sz="1800" b="1" i="1" kern="1200" dirty="0" err="1">
                          <a:solidFill>
                            <a:schemeClr val="tx1"/>
                          </a:solidFill>
                          <a:effectLst/>
                          <a:latin typeface="+mn-lt"/>
                          <a:ea typeface="+mn-ea"/>
                          <a:cs typeface="+mn-cs"/>
                        </a:rPr>
                        <a:t>động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trẻ</a:t>
                      </a:r>
                      <a:r>
                        <a:rPr lang="en-US" sz="1800" b="1" i="1" kern="1200" dirty="0">
                          <a:solidFill>
                            <a:schemeClr val="tx1"/>
                          </a:solidFill>
                          <a:effectLst/>
                          <a:latin typeface="+mn-lt"/>
                          <a:ea typeface="+mn-ea"/>
                          <a:cs typeface="+mn-cs"/>
                        </a:rPr>
                        <a:t>.</a:t>
                      </a:r>
                      <a:endParaRPr lang="vi-VN"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3">
                        <a:lumMod val="20000"/>
                        <a:lumOff val="80000"/>
                      </a:schemeClr>
                    </a:solidFill>
                  </a:tcPr>
                </a:tc>
                <a:extLst>
                  <a:ext uri="{0D108BD9-81ED-4DB2-BD59-A6C34878D82A}">
                    <a16:rowId xmlns:a16="http://schemas.microsoft.com/office/drawing/2014/main" val="2441428968"/>
                  </a:ext>
                </a:extLst>
              </a:tr>
            </a:tbl>
          </a:graphicData>
        </a:graphic>
      </p:graphicFrame>
      <p:sp>
        <p:nvSpPr>
          <p:cNvPr id="4" name="TextBox 3">
            <a:extLst>
              <a:ext uri="{FF2B5EF4-FFF2-40B4-BE49-F238E27FC236}">
                <a16:creationId xmlns:a16="http://schemas.microsoft.com/office/drawing/2014/main" id="{B8926124-E904-4265-9AFB-CE9329FB3A70}"/>
              </a:ext>
            </a:extLst>
          </p:cNvPr>
          <p:cNvSpPr txBox="1"/>
          <p:nvPr/>
        </p:nvSpPr>
        <p:spPr>
          <a:xfrm>
            <a:off x="442873" y="1835401"/>
            <a:ext cx="6096000" cy="369332"/>
          </a:xfrm>
          <a:prstGeom prst="rect">
            <a:avLst/>
          </a:prstGeom>
          <a:noFill/>
        </p:spPr>
        <p:txBody>
          <a:bodyPr wrap="square">
            <a:spAutoFit/>
          </a:bodyPr>
          <a:lstStyle/>
          <a:p>
            <a:pPr marL="0" marR="0">
              <a:spcBef>
                <a:spcPts val="600"/>
              </a:spcBef>
              <a:spcAft>
                <a:spcPts val="0"/>
              </a:spcAft>
            </a:pPr>
            <a:r>
              <a:rPr lang="en-US" sz="1800" b="1" dirty="0" err="1">
                <a:solidFill>
                  <a:srgbClr val="404040"/>
                </a:solidFill>
                <a:effectLst/>
                <a:latin typeface="Calibri" panose="020F0502020204030204" pitchFamily="34" charset="0"/>
                <a:ea typeface="Times New Roman" panose="02020603050405020304" pitchFamily="18" charset="0"/>
              </a:rPr>
              <a:t>Khung</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pháp</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lý</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về</a:t>
            </a:r>
            <a:r>
              <a:rPr lang="en-US" sz="1800" b="1" dirty="0">
                <a:solidFill>
                  <a:srgbClr val="404040"/>
                </a:solidFill>
                <a:effectLst/>
                <a:latin typeface="Calibri" panose="020F0502020204030204" pitchFamily="34" charset="0"/>
                <a:ea typeface="Times New Roman" panose="02020603050405020304" pitchFamily="18" charset="0"/>
              </a:rPr>
              <a:t> ATSKNN </a:t>
            </a:r>
            <a:r>
              <a:rPr lang="en-US" sz="1800" b="1" dirty="0" err="1">
                <a:solidFill>
                  <a:srgbClr val="404040"/>
                </a:solidFill>
                <a:effectLst/>
                <a:latin typeface="Calibri" panose="020F0502020204030204" pitchFamily="34" charset="0"/>
                <a:ea typeface="Times New Roman" panose="02020603050405020304" pitchFamily="18" charset="0"/>
              </a:rPr>
              <a:t>được</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tăng</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cường</a:t>
            </a:r>
            <a:endParaRPr lang="vi-VN" sz="20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AD2D80BF-87B6-4EF2-AE9B-E102FA7E58C6}"/>
              </a:ext>
            </a:extLst>
          </p:cNvPr>
          <p:cNvSpPr txBox="1"/>
          <p:nvPr/>
        </p:nvSpPr>
        <p:spPr>
          <a:xfrm>
            <a:off x="442873" y="2484636"/>
            <a:ext cx="4658709" cy="646331"/>
          </a:xfrm>
          <a:prstGeom prst="rect">
            <a:avLst/>
          </a:prstGeom>
          <a:noFill/>
        </p:spPr>
        <p:txBody>
          <a:bodyPr wrap="square">
            <a:spAutoFit/>
          </a:bodyPr>
          <a:lstStyle/>
          <a:p>
            <a:pPr marL="0" marR="0">
              <a:spcBef>
                <a:spcPts val="600"/>
              </a:spcBef>
              <a:spcAft>
                <a:spcPts val="0"/>
              </a:spcAft>
            </a:pPr>
            <a:r>
              <a:rPr lang="en-US" sz="1800" b="1" dirty="0" err="1">
                <a:solidFill>
                  <a:srgbClr val="404040"/>
                </a:solidFill>
                <a:effectLst/>
                <a:latin typeface="Calibri" panose="020F0502020204030204" pitchFamily="34" charset="0"/>
                <a:ea typeface="Times New Roman" panose="02020603050405020304" pitchFamily="18" charset="0"/>
              </a:rPr>
              <a:t>Cơ</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cấu</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thể</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chế</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thúc</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đẩy</a:t>
            </a:r>
            <a:r>
              <a:rPr lang="en-US" sz="1800" b="1" dirty="0">
                <a:solidFill>
                  <a:srgbClr val="404040"/>
                </a:solidFill>
                <a:effectLst/>
                <a:latin typeface="Calibri" panose="020F0502020204030204" pitchFamily="34" charset="0"/>
                <a:ea typeface="Times New Roman" panose="02020603050405020304" pitchFamily="18" charset="0"/>
              </a:rPr>
              <a:t> ATSKNN </a:t>
            </a:r>
            <a:r>
              <a:rPr lang="en-US" sz="1800" b="1" dirty="0" err="1">
                <a:solidFill>
                  <a:srgbClr val="404040"/>
                </a:solidFill>
                <a:effectLst/>
                <a:latin typeface="Calibri" panose="020F0502020204030204" pitchFamily="34" charset="0"/>
                <a:ea typeface="Times New Roman" panose="02020603050405020304" pitchFamily="18" charset="0"/>
              </a:rPr>
              <a:t>được</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thiết</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lập</a:t>
            </a:r>
            <a:r>
              <a:rPr lang="en-US" sz="1800" b="1" dirty="0">
                <a:solidFill>
                  <a:srgbClr val="404040"/>
                </a:solidFill>
                <a:effectLst/>
                <a:latin typeface="Calibri" panose="020F0502020204030204" pitchFamily="34" charset="0"/>
                <a:ea typeface="Times New Roman" panose="02020603050405020304" pitchFamily="18" charset="0"/>
              </a:rPr>
              <a:t> và </a:t>
            </a:r>
            <a:r>
              <a:rPr lang="en-US" sz="1800" b="1" dirty="0" err="1">
                <a:solidFill>
                  <a:srgbClr val="404040"/>
                </a:solidFill>
                <a:effectLst/>
                <a:latin typeface="Calibri" panose="020F0502020204030204" pitchFamily="34" charset="0"/>
                <a:ea typeface="Times New Roman" panose="02020603050405020304" pitchFamily="18" charset="0"/>
              </a:rPr>
              <a:t>củng</a:t>
            </a:r>
            <a:r>
              <a:rPr lang="en-US" sz="1800" b="1" dirty="0">
                <a:solidFill>
                  <a:srgbClr val="404040"/>
                </a:solidFill>
                <a:effectLst/>
                <a:latin typeface="Calibri" panose="020F0502020204030204" pitchFamily="34" charset="0"/>
                <a:ea typeface="Times New Roman" panose="02020603050405020304" pitchFamily="18" charset="0"/>
              </a:rPr>
              <a:t> </a:t>
            </a:r>
            <a:r>
              <a:rPr lang="en-US" sz="1800" b="1" dirty="0" err="1">
                <a:solidFill>
                  <a:srgbClr val="404040"/>
                </a:solidFill>
                <a:effectLst/>
                <a:latin typeface="Calibri" panose="020F0502020204030204" pitchFamily="34" charset="0"/>
                <a:ea typeface="Times New Roman" panose="02020603050405020304" pitchFamily="18" charset="0"/>
              </a:rPr>
              <a:t>cố</a:t>
            </a:r>
            <a:endParaRPr lang="vi-VN" sz="2000" dirty="0">
              <a:effectLst/>
              <a:latin typeface="Times New Roman" panose="02020603050405020304"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6C5D9F64-64F1-4A14-BE05-897C23C991AB}"/>
              </a:ext>
            </a:extLst>
          </p:cNvPr>
          <p:cNvSpPr txBox="1"/>
          <p:nvPr/>
        </p:nvSpPr>
        <p:spPr>
          <a:xfrm>
            <a:off x="442873" y="3539995"/>
            <a:ext cx="6096000" cy="374077"/>
          </a:xfrm>
          <a:prstGeom prst="rect">
            <a:avLst/>
          </a:prstGeom>
          <a:noFill/>
        </p:spPr>
        <p:txBody>
          <a:bodyPr wrap="square">
            <a:spAutoFit/>
          </a:bodyPr>
          <a:lstStyle/>
          <a:p>
            <a:pPr marL="0" marR="0" algn="just">
              <a:lnSpc>
                <a:spcPct val="107000"/>
              </a:lnSpc>
              <a:spcBef>
                <a:spcPts val="600"/>
              </a:spcBef>
              <a:spcAft>
                <a:spcPts val="0"/>
              </a:spcAft>
            </a:pPr>
            <a:r>
              <a:rPr lang="nl-NL" sz="1800" b="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Nhận thức và Truyền thông ATSKNN</a:t>
            </a:r>
            <a:endParaRPr lang="vi-VN"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82116361-FA0C-48F8-A29B-376F2E0EE977}"/>
              </a:ext>
            </a:extLst>
          </p:cNvPr>
          <p:cNvSpPr txBox="1"/>
          <p:nvPr/>
        </p:nvSpPr>
        <p:spPr>
          <a:xfrm>
            <a:off x="421106" y="4383581"/>
            <a:ext cx="4874419" cy="369332"/>
          </a:xfrm>
          <a:prstGeom prst="rect">
            <a:avLst/>
          </a:prstGeom>
          <a:solidFill>
            <a:schemeClr val="bg2"/>
          </a:solidFill>
        </p:spPr>
        <p:txBody>
          <a:bodyPr wrap="square">
            <a:spAutoFit/>
          </a:bodyPr>
          <a:lstStyle/>
          <a:p>
            <a:r>
              <a:rPr lang="nl-NL" b="1" dirty="0">
                <a:solidFill>
                  <a:srgbClr val="404040"/>
                </a:solidFill>
                <a:latin typeface="Calibri" panose="020F0502020204030204" pitchFamily="34" charset="0"/>
                <a:cs typeface="Times New Roman" panose="02020603050405020304" pitchFamily="18" charset="0"/>
              </a:rPr>
              <a:t>Tai nạn lao động được kiểm soát tốt hơn. </a:t>
            </a:r>
            <a:endParaRPr lang="vi-VN" b="1" dirty="0">
              <a:solidFill>
                <a:srgbClr val="404040"/>
              </a:solidFill>
              <a:latin typeface="Calibri" panose="020F0502020204030204" pitchFamily="34" charset="0"/>
              <a:cs typeface="Times New Roman" panose="02020603050405020304" pitchFamily="18" charset="0"/>
            </a:endParaRPr>
          </a:p>
        </p:txBody>
      </p:sp>
      <p:pic>
        <p:nvPicPr>
          <p:cNvPr id="11" name="Picture 10">
            <a:extLst>
              <a:ext uri="{FF2B5EF4-FFF2-40B4-BE49-F238E27FC236}">
                <a16:creationId xmlns:a16="http://schemas.microsoft.com/office/drawing/2014/main" id="{8D785623-1ED3-451B-92B8-9FB6DEF20111}"/>
              </a:ext>
            </a:extLst>
          </p:cNvPr>
          <p:cNvPicPr/>
          <p:nvPr/>
        </p:nvPicPr>
        <p:blipFill>
          <a:blip r:embed="rId2"/>
          <a:stretch>
            <a:fillRect/>
          </a:stretch>
        </p:blipFill>
        <p:spPr>
          <a:xfrm>
            <a:off x="5390440" y="2360903"/>
            <a:ext cx="6280861" cy="3220800"/>
          </a:xfrm>
          <a:prstGeom prst="rect">
            <a:avLst/>
          </a:prstGeom>
        </p:spPr>
      </p:pic>
      <p:sp>
        <p:nvSpPr>
          <p:cNvPr id="12" name="Arrow: Down 11">
            <a:extLst>
              <a:ext uri="{FF2B5EF4-FFF2-40B4-BE49-F238E27FC236}">
                <a16:creationId xmlns:a16="http://schemas.microsoft.com/office/drawing/2014/main" id="{74710925-9F73-4C59-AFDB-D525FE6DBFC3}"/>
              </a:ext>
            </a:extLst>
          </p:cNvPr>
          <p:cNvSpPr/>
          <p:nvPr/>
        </p:nvSpPr>
        <p:spPr>
          <a:xfrm>
            <a:off x="2346783" y="3971303"/>
            <a:ext cx="254903" cy="3350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TextBox 13">
            <a:extLst>
              <a:ext uri="{FF2B5EF4-FFF2-40B4-BE49-F238E27FC236}">
                <a16:creationId xmlns:a16="http://schemas.microsoft.com/office/drawing/2014/main" id="{BE7CB202-4228-4F8E-886A-C5551D9DC9B9}"/>
              </a:ext>
            </a:extLst>
          </p:cNvPr>
          <p:cNvSpPr txBox="1"/>
          <p:nvPr/>
        </p:nvSpPr>
        <p:spPr>
          <a:xfrm>
            <a:off x="5575301" y="1689456"/>
            <a:ext cx="6096000" cy="584775"/>
          </a:xfrm>
          <a:prstGeom prst="rect">
            <a:avLst/>
          </a:prstGeom>
          <a:noFill/>
        </p:spPr>
        <p:txBody>
          <a:bodyPr wrap="square">
            <a:spAutoFit/>
          </a:bodyPr>
          <a:lstStyle/>
          <a:p>
            <a:pPr algn="ct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Số</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người</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bị</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tai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nạn</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lao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động</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và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số</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người</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chết</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vì</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tai TNLĐ </a:t>
            </a:r>
          </a:p>
          <a:p>
            <a:pPr algn="ctr"/>
            <a:r>
              <a:rPr lang="en-US" sz="1600" b="1"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giai</a:t>
            </a:r>
            <a:r>
              <a:rPr lang="en-US" sz="1600" b="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đoạn 2011-2019 </a:t>
            </a:r>
            <a:endParaRPr lang="vi-VN" sz="1600" b="1" dirty="0">
              <a:solidFill>
                <a:srgbClr val="0070C0"/>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CD03C15-E8F8-46D3-BD61-8B398CEF4443}"/>
              </a:ext>
            </a:extLst>
          </p:cNvPr>
          <p:cNvSpPr txBox="1"/>
          <p:nvPr/>
        </p:nvSpPr>
        <p:spPr>
          <a:xfrm>
            <a:off x="5390440" y="5681785"/>
            <a:ext cx="6801560" cy="338554"/>
          </a:xfrm>
          <a:prstGeom prst="rect">
            <a:avLst/>
          </a:prstGeom>
          <a:noFill/>
        </p:spPr>
        <p:txBody>
          <a:bodyPr wrap="square">
            <a:spAutoFit/>
          </a:bodyPr>
          <a:lstStyle/>
          <a:p>
            <a:r>
              <a:rPr lang="en-US" sz="1600" dirty="0" err="1">
                <a:solidFill>
                  <a:schemeClr val="tx2">
                    <a:lumMod val="75000"/>
                  </a:schemeClr>
                </a:solidFill>
                <a:effectLst/>
                <a:latin typeface="Calibri" panose="020F0502020204030204" pitchFamily="34" charset="0"/>
                <a:ea typeface="Calibri" panose="020F0502020204030204" pitchFamily="34" charset="0"/>
              </a:rPr>
              <a:t>Nguồn</a:t>
            </a:r>
            <a:r>
              <a:rPr lang="en-US" sz="1600" dirty="0">
                <a:solidFill>
                  <a:schemeClr val="tx2">
                    <a:lumMod val="75000"/>
                  </a:schemeClr>
                </a:solidFill>
                <a:effectLst/>
                <a:latin typeface="Calibri" panose="020F0502020204030204" pitchFamily="34" charset="0"/>
                <a:ea typeface="Calibri" panose="020F0502020204030204" pitchFamily="34" charset="0"/>
              </a:rPr>
              <a:t>: </a:t>
            </a:r>
            <a:r>
              <a:rPr lang="vi-VN" sz="1600" i="1" dirty="0" err="1">
                <a:solidFill>
                  <a:schemeClr val="tx2">
                    <a:lumMod val="75000"/>
                  </a:schemeClr>
                </a:solidFill>
                <a:effectLst/>
                <a:latin typeface="Calibri" panose="020F0502020204030204" pitchFamily="34" charset="0"/>
                <a:ea typeface="Calibri" panose="020F0502020204030204" pitchFamily="34" charset="0"/>
              </a:rPr>
              <a:t>Bộ</a:t>
            </a:r>
            <a:r>
              <a:rPr lang="vi-VN" sz="1600" i="1" dirty="0">
                <a:solidFill>
                  <a:schemeClr val="tx2">
                    <a:lumMod val="75000"/>
                  </a:schemeClr>
                </a:solidFill>
                <a:effectLst/>
                <a:latin typeface="Calibri" panose="020F0502020204030204" pitchFamily="34" charset="0"/>
                <a:ea typeface="Calibri" panose="020F0502020204030204" pitchFamily="34" charset="0"/>
              </a:rPr>
              <a:t> LĐTBXH, Thông </a:t>
            </a:r>
            <a:r>
              <a:rPr lang="vi-VN" sz="1600" i="1" dirty="0" err="1">
                <a:solidFill>
                  <a:schemeClr val="tx2">
                    <a:lumMod val="75000"/>
                  </a:schemeClr>
                </a:solidFill>
                <a:effectLst/>
                <a:latin typeface="Calibri" panose="020F0502020204030204" pitchFamily="34" charset="0"/>
                <a:ea typeface="Calibri" panose="020F0502020204030204" pitchFamily="34" charset="0"/>
              </a:rPr>
              <a:t>báo</a:t>
            </a:r>
            <a:r>
              <a:rPr lang="vi-VN" sz="1600" i="1" dirty="0">
                <a:solidFill>
                  <a:schemeClr val="tx2">
                    <a:lumMod val="75000"/>
                  </a:schemeClr>
                </a:solidFill>
                <a:effectLst/>
                <a:latin typeface="Calibri" panose="020F0502020204030204" pitchFamily="34" charset="0"/>
                <a:ea typeface="Calibri" panose="020F0502020204030204" pitchFamily="34" charset="0"/>
              </a:rPr>
              <a:t> </a:t>
            </a:r>
            <a:r>
              <a:rPr lang="vi-VN" sz="1600" i="1" dirty="0" err="1">
                <a:solidFill>
                  <a:schemeClr val="tx2">
                    <a:lumMod val="75000"/>
                  </a:schemeClr>
                </a:solidFill>
                <a:effectLst/>
                <a:latin typeface="Calibri" panose="020F0502020204030204" pitchFamily="34" charset="0"/>
                <a:ea typeface="Calibri" panose="020F0502020204030204" pitchFamily="34" charset="0"/>
              </a:rPr>
              <a:t>tình</a:t>
            </a:r>
            <a:r>
              <a:rPr lang="vi-VN" sz="1600" i="1" dirty="0">
                <a:solidFill>
                  <a:schemeClr val="tx2">
                    <a:lumMod val="75000"/>
                  </a:schemeClr>
                </a:solidFill>
                <a:effectLst/>
                <a:latin typeface="Calibri" panose="020F0502020204030204" pitchFamily="34" charset="0"/>
                <a:ea typeface="Calibri" panose="020F0502020204030204" pitchFamily="34" charset="0"/>
              </a:rPr>
              <a:t> </a:t>
            </a:r>
            <a:r>
              <a:rPr lang="vi-VN" sz="1600" i="1" dirty="0" err="1">
                <a:solidFill>
                  <a:schemeClr val="tx2">
                    <a:lumMod val="75000"/>
                  </a:schemeClr>
                </a:solidFill>
                <a:effectLst/>
                <a:latin typeface="Calibri" panose="020F0502020204030204" pitchFamily="34" charset="0"/>
                <a:ea typeface="Calibri" panose="020F0502020204030204" pitchFamily="34" charset="0"/>
              </a:rPr>
              <a:t>hình</a:t>
            </a:r>
            <a:r>
              <a:rPr lang="vi-VN" sz="1600" i="1" dirty="0">
                <a:solidFill>
                  <a:schemeClr val="tx2">
                    <a:lumMod val="75000"/>
                  </a:schemeClr>
                </a:solidFill>
                <a:effectLst/>
                <a:latin typeface="Calibri" panose="020F0502020204030204" pitchFamily="34" charset="0"/>
                <a:ea typeface="Calibri" panose="020F0502020204030204" pitchFamily="34" charset="0"/>
              </a:rPr>
              <a:t> tai </a:t>
            </a:r>
            <a:r>
              <a:rPr lang="vi-VN" sz="1600" i="1" dirty="0" err="1">
                <a:solidFill>
                  <a:schemeClr val="tx2">
                    <a:lumMod val="75000"/>
                  </a:schemeClr>
                </a:solidFill>
                <a:effectLst/>
                <a:latin typeface="Calibri" panose="020F0502020204030204" pitchFamily="34" charset="0"/>
                <a:ea typeface="Calibri" panose="020F0502020204030204" pitchFamily="34" charset="0"/>
              </a:rPr>
              <a:t>nạn</a:t>
            </a:r>
            <a:r>
              <a:rPr lang="vi-VN" sz="1600" i="1" dirty="0">
                <a:solidFill>
                  <a:schemeClr val="tx2">
                    <a:lumMod val="75000"/>
                  </a:schemeClr>
                </a:solidFill>
                <a:effectLst/>
                <a:latin typeface="Calibri" panose="020F0502020204030204" pitchFamily="34" charset="0"/>
                <a:ea typeface="Calibri" panose="020F0502020204030204" pitchFamily="34" charset="0"/>
              </a:rPr>
              <a:t> lao </a:t>
            </a:r>
            <a:r>
              <a:rPr lang="vi-VN" sz="1600" i="1" dirty="0" err="1">
                <a:solidFill>
                  <a:schemeClr val="tx2">
                    <a:lumMod val="75000"/>
                  </a:schemeClr>
                </a:solidFill>
                <a:effectLst/>
                <a:latin typeface="Calibri" panose="020F0502020204030204" pitchFamily="34" charset="0"/>
                <a:ea typeface="Calibri" panose="020F0502020204030204" pitchFamily="34" charset="0"/>
              </a:rPr>
              <a:t>động</a:t>
            </a:r>
            <a:r>
              <a:rPr lang="vi-VN" sz="1600" i="1" dirty="0">
                <a:solidFill>
                  <a:schemeClr val="tx2">
                    <a:lumMod val="75000"/>
                  </a:schemeClr>
                </a:solidFill>
                <a:effectLst/>
                <a:latin typeface="Calibri" panose="020F0502020204030204" pitchFamily="34" charset="0"/>
                <a:ea typeface="Calibri" panose="020F0502020204030204" pitchFamily="34" charset="0"/>
              </a:rPr>
              <a:t> các năm 2011-2019</a:t>
            </a:r>
            <a:endParaRPr lang="vi-VN" sz="1600" dirty="0">
              <a:solidFill>
                <a:schemeClr val="tx2">
                  <a:lumMod val="75000"/>
                </a:schemeClr>
              </a:solidFill>
            </a:endParaRPr>
          </a:p>
        </p:txBody>
      </p:sp>
      <p:sp>
        <p:nvSpPr>
          <p:cNvPr id="18" name="TextBox 17">
            <a:extLst>
              <a:ext uri="{FF2B5EF4-FFF2-40B4-BE49-F238E27FC236}">
                <a16:creationId xmlns:a16="http://schemas.microsoft.com/office/drawing/2014/main" id="{97C0E995-EE6B-4EB0-A906-94B5077B3ED1}"/>
              </a:ext>
            </a:extLst>
          </p:cNvPr>
          <p:cNvSpPr txBox="1"/>
          <p:nvPr/>
        </p:nvSpPr>
        <p:spPr>
          <a:xfrm>
            <a:off x="371591" y="5201880"/>
            <a:ext cx="4874419" cy="1015663"/>
          </a:xfrm>
          <a:prstGeom prst="rect">
            <a:avLst/>
          </a:prstGeom>
          <a:solidFill>
            <a:schemeClr val="accent3">
              <a:lumMod val="20000"/>
              <a:lumOff val="80000"/>
            </a:schemeClr>
          </a:solidFill>
        </p:spPr>
        <p:txBody>
          <a:bodyPr wrap="square">
            <a:spAutoFit/>
          </a:bodyPr>
          <a:lstStyle/>
          <a:p>
            <a:r>
              <a:rPr lang="nl-NL" sz="2000" b="1" u="sng" dirty="0">
                <a:solidFill>
                  <a:srgbClr val="C00000"/>
                </a:solidFill>
                <a:latin typeface="Calibri" panose="020F0502020204030204" pitchFamily="34" charset="0"/>
                <a:ea typeface="Calibri" panose="020F0502020204030204" pitchFamily="34" charset="0"/>
              </a:rPr>
              <a:t>Tuy nhiên</a:t>
            </a:r>
            <a:r>
              <a:rPr lang="nl-NL" sz="2000" b="1" dirty="0">
                <a:solidFill>
                  <a:srgbClr val="C00000"/>
                </a:solidFill>
                <a:latin typeface="Calibri" panose="020F0502020204030204" pitchFamily="34" charset="0"/>
                <a:ea typeface="Calibri" panose="020F0502020204030204" pitchFamily="34" charset="0"/>
              </a:rPr>
              <a:t>, </a:t>
            </a:r>
          </a:p>
          <a:p>
            <a:r>
              <a:rPr lang="vi-VN" sz="2000" b="1" dirty="0">
                <a:solidFill>
                  <a:srgbClr val="C00000"/>
                </a:solidFill>
                <a:effectLst/>
                <a:latin typeface="Calibri" panose="020F0502020204030204" pitchFamily="34" charset="0"/>
                <a:ea typeface="Calibri" panose="020F0502020204030204" pitchFamily="34" charset="0"/>
              </a:rPr>
              <a:t>K</a:t>
            </a:r>
            <a:r>
              <a:rPr lang="nl-NL" sz="2000" b="1" dirty="0">
                <a:solidFill>
                  <a:srgbClr val="C00000"/>
                </a:solidFill>
                <a:effectLst/>
                <a:latin typeface="Calibri" panose="020F0502020204030204" pitchFamily="34" charset="0"/>
                <a:ea typeface="Calibri" panose="020F0502020204030204" pitchFamily="34" charset="0"/>
              </a:rPr>
              <a:t>iểm soát B</a:t>
            </a:r>
            <a:r>
              <a:rPr lang="vi-VN" sz="2000" b="1" dirty="0" err="1">
                <a:solidFill>
                  <a:srgbClr val="C00000"/>
                </a:solidFill>
                <a:effectLst/>
                <a:latin typeface="Calibri" panose="020F0502020204030204" pitchFamily="34" charset="0"/>
                <a:ea typeface="Calibri" panose="020F0502020204030204" pitchFamily="34" charset="0"/>
              </a:rPr>
              <a:t>ệnh</a:t>
            </a:r>
            <a:r>
              <a:rPr lang="vi-VN" sz="2000" b="1" dirty="0">
                <a:solidFill>
                  <a:srgbClr val="C00000"/>
                </a:solidFill>
                <a:effectLst/>
                <a:latin typeface="Calibri" panose="020F0502020204030204" pitchFamily="34" charset="0"/>
                <a:ea typeface="Calibri" panose="020F0502020204030204" pitchFamily="34" charset="0"/>
              </a:rPr>
              <a:t> </a:t>
            </a:r>
            <a:r>
              <a:rPr lang="vi-VN" sz="2000" b="1" dirty="0" err="1">
                <a:solidFill>
                  <a:srgbClr val="C00000"/>
                </a:solidFill>
                <a:latin typeface="Calibri" panose="020F0502020204030204" pitchFamily="34" charset="0"/>
                <a:ea typeface="Calibri" panose="020F0502020204030204" pitchFamily="34" charset="0"/>
              </a:rPr>
              <a:t>nghề</a:t>
            </a:r>
            <a:r>
              <a:rPr lang="vi-VN" sz="2000" b="1" dirty="0">
                <a:solidFill>
                  <a:srgbClr val="C00000"/>
                </a:solidFill>
                <a:latin typeface="Calibri" panose="020F0502020204030204" pitchFamily="34" charset="0"/>
                <a:ea typeface="Calibri" panose="020F0502020204030204" pitchFamily="34" charset="0"/>
              </a:rPr>
              <a:t> nghiệp</a:t>
            </a:r>
            <a:r>
              <a:rPr lang="nl-NL" sz="2000" b="1" dirty="0">
                <a:solidFill>
                  <a:srgbClr val="C00000"/>
                </a:solidFill>
                <a:effectLst/>
                <a:latin typeface="Calibri" panose="020F0502020204030204" pitchFamily="34" charset="0"/>
                <a:ea typeface="Calibri" panose="020F0502020204030204" pitchFamily="34" charset="0"/>
              </a:rPr>
              <a:t> còn nhiều hạn chế</a:t>
            </a:r>
            <a:endParaRPr lang="vi-VN" sz="2000" b="1" dirty="0">
              <a:solidFill>
                <a:srgbClr val="C00000"/>
              </a:solidFill>
            </a:endParaRPr>
          </a:p>
        </p:txBody>
      </p:sp>
      <p:sp>
        <p:nvSpPr>
          <p:cNvPr id="5" name="Slide Number Placeholder 4">
            <a:extLst>
              <a:ext uri="{FF2B5EF4-FFF2-40B4-BE49-F238E27FC236}">
                <a16:creationId xmlns:a16="http://schemas.microsoft.com/office/drawing/2014/main" id="{3E1E3E49-D252-4BBA-9338-CCB5D3C257BC}"/>
              </a:ext>
            </a:extLst>
          </p:cNvPr>
          <p:cNvSpPr>
            <a:spLocks noGrp="1"/>
          </p:cNvSpPr>
          <p:nvPr>
            <p:ph type="sldNum" sz="quarter" idx="12"/>
          </p:nvPr>
        </p:nvSpPr>
        <p:spPr>
          <a:xfrm>
            <a:off x="10618793" y="6444715"/>
            <a:ext cx="1052508" cy="365125"/>
          </a:xfrm>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4080855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F326EEB-3BBA-41A9-873E-1B113B6C680D}"/>
              </a:ext>
            </a:extLst>
          </p:cNvPr>
          <p:cNvGraphicFramePr>
            <a:graphicFrameLocks noGrp="1"/>
          </p:cNvGraphicFramePr>
          <p:nvPr>
            <p:extLst>
              <p:ext uri="{D42A27DB-BD31-4B8C-83A1-F6EECF244321}">
                <p14:modId xmlns:p14="http://schemas.microsoft.com/office/powerpoint/2010/main" val="1954543837"/>
              </p:ext>
            </p:extLst>
          </p:nvPr>
        </p:nvGraphicFramePr>
        <p:xfrm>
          <a:off x="516021" y="660401"/>
          <a:ext cx="11155280" cy="850900"/>
        </p:xfrm>
        <a:graphic>
          <a:graphicData uri="http://schemas.openxmlformats.org/drawingml/2006/table">
            <a:tbl>
              <a:tblPr firstRow="1" firstCol="1" bandRow="1">
                <a:tableStyleId>{5C22544A-7EE6-4342-B048-85BDC9FD1C3A}</a:tableStyleId>
              </a:tblPr>
              <a:tblGrid>
                <a:gridCol w="11155280">
                  <a:extLst>
                    <a:ext uri="{9D8B030D-6E8A-4147-A177-3AD203B41FA5}">
                      <a16:colId xmlns:a16="http://schemas.microsoft.com/office/drawing/2014/main" val="3415780888"/>
                    </a:ext>
                  </a:extLst>
                </a:gridCol>
              </a:tblGrid>
              <a:tr h="850900">
                <a:tc>
                  <a:txBody>
                    <a:bodyPr/>
                    <a:lstStyle/>
                    <a:p>
                      <a:pPr marL="0" marR="15875" algn="just">
                        <a:lnSpc>
                          <a:spcPct val="150000"/>
                        </a:lnSpc>
                        <a:spcBef>
                          <a:spcPts val="0"/>
                        </a:spcBef>
                        <a:spcAft>
                          <a:spcPts val="0"/>
                        </a:spcAft>
                      </a:pPr>
                      <a:r>
                        <a:rPr lang="en-US" sz="1800" b="1" i="1" kern="1200" dirty="0" err="1">
                          <a:solidFill>
                            <a:schemeClr val="tx1"/>
                          </a:solidFill>
                          <a:effectLst/>
                          <a:latin typeface="+mn-lt"/>
                          <a:ea typeface="+mn-ea"/>
                          <a:cs typeface="+mn-cs"/>
                        </a:rPr>
                        <a:t>Kết</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quả</a:t>
                      </a:r>
                      <a:r>
                        <a:rPr lang="en-US" sz="1800" b="1" i="1" kern="1200" dirty="0">
                          <a:solidFill>
                            <a:schemeClr val="tx1"/>
                          </a:solidFill>
                          <a:effectLst/>
                          <a:latin typeface="+mn-lt"/>
                          <a:ea typeface="+mn-ea"/>
                          <a:cs typeface="+mn-cs"/>
                        </a:rPr>
                        <a:t> 3.3: </a:t>
                      </a:r>
                      <a:r>
                        <a:rPr lang="en-US" sz="1800" b="1" i="1" kern="1200" dirty="0" err="1">
                          <a:solidFill>
                            <a:schemeClr val="tx1"/>
                          </a:solidFill>
                          <a:effectLst/>
                          <a:latin typeface="+mn-lt"/>
                          <a:ea typeface="+mn-ea"/>
                          <a:cs typeface="+mn-cs"/>
                        </a:rPr>
                        <a:t>Tăng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cơ</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hội</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việc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làm</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bền</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vững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thông</a:t>
                      </a:r>
                      <a:r>
                        <a:rPr lang="en-US" sz="1800" b="1" i="1" kern="1200" dirty="0">
                          <a:solidFill>
                            <a:schemeClr val="tx1"/>
                          </a:solidFill>
                          <a:effectLst/>
                          <a:latin typeface="+mn-lt"/>
                          <a:ea typeface="+mn-ea"/>
                          <a:cs typeface="+mn-cs"/>
                        </a:rPr>
                        <a:t> qua các </a:t>
                      </a:r>
                      <a:r>
                        <a:rPr lang="en-US" sz="1800" b="1" i="1" kern="1200" dirty="0" err="1">
                          <a:solidFill>
                            <a:schemeClr val="tx1"/>
                          </a:solidFill>
                          <a:effectLst/>
                          <a:latin typeface="+mn-lt"/>
                          <a:ea typeface="+mn-ea"/>
                          <a:cs typeface="+mn-cs"/>
                        </a:rPr>
                        <a:t>phương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pháp</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tiếp</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cận</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tổng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hợp</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để</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tuân</a:t>
                      </a:r>
                      <a:r>
                        <a:rPr lang="en-US" sz="1800" b="1" i="1" kern="1200" dirty="0">
                          <a:solidFill>
                            <a:schemeClr val="tx1"/>
                          </a:solidFill>
                          <a:effectLst/>
                          <a:latin typeface="+mn-lt"/>
                          <a:ea typeface="+mn-ea"/>
                          <a:cs typeface="+mn-cs"/>
                        </a:rPr>
                        <a:t> thủ và đổi </a:t>
                      </a:r>
                      <a:r>
                        <a:rPr lang="en-US" sz="1800" b="1" i="1" kern="1200" dirty="0" err="1">
                          <a:solidFill>
                            <a:schemeClr val="tx1"/>
                          </a:solidFill>
                          <a:effectLst/>
                          <a:latin typeface="+mn-lt"/>
                          <a:ea typeface="+mn-ea"/>
                          <a:cs typeface="+mn-cs"/>
                        </a:rPr>
                        <a:t>mới</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nơi</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làm</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việc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được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áp</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dụng</a:t>
                      </a:r>
                      <a:r>
                        <a:rPr lang="en-US" sz="1800" b="1" i="1" kern="1200" dirty="0">
                          <a:solidFill>
                            <a:schemeClr val="tx1"/>
                          </a:solidFill>
                          <a:effectLst/>
                          <a:latin typeface="+mn-lt"/>
                          <a:ea typeface="+mn-ea"/>
                          <a:cs typeface="+mn-cs"/>
                        </a:rPr>
                        <a:t> ở </a:t>
                      </a:r>
                      <a:r>
                        <a:rPr lang="en-US" sz="1800" b="1" i="1" kern="1200" dirty="0" err="1">
                          <a:solidFill>
                            <a:schemeClr val="tx1"/>
                          </a:solidFill>
                          <a:effectLst/>
                          <a:latin typeface="+mn-lt"/>
                          <a:ea typeface="+mn-ea"/>
                          <a:cs typeface="+mn-cs"/>
                        </a:rPr>
                        <a:t>cấp</a:t>
                      </a:r>
                      <a:r>
                        <a:rPr lang="en-US" sz="1800" b="1" i="1" kern="1200" dirty="0">
                          <a:solidFill>
                            <a:schemeClr val="tx1"/>
                          </a:solidFill>
                          <a:effectLst/>
                          <a:latin typeface="+mn-lt"/>
                          <a:ea typeface="+mn-ea"/>
                          <a:cs typeface="+mn-cs"/>
                        </a:rPr>
                        <a:t> ngành và </a:t>
                      </a:r>
                      <a:r>
                        <a:rPr lang="en-US" sz="1800" b="1" i="1" kern="1200" dirty="0" err="1">
                          <a:solidFill>
                            <a:schemeClr val="tx1"/>
                          </a:solidFill>
                          <a:effectLst/>
                          <a:latin typeface="+mn-lt"/>
                          <a:ea typeface="+mn-ea"/>
                          <a:cs typeface="+mn-cs"/>
                        </a:rPr>
                        <a:t>nơi</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làm</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việc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để</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phát</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triển</a:t>
                      </a:r>
                      <a:r>
                        <a:rPr lang="en-US" sz="1800" b="1" i="1" kern="1200" dirty="0">
                          <a:solidFill>
                            <a:schemeClr val="tx1"/>
                          </a:solidFill>
                          <a:effectLst/>
                          <a:latin typeface="+mn-lt"/>
                          <a:ea typeface="+mn-ea"/>
                          <a:cs typeface="+mn-cs"/>
                        </a:rPr>
                        <a:t> doanh nghiệp </a:t>
                      </a:r>
                      <a:r>
                        <a:rPr lang="en-US" sz="1800" b="1" i="1" kern="1200" dirty="0" err="1">
                          <a:solidFill>
                            <a:schemeClr val="tx1"/>
                          </a:solidFill>
                          <a:effectLst/>
                          <a:latin typeface="+mn-lt"/>
                          <a:ea typeface="+mn-ea"/>
                          <a:cs typeface="+mn-cs"/>
                        </a:rPr>
                        <a:t>bền</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vững</a:t>
                      </a:r>
                      <a:r>
                        <a:rPr lang="en-US" sz="1800" b="1" i="1" kern="1200" dirty="0">
                          <a:solidFill>
                            <a:schemeClr val="tx1"/>
                          </a:solidFill>
                          <a:effectLst/>
                          <a:latin typeface="+mn-lt"/>
                          <a:ea typeface="+mn-ea"/>
                          <a:cs typeface="+mn-cs"/>
                        </a:rPr>
                        <a:t>.</a:t>
                      </a:r>
                      <a:endParaRPr lang="vi-VN"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3">
                        <a:lumMod val="20000"/>
                        <a:lumOff val="80000"/>
                      </a:schemeClr>
                    </a:solidFill>
                  </a:tcPr>
                </a:tc>
                <a:extLst>
                  <a:ext uri="{0D108BD9-81ED-4DB2-BD59-A6C34878D82A}">
                    <a16:rowId xmlns:a16="http://schemas.microsoft.com/office/drawing/2014/main" val="2441428968"/>
                  </a:ext>
                </a:extLst>
              </a:tr>
            </a:tbl>
          </a:graphicData>
        </a:graphic>
      </p:graphicFrame>
      <p:sp>
        <p:nvSpPr>
          <p:cNvPr id="8" name="TextBox 7">
            <a:extLst>
              <a:ext uri="{FF2B5EF4-FFF2-40B4-BE49-F238E27FC236}">
                <a16:creationId xmlns:a16="http://schemas.microsoft.com/office/drawing/2014/main" id="{9F76AF31-7901-452E-909A-219138498B3C}"/>
              </a:ext>
            </a:extLst>
          </p:cNvPr>
          <p:cNvSpPr txBox="1"/>
          <p:nvPr/>
        </p:nvSpPr>
        <p:spPr>
          <a:xfrm>
            <a:off x="516021" y="3930253"/>
            <a:ext cx="4520436" cy="646331"/>
          </a:xfrm>
          <a:prstGeom prst="rect">
            <a:avLst/>
          </a:prstGeom>
          <a:noFill/>
        </p:spPr>
        <p:txBody>
          <a:bodyPr wrap="square">
            <a:spAutoFit/>
          </a:bodyPr>
          <a:lstStyle/>
          <a:p>
            <a:r>
              <a:rPr lang="en-US" sz="1800" dirty="0" err="1">
                <a:effectLst/>
                <a:latin typeface="Calibri" panose="020F0502020204030204" pitchFamily="34" charset="0"/>
                <a:ea typeface="Calibri" panose="020F0502020204030204" pitchFamily="34" charset="0"/>
              </a:rPr>
              <a:t>Chương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trình</a:t>
            </a:r>
            <a:r>
              <a:rPr lang="en-US" sz="1800" dirty="0">
                <a:effectLst/>
                <a:latin typeface="Calibri" panose="020F0502020204030204" pitchFamily="34" charset="0"/>
                <a:ea typeface="Calibri" panose="020F0502020204030204" pitchFamily="34" charset="0"/>
              </a:rPr>
              <a:t> Doanh nghiệp </a:t>
            </a:r>
            <a:r>
              <a:rPr lang="en-US" sz="1800" dirty="0" err="1">
                <a:effectLst/>
                <a:latin typeface="Calibri" panose="020F0502020204030204" pitchFamily="34" charset="0"/>
                <a:ea typeface="Calibri" panose="020F0502020204030204" pitchFamily="34" charset="0"/>
              </a:rPr>
              <a:t>Cạnh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tranh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Bền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vững</a:t>
            </a:r>
            <a:r>
              <a:rPr lang="en-US" sz="1800" dirty="0">
                <a:effectLst/>
                <a:latin typeface="Calibri" panose="020F0502020204030204" pitchFamily="34" charset="0"/>
                <a:ea typeface="Calibri" panose="020F0502020204030204" pitchFamily="34" charset="0"/>
              </a:rPr>
              <a:t> và </a:t>
            </a:r>
            <a:r>
              <a:rPr lang="en-US" sz="1800" dirty="0" err="1">
                <a:effectLst/>
                <a:latin typeface="Calibri" panose="020F0502020204030204" pitchFamily="34" charset="0"/>
                <a:ea typeface="Calibri" panose="020F0502020204030204" pitchFamily="34" charset="0"/>
              </a:rPr>
              <a:t>Có</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trách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nhiệm</a:t>
            </a:r>
            <a:r>
              <a:rPr lang="en-US" sz="1800" dirty="0">
                <a:effectLst/>
                <a:latin typeface="Calibri" panose="020F0502020204030204" pitchFamily="34" charset="0"/>
                <a:ea typeface="Calibri" panose="020F0502020204030204" pitchFamily="34" charset="0"/>
              </a:rPr>
              <a:t> (SCORE)</a:t>
            </a:r>
            <a:endParaRPr lang="vi-VN" dirty="0"/>
          </a:p>
        </p:txBody>
      </p:sp>
      <p:pic>
        <p:nvPicPr>
          <p:cNvPr id="9" name="Picture 8">
            <a:extLst>
              <a:ext uri="{FF2B5EF4-FFF2-40B4-BE49-F238E27FC236}">
                <a16:creationId xmlns:a16="http://schemas.microsoft.com/office/drawing/2014/main" id="{FBD80A8C-9F57-4D48-8F48-ED5C3A6D7B49}"/>
              </a:ext>
            </a:extLst>
          </p:cNvPr>
          <p:cNvPicPr>
            <a:picLocks noChangeAspect="1"/>
          </p:cNvPicPr>
          <p:nvPr/>
        </p:nvPicPr>
        <p:blipFill>
          <a:blip r:embed="rId2"/>
          <a:stretch>
            <a:fillRect/>
          </a:stretch>
        </p:blipFill>
        <p:spPr>
          <a:xfrm>
            <a:off x="516021" y="4830057"/>
            <a:ext cx="3457575" cy="1057275"/>
          </a:xfrm>
          <a:prstGeom prst="rect">
            <a:avLst/>
          </a:prstGeom>
        </p:spPr>
      </p:pic>
      <p:grpSp>
        <p:nvGrpSpPr>
          <p:cNvPr id="16" name="Group 15">
            <a:extLst>
              <a:ext uri="{FF2B5EF4-FFF2-40B4-BE49-F238E27FC236}">
                <a16:creationId xmlns:a16="http://schemas.microsoft.com/office/drawing/2014/main" id="{9BADA67B-17F7-42F1-ACA7-AC0BE18395FB}"/>
              </a:ext>
            </a:extLst>
          </p:cNvPr>
          <p:cNvGrpSpPr/>
          <p:nvPr/>
        </p:nvGrpSpPr>
        <p:grpSpPr>
          <a:xfrm>
            <a:off x="484045" y="1783734"/>
            <a:ext cx="6096000" cy="1797774"/>
            <a:chOff x="414420" y="1840560"/>
            <a:chExt cx="6096000" cy="1797774"/>
          </a:xfrm>
        </p:grpSpPr>
        <p:pic>
          <p:nvPicPr>
            <p:cNvPr id="7170" name="Picture 2" descr="Better Work Vietnam: Home – Better Work">
              <a:extLst>
                <a:ext uri="{FF2B5EF4-FFF2-40B4-BE49-F238E27FC236}">
                  <a16:creationId xmlns:a16="http://schemas.microsoft.com/office/drawing/2014/main" id="{E08C6E94-F25F-4D66-B69A-C86E2FA177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804" y="1980984"/>
              <a:ext cx="2762250" cy="165735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A9361ED0-E084-4082-A0B9-06DA699046EF}"/>
                </a:ext>
              </a:extLst>
            </p:cNvPr>
            <p:cNvSpPr txBox="1"/>
            <p:nvPr/>
          </p:nvSpPr>
          <p:spPr>
            <a:xfrm>
              <a:off x="414420" y="1840560"/>
              <a:ext cx="6096000" cy="369332"/>
            </a:xfrm>
            <a:prstGeom prst="rect">
              <a:avLst/>
            </a:prstGeom>
            <a:noFill/>
          </p:spPr>
          <p:txBody>
            <a:bodyPr wrap="square">
              <a:spAutoFit/>
            </a:bodyPr>
            <a:lstStyle/>
            <a:p>
              <a:r>
                <a:rPr lang="en-US" sz="1800" dirty="0" err="1">
                  <a:effectLst/>
                  <a:latin typeface="Calibri" panose="020F0502020204030204" pitchFamily="34" charset="0"/>
                  <a:ea typeface="Calibri" panose="020F0502020204030204" pitchFamily="34" charset="0"/>
                </a:rPr>
                <a:t>Chương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trình</a:t>
              </a:r>
              <a:r>
                <a:rPr lang="en-US" sz="1800" dirty="0">
                  <a:effectLst/>
                  <a:latin typeface="Calibri" panose="020F0502020204030204" pitchFamily="34" charset="0"/>
                  <a:ea typeface="Calibri" panose="020F0502020204030204" pitchFamily="34" charset="0"/>
                </a:rPr>
                <a:t> Better Work </a:t>
              </a:r>
              <a:r>
                <a:rPr lang="en-US" sz="1800" dirty="0" err="1">
                  <a:effectLst/>
                  <a:latin typeface="Calibri" panose="020F0502020204030204" pitchFamily="34" charset="0"/>
                  <a:ea typeface="Calibri" panose="020F0502020204030204" pitchFamily="34" charset="0"/>
                </a:rPr>
                <a:t>Việt</a:t>
              </a:r>
              <a:r>
                <a:rPr lang="en-US" sz="1800" dirty="0">
                  <a:effectLst/>
                  <a:latin typeface="Calibri" panose="020F0502020204030204" pitchFamily="34" charset="0"/>
                  <a:ea typeface="Calibri" panose="020F0502020204030204" pitchFamily="34" charset="0"/>
                </a:rPr>
                <a:t> Nam </a:t>
              </a:r>
              <a:endParaRPr lang="vi-VN" dirty="0"/>
            </a:p>
          </p:txBody>
        </p:sp>
      </p:grpSp>
      <p:grpSp>
        <p:nvGrpSpPr>
          <p:cNvPr id="26" name="Group 25">
            <a:extLst>
              <a:ext uri="{FF2B5EF4-FFF2-40B4-BE49-F238E27FC236}">
                <a16:creationId xmlns:a16="http://schemas.microsoft.com/office/drawing/2014/main" id="{D2929E47-5375-4273-ABBA-AC11F6C420A3}"/>
              </a:ext>
            </a:extLst>
          </p:cNvPr>
          <p:cNvGrpSpPr/>
          <p:nvPr/>
        </p:nvGrpSpPr>
        <p:grpSpPr>
          <a:xfrm>
            <a:off x="5603410" y="2509530"/>
            <a:ext cx="6096000" cy="2143956"/>
            <a:chOff x="5611955" y="1840702"/>
            <a:chExt cx="6096000" cy="2143956"/>
          </a:xfrm>
        </p:grpSpPr>
        <p:sp>
          <p:nvSpPr>
            <p:cNvPr id="7" name="TextBox 6">
              <a:extLst>
                <a:ext uri="{FF2B5EF4-FFF2-40B4-BE49-F238E27FC236}">
                  <a16:creationId xmlns:a16="http://schemas.microsoft.com/office/drawing/2014/main" id="{38CCEF35-98AA-416C-8189-8A98FFCE68D7}"/>
                </a:ext>
              </a:extLst>
            </p:cNvPr>
            <p:cNvSpPr txBox="1"/>
            <p:nvPr/>
          </p:nvSpPr>
          <p:spPr>
            <a:xfrm>
              <a:off x="5611955" y="1840702"/>
              <a:ext cx="6096000" cy="1200329"/>
            </a:xfrm>
            <a:prstGeom prst="rect">
              <a:avLst/>
            </a:prstGeom>
            <a:noFill/>
          </p:spPr>
          <p:txBody>
            <a:bodyPr wrap="square">
              <a:spAutoFit/>
            </a:bodyPr>
            <a:lstStyle/>
            <a:p>
              <a:pPr algn="just"/>
              <a:r>
                <a:rPr lang="en-US" sz="1800" dirty="0">
                  <a:effectLst/>
                  <a:latin typeface="Calibri" panose="020F0502020204030204" pitchFamily="34" charset="0"/>
                  <a:ea typeface="Calibri" panose="020F0502020204030204" pitchFamily="34" charset="0"/>
                </a:rPr>
                <a:t>ILO </a:t>
              </a:r>
              <a:r>
                <a:rPr lang="en-US" sz="1800" dirty="0" err="1">
                  <a:effectLst/>
                  <a:latin typeface="Calibri" panose="020F0502020204030204" pitchFamily="34" charset="0"/>
                  <a:ea typeface="Calibri" panose="020F0502020204030204" pitchFamily="34" charset="0"/>
                </a:rPr>
                <a:t>đã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triển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khai</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dự</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án</a:t>
              </a:r>
              <a:r>
                <a:rPr lang="en-US" sz="1800" dirty="0">
                  <a:effectLst/>
                  <a:latin typeface="Calibri" panose="020F0502020204030204" pitchFamily="34" charset="0"/>
                  <a:ea typeface="Calibri" panose="020F0502020204030204" pitchFamily="34" charset="0"/>
                </a:rPr>
                <a:t> MNED </a:t>
              </a:r>
              <a:r>
                <a:rPr lang="en-US" sz="1800" dirty="0" err="1">
                  <a:effectLst/>
                  <a:latin typeface="Calibri" panose="020F0502020204030204" pitchFamily="34" charset="0"/>
                  <a:ea typeface="Calibri" panose="020F0502020204030204" pitchFamily="34" charset="0"/>
                </a:rPr>
                <a:t>nhằm</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giúp</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khuyến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khích</a:t>
              </a:r>
              <a:r>
                <a:rPr lang="en-US" sz="1800" dirty="0">
                  <a:effectLst/>
                  <a:latin typeface="Calibri" panose="020F0502020204030204" pitchFamily="34" charset="0"/>
                  <a:ea typeface="Calibri" panose="020F0502020204030204" pitchFamily="34" charset="0"/>
                </a:rPr>
                <a:t> các doanh nghiệp </a:t>
              </a:r>
              <a:r>
                <a:rPr lang="en-US" dirty="0">
                  <a:latin typeface="Calibri" panose="020F0502020204030204" pitchFamily="34" charset="0"/>
                  <a:ea typeface="Calibri" panose="020F0502020204030204" pitchFamily="34" charset="0"/>
                </a:rPr>
                <a:t>FDI </a:t>
              </a:r>
              <a:r>
                <a:rPr lang="en-US" sz="1800" dirty="0" err="1">
                  <a:effectLst/>
                  <a:latin typeface="Calibri" panose="020F0502020204030204" pitchFamily="34" charset="0"/>
                  <a:ea typeface="Calibri" panose="020F0502020204030204" pitchFamily="34" charset="0"/>
                </a:rPr>
                <a:t>đóng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góp</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tích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cực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vào</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sự</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phát</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triển</a:t>
              </a:r>
              <a:r>
                <a:rPr lang="en-US" sz="1800" dirty="0">
                  <a:effectLst/>
                  <a:latin typeface="Calibri" panose="020F0502020204030204" pitchFamily="34" charset="0"/>
                  <a:ea typeface="Calibri" panose="020F0502020204030204" pitchFamily="34" charset="0"/>
                </a:rPr>
                <a:t> KT-XH </a:t>
              </a:r>
              <a:r>
                <a:rPr lang="en-US" sz="1800" dirty="0" err="1">
                  <a:effectLst/>
                  <a:latin typeface="Calibri" panose="020F0502020204030204" pitchFamily="34" charset="0"/>
                  <a:ea typeface="Calibri" panose="020F0502020204030204" pitchFamily="34" charset="0"/>
                </a:rPr>
                <a:t>thông</a:t>
              </a:r>
              <a:r>
                <a:rPr lang="en-US" sz="1800" dirty="0">
                  <a:effectLst/>
                  <a:latin typeface="Calibri" panose="020F0502020204030204" pitchFamily="34" charset="0"/>
                  <a:ea typeface="Calibri" panose="020F0502020204030204" pitchFamily="34" charset="0"/>
                </a:rPr>
                <a:t> qua thực </a:t>
              </a:r>
              <a:r>
                <a:rPr lang="en-US" sz="1800" dirty="0" err="1">
                  <a:effectLst/>
                  <a:latin typeface="Calibri" panose="020F0502020204030204" pitchFamily="34" charset="0"/>
                  <a:ea typeface="Calibri" panose="020F0502020204030204" pitchFamily="34" charset="0"/>
                </a:rPr>
                <a:t>hành</a:t>
              </a:r>
              <a:r>
                <a:rPr lang="en-US" sz="1800" dirty="0">
                  <a:effectLst/>
                  <a:latin typeface="Calibri" panose="020F0502020204030204" pitchFamily="34" charset="0"/>
                  <a:ea typeface="Calibri" panose="020F0502020204030204" pitchFamily="34" charset="0"/>
                </a:rPr>
                <a:t> lao </a:t>
              </a:r>
              <a:r>
                <a:rPr lang="en-US" sz="1800" dirty="0" err="1">
                  <a:effectLst/>
                  <a:latin typeface="Calibri" panose="020F0502020204030204" pitchFamily="34" charset="0"/>
                  <a:ea typeface="Calibri" panose="020F0502020204030204" pitchFamily="34" charset="0"/>
                </a:rPr>
                <a:t>động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có</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trách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nhiệm</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với</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xã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đặc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biệt</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tập</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trung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vào</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lĩnh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vực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điện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tử</a:t>
              </a:r>
              <a:r>
                <a:rPr lang="en-US" sz="1800" dirty="0">
                  <a:effectLst/>
                  <a:latin typeface="Calibri" panose="020F0502020204030204" pitchFamily="34" charset="0"/>
                  <a:ea typeface="Calibri" panose="020F0502020204030204" pitchFamily="34" charset="0"/>
                </a:rPr>
                <a:t>. </a:t>
              </a:r>
              <a:endParaRPr lang="vi-VN" dirty="0"/>
            </a:p>
          </p:txBody>
        </p:sp>
        <p:pic>
          <p:nvPicPr>
            <p:cNvPr id="25" name="Picture 24">
              <a:extLst>
                <a:ext uri="{FF2B5EF4-FFF2-40B4-BE49-F238E27FC236}">
                  <a16:creationId xmlns:a16="http://schemas.microsoft.com/office/drawing/2014/main" id="{568E03BF-BF95-4DF1-AA09-4B6727F2CF88}"/>
                </a:ext>
              </a:extLst>
            </p:cNvPr>
            <p:cNvPicPr>
              <a:picLocks noChangeAspect="1"/>
            </p:cNvPicPr>
            <p:nvPr/>
          </p:nvPicPr>
          <p:blipFill>
            <a:blip r:embed="rId4"/>
            <a:stretch>
              <a:fillRect/>
            </a:stretch>
          </p:blipFill>
          <p:spPr>
            <a:xfrm>
              <a:off x="6093661" y="3194083"/>
              <a:ext cx="4867275" cy="790575"/>
            </a:xfrm>
            <a:prstGeom prst="rect">
              <a:avLst/>
            </a:prstGeom>
          </p:spPr>
        </p:pic>
      </p:grpSp>
      <p:sp>
        <p:nvSpPr>
          <p:cNvPr id="4" name="Slide Number Placeholder 3">
            <a:extLst>
              <a:ext uri="{FF2B5EF4-FFF2-40B4-BE49-F238E27FC236}">
                <a16:creationId xmlns:a16="http://schemas.microsoft.com/office/drawing/2014/main" id="{E6DF6D61-16D0-4206-A517-2F092ED0DDFF}"/>
              </a:ext>
            </a:extLst>
          </p:cNvPr>
          <p:cNvSpPr>
            <a:spLocks noGrp="1"/>
          </p:cNvSpPr>
          <p:nvPr>
            <p:ph type="sldNum" sz="quarter" idx="12"/>
          </p:nvPr>
        </p:nvSpPr>
        <p:spPr>
          <a:xfrm>
            <a:off x="10646902" y="6492875"/>
            <a:ext cx="1052508" cy="365125"/>
          </a:xfrm>
        </p:spPr>
        <p:txBody>
          <a:bodyPr/>
          <a:lstStyle/>
          <a:p>
            <a:fld id="{D57F1E4F-1CFF-5643-939E-217C01CDF565}" type="slidenum">
              <a:rPr lang="en-US" smtClean="0"/>
              <a:pPr/>
              <a:t>28</a:t>
            </a:fld>
            <a:endParaRPr lang="en-US" dirty="0"/>
          </a:p>
        </p:txBody>
      </p:sp>
      <p:sp>
        <p:nvSpPr>
          <p:cNvPr id="12" name="TextBox 11">
            <a:extLst>
              <a:ext uri="{FF2B5EF4-FFF2-40B4-BE49-F238E27FC236}">
                <a16:creationId xmlns:a16="http://schemas.microsoft.com/office/drawing/2014/main" id="{9F76AF31-7901-452E-909A-219138498B3C}"/>
              </a:ext>
            </a:extLst>
          </p:cNvPr>
          <p:cNvSpPr txBox="1"/>
          <p:nvPr/>
        </p:nvSpPr>
        <p:spPr>
          <a:xfrm>
            <a:off x="6258535" y="5035528"/>
            <a:ext cx="4520436" cy="954107"/>
          </a:xfrm>
          <a:prstGeom prst="rect">
            <a:avLst/>
          </a:prstGeom>
          <a:noFill/>
        </p:spPr>
        <p:txBody>
          <a:bodyPr wrap="square">
            <a:spAutoFit/>
          </a:bodyPr>
          <a:lstStyle/>
          <a:p>
            <a:pPr algn="ctr"/>
            <a:r>
              <a:rPr lang="en-US" sz="2800" dirty="0" err="1">
                <a:solidFill>
                  <a:srgbClr val="0070C0"/>
                </a:solidFill>
                <a:latin typeface="Calibri" panose="020F0502020204030204" pitchFamily="34" charset="0"/>
                <a:ea typeface="Calibri" panose="020F0502020204030204" pitchFamily="34" charset="0"/>
              </a:rPr>
              <a:t>SafeYouth@Work</a:t>
            </a:r>
            <a:endParaRPr lang="en-US" sz="2800" dirty="0">
              <a:solidFill>
                <a:srgbClr val="0070C0"/>
              </a:solidFill>
              <a:latin typeface="Calibri" panose="020F0502020204030204" pitchFamily="34" charset="0"/>
              <a:ea typeface="Calibri" panose="020F0502020204030204" pitchFamily="34" charset="0"/>
            </a:endParaRPr>
          </a:p>
          <a:p>
            <a:pPr algn="ctr"/>
            <a:r>
              <a:rPr lang="en-US" sz="2800" dirty="0">
                <a:solidFill>
                  <a:srgbClr val="0070C0"/>
                </a:solidFill>
                <a:latin typeface="Calibri" panose="020F0502020204030204" pitchFamily="34" charset="0"/>
                <a:ea typeface="Calibri" panose="020F0502020204030204" pitchFamily="34" charset="0"/>
              </a:rPr>
              <a:t>RSCA</a:t>
            </a:r>
            <a:endParaRPr lang="vi-VN" sz="2800" dirty="0">
              <a:solidFill>
                <a:srgbClr val="0070C0"/>
              </a:solidFill>
            </a:endParaRPr>
          </a:p>
        </p:txBody>
      </p:sp>
    </p:spTree>
    <p:extLst>
      <p:ext uri="{BB962C8B-B14F-4D97-AF65-F5344CB8AC3E}">
        <p14:creationId xmlns:p14="http://schemas.microsoft.com/office/powerpoint/2010/main" val="1109370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F326EEB-3BBA-41A9-873E-1B113B6C680D}"/>
              </a:ext>
            </a:extLst>
          </p:cNvPr>
          <p:cNvGraphicFramePr>
            <a:graphicFrameLocks noGrp="1"/>
          </p:cNvGraphicFramePr>
          <p:nvPr>
            <p:extLst>
              <p:ext uri="{D42A27DB-BD31-4B8C-83A1-F6EECF244321}">
                <p14:modId xmlns:p14="http://schemas.microsoft.com/office/powerpoint/2010/main" val="367446900"/>
              </p:ext>
            </p:extLst>
          </p:nvPr>
        </p:nvGraphicFramePr>
        <p:xfrm>
          <a:off x="516021" y="660401"/>
          <a:ext cx="11155280" cy="850900"/>
        </p:xfrm>
        <a:graphic>
          <a:graphicData uri="http://schemas.openxmlformats.org/drawingml/2006/table">
            <a:tbl>
              <a:tblPr firstRow="1" firstCol="1" bandRow="1">
                <a:tableStyleId>{5C22544A-7EE6-4342-B048-85BDC9FD1C3A}</a:tableStyleId>
              </a:tblPr>
              <a:tblGrid>
                <a:gridCol w="11155280">
                  <a:extLst>
                    <a:ext uri="{9D8B030D-6E8A-4147-A177-3AD203B41FA5}">
                      <a16:colId xmlns:a16="http://schemas.microsoft.com/office/drawing/2014/main" val="3415780888"/>
                    </a:ext>
                  </a:extLst>
                </a:gridCol>
              </a:tblGrid>
              <a:tr h="850900">
                <a:tc>
                  <a:txBody>
                    <a:bodyPr/>
                    <a:lstStyle/>
                    <a:p>
                      <a:pPr marL="0" marR="15875" algn="just">
                        <a:lnSpc>
                          <a:spcPct val="150000"/>
                        </a:lnSpc>
                        <a:spcBef>
                          <a:spcPts val="0"/>
                        </a:spcBef>
                        <a:spcAft>
                          <a:spcPts val="0"/>
                        </a:spcAft>
                      </a:pPr>
                      <a:r>
                        <a:rPr lang="en-US" sz="1800" b="1" i="1" kern="1200" dirty="0" err="1">
                          <a:solidFill>
                            <a:schemeClr val="tx1"/>
                          </a:solidFill>
                          <a:effectLst/>
                          <a:latin typeface="+mn-lt"/>
                          <a:ea typeface="+mn-ea"/>
                          <a:cs typeface="+mn-cs"/>
                        </a:rPr>
                        <a:t>Kết</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quả</a:t>
                      </a:r>
                      <a:r>
                        <a:rPr lang="en-US" sz="1800" b="1" i="1" kern="1200" dirty="0">
                          <a:solidFill>
                            <a:schemeClr val="tx1"/>
                          </a:solidFill>
                          <a:effectLst/>
                          <a:latin typeface="+mn-lt"/>
                          <a:ea typeface="+mn-ea"/>
                          <a:cs typeface="+mn-cs"/>
                        </a:rPr>
                        <a:t> 3.4: Cam </a:t>
                      </a:r>
                      <a:r>
                        <a:rPr lang="en-US" sz="1800" b="1" i="1" kern="1200" dirty="0" err="1">
                          <a:solidFill>
                            <a:schemeClr val="tx1"/>
                          </a:solidFill>
                          <a:effectLst/>
                          <a:latin typeface="+mn-lt"/>
                          <a:ea typeface="+mn-ea"/>
                          <a:cs typeface="+mn-cs"/>
                        </a:rPr>
                        <a:t>kết</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sâu</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sắc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hơn</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về</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việc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phê</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chuẩn</a:t>
                      </a:r>
                      <a:r>
                        <a:rPr lang="en-US" sz="1800" b="1" i="1" kern="1200" dirty="0">
                          <a:solidFill>
                            <a:schemeClr val="tx1"/>
                          </a:solidFill>
                          <a:effectLst/>
                          <a:latin typeface="+mn-lt"/>
                          <a:ea typeface="+mn-ea"/>
                          <a:cs typeface="+mn-cs"/>
                        </a:rPr>
                        <a:t> và </a:t>
                      </a:r>
                      <a:r>
                        <a:rPr lang="en-US" sz="1800" b="1" i="1" kern="1200" dirty="0" err="1">
                          <a:solidFill>
                            <a:schemeClr val="tx1"/>
                          </a:solidFill>
                          <a:effectLst/>
                          <a:latin typeface="+mn-lt"/>
                          <a:ea typeface="+mn-ea"/>
                          <a:cs typeface="+mn-cs"/>
                        </a:rPr>
                        <a:t>áp</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dụng</a:t>
                      </a:r>
                      <a:r>
                        <a:rPr lang="en-US" sz="1800" b="1" i="1" kern="1200" dirty="0">
                          <a:solidFill>
                            <a:schemeClr val="tx1"/>
                          </a:solidFill>
                          <a:effectLst/>
                          <a:latin typeface="+mn-lt"/>
                          <a:ea typeface="+mn-ea"/>
                          <a:cs typeface="+mn-cs"/>
                        </a:rPr>
                        <a:t> các </a:t>
                      </a:r>
                      <a:r>
                        <a:rPr lang="en-US" sz="1800" b="1" i="1" kern="1200" dirty="0" err="1">
                          <a:solidFill>
                            <a:schemeClr val="tx1"/>
                          </a:solidFill>
                          <a:effectLst/>
                          <a:latin typeface="+mn-lt"/>
                          <a:ea typeface="+mn-ea"/>
                          <a:cs typeface="+mn-cs"/>
                        </a:rPr>
                        <a:t>tiêu</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chuẩn</a:t>
                      </a:r>
                      <a:r>
                        <a:rPr lang="en-US" sz="1800" b="1" i="1" kern="1200" dirty="0">
                          <a:solidFill>
                            <a:schemeClr val="tx1"/>
                          </a:solidFill>
                          <a:effectLst/>
                          <a:latin typeface="+mn-lt"/>
                          <a:ea typeface="+mn-ea"/>
                          <a:cs typeface="+mn-cs"/>
                        </a:rPr>
                        <a:t> lao </a:t>
                      </a:r>
                      <a:r>
                        <a:rPr lang="en-US" sz="1800" b="1" i="1" kern="1200" dirty="0" err="1">
                          <a:solidFill>
                            <a:schemeClr val="tx1"/>
                          </a:solidFill>
                          <a:effectLst/>
                          <a:latin typeface="+mn-lt"/>
                          <a:ea typeface="+mn-ea"/>
                          <a:cs typeface="+mn-cs"/>
                        </a:rPr>
                        <a:t>động</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quốc</a:t>
                      </a:r>
                      <a:r>
                        <a:rPr lang="en-US" sz="1800" b="1" i="1" kern="1200" dirty="0">
                          <a:solidFill>
                            <a:schemeClr val="tx1"/>
                          </a:solidFill>
                          <a:effectLst/>
                          <a:latin typeface="+mn-lt"/>
                          <a:ea typeface="+mn-ea"/>
                          <a:cs typeface="+mn-cs"/>
                        </a:rPr>
                        <a:t> </a:t>
                      </a:r>
                      <a:r>
                        <a:rPr lang="en-US" sz="1800" b="1" i="1" kern="1200" dirty="0" err="1">
                          <a:solidFill>
                            <a:schemeClr val="tx1"/>
                          </a:solidFill>
                          <a:effectLst/>
                          <a:latin typeface="+mn-lt"/>
                          <a:ea typeface="+mn-ea"/>
                          <a:cs typeface="+mn-cs"/>
                        </a:rPr>
                        <a:t>tế</a:t>
                      </a:r>
                      <a:r>
                        <a:rPr lang="en-US" sz="1800" b="1" i="1" kern="1200" dirty="0">
                          <a:solidFill>
                            <a:schemeClr val="tx1"/>
                          </a:solidFill>
                          <a:effectLst/>
                          <a:latin typeface="+mn-lt"/>
                          <a:ea typeface="+mn-ea"/>
                          <a:cs typeface="+mn-cs"/>
                        </a:rPr>
                        <a:t>.</a:t>
                      </a:r>
                      <a:endParaRPr lang="vi-VN"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3">
                        <a:lumMod val="20000"/>
                        <a:lumOff val="80000"/>
                      </a:schemeClr>
                    </a:solidFill>
                  </a:tcPr>
                </a:tc>
                <a:extLst>
                  <a:ext uri="{0D108BD9-81ED-4DB2-BD59-A6C34878D82A}">
                    <a16:rowId xmlns:a16="http://schemas.microsoft.com/office/drawing/2014/main" val="2441428968"/>
                  </a:ext>
                </a:extLst>
              </a:tr>
            </a:tbl>
          </a:graphicData>
        </a:graphic>
      </p:graphicFrame>
      <p:pic>
        <p:nvPicPr>
          <p:cNvPr id="3" name="Picture 2">
            <a:extLst>
              <a:ext uri="{FF2B5EF4-FFF2-40B4-BE49-F238E27FC236}">
                <a16:creationId xmlns:a16="http://schemas.microsoft.com/office/drawing/2014/main" id="{D5F6C51C-71F4-4D34-9B2F-0EBD986CE42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503320" y="2196366"/>
            <a:ext cx="7167981" cy="2905988"/>
          </a:xfrm>
          <a:prstGeom prst="rect">
            <a:avLst/>
          </a:prstGeom>
          <a:noFill/>
        </p:spPr>
      </p:pic>
      <p:sp>
        <p:nvSpPr>
          <p:cNvPr id="5" name="TextBox 4">
            <a:extLst>
              <a:ext uri="{FF2B5EF4-FFF2-40B4-BE49-F238E27FC236}">
                <a16:creationId xmlns:a16="http://schemas.microsoft.com/office/drawing/2014/main" id="{8542DC03-BDD3-4BC6-B623-8010BB82809E}"/>
              </a:ext>
            </a:extLst>
          </p:cNvPr>
          <p:cNvSpPr txBox="1"/>
          <p:nvPr/>
        </p:nvSpPr>
        <p:spPr>
          <a:xfrm>
            <a:off x="516021" y="1970385"/>
            <a:ext cx="3736665" cy="3883884"/>
          </a:xfrm>
          <a:prstGeom prst="rect">
            <a:avLst/>
          </a:prstGeom>
          <a:noFill/>
        </p:spPr>
        <p:txBody>
          <a:bodyPr wrap="square">
            <a:spAutoFit/>
          </a:bodyPr>
          <a:lstStyle/>
          <a:p>
            <a:pPr marL="0" marR="0" algn="just">
              <a:lnSpc>
                <a:spcPct val="120000"/>
              </a:lnSpc>
              <a:spcBef>
                <a:spcPts val="600"/>
              </a:spcBef>
              <a:spcAft>
                <a:spcPts val="0"/>
              </a:spcAft>
            </a:pPr>
            <a:r>
              <a:rPr lang="en-US" sz="1900" dirty="0">
                <a:effectLst/>
                <a:latin typeface="Calibri" panose="020F0502020204030204" pitchFamily="34" charset="0"/>
                <a:ea typeface="Calibri" panose="020F0502020204030204" pitchFamily="34" charset="0"/>
                <a:cs typeface="Times New Roman" panose="02020603050405020304" pitchFamily="18" charset="0"/>
              </a:rPr>
              <a:t>Trong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giai</a:t>
            </a:r>
            <a:r>
              <a:rPr lang="en-US" sz="1900" dirty="0">
                <a:effectLst/>
                <a:latin typeface="Calibri" panose="020F0502020204030204" pitchFamily="34" charset="0"/>
                <a:ea typeface="Calibri" panose="020F0502020204030204" pitchFamily="34" charset="0"/>
                <a:cs typeface="Times New Roman" panose="02020603050405020304" pitchFamily="18" charset="0"/>
              </a:rPr>
              <a:t> đoạn 2017-2021,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Việt</a:t>
            </a:r>
            <a:r>
              <a:rPr lang="en-US" sz="1900" dirty="0">
                <a:effectLst/>
                <a:latin typeface="Calibri" panose="020F0502020204030204" pitchFamily="34" charset="0"/>
                <a:ea typeface="Calibri" panose="020F0502020204030204" pitchFamily="34" charset="0"/>
                <a:cs typeface="Times New Roman" panose="02020603050405020304" pitchFamily="18" charset="0"/>
              </a:rPr>
              <a:t> Nam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đã</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phê</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chuẩn</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b="1" dirty="0">
                <a:effectLst/>
                <a:latin typeface="Calibri" panose="020F0502020204030204" pitchFamily="34" charset="0"/>
                <a:ea typeface="Calibri" panose="020F0502020204030204" pitchFamily="34" charset="0"/>
                <a:cs typeface="Times New Roman" panose="02020603050405020304" pitchFamily="18" charset="0"/>
              </a:rPr>
              <a:t>04</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ước</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của</a:t>
            </a:r>
            <a:r>
              <a:rPr lang="en-US" sz="1900" dirty="0">
                <a:effectLst/>
                <a:latin typeface="Calibri" panose="020F0502020204030204" pitchFamily="34" charset="0"/>
                <a:ea typeface="Calibri" panose="020F0502020204030204" pitchFamily="34" charset="0"/>
                <a:cs typeface="Times New Roman" panose="02020603050405020304" pitchFamily="18" charset="0"/>
              </a:rPr>
              <a:t> ILO:</a:t>
            </a:r>
          </a:p>
          <a:p>
            <a:pPr marL="285750" marR="0" indent="-285750" algn="just">
              <a:lnSpc>
                <a:spcPct val="120000"/>
              </a:lnSpc>
              <a:spcBef>
                <a:spcPts val="600"/>
              </a:spcBef>
              <a:spcAft>
                <a:spcPts val="0"/>
              </a:spcAft>
              <a:buFont typeface="Arial" panose="020B0604020202020204" pitchFamily="34" charset="0"/>
              <a:buChar char="•"/>
            </a:pPr>
            <a:r>
              <a:rPr lang="en-US" sz="1900" dirty="0">
                <a:effectLst/>
                <a:latin typeface="Calibri" panose="020F0502020204030204" pitchFamily="34" charset="0"/>
                <a:ea typeface="Calibri" panose="020F0502020204030204" pitchFamily="34" charset="0"/>
                <a:cs typeface="Times New Roman" panose="02020603050405020304" pitchFamily="18" charset="0"/>
              </a:rPr>
              <a:t> Công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ước</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cơ</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bản</a:t>
            </a:r>
            <a:r>
              <a:rPr lang="en-US" sz="1900" dirty="0">
                <a:effectLst/>
                <a:latin typeface="Calibri" panose="020F0502020204030204" pitchFamily="34" charset="0"/>
                <a:ea typeface="Calibri" panose="020F0502020204030204" pitchFamily="34" charset="0"/>
                <a:cs typeface="Times New Roman" panose="02020603050405020304" pitchFamily="18" charset="0"/>
              </a:rPr>
              <a:t> 98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về</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thương</a:t>
            </a:r>
            <a:r>
              <a:rPr lang="en-US" sz="1900" dirty="0">
                <a:effectLst/>
                <a:latin typeface="Calibri" panose="020F0502020204030204" pitchFamily="34" charset="0"/>
                <a:ea typeface="Calibri" panose="020F0502020204030204" pitchFamily="34" charset="0"/>
                <a:cs typeface="Times New Roman" panose="02020603050405020304" pitchFamily="18" charset="0"/>
              </a:rPr>
              <a:t> lượng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tập</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thể</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gn="just">
              <a:lnSpc>
                <a:spcPct val="120000"/>
              </a:lnSpc>
              <a:spcBef>
                <a:spcPts val="600"/>
              </a:spcBef>
              <a:spcAft>
                <a:spcPts val="0"/>
              </a:spcAft>
              <a:buFont typeface="Arial" panose="020B0604020202020204" pitchFamily="34" charset="0"/>
              <a:buChar char="•"/>
            </a:pPr>
            <a:r>
              <a:rPr lang="en-US" sz="1900" dirty="0">
                <a:effectLst/>
                <a:latin typeface="Calibri" panose="020F0502020204030204" pitchFamily="34" charset="0"/>
                <a:ea typeface="Calibri" panose="020F0502020204030204" pitchFamily="34" charset="0"/>
                <a:cs typeface="Times New Roman" panose="02020603050405020304" pitchFamily="18" charset="0"/>
              </a:rPr>
              <a:t>Công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ước</a:t>
            </a:r>
            <a:r>
              <a:rPr lang="en-US" sz="1900" dirty="0">
                <a:effectLst/>
                <a:latin typeface="Calibri" panose="020F0502020204030204" pitchFamily="34" charset="0"/>
                <a:ea typeface="Calibri" panose="020F0502020204030204" pitchFamily="34" charset="0"/>
                <a:cs typeface="Times New Roman" panose="02020603050405020304" pitchFamily="18" charset="0"/>
              </a:rPr>
              <a:t> 105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về</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Xóa</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bỏ</a:t>
            </a:r>
            <a:r>
              <a:rPr lang="en-US" sz="1900" dirty="0">
                <a:effectLst/>
                <a:latin typeface="Calibri" panose="020F0502020204030204" pitchFamily="34" charset="0"/>
                <a:ea typeface="Calibri" panose="020F0502020204030204" pitchFamily="34" charset="0"/>
                <a:cs typeface="Times New Roman" panose="02020603050405020304" pitchFamily="18" charset="0"/>
              </a:rPr>
              <a:t> lao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động</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cưỡng</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bức</a:t>
            </a:r>
            <a:endParaRPr lang="en-US" sz="1900" dirty="0">
              <a:latin typeface="Calibri" panose="020F0502020204030204" pitchFamily="34" charset="0"/>
              <a:ea typeface="Calibri" panose="020F0502020204030204" pitchFamily="34" charset="0"/>
              <a:cs typeface="Times New Roman" panose="02020603050405020304" pitchFamily="18" charset="0"/>
            </a:endParaRPr>
          </a:p>
          <a:p>
            <a:pPr marL="285750" marR="0" indent="-285750" algn="just">
              <a:lnSpc>
                <a:spcPct val="120000"/>
              </a:lnSpc>
              <a:spcBef>
                <a:spcPts val="600"/>
              </a:spcBef>
              <a:spcAft>
                <a:spcPts val="0"/>
              </a:spcAft>
              <a:buFont typeface="Arial" panose="020B0604020202020204" pitchFamily="34" charset="0"/>
              <a:buChar char="•"/>
            </a:pPr>
            <a:r>
              <a:rPr lang="en-US" sz="1900" dirty="0">
                <a:effectLst/>
                <a:latin typeface="Calibri" panose="020F0502020204030204" pitchFamily="34" charset="0"/>
                <a:ea typeface="Calibri" panose="020F0502020204030204" pitchFamily="34" charset="0"/>
                <a:cs typeface="Times New Roman" panose="02020603050405020304" pitchFamily="18" charset="0"/>
              </a:rPr>
              <a:t>Công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ước</a:t>
            </a:r>
            <a:r>
              <a:rPr lang="en-US" sz="1900" dirty="0">
                <a:effectLst/>
                <a:latin typeface="Calibri" panose="020F0502020204030204" pitchFamily="34" charset="0"/>
                <a:ea typeface="Calibri" panose="020F0502020204030204" pitchFamily="34" charset="0"/>
                <a:cs typeface="Times New Roman" panose="02020603050405020304" pitchFamily="18" charset="0"/>
              </a:rPr>
              <a:t> 88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về</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việc</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làm</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dịch</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vụ</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p>
          <a:p>
            <a:pPr marL="285750" marR="0" indent="-285750" algn="just">
              <a:lnSpc>
                <a:spcPct val="120000"/>
              </a:lnSpc>
              <a:spcBef>
                <a:spcPts val="600"/>
              </a:spcBef>
              <a:spcAft>
                <a:spcPts val="0"/>
              </a:spcAft>
              <a:buFont typeface="Arial" panose="020B0604020202020204" pitchFamily="34" charset="0"/>
              <a:buChar char="•"/>
            </a:pPr>
            <a:r>
              <a:rPr lang="en-US" sz="1900" dirty="0">
                <a:effectLst/>
                <a:latin typeface="Calibri" panose="020F0502020204030204" pitchFamily="34" charset="0"/>
                <a:ea typeface="Calibri" panose="020F0502020204030204" pitchFamily="34" charset="0"/>
                <a:cs typeface="Times New Roman" panose="02020603050405020304" pitchFamily="18" charset="0"/>
              </a:rPr>
              <a:t>Công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ước</a:t>
            </a:r>
            <a:r>
              <a:rPr lang="en-US" sz="1900" dirty="0">
                <a:effectLst/>
                <a:latin typeface="Calibri" panose="020F0502020204030204" pitchFamily="34" charset="0"/>
                <a:ea typeface="Calibri" panose="020F0502020204030204" pitchFamily="34" charset="0"/>
                <a:cs typeface="Times New Roman" panose="02020603050405020304" pitchFamily="18" charset="0"/>
              </a:rPr>
              <a:t> 159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về</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việc</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làm</a:t>
            </a:r>
            <a:r>
              <a:rPr lang="en-US" sz="1900" dirty="0">
                <a:effectLst/>
                <a:latin typeface="Calibri" panose="020F0502020204030204" pitchFamily="34" charset="0"/>
                <a:ea typeface="Calibri" panose="020F0502020204030204" pitchFamily="34" charset="0"/>
                <a:cs typeface="Times New Roman" panose="02020603050405020304" pitchFamily="18" charset="0"/>
              </a:rPr>
              <a:t> cho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người</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khuyết</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tật</a:t>
            </a:r>
            <a:r>
              <a:rPr lang="en-US" sz="1900" dirty="0">
                <a:effectLst/>
                <a:latin typeface="Calibri" panose="020F0502020204030204" pitchFamily="34" charset="0"/>
                <a:ea typeface="Calibri" panose="020F0502020204030204" pitchFamily="34" charset="0"/>
                <a:cs typeface="Times New Roman" panose="02020603050405020304" pitchFamily="18" charset="0"/>
              </a:rPr>
              <a:t>.</a:t>
            </a:r>
            <a:endParaRPr lang="vi-VN" sz="19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22569D66-A70C-4802-9810-85549671D3D6}"/>
              </a:ext>
            </a:extLst>
          </p:cNvPr>
          <p:cNvSpPr txBox="1"/>
          <p:nvPr/>
        </p:nvSpPr>
        <p:spPr>
          <a:xfrm>
            <a:off x="5370285" y="1688137"/>
            <a:ext cx="6096000" cy="369332"/>
          </a:xfrm>
          <a:prstGeom prst="rect">
            <a:avLst/>
          </a:prstGeom>
          <a:noFill/>
        </p:spPr>
        <p:txBody>
          <a:bodyPr wrap="square">
            <a:spAutoFit/>
          </a:bodyPr>
          <a:lstStyle/>
          <a:p>
            <a:r>
              <a:rPr lang="en-US"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Các </a:t>
            </a:r>
            <a:r>
              <a:rPr lang="en-US"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công</a:t>
            </a:r>
            <a:r>
              <a:rPr lang="en-US"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ước</a:t>
            </a:r>
            <a:r>
              <a:rPr lang="en-US"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ILO </a:t>
            </a:r>
            <a:r>
              <a:rPr lang="en-US"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phê</a:t>
            </a:r>
            <a:r>
              <a:rPr lang="en-US"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chuẩn</a:t>
            </a:r>
            <a:r>
              <a:rPr lang="en-US"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theo</a:t>
            </a:r>
            <a:r>
              <a:rPr lang="en-US"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dirty="0" err="1">
                <a:solidFill>
                  <a:srgbClr val="0070C0"/>
                </a:solidFill>
                <a:effectLst/>
                <a:latin typeface="Calibri" panose="020F0502020204030204" pitchFamily="34" charset="0"/>
                <a:ea typeface="Calibri" panose="020F0502020204030204" pitchFamily="34" charset="0"/>
                <a:cs typeface="Calibri" panose="020F0502020204030204" pitchFamily="34" charset="0"/>
              </a:rPr>
              <a:t>năm</a:t>
            </a:r>
            <a:r>
              <a:rPr lang="en-US"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(1994-2020)</a:t>
            </a:r>
            <a:endParaRPr lang="vi-VN" dirty="0">
              <a:solidFill>
                <a:srgbClr val="0070C0"/>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52BE1996-AF5D-40AF-9BEB-DB5CDC3081FF}"/>
              </a:ext>
            </a:extLst>
          </p:cNvPr>
          <p:cNvSpPr txBox="1"/>
          <p:nvPr/>
        </p:nvSpPr>
        <p:spPr>
          <a:xfrm>
            <a:off x="4673599" y="5270913"/>
            <a:ext cx="6997701" cy="342786"/>
          </a:xfrm>
          <a:prstGeom prst="rect">
            <a:avLst/>
          </a:prstGeom>
          <a:noFill/>
        </p:spPr>
        <p:txBody>
          <a:bodyPr wrap="square">
            <a:spAutoFit/>
          </a:bodyPr>
          <a:lstStyle/>
          <a:p>
            <a:pPr marL="0" marR="0">
              <a:lnSpc>
                <a:spcPct val="107000"/>
              </a:lnSpc>
              <a:spcBef>
                <a:spcPts val="600"/>
              </a:spcBef>
              <a:spcAft>
                <a:spcPts val="0"/>
              </a:spcAft>
            </a:pPr>
            <a:r>
              <a:rPr lang="en-US" sz="1600" dirty="0" err="1">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Nguồn</a:t>
            </a:r>
            <a:r>
              <a:rPr lang="en-US" sz="1600"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vi-VN" sz="1600" i="1"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Tiêu </a:t>
            </a:r>
            <a:r>
              <a:rPr lang="vi-VN" sz="1600" i="1" dirty="0" err="1">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chuẩn</a:t>
            </a:r>
            <a:r>
              <a:rPr lang="en-US" sz="1600" i="1"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stock-taking </a:t>
            </a:r>
            <a:r>
              <a:rPr lang="vi-VN" sz="1600" i="1"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cho </a:t>
            </a:r>
            <a:r>
              <a:rPr lang="vi-VN" sz="1600" i="1" dirty="0" err="1">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Việc</a:t>
            </a:r>
            <a:r>
              <a:rPr lang="vi-VN" sz="1600" i="1"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vi-VN" sz="1600" i="1" dirty="0" err="1">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làm</a:t>
            </a:r>
            <a:r>
              <a:rPr lang="vi-VN" sz="1600" i="1"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vi-VN" sz="1600" i="1" dirty="0" err="1">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bền</a:t>
            </a:r>
            <a:r>
              <a:rPr lang="vi-VN" sz="1600" i="1"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vi-VN" sz="1600" i="1" dirty="0" err="1">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vững</a:t>
            </a:r>
            <a:r>
              <a:rPr lang="vi-VN" sz="1600" i="1"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vi-VN" sz="1600" i="1" dirty="0" err="1">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của</a:t>
            </a:r>
            <a:r>
              <a:rPr lang="vi-VN" sz="1600" i="1"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vi-VN" sz="1600" i="1" dirty="0" err="1">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Việt</a:t>
            </a:r>
            <a:r>
              <a:rPr lang="vi-VN" sz="1600" i="1"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Nam</a:t>
            </a:r>
            <a:r>
              <a:rPr lang="en-US" sz="1600" i="1" dirty="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ILO (2020)</a:t>
            </a:r>
            <a:endParaRPr lang="vi-VN"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Slide Number Placeholder 7">
            <a:extLst>
              <a:ext uri="{FF2B5EF4-FFF2-40B4-BE49-F238E27FC236}">
                <a16:creationId xmlns:a16="http://schemas.microsoft.com/office/drawing/2014/main" id="{9E278863-9B7D-499B-99FE-6CF0D8108ECC}"/>
              </a:ext>
            </a:extLst>
          </p:cNvPr>
          <p:cNvSpPr>
            <a:spLocks noGrp="1"/>
          </p:cNvSpPr>
          <p:nvPr>
            <p:ph type="sldNum" sz="quarter" idx="12"/>
          </p:nvPr>
        </p:nvSpPr>
        <p:spPr>
          <a:xfrm>
            <a:off x="10618792" y="6492875"/>
            <a:ext cx="1052508" cy="365125"/>
          </a:xfrm>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19518292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15FF5-5689-4440-B0A5-E22B7A0ED43C}"/>
              </a:ext>
            </a:extLst>
          </p:cNvPr>
          <p:cNvSpPr>
            <a:spLocks noGrp="1"/>
          </p:cNvSpPr>
          <p:nvPr>
            <p:ph type="title"/>
          </p:nvPr>
        </p:nvSpPr>
        <p:spPr>
          <a:xfrm>
            <a:off x="581192" y="340825"/>
            <a:ext cx="11029616" cy="1013800"/>
          </a:xfrm>
        </p:spPr>
        <p:txBody>
          <a:bodyPr>
            <a:normAutofit/>
          </a:bodyPr>
          <a:lstStyle/>
          <a:p>
            <a:r>
              <a:rPr lang="vi-VN" dirty="0"/>
              <a:t>	</a:t>
            </a:r>
            <a:r>
              <a:rPr lang="vi-VN" dirty="0" err="1"/>
              <a:t>Đánh</a:t>
            </a:r>
            <a:r>
              <a:rPr lang="vi-VN" dirty="0"/>
              <a:t> </a:t>
            </a:r>
            <a:r>
              <a:rPr lang="vi-VN" dirty="0" err="1"/>
              <a:t>giá</a:t>
            </a:r>
            <a:r>
              <a:rPr lang="vi-VN" dirty="0"/>
              <a:t> </a:t>
            </a:r>
            <a:r>
              <a:rPr lang="vi-VN" dirty="0" err="1"/>
              <a:t>tổng</a:t>
            </a:r>
            <a:r>
              <a:rPr lang="vi-VN" dirty="0"/>
              <a:t> </a:t>
            </a:r>
            <a:r>
              <a:rPr lang="vi-VN" dirty="0" err="1"/>
              <a:t>thể</a:t>
            </a:r>
            <a:r>
              <a:rPr lang="vi-VN" dirty="0"/>
              <a:t> chương </a:t>
            </a:r>
            <a:r>
              <a:rPr lang="vi-VN" dirty="0" err="1"/>
              <a:t>trình</a:t>
            </a:r>
            <a:r>
              <a:rPr lang="vi-VN" dirty="0"/>
              <a:t> </a:t>
            </a:r>
            <a:r>
              <a:rPr lang="vi-VN" dirty="0" err="1"/>
              <a:t>Dwcp</a:t>
            </a:r>
            <a:r>
              <a:rPr lang="vi-VN" dirty="0"/>
              <a:t> 2017-2021</a:t>
            </a:r>
          </a:p>
        </p:txBody>
      </p:sp>
      <p:sp>
        <p:nvSpPr>
          <p:cNvPr id="13" name="Rectangle 10">
            <a:extLst>
              <a:ext uri="{FF2B5EF4-FFF2-40B4-BE49-F238E27FC236}">
                <a16:creationId xmlns:a16="http://schemas.microsoft.com/office/drawing/2014/main" id="{6F306C00-E0A9-4E79-AF25-3D295CA90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An assortment of differently patterned circles">
            <a:extLst>
              <a:ext uri="{FF2B5EF4-FFF2-40B4-BE49-F238E27FC236}">
                <a16:creationId xmlns:a16="http://schemas.microsoft.com/office/drawing/2014/main" id="{A00A8B2E-9A99-4140-9A7B-6324E1162A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62971" y="2458433"/>
            <a:ext cx="2767346" cy="2767346"/>
          </a:xfrm>
          <a:prstGeom prst="rect">
            <a:avLst/>
          </a:prstGeom>
        </p:spPr>
      </p:pic>
      <p:graphicFrame>
        <p:nvGraphicFramePr>
          <p:cNvPr id="4" name="Content Placeholder 3">
            <a:extLst>
              <a:ext uri="{FF2B5EF4-FFF2-40B4-BE49-F238E27FC236}">
                <a16:creationId xmlns:a16="http://schemas.microsoft.com/office/drawing/2014/main" id="{0DD24977-E7B6-4D63-B60C-6878195E8DE7}"/>
              </a:ext>
            </a:extLst>
          </p:cNvPr>
          <p:cNvGraphicFramePr>
            <a:graphicFrameLocks noGrp="1"/>
          </p:cNvGraphicFramePr>
          <p:nvPr>
            <p:ph idx="1"/>
            <p:extLst>
              <p:ext uri="{D42A27DB-BD31-4B8C-83A1-F6EECF244321}">
                <p14:modId xmlns:p14="http://schemas.microsoft.com/office/powerpoint/2010/main" val="525930533"/>
              </p:ext>
            </p:extLst>
          </p:nvPr>
        </p:nvGraphicFramePr>
        <p:xfrm>
          <a:off x="6335805" y="2180496"/>
          <a:ext cx="5275001" cy="40456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59BBC83C-4F45-4D65-99E8-64AF4F9F12B0}"/>
              </a:ext>
            </a:extLst>
          </p:cNvPr>
          <p:cNvSpPr txBox="1"/>
          <p:nvPr/>
        </p:nvSpPr>
        <p:spPr>
          <a:xfrm>
            <a:off x="581192" y="2640456"/>
            <a:ext cx="5006808" cy="2585323"/>
          </a:xfrm>
          <a:prstGeom prst="rect">
            <a:avLst/>
          </a:prstGeom>
          <a:noFill/>
        </p:spPr>
        <p:txBody>
          <a:bodyPr wrap="square" rtlCol="0">
            <a:spAutoFit/>
          </a:bodyPr>
          <a:lstStyle/>
          <a:p>
            <a:pPr algn="ctr"/>
            <a:r>
              <a:rPr lang="vi-VN" sz="5400" b="1" dirty="0">
                <a:solidFill>
                  <a:schemeClr val="tx1">
                    <a:lumMod val="75000"/>
                    <a:lumOff val="25000"/>
                  </a:schemeClr>
                </a:solidFill>
                <a:latin typeface="Calibri" panose="020F0502020204030204" pitchFamily="34" charset="0"/>
                <a:ea typeface="Cambria Math" panose="02040503050406030204" pitchFamily="18" charset="0"/>
                <a:cs typeface="Calibri" panose="020F0502020204030204" pitchFamily="34" charset="0"/>
              </a:rPr>
              <a:t>Chương </a:t>
            </a:r>
            <a:r>
              <a:rPr lang="vi-VN" sz="5400" b="1" dirty="0" err="1">
                <a:solidFill>
                  <a:schemeClr val="tx1">
                    <a:lumMod val="75000"/>
                    <a:lumOff val="25000"/>
                  </a:schemeClr>
                </a:solidFill>
                <a:latin typeface="Calibri" panose="020F0502020204030204" pitchFamily="34" charset="0"/>
                <a:ea typeface="Cambria Math" panose="02040503050406030204" pitchFamily="18" charset="0"/>
                <a:cs typeface="Calibri" panose="020F0502020204030204" pitchFamily="34" charset="0"/>
              </a:rPr>
              <a:t>trình</a:t>
            </a:r>
            <a:r>
              <a:rPr lang="vi-VN" sz="5400" b="1" dirty="0">
                <a:solidFill>
                  <a:schemeClr val="tx1">
                    <a:lumMod val="75000"/>
                    <a:lumOff val="25000"/>
                  </a:schemeClr>
                </a:solidFill>
                <a:latin typeface="Calibri" panose="020F0502020204030204" pitchFamily="34" charset="0"/>
                <a:ea typeface="Cambria Math" panose="02040503050406030204" pitchFamily="18" charset="0"/>
                <a:cs typeface="Calibri" panose="020F0502020204030204" pitchFamily="34" charset="0"/>
              </a:rPr>
              <a:t> </a:t>
            </a:r>
          </a:p>
          <a:p>
            <a:pPr algn="ctr"/>
            <a:r>
              <a:rPr lang="vi-VN" sz="5400" b="1" dirty="0">
                <a:solidFill>
                  <a:schemeClr val="tx1">
                    <a:lumMod val="75000"/>
                    <a:lumOff val="25000"/>
                  </a:schemeClr>
                </a:solidFill>
                <a:latin typeface="Calibri" panose="020F0502020204030204" pitchFamily="34" charset="0"/>
                <a:ea typeface="Cambria Math" panose="02040503050406030204" pitchFamily="18" charset="0"/>
                <a:cs typeface="Calibri" panose="020F0502020204030204" pitchFamily="34" charset="0"/>
              </a:rPr>
              <a:t>DWCP </a:t>
            </a:r>
          </a:p>
          <a:p>
            <a:pPr algn="ctr"/>
            <a:r>
              <a:rPr lang="vi-VN" sz="5400" b="1" dirty="0">
                <a:solidFill>
                  <a:schemeClr val="tx1">
                    <a:lumMod val="75000"/>
                    <a:lumOff val="25000"/>
                  </a:schemeClr>
                </a:solidFill>
                <a:latin typeface="Calibri" panose="020F0502020204030204" pitchFamily="34" charset="0"/>
                <a:ea typeface="Cambria Math" panose="02040503050406030204" pitchFamily="18" charset="0"/>
                <a:cs typeface="Calibri" panose="020F0502020204030204" pitchFamily="34" charset="0"/>
              </a:rPr>
              <a:t>2017 -2021</a:t>
            </a:r>
          </a:p>
        </p:txBody>
      </p:sp>
      <p:sp>
        <p:nvSpPr>
          <p:cNvPr id="8" name="Slide Number Placeholder 7">
            <a:extLst>
              <a:ext uri="{FF2B5EF4-FFF2-40B4-BE49-F238E27FC236}">
                <a16:creationId xmlns:a16="http://schemas.microsoft.com/office/drawing/2014/main" id="{D5A78884-E699-4D77-9092-595A71CF838F}"/>
              </a:ext>
            </a:extLst>
          </p:cNvPr>
          <p:cNvSpPr>
            <a:spLocks noGrp="1"/>
          </p:cNvSpPr>
          <p:nvPr>
            <p:ph type="sldNum" sz="quarter" idx="12"/>
          </p:nvPr>
        </p:nvSpPr>
        <p:spPr>
          <a:xfrm>
            <a:off x="10767850" y="6492875"/>
            <a:ext cx="1052508" cy="365125"/>
          </a:xfrm>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8813654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99F183-99EE-4B1F-BA64-21A0792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B783A767-5AFC-40D0-A72C-09036EA1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41262CAC-6BC8-43F9-9113-770A2772F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AA2CCB6-DFD2-41CD-96FE-0140B7935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3A0F039B-5DD9-421A-9389-1F31ABD9B2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75812F-C481-4F84-92D9-9B45F3A00F42}"/>
              </a:ext>
            </a:extLst>
          </p:cNvPr>
          <p:cNvSpPr>
            <a:spLocks noGrp="1"/>
          </p:cNvSpPr>
          <p:nvPr>
            <p:ph type="title"/>
          </p:nvPr>
        </p:nvSpPr>
        <p:spPr>
          <a:xfrm>
            <a:off x="581191" y="723901"/>
            <a:ext cx="10993549" cy="1084539"/>
          </a:xfrm>
        </p:spPr>
        <p:txBody>
          <a:bodyPr vert="horz" lIns="91440" tIns="45720" rIns="91440" bIns="45720" rtlCol="0" anchor="b">
            <a:normAutofit/>
          </a:bodyPr>
          <a:lstStyle/>
          <a:p>
            <a:r>
              <a:rPr lang="en-US" sz="3600" dirty="0" err="1">
                <a:solidFill>
                  <a:schemeClr val="accent1"/>
                </a:solidFill>
                <a:latin typeface="Tahoma" panose="020B0604030504040204" pitchFamily="34" charset="0"/>
                <a:ea typeface="Tahoma" panose="020B0604030504040204" pitchFamily="34" charset="0"/>
                <a:cs typeface="Tahoma" panose="020B0604030504040204" pitchFamily="34" charset="0"/>
              </a:rPr>
              <a:t>Tính</a:t>
            </a:r>
            <a:r>
              <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chemeClr val="accent1"/>
                </a:solidFill>
                <a:latin typeface="Tahoma" panose="020B0604030504040204" pitchFamily="34" charset="0"/>
                <a:ea typeface="Tahoma" panose="020B0604030504040204" pitchFamily="34" charset="0"/>
                <a:cs typeface="Tahoma" panose="020B0604030504040204" pitchFamily="34" charset="0"/>
              </a:rPr>
              <a:t>phù</a:t>
            </a:r>
            <a:r>
              <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chemeClr val="accent1"/>
                </a:solidFill>
                <a:latin typeface="Tahoma" panose="020B0604030504040204" pitchFamily="34" charset="0"/>
                <a:ea typeface="Tahoma" panose="020B0604030504040204" pitchFamily="34" charset="0"/>
                <a:cs typeface="Tahoma" panose="020B0604030504040204" pitchFamily="34" charset="0"/>
              </a:rPr>
              <a:t>hợp</a:t>
            </a:r>
            <a:endPar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endParaRPr>
          </a:p>
        </p:txBody>
      </p:sp>
      <p:pic>
        <p:nvPicPr>
          <p:cNvPr id="7" name="Graphic 6" descr="Bullseye outline">
            <a:extLst>
              <a:ext uri="{FF2B5EF4-FFF2-40B4-BE49-F238E27FC236}">
                <a16:creationId xmlns:a16="http://schemas.microsoft.com/office/drawing/2014/main" id="{62C58F54-A33C-451F-B730-70739DB7A29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681062" y="2161130"/>
            <a:ext cx="3308759" cy="3308759"/>
          </a:xfrm>
          <a:prstGeom prst="rect">
            <a:avLst/>
          </a:prstGeom>
        </p:spPr>
      </p:pic>
      <p:sp>
        <p:nvSpPr>
          <p:cNvPr id="4" name="TextBox 3">
            <a:extLst>
              <a:ext uri="{FF2B5EF4-FFF2-40B4-BE49-F238E27FC236}">
                <a16:creationId xmlns:a16="http://schemas.microsoft.com/office/drawing/2014/main" id="{A372DC47-862C-41FE-9691-87C7BFE88A65}"/>
              </a:ext>
            </a:extLst>
          </p:cNvPr>
          <p:cNvSpPr txBox="1"/>
          <p:nvPr/>
        </p:nvSpPr>
        <p:spPr>
          <a:xfrm>
            <a:off x="4595468" y="1930778"/>
            <a:ext cx="7149997" cy="3722879"/>
          </a:xfrm>
          <a:prstGeom prst="rect">
            <a:avLst/>
          </a:prstGeom>
          <a:noFill/>
          <a:ln w="19050">
            <a:noFill/>
          </a:ln>
        </p:spPr>
        <p:txBody>
          <a:bodyPr wrap="square" rtlCol="0">
            <a:spAutoFit/>
          </a:bodyPr>
          <a:lstStyle/>
          <a:p>
            <a:pPr marL="285750" indent="-285750">
              <a:lnSpc>
                <a:spcPct val="150000"/>
              </a:lnSpc>
              <a:buFont typeface="Wingdings" panose="05000000000000000000" pitchFamily="2" charset="2"/>
              <a:buChar char="Ø"/>
            </a:pPr>
            <a:r>
              <a:rPr lang="en-US" sz="2000" dirty="0" err="1">
                <a:solidFill>
                  <a:schemeClr val="accent4">
                    <a:lumMod val="50000"/>
                  </a:schemeClr>
                </a:solidFill>
              </a:rPr>
              <a:t>Phù</a:t>
            </a:r>
            <a:r>
              <a:rPr lang="en-US" sz="2000" dirty="0">
                <a:solidFill>
                  <a:schemeClr val="accent4">
                    <a:lumMod val="50000"/>
                  </a:schemeClr>
                </a:solidFill>
              </a:rPr>
              <a:t> </a:t>
            </a:r>
            <a:r>
              <a:rPr lang="en-US" sz="2000" dirty="0" err="1">
                <a:solidFill>
                  <a:schemeClr val="accent4">
                    <a:lumMod val="50000"/>
                  </a:schemeClr>
                </a:solidFill>
              </a:rPr>
              <a:t>hợp</a:t>
            </a:r>
            <a:r>
              <a:rPr lang="en-US" sz="2000" dirty="0">
                <a:solidFill>
                  <a:schemeClr val="accent4">
                    <a:lumMod val="50000"/>
                  </a:schemeClr>
                </a:solidFill>
              </a:rPr>
              <a:t> </a:t>
            </a:r>
            <a:r>
              <a:rPr lang="en-US" sz="2000" dirty="0" err="1">
                <a:solidFill>
                  <a:schemeClr val="accent4">
                    <a:lumMod val="50000"/>
                  </a:schemeClr>
                </a:solidFill>
              </a:rPr>
              <a:t>với</a:t>
            </a:r>
            <a:r>
              <a:rPr lang="en-US" sz="2000" dirty="0">
                <a:solidFill>
                  <a:schemeClr val="accent4">
                    <a:lumMod val="50000"/>
                  </a:schemeClr>
                </a:solidFill>
              </a:rPr>
              <a:t> </a:t>
            </a:r>
            <a:r>
              <a:rPr lang="en-US" sz="2000" dirty="0" err="1">
                <a:solidFill>
                  <a:schemeClr val="accent4">
                    <a:lumMod val="50000"/>
                  </a:schemeClr>
                </a:solidFill>
              </a:rPr>
              <a:t>Kế</a:t>
            </a:r>
            <a:r>
              <a:rPr lang="en-US" sz="2000" dirty="0">
                <a:solidFill>
                  <a:schemeClr val="accent4">
                    <a:lumMod val="50000"/>
                  </a:schemeClr>
                </a:solidFill>
              </a:rPr>
              <a:t> </a:t>
            </a:r>
            <a:r>
              <a:rPr lang="en-US" sz="2000" dirty="0" err="1">
                <a:solidFill>
                  <a:schemeClr val="accent4">
                    <a:lumMod val="50000"/>
                  </a:schemeClr>
                </a:solidFill>
              </a:rPr>
              <a:t>hoạch</a:t>
            </a:r>
            <a:r>
              <a:rPr lang="en-US" sz="2000" dirty="0">
                <a:solidFill>
                  <a:schemeClr val="accent4">
                    <a:lumMod val="50000"/>
                  </a:schemeClr>
                </a:solidFill>
              </a:rPr>
              <a:t> </a:t>
            </a:r>
            <a:r>
              <a:rPr lang="en-US" sz="2000" dirty="0" err="1">
                <a:solidFill>
                  <a:schemeClr val="accent4">
                    <a:lumMod val="50000"/>
                  </a:schemeClr>
                </a:solidFill>
              </a:rPr>
              <a:t>phát</a:t>
            </a:r>
            <a:r>
              <a:rPr lang="en-US" sz="2000" dirty="0">
                <a:solidFill>
                  <a:schemeClr val="accent4">
                    <a:lumMod val="50000"/>
                  </a:schemeClr>
                </a:solidFill>
              </a:rPr>
              <a:t> </a:t>
            </a:r>
            <a:r>
              <a:rPr lang="en-US" sz="2000" dirty="0" err="1">
                <a:solidFill>
                  <a:schemeClr val="accent4">
                    <a:lumMod val="50000"/>
                  </a:schemeClr>
                </a:solidFill>
              </a:rPr>
              <a:t>triển</a:t>
            </a:r>
            <a:r>
              <a:rPr lang="en-US" sz="2000" dirty="0">
                <a:solidFill>
                  <a:schemeClr val="accent4">
                    <a:lumMod val="50000"/>
                  </a:schemeClr>
                </a:solidFill>
              </a:rPr>
              <a:t> Kinh </a:t>
            </a:r>
            <a:r>
              <a:rPr lang="en-US" sz="2000" dirty="0" err="1">
                <a:solidFill>
                  <a:schemeClr val="accent4">
                    <a:lumMod val="50000"/>
                  </a:schemeClr>
                </a:solidFill>
              </a:rPr>
              <a:t>tế</a:t>
            </a:r>
            <a:r>
              <a:rPr lang="en-US" sz="2000" dirty="0">
                <a:solidFill>
                  <a:schemeClr val="accent4">
                    <a:lumMod val="50000"/>
                  </a:schemeClr>
                </a:solidFill>
              </a:rPr>
              <a:t> - </a:t>
            </a:r>
            <a:r>
              <a:rPr lang="en-US" sz="2000" dirty="0" err="1">
                <a:solidFill>
                  <a:schemeClr val="accent4">
                    <a:lumMod val="50000"/>
                  </a:schemeClr>
                </a:solidFill>
              </a:rPr>
              <a:t>Xã</a:t>
            </a:r>
            <a:r>
              <a:rPr lang="en-US" sz="2000" dirty="0">
                <a:solidFill>
                  <a:schemeClr val="accent4">
                    <a:lumMod val="50000"/>
                  </a:schemeClr>
                </a:solidFill>
              </a:rPr>
              <a:t> </a:t>
            </a:r>
            <a:r>
              <a:rPr lang="en-US" sz="2000" dirty="0" err="1">
                <a:solidFill>
                  <a:schemeClr val="accent4">
                    <a:lumMod val="50000"/>
                  </a:schemeClr>
                </a:solidFill>
              </a:rPr>
              <a:t>hội</a:t>
            </a:r>
            <a:r>
              <a:rPr lang="en-US" sz="2000" dirty="0">
                <a:solidFill>
                  <a:schemeClr val="accent4">
                    <a:lumMod val="50000"/>
                  </a:schemeClr>
                </a:solidFill>
              </a:rPr>
              <a:t> </a:t>
            </a:r>
            <a:r>
              <a:rPr lang="en-US" sz="2000" dirty="0" err="1">
                <a:solidFill>
                  <a:schemeClr val="accent4">
                    <a:lumMod val="50000"/>
                  </a:schemeClr>
                </a:solidFill>
              </a:rPr>
              <a:t>của</a:t>
            </a:r>
            <a:r>
              <a:rPr lang="en-US" sz="2000" dirty="0">
                <a:solidFill>
                  <a:schemeClr val="accent4">
                    <a:lumMod val="50000"/>
                  </a:schemeClr>
                </a:solidFill>
              </a:rPr>
              <a:t> </a:t>
            </a:r>
            <a:r>
              <a:rPr lang="en-US" sz="2000" dirty="0" err="1">
                <a:solidFill>
                  <a:schemeClr val="accent4">
                    <a:lumMod val="50000"/>
                  </a:schemeClr>
                </a:solidFill>
              </a:rPr>
              <a:t>Việt</a:t>
            </a:r>
            <a:r>
              <a:rPr lang="en-US" sz="2000" dirty="0">
                <a:solidFill>
                  <a:schemeClr val="accent4">
                    <a:lumMod val="50000"/>
                  </a:schemeClr>
                </a:solidFill>
              </a:rPr>
              <a:t> Nam</a:t>
            </a:r>
          </a:p>
          <a:p>
            <a:pPr marL="285750" indent="-285750">
              <a:lnSpc>
                <a:spcPct val="150000"/>
              </a:lnSpc>
              <a:buFont typeface="Wingdings" panose="05000000000000000000" pitchFamily="2" charset="2"/>
              <a:buChar char="Ø"/>
            </a:pPr>
            <a:r>
              <a:rPr lang="en-US" sz="2000" dirty="0" err="1">
                <a:solidFill>
                  <a:schemeClr val="accent4">
                    <a:lumMod val="50000"/>
                  </a:schemeClr>
                </a:solidFill>
              </a:rPr>
              <a:t>Đáp</a:t>
            </a:r>
            <a:r>
              <a:rPr lang="en-US" sz="2000" dirty="0">
                <a:solidFill>
                  <a:schemeClr val="accent4">
                    <a:lumMod val="50000"/>
                  </a:schemeClr>
                </a:solidFill>
              </a:rPr>
              <a:t> </a:t>
            </a:r>
            <a:r>
              <a:rPr lang="en-US" sz="2000" dirty="0" err="1">
                <a:solidFill>
                  <a:schemeClr val="accent4">
                    <a:lumMod val="50000"/>
                  </a:schemeClr>
                </a:solidFill>
              </a:rPr>
              <a:t>ứng</a:t>
            </a:r>
            <a:r>
              <a:rPr lang="en-US" sz="2000" dirty="0">
                <a:solidFill>
                  <a:schemeClr val="accent4">
                    <a:lumMod val="50000"/>
                  </a:schemeClr>
                </a:solidFill>
              </a:rPr>
              <a:t> các </a:t>
            </a:r>
            <a:r>
              <a:rPr lang="en-US" sz="2000" dirty="0" err="1">
                <a:solidFill>
                  <a:schemeClr val="accent4">
                    <a:lumMod val="50000"/>
                  </a:schemeClr>
                </a:solidFill>
              </a:rPr>
              <a:t>yêu</a:t>
            </a:r>
            <a:r>
              <a:rPr lang="en-US" sz="2000" dirty="0">
                <a:solidFill>
                  <a:schemeClr val="accent4">
                    <a:lumMod val="50000"/>
                  </a:schemeClr>
                </a:solidFill>
              </a:rPr>
              <a:t> </a:t>
            </a:r>
            <a:r>
              <a:rPr lang="en-US" sz="2000" dirty="0" err="1">
                <a:solidFill>
                  <a:schemeClr val="accent4">
                    <a:lumMod val="50000"/>
                  </a:schemeClr>
                </a:solidFill>
              </a:rPr>
              <a:t>cầu</a:t>
            </a:r>
            <a:r>
              <a:rPr lang="en-US" sz="2000" dirty="0">
                <a:solidFill>
                  <a:schemeClr val="accent4">
                    <a:lumMod val="50000"/>
                  </a:schemeClr>
                </a:solidFill>
              </a:rPr>
              <a:t> Cam </a:t>
            </a:r>
            <a:r>
              <a:rPr lang="en-US" sz="2000" dirty="0" err="1">
                <a:solidFill>
                  <a:schemeClr val="accent4">
                    <a:lumMod val="50000"/>
                  </a:schemeClr>
                </a:solidFill>
              </a:rPr>
              <a:t>kết</a:t>
            </a:r>
            <a:r>
              <a:rPr lang="en-US" sz="2000" dirty="0">
                <a:solidFill>
                  <a:schemeClr val="accent4">
                    <a:lumMod val="50000"/>
                  </a:schemeClr>
                </a:solidFill>
              </a:rPr>
              <a:t> </a:t>
            </a:r>
            <a:r>
              <a:rPr lang="en-US" sz="2000" dirty="0" err="1">
                <a:solidFill>
                  <a:schemeClr val="accent4">
                    <a:lumMod val="50000"/>
                  </a:schemeClr>
                </a:solidFill>
              </a:rPr>
              <a:t>ba</a:t>
            </a:r>
            <a:r>
              <a:rPr lang="en-US" sz="2000" dirty="0">
                <a:solidFill>
                  <a:schemeClr val="accent4">
                    <a:lumMod val="50000"/>
                  </a:schemeClr>
                </a:solidFill>
              </a:rPr>
              <a:t> </a:t>
            </a:r>
            <a:r>
              <a:rPr lang="en-US" sz="2000" dirty="0" err="1">
                <a:solidFill>
                  <a:schemeClr val="accent4">
                    <a:lumMod val="50000"/>
                  </a:schemeClr>
                </a:solidFill>
              </a:rPr>
              <a:t>bên</a:t>
            </a:r>
            <a:endParaRPr lang="en-US" sz="2000" dirty="0">
              <a:solidFill>
                <a:schemeClr val="accent4">
                  <a:lumMod val="50000"/>
                </a:schemeClr>
              </a:solidFill>
            </a:endParaRPr>
          </a:p>
          <a:p>
            <a:pPr marL="285750" indent="-285750">
              <a:lnSpc>
                <a:spcPct val="150000"/>
              </a:lnSpc>
              <a:buFont typeface="Wingdings" panose="05000000000000000000" pitchFamily="2" charset="2"/>
              <a:buChar char="Ø"/>
            </a:pPr>
            <a:r>
              <a:rPr lang="en-US" sz="2000" dirty="0" err="1">
                <a:solidFill>
                  <a:schemeClr val="accent4">
                    <a:lumMod val="50000"/>
                  </a:schemeClr>
                </a:solidFill>
              </a:rPr>
              <a:t>Phù</a:t>
            </a:r>
            <a:r>
              <a:rPr lang="en-US" sz="2000" dirty="0">
                <a:solidFill>
                  <a:schemeClr val="accent4">
                    <a:lumMod val="50000"/>
                  </a:schemeClr>
                </a:solidFill>
              </a:rPr>
              <a:t> </a:t>
            </a:r>
            <a:r>
              <a:rPr lang="en-US" sz="2000" dirty="0" err="1">
                <a:solidFill>
                  <a:schemeClr val="accent4">
                    <a:lumMod val="50000"/>
                  </a:schemeClr>
                </a:solidFill>
              </a:rPr>
              <a:t>hợp</a:t>
            </a:r>
            <a:r>
              <a:rPr lang="en-US" sz="2000" dirty="0">
                <a:solidFill>
                  <a:schemeClr val="accent4">
                    <a:lumMod val="50000"/>
                  </a:schemeClr>
                </a:solidFill>
              </a:rPr>
              <a:t> </a:t>
            </a:r>
            <a:r>
              <a:rPr lang="en-US" sz="2000" dirty="0" err="1">
                <a:solidFill>
                  <a:schemeClr val="accent4">
                    <a:lumMod val="50000"/>
                  </a:schemeClr>
                </a:solidFill>
              </a:rPr>
              <a:t>với</a:t>
            </a:r>
            <a:r>
              <a:rPr lang="en-US" sz="2000" dirty="0">
                <a:solidFill>
                  <a:schemeClr val="accent4">
                    <a:lumMod val="50000"/>
                  </a:schemeClr>
                </a:solidFill>
              </a:rPr>
              <a:t> </a:t>
            </a:r>
            <a:r>
              <a:rPr lang="en-US" sz="2000" dirty="0" err="1">
                <a:solidFill>
                  <a:schemeClr val="accent4">
                    <a:lumMod val="50000"/>
                  </a:schemeClr>
                </a:solidFill>
              </a:rPr>
              <a:t>Mục</a:t>
            </a:r>
            <a:r>
              <a:rPr lang="en-US" sz="2000" dirty="0">
                <a:solidFill>
                  <a:schemeClr val="accent4">
                    <a:lumMod val="50000"/>
                  </a:schemeClr>
                </a:solidFill>
              </a:rPr>
              <a:t> </a:t>
            </a:r>
            <a:r>
              <a:rPr lang="en-US" sz="2000" dirty="0" err="1">
                <a:solidFill>
                  <a:schemeClr val="accent4">
                    <a:lumMod val="50000"/>
                  </a:schemeClr>
                </a:solidFill>
              </a:rPr>
              <a:t>tiêu</a:t>
            </a:r>
            <a:r>
              <a:rPr lang="en-US" sz="2000" dirty="0">
                <a:solidFill>
                  <a:schemeClr val="accent4">
                    <a:lumMod val="50000"/>
                  </a:schemeClr>
                </a:solidFill>
              </a:rPr>
              <a:t> </a:t>
            </a:r>
            <a:r>
              <a:rPr lang="en-US" sz="2000" dirty="0" err="1">
                <a:solidFill>
                  <a:schemeClr val="accent4">
                    <a:lumMod val="50000"/>
                  </a:schemeClr>
                </a:solidFill>
              </a:rPr>
              <a:t>thiên</a:t>
            </a:r>
            <a:r>
              <a:rPr lang="en-US" sz="2000" dirty="0">
                <a:solidFill>
                  <a:schemeClr val="accent4">
                    <a:lumMod val="50000"/>
                  </a:schemeClr>
                </a:solidFill>
              </a:rPr>
              <a:t> </a:t>
            </a:r>
            <a:r>
              <a:rPr lang="en-US" sz="2000" dirty="0" err="1">
                <a:solidFill>
                  <a:schemeClr val="accent4">
                    <a:lumMod val="50000"/>
                  </a:schemeClr>
                </a:solidFill>
              </a:rPr>
              <a:t>niên</a:t>
            </a:r>
            <a:r>
              <a:rPr lang="en-US" sz="2000" dirty="0">
                <a:solidFill>
                  <a:schemeClr val="accent4">
                    <a:lumMod val="50000"/>
                  </a:schemeClr>
                </a:solidFill>
              </a:rPr>
              <a:t> </a:t>
            </a:r>
            <a:r>
              <a:rPr lang="en-US" sz="2000" dirty="0" err="1">
                <a:solidFill>
                  <a:schemeClr val="accent4">
                    <a:lumMod val="50000"/>
                  </a:schemeClr>
                </a:solidFill>
              </a:rPr>
              <a:t>kỷ</a:t>
            </a:r>
            <a:endParaRPr lang="en-US" sz="2000" dirty="0">
              <a:solidFill>
                <a:schemeClr val="accent4">
                  <a:lumMod val="50000"/>
                </a:schemeClr>
              </a:solidFill>
            </a:endParaRPr>
          </a:p>
          <a:p>
            <a:pPr marL="285750" indent="-285750">
              <a:lnSpc>
                <a:spcPct val="150000"/>
              </a:lnSpc>
              <a:buFont typeface="Wingdings" panose="05000000000000000000" pitchFamily="2" charset="2"/>
              <a:buChar char="Ø"/>
            </a:pPr>
            <a:r>
              <a:rPr lang="en-US" sz="2000" dirty="0" err="1">
                <a:solidFill>
                  <a:schemeClr val="accent4">
                    <a:lumMod val="50000"/>
                  </a:schemeClr>
                </a:solidFill>
              </a:rPr>
              <a:t>Phù</a:t>
            </a:r>
            <a:r>
              <a:rPr lang="en-US" sz="2000" dirty="0">
                <a:solidFill>
                  <a:schemeClr val="accent4">
                    <a:lumMod val="50000"/>
                  </a:schemeClr>
                </a:solidFill>
              </a:rPr>
              <a:t> </a:t>
            </a:r>
            <a:r>
              <a:rPr lang="en-US" sz="2000" dirty="0" err="1">
                <a:solidFill>
                  <a:schemeClr val="accent4">
                    <a:lumMod val="50000"/>
                  </a:schemeClr>
                </a:solidFill>
              </a:rPr>
              <a:t>hợp</a:t>
            </a:r>
            <a:r>
              <a:rPr lang="en-US" sz="2000" dirty="0">
                <a:solidFill>
                  <a:schemeClr val="accent4">
                    <a:lumMod val="50000"/>
                  </a:schemeClr>
                </a:solidFill>
              </a:rPr>
              <a:t> </a:t>
            </a:r>
            <a:r>
              <a:rPr lang="en-US" sz="2000" dirty="0" err="1">
                <a:solidFill>
                  <a:schemeClr val="accent4">
                    <a:lumMod val="50000"/>
                  </a:schemeClr>
                </a:solidFill>
              </a:rPr>
              <a:t>với</a:t>
            </a:r>
            <a:r>
              <a:rPr lang="en-US" sz="2000" dirty="0">
                <a:solidFill>
                  <a:schemeClr val="accent4">
                    <a:lumMod val="50000"/>
                  </a:schemeClr>
                </a:solidFill>
              </a:rPr>
              <a:t> </a:t>
            </a:r>
            <a:r>
              <a:rPr lang="en-US" sz="2000" dirty="0" err="1">
                <a:solidFill>
                  <a:schemeClr val="accent4">
                    <a:lumMod val="50000"/>
                  </a:schemeClr>
                </a:solidFill>
              </a:rPr>
              <a:t>vai</a:t>
            </a:r>
            <a:r>
              <a:rPr lang="en-US" sz="2000" dirty="0">
                <a:solidFill>
                  <a:schemeClr val="accent4">
                    <a:lumMod val="50000"/>
                  </a:schemeClr>
                </a:solidFill>
              </a:rPr>
              <a:t> </a:t>
            </a:r>
            <a:r>
              <a:rPr lang="en-US" sz="2000" dirty="0" err="1">
                <a:solidFill>
                  <a:schemeClr val="accent4">
                    <a:lumMod val="50000"/>
                  </a:schemeClr>
                </a:solidFill>
              </a:rPr>
              <a:t>trò</a:t>
            </a:r>
            <a:r>
              <a:rPr lang="en-US" sz="2000" dirty="0">
                <a:solidFill>
                  <a:schemeClr val="accent4">
                    <a:lumMod val="50000"/>
                  </a:schemeClr>
                </a:solidFill>
              </a:rPr>
              <a:t> và </a:t>
            </a:r>
            <a:r>
              <a:rPr lang="en-US" sz="2000" dirty="0" err="1">
                <a:solidFill>
                  <a:schemeClr val="accent4">
                    <a:lumMod val="50000"/>
                  </a:schemeClr>
                </a:solidFill>
              </a:rPr>
              <a:t>lợi</a:t>
            </a:r>
            <a:r>
              <a:rPr lang="en-US" sz="2000" dirty="0">
                <a:solidFill>
                  <a:schemeClr val="accent4">
                    <a:lumMod val="50000"/>
                  </a:schemeClr>
                </a:solidFill>
              </a:rPr>
              <a:t> </a:t>
            </a:r>
            <a:r>
              <a:rPr lang="en-US" sz="2000" dirty="0" err="1">
                <a:solidFill>
                  <a:schemeClr val="accent4">
                    <a:lumMod val="50000"/>
                  </a:schemeClr>
                </a:solidFill>
              </a:rPr>
              <a:t>thế</a:t>
            </a:r>
            <a:r>
              <a:rPr lang="en-US" sz="2000" dirty="0">
                <a:solidFill>
                  <a:schemeClr val="accent4">
                    <a:lumMod val="50000"/>
                  </a:schemeClr>
                </a:solidFill>
              </a:rPr>
              <a:t> </a:t>
            </a:r>
            <a:r>
              <a:rPr lang="en-US" sz="2000" dirty="0" err="1">
                <a:solidFill>
                  <a:schemeClr val="accent4">
                    <a:lumMod val="50000"/>
                  </a:schemeClr>
                </a:solidFill>
              </a:rPr>
              <a:t>của</a:t>
            </a:r>
            <a:r>
              <a:rPr lang="en-US" sz="2000" dirty="0">
                <a:solidFill>
                  <a:schemeClr val="accent4">
                    <a:lumMod val="50000"/>
                  </a:schemeClr>
                </a:solidFill>
              </a:rPr>
              <a:t> ILO</a:t>
            </a:r>
          </a:p>
          <a:p>
            <a:pPr marL="285750" indent="-285750">
              <a:lnSpc>
                <a:spcPct val="150000"/>
              </a:lnSpc>
              <a:buFont typeface="Wingdings" panose="05000000000000000000" pitchFamily="2" charset="2"/>
              <a:buChar char="Ø"/>
            </a:pPr>
            <a:r>
              <a:rPr lang="en-US" sz="2000" dirty="0">
                <a:solidFill>
                  <a:schemeClr val="accent4">
                    <a:lumMod val="50000"/>
                  </a:schemeClr>
                </a:solidFill>
              </a:rPr>
              <a:t>Các </a:t>
            </a:r>
            <a:r>
              <a:rPr lang="en-US" sz="2000" dirty="0" err="1">
                <a:solidFill>
                  <a:schemeClr val="accent4">
                    <a:lumMod val="50000"/>
                  </a:schemeClr>
                </a:solidFill>
              </a:rPr>
              <a:t>vấn</a:t>
            </a:r>
            <a:r>
              <a:rPr lang="en-US" sz="2000" dirty="0">
                <a:solidFill>
                  <a:schemeClr val="accent4">
                    <a:lumMod val="50000"/>
                  </a:schemeClr>
                </a:solidFill>
              </a:rPr>
              <a:t> </a:t>
            </a:r>
            <a:r>
              <a:rPr lang="en-US" sz="2000" dirty="0" err="1">
                <a:solidFill>
                  <a:schemeClr val="accent4">
                    <a:lumMod val="50000"/>
                  </a:schemeClr>
                </a:solidFill>
              </a:rPr>
              <a:t>đề</a:t>
            </a:r>
            <a:r>
              <a:rPr lang="en-US" sz="2000" dirty="0">
                <a:solidFill>
                  <a:schemeClr val="accent4">
                    <a:lumMod val="50000"/>
                  </a:schemeClr>
                </a:solidFill>
              </a:rPr>
              <a:t> </a:t>
            </a:r>
            <a:r>
              <a:rPr lang="en-US" sz="2000" dirty="0" err="1">
                <a:solidFill>
                  <a:schemeClr val="accent4">
                    <a:lumMod val="50000"/>
                  </a:schemeClr>
                </a:solidFill>
              </a:rPr>
              <a:t>xuyên</a:t>
            </a:r>
            <a:r>
              <a:rPr lang="en-US" sz="2000" dirty="0">
                <a:solidFill>
                  <a:schemeClr val="accent4">
                    <a:lumMod val="50000"/>
                  </a:schemeClr>
                </a:solidFill>
              </a:rPr>
              <a:t> </a:t>
            </a:r>
            <a:r>
              <a:rPr lang="en-US" sz="2000" dirty="0" err="1">
                <a:solidFill>
                  <a:schemeClr val="accent4">
                    <a:lumMod val="50000"/>
                  </a:schemeClr>
                </a:solidFill>
              </a:rPr>
              <a:t>suốt</a:t>
            </a:r>
            <a:r>
              <a:rPr lang="en-US" sz="2000" dirty="0">
                <a:solidFill>
                  <a:schemeClr val="accent4">
                    <a:lumMod val="50000"/>
                  </a:schemeClr>
                </a:solidFill>
              </a:rPr>
              <a:t>, </a:t>
            </a:r>
            <a:r>
              <a:rPr lang="en-US" sz="2000" dirty="0" err="1">
                <a:solidFill>
                  <a:schemeClr val="accent4">
                    <a:lumMod val="50000"/>
                  </a:schemeClr>
                </a:solidFill>
              </a:rPr>
              <a:t>ví</a:t>
            </a:r>
            <a:r>
              <a:rPr lang="en-US" sz="2000" dirty="0">
                <a:solidFill>
                  <a:schemeClr val="accent4">
                    <a:lumMod val="50000"/>
                  </a:schemeClr>
                </a:solidFill>
              </a:rPr>
              <a:t> </a:t>
            </a:r>
            <a:r>
              <a:rPr lang="en-US" sz="2000" dirty="0" err="1">
                <a:solidFill>
                  <a:schemeClr val="accent4">
                    <a:lumMod val="50000"/>
                  </a:schemeClr>
                </a:solidFill>
              </a:rPr>
              <a:t>dụ</a:t>
            </a:r>
            <a:r>
              <a:rPr lang="en-US" sz="2000" dirty="0">
                <a:solidFill>
                  <a:schemeClr val="accent4">
                    <a:lumMod val="50000"/>
                  </a:schemeClr>
                </a:solidFill>
              </a:rPr>
              <a:t> </a:t>
            </a:r>
            <a:r>
              <a:rPr lang="en-US" sz="2000" dirty="0" err="1">
                <a:solidFill>
                  <a:schemeClr val="accent4">
                    <a:lumMod val="50000"/>
                  </a:schemeClr>
                </a:solidFill>
              </a:rPr>
              <a:t>như</a:t>
            </a:r>
            <a:r>
              <a:rPr lang="en-US" sz="2000" dirty="0">
                <a:solidFill>
                  <a:schemeClr val="accent4">
                    <a:lumMod val="50000"/>
                  </a:schemeClr>
                </a:solidFill>
              </a:rPr>
              <a:t> </a:t>
            </a:r>
            <a:r>
              <a:rPr lang="en-US" sz="2000" dirty="0" err="1">
                <a:solidFill>
                  <a:schemeClr val="accent4">
                    <a:lumMod val="50000"/>
                  </a:schemeClr>
                </a:solidFill>
              </a:rPr>
              <a:t>tiêu</a:t>
            </a:r>
            <a:r>
              <a:rPr lang="en-US" sz="2000" dirty="0">
                <a:solidFill>
                  <a:schemeClr val="accent4">
                    <a:lumMod val="50000"/>
                  </a:schemeClr>
                </a:solidFill>
              </a:rPr>
              <a:t> </a:t>
            </a:r>
            <a:r>
              <a:rPr lang="en-US" sz="2000" dirty="0" err="1">
                <a:solidFill>
                  <a:schemeClr val="accent4">
                    <a:lumMod val="50000"/>
                  </a:schemeClr>
                </a:solidFill>
              </a:rPr>
              <a:t>chuẩn</a:t>
            </a:r>
            <a:r>
              <a:rPr lang="en-US" sz="2000" dirty="0">
                <a:solidFill>
                  <a:schemeClr val="accent4">
                    <a:lumMod val="50000"/>
                  </a:schemeClr>
                </a:solidFill>
              </a:rPr>
              <a:t> lao </a:t>
            </a:r>
            <a:r>
              <a:rPr lang="en-US" sz="2000" dirty="0" err="1">
                <a:solidFill>
                  <a:schemeClr val="accent4">
                    <a:lumMod val="50000"/>
                  </a:schemeClr>
                </a:solidFill>
              </a:rPr>
              <a:t>động</a:t>
            </a:r>
            <a:r>
              <a:rPr lang="en-US" sz="2000" dirty="0">
                <a:solidFill>
                  <a:schemeClr val="accent4">
                    <a:lumMod val="50000"/>
                  </a:schemeClr>
                </a:solidFill>
              </a:rPr>
              <a:t> </a:t>
            </a:r>
            <a:r>
              <a:rPr lang="en-US" sz="2000" dirty="0" err="1">
                <a:solidFill>
                  <a:schemeClr val="accent4">
                    <a:lumMod val="50000"/>
                  </a:schemeClr>
                </a:solidFill>
              </a:rPr>
              <a:t>quốc</a:t>
            </a:r>
            <a:r>
              <a:rPr lang="en-US" sz="2000" dirty="0">
                <a:solidFill>
                  <a:schemeClr val="accent4">
                    <a:lumMod val="50000"/>
                  </a:schemeClr>
                </a:solidFill>
              </a:rPr>
              <a:t> </a:t>
            </a:r>
            <a:r>
              <a:rPr lang="en-US" sz="2000" dirty="0" err="1">
                <a:solidFill>
                  <a:schemeClr val="accent4">
                    <a:lumMod val="50000"/>
                  </a:schemeClr>
                </a:solidFill>
              </a:rPr>
              <a:t>tế</a:t>
            </a:r>
            <a:r>
              <a:rPr lang="en-US" sz="2000" dirty="0">
                <a:solidFill>
                  <a:schemeClr val="accent4">
                    <a:lumMod val="50000"/>
                  </a:schemeClr>
                </a:solidFill>
              </a:rPr>
              <a:t> (ILS), </a:t>
            </a:r>
            <a:r>
              <a:rPr lang="en-US" sz="2000" dirty="0" err="1">
                <a:solidFill>
                  <a:schemeClr val="accent4">
                    <a:lumMod val="50000"/>
                  </a:schemeClr>
                </a:solidFill>
              </a:rPr>
              <a:t>đối</a:t>
            </a:r>
            <a:r>
              <a:rPr lang="en-US" sz="2000" dirty="0">
                <a:solidFill>
                  <a:schemeClr val="accent4">
                    <a:lumMod val="50000"/>
                  </a:schemeClr>
                </a:solidFill>
              </a:rPr>
              <a:t> </a:t>
            </a:r>
            <a:r>
              <a:rPr lang="en-US" sz="2000" dirty="0" err="1">
                <a:solidFill>
                  <a:schemeClr val="accent4">
                    <a:lumMod val="50000"/>
                  </a:schemeClr>
                </a:solidFill>
              </a:rPr>
              <a:t>thoại</a:t>
            </a:r>
            <a:r>
              <a:rPr lang="en-US" sz="2000" dirty="0">
                <a:solidFill>
                  <a:schemeClr val="accent4">
                    <a:lumMod val="50000"/>
                  </a:schemeClr>
                </a:solidFill>
              </a:rPr>
              <a:t> </a:t>
            </a:r>
            <a:r>
              <a:rPr lang="en-US" sz="2000" dirty="0" err="1">
                <a:solidFill>
                  <a:schemeClr val="accent4">
                    <a:lumMod val="50000"/>
                  </a:schemeClr>
                </a:solidFill>
              </a:rPr>
              <a:t>xã</a:t>
            </a:r>
            <a:r>
              <a:rPr lang="en-US" sz="2000" dirty="0">
                <a:solidFill>
                  <a:schemeClr val="accent4">
                    <a:lumMod val="50000"/>
                  </a:schemeClr>
                </a:solidFill>
              </a:rPr>
              <a:t> </a:t>
            </a:r>
            <a:r>
              <a:rPr lang="en-US" sz="2000" dirty="0" err="1">
                <a:solidFill>
                  <a:schemeClr val="accent4">
                    <a:lumMod val="50000"/>
                  </a:schemeClr>
                </a:solidFill>
              </a:rPr>
              <a:t>hội</a:t>
            </a:r>
            <a:r>
              <a:rPr lang="en-US" sz="2000" dirty="0">
                <a:solidFill>
                  <a:schemeClr val="accent4">
                    <a:lumMod val="50000"/>
                  </a:schemeClr>
                </a:solidFill>
              </a:rPr>
              <a:t>, </a:t>
            </a:r>
            <a:r>
              <a:rPr lang="en-US" sz="2000" dirty="0" err="1">
                <a:solidFill>
                  <a:schemeClr val="accent4">
                    <a:lumMod val="50000"/>
                  </a:schemeClr>
                </a:solidFill>
              </a:rPr>
              <a:t>giới</a:t>
            </a:r>
            <a:r>
              <a:rPr lang="en-US" sz="2000" dirty="0">
                <a:solidFill>
                  <a:schemeClr val="accent4">
                    <a:lumMod val="50000"/>
                  </a:schemeClr>
                </a:solidFill>
              </a:rPr>
              <a:t> và </a:t>
            </a:r>
            <a:r>
              <a:rPr lang="en-US" sz="2000" dirty="0" err="1">
                <a:solidFill>
                  <a:schemeClr val="accent4">
                    <a:lumMod val="50000"/>
                  </a:schemeClr>
                </a:solidFill>
              </a:rPr>
              <a:t>tính</a:t>
            </a:r>
            <a:r>
              <a:rPr lang="en-US" sz="2000" dirty="0">
                <a:solidFill>
                  <a:schemeClr val="accent4">
                    <a:lumMod val="50000"/>
                  </a:schemeClr>
                </a:solidFill>
              </a:rPr>
              <a:t> </a:t>
            </a:r>
            <a:r>
              <a:rPr lang="en-US" sz="2000" dirty="0" err="1">
                <a:solidFill>
                  <a:schemeClr val="accent4">
                    <a:lumMod val="50000"/>
                  </a:schemeClr>
                </a:solidFill>
              </a:rPr>
              <a:t>bền</a:t>
            </a:r>
            <a:r>
              <a:rPr lang="en-US" sz="2000" dirty="0">
                <a:solidFill>
                  <a:schemeClr val="accent4">
                    <a:lumMod val="50000"/>
                  </a:schemeClr>
                </a:solidFill>
              </a:rPr>
              <a:t> </a:t>
            </a:r>
            <a:r>
              <a:rPr lang="en-US" sz="2000" dirty="0" err="1">
                <a:solidFill>
                  <a:schemeClr val="accent4">
                    <a:lumMod val="50000"/>
                  </a:schemeClr>
                </a:solidFill>
              </a:rPr>
              <a:t>vững</a:t>
            </a:r>
            <a:r>
              <a:rPr lang="en-US" sz="2000" dirty="0">
                <a:solidFill>
                  <a:schemeClr val="accent4">
                    <a:lumMod val="50000"/>
                  </a:schemeClr>
                </a:solidFill>
              </a:rPr>
              <a:t> </a:t>
            </a:r>
            <a:r>
              <a:rPr lang="en-US" sz="2000" dirty="0" err="1">
                <a:solidFill>
                  <a:schemeClr val="accent4">
                    <a:lumMod val="50000"/>
                  </a:schemeClr>
                </a:solidFill>
              </a:rPr>
              <a:t>của</a:t>
            </a:r>
            <a:r>
              <a:rPr lang="en-US" sz="2000" dirty="0">
                <a:solidFill>
                  <a:schemeClr val="accent4">
                    <a:lumMod val="50000"/>
                  </a:schemeClr>
                </a:solidFill>
              </a:rPr>
              <a:t> </a:t>
            </a:r>
            <a:r>
              <a:rPr lang="en-US" sz="2000" dirty="0" err="1">
                <a:solidFill>
                  <a:schemeClr val="accent4">
                    <a:lumMod val="50000"/>
                  </a:schemeClr>
                </a:solidFill>
              </a:rPr>
              <a:t>môi</a:t>
            </a:r>
            <a:r>
              <a:rPr lang="en-US" sz="2000" dirty="0">
                <a:solidFill>
                  <a:schemeClr val="accent4">
                    <a:lumMod val="50000"/>
                  </a:schemeClr>
                </a:solidFill>
              </a:rPr>
              <a:t> trường </a:t>
            </a:r>
            <a:r>
              <a:rPr lang="en-US" sz="2000" dirty="0" err="1">
                <a:solidFill>
                  <a:schemeClr val="accent4">
                    <a:lumMod val="50000"/>
                  </a:schemeClr>
                </a:solidFill>
              </a:rPr>
              <a:t>đã</a:t>
            </a:r>
            <a:r>
              <a:rPr lang="en-US" sz="2000" dirty="0">
                <a:solidFill>
                  <a:schemeClr val="accent4">
                    <a:lumMod val="50000"/>
                  </a:schemeClr>
                </a:solidFill>
              </a:rPr>
              <a:t> </a:t>
            </a:r>
            <a:r>
              <a:rPr lang="en-US" sz="2000" dirty="0" err="1">
                <a:solidFill>
                  <a:schemeClr val="accent4">
                    <a:lumMod val="50000"/>
                  </a:schemeClr>
                </a:solidFill>
              </a:rPr>
              <a:t>được</a:t>
            </a:r>
            <a:r>
              <a:rPr lang="en-US" sz="2000" dirty="0">
                <a:solidFill>
                  <a:schemeClr val="accent4">
                    <a:lumMod val="50000"/>
                  </a:schemeClr>
                </a:solidFill>
              </a:rPr>
              <a:t> </a:t>
            </a:r>
            <a:r>
              <a:rPr lang="en-US" sz="2000" dirty="0" err="1">
                <a:solidFill>
                  <a:schemeClr val="accent4">
                    <a:lumMod val="50000"/>
                  </a:schemeClr>
                </a:solidFill>
              </a:rPr>
              <a:t>lồng</a:t>
            </a:r>
            <a:r>
              <a:rPr lang="en-US" sz="2000" dirty="0">
                <a:solidFill>
                  <a:schemeClr val="accent4">
                    <a:lumMod val="50000"/>
                  </a:schemeClr>
                </a:solidFill>
              </a:rPr>
              <a:t> </a:t>
            </a:r>
            <a:r>
              <a:rPr lang="en-US" sz="2000" dirty="0" err="1">
                <a:solidFill>
                  <a:schemeClr val="accent4">
                    <a:lumMod val="50000"/>
                  </a:schemeClr>
                </a:solidFill>
              </a:rPr>
              <a:t>ghép</a:t>
            </a:r>
            <a:endParaRPr lang="en-US" sz="2000" dirty="0">
              <a:solidFill>
                <a:schemeClr val="accent4">
                  <a:lumMod val="50000"/>
                </a:schemeClr>
              </a:solidFill>
            </a:endParaRPr>
          </a:p>
          <a:p>
            <a:pPr marL="285750" indent="-285750">
              <a:lnSpc>
                <a:spcPct val="150000"/>
              </a:lnSpc>
              <a:buFont typeface="Wingdings" panose="05000000000000000000" pitchFamily="2" charset="2"/>
              <a:buChar char="Ø"/>
            </a:pPr>
            <a:endParaRPr lang="vi-VN" sz="2000" dirty="0">
              <a:solidFill>
                <a:schemeClr val="accent4">
                  <a:lumMod val="50000"/>
                </a:schemeClr>
              </a:solidFill>
            </a:endParaRPr>
          </a:p>
        </p:txBody>
      </p:sp>
      <p:sp>
        <p:nvSpPr>
          <p:cNvPr id="6" name="Slide Number Placeholder 5">
            <a:extLst>
              <a:ext uri="{FF2B5EF4-FFF2-40B4-BE49-F238E27FC236}">
                <a16:creationId xmlns:a16="http://schemas.microsoft.com/office/drawing/2014/main" id="{2E027765-7D3C-4DCA-895E-44207955142C}"/>
              </a:ext>
            </a:extLst>
          </p:cNvPr>
          <p:cNvSpPr>
            <a:spLocks noGrp="1"/>
          </p:cNvSpPr>
          <p:nvPr>
            <p:ph type="sldNum" sz="quarter" idx="12"/>
          </p:nvPr>
        </p:nvSpPr>
        <p:spPr>
          <a:xfrm>
            <a:off x="10656892" y="6441720"/>
            <a:ext cx="1052508" cy="365125"/>
          </a:xfrm>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26804694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99F183-99EE-4B1F-BA64-21A0792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B783A767-5AFC-40D0-A72C-09036EA1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41262CAC-6BC8-43F9-9113-770A2772F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AA2CCB6-DFD2-41CD-96FE-0140B7935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3A0F039B-5DD9-421A-9389-1F31ABD9B2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B6B697-2EB5-4824-A680-0733A5A5DE7B}"/>
              </a:ext>
            </a:extLst>
          </p:cNvPr>
          <p:cNvSpPr>
            <a:spLocks noGrp="1"/>
          </p:cNvSpPr>
          <p:nvPr>
            <p:ph type="title"/>
          </p:nvPr>
        </p:nvSpPr>
        <p:spPr>
          <a:xfrm>
            <a:off x="581191" y="723901"/>
            <a:ext cx="10993549" cy="1428750"/>
          </a:xfrm>
        </p:spPr>
        <p:txBody>
          <a:bodyPr vert="horz" lIns="91440" tIns="45720" rIns="91440" bIns="45720" rtlCol="0" anchor="b">
            <a:normAutofit/>
          </a:bodyPr>
          <a:lstStyle/>
          <a:p>
            <a:r>
              <a:rPr lang="en-US" sz="3600" dirty="0" err="1">
                <a:solidFill>
                  <a:schemeClr val="accent1"/>
                </a:solidFill>
                <a:latin typeface="Tahoma" panose="020B0604030504040204" pitchFamily="34" charset="0"/>
                <a:ea typeface="Tahoma" panose="020B0604030504040204" pitchFamily="34" charset="0"/>
                <a:cs typeface="Tahoma" panose="020B0604030504040204" pitchFamily="34" charset="0"/>
              </a:rPr>
              <a:t>Tính</a:t>
            </a:r>
            <a:r>
              <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chemeClr val="accent1"/>
                </a:solidFill>
                <a:latin typeface="Tahoma" panose="020B0604030504040204" pitchFamily="34" charset="0"/>
                <a:ea typeface="Tahoma" panose="020B0604030504040204" pitchFamily="34" charset="0"/>
                <a:cs typeface="Tahoma" panose="020B0604030504040204" pitchFamily="34" charset="0"/>
              </a:rPr>
              <a:t>kết</a:t>
            </a:r>
            <a:r>
              <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chemeClr val="accent1"/>
                </a:solidFill>
                <a:latin typeface="Tahoma" panose="020B0604030504040204" pitchFamily="34" charset="0"/>
                <a:ea typeface="Tahoma" panose="020B0604030504040204" pitchFamily="34" charset="0"/>
                <a:cs typeface="Tahoma" panose="020B0604030504040204" pitchFamily="34" charset="0"/>
              </a:rPr>
              <a:t>nối</a:t>
            </a:r>
            <a:endPar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endParaRPr>
          </a:p>
        </p:txBody>
      </p:sp>
      <p:pic>
        <p:nvPicPr>
          <p:cNvPr id="7" name="Graphic 6" descr="User network outline">
            <a:extLst>
              <a:ext uri="{FF2B5EF4-FFF2-40B4-BE49-F238E27FC236}">
                <a16:creationId xmlns:a16="http://schemas.microsoft.com/office/drawing/2014/main" id="{66CD696E-92E4-4705-B0B9-F83597DD514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96826" y="2152651"/>
            <a:ext cx="3602736" cy="3602736"/>
          </a:xfrm>
          <a:prstGeom prst="rect">
            <a:avLst/>
          </a:prstGeom>
        </p:spPr>
      </p:pic>
      <p:sp>
        <p:nvSpPr>
          <p:cNvPr id="11" name="TextBox 10">
            <a:extLst>
              <a:ext uri="{FF2B5EF4-FFF2-40B4-BE49-F238E27FC236}">
                <a16:creationId xmlns:a16="http://schemas.microsoft.com/office/drawing/2014/main" id="{71F61F39-31B8-4407-9920-81BCFDB5D75C}"/>
              </a:ext>
            </a:extLst>
          </p:cNvPr>
          <p:cNvSpPr txBox="1"/>
          <p:nvPr/>
        </p:nvSpPr>
        <p:spPr>
          <a:xfrm>
            <a:off x="4241831" y="1481754"/>
            <a:ext cx="7503636" cy="4661276"/>
          </a:xfrm>
          <a:prstGeom prst="rect">
            <a:avLst/>
          </a:prstGeom>
          <a:noFill/>
          <a:ln w="19050">
            <a:noFill/>
          </a:ln>
        </p:spPr>
        <p:txBody>
          <a:bodyPr wrap="square" rtlCol="0">
            <a:spAutoFit/>
          </a:bodyPr>
          <a:lstStyle/>
          <a:p>
            <a:pPr marL="285750" indent="-285750">
              <a:lnSpc>
                <a:spcPct val="150000"/>
              </a:lnSpc>
              <a:buFont typeface="Wingdings" panose="05000000000000000000" pitchFamily="2" charset="2"/>
              <a:buChar char="Ø"/>
            </a:pPr>
            <a:r>
              <a:rPr lang="en-US" sz="2000" dirty="0" err="1">
                <a:solidFill>
                  <a:schemeClr val="accent4">
                    <a:lumMod val="50000"/>
                  </a:schemeClr>
                </a:solidFill>
                <a:latin typeface="Calibri" panose="020F0502020204030204" pitchFamily="34" charset="0"/>
                <a:cs typeface="Calibri" panose="020F0502020204030204" pitchFamily="34" charset="0"/>
              </a:rPr>
              <a:t>Chiến</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lược</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Việc</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làm</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Việt</a:t>
            </a:r>
            <a:r>
              <a:rPr lang="en-US" sz="2000" dirty="0">
                <a:solidFill>
                  <a:schemeClr val="accent4">
                    <a:lumMod val="50000"/>
                  </a:schemeClr>
                </a:solidFill>
                <a:latin typeface="Calibri" panose="020F0502020204030204" pitchFamily="34" charset="0"/>
                <a:cs typeface="Calibri" panose="020F0502020204030204" pitchFamily="34" charset="0"/>
              </a:rPr>
              <a:t> Nam </a:t>
            </a:r>
            <a:r>
              <a:rPr lang="en-US" sz="2000" dirty="0" err="1">
                <a:solidFill>
                  <a:schemeClr val="accent4">
                    <a:lumMod val="50000"/>
                  </a:schemeClr>
                </a:solidFill>
                <a:latin typeface="Calibri" panose="020F0502020204030204" pitchFamily="34" charset="0"/>
                <a:cs typeface="Calibri" panose="020F0502020204030204" pitchFamily="34" charset="0"/>
              </a:rPr>
              <a:t>giai</a:t>
            </a:r>
            <a:r>
              <a:rPr lang="en-US" sz="2000" dirty="0">
                <a:solidFill>
                  <a:schemeClr val="accent4">
                    <a:lumMod val="50000"/>
                  </a:schemeClr>
                </a:solidFill>
                <a:latin typeface="Calibri" panose="020F0502020204030204" pitchFamily="34" charset="0"/>
                <a:cs typeface="Calibri" panose="020F0502020204030204" pitchFamily="34" charset="0"/>
              </a:rPr>
              <a:t> đoạn 2011-2020 </a:t>
            </a:r>
          </a:p>
          <a:p>
            <a:pPr marL="285750" indent="-285750">
              <a:lnSpc>
                <a:spcPct val="150000"/>
              </a:lnSpc>
              <a:buFont typeface="Wingdings" panose="05000000000000000000" pitchFamily="2" charset="2"/>
              <a:buChar char="Ø"/>
            </a:pPr>
            <a:r>
              <a:rPr lang="vi-VN" sz="2000" dirty="0">
                <a:solidFill>
                  <a:schemeClr val="accent4">
                    <a:lumMod val="50000"/>
                  </a:schemeClr>
                </a:solidFill>
                <a:latin typeface="Calibri" panose="020F0502020204030204" pitchFamily="34" charset="0"/>
                <a:cs typeface="Calibri" panose="020F0502020204030204" pitchFamily="34" charset="0"/>
              </a:rPr>
              <a:t>Chương trình mục tiêu quốc gia Giảm nghèo bền vững giai đoạn 2016 – 2020</a:t>
            </a:r>
            <a:endParaRPr lang="en-US" sz="2000" dirty="0">
              <a:solidFill>
                <a:schemeClr val="accent4">
                  <a:lumMod val="50000"/>
                </a:schemeClr>
              </a:solidFill>
              <a:latin typeface="Calibri" panose="020F0502020204030204" pitchFamily="34" charset="0"/>
              <a:cs typeface="Calibri" panose="020F0502020204030204" pitchFamily="34" charset="0"/>
            </a:endParaRPr>
          </a:p>
          <a:p>
            <a:pPr marL="285750" indent="-285750">
              <a:lnSpc>
                <a:spcPct val="150000"/>
              </a:lnSpc>
              <a:buFont typeface="Wingdings" panose="05000000000000000000" pitchFamily="2" charset="2"/>
              <a:buChar char="Ø"/>
            </a:pPr>
            <a:r>
              <a:rPr lang="en-US" sz="2000" dirty="0" err="1">
                <a:solidFill>
                  <a:schemeClr val="accent4">
                    <a:lumMod val="50000"/>
                  </a:schemeClr>
                </a:solidFill>
                <a:latin typeface="Calibri" panose="020F0502020204030204" pitchFamily="34" charset="0"/>
                <a:cs typeface="Calibri" panose="020F0502020204030204" pitchFamily="34" charset="0"/>
              </a:rPr>
              <a:t>Chiến</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lược</a:t>
            </a:r>
            <a:r>
              <a:rPr lang="en-US" sz="2000" dirty="0">
                <a:solidFill>
                  <a:schemeClr val="accent4">
                    <a:lumMod val="50000"/>
                  </a:schemeClr>
                </a:solidFill>
                <a:latin typeface="Calibri" panose="020F0502020204030204" pitchFamily="34" charset="0"/>
                <a:cs typeface="Calibri" panose="020F0502020204030204" pitchFamily="34" charset="0"/>
              </a:rPr>
              <a:t> An </a:t>
            </a:r>
            <a:r>
              <a:rPr lang="en-US" sz="2000" dirty="0" err="1">
                <a:solidFill>
                  <a:schemeClr val="accent4">
                    <a:lumMod val="50000"/>
                  </a:schemeClr>
                </a:solidFill>
                <a:latin typeface="Calibri" panose="020F0502020204030204" pitchFamily="34" charset="0"/>
                <a:cs typeface="Calibri" panose="020F0502020204030204" pitchFamily="34" charset="0"/>
              </a:rPr>
              <a:t>sinh</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Xã</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hội</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giai</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đoạn</a:t>
            </a:r>
            <a:r>
              <a:rPr lang="en-US" sz="2000" dirty="0">
                <a:solidFill>
                  <a:schemeClr val="accent4">
                    <a:lumMod val="50000"/>
                  </a:schemeClr>
                </a:solidFill>
                <a:latin typeface="Calibri" panose="020F0502020204030204" pitchFamily="34" charset="0"/>
                <a:cs typeface="Calibri" panose="020F0502020204030204" pitchFamily="34" charset="0"/>
              </a:rPr>
              <a:t> 2011-2020</a:t>
            </a:r>
          </a:p>
          <a:p>
            <a:pPr marL="285750" indent="-285750">
              <a:lnSpc>
                <a:spcPct val="150000"/>
              </a:lnSpc>
              <a:buFont typeface="Wingdings" panose="05000000000000000000" pitchFamily="2" charset="2"/>
              <a:buChar char="Ø"/>
            </a:pPr>
            <a:r>
              <a:rPr lang="vi-VN" sz="2000" dirty="0">
                <a:solidFill>
                  <a:schemeClr val="accent4">
                    <a:lumMod val="50000"/>
                  </a:schemeClr>
                </a:solidFill>
                <a:latin typeface="Calibri" panose="020F0502020204030204" pitchFamily="34" charset="0"/>
                <a:cs typeface="Calibri" panose="020F0502020204030204" pitchFamily="34" charset="0"/>
              </a:rPr>
              <a:t>Chiến lược quốc gia về bình đẳng Giới giai đoạn 2011 – 2020 </a:t>
            </a:r>
            <a:endParaRPr lang="en-US" sz="2000" dirty="0">
              <a:solidFill>
                <a:schemeClr val="accent4">
                  <a:lumMod val="50000"/>
                </a:schemeClr>
              </a:solidFill>
              <a:latin typeface="Calibri" panose="020F0502020204030204" pitchFamily="34" charset="0"/>
              <a:cs typeface="Calibri" panose="020F0502020204030204" pitchFamily="34" charset="0"/>
            </a:endParaRPr>
          </a:p>
          <a:p>
            <a:pPr marL="285750" indent="-285750">
              <a:lnSpc>
                <a:spcPct val="150000"/>
              </a:lnSpc>
              <a:buFont typeface="Wingdings" panose="05000000000000000000" pitchFamily="2" charset="2"/>
              <a:buChar char="Ø"/>
            </a:pPr>
            <a:r>
              <a:rPr lang="en-US" sz="2000" dirty="0" err="1">
                <a:solidFill>
                  <a:schemeClr val="accent4">
                    <a:lumMod val="50000"/>
                  </a:schemeClr>
                </a:solidFill>
                <a:latin typeface="Calibri" panose="020F0502020204030204" pitchFamily="34" charset="0"/>
                <a:cs typeface="Calibri" panose="020F0502020204030204" pitchFamily="34" charset="0"/>
              </a:rPr>
              <a:t>Mục</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tiêu</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phát</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triển</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bền</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vững</a:t>
            </a:r>
            <a:r>
              <a:rPr lang="en-US" sz="2000" dirty="0">
                <a:solidFill>
                  <a:schemeClr val="accent4">
                    <a:lumMod val="50000"/>
                  </a:schemeClr>
                </a:solidFill>
                <a:latin typeface="Calibri" panose="020F0502020204030204" pitchFamily="34" charset="0"/>
                <a:cs typeface="Calibri" panose="020F0502020204030204" pitchFamily="34" charset="0"/>
              </a:rPr>
              <a:t> (SDGs)</a:t>
            </a:r>
          </a:p>
          <a:p>
            <a:pPr marL="285750" indent="-285750">
              <a:lnSpc>
                <a:spcPct val="150000"/>
              </a:lnSpc>
              <a:buFont typeface="Wingdings" panose="05000000000000000000" pitchFamily="2" charset="2"/>
              <a:buChar char="Ø"/>
            </a:pPr>
            <a:r>
              <a:rPr lang="vi-VN" sz="2000" dirty="0">
                <a:solidFill>
                  <a:schemeClr val="accent4">
                    <a:lumMod val="50000"/>
                  </a:schemeClr>
                </a:solidFill>
                <a:latin typeface="Calibri" panose="020F0502020204030204" pitchFamily="34" charset="0"/>
                <a:cs typeface="Calibri" panose="020F0502020204030204" pitchFamily="34" charset="0"/>
              </a:rPr>
              <a:t>Chiến lược Phát triển bền vững Việt Nam giai đoạn 2011 – 2020</a:t>
            </a:r>
            <a:endParaRPr lang="en-US" sz="2000" dirty="0">
              <a:solidFill>
                <a:schemeClr val="accent4">
                  <a:lumMod val="50000"/>
                </a:schemeClr>
              </a:solidFill>
              <a:latin typeface="Calibri" panose="020F0502020204030204" pitchFamily="34" charset="0"/>
              <a:cs typeface="Calibri" panose="020F0502020204030204" pitchFamily="34" charset="0"/>
            </a:endParaRPr>
          </a:p>
          <a:p>
            <a:pPr marL="285750" indent="-285750">
              <a:lnSpc>
                <a:spcPct val="150000"/>
              </a:lnSpc>
              <a:buFont typeface="Wingdings" panose="05000000000000000000" pitchFamily="2" charset="2"/>
              <a:buChar char="Ø"/>
            </a:pPr>
            <a:r>
              <a:rPr lang="en-US" sz="2000" dirty="0" err="1">
                <a:solidFill>
                  <a:schemeClr val="accent4">
                    <a:lumMod val="50000"/>
                  </a:schemeClr>
                </a:solidFill>
                <a:latin typeface="Calibri" panose="020F0502020204030204" pitchFamily="34" charset="0"/>
                <a:cs typeface="Calibri" panose="020F0502020204030204" pitchFamily="34" charset="0"/>
              </a:rPr>
              <a:t>Kết</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quả</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của</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Chương</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trình</a:t>
            </a:r>
            <a:r>
              <a:rPr lang="en-US" sz="2000" dirty="0">
                <a:solidFill>
                  <a:schemeClr val="accent4">
                    <a:lumMod val="50000"/>
                  </a:schemeClr>
                </a:solidFill>
                <a:latin typeface="Calibri" panose="020F0502020204030204" pitchFamily="34" charset="0"/>
                <a:cs typeface="Calibri" panose="020F0502020204030204" pitchFamily="34" charset="0"/>
              </a:rPr>
              <a:t> DWCP </a:t>
            </a:r>
            <a:r>
              <a:rPr lang="en-US" sz="2000" dirty="0" err="1">
                <a:solidFill>
                  <a:schemeClr val="accent4">
                    <a:lumMod val="50000"/>
                  </a:schemeClr>
                </a:solidFill>
                <a:latin typeface="Calibri" panose="020F0502020204030204" pitchFamily="34" charset="0"/>
                <a:cs typeface="Calibri" panose="020F0502020204030204" pitchFamily="34" charset="0"/>
              </a:rPr>
              <a:t>cũng</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có</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liên</a:t>
            </a:r>
            <a:r>
              <a:rPr lang="en-US" sz="2000" dirty="0">
                <a:solidFill>
                  <a:schemeClr val="accent4">
                    <a:lumMod val="50000"/>
                  </a:schemeClr>
                </a:solidFill>
                <a:latin typeface="Calibri" panose="020F0502020204030204" pitchFamily="34" charset="0"/>
                <a:cs typeface="Calibri" panose="020F0502020204030204" pitchFamily="34" charset="0"/>
              </a:rPr>
              <a:t> quan và </a:t>
            </a:r>
            <a:r>
              <a:rPr lang="en-US" sz="2000" dirty="0" err="1">
                <a:solidFill>
                  <a:schemeClr val="accent4">
                    <a:lumMod val="50000"/>
                  </a:schemeClr>
                </a:solidFill>
                <a:latin typeface="Calibri" panose="020F0502020204030204" pitchFamily="34" charset="0"/>
                <a:cs typeface="Calibri" panose="020F0502020204030204" pitchFamily="34" charset="0"/>
              </a:rPr>
              <a:t>liên</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kết</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chặt</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chẽ</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với</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nhiều</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văn</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kiện</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chương</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trình</a:t>
            </a:r>
            <a:r>
              <a:rPr lang="en-US" sz="2000" dirty="0">
                <a:solidFill>
                  <a:schemeClr val="accent4">
                    <a:lumMod val="50000"/>
                  </a:schemeClr>
                </a:solidFill>
                <a:latin typeface="Calibri" panose="020F0502020204030204" pitchFamily="34" charset="0"/>
                <a:cs typeface="Calibri" panose="020F0502020204030204" pitchFamily="34" charset="0"/>
              </a:rPr>
              <a:t> và </a:t>
            </a:r>
            <a:r>
              <a:rPr lang="en-US" sz="2000" dirty="0" err="1">
                <a:solidFill>
                  <a:schemeClr val="accent4">
                    <a:lumMod val="50000"/>
                  </a:schemeClr>
                </a:solidFill>
                <a:latin typeface="Calibri" panose="020F0502020204030204" pitchFamily="34" charset="0"/>
                <a:cs typeface="Calibri" panose="020F0502020204030204" pitchFamily="34" charset="0"/>
              </a:rPr>
              <a:t>chiến</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lược</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quốc</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gia</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khác</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phát</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triển</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doanh</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nghiệp</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phát</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triển</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kinh</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tế</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tư</a:t>
            </a:r>
            <a:r>
              <a:rPr lang="en-US" sz="2000" dirty="0">
                <a:solidFill>
                  <a:schemeClr val="accent4">
                    <a:lumMod val="50000"/>
                  </a:schemeClr>
                </a:solidFill>
                <a:latin typeface="Calibri" panose="020F0502020204030204" pitchFamily="34" charset="0"/>
                <a:cs typeface="Calibri" panose="020F0502020204030204" pitchFamily="34" charset="0"/>
              </a:rPr>
              <a:t> </a:t>
            </a:r>
            <a:r>
              <a:rPr lang="en-US" sz="2000" dirty="0" err="1">
                <a:solidFill>
                  <a:schemeClr val="accent4">
                    <a:lumMod val="50000"/>
                  </a:schemeClr>
                </a:solidFill>
                <a:latin typeface="Calibri" panose="020F0502020204030204" pitchFamily="34" charset="0"/>
                <a:cs typeface="Calibri" panose="020F0502020204030204" pitchFamily="34" charset="0"/>
              </a:rPr>
              <a:t>nhân</a:t>
            </a:r>
            <a:r>
              <a:rPr lang="en-US" sz="2000" dirty="0">
                <a:solidFill>
                  <a:schemeClr val="accent4">
                    <a:lumMod val="50000"/>
                  </a:schemeClr>
                </a:solidFill>
                <a:latin typeface="Calibri" panose="020F0502020204030204" pitchFamily="34" charset="0"/>
                <a:cs typeface="Calibri" panose="020F0502020204030204" pitchFamily="34" charset="0"/>
              </a:rPr>
              <a:t>…</a:t>
            </a:r>
          </a:p>
        </p:txBody>
      </p:sp>
      <p:sp>
        <p:nvSpPr>
          <p:cNvPr id="6" name="Slide Number Placeholder 5">
            <a:extLst>
              <a:ext uri="{FF2B5EF4-FFF2-40B4-BE49-F238E27FC236}">
                <a16:creationId xmlns:a16="http://schemas.microsoft.com/office/drawing/2014/main" id="{7E224BEA-A5D6-4FCD-AB0F-E47D610A226C}"/>
              </a:ext>
            </a:extLst>
          </p:cNvPr>
          <p:cNvSpPr>
            <a:spLocks noGrp="1"/>
          </p:cNvSpPr>
          <p:nvPr>
            <p:ph type="sldNum" sz="quarter" idx="12"/>
          </p:nvPr>
        </p:nvSpPr>
        <p:spPr>
          <a:xfrm>
            <a:off x="10656892" y="6441720"/>
            <a:ext cx="1052508" cy="365125"/>
          </a:xfrm>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42805085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99F183-99EE-4B1F-BA64-21A0792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B783A767-5AFC-40D0-A72C-09036EA1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41262CAC-6BC8-43F9-9113-770A2772F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AA2CCB6-DFD2-41CD-96FE-0140B7935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3A0F039B-5DD9-421A-9389-1F31ABD9B2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61590C-4607-4262-AAFC-3C1E09D2C04C}"/>
              </a:ext>
            </a:extLst>
          </p:cNvPr>
          <p:cNvSpPr>
            <a:spLocks noGrp="1"/>
          </p:cNvSpPr>
          <p:nvPr>
            <p:ph type="title"/>
          </p:nvPr>
        </p:nvSpPr>
        <p:spPr>
          <a:xfrm>
            <a:off x="581191" y="723901"/>
            <a:ext cx="10993549" cy="1026279"/>
          </a:xfrm>
        </p:spPr>
        <p:txBody>
          <a:bodyPr vert="horz" lIns="91440" tIns="45720" rIns="91440" bIns="45720" rtlCol="0" anchor="b">
            <a:normAutofit/>
          </a:bodyPr>
          <a:lstStyle/>
          <a:p>
            <a:r>
              <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rPr>
              <a:t>TÍNH HIỆU QUẢ</a:t>
            </a:r>
          </a:p>
        </p:txBody>
      </p:sp>
      <p:pic>
        <p:nvPicPr>
          <p:cNvPr id="7" name="Graphic 2" descr="Checklist outline">
            <a:extLst>
              <a:ext uri="{FF2B5EF4-FFF2-40B4-BE49-F238E27FC236}">
                <a16:creationId xmlns:a16="http://schemas.microsoft.com/office/drawing/2014/main" id="{5EC3F5E1-19A0-4D4F-B43F-20B66A7233F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614887" y="2121689"/>
            <a:ext cx="3602736" cy="3602736"/>
          </a:xfrm>
          <a:prstGeom prst="rect">
            <a:avLst/>
          </a:prstGeom>
        </p:spPr>
      </p:pic>
      <p:sp>
        <p:nvSpPr>
          <p:cNvPr id="15" name="TextBox 14">
            <a:extLst>
              <a:ext uri="{FF2B5EF4-FFF2-40B4-BE49-F238E27FC236}">
                <a16:creationId xmlns:a16="http://schemas.microsoft.com/office/drawing/2014/main" id="{2B3FBCE8-E83D-47DE-8AF3-09271FD4255E}"/>
              </a:ext>
            </a:extLst>
          </p:cNvPr>
          <p:cNvSpPr txBox="1"/>
          <p:nvPr/>
        </p:nvSpPr>
        <p:spPr>
          <a:xfrm>
            <a:off x="3683358" y="1750180"/>
            <a:ext cx="8026042" cy="4102533"/>
          </a:xfrm>
          <a:prstGeom prst="rect">
            <a:avLst/>
          </a:prstGeom>
          <a:noFill/>
          <a:ln w="19050">
            <a:noFill/>
          </a:ln>
        </p:spPr>
        <p:txBody>
          <a:bodyPr wrap="square" rtlCol="0">
            <a:spAutoFit/>
          </a:bodyPr>
          <a:lstStyle/>
          <a:p>
            <a:pPr marL="800100" lvl="1" indent="-342900">
              <a:lnSpc>
                <a:spcPct val="150000"/>
              </a:lnSpc>
              <a:buFont typeface="Wingdings" panose="05000000000000000000" pitchFamily="2" charset="2"/>
              <a:buChar char="v"/>
            </a:pPr>
            <a:r>
              <a:rPr lang="en-US" sz="2200" dirty="0">
                <a:solidFill>
                  <a:schemeClr val="tx1">
                    <a:lumMod val="85000"/>
                    <a:lumOff val="15000"/>
                  </a:schemeClr>
                </a:solidFill>
                <a:latin typeface="Calibri" panose="020F0502020204030204" pitchFamily="34" charset="0"/>
                <a:cs typeface="Calibri" panose="020F0502020204030204" pitchFamily="34" charset="0"/>
              </a:rPr>
              <a:t>Đ</a:t>
            </a:r>
            <a:r>
              <a:rPr lang="vi-VN" sz="2200" dirty="0">
                <a:solidFill>
                  <a:schemeClr val="tx1">
                    <a:lumMod val="85000"/>
                    <a:lumOff val="15000"/>
                  </a:schemeClr>
                </a:solidFill>
                <a:latin typeface="Calibri" panose="020F0502020204030204" pitchFamily="34" charset="0"/>
                <a:cs typeface="Calibri" panose="020F0502020204030204" pitchFamily="34" charset="0"/>
              </a:rPr>
              <a:t>ã hoàn thành các mục tiêu kết quả được vạch ra cho giai đoạn 2017-2021</a:t>
            </a:r>
            <a:endParaRPr lang="en-US" sz="2200" dirty="0">
              <a:solidFill>
                <a:schemeClr val="tx1">
                  <a:lumMod val="85000"/>
                  <a:lumOff val="15000"/>
                </a:schemeClr>
              </a:solidFill>
              <a:latin typeface="Calibri" panose="020F0502020204030204" pitchFamily="34" charset="0"/>
              <a:cs typeface="Calibri" panose="020F0502020204030204" pitchFamily="34" charset="0"/>
            </a:endParaRPr>
          </a:p>
          <a:p>
            <a:pPr marL="800100" lvl="1" indent="-342900">
              <a:lnSpc>
                <a:spcPct val="150000"/>
              </a:lnSpc>
              <a:buFont typeface="Wingdings" panose="05000000000000000000" pitchFamily="2" charset="2"/>
              <a:buChar char="v"/>
            </a:pPr>
            <a:r>
              <a:rPr lang="vi-VN" sz="2200" dirty="0">
                <a:solidFill>
                  <a:schemeClr val="tx1">
                    <a:lumMod val="85000"/>
                    <a:lumOff val="15000"/>
                  </a:schemeClr>
                </a:solidFill>
                <a:latin typeface="Calibri" panose="020F0502020204030204" pitchFamily="34" charset="0"/>
                <a:cs typeface="Calibri" panose="020F0502020204030204" pitchFamily="34" charset="0"/>
              </a:rPr>
              <a:t>Chương trình DWCP 2017-2021 được coi là khung khổ chung qua đó Chính phủ và các đối tác cũng thực hiện các chính sách, chương trình và hoạt động của riêng mình nhằm đạt được các mục tiêu và kết quả của Chương trình DWCP</a:t>
            </a:r>
            <a:endParaRPr lang="en-US" sz="2200" dirty="0">
              <a:solidFill>
                <a:schemeClr val="tx1">
                  <a:lumMod val="85000"/>
                  <a:lumOff val="15000"/>
                </a:schemeClr>
              </a:solidFill>
              <a:latin typeface="Calibri" panose="020F0502020204030204" pitchFamily="34" charset="0"/>
              <a:cs typeface="Calibri" panose="020F0502020204030204" pitchFamily="34" charset="0"/>
            </a:endParaRPr>
          </a:p>
          <a:p>
            <a:pPr marL="800100" lvl="1" indent="-342900">
              <a:lnSpc>
                <a:spcPct val="150000"/>
              </a:lnSpc>
              <a:buFont typeface="Wingdings" panose="05000000000000000000" pitchFamily="2" charset="2"/>
              <a:buChar char="v"/>
            </a:pP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Nhiều</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kết</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quả</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đạt</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được</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trong</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thời</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gian</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qua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và</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cho</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đến</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nay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có</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ý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nghĩa</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rất</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quan</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trọng</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phê</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chuẩn</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mới</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4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công</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ước</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của</a:t>
            </a:r>
            <a:r>
              <a:rPr lang="en-US" sz="2200" dirty="0">
                <a:solidFill>
                  <a:schemeClr val="tx1">
                    <a:lumMod val="85000"/>
                    <a:lumOff val="15000"/>
                  </a:schemeClr>
                </a:solidFill>
                <a:effectLst/>
                <a:latin typeface="Calibri" panose="020F0502020204030204" pitchFamily="34" charset="0"/>
                <a:ea typeface="Calibri" panose="020F0502020204030204" pitchFamily="34" charset="0"/>
                <a:cs typeface="Calibri" panose="020F0502020204030204" pitchFamily="34" charset="0"/>
              </a:rPr>
              <a:t> ILO</a:t>
            </a:r>
            <a:endParaRPr lang="en-US" sz="2200" b="1" dirty="0">
              <a:solidFill>
                <a:schemeClr val="tx1">
                  <a:lumMod val="85000"/>
                  <a:lumOff val="15000"/>
                </a:schemeClr>
              </a:solidFill>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3EA2D25F-4495-4D0A-80E1-27C927FC349D}"/>
              </a:ext>
            </a:extLst>
          </p:cNvPr>
          <p:cNvSpPr>
            <a:spLocks noGrp="1"/>
          </p:cNvSpPr>
          <p:nvPr>
            <p:ph type="sldNum" sz="quarter" idx="12"/>
          </p:nvPr>
        </p:nvSpPr>
        <p:spPr>
          <a:xfrm>
            <a:off x="10692959" y="6441720"/>
            <a:ext cx="1052508" cy="365125"/>
          </a:xfrm>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41834254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99F183-99EE-4B1F-BA64-21A0792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B783A767-5AFC-40D0-A72C-09036EA1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41262CAC-6BC8-43F9-9113-770A2772F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AA2CCB6-DFD2-41CD-96FE-0140B7935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3A0F039B-5DD9-421A-9389-1F31ABD9B2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441AFB-1149-4D77-91A3-C3B1D09E47CB}"/>
              </a:ext>
            </a:extLst>
          </p:cNvPr>
          <p:cNvSpPr>
            <a:spLocks noGrp="1"/>
          </p:cNvSpPr>
          <p:nvPr>
            <p:ph type="title"/>
          </p:nvPr>
        </p:nvSpPr>
        <p:spPr>
          <a:xfrm>
            <a:off x="581191" y="711955"/>
            <a:ext cx="10993549" cy="1026279"/>
          </a:xfrm>
        </p:spPr>
        <p:txBody>
          <a:bodyPr vert="horz" lIns="91440" tIns="45720" rIns="91440" bIns="45720" rtlCol="0" anchor="b">
            <a:normAutofit/>
          </a:bodyPr>
          <a:lstStyle/>
          <a:p>
            <a:r>
              <a:rPr lang="en-US" sz="3600" dirty="0" err="1">
                <a:solidFill>
                  <a:schemeClr val="accent1"/>
                </a:solidFill>
                <a:latin typeface="Tahoma" panose="020B0604030504040204" pitchFamily="34" charset="0"/>
                <a:ea typeface="Tahoma" panose="020B0604030504040204" pitchFamily="34" charset="0"/>
                <a:cs typeface="Tahoma" panose="020B0604030504040204" pitchFamily="34" charset="0"/>
              </a:rPr>
              <a:t>Hiệu</a:t>
            </a:r>
            <a:r>
              <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chemeClr val="accent1"/>
                </a:solidFill>
                <a:latin typeface="Tahoma" panose="020B0604030504040204" pitchFamily="34" charset="0"/>
                <a:ea typeface="Tahoma" panose="020B0604030504040204" pitchFamily="34" charset="0"/>
                <a:cs typeface="Tahoma" panose="020B0604030504040204" pitchFamily="34" charset="0"/>
              </a:rPr>
              <a:t>suất</a:t>
            </a:r>
            <a:endPar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FEC1C912-3760-40EE-B35C-4EB8390A7639}"/>
              </a:ext>
            </a:extLst>
          </p:cNvPr>
          <p:cNvSpPr txBox="1"/>
          <p:nvPr/>
        </p:nvSpPr>
        <p:spPr>
          <a:xfrm>
            <a:off x="4241830" y="925397"/>
            <a:ext cx="7149997" cy="4320735"/>
          </a:xfrm>
          <a:prstGeom prst="rect">
            <a:avLst/>
          </a:prstGeom>
          <a:noFill/>
          <a:ln w="19050">
            <a:noFill/>
          </a:ln>
        </p:spPr>
        <p:txBody>
          <a:bodyPr wrap="square" rtlCol="0">
            <a:spAutoFit/>
          </a:bodyPr>
          <a:lstStyle/>
          <a:p>
            <a:pPr marL="342900" indent="-342900">
              <a:lnSpc>
                <a:spcPct val="150000"/>
              </a:lnSpc>
              <a:buFont typeface="Wingdings" panose="05000000000000000000" pitchFamily="2" charset="2"/>
              <a:buChar char="ü"/>
            </a:pPr>
            <a:r>
              <a:rPr lang="en-US" sz="1800" dirty="0" err="1">
                <a:effectLst/>
                <a:latin typeface="Calibri" panose="020F0502020204030204" pitchFamily="34" charset="0"/>
                <a:ea typeface="Calibri" panose="020F0502020204030204" pitchFamily="34" charset="0"/>
              </a:rPr>
              <a:t>Đầu</a:t>
            </a:r>
            <a:r>
              <a:rPr lang="en-US" sz="1800" dirty="0">
                <a:effectLst/>
                <a:latin typeface="Calibri" panose="020F0502020204030204" pitchFamily="34" charset="0"/>
                <a:ea typeface="Calibri" panose="020F0502020204030204" pitchFamily="34" charset="0"/>
              </a:rPr>
              <a:t> ra </a:t>
            </a:r>
            <a:r>
              <a:rPr lang="en-US" sz="1800" dirty="0" err="1">
                <a:effectLst/>
                <a:latin typeface="Calibri" panose="020F0502020204030204" pitchFamily="34" charset="0"/>
                <a:ea typeface="Calibri" panose="020F0502020204030204" pitchFamily="34" charset="0"/>
              </a:rPr>
              <a:t>và</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kết</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quả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của</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Chương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trình</a:t>
            </a:r>
            <a:r>
              <a:rPr lang="en-US" sz="1800" dirty="0">
                <a:effectLst/>
                <a:latin typeface="Calibri" panose="020F0502020204030204" pitchFamily="34" charset="0"/>
                <a:ea typeface="Calibri" panose="020F0502020204030204" pitchFamily="34" charset="0"/>
              </a:rPr>
              <a:t> DWCP 2017-2021 </a:t>
            </a:r>
            <a:r>
              <a:rPr lang="en-US" sz="1800" dirty="0" err="1">
                <a:effectLst/>
                <a:latin typeface="Calibri" panose="020F0502020204030204" pitchFamily="34" charset="0"/>
                <a:ea typeface="Calibri" panose="020F0502020204030204" pitchFamily="34" charset="0"/>
              </a:rPr>
              <a:t>đã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được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thực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hiện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một</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cách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hiệu</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quả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về</a:t>
            </a:r>
            <a:r>
              <a:rPr lang="en-US" sz="1800" dirty="0">
                <a:effectLst/>
                <a:latin typeface="Calibri" panose="020F0502020204030204" pitchFamily="34" charset="0"/>
                <a:ea typeface="Calibri" panose="020F0502020204030204" pitchFamily="34" charset="0"/>
              </a:rPr>
              <a:t> chi </a:t>
            </a:r>
            <a:r>
              <a:rPr lang="en-US" sz="1800" dirty="0" err="1">
                <a:effectLst/>
                <a:latin typeface="Calibri" panose="020F0502020204030204" pitchFamily="34" charset="0"/>
                <a:ea typeface="Calibri" panose="020F0502020204030204" pitchFamily="34" charset="0"/>
              </a:rPr>
              <a:t>phí</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và</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kịp</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thời</a:t>
            </a:r>
            <a:endParaRPr lang="en-US" sz="1800" dirty="0">
              <a:effectLst/>
              <a:latin typeface="Calibri" panose="020F0502020204030204" pitchFamily="34" charset="0"/>
              <a:ea typeface="Calibri" panose="020F0502020204030204" pitchFamily="34" charset="0"/>
            </a:endParaRPr>
          </a:p>
          <a:p>
            <a:pPr marL="342900" indent="-342900">
              <a:lnSpc>
                <a:spcPct val="150000"/>
              </a:lnSpc>
              <a:buFont typeface="Wingdings" panose="05000000000000000000" pitchFamily="2" charset="2"/>
              <a:buChar char="ü"/>
            </a:pPr>
            <a:r>
              <a:rPr lang="en-US" sz="1800" dirty="0" err="1">
                <a:effectLst/>
                <a:latin typeface="Calibri" panose="020F0502020204030204" pitchFamily="34" charset="0"/>
                <a:ea typeface="Calibri" panose="020F0502020204030204" pitchFamily="34" charset="0"/>
              </a:rPr>
              <a:t>Các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đầu</a:t>
            </a:r>
            <a:r>
              <a:rPr lang="en-US" sz="1800" dirty="0">
                <a:effectLst/>
                <a:latin typeface="Calibri" panose="020F0502020204030204" pitchFamily="34" charset="0"/>
                <a:ea typeface="Calibri" panose="020F0502020204030204" pitchFamily="34" charset="0"/>
              </a:rPr>
              <a:t> ra </a:t>
            </a:r>
            <a:r>
              <a:rPr lang="en-US" sz="1800" dirty="0" err="1">
                <a:effectLst/>
                <a:latin typeface="Calibri" panose="020F0502020204030204" pitchFamily="34" charset="0"/>
                <a:ea typeface="Calibri" panose="020F0502020204030204" pitchFamily="34" charset="0"/>
              </a:rPr>
              <a:t>và</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kết</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quả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dự</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kiến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được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hoàn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thành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kịp</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thời</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trong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khung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thời</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gian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dự</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kiến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và</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hỗ</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các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ưu</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tiên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quốc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gia</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khác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ví</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dụ</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như</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Luật</a:t>
            </a:r>
            <a:r>
              <a:rPr lang="en-US" sz="1800" dirty="0">
                <a:effectLst/>
                <a:latin typeface="Calibri" panose="020F0502020204030204" pitchFamily="34" charset="0"/>
                <a:ea typeface="Calibri" panose="020F0502020204030204" pitchFamily="34" charset="0"/>
              </a:rPr>
              <a:t> Lao </a:t>
            </a:r>
            <a:r>
              <a:rPr lang="en-US" sz="1800" dirty="0" err="1">
                <a:effectLst/>
                <a:latin typeface="Calibri" panose="020F0502020204030204" pitchFamily="34" charset="0"/>
                <a:ea typeface="Calibri" panose="020F0502020204030204" pitchFamily="34" charset="0"/>
              </a:rPr>
              <a:t>động</a:t>
            </a:r>
            <a:r>
              <a:rPr lang="en-US" sz="1800" dirty="0">
                <a:effectLst/>
                <a:latin typeface="Calibri" panose="020F0502020204030204" pitchFamily="34" charset="0"/>
                <a:ea typeface="Calibri" panose="020F0502020204030204" pitchFamily="34" charset="0"/>
              </a:rPr>
              <a:t>.</a:t>
            </a:r>
          </a:p>
          <a:p>
            <a:pPr marL="342900" indent="-342900">
              <a:lnSpc>
                <a:spcPct val="150000"/>
              </a:lnSpc>
              <a:buFont typeface="Wingdings" panose="05000000000000000000" pitchFamily="2" charset="2"/>
              <a:buChar char="ü"/>
            </a:pPr>
            <a:r>
              <a:rPr lang="en-US" sz="1800" dirty="0">
                <a:effectLst/>
                <a:latin typeface="Calibri" panose="020F0502020204030204" pitchFamily="34" charset="0"/>
                <a:ea typeface="Calibri" panose="020F0502020204030204" pitchFamily="34" charset="0"/>
              </a:rPr>
              <a:t>Tiến </a:t>
            </a:r>
            <a:r>
              <a:rPr lang="en-US" sz="1800" dirty="0" err="1">
                <a:effectLst/>
                <a:latin typeface="Calibri" panose="020F0502020204030204" pitchFamily="34" charset="0"/>
                <a:ea typeface="Calibri" panose="020F0502020204030204" pitchFamily="34" charset="0"/>
              </a:rPr>
              <a:t>độ</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kết</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quả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và</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hiệu</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quả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hoạt</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động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của</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Chương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trình</a:t>
            </a:r>
            <a:r>
              <a:rPr lang="en-US" sz="1800" dirty="0">
                <a:effectLst/>
                <a:latin typeface="Calibri" panose="020F0502020204030204" pitchFamily="34" charset="0"/>
                <a:ea typeface="Calibri" panose="020F0502020204030204" pitchFamily="34" charset="0"/>
              </a:rPr>
              <a:t> DWCP </a:t>
            </a:r>
            <a:r>
              <a:rPr lang="en-US" sz="1800" dirty="0" err="1">
                <a:effectLst/>
                <a:latin typeface="Calibri" panose="020F0502020204030204" pitchFamily="34" charset="0"/>
                <a:ea typeface="Calibri" panose="020F0502020204030204" pitchFamily="34" charset="0"/>
              </a:rPr>
              <a:t>đã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được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thực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hiện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đạt</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yêu</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cầu</a:t>
            </a:r>
            <a:r>
              <a:rPr lang="en-US" sz="1800" dirty="0">
                <a:effectLst/>
                <a:latin typeface="Calibri" panose="020F0502020204030204" pitchFamily="34" charset="0"/>
                <a:ea typeface="Calibri" panose="020F0502020204030204" pitchFamily="34" charset="0"/>
              </a:rPr>
              <a:t>. </a:t>
            </a:r>
            <a:endParaRPr lang="en-US" dirty="0">
              <a:latin typeface="Calibri" panose="020F0502020204030204" pitchFamily="34" charset="0"/>
              <a:ea typeface="Calibri" panose="020F0502020204030204" pitchFamily="34" charset="0"/>
            </a:endParaRPr>
          </a:p>
          <a:p>
            <a:pPr marL="342900" indent="-342900">
              <a:lnSpc>
                <a:spcPct val="150000"/>
              </a:lnSpc>
              <a:buFont typeface="Wingdings" panose="05000000000000000000" pitchFamily="2" charset="2"/>
              <a:buChar char="ü"/>
            </a:pPr>
            <a:r>
              <a:rPr lang="en-US" sz="1800" dirty="0" err="1">
                <a:effectLst/>
                <a:latin typeface="Calibri" panose="020F0502020204030204" pitchFamily="34" charset="0"/>
                <a:ea typeface="Calibri" panose="020F0502020204030204" pitchFamily="34" charset="0"/>
              </a:rPr>
              <a:t>Sự</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phối</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hợp</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giữa</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các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đối</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tác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ba</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bên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trong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Chương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trình</a:t>
            </a:r>
            <a:r>
              <a:rPr lang="en-US" sz="1800" dirty="0">
                <a:effectLst/>
                <a:latin typeface="Calibri" panose="020F0502020204030204" pitchFamily="34" charset="0"/>
                <a:ea typeface="Calibri" panose="020F0502020204030204" pitchFamily="34" charset="0"/>
              </a:rPr>
              <a:t> DWCP </a:t>
            </a:r>
            <a:r>
              <a:rPr lang="en-US" sz="1800" dirty="0" err="1">
                <a:effectLst/>
                <a:latin typeface="Calibri" panose="020F0502020204030204" pitchFamily="34" charset="0"/>
                <a:ea typeface="Calibri" panose="020F0502020204030204" pitchFamily="34" charset="0"/>
              </a:rPr>
              <a:t>đã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có</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hiệu</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quả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trong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việc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thiết</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kế</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thực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hiện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và</a:t>
            </a:r>
            <a:r>
              <a:rPr lang="en-US" sz="1800" dirty="0">
                <a:effectLst/>
                <a:latin typeface="Calibri" panose="020F0502020204030204" pitchFamily="34" charset="0"/>
                <a:ea typeface="Calibri" panose="020F0502020204030204" pitchFamily="34" charset="0"/>
              </a:rPr>
              <a:t> báo </a:t>
            </a:r>
            <a:r>
              <a:rPr lang="en-US" sz="1800" dirty="0" err="1">
                <a:effectLst/>
                <a:latin typeface="Calibri" panose="020F0502020204030204" pitchFamily="34" charset="0"/>
                <a:ea typeface="Calibri" panose="020F0502020204030204" pitchFamily="34" charset="0"/>
              </a:rPr>
              <a:t>cáo</a:t>
            </a:r>
            <a:r>
              <a:rPr lang="en-US" sz="1800" dirty="0">
                <a:effectLst/>
                <a:latin typeface="Calibri" panose="020F0502020204030204" pitchFamily="34" charset="0"/>
                <a:ea typeface="Calibri" panose="020F0502020204030204" pitchFamily="34" charset="0"/>
              </a:rPr>
              <a:t>. </a:t>
            </a:r>
            <a:endParaRPr lang="en-US" sz="2400" dirty="0">
              <a:solidFill>
                <a:schemeClr val="accent4">
                  <a:lumMod val="50000"/>
                </a:schemeClr>
              </a:solidFill>
            </a:endParaRPr>
          </a:p>
          <a:p>
            <a:pPr marL="342900" indent="-342900">
              <a:lnSpc>
                <a:spcPct val="150000"/>
              </a:lnSpc>
              <a:buFont typeface="Wingdings" panose="05000000000000000000" pitchFamily="2" charset="2"/>
              <a:buChar char="ü"/>
            </a:pPr>
            <a:endParaRPr lang="en-US" sz="2400" dirty="0">
              <a:solidFill>
                <a:schemeClr val="accent4">
                  <a:lumMod val="50000"/>
                </a:schemeClr>
              </a:solidFill>
            </a:endParaRPr>
          </a:p>
        </p:txBody>
      </p:sp>
      <p:sp>
        <p:nvSpPr>
          <p:cNvPr id="11" name="TextBox 10">
            <a:extLst>
              <a:ext uri="{FF2B5EF4-FFF2-40B4-BE49-F238E27FC236}">
                <a16:creationId xmlns:a16="http://schemas.microsoft.com/office/drawing/2014/main" id="{890A0619-2D7B-482F-AAD7-DDA093B1EB65}"/>
              </a:ext>
            </a:extLst>
          </p:cNvPr>
          <p:cNvSpPr txBox="1"/>
          <p:nvPr/>
        </p:nvSpPr>
        <p:spPr>
          <a:xfrm>
            <a:off x="3888191" y="4894818"/>
            <a:ext cx="7857276" cy="1323439"/>
          </a:xfrm>
          <a:prstGeom prst="rect">
            <a:avLst/>
          </a:prstGeom>
          <a:solidFill>
            <a:schemeClr val="tx2">
              <a:lumMod val="20000"/>
              <a:lumOff val="80000"/>
            </a:schemeClr>
          </a:solidFill>
          <a:ln>
            <a:noFill/>
          </a:ln>
        </p:spPr>
        <p:txBody>
          <a:bodyPr wrap="square">
            <a:spAutoFit/>
          </a:bodyPr>
          <a:lstStyle/>
          <a:p>
            <a:r>
              <a:rPr lang="en-US" sz="2000" dirty="0">
                <a:latin typeface="Calibri" panose="020F0502020204030204" pitchFamily="34" charset="0"/>
                <a:ea typeface="Calibri" panose="020F0502020204030204" pitchFamily="34" charset="0"/>
              </a:rPr>
              <a:t>C</a:t>
            </a:r>
            <a:r>
              <a:rPr lang="en-US" sz="2000" dirty="0">
                <a:effectLst/>
                <a:latin typeface="Calibri" panose="020F0502020204030204" pitchFamily="34" charset="0"/>
                <a:ea typeface="Calibri" panose="020F0502020204030204" pitchFamily="34" charset="0"/>
              </a:rPr>
              <a:t>ác </a:t>
            </a:r>
            <a:r>
              <a:rPr lang="en-US" sz="2000" dirty="0" err="1">
                <a:effectLst/>
                <a:latin typeface="Calibri" panose="020F0502020204030204" pitchFamily="34" charset="0"/>
                <a:ea typeface="Calibri" panose="020F0502020204030204" pitchFamily="34" charset="0"/>
              </a:rPr>
              <a:t>yếu</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tố</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đầu</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vào</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kinh</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phí</a:t>
            </a:r>
            <a:r>
              <a:rPr lang="en-US" sz="2000" dirty="0">
                <a:effectLst/>
                <a:latin typeface="Calibri" panose="020F0502020204030204" pitchFamily="34" charset="0"/>
                <a:ea typeface="Calibri" panose="020F0502020204030204" pitchFamily="34" charset="0"/>
              </a:rPr>
              <a:t>, chuyên </a:t>
            </a:r>
            <a:r>
              <a:rPr lang="en-US" sz="2000" dirty="0" err="1">
                <a:effectLst/>
                <a:latin typeface="Calibri" panose="020F0502020204030204" pitchFamily="34" charset="0"/>
                <a:ea typeface="Calibri" panose="020F0502020204030204" pitchFamily="34" charset="0"/>
              </a:rPr>
              <a:t>môn</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thời</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gian</a:t>
            </a:r>
            <a:r>
              <a:rPr lang="en-US" sz="2000" dirty="0">
                <a:effectLst/>
                <a:latin typeface="Calibri" panose="020F0502020204030204" pitchFamily="34" charset="0"/>
                <a:ea typeface="Calibri" panose="020F0502020204030204" pitchFamily="34" charset="0"/>
              </a:rPr>
              <a:t> v.v.) do các </a:t>
            </a:r>
            <a:r>
              <a:rPr lang="en-US" sz="2000" dirty="0" err="1">
                <a:effectLst/>
                <a:latin typeface="Calibri" panose="020F0502020204030204" pitchFamily="34" charset="0"/>
                <a:ea typeface="Calibri" panose="020F0502020204030204" pitchFamily="34" charset="0"/>
              </a:rPr>
              <a:t>nhà</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tài</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trợ</a:t>
            </a:r>
            <a:r>
              <a:rPr lang="en-US" sz="2000" dirty="0">
                <a:effectLst/>
                <a:latin typeface="Calibri" panose="020F0502020204030204" pitchFamily="34" charset="0"/>
                <a:ea typeface="Calibri" panose="020F0502020204030204" pitchFamily="34" charset="0"/>
              </a:rPr>
              <a:t>, ILO, các </a:t>
            </a:r>
            <a:r>
              <a:rPr lang="en-US" sz="2000" dirty="0" err="1">
                <a:effectLst/>
                <a:latin typeface="Calibri" panose="020F0502020204030204" pitchFamily="34" charset="0"/>
                <a:ea typeface="Calibri" panose="020F0502020204030204" pitchFamily="34" charset="0"/>
              </a:rPr>
              <a:t>đối</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tác</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ba</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bên</a:t>
            </a:r>
            <a:r>
              <a:rPr lang="en-US" sz="2000" dirty="0">
                <a:effectLst/>
                <a:latin typeface="Calibri" panose="020F0502020204030204" pitchFamily="34" charset="0"/>
                <a:ea typeface="Calibri" panose="020F0502020204030204" pitchFamily="34" charset="0"/>
              </a:rPr>
              <a:t> và các </a:t>
            </a:r>
            <a:r>
              <a:rPr lang="en-US" sz="2000" dirty="0" err="1">
                <a:effectLst/>
                <a:latin typeface="Calibri" panose="020F0502020204030204" pitchFamily="34" charset="0"/>
                <a:ea typeface="Calibri" panose="020F0502020204030204" pitchFamily="34" charset="0"/>
              </a:rPr>
              <a:t>bên</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liên</a:t>
            </a:r>
            <a:r>
              <a:rPr lang="en-US" sz="2000" dirty="0">
                <a:effectLst/>
                <a:latin typeface="Calibri" panose="020F0502020204030204" pitchFamily="34" charset="0"/>
                <a:ea typeface="Calibri" panose="020F0502020204030204" pitchFamily="34" charset="0"/>
              </a:rPr>
              <a:t> quan </a:t>
            </a:r>
            <a:r>
              <a:rPr lang="en-US" sz="2000" dirty="0" err="1">
                <a:effectLst/>
                <a:latin typeface="Calibri" panose="020F0502020204030204" pitchFamily="34" charset="0"/>
                <a:ea typeface="Calibri" panose="020F0502020204030204" pitchFamily="34" charset="0"/>
              </a:rPr>
              <a:t>khác</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đóng</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góp</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đã</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được</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chuyển</a:t>
            </a:r>
            <a:r>
              <a:rPr lang="en-US" sz="2000" dirty="0">
                <a:effectLst/>
                <a:latin typeface="Calibri" panose="020F0502020204030204" pitchFamily="34" charset="0"/>
                <a:ea typeface="Calibri" panose="020F0502020204030204" pitchFamily="34" charset="0"/>
              </a:rPr>
              <a:t> đổi </a:t>
            </a:r>
            <a:r>
              <a:rPr lang="en-US" sz="2000" dirty="0" err="1">
                <a:effectLst/>
                <a:latin typeface="Calibri" panose="020F0502020204030204" pitchFamily="34" charset="0"/>
                <a:ea typeface="Calibri" panose="020F0502020204030204" pitchFamily="34" charset="0"/>
              </a:rPr>
              <a:t>thành</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đầu</a:t>
            </a:r>
            <a:r>
              <a:rPr lang="en-US" sz="2000" dirty="0">
                <a:effectLst/>
                <a:latin typeface="Calibri" panose="020F0502020204030204" pitchFamily="34" charset="0"/>
                <a:ea typeface="Calibri" panose="020F0502020204030204" pitchFamily="34" charset="0"/>
              </a:rPr>
              <a:t> ra, </a:t>
            </a:r>
            <a:r>
              <a:rPr lang="en-US" sz="2000" dirty="0" err="1">
                <a:effectLst/>
                <a:latin typeface="Calibri" panose="020F0502020204030204" pitchFamily="34" charset="0"/>
                <a:ea typeface="Calibri" panose="020F0502020204030204" pitchFamily="34" charset="0"/>
              </a:rPr>
              <a:t>kết</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quả</a:t>
            </a:r>
            <a:r>
              <a:rPr lang="en-US" sz="2000" dirty="0">
                <a:effectLst/>
                <a:latin typeface="Calibri" panose="020F0502020204030204" pitchFamily="34" charset="0"/>
                <a:ea typeface="Calibri" panose="020F0502020204030204" pitchFamily="34" charset="0"/>
              </a:rPr>
              <a:t> và </a:t>
            </a:r>
            <a:r>
              <a:rPr lang="en-US" sz="2000" dirty="0" err="1">
                <a:effectLst/>
                <a:latin typeface="Calibri" panose="020F0502020204030204" pitchFamily="34" charset="0"/>
                <a:ea typeface="Calibri" panose="020F0502020204030204" pitchFamily="34" charset="0"/>
              </a:rPr>
              <a:t>tác</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động</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mong</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muốn</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một</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cách</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tối</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ưu</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về</a:t>
            </a:r>
            <a:r>
              <a:rPr lang="en-US" sz="2000" dirty="0">
                <a:effectLst/>
                <a:latin typeface="Calibri" panose="020F0502020204030204" pitchFamily="34" charset="0"/>
                <a:ea typeface="Calibri" panose="020F0502020204030204" pitchFamily="34" charset="0"/>
              </a:rPr>
              <a:t> </a:t>
            </a:r>
            <a:r>
              <a:rPr lang="en-US" sz="2000" dirty="0" err="1">
                <a:effectLst/>
                <a:latin typeface="Calibri" panose="020F0502020204030204" pitchFamily="34" charset="0"/>
                <a:ea typeface="Calibri" panose="020F0502020204030204" pitchFamily="34" charset="0"/>
              </a:rPr>
              <a:t>mặt</a:t>
            </a:r>
            <a:r>
              <a:rPr lang="en-US" sz="2000" dirty="0">
                <a:effectLst/>
                <a:latin typeface="Calibri" panose="020F0502020204030204" pitchFamily="34" charset="0"/>
                <a:ea typeface="Calibri" panose="020F0502020204030204" pitchFamily="34" charset="0"/>
              </a:rPr>
              <a:t> chi </a:t>
            </a:r>
            <a:r>
              <a:rPr lang="en-US" sz="2000" dirty="0" err="1">
                <a:effectLst/>
                <a:latin typeface="Calibri" panose="020F0502020204030204" pitchFamily="34" charset="0"/>
                <a:ea typeface="Calibri" panose="020F0502020204030204" pitchFamily="34" charset="0"/>
              </a:rPr>
              <a:t>phí</a:t>
            </a:r>
            <a:r>
              <a:rPr lang="en-US" sz="2000" dirty="0">
                <a:effectLst/>
                <a:latin typeface="Calibri" panose="020F0502020204030204" pitchFamily="34" charset="0"/>
                <a:ea typeface="Calibri" panose="020F0502020204030204" pitchFamily="34" charset="0"/>
              </a:rPr>
              <a:t>.</a:t>
            </a:r>
            <a:endParaRPr lang="vi-VN" sz="2000" dirty="0"/>
          </a:p>
        </p:txBody>
      </p:sp>
      <p:pic>
        <p:nvPicPr>
          <p:cNvPr id="2050" name="Picture 2" descr="Case Study: Increased efficiency">
            <a:extLst>
              <a:ext uri="{FF2B5EF4-FFF2-40B4-BE49-F238E27FC236}">
                <a16:creationId xmlns:a16="http://schemas.microsoft.com/office/drawing/2014/main" id="{BA6431AC-3871-446C-9A1E-DB9798AE8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467" y="2329293"/>
            <a:ext cx="2843190" cy="2755899"/>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F0CBC863-C0B5-4E17-980B-03BC2D6910F8}"/>
              </a:ext>
            </a:extLst>
          </p:cNvPr>
          <p:cNvSpPr>
            <a:spLocks noGrp="1"/>
          </p:cNvSpPr>
          <p:nvPr>
            <p:ph type="sldNum" sz="quarter" idx="12"/>
          </p:nvPr>
        </p:nvSpPr>
        <p:spPr>
          <a:xfrm>
            <a:off x="10656892" y="6434518"/>
            <a:ext cx="1052508" cy="365125"/>
          </a:xfrm>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10283781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9">
            <a:extLst>
              <a:ext uri="{FF2B5EF4-FFF2-40B4-BE49-F238E27FC236}">
                <a16:creationId xmlns:a16="http://schemas.microsoft.com/office/drawing/2014/main" id="{A499F183-99EE-4B1F-BA64-21A0792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11">
            <a:extLst>
              <a:ext uri="{FF2B5EF4-FFF2-40B4-BE49-F238E27FC236}">
                <a16:creationId xmlns:a16="http://schemas.microsoft.com/office/drawing/2014/main" id="{B783A767-5AFC-40D0-A72C-09036EA1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13">
            <a:extLst>
              <a:ext uri="{FF2B5EF4-FFF2-40B4-BE49-F238E27FC236}">
                <a16:creationId xmlns:a16="http://schemas.microsoft.com/office/drawing/2014/main" id="{41262CAC-6BC8-43F9-9113-770A2772F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15">
            <a:extLst>
              <a:ext uri="{FF2B5EF4-FFF2-40B4-BE49-F238E27FC236}">
                <a16:creationId xmlns:a16="http://schemas.microsoft.com/office/drawing/2014/main" id="{1AA2CCB6-DFD2-41CD-96FE-0140B7935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4" name="Rectangle 17">
            <a:extLst>
              <a:ext uri="{FF2B5EF4-FFF2-40B4-BE49-F238E27FC236}">
                <a16:creationId xmlns:a16="http://schemas.microsoft.com/office/drawing/2014/main" id="{3A0F039B-5DD9-421A-9389-1F31ABD9B2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A72D2C-26E8-4F87-868B-00C4980704B0}"/>
              </a:ext>
            </a:extLst>
          </p:cNvPr>
          <p:cNvSpPr>
            <a:spLocks noGrp="1"/>
          </p:cNvSpPr>
          <p:nvPr>
            <p:ph type="title"/>
          </p:nvPr>
        </p:nvSpPr>
        <p:spPr>
          <a:xfrm>
            <a:off x="581191" y="723901"/>
            <a:ext cx="10993549" cy="941262"/>
          </a:xfrm>
        </p:spPr>
        <p:txBody>
          <a:bodyPr vert="horz" lIns="91440" tIns="45720" rIns="91440" bIns="45720" rtlCol="0" anchor="b">
            <a:normAutofit/>
          </a:bodyPr>
          <a:lstStyle/>
          <a:p>
            <a:r>
              <a:rPr lang="en-US" sz="3600" dirty="0" err="1">
                <a:solidFill>
                  <a:schemeClr val="accent1"/>
                </a:solidFill>
                <a:latin typeface="Tahoma" panose="020B0604030504040204" pitchFamily="34" charset="0"/>
                <a:ea typeface="Tahoma" panose="020B0604030504040204" pitchFamily="34" charset="0"/>
                <a:cs typeface="Tahoma" panose="020B0604030504040204" pitchFamily="34" charset="0"/>
              </a:rPr>
              <a:t>Tác</a:t>
            </a:r>
            <a:r>
              <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chemeClr val="accent1"/>
                </a:solidFill>
                <a:latin typeface="Tahoma" panose="020B0604030504040204" pitchFamily="34" charset="0"/>
                <a:ea typeface="Tahoma" panose="020B0604030504040204" pitchFamily="34" charset="0"/>
                <a:cs typeface="Tahoma" panose="020B0604030504040204" pitchFamily="34" charset="0"/>
              </a:rPr>
              <a:t>động</a:t>
            </a:r>
            <a:r>
              <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rPr>
              <a:t> và </a:t>
            </a:r>
            <a:r>
              <a:rPr lang="en-US" sz="3600" dirty="0" err="1">
                <a:solidFill>
                  <a:schemeClr val="accent1"/>
                </a:solidFill>
                <a:latin typeface="Tahoma" panose="020B0604030504040204" pitchFamily="34" charset="0"/>
                <a:ea typeface="Tahoma" panose="020B0604030504040204" pitchFamily="34" charset="0"/>
                <a:cs typeface="Tahoma" panose="020B0604030504040204" pitchFamily="34" charset="0"/>
              </a:rPr>
              <a:t>tính</a:t>
            </a:r>
            <a:r>
              <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chemeClr val="accent1"/>
                </a:solidFill>
                <a:latin typeface="Tahoma" panose="020B0604030504040204" pitchFamily="34" charset="0"/>
                <a:ea typeface="Tahoma" panose="020B0604030504040204" pitchFamily="34" charset="0"/>
                <a:cs typeface="Tahoma" panose="020B0604030504040204" pitchFamily="34" charset="0"/>
              </a:rPr>
              <a:t>bền</a:t>
            </a:r>
            <a:r>
              <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chemeClr val="accent1"/>
                </a:solidFill>
                <a:latin typeface="Tahoma" panose="020B0604030504040204" pitchFamily="34" charset="0"/>
                <a:ea typeface="Tahoma" panose="020B0604030504040204" pitchFamily="34" charset="0"/>
                <a:cs typeface="Tahoma" panose="020B0604030504040204" pitchFamily="34" charset="0"/>
              </a:rPr>
              <a:t>vững</a:t>
            </a:r>
            <a:endPar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347DCDF1-65B3-448C-84E0-8EBA59A31AF3}"/>
              </a:ext>
            </a:extLst>
          </p:cNvPr>
          <p:cNvSpPr txBox="1"/>
          <p:nvPr/>
        </p:nvSpPr>
        <p:spPr>
          <a:xfrm>
            <a:off x="3185245" y="1665163"/>
            <a:ext cx="8389495" cy="5216813"/>
          </a:xfrm>
          <a:prstGeom prst="rect">
            <a:avLst/>
          </a:prstGeom>
          <a:noFill/>
          <a:ln w="19050">
            <a:noFill/>
          </a:ln>
        </p:spPr>
        <p:txBody>
          <a:bodyPr wrap="square" rtlCol="0">
            <a:spAutoFit/>
          </a:bodyPr>
          <a:lstStyle/>
          <a:p>
            <a:pPr marL="342900" indent="-342900">
              <a:lnSpc>
                <a:spcPct val="150000"/>
              </a:lnSpc>
              <a:buFont typeface="Wingdings" panose="05000000000000000000" pitchFamily="2" charset="2"/>
              <a:buChar char="ü"/>
            </a:pPr>
            <a:r>
              <a:rPr lang="en-US" sz="1800" dirty="0">
                <a:effectLst/>
                <a:latin typeface="Calibri" panose="020F0502020204030204" pitchFamily="34" charset="0"/>
                <a:ea typeface="Calibri" panose="020F0502020204030204" pitchFamily="34" charset="0"/>
              </a:rPr>
              <a:t>Phạm vi </a:t>
            </a:r>
            <a:r>
              <a:rPr lang="en-US" sz="1800" dirty="0" err="1">
                <a:effectLst/>
                <a:latin typeface="Calibri" panose="020F0502020204030204" pitchFamily="34" charset="0"/>
                <a:ea typeface="Calibri" panose="020F0502020204030204" pitchFamily="34" charset="0"/>
              </a:rPr>
              <a:t>đảm</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bảo</a:t>
            </a:r>
            <a:r>
              <a:rPr lang="en-US" sz="1800" dirty="0">
                <a:effectLst/>
                <a:latin typeface="Calibri" panose="020F0502020204030204" pitchFamily="34" charset="0"/>
                <a:ea typeface="Calibri" panose="020F0502020204030204" pitchFamily="34" charset="0"/>
              </a:rPr>
              <a:t> an </a:t>
            </a:r>
            <a:r>
              <a:rPr lang="en-US" sz="1800" dirty="0" err="1">
                <a:effectLst/>
                <a:latin typeface="Calibri" panose="020F0502020204030204" pitchFamily="34" charset="0"/>
                <a:ea typeface="Calibri" panose="020F0502020204030204" pitchFamily="34" charset="0"/>
              </a:rPr>
              <a:t>sinh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xã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hội</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rộng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hơn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mức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độ</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chính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thức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hóa</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cao</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hơn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tăng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số</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lượng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doanh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nghiệp</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thông</a:t>
            </a:r>
            <a:r>
              <a:rPr lang="en-US" sz="1800" dirty="0">
                <a:effectLst/>
                <a:latin typeface="Calibri" panose="020F0502020204030204" pitchFamily="34" charset="0"/>
                <a:ea typeface="Calibri" panose="020F0502020204030204" pitchFamily="34" charset="0"/>
              </a:rPr>
              <a:t> qua </a:t>
            </a:r>
            <a:r>
              <a:rPr lang="en-US" sz="1800" dirty="0" err="1">
                <a:effectLst/>
                <a:latin typeface="Calibri" panose="020F0502020204030204" pitchFamily="34" charset="0"/>
                <a:ea typeface="Calibri" panose="020F0502020204030204" pitchFamily="34" charset="0"/>
              </a:rPr>
              <a:t>nỗ</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lực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khởi</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nghiệp</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tăng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cường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các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tiêu</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chuẩn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và</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tuân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thủ</a:t>
            </a:r>
            <a:r>
              <a:rPr lang="en-US" sz="1800" dirty="0">
                <a:effectLst/>
                <a:latin typeface="Calibri" panose="020F0502020204030204" pitchFamily="34" charset="0"/>
                <a:ea typeface="Calibri" panose="020F0502020204030204" pitchFamily="34" charset="0"/>
              </a:rPr>
              <a:t> ATSKNN, v.v. </a:t>
            </a:r>
            <a:r>
              <a:rPr lang="en-US" sz="1800" dirty="0" err="1">
                <a:effectLst/>
                <a:latin typeface="Calibri" panose="020F0502020204030204" pitchFamily="34" charset="0"/>
                <a:ea typeface="Calibri" panose="020F0502020204030204" pitchFamily="34" charset="0"/>
              </a:rPr>
              <a:t>sẽ</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ảnh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hưởng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chiều</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rộng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và</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chiều</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sâu</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đến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phúc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lợi</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của</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người</a:t>
            </a:r>
            <a:r>
              <a:rPr lang="en-US" sz="1800" dirty="0">
                <a:effectLst/>
                <a:latin typeface="Calibri" panose="020F0502020204030204" pitchFamily="34" charset="0"/>
                <a:ea typeface="Calibri" panose="020F0502020204030204" pitchFamily="34" charset="0"/>
              </a:rPr>
              <a:t> lao </a:t>
            </a:r>
            <a:r>
              <a:rPr lang="en-US" sz="1800" dirty="0" err="1">
                <a:effectLst/>
                <a:latin typeface="Calibri" panose="020F0502020204030204" pitchFamily="34" charset="0"/>
                <a:ea typeface="Calibri" panose="020F0502020204030204" pitchFamily="34" charset="0"/>
              </a:rPr>
              <a:t>động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Việt</a:t>
            </a:r>
            <a:r>
              <a:rPr lang="en-US" sz="1800" dirty="0">
                <a:effectLst/>
                <a:latin typeface="Calibri" panose="020F0502020204030204" pitchFamily="34" charset="0"/>
                <a:ea typeface="Calibri" panose="020F0502020204030204" pitchFamily="34" charset="0"/>
              </a:rPr>
              <a:t> Nam. </a:t>
            </a:r>
          </a:p>
          <a:p>
            <a:pPr marL="342900" indent="-342900">
              <a:lnSpc>
                <a:spcPct val="150000"/>
              </a:lnSpc>
              <a:buFont typeface="Wingdings" panose="05000000000000000000" pitchFamily="2" charset="2"/>
              <a:buChar char="ü"/>
            </a:pPr>
            <a:r>
              <a:rPr lang="en-US" sz="1800" dirty="0" err="1">
                <a:effectLst/>
                <a:latin typeface="Calibri" panose="020F0502020204030204" pitchFamily="34" charset="0"/>
                <a:ea typeface="Calibri" panose="020F0502020204030204" pitchFamily="34" charset="0"/>
              </a:rPr>
              <a:t>Chương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trình</a:t>
            </a:r>
            <a:r>
              <a:rPr lang="en-US" sz="1800" dirty="0">
                <a:effectLst/>
                <a:latin typeface="Calibri" panose="020F0502020204030204" pitchFamily="34" charset="0"/>
                <a:ea typeface="Calibri" panose="020F0502020204030204" pitchFamily="34" charset="0"/>
              </a:rPr>
              <a:t> DWCP </a:t>
            </a:r>
            <a:r>
              <a:rPr lang="en-US" sz="1800" dirty="0" err="1">
                <a:effectLst/>
                <a:latin typeface="Calibri" panose="020F0502020204030204" pitchFamily="34" charset="0"/>
                <a:ea typeface="Calibri" panose="020F0502020204030204" pitchFamily="34" charset="0"/>
              </a:rPr>
              <a:t>đã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có</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những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tác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động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bền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vững</a:t>
            </a:r>
            <a:r>
              <a:rPr lang="en-US" sz="1800" dirty="0">
                <a:effectLst/>
                <a:latin typeface="Calibri" panose="020F0502020204030204" pitchFamily="34" charset="0"/>
                <a:ea typeface="Calibri" panose="020F0502020204030204" pitchFamily="34" charset="0"/>
              </a:rPr>
              <a:t> do </a:t>
            </a:r>
            <a:r>
              <a:rPr lang="en-US" sz="1800" dirty="0" err="1">
                <a:effectLst/>
                <a:latin typeface="Calibri" panose="020F0502020204030204" pitchFamily="34" charset="0"/>
                <a:ea typeface="Calibri" panose="020F0502020204030204" pitchFamily="34" charset="0"/>
              </a:rPr>
              <a:t>nhiều</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kết</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quả</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được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thể</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chế</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hóa</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trong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các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chiến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lược</a:t>
            </a:r>
            <a:r>
              <a:rPr lang="en-US" sz="1800" dirty="0">
                <a:effectLst/>
                <a:latin typeface="Calibri" panose="020F0502020204030204" pitchFamily="34" charset="0"/>
                <a:ea typeface="Calibri" panose="020F0502020204030204" pitchFamily="34" charset="0"/>
              </a:rPr>
              <a:t> và </a:t>
            </a:r>
            <a:r>
              <a:rPr lang="en-US" sz="1800" dirty="0" err="1">
                <a:effectLst/>
                <a:latin typeface="Calibri" panose="020F0502020204030204" pitchFamily="34" charset="0"/>
                <a:ea typeface="Calibri" panose="020F0502020204030204" pitchFamily="34" charset="0"/>
              </a:rPr>
              <a:t>chương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trình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kế</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hoạch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của</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Chính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phủ</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Việt</a:t>
            </a:r>
            <a:r>
              <a:rPr lang="en-US" sz="1800" dirty="0">
                <a:effectLst/>
                <a:latin typeface="Calibri" panose="020F0502020204030204" pitchFamily="34" charset="0"/>
                <a:ea typeface="Calibri" panose="020F0502020204030204" pitchFamily="34" charset="0"/>
              </a:rPr>
              <a:t> Nam và </a:t>
            </a:r>
            <a:r>
              <a:rPr lang="en-US" sz="1800" dirty="0" err="1">
                <a:effectLst/>
                <a:latin typeface="Calibri" panose="020F0502020204030204" pitchFamily="34" charset="0"/>
                <a:ea typeface="Calibri" panose="020F0502020204030204" pitchFamily="34" charset="0"/>
              </a:rPr>
              <a:t>các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bộ</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ngành</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liên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quan</a:t>
            </a:r>
            <a:r>
              <a:rPr lang="en-US" dirty="0">
                <a:latin typeface="Calibri" panose="020F0502020204030204" pitchFamily="34" charset="0"/>
                <a:ea typeface="Calibri" panose="020F0502020204030204" pitchFamily="34" charset="0"/>
              </a:rPr>
              <a:t>.</a:t>
            </a:r>
          </a:p>
          <a:p>
            <a:pPr marL="342900" indent="-342900">
              <a:lnSpc>
                <a:spcPct val="150000"/>
              </a:lnSpc>
              <a:buFont typeface="Wingdings" panose="05000000000000000000" pitchFamily="2" charset="2"/>
              <a:buChar char="ü"/>
            </a:pPr>
            <a:r>
              <a:rPr lang="en-US" sz="1800" dirty="0" err="1">
                <a:effectLst/>
                <a:latin typeface="Calibri" panose="020F0502020204030204" pitchFamily="34" charset="0"/>
                <a:ea typeface="Calibri" panose="020F0502020204030204" pitchFamily="34" charset="0"/>
              </a:rPr>
              <a:t>Các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đối</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tác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ba</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bên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trong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nước</a:t>
            </a:r>
            <a:r>
              <a:rPr lang="en-US" sz="1800" dirty="0">
                <a:effectLst/>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đã</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tiến</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tới</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chủ</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động</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hơn</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trong</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xây</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dựng</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triển</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khai</a:t>
            </a:r>
            <a:r>
              <a:rPr lang="en-US" dirty="0">
                <a:latin typeface="Calibri" panose="020F0502020204030204" pitchFamily="34" charset="0"/>
                <a:ea typeface="Calibri" panose="020F0502020204030204" pitchFamily="34" charset="0"/>
              </a:rPr>
              <a:t> và </a:t>
            </a:r>
            <a:r>
              <a:rPr lang="en-US" dirty="0" err="1">
                <a:latin typeface="Calibri" panose="020F0502020204030204" pitchFamily="34" charset="0"/>
                <a:ea typeface="Calibri" panose="020F0502020204030204" pitchFamily="34" charset="0"/>
              </a:rPr>
              <a:t>đánh</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giá</a:t>
            </a:r>
            <a:r>
              <a:rPr lang="en-US" dirty="0">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DWCP 2017-2021</a:t>
            </a:r>
          </a:p>
          <a:p>
            <a:pPr marL="342900" indent="-342900">
              <a:lnSpc>
                <a:spcPct val="150000"/>
              </a:lnSpc>
              <a:buFont typeface="Wingdings" panose="05000000000000000000" pitchFamily="2" charset="2"/>
              <a:buChar char="ü"/>
            </a:pPr>
            <a:r>
              <a:rPr lang="en-US" sz="1800" dirty="0" err="1">
                <a:effectLst/>
                <a:latin typeface="Calibri" panose="020F0502020204030204" pitchFamily="34" charset="0"/>
                <a:ea typeface="Calibri" panose="020F0502020204030204" pitchFamily="34" charset="0"/>
              </a:rPr>
              <a:t>Một</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số</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mô</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hình</a:t>
            </a:r>
            <a:r>
              <a:rPr lang="en-US" sz="1800" dirty="0">
                <a:effectLst/>
                <a:latin typeface="Calibri" panose="020F0502020204030204" pitchFamily="34" charset="0"/>
                <a:ea typeface="Calibri" panose="020F0502020204030204" pitchFamily="34" charset="0"/>
              </a:rPr>
              <a:t> do ILO </a:t>
            </a:r>
            <a:r>
              <a:rPr lang="en-US" sz="1800" dirty="0" err="1">
                <a:effectLst/>
                <a:latin typeface="Calibri" panose="020F0502020204030204" pitchFamily="34" charset="0"/>
                <a:ea typeface="Calibri" panose="020F0502020204030204" pitchFamily="34" charset="0"/>
              </a:rPr>
              <a:t>đưa</a:t>
            </a:r>
            <a:r>
              <a:rPr lang="en-US" sz="1800" dirty="0">
                <a:effectLst/>
                <a:latin typeface="Calibri" panose="020F0502020204030204" pitchFamily="34" charset="0"/>
                <a:ea typeface="Calibri" panose="020F0502020204030204" pitchFamily="34" charset="0"/>
              </a:rPr>
              <a:t> ra </a:t>
            </a:r>
            <a:r>
              <a:rPr lang="en-US" sz="1800" dirty="0" err="1">
                <a:effectLst/>
                <a:latin typeface="Calibri" panose="020F0502020204030204" pitchFamily="34" charset="0"/>
                <a:ea typeface="Calibri" panose="020F0502020204030204" pitchFamily="34" charset="0"/>
              </a:rPr>
              <a:t>đang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được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duy</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trì</a:t>
            </a:r>
            <a:r>
              <a:rPr lang="en-US" sz="1800" dirty="0">
                <a:effectLst/>
                <a:latin typeface="Calibri" panose="020F0502020204030204" pitchFamily="34" charset="0"/>
                <a:ea typeface="Calibri" panose="020F0502020204030204" pitchFamily="34" charset="0"/>
              </a:rPr>
              <a:t> và </a:t>
            </a:r>
            <a:r>
              <a:rPr lang="en-US" sz="1800" dirty="0" err="1">
                <a:effectLst/>
                <a:latin typeface="Calibri" panose="020F0502020204030204" pitchFamily="34" charset="0"/>
                <a:ea typeface="Calibri" panose="020F0502020204030204" pitchFamily="34" charset="0"/>
              </a:rPr>
              <a:t>nhân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rộng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ví</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dụ</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như</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mô</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hình</a:t>
            </a:r>
            <a:r>
              <a:rPr lang="en-US" sz="1800" dirty="0">
                <a:effectLst/>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đảm</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bảo</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tuân</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thủ</a:t>
            </a:r>
            <a:r>
              <a:rPr lang="en-US" dirty="0">
                <a:latin typeface="Calibri" panose="020F0502020204030204" pitchFamily="34" charset="0"/>
                <a:ea typeface="Calibri" panose="020F0502020204030204" pitchFamily="34" charset="0"/>
              </a:rPr>
              <a:t>, an </a:t>
            </a:r>
            <a:r>
              <a:rPr lang="en-US" dirty="0" err="1">
                <a:latin typeface="Calibri" panose="020F0502020204030204" pitchFamily="34" charset="0"/>
                <a:ea typeface="Calibri" panose="020F0502020204030204" pitchFamily="34" charset="0"/>
              </a:rPr>
              <a:t>sinh</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xã</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hội</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cải</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thiện</a:t>
            </a:r>
            <a:r>
              <a:rPr lang="en-US" dirty="0">
                <a:latin typeface="Calibri" panose="020F0502020204030204" pitchFamily="34" charset="0"/>
                <a:ea typeface="Calibri" panose="020F0502020204030204" pitchFamily="34" charset="0"/>
              </a:rPr>
              <a:t> QHLĐ…</a:t>
            </a:r>
            <a:r>
              <a:rPr lang="en-US" dirty="0" err="1">
                <a:latin typeface="Calibri" panose="020F0502020204030204" pitchFamily="34" charset="0"/>
                <a:ea typeface="Calibri" panose="020F0502020204030204" pitchFamily="34" charset="0"/>
              </a:rPr>
              <a:t>tiến</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tới</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duy</a:t>
            </a:r>
            <a:r>
              <a:rPr lang="en-US" dirty="0">
                <a:latin typeface="Calibri" panose="020F0502020204030204" pitchFamily="34" charset="0"/>
                <a:ea typeface="Calibri" panose="020F0502020204030204" pitchFamily="34" charset="0"/>
              </a:rPr>
              <a:t> </a:t>
            </a:r>
            <a:r>
              <a:rPr lang="en-US" dirty="0" err="1">
                <a:latin typeface="Calibri" panose="020F0502020204030204" pitchFamily="34" charset="0"/>
                <a:ea typeface="Calibri" panose="020F0502020204030204" pitchFamily="34" charset="0"/>
              </a:rPr>
              <a:t>trì</a:t>
            </a:r>
            <a:r>
              <a:rPr lang="en-US" dirty="0">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việc</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làm</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bền</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vững</a:t>
            </a:r>
            <a:r>
              <a:rPr lang="en-US" sz="1800" dirty="0">
                <a:effectLst/>
                <a:latin typeface="Calibri" panose="020F0502020204030204" pitchFamily="34" charset="0"/>
                <a:ea typeface="Calibri" panose="020F0502020204030204" pitchFamily="34" charset="0"/>
              </a:rPr>
              <a:t> </a:t>
            </a:r>
            <a:endParaRPr lang="en-US" sz="2000" dirty="0"/>
          </a:p>
          <a:p>
            <a:pPr marL="342900" indent="-342900">
              <a:lnSpc>
                <a:spcPct val="150000"/>
              </a:lnSpc>
              <a:buFont typeface="Wingdings" panose="05000000000000000000" pitchFamily="2" charset="2"/>
              <a:buChar char="ü"/>
            </a:pPr>
            <a:endParaRPr lang="en-US" sz="2400" dirty="0">
              <a:solidFill>
                <a:schemeClr val="accent4">
                  <a:lumMod val="50000"/>
                </a:schemeClr>
              </a:solidFill>
            </a:endParaRPr>
          </a:p>
        </p:txBody>
      </p:sp>
      <p:grpSp>
        <p:nvGrpSpPr>
          <p:cNvPr id="3" name="Group 2">
            <a:extLst>
              <a:ext uri="{FF2B5EF4-FFF2-40B4-BE49-F238E27FC236}">
                <a16:creationId xmlns:a16="http://schemas.microsoft.com/office/drawing/2014/main" id="{BEA8569F-AC67-4254-8E33-1EF00FF354DE}"/>
              </a:ext>
            </a:extLst>
          </p:cNvPr>
          <p:cNvGrpSpPr/>
          <p:nvPr/>
        </p:nvGrpSpPr>
        <p:grpSpPr>
          <a:xfrm>
            <a:off x="581191" y="2556584"/>
            <a:ext cx="2469398" cy="2940887"/>
            <a:chOff x="496826" y="1594710"/>
            <a:chExt cx="3602736" cy="4748097"/>
          </a:xfrm>
        </p:grpSpPr>
        <p:pic>
          <p:nvPicPr>
            <p:cNvPr id="1026" name="Picture 2" descr="Introduction to Corporate Sustainability, Social Innovation and Ethics | edX">
              <a:extLst>
                <a:ext uri="{FF2B5EF4-FFF2-40B4-BE49-F238E27FC236}">
                  <a16:creationId xmlns:a16="http://schemas.microsoft.com/office/drawing/2014/main" id="{D68F7E60-5D48-4378-8ABF-783D1B2037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0153" y="4911361"/>
              <a:ext cx="2416081" cy="1431446"/>
            </a:xfrm>
            <a:prstGeom prst="rect">
              <a:avLst/>
            </a:prstGeom>
            <a:noFill/>
            <a:extLst>
              <a:ext uri="{909E8E84-426E-40DD-AFC4-6F175D3DCCD1}">
                <a14:hiddenFill xmlns:a14="http://schemas.microsoft.com/office/drawing/2010/main">
                  <a:solidFill>
                    <a:srgbClr val="FFFFFF"/>
                  </a:solidFill>
                </a14:hiddenFill>
              </a:ext>
            </a:extLst>
          </p:spPr>
        </p:pic>
        <p:pic>
          <p:nvPicPr>
            <p:cNvPr id="11" name="Graphic 6" descr="Atom outline">
              <a:extLst>
                <a:ext uri="{FF2B5EF4-FFF2-40B4-BE49-F238E27FC236}">
                  <a16:creationId xmlns:a16="http://schemas.microsoft.com/office/drawing/2014/main" id="{F3174AFF-0FB9-40AB-A5C6-19623E527D0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96826" y="1594710"/>
              <a:ext cx="3602736" cy="3602736"/>
            </a:xfrm>
            <a:prstGeom prst="rect">
              <a:avLst/>
            </a:prstGeom>
          </p:spPr>
        </p:pic>
      </p:grpSp>
      <p:sp>
        <p:nvSpPr>
          <p:cNvPr id="6" name="Slide Number Placeholder 5">
            <a:extLst>
              <a:ext uri="{FF2B5EF4-FFF2-40B4-BE49-F238E27FC236}">
                <a16:creationId xmlns:a16="http://schemas.microsoft.com/office/drawing/2014/main" id="{FFE71C6C-DD2A-40E2-876D-028EE4C5B89A}"/>
              </a:ext>
            </a:extLst>
          </p:cNvPr>
          <p:cNvSpPr>
            <a:spLocks noGrp="1"/>
          </p:cNvSpPr>
          <p:nvPr>
            <p:ph type="sldNum" sz="quarter" idx="12"/>
          </p:nvPr>
        </p:nvSpPr>
        <p:spPr>
          <a:xfrm>
            <a:off x="10731957" y="6441720"/>
            <a:ext cx="1052508" cy="365125"/>
          </a:xfrm>
        </p:spPr>
        <p:txBody>
          <a:bodyPr/>
          <a:lstStyle/>
          <a:p>
            <a:fld id="{D57F1E4F-1CFF-5643-939E-217C01CDF565}" type="slidenum">
              <a:rPr lang="en-US" smtClean="0"/>
              <a:pPr/>
              <a:t>35</a:t>
            </a:fld>
            <a:endParaRPr lang="en-US" dirty="0"/>
          </a:p>
        </p:txBody>
      </p:sp>
    </p:spTree>
    <p:extLst>
      <p:ext uri="{BB962C8B-B14F-4D97-AF65-F5344CB8AC3E}">
        <p14:creationId xmlns:p14="http://schemas.microsoft.com/office/powerpoint/2010/main" val="6144948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A2061-5301-4505-A8FA-502EE52B1213}"/>
              </a:ext>
            </a:extLst>
          </p:cNvPr>
          <p:cNvSpPr>
            <a:spLocks noGrp="1"/>
          </p:cNvSpPr>
          <p:nvPr>
            <p:ph type="title"/>
          </p:nvPr>
        </p:nvSpPr>
        <p:spPr/>
        <p:txBody>
          <a:bodyPr/>
          <a:lstStyle/>
          <a:p>
            <a:r>
              <a:rPr lang="vi-VN" dirty="0"/>
              <a:t>Khó khăn và </a:t>
            </a:r>
            <a:r>
              <a:rPr lang="vi-VN" dirty="0" err="1"/>
              <a:t>thách</a:t>
            </a:r>
            <a:r>
              <a:rPr lang="vi-VN" dirty="0"/>
              <a:t> </a:t>
            </a:r>
            <a:r>
              <a:rPr lang="vi-VN" dirty="0" err="1"/>
              <a:t>thức</a:t>
            </a:r>
            <a:r>
              <a:rPr lang="vi-VN" dirty="0"/>
              <a:t>	</a:t>
            </a:r>
          </a:p>
        </p:txBody>
      </p:sp>
      <p:sp>
        <p:nvSpPr>
          <p:cNvPr id="3" name="Content Placeholder 2">
            <a:extLst>
              <a:ext uri="{FF2B5EF4-FFF2-40B4-BE49-F238E27FC236}">
                <a16:creationId xmlns:a16="http://schemas.microsoft.com/office/drawing/2014/main" id="{7CBF7C7A-C74A-46EB-BA4A-03D6D38DAF81}"/>
              </a:ext>
            </a:extLst>
          </p:cNvPr>
          <p:cNvSpPr>
            <a:spLocks noGrp="1"/>
          </p:cNvSpPr>
          <p:nvPr>
            <p:ph idx="1"/>
          </p:nvPr>
        </p:nvSpPr>
        <p:spPr>
          <a:xfrm>
            <a:off x="789775" y="1189494"/>
            <a:ext cx="5185511" cy="4576306"/>
          </a:xfrm>
        </p:spPr>
        <p:txBody>
          <a:bodyPr>
            <a:normAutofit/>
          </a:bodyPr>
          <a:lstStyle/>
          <a:p>
            <a:pPr>
              <a:lnSpc>
                <a:spcPct val="200000"/>
              </a:lnSpc>
              <a:buFont typeface="Wingdings" panose="05000000000000000000" pitchFamily="2" charset="2"/>
              <a:buChar char="§"/>
            </a:pPr>
            <a:r>
              <a:rPr lang="vi-VN" sz="2000" dirty="0">
                <a:solidFill>
                  <a:schemeClr val="tx1">
                    <a:lumMod val="85000"/>
                    <a:lumOff val="15000"/>
                  </a:schemeClr>
                </a:solidFill>
              </a:rPr>
              <a:t>Nâng cao năng </a:t>
            </a:r>
            <a:r>
              <a:rPr lang="vi-VN" sz="2000" dirty="0" err="1">
                <a:solidFill>
                  <a:schemeClr val="tx1">
                    <a:lumMod val="85000"/>
                    <a:lumOff val="15000"/>
                  </a:schemeClr>
                </a:solidFill>
              </a:rPr>
              <a:t>suất</a:t>
            </a:r>
            <a:endParaRPr lang="vi-VN" sz="2000" dirty="0">
              <a:solidFill>
                <a:schemeClr val="tx1">
                  <a:lumMod val="85000"/>
                  <a:lumOff val="15000"/>
                </a:schemeClr>
              </a:solidFill>
            </a:endParaRPr>
          </a:p>
          <a:p>
            <a:pPr>
              <a:lnSpc>
                <a:spcPct val="200000"/>
              </a:lnSpc>
              <a:buFont typeface="Wingdings" panose="05000000000000000000" pitchFamily="2" charset="2"/>
              <a:buChar char="§"/>
            </a:pPr>
            <a:r>
              <a:rPr lang="en-US" sz="2000" dirty="0" err="1">
                <a:solidFill>
                  <a:schemeClr val="tx1">
                    <a:lumMod val="85000"/>
                    <a:lumOff val="15000"/>
                  </a:schemeClr>
                </a:solidFill>
              </a:rPr>
              <a:t>Già</a:t>
            </a:r>
            <a:r>
              <a:rPr lang="en-US" sz="2000" dirty="0">
                <a:solidFill>
                  <a:schemeClr val="tx1">
                    <a:lumMod val="85000"/>
                    <a:lumOff val="15000"/>
                  </a:schemeClr>
                </a:solidFill>
              </a:rPr>
              <a:t> </a:t>
            </a:r>
            <a:r>
              <a:rPr lang="en-US" sz="2000" dirty="0" err="1">
                <a:solidFill>
                  <a:schemeClr val="tx1">
                    <a:lumMod val="85000"/>
                    <a:lumOff val="15000"/>
                  </a:schemeClr>
                </a:solidFill>
              </a:rPr>
              <a:t>hóa</a:t>
            </a:r>
            <a:r>
              <a:rPr lang="en-US" sz="2000" dirty="0">
                <a:solidFill>
                  <a:schemeClr val="tx1">
                    <a:lumMod val="85000"/>
                    <a:lumOff val="15000"/>
                  </a:schemeClr>
                </a:solidFill>
              </a:rPr>
              <a:t> </a:t>
            </a:r>
            <a:r>
              <a:rPr lang="en-US" sz="2000" dirty="0" err="1">
                <a:solidFill>
                  <a:schemeClr val="tx1">
                    <a:lumMod val="85000"/>
                    <a:lumOff val="15000"/>
                  </a:schemeClr>
                </a:solidFill>
              </a:rPr>
              <a:t>dân</a:t>
            </a:r>
            <a:r>
              <a:rPr lang="en-US" sz="2000" dirty="0">
                <a:solidFill>
                  <a:schemeClr val="tx1">
                    <a:lumMod val="85000"/>
                    <a:lumOff val="15000"/>
                  </a:schemeClr>
                </a:solidFill>
              </a:rPr>
              <a:t> </a:t>
            </a:r>
            <a:r>
              <a:rPr lang="en-US" sz="2000" dirty="0" err="1">
                <a:solidFill>
                  <a:schemeClr val="tx1">
                    <a:lumMod val="85000"/>
                    <a:lumOff val="15000"/>
                  </a:schemeClr>
                </a:solidFill>
              </a:rPr>
              <a:t>số</a:t>
            </a:r>
            <a:endParaRPr lang="vi-VN" sz="2000" dirty="0">
              <a:solidFill>
                <a:schemeClr val="tx1">
                  <a:lumMod val="85000"/>
                  <a:lumOff val="15000"/>
                </a:schemeClr>
              </a:solidFill>
            </a:endParaRPr>
          </a:p>
          <a:p>
            <a:pPr>
              <a:lnSpc>
                <a:spcPct val="200000"/>
              </a:lnSpc>
              <a:buFont typeface="Wingdings" panose="05000000000000000000" pitchFamily="2" charset="2"/>
              <a:buChar char="§"/>
            </a:pPr>
            <a:r>
              <a:rPr lang="vi-VN" sz="2000" dirty="0">
                <a:solidFill>
                  <a:schemeClr val="tx1">
                    <a:lumMod val="85000"/>
                    <a:lumOff val="15000"/>
                  </a:schemeClr>
                </a:solidFill>
              </a:rPr>
              <a:t>Nâng cao </a:t>
            </a:r>
            <a:r>
              <a:rPr lang="vi-VN" sz="2000" dirty="0" err="1">
                <a:solidFill>
                  <a:schemeClr val="tx1">
                    <a:lumMod val="85000"/>
                    <a:lumOff val="15000"/>
                  </a:schemeClr>
                </a:solidFill>
              </a:rPr>
              <a:t>chất</a:t>
            </a:r>
            <a:r>
              <a:rPr lang="vi-VN" sz="2000" dirty="0">
                <a:solidFill>
                  <a:schemeClr val="tx1">
                    <a:lumMod val="85000"/>
                    <a:lumOff val="15000"/>
                  </a:schemeClr>
                </a:solidFill>
              </a:rPr>
              <a:t> lượng </a:t>
            </a:r>
            <a:r>
              <a:rPr lang="vi-VN" sz="2000" dirty="0" err="1">
                <a:solidFill>
                  <a:schemeClr val="tx1">
                    <a:lumMod val="85000"/>
                    <a:lumOff val="15000"/>
                  </a:schemeClr>
                </a:solidFill>
              </a:rPr>
              <a:t>việc</a:t>
            </a:r>
            <a:r>
              <a:rPr lang="vi-VN" sz="2000" dirty="0">
                <a:solidFill>
                  <a:schemeClr val="tx1">
                    <a:lumMod val="85000"/>
                    <a:lumOff val="15000"/>
                  </a:schemeClr>
                </a:solidFill>
              </a:rPr>
              <a:t> </a:t>
            </a:r>
            <a:r>
              <a:rPr lang="vi-VN" sz="2000" dirty="0" err="1">
                <a:solidFill>
                  <a:schemeClr val="tx1">
                    <a:lumMod val="85000"/>
                    <a:lumOff val="15000"/>
                  </a:schemeClr>
                </a:solidFill>
              </a:rPr>
              <a:t>làm</a:t>
            </a:r>
            <a:endParaRPr lang="vi-VN" sz="2000" dirty="0">
              <a:solidFill>
                <a:schemeClr val="tx1">
                  <a:lumMod val="85000"/>
                  <a:lumOff val="15000"/>
                </a:schemeClr>
              </a:solidFill>
            </a:endParaRPr>
          </a:p>
          <a:p>
            <a:pPr>
              <a:lnSpc>
                <a:spcPct val="200000"/>
              </a:lnSpc>
              <a:buFont typeface="Wingdings" panose="05000000000000000000" pitchFamily="2" charset="2"/>
              <a:buChar char="§"/>
            </a:pPr>
            <a:r>
              <a:rPr lang="vi-VN" sz="2000" dirty="0">
                <a:solidFill>
                  <a:schemeClr val="tx1">
                    <a:lumMod val="85000"/>
                    <a:lumOff val="15000"/>
                  </a:schemeClr>
                </a:solidFill>
              </a:rPr>
              <a:t>Lao động ở khu vực phi chính thức vẫn ở tỷ lệ cao</a:t>
            </a:r>
            <a:endParaRPr lang="en-US" sz="2000" dirty="0">
              <a:solidFill>
                <a:schemeClr val="tx1">
                  <a:lumMod val="85000"/>
                  <a:lumOff val="15000"/>
                </a:schemeClr>
              </a:solidFill>
            </a:endParaRPr>
          </a:p>
        </p:txBody>
      </p:sp>
      <p:grpSp>
        <p:nvGrpSpPr>
          <p:cNvPr id="26" name="Group 25">
            <a:extLst>
              <a:ext uri="{FF2B5EF4-FFF2-40B4-BE49-F238E27FC236}">
                <a16:creationId xmlns:a16="http://schemas.microsoft.com/office/drawing/2014/main" id="{162E5548-84CE-43CC-85F4-E2261173246F}"/>
              </a:ext>
            </a:extLst>
          </p:cNvPr>
          <p:cNvGrpSpPr/>
          <p:nvPr/>
        </p:nvGrpSpPr>
        <p:grpSpPr>
          <a:xfrm>
            <a:off x="6092892" y="1531140"/>
            <a:ext cx="5197549" cy="4056581"/>
            <a:chOff x="6411437" y="2280074"/>
            <a:chExt cx="5197549" cy="4056581"/>
          </a:xfrm>
        </p:grpSpPr>
        <p:pic>
          <p:nvPicPr>
            <p:cNvPr id="6" name="Graphic 5" descr="Children with solid fill">
              <a:extLst>
                <a:ext uri="{FF2B5EF4-FFF2-40B4-BE49-F238E27FC236}">
                  <a16:creationId xmlns:a16="http://schemas.microsoft.com/office/drawing/2014/main" id="{D69CCE11-0709-40CB-A180-4D5BF6E5B1F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00099" y="3499477"/>
              <a:ext cx="808887" cy="808887"/>
            </a:xfrm>
            <a:prstGeom prst="rect">
              <a:avLst/>
            </a:prstGeom>
          </p:spPr>
        </p:pic>
        <p:pic>
          <p:nvPicPr>
            <p:cNvPr id="12" name="Graphic 11" descr="Germ with solid fill">
              <a:extLst>
                <a:ext uri="{FF2B5EF4-FFF2-40B4-BE49-F238E27FC236}">
                  <a16:creationId xmlns:a16="http://schemas.microsoft.com/office/drawing/2014/main" id="{763F5AF9-60B1-4C41-8D45-CBA1F893749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69699" y="5124070"/>
              <a:ext cx="691657" cy="691657"/>
            </a:xfrm>
            <a:prstGeom prst="rect">
              <a:avLst/>
            </a:prstGeom>
          </p:spPr>
        </p:pic>
        <p:sp>
          <p:nvSpPr>
            <p:cNvPr id="16" name="Content Placeholder 2">
              <a:extLst>
                <a:ext uri="{FF2B5EF4-FFF2-40B4-BE49-F238E27FC236}">
                  <a16:creationId xmlns:a16="http://schemas.microsoft.com/office/drawing/2014/main" id="{07E6BA64-8B15-4412-B76D-1D1550DB9482}"/>
                </a:ext>
              </a:extLst>
            </p:cNvPr>
            <p:cNvSpPr txBox="1">
              <a:spLocks/>
            </p:cNvSpPr>
            <p:nvPr/>
          </p:nvSpPr>
          <p:spPr>
            <a:xfrm>
              <a:off x="6411437" y="2280074"/>
              <a:ext cx="4469273" cy="4056581"/>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nSpc>
                  <a:spcPct val="200000"/>
                </a:lnSpc>
                <a:buFont typeface="Wingdings" panose="05000000000000000000" pitchFamily="2" charset="2"/>
                <a:buChar char="§"/>
              </a:pPr>
              <a:r>
                <a:rPr lang="vi-VN" sz="2000" dirty="0" err="1">
                  <a:solidFill>
                    <a:schemeClr val="tx1">
                      <a:lumMod val="85000"/>
                      <a:lumOff val="15000"/>
                    </a:schemeClr>
                  </a:solidFill>
                </a:rPr>
                <a:t>Khả</a:t>
              </a:r>
              <a:r>
                <a:rPr lang="vi-VN" sz="2000" dirty="0">
                  <a:solidFill>
                    <a:schemeClr val="tx1">
                      <a:lumMod val="85000"/>
                      <a:lumOff val="15000"/>
                    </a:schemeClr>
                  </a:solidFill>
                </a:rPr>
                <a:t> năng </a:t>
              </a:r>
              <a:r>
                <a:rPr lang="vi-VN" sz="2000" dirty="0" err="1">
                  <a:solidFill>
                    <a:schemeClr val="tx1">
                      <a:lumMod val="85000"/>
                      <a:lumOff val="15000"/>
                    </a:schemeClr>
                  </a:solidFill>
                </a:rPr>
                <a:t>tiếp</a:t>
              </a:r>
              <a:r>
                <a:rPr lang="vi-VN" sz="2000" dirty="0">
                  <a:solidFill>
                    <a:schemeClr val="tx1">
                      <a:lumMod val="85000"/>
                      <a:lumOff val="15000"/>
                    </a:schemeClr>
                  </a:solidFill>
                </a:rPr>
                <a:t> </a:t>
              </a:r>
              <a:r>
                <a:rPr lang="vi-VN" sz="2000" dirty="0" err="1">
                  <a:solidFill>
                    <a:schemeClr val="tx1">
                      <a:lumMod val="85000"/>
                      <a:lumOff val="15000"/>
                    </a:schemeClr>
                  </a:solidFill>
                </a:rPr>
                <a:t>cận</a:t>
              </a:r>
              <a:r>
                <a:rPr lang="vi-VN" sz="2000" dirty="0">
                  <a:solidFill>
                    <a:schemeClr val="tx1">
                      <a:lumMod val="85000"/>
                      <a:lumOff val="15000"/>
                    </a:schemeClr>
                  </a:solidFill>
                </a:rPr>
                <a:t> </a:t>
              </a:r>
              <a:r>
                <a:rPr lang="vi-VN" sz="2000" dirty="0" err="1">
                  <a:solidFill>
                    <a:schemeClr val="tx1">
                      <a:lumMod val="85000"/>
                      <a:lumOff val="15000"/>
                    </a:schemeClr>
                  </a:solidFill>
                </a:rPr>
                <a:t>dịch</a:t>
              </a:r>
              <a:r>
                <a:rPr lang="vi-VN" sz="2000" dirty="0">
                  <a:solidFill>
                    <a:schemeClr val="tx1">
                      <a:lumMod val="85000"/>
                      <a:lumOff val="15000"/>
                    </a:schemeClr>
                  </a:solidFill>
                </a:rPr>
                <a:t> </a:t>
              </a:r>
              <a:r>
                <a:rPr lang="vi-VN" sz="2000" dirty="0" err="1">
                  <a:solidFill>
                    <a:schemeClr val="tx1">
                      <a:lumMod val="85000"/>
                      <a:lumOff val="15000"/>
                    </a:schemeClr>
                  </a:solidFill>
                </a:rPr>
                <a:t>vụ</a:t>
              </a:r>
              <a:r>
                <a:rPr lang="vi-VN" sz="2000" dirty="0">
                  <a:solidFill>
                    <a:schemeClr val="tx1">
                      <a:lumMod val="85000"/>
                      <a:lumOff val="15000"/>
                    </a:schemeClr>
                  </a:solidFill>
                </a:rPr>
                <a:t> </a:t>
              </a:r>
              <a:r>
                <a:rPr lang="vi-VN" sz="2000" dirty="0" err="1">
                  <a:solidFill>
                    <a:schemeClr val="tx1">
                      <a:lumMod val="85000"/>
                      <a:lumOff val="15000"/>
                    </a:schemeClr>
                  </a:solidFill>
                </a:rPr>
                <a:t>xã</a:t>
              </a:r>
              <a:r>
                <a:rPr lang="vi-VN" sz="2000" dirty="0">
                  <a:solidFill>
                    <a:schemeClr val="tx1">
                      <a:lumMod val="85000"/>
                      <a:lumOff val="15000"/>
                    </a:schemeClr>
                  </a:solidFill>
                </a:rPr>
                <a:t> </a:t>
              </a:r>
              <a:r>
                <a:rPr lang="vi-VN" sz="2000" dirty="0" err="1">
                  <a:solidFill>
                    <a:schemeClr val="tx1">
                      <a:lumMod val="85000"/>
                      <a:lumOff val="15000"/>
                    </a:schemeClr>
                  </a:solidFill>
                </a:rPr>
                <a:t>hội</a:t>
              </a:r>
              <a:r>
                <a:rPr lang="vi-VN" sz="2000" dirty="0">
                  <a:solidFill>
                    <a:schemeClr val="tx1">
                      <a:lumMod val="85000"/>
                      <a:lumOff val="15000"/>
                    </a:schemeClr>
                  </a:solidFill>
                </a:rPr>
                <a:t> </a:t>
              </a:r>
              <a:r>
                <a:rPr lang="vi-VN" sz="2000" dirty="0" err="1">
                  <a:solidFill>
                    <a:schemeClr val="tx1">
                      <a:lumMod val="85000"/>
                      <a:lumOff val="15000"/>
                    </a:schemeClr>
                  </a:solidFill>
                </a:rPr>
                <a:t>của</a:t>
              </a:r>
              <a:r>
                <a:rPr lang="vi-VN" sz="2000" dirty="0">
                  <a:solidFill>
                    <a:schemeClr val="tx1">
                      <a:lumMod val="85000"/>
                      <a:lumOff val="15000"/>
                    </a:schemeClr>
                  </a:solidFill>
                </a:rPr>
                <a:t> lao </a:t>
              </a:r>
              <a:r>
                <a:rPr lang="vi-VN" sz="2000" dirty="0" err="1">
                  <a:solidFill>
                    <a:schemeClr val="tx1">
                      <a:lumMod val="85000"/>
                      <a:lumOff val="15000"/>
                    </a:schemeClr>
                  </a:solidFill>
                </a:rPr>
                <a:t>động</a:t>
              </a:r>
              <a:r>
                <a:rPr lang="vi-VN" sz="2000" dirty="0">
                  <a:solidFill>
                    <a:schemeClr val="tx1">
                      <a:lumMod val="85000"/>
                      <a:lumOff val="15000"/>
                    </a:schemeClr>
                  </a:solidFill>
                </a:rPr>
                <a:t> di cư</a:t>
              </a:r>
            </a:p>
            <a:p>
              <a:pPr>
                <a:lnSpc>
                  <a:spcPct val="200000"/>
                </a:lnSpc>
                <a:buFont typeface="Wingdings" panose="05000000000000000000" pitchFamily="2" charset="2"/>
                <a:buChar char="§"/>
              </a:pPr>
              <a:r>
                <a:rPr lang="vi-VN" sz="2000" dirty="0">
                  <a:solidFill>
                    <a:schemeClr val="tx1">
                      <a:lumMod val="85000"/>
                      <a:lumOff val="15000"/>
                    </a:schemeClr>
                  </a:solidFill>
                </a:rPr>
                <a:t>Lao </a:t>
              </a:r>
              <a:r>
                <a:rPr lang="vi-VN" sz="2000" dirty="0" err="1">
                  <a:solidFill>
                    <a:schemeClr val="tx1">
                      <a:lumMod val="85000"/>
                      <a:lumOff val="15000"/>
                    </a:schemeClr>
                  </a:solidFill>
                </a:rPr>
                <a:t>động</a:t>
              </a:r>
              <a:r>
                <a:rPr lang="vi-VN" sz="2000" dirty="0">
                  <a:solidFill>
                    <a:schemeClr val="tx1">
                      <a:lumMod val="85000"/>
                      <a:lumOff val="15000"/>
                    </a:schemeClr>
                  </a:solidFill>
                </a:rPr>
                <a:t> </a:t>
              </a:r>
              <a:r>
                <a:rPr lang="vi-VN" sz="2000" dirty="0" err="1">
                  <a:solidFill>
                    <a:schemeClr val="tx1">
                      <a:lumMod val="85000"/>
                      <a:lumOff val="15000"/>
                    </a:schemeClr>
                  </a:solidFill>
                </a:rPr>
                <a:t>trẻ</a:t>
              </a:r>
              <a:r>
                <a:rPr lang="vi-VN" sz="2000" dirty="0">
                  <a:solidFill>
                    <a:schemeClr val="tx1">
                      <a:lumMod val="85000"/>
                      <a:lumOff val="15000"/>
                    </a:schemeClr>
                  </a:solidFill>
                </a:rPr>
                <a:t> em và </a:t>
              </a:r>
              <a:r>
                <a:rPr lang="vi-VN" sz="2000" dirty="0" err="1">
                  <a:solidFill>
                    <a:schemeClr val="tx1">
                      <a:lumMod val="85000"/>
                      <a:lumOff val="15000"/>
                    </a:schemeClr>
                  </a:solidFill>
                </a:rPr>
                <a:t>vị</a:t>
              </a:r>
              <a:r>
                <a:rPr lang="vi-VN" sz="2000" dirty="0">
                  <a:solidFill>
                    <a:schemeClr val="tx1">
                      <a:lumMod val="85000"/>
                      <a:lumOff val="15000"/>
                    </a:schemeClr>
                  </a:solidFill>
                </a:rPr>
                <a:t> </a:t>
              </a:r>
              <a:r>
                <a:rPr lang="vi-VN" sz="2000" dirty="0" err="1">
                  <a:solidFill>
                    <a:schemeClr val="tx1">
                      <a:lumMod val="85000"/>
                      <a:lumOff val="15000"/>
                    </a:schemeClr>
                  </a:solidFill>
                </a:rPr>
                <a:t>thành</a:t>
              </a:r>
              <a:r>
                <a:rPr lang="vi-VN" sz="2000" dirty="0">
                  <a:solidFill>
                    <a:schemeClr val="tx1">
                      <a:lumMod val="85000"/>
                      <a:lumOff val="15000"/>
                    </a:schemeClr>
                  </a:solidFill>
                </a:rPr>
                <a:t> niên</a:t>
              </a:r>
            </a:p>
            <a:p>
              <a:pPr>
                <a:lnSpc>
                  <a:spcPct val="200000"/>
                </a:lnSpc>
                <a:buFont typeface="Wingdings" panose="05000000000000000000" pitchFamily="2" charset="2"/>
                <a:buChar char="§"/>
              </a:pPr>
              <a:r>
                <a:rPr lang="vi-VN" sz="2000" dirty="0">
                  <a:solidFill>
                    <a:schemeClr val="tx1">
                      <a:lumMod val="85000"/>
                      <a:lumOff val="15000"/>
                    </a:schemeClr>
                  </a:solidFill>
                </a:rPr>
                <a:t>Tai </a:t>
              </a:r>
              <a:r>
                <a:rPr lang="vi-VN" sz="2000" dirty="0" err="1">
                  <a:solidFill>
                    <a:schemeClr val="tx1">
                      <a:lumMod val="85000"/>
                      <a:lumOff val="15000"/>
                    </a:schemeClr>
                  </a:solidFill>
                </a:rPr>
                <a:t>nạn</a:t>
              </a:r>
              <a:r>
                <a:rPr lang="vi-VN" sz="2000" dirty="0">
                  <a:solidFill>
                    <a:schemeClr val="tx1">
                      <a:lumMod val="85000"/>
                      <a:lumOff val="15000"/>
                    </a:schemeClr>
                  </a:solidFill>
                </a:rPr>
                <a:t> lao </a:t>
              </a:r>
              <a:r>
                <a:rPr lang="vi-VN" sz="2000" dirty="0" err="1">
                  <a:solidFill>
                    <a:schemeClr val="tx1">
                      <a:lumMod val="85000"/>
                      <a:lumOff val="15000"/>
                    </a:schemeClr>
                  </a:solidFill>
                </a:rPr>
                <a:t>động</a:t>
              </a:r>
              <a:r>
                <a:rPr lang="vi-VN" sz="2000" dirty="0">
                  <a:solidFill>
                    <a:schemeClr val="tx1">
                      <a:lumMod val="85000"/>
                      <a:lumOff val="15000"/>
                    </a:schemeClr>
                  </a:solidFill>
                </a:rPr>
                <a:t> </a:t>
              </a:r>
              <a:r>
                <a:rPr lang="vi-VN" sz="2000" dirty="0" err="1">
                  <a:solidFill>
                    <a:schemeClr val="tx1">
                      <a:lumMod val="85000"/>
                      <a:lumOff val="15000"/>
                    </a:schemeClr>
                  </a:solidFill>
                </a:rPr>
                <a:t>có</a:t>
              </a:r>
              <a:r>
                <a:rPr lang="vi-VN" sz="2000" dirty="0">
                  <a:solidFill>
                    <a:schemeClr val="tx1">
                      <a:lumMod val="85000"/>
                      <a:lumOff val="15000"/>
                    </a:schemeClr>
                  </a:solidFill>
                </a:rPr>
                <a:t> xu </a:t>
              </a:r>
              <a:r>
                <a:rPr lang="vi-VN" sz="2000" dirty="0" err="1">
                  <a:solidFill>
                    <a:schemeClr val="tx1">
                      <a:lumMod val="85000"/>
                      <a:lumOff val="15000"/>
                    </a:schemeClr>
                  </a:solidFill>
                </a:rPr>
                <a:t>hướng</a:t>
              </a:r>
              <a:r>
                <a:rPr lang="vi-VN" sz="2000" dirty="0">
                  <a:solidFill>
                    <a:schemeClr val="tx1">
                      <a:lumMod val="85000"/>
                      <a:lumOff val="15000"/>
                    </a:schemeClr>
                  </a:solidFill>
                </a:rPr>
                <a:t> tăng</a:t>
              </a:r>
            </a:p>
            <a:p>
              <a:pPr>
                <a:lnSpc>
                  <a:spcPct val="200000"/>
                </a:lnSpc>
                <a:buFont typeface="Wingdings" panose="05000000000000000000" pitchFamily="2" charset="2"/>
                <a:buChar char="§"/>
              </a:pPr>
              <a:r>
                <a:rPr lang="vi-VN" sz="2000" dirty="0">
                  <a:solidFill>
                    <a:schemeClr val="tx1">
                      <a:lumMod val="85000"/>
                      <a:lumOff val="15000"/>
                    </a:schemeClr>
                  </a:solidFill>
                </a:rPr>
                <a:t>Ảnh hưởng </a:t>
              </a:r>
              <a:r>
                <a:rPr lang="vi-VN" sz="2000" dirty="0">
                  <a:solidFill>
                    <a:schemeClr val="tx1"/>
                  </a:solidFill>
                </a:rPr>
                <a:t>của </a:t>
              </a:r>
              <a:r>
                <a:rPr lang="en-US" sz="2000" dirty="0" err="1">
                  <a:solidFill>
                    <a:schemeClr val="tx1"/>
                  </a:solidFill>
                </a:rPr>
                <a:t>đại</a:t>
              </a:r>
              <a:r>
                <a:rPr lang="en-US" sz="2000" dirty="0">
                  <a:solidFill>
                    <a:schemeClr val="tx1"/>
                  </a:solidFill>
                </a:rPr>
                <a:t> d</a:t>
              </a:r>
              <a:r>
                <a:rPr lang="vi-VN" sz="2000" dirty="0">
                  <a:solidFill>
                    <a:schemeClr val="tx1"/>
                  </a:solidFill>
                </a:rPr>
                <a:t>ịch Covid-19</a:t>
              </a:r>
            </a:p>
            <a:p>
              <a:pPr>
                <a:lnSpc>
                  <a:spcPct val="200000"/>
                </a:lnSpc>
                <a:buFont typeface="Wingdings" panose="05000000000000000000" pitchFamily="2" charset="2"/>
                <a:buChar char="§"/>
              </a:pPr>
              <a:endParaRPr lang="vi-VN" sz="2000" dirty="0">
                <a:solidFill>
                  <a:schemeClr val="tx1">
                    <a:lumMod val="85000"/>
                    <a:lumOff val="15000"/>
                  </a:schemeClr>
                </a:solidFill>
              </a:endParaRPr>
            </a:p>
          </p:txBody>
        </p:sp>
        <p:pic>
          <p:nvPicPr>
            <p:cNvPr id="23" name="Graphic 22" descr="Sling outline">
              <a:extLst>
                <a:ext uri="{FF2B5EF4-FFF2-40B4-BE49-F238E27FC236}">
                  <a16:creationId xmlns:a16="http://schemas.microsoft.com/office/drawing/2014/main" id="{8040FBC4-C138-44E0-A578-8FECDEA6E28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98315" y="4459838"/>
              <a:ext cx="463057" cy="463057"/>
            </a:xfrm>
            <a:prstGeom prst="rect">
              <a:avLst/>
            </a:prstGeom>
          </p:spPr>
        </p:pic>
        <p:pic>
          <p:nvPicPr>
            <p:cNvPr id="25" name="Graphic 24" descr="For Sale outline">
              <a:extLst>
                <a:ext uri="{FF2B5EF4-FFF2-40B4-BE49-F238E27FC236}">
                  <a16:creationId xmlns:a16="http://schemas.microsoft.com/office/drawing/2014/main" id="{17BD59D9-7690-4500-9ED5-C1536C751AE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792310" y="2400294"/>
              <a:ext cx="769045" cy="652014"/>
            </a:xfrm>
            <a:prstGeom prst="rect">
              <a:avLst/>
            </a:prstGeom>
          </p:spPr>
        </p:pic>
      </p:grpSp>
      <p:sp>
        <p:nvSpPr>
          <p:cNvPr id="28" name="Freeform: Shape 27">
            <a:extLst>
              <a:ext uri="{FF2B5EF4-FFF2-40B4-BE49-F238E27FC236}">
                <a16:creationId xmlns:a16="http://schemas.microsoft.com/office/drawing/2014/main" id="{2C04205F-CC7F-42BD-85B7-7AB91CAA1E2F}"/>
              </a:ext>
            </a:extLst>
          </p:cNvPr>
          <p:cNvSpPr/>
          <p:nvPr/>
        </p:nvSpPr>
        <p:spPr>
          <a:xfrm>
            <a:off x="3840756" y="1715190"/>
            <a:ext cx="507103" cy="507327"/>
          </a:xfrm>
          <a:custGeom>
            <a:avLst/>
            <a:gdLst>
              <a:gd name="connsiteX0" fmla="*/ 507104 w 507103"/>
              <a:gd name="connsiteY0" fmla="*/ 492406 h 507327"/>
              <a:gd name="connsiteX1" fmla="*/ 14921 w 507103"/>
              <a:gd name="connsiteY1" fmla="*/ 492406 h 507327"/>
              <a:gd name="connsiteX2" fmla="*/ 14921 w 507103"/>
              <a:gd name="connsiteY2" fmla="*/ 0 h 507327"/>
              <a:gd name="connsiteX3" fmla="*/ 0 w 507103"/>
              <a:gd name="connsiteY3" fmla="*/ 0 h 507327"/>
              <a:gd name="connsiteX4" fmla="*/ 0 w 507103"/>
              <a:gd name="connsiteY4" fmla="*/ 507327 h 507327"/>
              <a:gd name="connsiteX5" fmla="*/ 507104 w 507103"/>
              <a:gd name="connsiteY5" fmla="*/ 507327 h 507327"/>
              <a:gd name="connsiteX6" fmla="*/ 507104 w 507103"/>
              <a:gd name="connsiteY6" fmla="*/ 492406 h 507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103" h="507327">
                <a:moveTo>
                  <a:pt x="507104" y="492406"/>
                </a:moveTo>
                <a:lnTo>
                  <a:pt x="14921" y="492406"/>
                </a:lnTo>
                <a:lnTo>
                  <a:pt x="14921" y="0"/>
                </a:lnTo>
                <a:lnTo>
                  <a:pt x="0" y="0"/>
                </a:lnTo>
                <a:lnTo>
                  <a:pt x="0" y="507327"/>
                </a:lnTo>
                <a:lnTo>
                  <a:pt x="507104" y="507327"/>
                </a:lnTo>
                <a:lnTo>
                  <a:pt x="507104" y="492406"/>
                </a:lnTo>
                <a:close/>
              </a:path>
            </a:pathLst>
          </a:custGeom>
          <a:solidFill>
            <a:srgbClr val="000000"/>
          </a:solidFill>
          <a:ln w="7441" cap="flat">
            <a:noFill/>
            <a:prstDash val="solid"/>
            <a:miter/>
          </a:ln>
        </p:spPr>
        <p:txBody>
          <a:bodyPr rtlCol="0" anchor="ctr"/>
          <a:lstStyle/>
          <a:p>
            <a:endParaRPr lang="vi-VN"/>
          </a:p>
        </p:txBody>
      </p:sp>
      <p:sp>
        <p:nvSpPr>
          <p:cNvPr id="29" name="Freeform: Shape 28">
            <a:extLst>
              <a:ext uri="{FF2B5EF4-FFF2-40B4-BE49-F238E27FC236}">
                <a16:creationId xmlns:a16="http://schemas.microsoft.com/office/drawing/2014/main" id="{8C9C0BF9-F6E2-4417-8803-D7463ECA6F42}"/>
              </a:ext>
            </a:extLst>
          </p:cNvPr>
          <p:cNvSpPr/>
          <p:nvPr/>
        </p:nvSpPr>
        <p:spPr>
          <a:xfrm>
            <a:off x="4228713" y="1715190"/>
            <a:ext cx="119371" cy="447641"/>
          </a:xfrm>
          <a:custGeom>
            <a:avLst/>
            <a:gdLst>
              <a:gd name="connsiteX0" fmla="*/ 119371 w 119371"/>
              <a:gd name="connsiteY0" fmla="*/ 0 h 447641"/>
              <a:gd name="connsiteX1" fmla="*/ 0 w 119371"/>
              <a:gd name="connsiteY1" fmla="*/ 0 h 447641"/>
              <a:gd name="connsiteX2" fmla="*/ 0 w 119371"/>
              <a:gd name="connsiteY2" fmla="*/ 447642 h 447641"/>
              <a:gd name="connsiteX3" fmla="*/ 119371 w 119371"/>
              <a:gd name="connsiteY3" fmla="*/ 447642 h 447641"/>
              <a:gd name="connsiteX4" fmla="*/ 104450 w 119371"/>
              <a:gd name="connsiteY4" fmla="*/ 432720 h 447641"/>
              <a:gd name="connsiteX5" fmla="*/ 14921 w 119371"/>
              <a:gd name="connsiteY5" fmla="*/ 432720 h 447641"/>
              <a:gd name="connsiteX6" fmla="*/ 14921 w 119371"/>
              <a:gd name="connsiteY6" fmla="*/ 14921 h 447641"/>
              <a:gd name="connsiteX7" fmla="*/ 104450 w 119371"/>
              <a:gd name="connsiteY7" fmla="*/ 14921 h 447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371" h="447641">
                <a:moveTo>
                  <a:pt x="119371" y="0"/>
                </a:moveTo>
                <a:lnTo>
                  <a:pt x="0" y="0"/>
                </a:lnTo>
                <a:lnTo>
                  <a:pt x="0" y="447642"/>
                </a:lnTo>
                <a:lnTo>
                  <a:pt x="119371" y="447642"/>
                </a:lnTo>
                <a:close/>
                <a:moveTo>
                  <a:pt x="104450" y="432720"/>
                </a:moveTo>
                <a:lnTo>
                  <a:pt x="14921" y="432720"/>
                </a:lnTo>
                <a:lnTo>
                  <a:pt x="14921" y="14921"/>
                </a:lnTo>
                <a:lnTo>
                  <a:pt x="104450" y="14921"/>
                </a:lnTo>
                <a:close/>
              </a:path>
            </a:pathLst>
          </a:custGeom>
          <a:solidFill>
            <a:srgbClr val="000000"/>
          </a:solidFill>
          <a:ln w="7441" cap="flat">
            <a:noFill/>
            <a:prstDash val="solid"/>
            <a:miter/>
          </a:ln>
        </p:spPr>
        <p:txBody>
          <a:bodyPr rtlCol="0" anchor="ctr"/>
          <a:lstStyle/>
          <a:p>
            <a:endParaRPr lang="vi-VN"/>
          </a:p>
        </p:txBody>
      </p:sp>
      <p:sp>
        <p:nvSpPr>
          <p:cNvPr id="30" name="Freeform: Shape 29">
            <a:extLst>
              <a:ext uri="{FF2B5EF4-FFF2-40B4-BE49-F238E27FC236}">
                <a16:creationId xmlns:a16="http://schemas.microsoft.com/office/drawing/2014/main" id="{1809A625-AEA5-4807-A2EE-1E37F95A15BA}"/>
              </a:ext>
            </a:extLst>
          </p:cNvPr>
          <p:cNvSpPr/>
          <p:nvPr/>
        </p:nvSpPr>
        <p:spPr>
          <a:xfrm>
            <a:off x="4064577" y="1879325"/>
            <a:ext cx="119371" cy="283506"/>
          </a:xfrm>
          <a:custGeom>
            <a:avLst/>
            <a:gdLst>
              <a:gd name="connsiteX0" fmla="*/ 0 w 119371"/>
              <a:gd name="connsiteY0" fmla="*/ 283507 h 283506"/>
              <a:gd name="connsiteX1" fmla="*/ 119371 w 119371"/>
              <a:gd name="connsiteY1" fmla="*/ 283507 h 283506"/>
              <a:gd name="connsiteX2" fmla="*/ 119371 w 119371"/>
              <a:gd name="connsiteY2" fmla="*/ 0 h 283506"/>
              <a:gd name="connsiteX3" fmla="*/ 0 w 119371"/>
              <a:gd name="connsiteY3" fmla="*/ 0 h 283506"/>
              <a:gd name="connsiteX4" fmla="*/ 14921 w 119371"/>
              <a:gd name="connsiteY4" fmla="*/ 14921 h 283506"/>
              <a:gd name="connsiteX5" fmla="*/ 104450 w 119371"/>
              <a:gd name="connsiteY5" fmla="*/ 14921 h 283506"/>
              <a:gd name="connsiteX6" fmla="*/ 104450 w 119371"/>
              <a:gd name="connsiteY6" fmla="*/ 268585 h 283506"/>
              <a:gd name="connsiteX7" fmla="*/ 14921 w 119371"/>
              <a:gd name="connsiteY7" fmla="*/ 268585 h 2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371" h="283506">
                <a:moveTo>
                  <a:pt x="0" y="283507"/>
                </a:moveTo>
                <a:lnTo>
                  <a:pt x="119371" y="283507"/>
                </a:lnTo>
                <a:lnTo>
                  <a:pt x="119371" y="0"/>
                </a:lnTo>
                <a:lnTo>
                  <a:pt x="0" y="0"/>
                </a:lnTo>
                <a:close/>
                <a:moveTo>
                  <a:pt x="14921" y="14921"/>
                </a:moveTo>
                <a:lnTo>
                  <a:pt x="104450" y="14921"/>
                </a:lnTo>
                <a:lnTo>
                  <a:pt x="104450" y="268585"/>
                </a:lnTo>
                <a:lnTo>
                  <a:pt x="14921" y="268585"/>
                </a:lnTo>
                <a:close/>
              </a:path>
            </a:pathLst>
          </a:custGeom>
          <a:solidFill>
            <a:srgbClr val="000000"/>
          </a:solidFill>
          <a:ln w="7441" cap="flat">
            <a:noFill/>
            <a:prstDash val="solid"/>
            <a:miter/>
          </a:ln>
        </p:spPr>
        <p:txBody>
          <a:bodyPr rtlCol="0" anchor="ctr"/>
          <a:lstStyle/>
          <a:p>
            <a:endParaRPr lang="vi-VN"/>
          </a:p>
        </p:txBody>
      </p:sp>
      <p:sp>
        <p:nvSpPr>
          <p:cNvPr id="31" name="Freeform: Shape 30">
            <a:extLst>
              <a:ext uri="{FF2B5EF4-FFF2-40B4-BE49-F238E27FC236}">
                <a16:creationId xmlns:a16="http://schemas.microsoft.com/office/drawing/2014/main" id="{400B614C-5592-4A67-BE10-9E3733388346}"/>
              </a:ext>
            </a:extLst>
          </p:cNvPr>
          <p:cNvSpPr/>
          <p:nvPr/>
        </p:nvSpPr>
        <p:spPr>
          <a:xfrm>
            <a:off x="3900442" y="2013618"/>
            <a:ext cx="119371" cy="149213"/>
          </a:xfrm>
          <a:custGeom>
            <a:avLst/>
            <a:gdLst>
              <a:gd name="connsiteX0" fmla="*/ 0 w 119371"/>
              <a:gd name="connsiteY0" fmla="*/ 149214 h 149213"/>
              <a:gd name="connsiteX1" fmla="*/ 119371 w 119371"/>
              <a:gd name="connsiteY1" fmla="*/ 149214 h 149213"/>
              <a:gd name="connsiteX2" fmla="*/ 119371 w 119371"/>
              <a:gd name="connsiteY2" fmla="*/ 0 h 149213"/>
              <a:gd name="connsiteX3" fmla="*/ 0 w 119371"/>
              <a:gd name="connsiteY3" fmla="*/ 0 h 149213"/>
              <a:gd name="connsiteX4" fmla="*/ 14921 w 119371"/>
              <a:gd name="connsiteY4" fmla="*/ 14921 h 149213"/>
              <a:gd name="connsiteX5" fmla="*/ 104450 w 119371"/>
              <a:gd name="connsiteY5" fmla="*/ 14921 h 149213"/>
              <a:gd name="connsiteX6" fmla="*/ 104450 w 119371"/>
              <a:gd name="connsiteY6" fmla="*/ 134293 h 149213"/>
              <a:gd name="connsiteX7" fmla="*/ 14921 w 119371"/>
              <a:gd name="connsiteY7" fmla="*/ 134293 h 149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371" h="149213">
                <a:moveTo>
                  <a:pt x="0" y="149214"/>
                </a:moveTo>
                <a:lnTo>
                  <a:pt x="119371" y="149214"/>
                </a:lnTo>
                <a:lnTo>
                  <a:pt x="119371" y="0"/>
                </a:lnTo>
                <a:lnTo>
                  <a:pt x="0" y="0"/>
                </a:lnTo>
                <a:close/>
                <a:moveTo>
                  <a:pt x="14921" y="14921"/>
                </a:moveTo>
                <a:lnTo>
                  <a:pt x="104450" y="14921"/>
                </a:lnTo>
                <a:lnTo>
                  <a:pt x="104450" y="134293"/>
                </a:lnTo>
                <a:lnTo>
                  <a:pt x="14921" y="134293"/>
                </a:lnTo>
                <a:close/>
              </a:path>
            </a:pathLst>
          </a:custGeom>
          <a:solidFill>
            <a:srgbClr val="000000"/>
          </a:solidFill>
          <a:ln w="7441" cap="flat">
            <a:noFill/>
            <a:prstDash val="solid"/>
            <a:miter/>
          </a:ln>
        </p:spPr>
        <p:txBody>
          <a:bodyPr rtlCol="0" anchor="ctr"/>
          <a:lstStyle/>
          <a:p>
            <a:endParaRPr lang="vi-VN"/>
          </a:p>
        </p:txBody>
      </p:sp>
      <p:sp>
        <p:nvSpPr>
          <p:cNvPr id="32" name="Freeform: Shape 31">
            <a:extLst>
              <a:ext uri="{FF2B5EF4-FFF2-40B4-BE49-F238E27FC236}">
                <a16:creationId xmlns:a16="http://schemas.microsoft.com/office/drawing/2014/main" id="{6D4B35A6-8F9B-4A06-8CEE-DE2C55E456A7}"/>
              </a:ext>
            </a:extLst>
          </p:cNvPr>
          <p:cNvSpPr/>
          <p:nvPr/>
        </p:nvSpPr>
        <p:spPr>
          <a:xfrm>
            <a:off x="3895167" y="1715190"/>
            <a:ext cx="244039" cy="244017"/>
          </a:xfrm>
          <a:custGeom>
            <a:avLst/>
            <a:gdLst>
              <a:gd name="connsiteX0" fmla="*/ 10549 w 244039"/>
              <a:gd name="connsiteY0" fmla="*/ 244017 h 244017"/>
              <a:gd name="connsiteX1" fmla="*/ 228991 w 244039"/>
              <a:gd name="connsiteY1" fmla="*/ 25575 h 244017"/>
              <a:gd name="connsiteX2" fmla="*/ 229096 w 244039"/>
              <a:gd name="connsiteY2" fmla="*/ 25576 h 244017"/>
              <a:gd name="connsiteX3" fmla="*/ 229118 w 244039"/>
              <a:gd name="connsiteY3" fmla="*/ 25627 h 244017"/>
              <a:gd name="connsiteX4" fmla="*/ 229118 w 244039"/>
              <a:gd name="connsiteY4" fmla="*/ 96989 h 244017"/>
              <a:gd name="connsiteX5" fmla="*/ 244039 w 244039"/>
              <a:gd name="connsiteY5" fmla="*/ 96989 h 244017"/>
              <a:gd name="connsiteX6" fmla="*/ 244039 w 244039"/>
              <a:gd name="connsiteY6" fmla="*/ 0 h 244017"/>
              <a:gd name="connsiteX7" fmla="*/ 147252 w 244039"/>
              <a:gd name="connsiteY7" fmla="*/ 0 h 244017"/>
              <a:gd name="connsiteX8" fmla="*/ 147252 w 244039"/>
              <a:gd name="connsiteY8" fmla="*/ 14921 h 244017"/>
              <a:gd name="connsiteX9" fmla="*/ 218367 w 244039"/>
              <a:gd name="connsiteY9" fmla="*/ 14921 h 244017"/>
              <a:gd name="connsiteX10" fmla="*/ 218441 w 244039"/>
              <a:gd name="connsiteY10" fmla="*/ 14997 h 244017"/>
              <a:gd name="connsiteX11" fmla="*/ 218419 w 244039"/>
              <a:gd name="connsiteY11" fmla="*/ 15048 h 244017"/>
              <a:gd name="connsiteX12" fmla="*/ 0 w 244039"/>
              <a:gd name="connsiteY12" fmla="*/ 233468 h 244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039" h="244017">
                <a:moveTo>
                  <a:pt x="10549" y="244017"/>
                </a:moveTo>
                <a:lnTo>
                  <a:pt x="228991" y="25575"/>
                </a:lnTo>
                <a:cubicBezTo>
                  <a:pt x="229020" y="25546"/>
                  <a:pt x="229068" y="25547"/>
                  <a:pt x="229096" y="25576"/>
                </a:cubicBezTo>
                <a:cubicBezTo>
                  <a:pt x="229110" y="25590"/>
                  <a:pt x="229118" y="25608"/>
                  <a:pt x="229118" y="25627"/>
                </a:cubicBezTo>
                <a:lnTo>
                  <a:pt x="229118" y="96989"/>
                </a:lnTo>
                <a:lnTo>
                  <a:pt x="244039" y="96989"/>
                </a:lnTo>
                <a:lnTo>
                  <a:pt x="244039" y="0"/>
                </a:lnTo>
                <a:lnTo>
                  <a:pt x="147252" y="0"/>
                </a:lnTo>
                <a:lnTo>
                  <a:pt x="147252" y="14921"/>
                </a:lnTo>
                <a:lnTo>
                  <a:pt x="218367" y="14921"/>
                </a:lnTo>
                <a:cubicBezTo>
                  <a:pt x="218408" y="14922"/>
                  <a:pt x="218441" y="14956"/>
                  <a:pt x="218441" y="14997"/>
                </a:cubicBezTo>
                <a:cubicBezTo>
                  <a:pt x="218440" y="15016"/>
                  <a:pt x="218433" y="15035"/>
                  <a:pt x="218419" y="15048"/>
                </a:cubicBezTo>
                <a:lnTo>
                  <a:pt x="0" y="233468"/>
                </a:lnTo>
                <a:close/>
              </a:path>
            </a:pathLst>
          </a:custGeom>
          <a:solidFill>
            <a:srgbClr val="000000"/>
          </a:solidFill>
          <a:ln w="7441" cap="flat">
            <a:noFill/>
            <a:prstDash val="solid"/>
            <a:miter/>
          </a:ln>
        </p:spPr>
        <p:txBody>
          <a:bodyPr rtlCol="0" anchor="ctr"/>
          <a:lstStyle/>
          <a:p>
            <a:endParaRPr lang="vi-VN"/>
          </a:p>
        </p:txBody>
      </p:sp>
      <p:sp>
        <p:nvSpPr>
          <p:cNvPr id="34" name="Freeform: Shape 33">
            <a:extLst>
              <a:ext uri="{FF2B5EF4-FFF2-40B4-BE49-F238E27FC236}">
                <a16:creationId xmlns:a16="http://schemas.microsoft.com/office/drawing/2014/main" id="{47E3F80E-522E-419A-8BF3-8E049F19975A}"/>
              </a:ext>
            </a:extLst>
          </p:cNvPr>
          <p:cNvSpPr/>
          <p:nvPr/>
        </p:nvSpPr>
        <p:spPr>
          <a:xfrm>
            <a:off x="2887332" y="2542940"/>
            <a:ext cx="337586" cy="454859"/>
          </a:xfrm>
          <a:custGeom>
            <a:avLst/>
            <a:gdLst>
              <a:gd name="connsiteX0" fmla="*/ 298848 w 337586"/>
              <a:gd name="connsiteY0" fmla="*/ 173327 h 454859"/>
              <a:gd name="connsiteX1" fmla="*/ 278783 w 337586"/>
              <a:gd name="connsiteY1" fmla="*/ 136741 h 454859"/>
              <a:gd name="connsiteX2" fmla="*/ 230261 w 337586"/>
              <a:gd name="connsiteY2" fmla="*/ 117415 h 454859"/>
              <a:gd name="connsiteX3" fmla="*/ 195881 w 337586"/>
              <a:gd name="connsiteY3" fmla="*/ 38052 h 454859"/>
              <a:gd name="connsiteX4" fmla="*/ 141049 w 337586"/>
              <a:gd name="connsiteY4" fmla="*/ 0 h 454859"/>
              <a:gd name="connsiteX5" fmla="*/ 106895 w 337586"/>
              <a:gd name="connsiteY5" fmla="*/ 10849 h 454859"/>
              <a:gd name="connsiteX6" fmla="*/ 32637 w 337586"/>
              <a:gd name="connsiteY6" fmla="*/ 60743 h 454859"/>
              <a:gd name="connsiteX7" fmla="*/ 19102 w 337586"/>
              <a:gd name="connsiteY7" fmla="*/ 80263 h 454859"/>
              <a:gd name="connsiteX8" fmla="*/ 909 w 337586"/>
              <a:gd name="connsiteY8" fmla="*/ 168036 h 454859"/>
              <a:gd name="connsiteX9" fmla="*/ 24684 w 337586"/>
              <a:gd name="connsiteY9" fmla="*/ 206953 h 454859"/>
              <a:gd name="connsiteX10" fmla="*/ 25353 w 337586"/>
              <a:gd name="connsiteY10" fmla="*/ 207107 h 454859"/>
              <a:gd name="connsiteX11" fmla="*/ 33378 w 337586"/>
              <a:gd name="connsiteY11" fmla="*/ 202165 h 454859"/>
              <a:gd name="connsiteX12" fmla="*/ 28436 w 337586"/>
              <a:gd name="connsiteY12" fmla="*/ 194140 h 454859"/>
              <a:gd name="connsiteX13" fmla="*/ 28312 w 337586"/>
              <a:gd name="connsiteY13" fmla="*/ 194112 h 454859"/>
              <a:gd name="connsiteX14" fmla="*/ 13723 w 337586"/>
              <a:gd name="connsiteY14" fmla="*/ 171751 h 454859"/>
              <a:gd name="connsiteX15" fmla="*/ 13931 w 337586"/>
              <a:gd name="connsiteY15" fmla="*/ 170868 h 454859"/>
              <a:gd name="connsiteX16" fmla="*/ 32010 w 337586"/>
              <a:gd name="connsiteY16" fmla="*/ 83535 h 454859"/>
              <a:gd name="connsiteX17" fmla="*/ 40354 w 337586"/>
              <a:gd name="connsiteY17" fmla="*/ 71606 h 454859"/>
              <a:gd name="connsiteX18" fmla="*/ 114405 w 337586"/>
              <a:gd name="connsiteY18" fmla="*/ 21858 h 454859"/>
              <a:gd name="connsiteX19" fmla="*/ 141062 w 337586"/>
              <a:gd name="connsiteY19" fmla="*/ 13328 h 454859"/>
              <a:gd name="connsiteX20" fmla="*/ 183519 w 337586"/>
              <a:gd name="connsiteY20" fmla="*/ 42997 h 454859"/>
              <a:gd name="connsiteX21" fmla="*/ 219125 w 337586"/>
              <a:gd name="connsiteY21" fmla="*/ 125285 h 454859"/>
              <a:gd name="connsiteX22" fmla="*/ 222777 w 337586"/>
              <a:gd name="connsiteY22" fmla="*/ 128831 h 454859"/>
              <a:gd name="connsiteX23" fmla="*/ 273858 w 337586"/>
              <a:gd name="connsiteY23" fmla="*/ 149150 h 454859"/>
              <a:gd name="connsiteX24" fmla="*/ 284776 w 337586"/>
              <a:gd name="connsiteY24" fmla="*/ 174493 h 454859"/>
              <a:gd name="connsiteX25" fmla="*/ 284460 w 337586"/>
              <a:gd name="connsiteY25" fmla="*/ 175240 h 454859"/>
              <a:gd name="connsiteX26" fmla="*/ 284234 w 337586"/>
              <a:gd name="connsiteY26" fmla="*/ 175639 h 454859"/>
              <a:gd name="connsiteX27" fmla="*/ 267787 w 337586"/>
              <a:gd name="connsiteY27" fmla="*/ 186729 h 454859"/>
              <a:gd name="connsiteX28" fmla="*/ 259370 w 337586"/>
              <a:gd name="connsiteY28" fmla="*/ 185396 h 454859"/>
              <a:gd name="connsiteX29" fmla="*/ 197280 w 337586"/>
              <a:gd name="connsiteY29" fmla="*/ 160499 h 454859"/>
              <a:gd name="connsiteX30" fmla="*/ 188540 w 337586"/>
              <a:gd name="connsiteY30" fmla="*/ 164024 h 454859"/>
              <a:gd name="connsiteX31" fmla="*/ 192065 w 337586"/>
              <a:gd name="connsiteY31" fmla="*/ 172764 h 454859"/>
              <a:gd name="connsiteX32" fmla="*/ 192322 w 337586"/>
              <a:gd name="connsiteY32" fmla="*/ 172867 h 454859"/>
              <a:gd name="connsiteX33" fmla="*/ 254405 w 337586"/>
              <a:gd name="connsiteY33" fmla="*/ 197771 h 454859"/>
              <a:gd name="connsiteX34" fmla="*/ 260136 w 337586"/>
              <a:gd name="connsiteY34" fmla="*/ 199444 h 454859"/>
              <a:gd name="connsiteX35" fmla="*/ 269326 w 337586"/>
              <a:gd name="connsiteY35" fmla="*/ 241548 h 454859"/>
              <a:gd name="connsiteX36" fmla="*/ 278749 w 337586"/>
              <a:gd name="connsiteY36" fmla="*/ 241384 h 454859"/>
              <a:gd name="connsiteX37" fmla="*/ 278749 w 337586"/>
              <a:gd name="connsiteY37" fmla="*/ 232124 h 454859"/>
              <a:gd name="connsiteX38" fmla="*/ 275231 w 337586"/>
              <a:gd name="connsiteY38" fmla="*/ 198884 h 454859"/>
              <a:gd name="connsiteX39" fmla="*/ 292744 w 337586"/>
              <a:gd name="connsiteY39" fmla="*/ 187108 h 454859"/>
              <a:gd name="connsiteX40" fmla="*/ 323765 w 337586"/>
              <a:gd name="connsiteY40" fmla="*/ 207959 h 454859"/>
              <a:gd name="connsiteX41" fmla="*/ 324258 w 337586"/>
              <a:gd name="connsiteY41" fmla="*/ 213252 h 454859"/>
              <a:gd name="connsiteX42" fmla="*/ 324258 w 337586"/>
              <a:gd name="connsiteY42" fmla="*/ 448195 h 454859"/>
              <a:gd name="connsiteX43" fmla="*/ 330923 w 337586"/>
              <a:gd name="connsiteY43" fmla="*/ 454859 h 454859"/>
              <a:gd name="connsiteX44" fmla="*/ 337587 w 337586"/>
              <a:gd name="connsiteY44" fmla="*/ 448195 h 454859"/>
              <a:gd name="connsiteX45" fmla="*/ 337587 w 337586"/>
              <a:gd name="connsiteY45" fmla="*/ 213252 h 454859"/>
              <a:gd name="connsiteX46" fmla="*/ 298848 w 337586"/>
              <a:gd name="connsiteY46" fmla="*/ 173327 h 45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37586" h="454859">
                <a:moveTo>
                  <a:pt x="298848" y="173327"/>
                </a:moveTo>
                <a:cubicBezTo>
                  <a:pt x="301840" y="157892"/>
                  <a:pt x="293407" y="142515"/>
                  <a:pt x="278783" y="136741"/>
                </a:cubicBezTo>
                <a:lnTo>
                  <a:pt x="230261" y="117415"/>
                </a:lnTo>
                <a:lnTo>
                  <a:pt x="195881" y="38052"/>
                </a:lnTo>
                <a:cubicBezTo>
                  <a:pt x="187344" y="15162"/>
                  <a:pt x="165479" y="-12"/>
                  <a:pt x="141049" y="0"/>
                </a:cubicBezTo>
                <a:cubicBezTo>
                  <a:pt x="128824" y="47"/>
                  <a:pt x="116906" y="3833"/>
                  <a:pt x="106895" y="10849"/>
                </a:cubicBezTo>
                <a:lnTo>
                  <a:pt x="32637" y="60743"/>
                </a:lnTo>
                <a:cubicBezTo>
                  <a:pt x="26083" y="65567"/>
                  <a:pt x="21322" y="72434"/>
                  <a:pt x="19102" y="80263"/>
                </a:cubicBezTo>
                <a:lnTo>
                  <a:pt x="909" y="168036"/>
                </a:lnTo>
                <a:cubicBezTo>
                  <a:pt x="-3273" y="185348"/>
                  <a:pt x="7372" y="202772"/>
                  <a:pt x="24684" y="206953"/>
                </a:cubicBezTo>
                <a:cubicBezTo>
                  <a:pt x="24906" y="207007"/>
                  <a:pt x="25129" y="207058"/>
                  <a:pt x="25353" y="207107"/>
                </a:cubicBezTo>
                <a:cubicBezTo>
                  <a:pt x="28934" y="207958"/>
                  <a:pt x="32526" y="205746"/>
                  <a:pt x="33378" y="202165"/>
                </a:cubicBezTo>
                <a:cubicBezTo>
                  <a:pt x="34229" y="198585"/>
                  <a:pt x="32016" y="194992"/>
                  <a:pt x="28436" y="194140"/>
                </a:cubicBezTo>
                <a:cubicBezTo>
                  <a:pt x="28394" y="194131"/>
                  <a:pt x="28353" y="194122"/>
                  <a:pt x="28312" y="194112"/>
                </a:cubicBezTo>
                <a:cubicBezTo>
                  <a:pt x="18108" y="191966"/>
                  <a:pt x="11576" y="181955"/>
                  <a:pt x="13723" y="171751"/>
                </a:cubicBezTo>
                <a:cubicBezTo>
                  <a:pt x="13785" y="171455"/>
                  <a:pt x="13854" y="171160"/>
                  <a:pt x="13931" y="170868"/>
                </a:cubicBezTo>
                <a:lnTo>
                  <a:pt x="32010" y="83535"/>
                </a:lnTo>
                <a:cubicBezTo>
                  <a:pt x="33435" y="78764"/>
                  <a:pt x="36361" y="74581"/>
                  <a:pt x="40354" y="71606"/>
                </a:cubicBezTo>
                <a:lnTo>
                  <a:pt x="114405" y="21858"/>
                </a:lnTo>
                <a:cubicBezTo>
                  <a:pt x="122210" y="16358"/>
                  <a:pt x="131514" y="13382"/>
                  <a:pt x="141062" y="13328"/>
                </a:cubicBezTo>
                <a:cubicBezTo>
                  <a:pt x="160034" y="13341"/>
                  <a:pt x="176984" y="25186"/>
                  <a:pt x="183519" y="42997"/>
                </a:cubicBezTo>
                <a:lnTo>
                  <a:pt x="219125" y="125285"/>
                </a:lnTo>
                <a:cubicBezTo>
                  <a:pt x="219826" y="126904"/>
                  <a:pt x="221139" y="128179"/>
                  <a:pt x="222777" y="128831"/>
                </a:cubicBezTo>
                <a:lnTo>
                  <a:pt x="273858" y="149150"/>
                </a:lnTo>
                <a:cubicBezTo>
                  <a:pt x="283871" y="153133"/>
                  <a:pt x="288759" y="164480"/>
                  <a:pt x="284776" y="174493"/>
                </a:cubicBezTo>
                <a:cubicBezTo>
                  <a:pt x="284676" y="174744"/>
                  <a:pt x="284570" y="174993"/>
                  <a:pt x="284460" y="175240"/>
                </a:cubicBezTo>
                <a:cubicBezTo>
                  <a:pt x="284400" y="175386"/>
                  <a:pt x="284300" y="175499"/>
                  <a:pt x="284234" y="175639"/>
                </a:cubicBezTo>
                <a:cubicBezTo>
                  <a:pt x="277910" y="177902"/>
                  <a:pt x="272255" y="181714"/>
                  <a:pt x="267787" y="186729"/>
                </a:cubicBezTo>
                <a:cubicBezTo>
                  <a:pt x="264917" y="186912"/>
                  <a:pt x="262042" y="186457"/>
                  <a:pt x="259370" y="185396"/>
                </a:cubicBezTo>
                <a:lnTo>
                  <a:pt x="197280" y="160499"/>
                </a:lnTo>
                <a:cubicBezTo>
                  <a:pt x="193894" y="159058"/>
                  <a:pt x="189980" y="160636"/>
                  <a:pt x="188540" y="164024"/>
                </a:cubicBezTo>
                <a:cubicBezTo>
                  <a:pt x="187100" y="167411"/>
                  <a:pt x="188678" y="171324"/>
                  <a:pt x="192065" y="172764"/>
                </a:cubicBezTo>
                <a:cubicBezTo>
                  <a:pt x="192150" y="172801"/>
                  <a:pt x="192236" y="172834"/>
                  <a:pt x="192322" y="172867"/>
                </a:cubicBezTo>
                <a:lnTo>
                  <a:pt x="254405" y="197771"/>
                </a:lnTo>
                <a:cubicBezTo>
                  <a:pt x="256262" y="198499"/>
                  <a:pt x="258180" y="199058"/>
                  <a:pt x="260136" y="199444"/>
                </a:cubicBezTo>
                <a:cubicBezTo>
                  <a:pt x="254668" y="214065"/>
                  <a:pt x="258262" y="230534"/>
                  <a:pt x="269326" y="241548"/>
                </a:cubicBezTo>
                <a:cubicBezTo>
                  <a:pt x="271974" y="244105"/>
                  <a:pt x="276192" y="244031"/>
                  <a:pt x="278749" y="241384"/>
                </a:cubicBezTo>
                <a:cubicBezTo>
                  <a:pt x="281244" y="238801"/>
                  <a:pt x="281244" y="234707"/>
                  <a:pt x="278749" y="232124"/>
                </a:cubicBezTo>
                <a:cubicBezTo>
                  <a:pt x="269861" y="223272"/>
                  <a:pt x="268393" y="209401"/>
                  <a:pt x="275231" y="198884"/>
                </a:cubicBezTo>
                <a:cubicBezTo>
                  <a:pt x="282214" y="197013"/>
                  <a:pt x="288376" y="192869"/>
                  <a:pt x="292744" y="187108"/>
                </a:cubicBezTo>
                <a:cubicBezTo>
                  <a:pt x="307068" y="184299"/>
                  <a:pt x="320957" y="193635"/>
                  <a:pt x="323765" y="207959"/>
                </a:cubicBezTo>
                <a:cubicBezTo>
                  <a:pt x="324107" y="209702"/>
                  <a:pt x="324272" y="211475"/>
                  <a:pt x="324258" y="213252"/>
                </a:cubicBezTo>
                <a:lnTo>
                  <a:pt x="324258" y="448195"/>
                </a:lnTo>
                <a:cubicBezTo>
                  <a:pt x="324258" y="451876"/>
                  <a:pt x="327242" y="454859"/>
                  <a:pt x="330923" y="454859"/>
                </a:cubicBezTo>
                <a:cubicBezTo>
                  <a:pt x="334603" y="454859"/>
                  <a:pt x="337587" y="451876"/>
                  <a:pt x="337587" y="448195"/>
                </a:cubicBezTo>
                <a:lnTo>
                  <a:pt x="337587" y="213252"/>
                </a:lnTo>
                <a:cubicBezTo>
                  <a:pt x="337565" y="191670"/>
                  <a:pt x="320420" y="173999"/>
                  <a:pt x="298848" y="173327"/>
                </a:cubicBezTo>
                <a:close/>
              </a:path>
            </a:pathLst>
          </a:custGeom>
          <a:solidFill>
            <a:srgbClr val="000000"/>
          </a:solidFill>
          <a:ln w="6648" cap="flat">
            <a:noFill/>
            <a:prstDash val="solid"/>
            <a:miter/>
          </a:ln>
        </p:spPr>
        <p:txBody>
          <a:bodyPr rtlCol="0" anchor="ctr"/>
          <a:lstStyle/>
          <a:p>
            <a:endParaRPr lang="vi-VN"/>
          </a:p>
        </p:txBody>
      </p:sp>
      <p:sp>
        <p:nvSpPr>
          <p:cNvPr id="35" name="Freeform: Shape 34">
            <a:extLst>
              <a:ext uri="{FF2B5EF4-FFF2-40B4-BE49-F238E27FC236}">
                <a16:creationId xmlns:a16="http://schemas.microsoft.com/office/drawing/2014/main" id="{1FFE0D7A-7367-462B-A629-4E16C80B93DB}"/>
              </a:ext>
            </a:extLst>
          </p:cNvPr>
          <p:cNvSpPr/>
          <p:nvPr/>
        </p:nvSpPr>
        <p:spPr>
          <a:xfrm>
            <a:off x="2917444" y="2622703"/>
            <a:ext cx="194037" cy="373419"/>
          </a:xfrm>
          <a:custGeom>
            <a:avLst/>
            <a:gdLst>
              <a:gd name="connsiteX0" fmla="*/ 179337 w 194037"/>
              <a:gd name="connsiteY0" fmla="*/ 176992 h 373419"/>
              <a:gd name="connsiteX1" fmla="*/ 135734 w 194037"/>
              <a:gd name="connsiteY1" fmla="*/ 129011 h 373419"/>
              <a:gd name="connsiteX2" fmla="*/ 135734 w 194037"/>
              <a:gd name="connsiteY2" fmla="*/ 6664 h 373419"/>
              <a:gd name="connsiteX3" fmla="*/ 129070 w 194037"/>
              <a:gd name="connsiteY3" fmla="*/ 0 h 373419"/>
              <a:gd name="connsiteX4" fmla="*/ 122406 w 194037"/>
              <a:gd name="connsiteY4" fmla="*/ 6664 h 373419"/>
              <a:gd name="connsiteX5" fmla="*/ 122406 w 194037"/>
              <a:gd name="connsiteY5" fmla="*/ 131596 h 373419"/>
              <a:gd name="connsiteX6" fmla="*/ 124138 w 194037"/>
              <a:gd name="connsiteY6" fmla="*/ 136075 h 373419"/>
              <a:gd name="connsiteX7" fmla="*/ 169341 w 194037"/>
              <a:gd name="connsiteY7" fmla="*/ 185809 h 373419"/>
              <a:gd name="connsiteX8" fmla="*/ 174226 w 194037"/>
              <a:gd name="connsiteY8" fmla="*/ 197998 h 373419"/>
              <a:gd name="connsiteX9" fmla="*/ 180703 w 194037"/>
              <a:gd name="connsiteY9" fmla="*/ 327521 h 373419"/>
              <a:gd name="connsiteX10" fmla="*/ 162750 w 194037"/>
              <a:gd name="connsiteY10" fmla="*/ 347760 h 373419"/>
              <a:gd name="connsiteX11" fmla="*/ 161417 w 194037"/>
              <a:gd name="connsiteY11" fmla="*/ 347760 h 373419"/>
              <a:gd name="connsiteX12" fmla="*/ 142205 w 194037"/>
              <a:gd name="connsiteY12" fmla="*/ 329487 h 373419"/>
              <a:gd name="connsiteX13" fmla="*/ 136374 w 194037"/>
              <a:gd name="connsiteY13" fmla="*/ 209007 h 373419"/>
              <a:gd name="connsiteX14" fmla="*/ 134661 w 194037"/>
              <a:gd name="connsiteY14" fmla="*/ 204862 h 373419"/>
              <a:gd name="connsiteX15" fmla="*/ 104006 w 194037"/>
              <a:gd name="connsiteY15" fmla="*/ 170921 h 373419"/>
              <a:gd name="connsiteX16" fmla="*/ 75350 w 194037"/>
              <a:gd name="connsiteY16" fmla="*/ 148990 h 373419"/>
              <a:gd name="connsiteX17" fmla="*/ 73351 w 194037"/>
              <a:gd name="connsiteY17" fmla="*/ 147970 h 373419"/>
              <a:gd name="connsiteX18" fmla="*/ 45268 w 194037"/>
              <a:gd name="connsiteY18" fmla="*/ 100375 h 373419"/>
              <a:gd name="connsiteX19" fmla="*/ 45795 w 194037"/>
              <a:gd name="connsiteY19" fmla="*/ 89992 h 373419"/>
              <a:gd name="connsiteX20" fmla="*/ 52719 w 194037"/>
              <a:gd name="connsiteY20" fmla="*/ 16427 h 373419"/>
              <a:gd name="connsiteX21" fmla="*/ 47299 w 194037"/>
              <a:gd name="connsiteY21" fmla="*/ 8717 h 373419"/>
              <a:gd name="connsiteX22" fmla="*/ 39589 w 194037"/>
              <a:gd name="connsiteY22" fmla="*/ 14137 h 373419"/>
              <a:gd name="connsiteX23" fmla="*/ 39537 w 194037"/>
              <a:gd name="connsiteY23" fmla="*/ 14488 h 373419"/>
              <a:gd name="connsiteX24" fmla="*/ 31940 w 194037"/>
              <a:gd name="connsiteY24" fmla="*/ 98329 h 373419"/>
              <a:gd name="connsiteX25" fmla="*/ 31940 w 194037"/>
              <a:gd name="connsiteY25" fmla="*/ 99662 h 373419"/>
              <a:gd name="connsiteX26" fmla="*/ 25949 w 194037"/>
              <a:gd name="connsiteY26" fmla="*/ 219456 h 373419"/>
              <a:gd name="connsiteX27" fmla="*/ 819 w 194037"/>
              <a:gd name="connsiteY27" fmla="*/ 333519 h 373419"/>
              <a:gd name="connsiteX28" fmla="*/ 24643 w 194037"/>
              <a:gd name="connsiteY28" fmla="*/ 372411 h 373419"/>
              <a:gd name="connsiteX29" fmla="*/ 32580 w 194037"/>
              <a:gd name="connsiteY29" fmla="*/ 373397 h 373419"/>
              <a:gd name="connsiteX30" fmla="*/ 64341 w 194037"/>
              <a:gd name="connsiteY30" fmla="*/ 348073 h 373419"/>
              <a:gd name="connsiteX31" fmla="*/ 90245 w 194037"/>
              <a:gd name="connsiteY31" fmla="*/ 231451 h 373419"/>
              <a:gd name="connsiteX32" fmla="*/ 90524 w 194037"/>
              <a:gd name="connsiteY32" fmla="*/ 229679 h 373419"/>
              <a:gd name="connsiteX33" fmla="*/ 91038 w 194037"/>
              <a:gd name="connsiteY33" fmla="*/ 226460 h 373419"/>
              <a:gd name="connsiteX34" fmla="*/ 92497 w 194037"/>
              <a:gd name="connsiteY34" fmla="*/ 197878 h 373419"/>
              <a:gd name="connsiteX35" fmla="*/ 84227 w 194037"/>
              <a:gd name="connsiteY35" fmla="*/ 188801 h 373419"/>
              <a:gd name="connsiteX36" fmla="*/ 79835 w 194037"/>
              <a:gd name="connsiteY36" fmla="*/ 184363 h 373419"/>
              <a:gd name="connsiteX37" fmla="*/ 77716 w 194037"/>
              <a:gd name="connsiteY37" fmla="*/ 225854 h 373419"/>
              <a:gd name="connsiteX38" fmla="*/ 77583 w 194037"/>
              <a:gd name="connsiteY38" fmla="*/ 226520 h 373419"/>
              <a:gd name="connsiteX39" fmla="*/ 77096 w 194037"/>
              <a:gd name="connsiteY39" fmla="*/ 229186 h 373419"/>
              <a:gd name="connsiteX40" fmla="*/ 51326 w 194037"/>
              <a:gd name="connsiteY40" fmla="*/ 345208 h 373419"/>
              <a:gd name="connsiteX41" fmla="*/ 32580 w 194037"/>
              <a:gd name="connsiteY41" fmla="*/ 360069 h 373419"/>
              <a:gd name="connsiteX42" fmla="*/ 28288 w 194037"/>
              <a:gd name="connsiteY42" fmla="*/ 359602 h 373419"/>
              <a:gd name="connsiteX43" fmla="*/ 13827 w 194037"/>
              <a:gd name="connsiteY43" fmla="*/ 336431 h 373419"/>
              <a:gd name="connsiteX44" fmla="*/ 39084 w 194037"/>
              <a:gd name="connsiteY44" fmla="*/ 221808 h 373419"/>
              <a:gd name="connsiteX45" fmla="*/ 39231 w 194037"/>
              <a:gd name="connsiteY45" fmla="*/ 220709 h 373419"/>
              <a:gd name="connsiteX46" fmla="*/ 43382 w 194037"/>
              <a:gd name="connsiteY46" fmla="*/ 138640 h 373419"/>
              <a:gd name="connsiteX47" fmla="*/ 67373 w 194037"/>
              <a:gd name="connsiteY47" fmla="*/ 159879 h 373419"/>
              <a:gd name="connsiteX48" fmla="*/ 69373 w 194037"/>
              <a:gd name="connsiteY48" fmla="*/ 160898 h 373419"/>
              <a:gd name="connsiteX49" fmla="*/ 94150 w 194037"/>
              <a:gd name="connsiteY49" fmla="*/ 179884 h 373419"/>
              <a:gd name="connsiteX50" fmla="*/ 123192 w 194037"/>
              <a:gd name="connsiteY50" fmla="*/ 212059 h 373419"/>
              <a:gd name="connsiteX51" fmla="*/ 128876 w 194037"/>
              <a:gd name="connsiteY51" fmla="*/ 330127 h 373419"/>
              <a:gd name="connsiteX52" fmla="*/ 161437 w 194037"/>
              <a:gd name="connsiteY52" fmla="*/ 361088 h 373419"/>
              <a:gd name="connsiteX53" fmla="*/ 163037 w 194037"/>
              <a:gd name="connsiteY53" fmla="*/ 361088 h 373419"/>
              <a:gd name="connsiteX54" fmla="*/ 193998 w 194037"/>
              <a:gd name="connsiteY54" fmla="*/ 326895 h 373419"/>
              <a:gd name="connsiteX55" fmla="*/ 187521 w 194037"/>
              <a:gd name="connsiteY55" fmla="*/ 197664 h 373419"/>
              <a:gd name="connsiteX56" fmla="*/ 179337 w 194037"/>
              <a:gd name="connsiteY56" fmla="*/ 176992 h 37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94037" h="373419">
                <a:moveTo>
                  <a:pt x="179337" y="176992"/>
                </a:moveTo>
                <a:lnTo>
                  <a:pt x="135734" y="129011"/>
                </a:lnTo>
                <a:lnTo>
                  <a:pt x="135734" y="6664"/>
                </a:lnTo>
                <a:cubicBezTo>
                  <a:pt x="135734" y="2984"/>
                  <a:pt x="132750" y="0"/>
                  <a:pt x="129070" y="0"/>
                </a:cubicBezTo>
                <a:cubicBezTo>
                  <a:pt x="125389" y="0"/>
                  <a:pt x="122406" y="2984"/>
                  <a:pt x="122406" y="6664"/>
                </a:cubicBezTo>
                <a:lnTo>
                  <a:pt x="122406" y="131596"/>
                </a:lnTo>
                <a:cubicBezTo>
                  <a:pt x="122407" y="133252"/>
                  <a:pt x="123024" y="134849"/>
                  <a:pt x="124138" y="136075"/>
                </a:cubicBezTo>
                <a:lnTo>
                  <a:pt x="169341" y="185809"/>
                </a:lnTo>
                <a:cubicBezTo>
                  <a:pt x="172359" y="189166"/>
                  <a:pt x="174090" y="193485"/>
                  <a:pt x="174226" y="197998"/>
                </a:cubicBezTo>
                <a:lnTo>
                  <a:pt x="180703" y="327521"/>
                </a:lnTo>
                <a:cubicBezTo>
                  <a:pt x="181266" y="338044"/>
                  <a:pt x="173265" y="347064"/>
                  <a:pt x="162750" y="347760"/>
                </a:cubicBezTo>
                <a:lnTo>
                  <a:pt x="161417" y="347760"/>
                </a:lnTo>
                <a:cubicBezTo>
                  <a:pt x="151210" y="347656"/>
                  <a:pt x="142820" y="339677"/>
                  <a:pt x="142205" y="329487"/>
                </a:cubicBezTo>
                <a:lnTo>
                  <a:pt x="136374" y="209007"/>
                </a:lnTo>
                <a:cubicBezTo>
                  <a:pt x="136299" y="207469"/>
                  <a:pt x="135694" y="206004"/>
                  <a:pt x="134661" y="204862"/>
                </a:cubicBezTo>
                <a:lnTo>
                  <a:pt x="104006" y="170921"/>
                </a:lnTo>
                <a:cubicBezTo>
                  <a:pt x="95883" y="161911"/>
                  <a:pt x="86169" y="154477"/>
                  <a:pt x="75350" y="148990"/>
                </a:cubicBezTo>
                <a:lnTo>
                  <a:pt x="73351" y="147970"/>
                </a:lnTo>
                <a:cubicBezTo>
                  <a:pt x="55549" y="138897"/>
                  <a:pt x="44603" y="120345"/>
                  <a:pt x="45268" y="100375"/>
                </a:cubicBezTo>
                <a:lnTo>
                  <a:pt x="45795" y="89992"/>
                </a:lnTo>
                <a:cubicBezTo>
                  <a:pt x="47214" y="67228"/>
                  <a:pt x="49467" y="38579"/>
                  <a:pt x="52719" y="16427"/>
                </a:cubicBezTo>
                <a:cubicBezTo>
                  <a:pt x="53351" y="12801"/>
                  <a:pt x="50925" y="9349"/>
                  <a:pt x="47299" y="8717"/>
                </a:cubicBezTo>
                <a:cubicBezTo>
                  <a:pt x="43673" y="8084"/>
                  <a:pt x="40222" y="10511"/>
                  <a:pt x="39589" y="14137"/>
                </a:cubicBezTo>
                <a:cubicBezTo>
                  <a:pt x="39569" y="14253"/>
                  <a:pt x="39551" y="14370"/>
                  <a:pt x="39537" y="14488"/>
                </a:cubicBezTo>
                <a:cubicBezTo>
                  <a:pt x="35759" y="40191"/>
                  <a:pt x="33320" y="74272"/>
                  <a:pt x="31940" y="98329"/>
                </a:cubicBezTo>
                <a:cubicBezTo>
                  <a:pt x="31940" y="98782"/>
                  <a:pt x="31940" y="99229"/>
                  <a:pt x="31940" y="99662"/>
                </a:cubicBezTo>
                <a:lnTo>
                  <a:pt x="25949" y="219456"/>
                </a:lnTo>
                <a:lnTo>
                  <a:pt x="819" y="333519"/>
                </a:lnTo>
                <a:cubicBezTo>
                  <a:pt x="-3109" y="350800"/>
                  <a:pt x="7464" y="368059"/>
                  <a:pt x="24643" y="372411"/>
                </a:cubicBezTo>
                <a:cubicBezTo>
                  <a:pt x="27215" y="373180"/>
                  <a:pt x="29898" y="373514"/>
                  <a:pt x="32580" y="373397"/>
                </a:cubicBezTo>
                <a:cubicBezTo>
                  <a:pt x="47713" y="373215"/>
                  <a:pt x="60793" y="362786"/>
                  <a:pt x="64341" y="348073"/>
                </a:cubicBezTo>
                <a:lnTo>
                  <a:pt x="90245" y="231451"/>
                </a:lnTo>
                <a:cubicBezTo>
                  <a:pt x="90390" y="230870"/>
                  <a:pt x="90484" y="230276"/>
                  <a:pt x="90524" y="229679"/>
                </a:cubicBezTo>
                <a:cubicBezTo>
                  <a:pt x="90831" y="228632"/>
                  <a:pt x="91004" y="227550"/>
                  <a:pt x="91038" y="226460"/>
                </a:cubicBezTo>
                <a:lnTo>
                  <a:pt x="92497" y="197878"/>
                </a:lnTo>
                <a:lnTo>
                  <a:pt x="84227" y="188801"/>
                </a:lnTo>
                <a:cubicBezTo>
                  <a:pt x="82827" y="187248"/>
                  <a:pt x="81355" y="185776"/>
                  <a:pt x="79835" y="184363"/>
                </a:cubicBezTo>
                <a:lnTo>
                  <a:pt x="77716" y="225854"/>
                </a:lnTo>
                <a:cubicBezTo>
                  <a:pt x="77716" y="225967"/>
                  <a:pt x="77583" y="226407"/>
                  <a:pt x="77583" y="226520"/>
                </a:cubicBezTo>
                <a:cubicBezTo>
                  <a:pt x="77345" y="227393"/>
                  <a:pt x="77183" y="228285"/>
                  <a:pt x="77096" y="229186"/>
                </a:cubicBezTo>
                <a:lnTo>
                  <a:pt x="51326" y="345208"/>
                </a:lnTo>
                <a:cubicBezTo>
                  <a:pt x="49214" y="353867"/>
                  <a:pt x="41493" y="359987"/>
                  <a:pt x="32580" y="360069"/>
                </a:cubicBezTo>
                <a:cubicBezTo>
                  <a:pt x="31134" y="360146"/>
                  <a:pt x="29684" y="359988"/>
                  <a:pt x="28288" y="359602"/>
                </a:cubicBezTo>
                <a:cubicBezTo>
                  <a:pt x="17949" y="357124"/>
                  <a:pt x="11511" y="346808"/>
                  <a:pt x="13827" y="336431"/>
                </a:cubicBezTo>
                <a:lnTo>
                  <a:pt x="39084" y="221808"/>
                </a:lnTo>
                <a:cubicBezTo>
                  <a:pt x="39165" y="221447"/>
                  <a:pt x="39215" y="221079"/>
                  <a:pt x="39231" y="220709"/>
                </a:cubicBezTo>
                <a:lnTo>
                  <a:pt x="43382" y="138640"/>
                </a:lnTo>
                <a:cubicBezTo>
                  <a:pt x="49472" y="147619"/>
                  <a:pt x="57722" y="154923"/>
                  <a:pt x="67373" y="159879"/>
                </a:cubicBezTo>
                <a:lnTo>
                  <a:pt x="69373" y="160898"/>
                </a:lnTo>
                <a:cubicBezTo>
                  <a:pt x="78726" y="165655"/>
                  <a:pt x="87124" y="172091"/>
                  <a:pt x="94150" y="179884"/>
                </a:cubicBezTo>
                <a:lnTo>
                  <a:pt x="123192" y="212059"/>
                </a:lnTo>
                <a:lnTo>
                  <a:pt x="128876" y="330127"/>
                </a:lnTo>
                <a:cubicBezTo>
                  <a:pt x="129903" y="347403"/>
                  <a:pt x="144132" y="360933"/>
                  <a:pt x="161437" y="361088"/>
                </a:cubicBezTo>
                <a:lnTo>
                  <a:pt x="163037" y="361088"/>
                </a:lnTo>
                <a:cubicBezTo>
                  <a:pt x="181019" y="360176"/>
                  <a:pt x="194870" y="344879"/>
                  <a:pt x="193998" y="326895"/>
                </a:cubicBezTo>
                <a:lnTo>
                  <a:pt x="187521" y="197664"/>
                </a:lnTo>
                <a:cubicBezTo>
                  <a:pt x="187349" y="190017"/>
                  <a:pt x="184446" y="182685"/>
                  <a:pt x="179337" y="176992"/>
                </a:cubicBezTo>
                <a:close/>
              </a:path>
            </a:pathLst>
          </a:custGeom>
          <a:solidFill>
            <a:srgbClr val="000000"/>
          </a:solidFill>
          <a:ln w="6648" cap="flat">
            <a:noFill/>
            <a:prstDash val="solid"/>
            <a:miter/>
          </a:ln>
        </p:spPr>
        <p:txBody>
          <a:bodyPr rtlCol="0" anchor="ctr"/>
          <a:lstStyle/>
          <a:p>
            <a:endParaRPr lang="vi-VN"/>
          </a:p>
        </p:txBody>
      </p:sp>
      <p:sp>
        <p:nvSpPr>
          <p:cNvPr id="36" name="Freeform: Shape 35">
            <a:extLst>
              <a:ext uri="{FF2B5EF4-FFF2-40B4-BE49-F238E27FC236}">
                <a16:creationId xmlns:a16="http://schemas.microsoft.com/office/drawing/2014/main" id="{69302895-3239-4EDC-914D-D81CCC5ABD74}"/>
              </a:ext>
            </a:extLst>
          </p:cNvPr>
          <p:cNvSpPr/>
          <p:nvPr/>
        </p:nvSpPr>
        <p:spPr>
          <a:xfrm>
            <a:off x="3014999" y="2429690"/>
            <a:ext cx="106625" cy="106625"/>
          </a:xfrm>
          <a:custGeom>
            <a:avLst/>
            <a:gdLst>
              <a:gd name="connsiteX0" fmla="*/ 53313 w 106625"/>
              <a:gd name="connsiteY0" fmla="*/ 106626 h 106625"/>
              <a:gd name="connsiteX1" fmla="*/ 106626 w 106625"/>
              <a:gd name="connsiteY1" fmla="*/ 53313 h 106625"/>
              <a:gd name="connsiteX2" fmla="*/ 53313 w 106625"/>
              <a:gd name="connsiteY2" fmla="*/ 0 h 106625"/>
              <a:gd name="connsiteX3" fmla="*/ 0 w 106625"/>
              <a:gd name="connsiteY3" fmla="*/ 53313 h 106625"/>
              <a:gd name="connsiteX4" fmla="*/ 53313 w 106625"/>
              <a:gd name="connsiteY4" fmla="*/ 106626 h 106625"/>
              <a:gd name="connsiteX5" fmla="*/ 53313 w 106625"/>
              <a:gd name="connsiteY5" fmla="*/ 13328 h 106625"/>
              <a:gd name="connsiteX6" fmla="*/ 93298 w 106625"/>
              <a:gd name="connsiteY6" fmla="*/ 53313 h 106625"/>
              <a:gd name="connsiteX7" fmla="*/ 53313 w 106625"/>
              <a:gd name="connsiteY7" fmla="*/ 93298 h 106625"/>
              <a:gd name="connsiteX8" fmla="*/ 13328 w 106625"/>
              <a:gd name="connsiteY8" fmla="*/ 53313 h 106625"/>
              <a:gd name="connsiteX9" fmla="*/ 53313 w 106625"/>
              <a:gd name="connsiteY9" fmla="*/ 13288 h 106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625" h="106625">
                <a:moveTo>
                  <a:pt x="53313" y="106626"/>
                </a:moveTo>
                <a:cubicBezTo>
                  <a:pt x="82757" y="106626"/>
                  <a:pt x="106626" y="82757"/>
                  <a:pt x="106626" y="53313"/>
                </a:cubicBezTo>
                <a:cubicBezTo>
                  <a:pt x="106626" y="23869"/>
                  <a:pt x="82757" y="0"/>
                  <a:pt x="53313" y="0"/>
                </a:cubicBezTo>
                <a:cubicBezTo>
                  <a:pt x="23869" y="0"/>
                  <a:pt x="0" y="23869"/>
                  <a:pt x="0" y="53313"/>
                </a:cubicBezTo>
                <a:cubicBezTo>
                  <a:pt x="0" y="82757"/>
                  <a:pt x="23869" y="106626"/>
                  <a:pt x="53313" y="106626"/>
                </a:cubicBezTo>
                <a:close/>
                <a:moveTo>
                  <a:pt x="53313" y="13328"/>
                </a:moveTo>
                <a:cubicBezTo>
                  <a:pt x="75396" y="13328"/>
                  <a:pt x="93298" y="31230"/>
                  <a:pt x="93298" y="53313"/>
                </a:cubicBezTo>
                <a:cubicBezTo>
                  <a:pt x="93298" y="75396"/>
                  <a:pt x="75396" y="93298"/>
                  <a:pt x="53313" y="93298"/>
                </a:cubicBezTo>
                <a:cubicBezTo>
                  <a:pt x="31230" y="93298"/>
                  <a:pt x="13328" y="75396"/>
                  <a:pt x="13328" y="53313"/>
                </a:cubicBezTo>
                <a:cubicBezTo>
                  <a:pt x="13340" y="31228"/>
                  <a:pt x="31228" y="13321"/>
                  <a:pt x="53313" y="13288"/>
                </a:cubicBezTo>
                <a:close/>
              </a:path>
            </a:pathLst>
          </a:custGeom>
          <a:solidFill>
            <a:srgbClr val="000000"/>
          </a:solidFill>
          <a:ln w="6648" cap="flat">
            <a:noFill/>
            <a:prstDash val="solid"/>
            <a:miter/>
          </a:ln>
        </p:spPr>
        <p:txBody>
          <a:bodyPr rtlCol="0" anchor="ctr"/>
          <a:lstStyle/>
          <a:p>
            <a:endParaRPr lang="vi-VN"/>
          </a:p>
        </p:txBody>
      </p:sp>
      <p:sp>
        <p:nvSpPr>
          <p:cNvPr id="38" name="Freeform: Shape 37">
            <a:extLst>
              <a:ext uri="{FF2B5EF4-FFF2-40B4-BE49-F238E27FC236}">
                <a16:creationId xmlns:a16="http://schemas.microsoft.com/office/drawing/2014/main" id="{7EC62CE6-12A8-44B5-995D-538F5BE4A929}"/>
              </a:ext>
            </a:extLst>
          </p:cNvPr>
          <p:cNvSpPr/>
          <p:nvPr/>
        </p:nvSpPr>
        <p:spPr>
          <a:xfrm>
            <a:off x="4603099" y="3268146"/>
            <a:ext cx="619983" cy="396163"/>
          </a:xfrm>
          <a:custGeom>
            <a:avLst/>
            <a:gdLst>
              <a:gd name="connsiteX0" fmla="*/ 500613 w 619983"/>
              <a:gd name="connsiteY0" fmla="*/ 150706 h 396163"/>
              <a:gd name="connsiteX1" fmla="*/ 575966 w 619983"/>
              <a:gd name="connsiteY1" fmla="*/ 75353 h 396163"/>
              <a:gd name="connsiteX2" fmla="*/ 619984 w 619983"/>
              <a:gd name="connsiteY2" fmla="*/ 119371 h 396163"/>
              <a:gd name="connsiteX3" fmla="*/ 619984 w 619983"/>
              <a:gd name="connsiteY3" fmla="*/ 0 h 396163"/>
              <a:gd name="connsiteX4" fmla="*/ 500613 w 619983"/>
              <a:gd name="connsiteY4" fmla="*/ 0 h 396163"/>
              <a:gd name="connsiteX5" fmla="*/ 544631 w 619983"/>
              <a:gd name="connsiteY5" fmla="*/ 44018 h 396163"/>
              <a:gd name="connsiteX6" fmla="*/ 470770 w 619983"/>
              <a:gd name="connsiteY6" fmla="*/ 117879 h 396163"/>
              <a:gd name="connsiteX7" fmla="*/ 343938 w 619983"/>
              <a:gd name="connsiteY7" fmla="*/ 244711 h 396163"/>
              <a:gd name="connsiteX8" fmla="*/ 232028 w 619983"/>
              <a:gd name="connsiteY8" fmla="*/ 132800 h 396163"/>
              <a:gd name="connsiteX9" fmla="*/ 0 w 619983"/>
              <a:gd name="connsiteY9" fmla="*/ 364828 h 396163"/>
              <a:gd name="connsiteX10" fmla="*/ 31335 w 619983"/>
              <a:gd name="connsiteY10" fmla="*/ 396163 h 396163"/>
              <a:gd name="connsiteX11" fmla="*/ 232028 w 619983"/>
              <a:gd name="connsiteY11" fmla="*/ 195470 h 396163"/>
              <a:gd name="connsiteX12" fmla="*/ 343938 w 619983"/>
              <a:gd name="connsiteY12" fmla="*/ 307381 h 396163"/>
              <a:gd name="connsiteX13" fmla="*/ 500613 w 619983"/>
              <a:gd name="connsiteY13" fmla="*/ 150706 h 396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9983" h="396163">
                <a:moveTo>
                  <a:pt x="500613" y="150706"/>
                </a:moveTo>
                <a:lnTo>
                  <a:pt x="575966" y="75353"/>
                </a:lnTo>
                <a:lnTo>
                  <a:pt x="619984" y="119371"/>
                </a:lnTo>
                <a:lnTo>
                  <a:pt x="619984" y="0"/>
                </a:lnTo>
                <a:lnTo>
                  <a:pt x="500613" y="0"/>
                </a:lnTo>
                <a:lnTo>
                  <a:pt x="544631" y="44018"/>
                </a:lnTo>
                <a:lnTo>
                  <a:pt x="470770" y="117879"/>
                </a:lnTo>
                <a:lnTo>
                  <a:pt x="343938" y="244711"/>
                </a:lnTo>
                <a:lnTo>
                  <a:pt x="232028" y="132800"/>
                </a:lnTo>
                <a:lnTo>
                  <a:pt x="0" y="364828"/>
                </a:lnTo>
                <a:lnTo>
                  <a:pt x="31335" y="396163"/>
                </a:lnTo>
                <a:lnTo>
                  <a:pt x="232028" y="195470"/>
                </a:lnTo>
                <a:lnTo>
                  <a:pt x="343938" y="307381"/>
                </a:lnTo>
                <a:lnTo>
                  <a:pt x="500613" y="150706"/>
                </a:lnTo>
                <a:close/>
              </a:path>
            </a:pathLst>
          </a:custGeom>
          <a:solidFill>
            <a:srgbClr val="000000"/>
          </a:solidFill>
          <a:ln w="7441" cap="flat">
            <a:noFill/>
            <a:prstDash val="solid"/>
            <a:miter/>
          </a:ln>
        </p:spPr>
        <p:txBody>
          <a:bodyPr rtlCol="0" anchor="ctr"/>
          <a:lstStyle/>
          <a:p>
            <a:endParaRPr lang="vi-VN"/>
          </a:p>
        </p:txBody>
      </p:sp>
      <p:sp>
        <p:nvSpPr>
          <p:cNvPr id="39" name="Freeform: Shape 38">
            <a:extLst>
              <a:ext uri="{FF2B5EF4-FFF2-40B4-BE49-F238E27FC236}">
                <a16:creationId xmlns:a16="http://schemas.microsoft.com/office/drawing/2014/main" id="{1EB08235-D096-4CC8-8E7E-6AD5E8D78654}"/>
              </a:ext>
            </a:extLst>
          </p:cNvPr>
          <p:cNvSpPr/>
          <p:nvPr/>
        </p:nvSpPr>
        <p:spPr>
          <a:xfrm>
            <a:off x="4648610" y="3143179"/>
            <a:ext cx="74606" cy="74606"/>
          </a:xfrm>
          <a:custGeom>
            <a:avLst/>
            <a:gdLst>
              <a:gd name="connsiteX0" fmla="*/ 74607 w 74606"/>
              <a:gd name="connsiteY0" fmla="*/ 37303 h 74606"/>
              <a:gd name="connsiteX1" fmla="*/ 37303 w 74606"/>
              <a:gd name="connsiteY1" fmla="*/ 74607 h 74606"/>
              <a:gd name="connsiteX2" fmla="*/ 0 w 74606"/>
              <a:gd name="connsiteY2" fmla="*/ 37303 h 74606"/>
              <a:gd name="connsiteX3" fmla="*/ 37303 w 74606"/>
              <a:gd name="connsiteY3" fmla="*/ 0 h 74606"/>
              <a:gd name="connsiteX4" fmla="*/ 74607 w 74606"/>
              <a:gd name="connsiteY4" fmla="*/ 37303 h 74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06" h="74606">
                <a:moveTo>
                  <a:pt x="74607" y="37303"/>
                </a:moveTo>
                <a:cubicBezTo>
                  <a:pt x="74607" y="57906"/>
                  <a:pt x="57906" y="74607"/>
                  <a:pt x="37303" y="74607"/>
                </a:cubicBezTo>
                <a:cubicBezTo>
                  <a:pt x="16701" y="74607"/>
                  <a:pt x="0" y="57906"/>
                  <a:pt x="0" y="37303"/>
                </a:cubicBezTo>
                <a:cubicBezTo>
                  <a:pt x="0" y="16701"/>
                  <a:pt x="16701" y="0"/>
                  <a:pt x="37303" y="0"/>
                </a:cubicBezTo>
                <a:cubicBezTo>
                  <a:pt x="57906" y="0"/>
                  <a:pt x="74607" y="16701"/>
                  <a:pt x="74607" y="37303"/>
                </a:cubicBezTo>
                <a:close/>
              </a:path>
            </a:pathLst>
          </a:custGeom>
          <a:solidFill>
            <a:srgbClr val="000000"/>
          </a:solidFill>
          <a:ln w="7441" cap="flat">
            <a:noFill/>
            <a:prstDash val="solid"/>
            <a:miter/>
          </a:ln>
        </p:spPr>
        <p:txBody>
          <a:bodyPr rtlCol="0" anchor="ctr"/>
          <a:lstStyle/>
          <a:p>
            <a:endParaRPr lang="vi-VN"/>
          </a:p>
        </p:txBody>
      </p:sp>
      <p:sp>
        <p:nvSpPr>
          <p:cNvPr id="40" name="Freeform: Shape 39">
            <a:extLst>
              <a:ext uri="{FF2B5EF4-FFF2-40B4-BE49-F238E27FC236}">
                <a16:creationId xmlns:a16="http://schemas.microsoft.com/office/drawing/2014/main" id="{2A20A11C-006D-4DB2-840A-148991CD822F}"/>
              </a:ext>
            </a:extLst>
          </p:cNvPr>
          <p:cNvSpPr/>
          <p:nvPr/>
        </p:nvSpPr>
        <p:spPr>
          <a:xfrm>
            <a:off x="4596495" y="3225249"/>
            <a:ext cx="473345" cy="319987"/>
          </a:xfrm>
          <a:custGeom>
            <a:avLst/>
            <a:gdLst>
              <a:gd name="connsiteX0" fmla="*/ 448799 w 473345"/>
              <a:gd name="connsiteY0" fmla="*/ 147048 h 319987"/>
              <a:gd name="connsiteX1" fmla="*/ 456260 w 473345"/>
              <a:gd name="connsiteY1" fmla="*/ 139588 h 319987"/>
              <a:gd name="connsiteX2" fmla="*/ 473345 w 473345"/>
              <a:gd name="connsiteY2" fmla="*/ 122503 h 319987"/>
              <a:gd name="connsiteX3" fmla="*/ 452604 w 473345"/>
              <a:gd name="connsiteY3" fmla="*/ 29244 h 319987"/>
              <a:gd name="connsiteX4" fmla="*/ 447531 w 473345"/>
              <a:gd name="connsiteY4" fmla="*/ 20888 h 319987"/>
              <a:gd name="connsiteX5" fmla="*/ 417688 w 473345"/>
              <a:gd name="connsiteY5" fmla="*/ 4997 h 319987"/>
              <a:gd name="connsiteX6" fmla="*/ 357555 w 473345"/>
              <a:gd name="connsiteY6" fmla="*/ 4997 h 319987"/>
              <a:gd name="connsiteX7" fmla="*/ 327712 w 473345"/>
              <a:gd name="connsiteY7" fmla="*/ 20888 h 319987"/>
              <a:gd name="connsiteX8" fmla="*/ 322639 w 473345"/>
              <a:gd name="connsiteY8" fmla="*/ 29244 h 319987"/>
              <a:gd name="connsiteX9" fmla="*/ 313239 w 473345"/>
              <a:gd name="connsiteY9" fmla="*/ 72964 h 319987"/>
              <a:gd name="connsiteX10" fmla="*/ 313239 w 473345"/>
              <a:gd name="connsiteY10" fmla="*/ 72964 h 319987"/>
              <a:gd name="connsiteX11" fmla="*/ 303465 w 473345"/>
              <a:gd name="connsiteY11" fmla="*/ 29244 h 319987"/>
              <a:gd name="connsiteX12" fmla="*/ 298317 w 473345"/>
              <a:gd name="connsiteY12" fmla="*/ 20888 h 319987"/>
              <a:gd name="connsiteX13" fmla="*/ 268474 w 473345"/>
              <a:gd name="connsiteY13" fmla="*/ 4997 h 319987"/>
              <a:gd name="connsiteX14" fmla="*/ 178946 w 473345"/>
              <a:gd name="connsiteY14" fmla="*/ 20888 h 319987"/>
              <a:gd name="connsiteX15" fmla="*/ 173873 w 473345"/>
              <a:gd name="connsiteY15" fmla="*/ 29244 h 319987"/>
              <a:gd name="connsiteX16" fmla="*/ 164025 w 473345"/>
              <a:gd name="connsiteY16" fmla="*/ 71546 h 319987"/>
              <a:gd name="connsiteX17" fmla="*/ 164025 w 473345"/>
              <a:gd name="connsiteY17" fmla="*/ 71546 h 319987"/>
              <a:gd name="connsiteX18" fmla="*/ 154326 w 473345"/>
              <a:gd name="connsiteY18" fmla="*/ 29244 h 319987"/>
              <a:gd name="connsiteX19" fmla="*/ 149103 w 473345"/>
              <a:gd name="connsiteY19" fmla="*/ 20888 h 319987"/>
              <a:gd name="connsiteX20" fmla="*/ 119260 w 473345"/>
              <a:gd name="connsiteY20" fmla="*/ 4997 h 319987"/>
              <a:gd name="connsiteX21" fmla="*/ 59127 w 473345"/>
              <a:gd name="connsiteY21" fmla="*/ 4997 h 319987"/>
              <a:gd name="connsiteX22" fmla="*/ 29284 w 473345"/>
              <a:gd name="connsiteY22" fmla="*/ 20888 h 319987"/>
              <a:gd name="connsiteX23" fmla="*/ 24211 w 473345"/>
              <a:gd name="connsiteY23" fmla="*/ 29244 h 319987"/>
              <a:gd name="connsiteX24" fmla="*/ 486 w 473345"/>
              <a:gd name="connsiteY24" fmla="*/ 137573 h 319987"/>
              <a:gd name="connsiteX25" fmla="*/ 11748 w 473345"/>
              <a:gd name="connsiteY25" fmla="*/ 156533 h 319987"/>
              <a:gd name="connsiteX26" fmla="*/ 12349 w 473345"/>
              <a:gd name="connsiteY26" fmla="*/ 156673 h 319987"/>
              <a:gd name="connsiteX27" fmla="*/ 14811 w 473345"/>
              <a:gd name="connsiteY27" fmla="*/ 156673 h 319987"/>
              <a:gd name="connsiteX28" fmla="*/ 29732 w 473345"/>
              <a:gd name="connsiteY28" fmla="*/ 144960 h 319987"/>
              <a:gd name="connsiteX29" fmla="*/ 52114 w 473345"/>
              <a:gd name="connsiteY29" fmla="*/ 44762 h 319987"/>
              <a:gd name="connsiteX30" fmla="*/ 52114 w 473345"/>
              <a:gd name="connsiteY30" fmla="*/ 44762 h 319987"/>
              <a:gd name="connsiteX31" fmla="*/ 52114 w 473345"/>
              <a:gd name="connsiteY31" fmla="*/ 97733 h 319987"/>
              <a:gd name="connsiteX32" fmla="*/ 29732 w 473345"/>
              <a:gd name="connsiteY32" fmla="*/ 208898 h 319987"/>
              <a:gd name="connsiteX33" fmla="*/ 52114 w 473345"/>
              <a:gd name="connsiteY33" fmla="*/ 208898 h 319987"/>
              <a:gd name="connsiteX34" fmla="*/ 52114 w 473345"/>
              <a:gd name="connsiteY34" fmla="*/ 319987 h 319987"/>
              <a:gd name="connsiteX35" fmla="*/ 81957 w 473345"/>
              <a:gd name="connsiteY35" fmla="*/ 290145 h 319987"/>
              <a:gd name="connsiteX36" fmla="*/ 81957 w 473345"/>
              <a:gd name="connsiteY36" fmla="*/ 208898 h 319987"/>
              <a:gd name="connsiteX37" fmla="*/ 96878 w 473345"/>
              <a:gd name="connsiteY37" fmla="*/ 208898 h 319987"/>
              <a:gd name="connsiteX38" fmla="*/ 96878 w 473345"/>
              <a:gd name="connsiteY38" fmla="*/ 275223 h 319987"/>
              <a:gd name="connsiteX39" fmla="*/ 126721 w 473345"/>
              <a:gd name="connsiteY39" fmla="*/ 245380 h 319987"/>
              <a:gd name="connsiteX40" fmla="*/ 126721 w 473345"/>
              <a:gd name="connsiteY40" fmla="*/ 208898 h 319987"/>
              <a:gd name="connsiteX41" fmla="*/ 149103 w 473345"/>
              <a:gd name="connsiteY41" fmla="*/ 208898 h 319987"/>
              <a:gd name="connsiteX42" fmla="*/ 126721 w 473345"/>
              <a:gd name="connsiteY42" fmla="*/ 97808 h 319987"/>
              <a:gd name="connsiteX43" fmla="*/ 126721 w 473345"/>
              <a:gd name="connsiteY43" fmla="*/ 45583 h 319987"/>
              <a:gd name="connsiteX44" fmla="*/ 126721 w 473345"/>
              <a:gd name="connsiteY44" fmla="*/ 45583 h 319987"/>
              <a:gd name="connsiteX45" fmla="*/ 149103 w 473345"/>
              <a:gd name="connsiteY45" fmla="*/ 143020 h 319987"/>
              <a:gd name="connsiteX46" fmla="*/ 164025 w 473345"/>
              <a:gd name="connsiteY46" fmla="*/ 156673 h 319987"/>
              <a:gd name="connsiteX47" fmla="*/ 164025 w 473345"/>
              <a:gd name="connsiteY47" fmla="*/ 156673 h 319987"/>
              <a:gd name="connsiteX48" fmla="*/ 178498 w 473345"/>
              <a:gd name="connsiteY48" fmla="*/ 144960 h 319987"/>
              <a:gd name="connsiteX49" fmla="*/ 178946 w 473345"/>
              <a:gd name="connsiteY49" fmla="*/ 141751 h 319987"/>
              <a:gd name="connsiteX50" fmla="*/ 200731 w 473345"/>
              <a:gd name="connsiteY50" fmla="*/ 46031 h 319987"/>
              <a:gd name="connsiteX51" fmla="*/ 200731 w 473345"/>
              <a:gd name="connsiteY51" fmla="*/ 46031 h 319987"/>
              <a:gd name="connsiteX52" fmla="*/ 200731 w 473345"/>
              <a:gd name="connsiteY52" fmla="*/ 171147 h 319987"/>
              <a:gd name="connsiteX53" fmla="*/ 217219 w 473345"/>
              <a:gd name="connsiteY53" fmla="*/ 154584 h 319987"/>
              <a:gd name="connsiteX54" fmla="*/ 259424 w 473345"/>
              <a:gd name="connsiteY54" fmla="*/ 154561 h 319987"/>
              <a:gd name="connsiteX55" fmla="*/ 259447 w 473345"/>
              <a:gd name="connsiteY55" fmla="*/ 154584 h 319987"/>
              <a:gd name="connsiteX56" fmla="*/ 275935 w 473345"/>
              <a:gd name="connsiteY56" fmla="*/ 170475 h 319987"/>
              <a:gd name="connsiteX57" fmla="*/ 275935 w 473345"/>
              <a:gd name="connsiteY57" fmla="*/ 46105 h 319987"/>
              <a:gd name="connsiteX58" fmla="*/ 275935 w 473345"/>
              <a:gd name="connsiteY58" fmla="*/ 46105 h 319987"/>
              <a:gd name="connsiteX59" fmla="*/ 298317 w 473345"/>
              <a:gd name="connsiteY59" fmla="*/ 145034 h 319987"/>
              <a:gd name="connsiteX60" fmla="*/ 313239 w 473345"/>
              <a:gd name="connsiteY60" fmla="*/ 156673 h 319987"/>
              <a:gd name="connsiteX61" fmla="*/ 313239 w 473345"/>
              <a:gd name="connsiteY61" fmla="*/ 156673 h 319987"/>
              <a:gd name="connsiteX62" fmla="*/ 327787 w 473345"/>
              <a:gd name="connsiteY62" fmla="*/ 144960 h 319987"/>
              <a:gd name="connsiteX63" fmla="*/ 350169 w 473345"/>
              <a:gd name="connsiteY63" fmla="*/ 46031 h 319987"/>
              <a:gd name="connsiteX64" fmla="*/ 350169 w 473345"/>
              <a:gd name="connsiteY64" fmla="*/ 46031 h 319987"/>
              <a:gd name="connsiteX65" fmla="*/ 350169 w 473345"/>
              <a:gd name="connsiteY65" fmla="*/ 245231 h 319987"/>
              <a:gd name="connsiteX66" fmla="*/ 350169 w 473345"/>
              <a:gd name="connsiteY66" fmla="*/ 245231 h 319987"/>
              <a:gd name="connsiteX67" fmla="*/ 380012 w 473345"/>
              <a:gd name="connsiteY67" fmla="*/ 215388 h 319987"/>
              <a:gd name="connsiteX68" fmla="*/ 380012 w 473345"/>
              <a:gd name="connsiteY68" fmla="*/ 164133 h 319987"/>
              <a:gd name="connsiteX69" fmla="*/ 394933 w 473345"/>
              <a:gd name="connsiteY69" fmla="*/ 164133 h 319987"/>
              <a:gd name="connsiteX70" fmla="*/ 394933 w 473345"/>
              <a:gd name="connsiteY70" fmla="*/ 200766 h 319987"/>
              <a:gd name="connsiteX71" fmla="*/ 424776 w 473345"/>
              <a:gd name="connsiteY71" fmla="*/ 170923 h 319987"/>
              <a:gd name="connsiteX72" fmla="*/ 424776 w 473345"/>
              <a:gd name="connsiteY72" fmla="*/ 46105 h 319987"/>
              <a:gd name="connsiteX73" fmla="*/ 424776 w 473345"/>
              <a:gd name="connsiteY73" fmla="*/ 46105 h 319987"/>
              <a:gd name="connsiteX74" fmla="*/ 448277 w 473345"/>
              <a:gd name="connsiteY74" fmla="*/ 147123 h 31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73345" h="319987">
                <a:moveTo>
                  <a:pt x="448799" y="147048"/>
                </a:moveTo>
                <a:lnTo>
                  <a:pt x="456260" y="139588"/>
                </a:lnTo>
                <a:lnTo>
                  <a:pt x="473345" y="122503"/>
                </a:lnTo>
                <a:lnTo>
                  <a:pt x="452604" y="29244"/>
                </a:lnTo>
                <a:cubicBezTo>
                  <a:pt x="451970" y="25940"/>
                  <a:pt x="450169" y="22975"/>
                  <a:pt x="447531" y="20888"/>
                </a:cubicBezTo>
                <a:cubicBezTo>
                  <a:pt x="438595" y="13877"/>
                  <a:pt x="428493" y="8497"/>
                  <a:pt x="417688" y="4997"/>
                </a:cubicBezTo>
                <a:cubicBezTo>
                  <a:pt x="398197" y="-1666"/>
                  <a:pt x="377046" y="-1666"/>
                  <a:pt x="357555" y="4997"/>
                </a:cubicBezTo>
                <a:cubicBezTo>
                  <a:pt x="346754" y="8506"/>
                  <a:pt x="336653" y="13885"/>
                  <a:pt x="327712" y="20888"/>
                </a:cubicBezTo>
                <a:cubicBezTo>
                  <a:pt x="325131" y="23025"/>
                  <a:pt x="323344" y="25968"/>
                  <a:pt x="322639" y="29244"/>
                </a:cubicBezTo>
                <a:lnTo>
                  <a:pt x="313239" y="72964"/>
                </a:lnTo>
                <a:lnTo>
                  <a:pt x="313239" y="72964"/>
                </a:lnTo>
                <a:lnTo>
                  <a:pt x="303465" y="29244"/>
                </a:lnTo>
                <a:cubicBezTo>
                  <a:pt x="302781" y="25942"/>
                  <a:pt x="300959" y="22985"/>
                  <a:pt x="298317" y="20888"/>
                </a:cubicBezTo>
                <a:cubicBezTo>
                  <a:pt x="289382" y="13877"/>
                  <a:pt x="279279" y="8497"/>
                  <a:pt x="268474" y="4997"/>
                </a:cubicBezTo>
                <a:cubicBezTo>
                  <a:pt x="237844" y="-4889"/>
                  <a:pt x="204303" y="1064"/>
                  <a:pt x="178946" y="20888"/>
                </a:cubicBezTo>
                <a:cubicBezTo>
                  <a:pt x="176365" y="23025"/>
                  <a:pt x="174578" y="25968"/>
                  <a:pt x="173873" y="29244"/>
                </a:cubicBezTo>
                <a:lnTo>
                  <a:pt x="164025" y="71546"/>
                </a:lnTo>
                <a:cubicBezTo>
                  <a:pt x="164025" y="71546"/>
                  <a:pt x="164025" y="71546"/>
                  <a:pt x="164025" y="71546"/>
                </a:cubicBezTo>
                <a:lnTo>
                  <a:pt x="154326" y="29244"/>
                </a:lnTo>
                <a:cubicBezTo>
                  <a:pt x="153581" y="25948"/>
                  <a:pt x="151740" y="23002"/>
                  <a:pt x="149103" y="20888"/>
                </a:cubicBezTo>
                <a:cubicBezTo>
                  <a:pt x="140163" y="13885"/>
                  <a:pt x="130062" y="8506"/>
                  <a:pt x="119260" y="4997"/>
                </a:cubicBezTo>
                <a:cubicBezTo>
                  <a:pt x="99769" y="-1666"/>
                  <a:pt x="78618" y="-1666"/>
                  <a:pt x="59127" y="4997"/>
                </a:cubicBezTo>
                <a:cubicBezTo>
                  <a:pt x="48332" y="8521"/>
                  <a:pt x="38234" y="13899"/>
                  <a:pt x="29284" y="20888"/>
                </a:cubicBezTo>
                <a:cubicBezTo>
                  <a:pt x="26703" y="23025"/>
                  <a:pt x="24916" y="25968"/>
                  <a:pt x="24211" y="29244"/>
                </a:cubicBezTo>
                <a:lnTo>
                  <a:pt x="486" y="137573"/>
                </a:lnTo>
                <a:cubicBezTo>
                  <a:pt x="-1639" y="145919"/>
                  <a:pt x="3403" y="154407"/>
                  <a:pt x="11748" y="156533"/>
                </a:cubicBezTo>
                <a:cubicBezTo>
                  <a:pt x="11947" y="156583"/>
                  <a:pt x="12148" y="156630"/>
                  <a:pt x="12349" y="156673"/>
                </a:cubicBezTo>
                <a:cubicBezTo>
                  <a:pt x="13168" y="156747"/>
                  <a:pt x="13992" y="156747"/>
                  <a:pt x="14811" y="156673"/>
                </a:cubicBezTo>
                <a:cubicBezTo>
                  <a:pt x="21946" y="156839"/>
                  <a:pt x="28200" y="151930"/>
                  <a:pt x="29732" y="144960"/>
                </a:cubicBezTo>
                <a:lnTo>
                  <a:pt x="52114" y="44762"/>
                </a:lnTo>
                <a:lnTo>
                  <a:pt x="52114" y="44762"/>
                </a:lnTo>
                <a:lnTo>
                  <a:pt x="52114" y="97733"/>
                </a:lnTo>
                <a:lnTo>
                  <a:pt x="29732" y="208898"/>
                </a:lnTo>
                <a:lnTo>
                  <a:pt x="52114" y="208898"/>
                </a:lnTo>
                <a:lnTo>
                  <a:pt x="52114" y="319987"/>
                </a:lnTo>
                <a:lnTo>
                  <a:pt x="81957" y="290145"/>
                </a:lnTo>
                <a:lnTo>
                  <a:pt x="81957" y="208898"/>
                </a:lnTo>
                <a:lnTo>
                  <a:pt x="96878" y="208898"/>
                </a:lnTo>
                <a:lnTo>
                  <a:pt x="96878" y="275223"/>
                </a:lnTo>
                <a:lnTo>
                  <a:pt x="126721" y="245380"/>
                </a:lnTo>
                <a:lnTo>
                  <a:pt x="126721" y="208898"/>
                </a:lnTo>
                <a:lnTo>
                  <a:pt x="149103" y="208898"/>
                </a:lnTo>
                <a:lnTo>
                  <a:pt x="126721" y="97808"/>
                </a:lnTo>
                <a:lnTo>
                  <a:pt x="126721" y="45583"/>
                </a:lnTo>
                <a:lnTo>
                  <a:pt x="126721" y="45583"/>
                </a:lnTo>
                <a:lnTo>
                  <a:pt x="149103" y="143020"/>
                </a:lnTo>
                <a:cubicBezTo>
                  <a:pt x="149764" y="150762"/>
                  <a:pt x="156255" y="156701"/>
                  <a:pt x="164025" y="156673"/>
                </a:cubicBezTo>
                <a:lnTo>
                  <a:pt x="164025" y="156673"/>
                </a:lnTo>
                <a:cubicBezTo>
                  <a:pt x="170992" y="156627"/>
                  <a:pt x="177000" y="151764"/>
                  <a:pt x="178498" y="144960"/>
                </a:cubicBezTo>
                <a:lnTo>
                  <a:pt x="178946" y="141751"/>
                </a:lnTo>
                <a:lnTo>
                  <a:pt x="200731" y="46031"/>
                </a:lnTo>
                <a:cubicBezTo>
                  <a:pt x="200731" y="46031"/>
                  <a:pt x="200731" y="46031"/>
                  <a:pt x="200731" y="46031"/>
                </a:cubicBezTo>
                <a:lnTo>
                  <a:pt x="200731" y="171147"/>
                </a:lnTo>
                <a:lnTo>
                  <a:pt x="217219" y="154584"/>
                </a:lnTo>
                <a:cubicBezTo>
                  <a:pt x="228867" y="142923"/>
                  <a:pt x="247763" y="142912"/>
                  <a:pt x="259424" y="154561"/>
                </a:cubicBezTo>
                <a:cubicBezTo>
                  <a:pt x="259431" y="154568"/>
                  <a:pt x="259440" y="154576"/>
                  <a:pt x="259447" y="154584"/>
                </a:cubicBezTo>
                <a:lnTo>
                  <a:pt x="275935" y="170475"/>
                </a:lnTo>
                <a:lnTo>
                  <a:pt x="275935" y="46105"/>
                </a:lnTo>
                <a:cubicBezTo>
                  <a:pt x="275935" y="46105"/>
                  <a:pt x="275935" y="46105"/>
                  <a:pt x="275935" y="46105"/>
                </a:cubicBezTo>
                <a:lnTo>
                  <a:pt x="298317" y="145034"/>
                </a:lnTo>
                <a:cubicBezTo>
                  <a:pt x="299880" y="151975"/>
                  <a:pt x="306126" y="156847"/>
                  <a:pt x="313239" y="156673"/>
                </a:cubicBezTo>
                <a:lnTo>
                  <a:pt x="313239" y="156673"/>
                </a:lnTo>
                <a:cubicBezTo>
                  <a:pt x="320234" y="156662"/>
                  <a:pt x="326283" y="151791"/>
                  <a:pt x="327787" y="144960"/>
                </a:cubicBezTo>
                <a:lnTo>
                  <a:pt x="350169" y="46031"/>
                </a:lnTo>
                <a:cubicBezTo>
                  <a:pt x="350169" y="46031"/>
                  <a:pt x="350169" y="46031"/>
                  <a:pt x="350169" y="46031"/>
                </a:cubicBezTo>
                <a:lnTo>
                  <a:pt x="350169" y="245231"/>
                </a:lnTo>
                <a:lnTo>
                  <a:pt x="350169" y="245231"/>
                </a:lnTo>
                <a:lnTo>
                  <a:pt x="380012" y="215388"/>
                </a:lnTo>
                <a:lnTo>
                  <a:pt x="380012" y="164133"/>
                </a:lnTo>
                <a:lnTo>
                  <a:pt x="394933" y="164133"/>
                </a:lnTo>
                <a:lnTo>
                  <a:pt x="394933" y="200766"/>
                </a:lnTo>
                <a:lnTo>
                  <a:pt x="424776" y="170923"/>
                </a:lnTo>
                <a:lnTo>
                  <a:pt x="424776" y="46105"/>
                </a:lnTo>
                <a:cubicBezTo>
                  <a:pt x="424776" y="46105"/>
                  <a:pt x="424776" y="46105"/>
                  <a:pt x="424776" y="46105"/>
                </a:cubicBezTo>
                <a:lnTo>
                  <a:pt x="448277" y="147123"/>
                </a:lnTo>
                <a:close/>
              </a:path>
            </a:pathLst>
          </a:custGeom>
          <a:solidFill>
            <a:srgbClr val="000000"/>
          </a:solidFill>
          <a:ln w="7441" cap="flat">
            <a:noFill/>
            <a:prstDash val="solid"/>
            <a:miter/>
          </a:ln>
        </p:spPr>
        <p:txBody>
          <a:bodyPr rtlCol="0" anchor="ctr"/>
          <a:lstStyle/>
          <a:p>
            <a:endParaRPr lang="vi-VN"/>
          </a:p>
        </p:txBody>
      </p:sp>
      <p:sp>
        <p:nvSpPr>
          <p:cNvPr id="41" name="Freeform: Shape 40">
            <a:extLst>
              <a:ext uri="{FF2B5EF4-FFF2-40B4-BE49-F238E27FC236}">
                <a16:creationId xmlns:a16="http://schemas.microsoft.com/office/drawing/2014/main" id="{C6C4CABB-E9CB-4436-92C8-0F54A96CD488}"/>
              </a:ext>
            </a:extLst>
          </p:cNvPr>
          <p:cNvSpPr/>
          <p:nvPr/>
        </p:nvSpPr>
        <p:spPr>
          <a:xfrm>
            <a:off x="4946963" y="3143179"/>
            <a:ext cx="74606" cy="74606"/>
          </a:xfrm>
          <a:custGeom>
            <a:avLst/>
            <a:gdLst>
              <a:gd name="connsiteX0" fmla="*/ 74607 w 74606"/>
              <a:gd name="connsiteY0" fmla="*/ 37303 h 74606"/>
              <a:gd name="connsiteX1" fmla="*/ 37304 w 74606"/>
              <a:gd name="connsiteY1" fmla="*/ 74607 h 74606"/>
              <a:gd name="connsiteX2" fmla="*/ 0 w 74606"/>
              <a:gd name="connsiteY2" fmla="*/ 37303 h 74606"/>
              <a:gd name="connsiteX3" fmla="*/ 37304 w 74606"/>
              <a:gd name="connsiteY3" fmla="*/ 0 h 74606"/>
              <a:gd name="connsiteX4" fmla="*/ 74607 w 74606"/>
              <a:gd name="connsiteY4" fmla="*/ 37303 h 74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06" h="74606">
                <a:moveTo>
                  <a:pt x="74607" y="37303"/>
                </a:moveTo>
                <a:cubicBezTo>
                  <a:pt x="74607" y="57906"/>
                  <a:pt x="57906" y="74607"/>
                  <a:pt x="37304" y="74607"/>
                </a:cubicBezTo>
                <a:cubicBezTo>
                  <a:pt x="16701" y="74607"/>
                  <a:pt x="0" y="57906"/>
                  <a:pt x="0" y="37303"/>
                </a:cubicBezTo>
                <a:cubicBezTo>
                  <a:pt x="0" y="16701"/>
                  <a:pt x="16701" y="0"/>
                  <a:pt x="37304" y="0"/>
                </a:cubicBezTo>
                <a:cubicBezTo>
                  <a:pt x="57906" y="0"/>
                  <a:pt x="74607" y="16701"/>
                  <a:pt x="74607" y="37303"/>
                </a:cubicBezTo>
                <a:close/>
              </a:path>
            </a:pathLst>
          </a:custGeom>
          <a:solidFill>
            <a:srgbClr val="000000"/>
          </a:solidFill>
          <a:ln w="7441" cap="flat">
            <a:noFill/>
            <a:prstDash val="solid"/>
            <a:miter/>
          </a:ln>
        </p:spPr>
        <p:txBody>
          <a:bodyPr rtlCol="0" anchor="ctr"/>
          <a:lstStyle/>
          <a:p>
            <a:endParaRPr lang="vi-VN"/>
          </a:p>
        </p:txBody>
      </p:sp>
      <p:sp>
        <p:nvSpPr>
          <p:cNvPr id="42" name="Freeform: Shape 41">
            <a:extLst>
              <a:ext uri="{FF2B5EF4-FFF2-40B4-BE49-F238E27FC236}">
                <a16:creationId xmlns:a16="http://schemas.microsoft.com/office/drawing/2014/main" id="{11A2CF95-E4EA-4FB9-8DDD-741ED7870001}"/>
              </a:ext>
            </a:extLst>
          </p:cNvPr>
          <p:cNvSpPr/>
          <p:nvPr/>
        </p:nvSpPr>
        <p:spPr>
          <a:xfrm>
            <a:off x="4797525" y="3143179"/>
            <a:ext cx="74606" cy="74606"/>
          </a:xfrm>
          <a:custGeom>
            <a:avLst/>
            <a:gdLst>
              <a:gd name="connsiteX0" fmla="*/ 74607 w 74606"/>
              <a:gd name="connsiteY0" fmla="*/ 37303 h 74606"/>
              <a:gd name="connsiteX1" fmla="*/ 37303 w 74606"/>
              <a:gd name="connsiteY1" fmla="*/ 74607 h 74606"/>
              <a:gd name="connsiteX2" fmla="*/ 0 w 74606"/>
              <a:gd name="connsiteY2" fmla="*/ 37303 h 74606"/>
              <a:gd name="connsiteX3" fmla="*/ 37303 w 74606"/>
              <a:gd name="connsiteY3" fmla="*/ 0 h 74606"/>
              <a:gd name="connsiteX4" fmla="*/ 74607 w 74606"/>
              <a:gd name="connsiteY4" fmla="*/ 37303 h 74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06" h="74606">
                <a:moveTo>
                  <a:pt x="74607" y="37303"/>
                </a:moveTo>
                <a:cubicBezTo>
                  <a:pt x="74607" y="57906"/>
                  <a:pt x="57906" y="74607"/>
                  <a:pt x="37303" y="74607"/>
                </a:cubicBezTo>
                <a:cubicBezTo>
                  <a:pt x="16701" y="74607"/>
                  <a:pt x="0" y="57906"/>
                  <a:pt x="0" y="37303"/>
                </a:cubicBezTo>
                <a:cubicBezTo>
                  <a:pt x="0" y="16701"/>
                  <a:pt x="16701" y="0"/>
                  <a:pt x="37303" y="0"/>
                </a:cubicBezTo>
                <a:cubicBezTo>
                  <a:pt x="57906" y="0"/>
                  <a:pt x="74607" y="16701"/>
                  <a:pt x="74607" y="37303"/>
                </a:cubicBezTo>
                <a:close/>
              </a:path>
            </a:pathLst>
          </a:custGeom>
          <a:solidFill>
            <a:srgbClr val="000000"/>
          </a:solidFill>
          <a:ln w="7441" cap="flat">
            <a:noFill/>
            <a:prstDash val="solid"/>
            <a:miter/>
          </a:ln>
        </p:spPr>
        <p:txBody>
          <a:bodyPr rtlCol="0" anchor="ctr"/>
          <a:lstStyle/>
          <a:p>
            <a:endParaRPr lang="vi-VN"/>
          </a:p>
        </p:txBody>
      </p:sp>
      <p:sp>
        <p:nvSpPr>
          <p:cNvPr id="44" name="Freeform: Shape 43">
            <a:extLst>
              <a:ext uri="{FF2B5EF4-FFF2-40B4-BE49-F238E27FC236}">
                <a16:creationId xmlns:a16="http://schemas.microsoft.com/office/drawing/2014/main" id="{524D32CB-282F-4324-8B70-4C1A147A49A5}"/>
              </a:ext>
            </a:extLst>
          </p:cNvPr>
          <p:cNvSpPr/>
          <p:nvPr/>
        </p:nvSpPr>
        <p:spPr>
          <a:xfrm>
            <a:off x="4236327" y="4619221"/>
            <a:ext cx="248620" cy="177968"/>
          </a:xfrm>
          <a:custGeom>
            <a:avLst/>
            <a:gdLst>
              <a:gd name="connsiteX0" fmla="*/ 19066 w 248620"/>
              <a:gd name="connsiteY0" fmla="*/ 66526 h 177968"/>
              <a:gd name="connsiteX1" fmla="*/ 26685 w 248620"/>
              <a:gd name="connsiteY1" fmla="*/ 46523 h 177968"/>
              <a:gd name="connsiteX2" fmla="*/ 45812 w 248620"/>
              <a:gd name="connsiteY2" fmla="*/ 36170 h 177968"/>
              <a:gd name="connsiteX3" fmla="*/ 205698 w 248620"/>
              <a:gd name="connsiteY3" fmla="*/ 37122 h 177968"/>
              <a:gd name="connsiteX4" fmla="*/ 220938 w 248620"/>
              <a:gd name="connsiteY4" fmla="*/ 45638 h 177968"/>
              <a:gd name="connsiteX5" fmla="*/ 229568 w 248620"/>
              <a:gd name="connsiteY5" fmla="*/ 66526 h 177968"/>
              <a:gd name="connsiteX6" fmla="*/ 229568 w 248620"/>
              <a:gd name="connsiteY6" fmla="*/ 162195 h 177968"/>
              <a:gd name="connsiteX7" fmla="*/ 248618 w 248620"/>
              <a:gd name="connsiteY7" fmla="*/ 177968 h 177968"/>
              <a:gd name="connsiteX8" fmla="*/ 248618 w 248620"/>
              <a:gd name="connsiteY8" fmla="*/ 66526 h 177968"/>
              <a:gd name="connsiteX9" fmla="*/ 234397 w 248620"/>
              <a:gd name="connsiteY9" fmla="*/ 32160 h 177968"/>
              <a:gd name="connsiteX10" fmla="*/ 213642 w 248620"/>
              <a:gd name="connsiteY10" fmla="*/ 19777 h 177968"/>
              <a:gd name="connsiteX11" fmla="*/ 38382 w 248620"/>
              <a:gd name="connsiteY11" fmla="*/ 18587 h 177968"/>
              <a:gd name="connsiteX12" fmla="*/ 14694 w 248620"/>
              <a:gd name="connsiteY12" fmla="*/ 31693 h 177968"/>
              <a:gd name="connsiteX13" fmla="*/ 16 w 248620"/>
              <a:gd name="connsiteY13" fmla="*/ 66526 h 177968"/>
              <a:gd name="connsiteX14" fmla="*/ 16 w 248620"/>
              <a:gd name="connsiteY14" fmla="*/ 78004 h 177968"/>
              <a:gd name="connsiteX15" fmla="*/ 19066 w 248620"/>
              <a:gd name="connsiteY15" fmla="*/ 81194 h 17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8620" h="177968">
                <a:moveTo>
                  <a:pt x="19066" y="66526"/>
                </a:moveTo>
                <a:cubicBezTo>
                  <a:pt x="18776" y="59099"/>
                  <a:pt x="21528" y="51875"/>
                  <a:pt x="26685" y="46523"/>
                </a:cubicBezTo>
                <a:cubicBezTo>
                  <a:pt x="32618" y="42310"/>
                  <a:pt x="39040" y="38833"/>
                  <a:pt x="45812" y="36170"/>
                </a:cubicBezTo>
                <a:cubicBezTo>
                  <a:pt x="96758" y="13451"/>
                  <a:pt x="155026" y="13798"/>
                  <a:pt x="205698" y="37122"/>
                </a:cubicBezTo>
                <a:cubicBezTo>
                  <a:pt x="211150" y="39238"/>
                  <a:pt x="216280" y="42104"/>
                  <a:pt x="220938" y="45638"/>
                </a:cubicBezTo>
                <a:cubicBezTo>
                  <a:pt x="226337" y="51269"/>
                  <a:pt x="229418" y="58726"/>
                  <a:pt x="229568" y="66526"/>
                </a:cubicBezTo>
                <a:lnTo>
                  <a:pt x="229568" y="162195"/>
                </a:lnTo>
                <a:cubicBezTo>
                  <a:pt x="236187" y="167119"/>
                  <a:pt x="242545" y="172385"/>
                  <a:pt x="248618" y="177968"/>
                </a:cubicBezTo>
                <a:lnTo>
                  <a:pt x="248618" y="66526"/>
                </a:lnTo>
                <a:cubicBezTo>
                  <a:pt x="248744" y="53614"/>
                  <a:pt x="243610" y="41208"/>
                  <a:pt x="234397" y="32160"/>
                </a:cubicBezTo>
                <a:cubicBezTo>
                  <a:pt x="228172" y="26969"/>
                  <a:pt x="221167" y="22790"/>
                  <a:pt x="213642" y="19777"/>
                </a:cubicBezTo>
                <a:cubicBezTo>
                  <a:pt x="158193" y="-6170"/>
                  <a:pt x="94178" y="-6605"/>
                  <a:pt x="38382" y="18587"/>
                </a:cubicBezTo>
                <a:cubicBezTo>
                  <a:pt x="29949" y="21904"/>
                  <a:pt x="21985" y="26310"/>
                  <a:pt x="14694" y="31693"/>
                </a:cubicBezTo>
                <a:cubicBezTo>
                  <a:pt x="5020" y="40653"/>
                  <a:pt x="-327" y="53344"/>
                  <a:pt x="16" y="66526"/>
                </a:cubicBezTo>
                <a:lnTo>
                  <a:pt x="16" y="78004"/>
                </a:lnTo>
                <a:cubicBezTo>
                  <a:pt x="6448" y="79001"/>
                  <a:pt x="12798" y="80064"/>
                  <a:pt x="19066" y="81194"/>
                </a:cubicBezTo>
                <a:close/>
              </a:path>
            </a:pathLst>
          </a:custGeom>
          <a:solidFill>
            <a:srgbClr val="000000"/>
          </a:solidFill>
          <a:ln w="9525" cap="flat">
            <a:noFill/>
            <a:prstDash val="solid"/>
            <a:miter/>
          </a:ln>
        </p:spPr>
        <p:txBody>
          <a:bodyPr rtlCol="0" anchor="ctr"/>
          <a:lstStyle/>
          <a:p>
            <a:endParaRPr lang="vi-VN"/>
          </a:p>
        </p:txBody>
      </p:sp>
      <p:sp>
        <p:nvSpPr>
          <p:cNvPr id="45" name="Freeform: Shape 44">
            <a:extLst>
              <a:ext uri="{FF2B5EF4-FFF2-40B4-BE49-F238E27FC236}">
                <a16:creationId xmlns:a16="http://schemas.microsoft.com/office/drawing/2014/main" id="{7401B071-B852-4055-8A16-C810FD48082E}"/>
              </a:ext>
            </a:extLst>
          </p:cNvPr>
          <p:cNvSpPr/>
          <p:nvPr/>
        </p:nvSpPr>
        <p:spPr>
          <a:xfrm>
            <a:off x="4294006" y="4476178"/>
            <a:ext cx="133351" cy="133351"/>
          </a:xfrm>
          <a:custGeom>
            <a:avLst/>
            <a:gdLst>
              <a:gd name="connsiteX0" fmla="*/ 66676 w 133351"/>
              <a:gd name="connsiteY0" fmla="*/ 133350 h 133351"/>
              <a:gd name="connsiteX1" fmla="*/ 133351 w 133351"/>
              <a:gd name="connsiteY1" fmla="*/ 66675 h 133351"/>
              <a:gd name="connsiteX2" fmla="*/ 66676 w 133351"/>
              <a:gd name="connsiteY2" fmla="*/ 0 h 133351"/>
              <a:gd name="connsiteX3" fmla="*/ 1 w 133351"/>
              <a:gd name="connsiteY3" fmla="*/ 66675 h 133351"/>
              <a:gd name="connsiteX4" fmla="*/ 65874 w 133351"/>
              <a:gd name="connsiteY4" fmla="*/ 133350 h 133351"/>
              <a:gd name="connsiteX5" fmla="*/ 66676 w 133351"/>
              <a:gd name="connsiteY5" fmla="*/ 133350 h 133351"/>
              <a:gd name="connsiteX6" fmla="*/ 66676 w 133351"/>
              <a:gd name="connsiteY6" fmla="*/ 19050 h 133351"/>
              <a:gd name="connsiteX7" fmla="*/ 114301 w 133351"/>
              <a:gd name="connsiteY7" fmla="*/ 66675 h 133351"/>
              <a:gd name="connsiteX8" fmla="*/ 66676 w 133351"/>
              <a:gd name="connsiteY8" fmla="*/ 114300 h 133351"/>
              <a:gd name="connsiteX9" fmla="*/ 19051 w 133351"/>
              <a:gd name="connsiteY9" fmla="*/ 66675 h 133351"/>
              <a:gd name="connsiteX10" fmla="*/ 66676 w 133351"/>
              <a:gd name="connsiteY10" fmla="*/ 19050 h 13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351" h="133351">
                <a:moveTo>
                  <a:pt x="66676" y="133350"/>
                </a:moveTo>
                <a:cubicBezTo>
                  <a:pt x="103500" y="133350"/>
                  <a:pt x="133351" y="103499"/>
                  <a:pt x="133351" y="66675"/>
                </a:cubicBezTo>
                <a:cubicBezTo>
                  <a:pt x="133351" y="29851"/>
                  <a:pt x="103500" y="0"/>
                  <a:pt x="66676" y="0"/>
                </a:cubicBezTo>
                <a:cubicBezTo>
                  <a:pt x="29853" y="0"/>
                  <a:pt x="1" y="29851"/>
                  <a:pt x="1" y="66675"/>
                </a:cubicBezTo>
                <a:cubicBezTo>
                  <a:pt x="-221" y="103277"/>
                  <a:pt x="29272" y="133128"/>
                  <a:pt x="65874" y="133350"/>
                </a:cubicBezTo>
                <a:cubicBezTo>
                  <a:pt x="66141" y="133352"/>
                  <a:pt x="66409" y="133352"/>
                  <a:pt x="66676" y="133350"/>
                </a:cubicBezTo>
                <a:close/>
                <a:moveTo>
                  <a:pt x="66676" y="19050"/>
                </a:moveTo>
                <a:cubicBezTo>
                  <a:pt x="92963" y="19087"/>
                  <a:pt x="114264" y="40388"/>
                  <a:pt x="114301" y="66675"/>
                </a:cubicBezTo>
                <a:cubicBezTo>
                  <a:pt x="114301" y="92977"/>
                  <a:pt x="92979" y="114300"/>
                  <a:pt x="66676" y="114300"/>
                </a:cubicBezTo>
                <a:cubicBezTo>
                  <a:pt x="40374" y="114300"/>
                  <a:pt x="19051" y="92977"/>
                  <a:pt x="19051" y="66675"/>
                </a:cubicBezTo>
                <a:cubicBezTo>
                  <a:pt x="19051" y="40373"/>
                  <a:pt x="40374" y="19050"/>
                  <a:pt x="66676" y="19050"/>
                </a:cubicBezTo>
                <a:close/>
              </a:path>
            </a:pathLst>
          </a:custGeom>
          <a:solidFill>
            <a:srgbClr val="000000"/>
          </a:solidFill>
          <a:ln w="9525" cap="flat">
            <a:noFill/>
            <a:prstDash val="solid"/>
            <a:miter/>
          </a:ln>
        </p:spPr>
        <p:txBody>
          <a:bodyPr rtlCol="0" anchor="ctr"/>
          <a:lstStyle/>
          <a:p>
            <a:endParaRPr lang="vi-VN"/>
          </a:p>
        </p:txBody>
      </p:sp>
      <p:sp>
        <p:nvSpPr>
          <p:cNvPr id="46" name="Freeform: Shape 45">
            <a:extLst>
              <a:ext uri="{FF2B5EF4-FFF2-40B4-BE49-F238E27FC236}">
                <a16:creationId xmlns:a16="http://schemas.microsoft.com/office/drawing/2014/main" id="{97C872AB-771D-48D5-BD74-397E28E440CF}"/>
              </a:ext>
            </a:extLst>
          </p:cNvPr>
          <p:cNvSpPr/>
          <p:nvPr/>
        </p:nvSpPr>
        <p:spPr>
          <a:xfrm>
            <a:off x="3703877" y="4619230"/>
            <a:ext cx="247668" cy="177958"/>
          </a:xfrm>
          <a:custGeom>
            <a:avLst/>
            <a:gdLst>
              <a:gd name="connsiteX0" fmla="*/ 19068 w 247668"/>
              <a:gd name="connsiteY0" fmla="*/ 66516 h 177958"/>
              <a:gd name="connsiteX1" fmla="*/ 21611 w 247668"/>
              <a:gd name="connsiteY1" fmla="*/ 54486 h 177958"/>
              <a:gd name="connsiteX2" fmla="*/ 32727 w 247668"/>
              <a:gd name="connsiteY2" fmla="*/ 42009 h 177958"/>
              <a:gd name="connsiteX3" fmla="*/ 44871 w 247668"/>
              <a:gd name="connsiteY3" fmla="*/ 36151 h 177958"/>
              <a:gd name="connsiteX4" fmla="*/ 204758 w 247668"/>
              <a:gd name="connsiteY4" fmla="*/ 37103 h 177958"/>
              <a:gd name="connsiteX5" fmla="*/ 219998 w 247668"/>
              <a:gd name="connsiteY5" fmla="*/ 45619 h 177958"/>
              <a:gd name="connsiteX6" fmla="*/ 228618 w 247668"/>
              <a:gd name="connsiteY6" fmla="*/ 66516 h 177958"/>
              <a:gd name="connsiteX7" fmla="*/ 228618 w 247668"/>
              <a:gd name="connsiteY7" fmla="*/ 81347 h 177958"/>
              <a:gd name="connsiteX8" fmla="*/ 247668 w 247668"/>
              <a:gd name="connsiteY8" fmla="*/ 78137 h 177958"/>
              <a:gd name="connsiteX9" fmla="*/ 247668 w 247668"/>
              <a:gd name="connsiteY9" fmla="*/ 66516 h 177958"/>
              <a:gd name="connsiteX10" fmla="*/ 233457 w 247668"/>
              <a:gd name="connsiteY10" fmla="*/ 32160 h 177958"/>
              <a:gd name="connsiteX11" fmla="*/ 212683 w 247668"/>
              <a:gd name="connsiteY11" fmla="*/ 19777 h 177958"/>
              <a:gd name="connsiteX12" fmla="*/ 37423 w 247668"/>
              <a:gd name="connsiteY12" fmla="*/ 18587 h 177958"/>
              <a:gd name="connsiteX13" fmla="*/ 14306 w 247668"/>
              <a:gd name="connsiteY13" fmla="*/ 31274 h 177958"/>
              <a:gd name="connsiteX14" fmla="*/ 12801 w 247668"/>
              <a:gd name="connsiteY14" fmla="*/ 32684 h 177958"/>
              <a:gd name="connsiteX15" fmla="*/ 18 w 247668"/>
              <a:gd name="connsiteY15" fmla="*/ 66516 h 177958"/>
              <a:gd name="connsiteX16" fmla="*/ 18 w 247668"/>
              <a:gd name="connsiteY16" fmla="*/ 177959 h 177958"/>
              <a:gd name="connsiteX17" fmla="*/ 19068 w 247668"/>
              <a:gd name="connsiteY17" fmla="*/ 162195 h 17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7668" h="177958">
                <a:moveTo>
                  <a:pt x="19068" y="66516"/>
                </a:moveTo>
                <a:cubicBezTo>
                  <a:pt x="19123" y="62379"/>
                  <a:pt x="19987" y="58292"/>
                  <a:pt x="21611" y="54486"/>
                </a:cubicBezTo>
                <a:cubicBezTo>
                  <a:pt x="23824" y="49206"/>
                  <a:pt x="27736" y="44815"/>
                  <a:pt x="32727" y="42009"/>
                </a:cubicBezTo>
                <a:cubicBezTo>
                  <a:pt x="36639" y="39785"/>
                  <a:pt x="40697" y="37828"/>
                  <a:pt x="44871" y="36151"/>
                </a:cubicBezTo>
                <a:cubicBezTo>
                  <a:pt x="95819" y="13437"/>
                  <a:pt x="154084" y="13784"/>
                  <a:pt x="204758" y="37103"/>
                </a:cubicBezTo>
                <a:cubicBezTo>
                  <a:pt x="210210" y="39217"/>
                  <a:pt x="215340" y="42083"/>
                  <a:pt x="219998" y="45619"/>
                </a:cubicBezTo>
                <a:cubicBezTo>
                  <a:pt x="225396" y="51254"/>
                  <a:pt x="228473" y="58714"/>
                  <a:pt x="228618" y="66516"/>
                </a:cubicBezTo>
                <a:lnTo>
                  <a:pt x="228618" y="81347"/>
                </a:lnTo>
                <a:cubicBezTo>
                  <a:pt x="234898" y="80216"/>
                  <a:pt x="241248" y="79147"/>
                  <a:pt x="247668" y="78137"/>
                </a:cubicBezTo>
                <a:lnTo>
                  <a:pt x="247668" y="66516"/>
                </a:lnTo>
                <a:cubicBezTo>
                  <a:pt x="247494" y="53669"/>
                  <a:pt x="242408" y="41376"/>
                  <a:pt x="233457" y="32160"/>
                </a:cubicBezTo>
                <a:cubicBezTo>
                  <a:pt x="227265" y="26911"/>
                  <a:pt x="220245" y="22727"/>
                  <a:pt x="212683" y="19777"/>
                </a:cubicBezTo>
                <a:cubicBezTo>
                  <a:pt x="157234" y="-6170"/>
                  <a:pt x="93218" y="-6605"/>
                  <a:pt x="37423" y="18587"/>
                </a:cubicBezTo>
                <a:cubicBezTo>
                  <a:pt x="29213" y="21825"/>
                  <a:pt x="21446" y="26088"/>
                  <a:pt x="14306" y="31274"/>
                </a:cubicBezTo>
                <a:lnTo>
                  <a:pt x="12801" y="32684"/>
                </a:lnTo>
                <a:cubicBezTo>
                  <a:pt x="4264" y="41846"/>
                  <a:pt x="-327" y="53998"/>
                  <a:pt x="18" y="66516"/>
                </a:cubicBezTo>
                <a:lnTo>
                  <a:pt x="18" y="177959"/>
                </a:lnTo>
                <a:cubicBezTo>
                  <a:pt x="6091" y="172378"/>
                  <a:pt x="12450" y="167117"/>
                  <a:pt x="19068" y="162195"/>
                </a:cubicBezTo>
                <a:close/>
              </a:path>
            </a:pathLst>
          </a:custGeom>
          <a:solidFill>
            <a:srgbClr val="000000"/>
          </a:solidFill>
          <a:ln w="9525" cap="flat">
            <a:noFill/>
            <a:prstDash val="solid"/>
            <a:miter/>
          </a:ln>
        </p:spPr>
        <p:txBody>
          <a:bodyPr rtlCol="0" anchor="ctr"/>
          <a:lstStyle/>
          <a:p>
            <a:endParaRPr lang="vi-VN"/>
          </a:p>
        </p:txBody>
      </p:sp>
      <p:sp>
        <p:nvSpPr>
          <p:cNvPr id="47" name="Freeform: Shape 46">
            <a:extLst>
              <a:ext uri="{FF2B5EF4-FFF2-40B4-BE49-F238E27FC236}">
                <a16:creationId xmlns:a16="http://schemas.microsoft.com/office/drawing/2014/main" id="{DCE23B81-077D-4148-9785-63E9D2D72EB1}"/>
              </a:ext>
            </a:extLst>
          </p:cNvPr>
          <p:cNvSpPr/>
          <p:nvPr/>
        </p:nvSpPr>
        <p:spPr>
          <a:xfrm>
            <a:off x="4027744" y="4438059"/>
            <a:ext cx="133351" cy="133351"/>
          </a:xfrm>
          <a:custGeom>
            <a:avLst/>
            <a:gdLst>
              <a:gd name="connsiteX0" fmla="*/ 66676 w 133351"/>
              <a:gd name="connsiteY0" fmla="*/ 133350 h 133351"/>
              <a:gd name="connsiteX1" fmla="*/ 133351 w 133351"/>
              <a:gd name="connsiteY1" fmla="*/ 66675 h 133351"/>
              <a:gd name="connsiteX2" fmla="*/ 66676 w 133351"/>
              <a:gd name="connsiteY2" fmla="*/ 0 h 133351"/>
              <a:gd name="connsiteX3" fmla="*/ 1 w 133351"/>
              <a:gd name="connsiteY3" fmla="*/ 66675 h 133351"/>
              <a:gd name="connsiteX4" fmla="*/ 65873 w 133351"/>
              <a:gd name="connsiteY4" fmla="*/ 133350 h 133351"/>
              <a:gd name="connsiteX5" fmla="*/ 66676 w 133351"/>
              <a:gd name="connsiteY5" fmla="*/ 133350 h 133351"/>
              <a:gd name="connsiteX6" fmla="*/ 66676 w 133351"/>
              <a:gd name="connsiteY6" fmla="*/ 19050 h 133351"/>
              <a:gd name="connsiteX7" fmla="*/ 114301 w 133351"/>
              <a:gd name="connsiteY7" fmla="*/ 66675 h 133351"/>
              <a:gd name="connsiteX8" fmla="*/ 66676 w 133351"/>
              <a:gd name="connsiteY8" fmla="*/ 114300 h 133351"/>
              <a:gd name="connsiteX9" fmla="*/ 19051 w 133351"/>
              <a:gd name="connsiteY9" fmla="*/ 66675 h 133351"/>
              <a:gd name="connsiteX10" fmla="*/ 66676 w 133351"/>
              <a:gd name="connsiteY10" fmla="*/ 19050 h 13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351" h="133351">
                <a:moveTo>
                  <a:pt x="66676" y="133350"/>
                </a:moveTo>
                <a:cubicBezTo>
                  <a:pt x="103500" y="133350"/>
                  <a:pt x="133351" y="103499"/>
                  <a:pt x="133351" y="66675"/>
                </a:cubicBezTo>
                <a:cubicBezTo>
                  <a:pt x="133351" y="29851"/>
                  <a:pt x="103500" y="0"/>
                  <a:pt x="66676" y="0"/>
                </a:cubicBezTo>
                <a:cubicBezTo>
                  <a:pt x="29853" y="0"/>
                  <a:pt x="1" y="29851"/>
                  <a:pt x="1" y="66675"/>
                </a:cubicBezTo>
                <a:cubicBezTo>
                  <a:pt x="-221" y="103277"/>
                  <a:pt x="29272" y="133128"/>
                  <a:pt x="65873" y="133350"/>
                </a:cubicBezTo>
                <a:cubicBezTo>
                  <a:pt x="66141" y="133352"/>
                  <a:pt x="66409" y="133352"/>
                  <a:pt x="66676" y="133350"/>
                </a:cubicBezTo>
                <a:close/>
                <a:moveTo>
                  <a:pt x="66676" y="19050"/>
                </a:moveTo>
                <a:cubicBezTo>
                  <a:pt x="92966" y="19081"/>
                  <a:pt x="114270" y="40385"/>
                  <a:pt x="114301" y="66675"/>
                </a:cubicBezTo>
                <a:cubicBezTo>
                  <a:pt x="114301" y="92977"/>
                  <a:pt x="92979" y="114300"/>
                  <a:pt x="66676" y="114300"/>
                </a:cubicBezTo>
                <a:cubicBezTo>
                  <a:pt x="40374" y="114300"/>
                  <a:pt x="19051" y="92977"/>
                  <a:pt x="19051" y="66675"/>
                </a:cubicBezTo>
                <a:cubicBezTo>
                  <a:pt x="19051" y="40373"/>
                  <a:pt x="40374" y="19050"/>
                  <a:pt x="66676" y="19050"/>
                </a:cubicBezTo>
                <a:close/>
              </a:path>
            </a:pathLst>
          </a:custGeom>
          <a:solidFill>
            <a:srgbClr val="000000"/>
          </a:solidFill>
          <a:ln w="9525" cap="flat">
            <a:noFill/>
            <a:prstDash val="solid"/>
            <a:miter/>
          </a:ln>
        </p:spPr>
        <p:txBody>
          <a:bodyPr rtlCol="0" anchor="ctr"/>
          <a:lstStyle/>
          <a:p>
            <a:endParaRPr lang="vi-VN"/>
          </a:p>
        </p:txBody>
      </p:sp>
      <p:sp>
        <p:nvSpPr>
          <p:cNvPr id="48" name="Freeform: Shape 47">
            <a:extLst>
              <a:ext uri="{FF2B5EF4-FFF2-40B4-BE49-F238E27FC236}">
                <a16:creationId xmlns:a16="http://schemas.microsoft.com/office/drawing/2014/main" id="{F74C888E-6678-44B5-9C1E-C5067EC1C55C}"/>
              </a:ext>
            </a:extLst>
          </p:cNvPr>
          <p:cNvSpPr/>
          <p:nvPr/>
        </p:nvSpPr>
        <p:spPr>
          <a:xfrm>
            <a:off x="3761044" y="4476178"/>
            <a:ext cx="133351" cy="133351"/>
          </a:xfrm>
          <a:custGeom>
            <a:avLst/>
            <a:gdLst>
              <a:gd name="connsiteX0" fmla="*/ 66676 w 133351"/>
              <a:gd name="connsiteY0" fmla="*/ 133350 h 133351"/>
              <a:gd name="connsiteX1" fmla="*/ 133351 w 133351"/>
              <a:gd name="connsiteY1" fmla="*/ 66675 h 133351"/>
              <a:gd name="connsiteX2" fmla="*/ 66676 w 133351"/>
              <a:gd name="connsiteY2" fmla="*/ 0 h 133351"/>
              <a:gd name="connsiteX3" fmla="*/ 1 w 133351"/>
              <a:gd name="connsiteY3" fmla="*/ 66675 h 133351"/>
              <a:gd name="connsiteX4" fmla="*/ 65873 w 133351"/>
              <a:gd name="connsiteY4" fmla="*/ 133350 h 133351"/>
              <a:gd name="connsiteX5" fmla="*/ 66676 w 133351"/>
              <a:gd name="connsiteY5" fmla="*/ 133350 h 133351"/>
              <a:gd name="connsiteX6" fmla="*/ 66676 w 133351"/>
              <a:gd name="connsiteY6" fmla="*/ 19050 h 133351"/>
              <a:gd name="connsiteX7" fmla="*/ 114301 w 133351"/>
              <a:gd name="connsiteY7" fmla="*/ 66675 h 133351"/>
              <a:gd name="connsiteX8" fmla="*/ 66676 w 133351"/>
              <a:gd name="connsiteY8" fmla="*/ 114300 h 133351"/>
              <a:gd name="connsiteX9" fmla="*/ 19051 w 133351"/>
              <a:gd name="connsiteY9" fmla="*/ 66675 h 133351"/>
              <a:gd name="connsiteX10" fmla="*/ 66676 w 133351"/>
              <a:gd name="connsiteY10" fmla="*/ 19050 h 13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351" h="133351">
                <a:moveTo>
                  <a:pt x="66676" y="133350"/>
                </a:moveTo>
                <a:cubicBezTo>
                  <a:pt x="103500" y="133350"/>
                  <a:pt x="133351" y="103499"/>
                  <a:pt x="133351" y="66675"/>
                </a:cubicBezTo>
                <a:cubicBezTo>
                  <a:pt x="133351" y="29851"/>
                  <a:pt x="103500" y="0"/>
                  <a:pt x="66676" y="0"/>
                </a:cubicBezTo>
                <a:cubicBezTo>
                  <a:pt x="29853" y="0"/>
                  <a:pt x="1" y="29851"/>
                  <a:pt x="1" y="66675"/>
                </a:cubicBezTo>
                <a:cubicBezTo>
                  <a:pt x="-221" y="103277"/>
                  <a:pt x="29272" y="133128"/>
                  <a:pt x="65873" y="133350"/>
                </a:cubicBezTo>
                <a:cubicBezTo>
                  <a:pt x="66141" y="133352"/>
                  <a:pt x="66409" y="133352"/>
                  <a:pt x="66676" y="133350"/>
                </a:cubicBezTo>
                <a:close/>
                <a:moveTo>
                  <a:pt x="66676" y="19050"/>
                </a:moveTo>
                <a:cubicBezTo>
                  <a:pt x="92963" y="19087"/>
                  <a:pt x="114264" y="40388"/>
                  <a:pt x="114301" y="66675"/>
                </a:cubicBezTo>
                <a:cubicBezTo>
                  <a:pt x="114301" y="92977"/>
                  <a:pt x="92979" y="114300"/>
                  <a:pt x="66676" y="114300"/>
                </a:cubicBezTo>
                <a:cubicBezTo>
                  <a:pt x="40374" y="114300"/>
                  <a:pt x="19051" y="92977"/>
                  <a:pt x="19051" y="66675"/>
                </a:cubicBezTo>
                <a:cubicBezTo>
                  <a:pt x="19051" y="40373"/>
                  <a:pt x="40374" y="19050"/>
                  <a:pt x="66676" y="19050"/>
                </a:cubicBezTo>
                <a:close/>
              </a:path>
            </a:pathLst>
          </a:custGeom>
          <a:solidFill>
            <a:srgbClr val="000000"/>
          </a:solidFill>
          <a:ln w="9525" cap="flat">
            <a:noFill/>
            <a:prstDash val="solid"/>
            <a:miter/>
          </a:ln>
        </p:spPr>
        <p:txBody>
          <a:bodyPr rtlCol="0" anchor="ctr"/>
          <a:lstStyle/>
          <a:p>
            <a:endParaRPr lang="vi-VN"/>
          </a:p>
        </p:txBody>
      </p:sp>
      <p:sp>
        <p:nvSpPr>
          <p:cNvPr id="49" name="Freeform: Shape 48">
            <a:extLst>
              <a:ext uri="{FF2B5EF4-FFF2-40B4-BE49-F238E27FC236}">
                <a16:creationId xmlns:a16="http://schemas.microsoft.com/office/drawing/2014/main" id="{4162F244-6078-4712-85A1-C45CE0C24A7A}"/>
              </a:ext>
            </a:extLst>
          </p:cNvPr>
          <p:cNvSpPr/>
          <p:nvPr/>
        </p:nvSpPr>
        <p:spPr>
          <a:xfrm>
            <a:off x="3969627" y="4581072"/>
            <a:ext cx="248618" cy="113666"/>
          </a:xfrm>
          <a:custGeom>
            <a:avLst/>
            <a:gdLst>
              <a:gd name="connsiteX0" fmla="*/ 19066 w 248618"/>
              <a:gd name="connsiteY0" fmla="*/ 66566 h 113666"/>
              <a:gd name="connsiteX1" fmla="*/ 26686 w 248618"/>
              <a:gd name="connsiteY1" fmla="*/ 46563 h 113666"/>
              <a:gd name="connsiteX2" fmla="*/ 45812 w 248618"/>
              <a:gd name="connsiteY2" fmla="*/ 36210 h 113666"/>
              <a:gd name="connsiteX3" fmla="*/ 205709 w 248618"/>
              <a:gd name="connsiteY3" fmla="*/ 37162 h 113666"/>
              <a:gd name="connsiteX4" fmla="*/ 220949 w 248618"/>
              <a:gd name="connsiteY4" fmla="*/ 45668 h 113666"/>
              <a:gd name="connsiteX5" fmla="*/ 229569 w 248618"/>
              <a:gd name="connsiteY5" fmla="*/ 66566 h 113666"/>
              <a:gd name="connsiteX6" fmla="*/ 229569 w 248618"/>
              <a:gd name="connsiteY6" fmla="*/ 111219 h 113666"/>
              <a:gd name="connsiteX7" fmla="*/ 248619 w 248618"/>
              <a:gd name="connsiteY7" fmla="*/ 113543 h 113666"/>
              <a:gd name="connsiteX8" fmla="*/ 248619 w 248618"/>
              <a:gd name="connsiteY8" fmla="*/ 66566 h 113666"/>
              <a:gd name="connsiteX9" fmla="*/ 234426 w 248618"/>
              <a:gd name="connsiteY9" fmla="*/ 32161 h 113666"/>
              <a:gd name="connsiteX10" fmla="*/ 213662 w 248618"/>
              <a:gd name="connsiteY10" fmla="*/ 19779 h 113666"/>
              <a:gd name="connsiteX11" fmla="*/ 38402 w 248618"/>
              <a:gd name="connsiteY11" fmla="*/ 18588 h 113666"/>
              <a:gd name="connsiteX12" fmla="*/ 14694 w 248618"/>
              <a:gd name="connsiteY12" fmla="*/ 31695 h 113666"/>
              <a:gd name="connsiteX13" fmla="*/ 16 w 248618"/>
              <a:gd name="connsiteY13" fmla="*/ 66566 h 113666"/>
              <a:gd name="connsiteX14" fmla="*/ 16 w 248618"/>
              <a:gd name="connsiteY14" fmla="*/ 113667 h 113666"/>
              <a:gd name="connsiteX15" fmla="*/ 19066 w 248618"/>
              <a:gd name="connsiteY15" fmla="*/ 111314 h 113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8618" h="113666">
                <a:moveTo>
                  <a:pt x="19066" y="66566"/>
                </a:moveTo>
                <a:cubicBezTo>
                  <a:pt x="18780" y="59139"/>
                  <a:pt x="21532" y="51917"/>
                  <a:pt x="26686" y="46563"/>
                </a:cubicBezTo>
                <a:cubicBezTo>
                  <a:pt x="32616" y="42346"/>
                  <a:pt x="39039" y="38869"/>
                  <a:pt x="45812" y="36210"/>
                </a:cubicBezTo>
                <a:cubicBezTo>
                  <a:pt x="96762" y="13486"/>
                  <a:pt x="155034" y="13833"/>
                  <a:pt x="205709" y="37162"/>
                </a:cubicBezTo>
                <a:cubicBezTo>
                  <a:pt x="211163" y="39268"/>
                  <a:pt x="216293" y="42131"/>
                  <a:pt x="220949" y="45668"/>
                </a:cubicBezTo>
                <a:cubicBezTo>
                  <a:pt x="226344" y="51304"/>
                  <a:pt x="229422" y="58765"/>
                  <a:pt x="229569" y="66566"/>
                </a:cubicBezTo>
                <a:lnTo>
                  <a:pt x="229569" y="111219"/>
                </a:lnTo>
                <a:cubicBezTo>
                  <a:pt x="235982" y="111931"/>
                  <a:pt x="242332" y="112705"/>
                  <a:pt x="248619" y="113543"/>
                </a:cubicBezTo>
                <a:lnTo>
                  <a:pt x="248619" y="66566"/>
                </a:lnTo>
                <a:cubicBezTo>
                  <a:pt x="248462" y="53705"/>
                  <a:pt x="243383" y="41393"/>
                  <a:pt x="234426" y="32161"/>
                </a:cubicBezTo>
                <a:cubicBezTo>
                  <a:pt x="228241" y="26909"/>
                  <a:pt x="221223" y="22725"/>
                  <a:pt x="213662" y="19779"/>
                </a:cubicBezTo>
                <a:cubicBezTo>
                  <a:pt x="158214" y="-6171"/>
                  <a:pt x="94197" y="-6605"/>
                  <a:pt x="38402" y="18588"/>
                </a:cubicBezTo>
                <a:cubicBezTo>
                  <a:pt x="29964" y="21909"/>
                  <a:pt x="21993" y="26314"/>
                  <a:pt x="14694" y="31695"/>
                </a:cubicBezTo>
                <a:cubicBezTo>
                  <a:pt x="5014" y="40666"/>
                  <a:pt x="-334" y="53372"/>
                  <a:pt x="16" y="66566"/>
                </a:cubicBezTo>
                <a:lnTo>
                  <a:pt x="16" y="113667"/>
                </a:lnTo>
                <a:cubicBezTo>
                  <a:pt x="6309" y="112822"/>
                  <a:pt x="12659" y="112038"/>
                  <a:pt x="19066" y="111314"/>
                </a:cubicBezTo>
                <a:close/>
              </a:path>
            </a:pathLst>
          </a:custGeom>
          <a:solidFill>
            <a:srgbClr val="000000"/>
          </a:solidFill>
          <a:ln w="9525" cap="flat">
            <a:noFill/>
            <a:prstDash val="solid"/>
            <a:miter/>
          </a:ln>
        </p:spPr>
        <p:txBody>
          <a:bodyPr rtlCol="0" anchor="ctr"/>
          <a:lstStyle/>
          <a:p>
            <a:endParaRPr lang="vi-VN"/>
          </a:p>
        </p:txBody>
      </p:sp>
      <p:sp>
        <p:nvSpPr>
          <p:cNvPr id="50" name="Freeform: Shape 49">
            <a:extLst>
              <a:ext uri="{FF2B5EF4-FFF2-40B4-BE49-F238E27FC236}">
                <a16:creationId xmlns:a16="http://schemas.microsoft.com/office/drawing/2014/main" id="{3F433E77-5DE1-4608-B0F1-3FC8E4E1D805}"/>
              </a:ext>
            </a:extLst>
          </p:cNvPr>
          <p:cNvSpPr/>
          <p:nvPr/>
        </p:nvSpPr>
        <p:spPr>
          <a:xfrm>
            <a:off x="3675321" y="4705626"/>
            <a:ext cx="838200" cy="371475"/>
          </a:xfrm>
          <a:custGeom>
            <a:avLst/>
            <a:gdLst>
              <a:gd name="connsiteX0" fmla="*/ 419100 w 838200"/>
              <a:gd name="connsiteY0" fmla="*/ 0 h 371475"/>
              <a:gd name="connsiteX1" fmla="*/ 0 w 838200"/>
              <a:gd name="connsiteY1" fmla="*/ 185738 h 371475"/>
              <a:gd name="connsiteX2" fmla="*/ 419100 w 838200"/>
              <a:gd name="connsiteY2" fmla="*/ 371475 h 371475"/>
              <a:gd name="connsiteX3" fmla="*/ 838200 w 838200"/>
              <a:gd name="connsiteY3" fmla="*/ 185738 h 371475"/>
              <a:gd name="connsiteX4" fmla="*/ 419100 w 838200"/>
              <a:gd name="connsiteY4" fmla="*/ 0 h 371475"/>
              <a:gd name="connsiteX5" fmla="*/ 419100 w 838200"/>
              <a:gd name="connsiteY5" fmla="*/ 352425 h 371475"/>
              <a:gd name="connsiteX6" fmla="*/ 19050 w 838200"/>
              <a:gd name="connsiteY6" fmla="*/ 185738 h 371475"/>
              <a:gd name="connsiteX7" fmla="*/ 419100 w 838200"/>
              <a:gd name="connsiteY7" fmla="*/ 19050 h 371475"/>
              <a:gd name="connsiteX8" fmla="*/ 819150 w 838200"/>
              <a:gd name="connsiteY8" fmla="*/ 185738 h 371475"/>
              <a:gd name="connsiteX9" fmla="*/ 419100 w 838200"/>
              <a:gd name="connsiteY9" fmla="*/ 352425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8200" h="371475">
                <a:moveTo>
                  <a:pt x="419100" y="0"/>
                </a:moveTo>
                <a:cubicBezTo>
                  <a:pt x="184090" y="0"/>
                  <a:pt x="0" y="81582"/>
                  <a:pt x="0" y="185738"/>
                </a:cubicBezTo>
                <a:cubicBezTo>
                  <a:pt x="0" y="289893"/>
                  <a:pt x="184090" y="371475"/>
                  <a:pt x="419100" y="371475"/>
                </a:cubicBezTo>
                <a:cubicBezTo>
                  <a:pt x="654110" y="371475"/>
                  <a:pt x="838200" y="289893"/>
                  <a:pt x="838200" y="185738"/>
                </a:cubicBezTo>
                <a:cubicBezTo>
                  <a:pt x="838200" y="81582"/>
                  <a:pt x="654110" y="0"/>
                  <a:pt x="419100" y="0"/>
                </a:cubicBezTo>
                <a:close/>
                <a:moveTo>
                  <a:pt x="419100" y="352425"/>
                </a:moveTo>
                <a:cubicBezTo>
                  <a:pt x="202244" y="352425"/>
                  <a:pt x="19050" y="276092"/>
                  <a:pt x="19050" y="185738"/>
                </a:cubicBezTo>
                <a:cubicBezTo>
                  <a:pt x="19050" y="95383"/>
                  <a:pt x="202244" y="19050"/>
                  <a:pt x="419100" y="19050"/>
                </a:cubicBezTo>
                <a:cubicBezTo>
                  <a:pt x="635956" y="19050"/>
                  <a:pt x="819150" y="95383"/>
                  <a:pt x="819150" y="185738"/>
                </a:cubicBezTo>
                <a:cubicBezTo>
                  <a:pt x="819150" y="276092"/>
                  <a:pt x="635956" y="352425"/>
                  <a:pt x="419100" y="352425"/>
                </a:cubicBezTo>
                <a:close/>
              </a:path>
            </a:pathLst>
          </a:custGeom>
          <a:solidFill>
            <a:srgbClr val="000000"/>
          </a:solidFill>
          <a:ln w="9525" cap="flat">
            <a:noFill/>
            <a:prstDash val="solid"/>
            <a:miter/>
          </a:ln>
        </p:spPr>
        <p:txBody>
          <a:bodyPr rtlCol="0" anchor="ctr"/>
          <a:lstStyle/>
          <a:p>
            <a:endParaRPr lang="vi-VN"/>
          </a:p>
        </p:txBody>
      </p:sp>
      <p:sp>
        <p:nvSpPr>
          <p:cNvPr id="7" name="Slide Number Placeholder 6">
            <a:extLst>
              <a:ext uri="{FF2B5EF4-FFF2-40B4-BE49-F238E27FC236}">
                <a16:creationId xmlns:a16="http://schemas.microsoft.com/office/drawing/2014/main" id="{145C5CB7-5412-4E7A-8F94-CA925B827805}"/>
              </a:ext>
            </a:extLst>
          </p:cNvPr>
          <p:cNvSpPr>
            <a:spLocks noGrp="1"/>
          </p:cNvSpPr>
          <p:nvPr>
            <p:ph type="sldNum" sz="quarter" idx="12"/>
          </p:nvPr>
        </p:nvSpPr>
        <p:spPr>
          <a:xfrm>
            <a:off x="10616573" y="6376844"/>
            <a:ext cx="1052508" cy="365125"/>
          </a:xfrm>
        </p:spPr>
        <p:txBody>
          <a:bodyPr/>
          <a:lstStyle/>
          <a:p>
            <a:fld id="{D57F1E4F-1CFF-5643-939E-217C01CDF565}" type="slidenum">
              <a:rPr lang="en-US" smtClean="0"/>
              <a:pPr/>
              <a:t>36</a:t>
            </a:fld>
            <a:endParaRPr lang="en-US" dirty="0"/>
          </a:p>
        </p:txBody>
      </p:sp>
      <p:sp>
        <p:nvSpPr>
          <p:cNvPr id="33" name="Content Placeholder 2">
            <a:extLst>
              <a:ext uri="{FF2B5EF4-FFF2-40B4-BE49-F238E27FC236}">
                <a16:creationId xmlns:a16="http://schemas.microsoft.com/office/drawing/2014/main" id="{601A3C33-9930-49E8-A02E-A1AE2FC6BB2F}"/>
              </a:ext>
            </a:extLst>
          </p:cNvPr>
          <p:cNvSpPr txBox="1">
            <a:spLocks/>
          </p:cNvSpPr>
          <p:nvPr/>
        </p:nvSpPr>
        <p:spPr>
          <a:xfrm>
            <a:off x="789775" y="5254578"/>
            <a:ext cx="10821033" cy="993211"/>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nSpc>
                <a:spcPct val="200000"/>
              </a:lnSpc>
              <a:buFont typeface="Wingdings" panose="05000000000000000000" pitchFamily="2" charset="2"/>
              <a:buChar char="§"/>
            </a:pPr>
            <a:r>
              <a:rPr lang="en-US" sz="2000" dirty="0" err="1">
                <a:solidFill>
                  <a:schemeClr val="tx1">
                    <a:lumMod val="85000"/>
                    <a:lumOff val="15000"/>
                  </a:schemeClr>
                </a:solidFill>
              </a:rPr>
              <a:t>Mức</a:t>
            </a:r>
            <a:r>
              <a:rPr lang="en-US" sz="2000" dirty="0">
                <a:solidFill>
                  <a:schemeClr val="tx1">
                    <a:lumMod val="85000"/>
                    <a:lumOff val="15000"/>
                  </a:schemeClr>
                </a:solidFill>
              </a:rPr>
              <a:t> </a:t>
            </a:r>
            <a:r>
              <a:rPr lang="en-US" sz="2000" dirty="0" err="1">
                <a:solidFill>
                  <a:schemeClr val="tx1"/>
                </a:solidFill>
              </a:rPr>
              <a:t>độ</a:t>
            </a:r>
            <a:r>
              <a:rPr lang="en-US" sz="2000" dirty="0">
                <a:solidFill>
                  <a:schemeClr val="tx1"/>
                </a:solidFill>
              </a:rPr>
              <a:t> </a:t>
            </a:r>
            <a:r>
              <a:rPr lang="en-US" sz="2000" dirty="0" err="1">
                <a:solidFill>
                  <a:schemeClr val="tx1"/>
                </a:solidFill>
              </a:rPr>
              <a:t>bao</a:t>
            </a:r>
            <a:r>
              <a:rPr lang="en-US" sz="2000" dirty="0">
                <a:solidFill>
                  <a:schemeClr val="tx1"/>
                </a:solidFill>
              </a:rPr>
              <a:t> </a:t>
            </a:r>
            <a:r>
              <a:rPr lang="en-US" sz="2000" dirty="0" err="1">
                <a:solidFill>
                  <a:schemeClr val="tx1"/>
                </a:solidFill>
              </a:rPr>
              <a:t>phủ</a:t>
            </a:r>
            <a:r>
              <a:rPr lang="en-US" sz="2000" dirty="0">
                <a:solidFill>
                  <a:schemeClr val="tx1"/>
                </a:solidFill>
              </a:rPr>
              <a:t> </a:t>
            </a:r>
            <a:r>
              <a:rPr lang="en-US" sz="2000" dirty="0" err="1">
                <a:solidFill>
                  <a:schemeClr val="tx1">
                    <a:lumMod val="85000"/>
                    <a:lumOff val="15000"/>
                  </a:schemeClr>
                </a:solidFill>
              </a:rPr>
              <a:t>của</a:t>
            </a:r>
            <a:r>
              <a:rPr lang="en-US" sz="2000" dirty="0">
                <a:solidFill>
                  <a:schemeClr val="tx1">
                    <a:lumMod val="85000"/>
                    <a:lumOff val="15000"/>
                  </a:schemeClr>
                </a:solidFill>
              </a:rPr>
              <a:t> BHXH </a:t>
            </a:r>
            <a:r>
              <a:rPr lang="en-US" sz="2000" dirty="0" err="1">
                <a:solidFill>
                  <a:schemeClr val="tx1">
                    <a:lumMod val="85000"/>
                    <a:lumOff val="15000"/>
                  </a:schemeClr>
                </a:solidFill>
              </a:rPr>
              <a:t>còn</a:t>
            </a:r>
            <a:r>
              <a:rPr lang="en-US" sz="2000" dirty="0">
                <a:solidFill>
                  <a:schemeClr val="tx1">
                    <a:lumMod val="85000"/>
                    <a:lumOff val="15000"/>
                  </a:schemeClr>
                </a:solidFill>
              </a:rPr>
              <a:t> </a:t>
            </a:r>
            <a:r>
              <a:rPr lang="en-US" sz="2000" dirty="0" err="1">
                <a:solidFill>
                  <a:schemeClr val="tx1">
                    <a:lumMod val="85000"/>
                    <a:lumOff val="15000"/>
                  </a:schemeClr>
                </a:solidFill>
              </a:rPr>
              <a:t>hạn</a:t>
            </a:r>
            <a:r>
              <a:rPr lang="en-US" sz="2000" dirty="0">
                <a:solidFill>
                  <a:schemeClr val="tx1">
                    <a:lumMod val="85000"/>
                    <a:lumOff val="15000"/>
                  </a:schemeClr>
                </a:solidFill>
              </a:rPr>
              <a:t> </a:t>
            </a:r>
            <a:r>
              <a:rPr lang="en-US" sz="2000" dirty="0" err="1">
                <a:solidFill>
                  <a:schemeClr val="tx1">
                    <a:lumMod val="85000"/>
                    <a:lumOff val="15000"/>
                  </a:schemeClr>
                </a:solidFill>
              </a:rPr>
              <a:t>chế</a:t>
            </a:r>
            <a:r>
              <a:rPr lang="en-US" sz="2000" dirty="0">
                <a:solidFill>
                  <a:schemeClr val="tx1">
                    <a:lumMod val="85000"/>
                    <a:lumOff val="15000"/>
                  </a:schemeClr>
                </a:solidFill>
              </a:rPr>
              <a:t>. </a:t>
            </a:r>
            <a:r>
              <a:rPr lang="en-US" sz="2000" dirty="0" err="1">
                <a:solidFill>
                  <a:schemeClr val="tx1">
                    <a:lumMod val="85000"/>
                    <a:lumOff val="15000"/>
                  </a:schemeClr>
                </a:solidFill>
              </a:rPr>
              <a:t>Tỷ</a:t>
            </a:r>
            <a:r>
              <a:rPr lang="en-US" sz="2000" dirty="0">
                <a:solidFill>
                  <a:schemeClr val="tx1">
                    <a:lumMod val="85000"/>
                    <a:lumOff val="15000"/>
                  </a:schemeClr>
                </a:solidFill>
              </a:rPr>
              <a:t> </a:t>
            </a:r>
            <a:r>
              <a:rPr lang="en-US" sz="2000" dirty="0" err="1">
                <a:solidFill>
                  <a:schemeClr val="tx1">
                    <a:lumMod val="85000"/>
                    <a:lumOff val="15000"/>
                  </a:schemeClr>
                </a:solidFill>
              </a:rPr>
              <a:t>lệ</a:t>
            </a:r>
            <a:r>
              <a:rPr lang="en-US" sz="2000" dirty="0">
                <a:solidFill>
                  <a:schemeClr val="tx1">
                    <a:lumMod val="85000"/>
                    <a:lumOff val="15000"/>
                  </a:schemeClr>
                </a:solidFill>
              </a:rPr>
              <a:t> LLLĐ </a:t>
            </a:r>
            <a:r>
              <a:rPr lang="en-US" sz="2000" dirty="0" err="1">
                <a:solidFill>
                  <a:schemeClr val="tx1">
                    <a:lumMod val="85000"/>
                    <a:lumOff val="15000"/>
                  </a:schemeClr>
                </a:solidFill>
              </a:rPr>
              <a:t>trong</a:t>
            </a:r>
            <a:r>
              <a:rPr lang="en-US" sz="2000" dirty="0">
                <a:solidFill>
                  <a:schemeClr val="tx1">
                    <a:lumMod val="85000"/>
                    <a:lumOff val="15000"/>
                  </a:schemeClr>
                </a:solidFill>
              </a:rPr>
              <a:t> </a:t>
            </a:r>
            <a:r>
              <a:rPr lang="en-US" sz="2000" dirty="0" err="1">
                <a:solidFill>
                  <a:schemeClr val="tx1">
                    <a:lumMod val="85000"/>
                    <a:lumOff val="15000"/>
                  </a:schemeClr>
                </a:solidFill>
              </a:rPr>
              <a:t>khu</a:t>
            </a:r>
            <a:r>
              <a:rPr lang="en-US" sz="2000" dirty="0">
                <a:solidFill>
                  <a:schemeClr val="tx1">
                    <a:lumMod val="85000"/>
                    <a:lumOff val="15000"/>
                  </a:schemeClr>
                </a:solidFill>
              </a:rPr>
              <a:t> </a:t>
            </a:r>
            <a:r>
              <a:rPr lang="en-US" sz="2000" dirty="0" err="1">
                <a:solidFill>
                  <a:schemeClr val="tx1">
                    <a:lumMod val="85000"/>
                    <a:lumOff val="15000"/>
                  </a:schemeClr>
                </a:solidFill>
              </a:rPr>
              <a:t>vực</a:t>
            </a:r>
            <a:r>
              <a:rPr lang="en-US" sz="2000" dirty="0">
                <a:solidFill>
                  <a:schemeClr val="tx1">
                    <a:lumMod val="85000"/>
                    <a:lumOff val="15000"/>
                  </a:schemeClr>
                </a:solidFill>
              </a:rPr>
              <a:t> </a:t>
            </a:r>
            <a:r>
              <a:rPr lang="en-US" sz="2000" dirty="0" err="1">
                <a:solidFill>
                  <a:schemeClr val="tx1">
                    <a:lumMod val="85000"/>
                    <a:lumOff val="15000"/>
                  </a:schemeClr>
                </a:solidFill>
              </a:rPr>
              <a:t>chính</a:t>
            </a:r>
            <a:r>
              <a:rPr lang="en-US" sz="2000" dirty="0">
                <a:solidFill>
                  <a:schemeClr val="tx1">
                    <a:lumMod val="85000"/>
                    <a:lumOff val="15000"/>
                  </a:schemeClr>
                </a:solidFill>
              </a:rPr>
              <a:t> </a:t>
            </a:r>
            <a:r>
              <a:rPr lang="en-US" sz="2000" dirty="0" err="1">
                <a:solidFill>
                  <a:schemeClr val="tx1">
                    <a:lumMod val="85000"/>
                    <a:lumOff val="15000"/>
                  </a:schemeClr>
                </a:solidFill>
              </a:rPr>
              <a:t>thức</a:t>
            </a:r>
            <a:r>
              <a:rPr lang="en-US" sz="2000" dirty="0">
                <a:solidFill>
                  <a:schemeClr val="tx1">
                    <a:lumMod val="85000"/>
                    <a:lumOff val="15000"/>
                  </a:schemeClr>
                </a:solidFill>
              </a:rPr>
              <a:t> </a:t>
            </a:r>
            <a:r>
              <a:rPr lang="en-US" sz="2000" dirty="0" err="1">
                <a:solidFill>
                  <a:schemeClr val="tx1">
                    <a:lumMod val="85000"/>
                    <a:lumOff val="15000"/>
                  </a:schemeClr>
                </a:solidFill>
              </a:rPr>
              <a:t>không</a:t>
            </a:r>
            <a:r>
              <a:rPr lang="en-US" sz="2000" dirty="0">
                <a:solidFill>
                  <a:schemeClr val="tx1">
                    <a:lumMod val="85000"/>
                    <a:lumOff val="15000"/>
                  </a:schemeClr>
                </a:solidFill>
              </a:rPr>
              <a:t> </a:t>
            </a:r>
            <a:r>
              <a:rPr lang="en-US" sz="2000" dirty="0" err="1">
                <a:solidFill>
                  <a:schemeClr val="tx1">
                    <a:lumMod val="85000"/>
                    <a:lumOff val="15000"/>
                  </a:schemeClr>
                </a:solidFill>
              </a:rPr>
              <a:t>tham</a:t>
            </a:r>
            <a:r>
              <a:rPr lang="en-US" sz="2000" dirty="0">
                <a:solidFill>
                  <a:schemeClr val="tx1">
                    <a:lumMod val="85000"/>
                    <a:lumOff val="15000"/>
                  </a:schemeClr>
                </a:solidFill>
              </a:rPr>
              <a:t> </a:t>
            </a:r>
            <a:r>
              <a:rPr lang="en-US" sz="2000" dirty="0" err="1">
                <a:solidFill>
                  <a:schemeClr val="tx1">
                    <a:lumMod val="85000"/>
                    <a:lumOff val="15000"/>
                  </a:schemeClr>
                </a:solidFill>
              </a:rPr>
              <a:t>gia</a:t>
            </a:r>
            <a:r>
              <a:rPr lang="en-US" sz="2000" dirty="0">
                <a:solidFill>
                  <a:schemeClr val="tx1">
                    <a:lumMod val="85000"/>
                    <a:lumOff val="15000"/>
                  </a:schemeClr>
                </a:solidFill>
              </a:rPr>
              <a:t> BHXH </a:t>
            </a:r>
            <a:r>
              <a:rPr lang="en-US" sz="2000" dirty="0" err="1">
                <a:solidFill>
                  <a:schemeClr val="tx1">
                    <a:lumMod val="85000"/>
                    <a:lumOff val="15000"/>
                  </a:schemeClr>
                </a:solidFill>
              </a:rPr>
              <a:t>cao</a:t>
            </a:r>
            <a:r>
              <a:rPr lang="en-US" sz="2000" dirty="0">
                <a:solidFill>
                  <a:schemeClr val="tx1">
                    <a:lumMod val="85000"/>
                    <a:lumOff val="15000"/>
                  </a:schemeClr>
                </a:solidFill>
              </a:rPr>
              <a:t> (</a:t>
            </a:r>
            <a:r>
              <a:rPr lang="en-US" sz="2000" dirty="0" err="1">
                <a:solidFill>
                  <a:schemeClr val="tx1">
                    <a:lumMod val="85000"/>
                    <a:lumOff val="15000"/>
                  </a:schemeClr>
                </a:solidFill>
              </a:rPr>
              <a:t>ước</a:t>
            </a:r>
            <a:r>
              <a:rPr lang="en-US" sz="2000" dirty="0">
                <a:solidFill>
                  <a:schemeClr val="tx1">
                    <a:lumMod val="85000"/>
                    <a:lumOff val="15000"/>
                  </a:schemeClr>
                </a:solidFill>
              </a:rPr>
              <a:t> </a:t>
            </a:r>
            <a:r>
              <a:rPr lang="en-US" sz="2000" dirty="0" err="1">
                <a:solidFill>
                  <a:schemeClr val="tx1">
                    <a:lumMod val="85000"/>
                    <a:lumOff val="15000"/>
                  </a:schemeClr>
                </a:solidFill>
              </a:rPr>
              <a:t>khoảng</a:t>
            </a:r>
            <a:r>
              <a:rPr lang="en-US" sz="2000" dirty="0">
                <a:solidFill>
                  <a:schemeClr val="tx1">
                    <a:lumMod val="85000"/>
                    <a:lumOff val="15000"/>
                  </a:schemeClr>
                </a:solidFill>
              </a:rPr>
              <a:t> 18%).</a:t>
            </a:r>
            <a:endParaRPr lang="vi-VN" sz="2000" dirty="0">
              <a:solidFill>
                <a:schemeClr val="tx1">
                  <a:lumMod val="85000"/>
                  <a:lumOff val="15000"/>
                </a:schemeClr>
              </a:solidFill>
            </a:endParaRPr>
          </a:p>
        </p:txBody>
      </p:sp>
    </p:spTree>
    <p:extLst>
      <p:ext uri="{BB962C8B-B14F-4D97-AF65-F5344CB8AC3E}">
        <p14:creationId xmlns:p14="http://schemas.microsoft.com/office/powerpoint/2010/main" val="34949538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18097-09A6-4D75-9CD6-3EEA65C99866}"/>
              </a:ext>
            </a:extLst>
          </p:cNvPr>
          <p:cNvSpPr>
            <a:spLocks noGrp="1"/>
          </p:cNvSpPr>
          <p:nvPr>
            <p:ph type="title"/>
          </p:nvPr>
        </p:nvSpPr>
        <p:spPr/>
        <p:txBody>
          <a:bodyPr>
            <a:normAutofit/>
          </a:bodyPr>
          <a:lstStyle/>
          <a:p>
            <a:r>
              <a:rPr lang="vi-VN" dirty="0" err="1"/>
              <a:t>Đề</a:t>
            </a:r>
            <a:r>
              <a:rPr lang="vi-VN" dirty="0"/>
              <a:t> xuất và </a:t>
            </a:r>
            <a:r>
              <a:rPr lang="vi-VN" dirty="0" err="1"/>
              <a:t>những</a:t>
            </a:r>
            <a:r>
              <a:rPr lang="vi-VN" dirty="0"/>
              <a:t> </a:t>
            </a:r>
            <a:r>
              <a:rPr lang="vi-VN" dirty="0" err="1"/>
              <a:t>hướng</a:t>
            </a:r>
            <a:r>
              <a:rPr lang="vi-VN" dirty="0"/>
              <a:t> đi trong tương lai</a:t>
            </a:r>
          </a:p>
        </p:txBody>
      </p:sp>
      <p:pic>
        <p:nvPicPr>
          <p:cNvPr id="1026" name="Picture 2" descr="Important Business Plan Tool Announcement | The U.S. Small Business  Administration | SBA.gov">
            <a:extLst>
              <a:ext uri="{FF2B5EF4-FFF2-40B4-BE49-F238E27FC236}">
                <a16:creationId xmlns:a16="http://schemas.microsoft.com/office/drawing/2014/main" id="{88A78843-6582-4610-9CC5-858B439A92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6001" y="5427059"/>
            <a:ext cx="1821543" cy="1131274"/>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86F9813A-DD78-445C-AEF6-F3D6F5E1E590}"/>
              </a:ext>
            </a:extLst>
          </p:cNvPr>
          <p:cNvSpPr>
            <a:spLocks noGrp="1"/>
          </p:cNvSpPr>
          <p:nvPr>
            <p:ph idx="1"/>
          </p:nvPr>
        </p:nvSpPr>
        <p:spPr>
          <a:xfrm>
            <a:off x="506597" y="2089474"/>
            <a:ext cx="5220963" cy="3678238"/>
          </a:xfrm>
        </p:spPr>
        <p:txBody>
          <a:bodyPr>
            <a:normAutofit fontScale="92500" lnSpcReduction="10000"/>
          </a:bodyPr>
          <a:lstStyle/>
          <a:p>
            <a:pPr>
              <a:lnSpc>
                <a:spcPct val="150000"/>
              </a:lnSpc>
            </a:pPr>
            <a:r>
              <a:rPr lang="vi-VN" dirty="0">
                <a:solidFill>
                  <a:schemeClr val="tx1">
                    <a:lumMod val="85000"/>
                    <a:lumOff val="15000"/>
                  </a:schemeClr>
                </a:solidFill>
              </a:rPr>
              <a:t>Phát triển kỹ năng cho người lao động</a:t>
            </a:r>
            <a:r>
              <a:rPr lang="en-US" dirty="0">
                <a:solidFill>
                  <a:schemeClr val="tx1">
                    <a:lumMod val="85000"/>
                    <a:lumOff val="15000"/>
                  </a:schemeClr>
                </a:solidFill>
              </a:rPr>
              <a:t>, </a:t>
            </a:r>
            <a:r>
              <a:rPr lang="vi-VN" dirty="0">
                <a:solidFill>
                  <a:schemeClr val="tx1">
                    <a:lumMod val="85000"/>
                    <a:lumOff val="15000"/>
                  </a:schemeClr>
                </a:solidFill>
              </a:rPr>
              <a:t>đặc </a:t>
            </a:r>
            <a:r>
              <a:rPr lang="vi-VN" dirty="0">
                <a:solidFill>
                  <a:schemeClr val="tx1">
                    <a:lumMod val="85000"/>
                    <a:lumOff val="15000"/>
                  </a:schemeClr>
                </a:solidFill>
                <a:latin typeface="+mj-lt"/>
              </a:rPr>
              <a:t>biệt ở khu vực phi chính thức</a:t>
            </a:r>
          </a:p>
          <a:p>
            <a:pPr>
              <a:lnSpc>
                <a:spcPct val="150000"/>
              </a:lnSpc>
            </a:pPr>
            <a:r>
              <a:rPr lang="en-US" dirty="0" err="1">
                <a:solidFill>
                  <a:schemeClr val="tx1">
                    <a:lumMod val="85000"/>
                    <a:lumOff val="15000"/>
                  </a:schemeClr>
                </a:solidFill>
                <a:latin typeface="+mj-lt"/>
              </a:rPr>
              <a:t>Kinh</a:t>
            </a:r>
            <a:r>
              <a:rPr lang="en-US" dirty="0">
                <a:solidFill>
                  <a:schemeClr val="tx1">
                    <a:lumMod val="85000"/>
                    <a:lumOff val="15000"/>
                  </a:schemeClr>
                </a:solidFill>
                <a:latin typeface="+mj-lt"/>
              </a:rPr>
              <a:t> </a:t>
            </a:r>
            <a:r>
              <a:rPr lang="en-US" dirty="0" err="1">
                <a:solidFill>
                  <a:schemeClr val="tx1">
                    <a:lumMod val="85000"/>
                    <a:lumOff val="15000"/>
                  </a:schemeClr>
                </a:solidFill>
                <a:latin typeface="+mj-lt"/>
              </a:rPr>
              <a:t>tế</a:t>
            </a:r>
            <a:r>
              <a:rPr lang="en-US" dirty="0">
                <a:solidFill>
                  <a:schemeClr val="tx1">
                    <a:lumMod val="85000"/>
                    <a:lumOff val="15000"/>
                  </a:schemeClr>
                </a:solidFill>
                <a:latin typeface="+mj-lt"/>
              </a:rPr>
              <a:t> </a:t>
            </a:r>
            <a:r>
              <a:rPr lang="en-US" dirty="0" err="1">
                <a:solidFill>
                  <a:schemeClr val="tx1">
                    <a:lumMod val="85000"/>
                    <a:lumOff val="15000"/>
                  </a:schemeClr>
                </a:solidFill>
                <a:latin typeface="+mj-lt"/>
              </a:rPr>
              <a:t>số</a:t>
            </a:r>
            <a:r>
              <a:rPr lang="en-US" dirty="0">
                <a:solidFill>
                  <a:schemeClr val="tx1">
                    <a:lumMod val="85000"/>
                    <a:lumOff val="15000"/>
                  </a:schemeClr>
                </a:solidFill>
                <a:latin typeface="+mj-lt"/>
              </a:rPr>
              <a:t>, </a:t>
            </a:r>
            <a:r>
              <a:rPr lang="en-US" dirty="0" err="1">
                <a:solidFill>
                  <a:schemeClr val="tx1">
                    <a:lumMod val="85000"/>
                    <a:lumOff val="15000"/>
                  </a:schemeClr>
                </a:solidFill>
                <a:latin typeface="+mj-lt"/>
              </a:rPr>
              <a:t>chuyển</a:t>
            </a:r>
            <a:r>
              <a:rPr lang="en-US" dirty="0">
                <a:solidFill>
                  <a:schemeClr val="tx1">
                    <a:lumMod val="85000"/>
                    <a:lumOff val="15000"/>
                  </a:schemeClr>
                </a:solidFill>
                <a:latin typeface="+mj-lt"/>
              </a:rPr>
              <a:t> </a:t>
            </a:r>
            <a:r>
              <a:rPr lang="en-US" dirty="0" err="1">
                <a:solidFill>
                  <a:schemeClr val="tx1">
                    <a:lumMod val="85000"/>
                    <a:lumOff val="15000"/>
                  </a:schemeClr>
                </a:solidFill>
                <a:latin typeface="+mj-lt"/>
              </a:rPr>
              <a:t>đổi</a:t>
            </a:r>
            <a:r>
              <a:rPr lang="en-US" dirty="0">
                <a:solidFill>
                  <a:schemeClr val="tx1">
                    <a:lumMod val="85000"/>
                    <a:lumOff val="15000"/>
                  </a:schemeClr>
                </a:solidFill>
                <a:latin typeface="+mj-lt"/>
              </a:rPr>
              <a:t> </a:t>
            </a:r>
            <a:r>
              <a:rPr lang="en-US" dirty="0" err="1">
                <a:solidFill>
                  <a:schemeClr val="tx1">
                    <a:lumMod val="85000"/>
                    <a:lumOff val="15000"/>
                  </a:schemeClr>
                </a:solidFill>
                <a:latin typeface="+mj-lt"/>
              </a:rPr>
              <a:t>số</a:t>
            </a:r>
            <a:endParaRPr lang="en-US" dirty="0">
              <a:solidFill>
                <a:schemeClr val="tx1">
                  <a:lumMod val="85000"/>
                  <a:lumOff val="15000"/>
                </a:schemeClr>
              </a:solidFill>
              <a:latin typeface="+mj-lt"/>
            </a:endParaRPr>
          </a:p>
          <a:p>
            <a:pPr>
              <a:lnSpc>
                <a:spcPct val="150000"/>
              </a:lnSpc>
            </a:pPr>
            <a:r>
              <a:rPr lang="vi-VN" dirty="0">
                <a:solidFill>
                  <a:schemeClr val="tx1">
                    <a:lumMod val="85000"/>
                    <a:lumOff val="15000"/>
                  </a:schemeClr>
                </a:solidFill>
              </a:rPr>
              <a:t>Định hình lại chuỗi giá trị</a:t>
            </a:r>
          </a:p>
          <a:p>
            <a:pPr>
              <a:lnSpc>
                <a:spcPct val="150000"/>
              </a:lnSpc>
            </a:pPr>
            <a:r>
              <a:rPr lang="vi-VN" dirty="0" err="1">
                <a:solidFill>
                  <a:schemeClr val="tx1">
                    <a:lumMod val="85000"/>
                    <a:lumOff val="15000"/>
                  </a:schemeClr>
                </a:solidFill>
              </a:rPr>
              <a:t>Bảo</a:t>
            </a:r>
            <a:r>
              <a:rPr lang="vi-VN" dirty="0">
                <a:solidFill>
                  <a:schemeClr val="tx1">
                    <a:lumMod val="85000"/>
                    <a:lumOff val="15000"/>
                  </a:schemeClr>
                </a:solidFill>
              </a:rPr>
              <a:t> </a:t>
            </a:r>
            <a:r>
              <a:rPr lang="vi-VN" dirty="0" err="1">
                <a:solidFill>
                  <a:schemeClr val="tx1">
                    <a:lumMod val="85000"/>
                    <a:lumOff val="15000"/>
                  </a:schemeClr>
                </a:solidFill>
              </a:rPr>
              <a:t>vệ</a:t>
            </a:r>
            <a:r>
              <a:rPr lang="vi-VN" dirty="0">
                <a:solidFill>
                  <a:schemeClr val="tx1">
                    <a:lumMod val="85000"/>
                    <a:lumOff val="15000"/>
                  </a:schemeClr>
                </a:solidFill>
              </a:rPr>
              <a:t> </a:t>
            </a:r>
            <a:r>
              <a:rPr lang="vi-VN" dirty="0" err="1">
                <a:solidFill>
                  <a:schemeClr val="tx1">
                    <a:lumMod val="85000"/>
                    <a:lumOff val="15000"/>
                  </a:schemeClr>
                </a:solidFill>
              </a:rPr>
              <a:t>nhóm</a:t>
            </a:r>
            <a:r>
              <a:rPr lang="vi-VN" dirty="0">
                <a:solidFill>
                  <a:schemeClr val="tx1">
                    <a:lumMod val="85000"/>
                    <a:lumOff val="15000"/>
                  </a:schemeClr>
                </a:solidFill>
              </a:rPr>
              <a:t> </a:t>
            </a:r>
            <a:r>
              <a:rPr lang="vi-VN" dirty="0" err="1">
                <a:solidFill>
                  <a:schemeClr val="tx1">
                    <a:lumMod val="85000"/>
                    <a:lumOff val="15000"/>
                  </a:schemeClr>
                </a:solidFill>
              </a:rPr>
              <a:t>người</a:t>
            </a:r>
            <a:r>
              <a:rPr lang="vi-VN" dirty="0">
                <a:solidFill>
                  <a:schemeClr val="tx1">
                    <a:lumMod val="85000"/>
                    <a:lumOff val="15000"/>
                  </a:schemeClr>
                </a:solidFill>
              </a:rPr>
              <a:t> </a:t>
            </a:r>
            <a:r>
              <a:rPr lang="vi-VN" dirty="0" err="1">
                <a:solidFill>
                  <a:schemeClr val="tx1">
                    <a:lumMod val="85000"/>
                    <a:lumOff val="15000"/>
                  </a:schemeClr>
                </a:solidFill>
              </a:rPr>
              <a:t>yếu</a:t>
            </a:r>
            <a:r>
              <a:rPr lang="vi-VN" dirty="0">
                <a:solidFill>
                  <a:schemeClr val="tx1">
                    <a:lumMod val="85000"/>
                    <a:lumOff val="15000"/>
                  </a:schemeClr>
                </a:solidFill>
              </a:rPr>
              <a:t> </a:t>
            </a:r>
            <a:r>
              <a:rPr lang="vi-VN" dirty="0" err="1">
                <a:solidFill>
                  <a:schemeClr val="tx1">
                    <a:lumMod val="85000"/>
                    <a:lumOff val="15000"/>
                  </a:schemeClr>
                </a:solidFill>
              </a:rPr>
              <a:t>thế</a:t>
            </a:r>
            <a:r>
              <a:rPr lang="vi-VN" dirty="0">
                <a:solidFill>
                  <a:schemeClr val="tx1">
                    <a:lumMod val="85000"/>
                    <a:lumOff val="15000"/>
                  </a:schemeClr>
                </a:solidFill>
              </a:rPr>
              <a:t>, </a:t>
            </a:r>
            <a:r>
              <a:rPr lang="vi-VN" dirty="0" err="1">
                <a:solidFill>
                  <a:schemeClr val="tx1">
                    <a:lumMod val="85000"/>
                    <a:lumOff val="15000"/>
                  </a:schemeClr>
                </a:solidFill>
              </a:rPr>
              <a:t>dễ</a:t>
            </a:r>
            <a:r>
              <a:rPr lang="vi-VN" dirty="0">
                <a:solidFill>
                  <a:schemeClr val="tx1">
                    <a:lumMod val="85000"/>
                    <a:lumOff val="15000"/>
                  </a:schemeClr>
                </a:solidFill>
              </a:rPr>
              <a:t> </a:t>
            </a:r>
            <a:r>
              <a:rPr lang="vi-VN" dirty="0" err="1">
                <a:solidFill>
                  <a:schemeClr val="tx1">
                    <a:lumMod val="85000"/>
                    <a:lumOff val="15000"/>
                  </a:schemeClr>
                </a:solidFill>
              </a:rPr>
              <a:t>bị</a:t>
            </a:r>
            <a:r>
              <a:rPr lang="vi-VN" dirty="0">
                <a:solidFill>
                  <a:schemeClr val="tx1">
                    <a:lumMod val="85000"/>
                    <a:lumOff val="15000"/>
                  </a:schemeClr>
                </a:solidFill>
              </a:rPr>
              <a:t> </a:t>
            </a:r>
            <a:r>
              <a:rPr lang="vi-VN" dirty="0" err="1">
                <a:solidFill>
                  <a:schemeClr val="tx1">
                    <a:lumMod val="85000"/>
                    <a:lumOff val="15000"/>
                  </a:schemeClr>
                </a:solidFill>
              </a:rPr>
              <a:t>tổn</a:t>
            </a:r>
            <a:r>
              <a:rPr lang="vi-VN" dirty="0">
                <a:solidFill>
                  <a:schemeClr val="tx1">
                    <a:lumMod val="85000"/>
                    <a:lumOff val="15000"/>
                  </a:schemeClr>
                </a:solidFill>
              </a:rPr>
              <a:t> thương </a:t>
            </a:r>
            <a:r>
              <a:rPr lang="vi-VN" dirty="0" err="1">
                <a:solidFill>
                  <a:schemeClr val="tx1">
                    <a:lumMod val="85000"/>
                    <a:lumOff val="15000"/>
                  </a:schemeClr>
                </a:solidFill>
              </a:rPr>
              <a:t>trước</a:t>
            </a:r>
            <a:r>
              <a:rPr lang="vi-VN" dirty="0">
                <a:solidFill>
                  <a:schemeClr val="tx1">
                    <a:lumMod val="85000"/>
                    <a:lumOff val="15000"/>
                  </a:schemeClr>
                </a:solidFill>
              </a:rPr>
              <a:t> các </a:t>
            </a:r>
            <a:r>
              <a:rPr lang="vi-VN" dirty="0" err="1">
                <a:solidFill>
                  <a:schemeClr val="tx1">
                    <a:lumMod val="85000"/>
                    <a:lumOff val="15000"/>
                  </a:schemeClr>
                </a:solidFill>
              </a:rPr>
              <a:t>cú</a:t>
            </a:r>
            <a:r>
              <a:rPr lang="vi-VN" dirty="0">
                <a:solidFill>
                  <a:schemeClr val="tx1">
                    <a:lumMod val="85000"/>
                    <a:lumOff val="15000"/>
                  </a:schemeClr>
                </a:solidFill>
              </a:rPr>
              <a:t> </a:t>
            </a:r>
            <a:r>
              <a:rPr lang="vi-VN" dirty="0" err="1">
                <a:solidFill>
                  <a:schemeClr val="tx1">
                    <a:lumMod val="85000"/>
                    <a:lumOff val="15000"/>
                  </a:schemeClr>
                </a:solidFill>
              </a:rPr>
              <a:t>sốc</a:t>
            </a:r>
            <a:r>
              <a:rPr lang="vi-VN" dirty="0">
                <a:solidFill>
                  <a:schemeClr val="tx1">
                    <a:lumMod val="85000"/>
                    <a:lumOff val="15000"/>
                  </a:schemeClr>
                </a:solidFill>
              </a:rPr>
              <a:t> như COVID-19</a:t>
            </a:r>
          </a:p>
          <a:p>
            <a:pPr>
              <a:lnSpc>
                <a:spcPct val="150000"/>
              </a:lnSpc>
            </a:pPr>
            <a:r>
              <a:rPr lang="vi-VN" dirty="0" err="1">
                <a:solidFill>
                  <a:schemeClr val="tx1">
                    <a:lumMod val="85000"/>
                    <a:lumOff val="15000"/>
                  </a:schemeClr>
                </a:solidFill>
              </a:rPr>
              <a:t>Chú</a:t>
            </a:r>
            <a:r>
              <a:rPr lang="vi-VN" dirty="0">
                <a:solidFill>
                  <a:schemeClr val="tx1">
                    <a:lumMod val="85000"/>
                    <a:lumOff val="15000"/>
                  </a:schemeClr>
                </a:solidFill>
              </a:rPr>
              <a:t> </a:t>
            </a:r>
            <a:r>
              <a:rPr lang="vi-VN" dirty="0" err="1">
                <a:solidFill>
                  <a:schemeClr val="tx1">
                    <a:lumMod val="85000"/>
                    <a:lumOff val="15000"/>
                  </a:schemeClr>
                </a:solidFill>
              </a:rPr>
              <a:t>trọng</a:t>
            </a:r>
            <a:r>
              <a:rPr lang="vi-VN" dirty="0">
                <a:solidFill>
                  <a:schemeClr val="tx1">
                    <a:lumMod val="85000"/>
                    <a:lumOff val="15000"/>
                  </a:schemeClr>
                </a:solidFill>
              </a:rPr>
              <a:t> các </a:t>
            </a:r>
            <a:r>
              <a:rPr lang="vi-VN" dirty="0" err="1">
                <a:solidFill>
                  <a:schemeClr val="tx1">
                    <a:lumMod val="85000"/>
                    <a:lumOff val="15000"/>
                  </a:schemeClr>
                </a:solidFill>
              </a:rPr>
              <a:t>vấn</a:t>
            </a:r>
            <a:r>
              <a:rPr lang="vi-VN" dirty="0">
                <a:solidFill>
                  <a:schemeClr val="tx1">
                    <a:lumMod val="85000"/>
                    <a:lumOff val="15000"/>
                  </a:schemeClr>
                </a:solidFill>
              </a:rPr>
              <a:t> </a:t>
            </a:r>
            <a:r>
              <a:rPr lang="vi-VN" dirty="0" err="1">
                <a:solidFill>
                  <a:schemeClr val="tx1">
                    <a:lumMod val="85000"/>
                    <a:lumOff val="15000"/>
                  </a:schemeClr>
                </a:solidFill>
              </a:rPr>
              <a:t>đề</a:t>
            </a:r>
            <a:r>
              <a:rPr lang="vi-VN" dirty="0">
                <a:solidFill>
                  <a:schemeClr val="tx1">
                    <a:lumMod val="85000"/>
                    <a:lumOff val="15000"/>
                  </a:schemeClr>
                </a:solidFill>
              </a:rPr>
              <a:t> liên quan </a:t>
            </a:r>
            <a:r>
              <a:rPr lang="vi-VN" dirty="0" err="1">
                <a:solidFill>
                  <a:schemeClr val="tx1">
                    <a:lumMod val="85000"/>
                    <a:lumOff val="15000"/>
                  </a:schemeClr>
                </a:solidFill>
              </a:rPr>
              <a:t>tới</a:t>
            </a:r>
            <a:r>
              <a:rPr lang="vi-VN" dirty="0">
                <a:solidFill>
                  <a:schemeClr val="tx1">
                    <a:lumMod val="85000"/>
                    <a:lumOff val="15000"/>
                  </a:schemeClr>
                </a:solidFill>
              </a:rPr>
              <a:t> </a:t>
            </a:r>
            <a:r>
              <a:rPr lang="vi-VN" dirty="0" err="1">
                <a:solidFill>
                  <a:schemeClr val="tx1">
                    <a:lumMod val="85000"/>
                    <a:lumOff val="15000"/>
                  </a:schemeClr>
                </a:solidFill>
              </a:rPr>
              <a:t>biến</a:t>
            </a:r>
            <a:r>
              <a:rPr lang="vi-VN" dirty="0">
                <a:solidFill>
                  <a:schemeClr val="tx1">
                    <a:lumMod val="85000"/>
                    <a:lumOff val="15000"/>
                  </a:schemeClr>
                </a:solidFill>
              </a:rPr>
              <a:t> đổi </a:t>
            </a:r>
            <a:r>
              <a:rPr lang="vi-VN" dirty="0" err="1">
                <a:solidFill>
                  <a:schemeClr val="tx1">
                    <a:lumMod val="85000"/>
                    <a:lumOff val="15000"/>
                  </a:schemeClr>
                </a:solidFill>
              </a:rPr>
              <a:t>khí</a:t>
            </a:r>
            <a:r>
              <a:rPr lang="vi-VN" dirty="0">
                <a:solidFill>
                  <a:schemeClr val="tx1">
                    <a:lumMod val="85000"/>
                    <a:lumOff val="15000"/>
                  </a:schemeClr>
                </a:solidFill>
              </a:rPr>
              <a:t> </a:t>
            </a:r>
            <a:r>
              <a:rPr lang="vi-VN" dirty="0" err="1">
                <a:solidFill>
                  <a:schemeClr val="tx1">
                    <a:lumMod val="85000"/>
                    <a:lumOff val="15000"/>
                  </a:schemeClr>
                </a:solidFill>
              </a:rPr>
              <a:t>hậu</a:t>
            </a:r>
            <a:r>
              <a:rPr lang="vi-VN" dirty="0">
                <a:solidFill>
                  <a:schemeClr val="tx1">
                    <a:lumMod val="85000"/>
                    <a:lumOff val="15000"/>
                  </a:schemeClr>
                </a:solidFill>
              </a:rPr>
              <a:t> và tăng trưởng xanh</a:t>
            </a:r>
          </a:p>
          <a:p>
            <a:pPr>
              <a:lnSpc>
                <a:spcPct val="150000"/>
              </a:lnSpc>
            </a:pPr>
            <a:endParaRPr lang="vi-VN" dirty="0">
              <a:solidFill>
                <a:schemeClr val="tx1">
                  <a:lumMod val="85000"/>
                  <a:lumOff val="15000"/>
                </a:schemeClr>
              </a:solidFill>
            </a:endParaRPr>
          </a:p>
        </p:txBody>
      </p:sp>
      <p:pic>
        <p:nvPicPr>
          <p:cNvPr id="1030" name="Picture 6" descr="Teaching and learning plans | Planning made easy | OneFile">
            <a:extLst>
              <a:ext uri="{FF2B5EF4-FFF2-40B4-BE49-F238E27FC236}">
                <a16:creationId xmlns:a16="http://schemas.microsoft.com/office/drawing/2014/main" id="{DF8B1152-1D41-4553-8421-499EF57509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2123" y="5215427"/>
            <a:ext cx="1821544" cy="1160343"/>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2">
            <a:extLst>
              <a:ext uri="{FF2B5EF4-FFF2-40B4-BE49-F238E27FC236}">
                <a16:creationId xmlns:a16="http://schemas.microsoft.com/office/drawing/2014/main" id="{487DF20C-3C8D-4478-B2A8-67469762C418}"/>
              </a:ext>
            </a:extLst>
          </p:cNvPr>
          <p:cNvSpPr txBox="1">
            <a:spLocks/>
          </p:cNvSpPr>
          <p:nvPr/>
        </p:nvSpPr>
        <p:spPr>
          <a:xfrm>
            <a:off x="6017974" y="1774816"/>
            <a:ext cx="5592833" cy="3806715"/>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nSpc>
                <a:spcPct val="150000"/>
              </a:lnSpc>
            </a:pPr>
            <a:r>
              <a:rPr lang="vi-VN" dirty="0" err="1">
                <a:solidFill>
                  <a:schemeClr val="tx1">
                    <a:lumMod val="85000"/>
                    <a:lumOff val="15000"/>
                  </a:schemeClr>
                </a:solidFill>
              </a:rPr>
              <a:t>Cần</a:t>
            </a:r>
            <a:r>
              <a:rPr lang="vi-VN" dirty="0">
                <a:solidFill>
                  <a:schemeClr val="tx1">
                    <a:lumMod val="85000"/>
                    <a:lumOff val="15000"/>
                  </a:schemeClr>
                </a:solidFill>
              </a:rPr>
              <a:t> huy </a:t>
            </a:r>
            <a:r>
              <a:rPr lang="vi-VN" dirty="0" err="1">
                <a:solidFill>
                  <a:schemeClr val="tx1">
                    <a:lumMod val="85000"/>
                    <a:lumOff val="15000"/>
                  </a:schemeClr>
                </a:solidFill>
              </a:rPr>
              <a:t>động</a:t>
            </a:r>
            <a:r>
              <a:rPr lang="vi-VN" dirty="0">
                <a:solidFill>
                  <a:schemeClr val="tx1">
                    <a:lumMod val="85000"/>
                    <a:lumOff val="15000"/>
                  </a:schemeClr>
                </a:solidFill>
              </a:rPr>
              <a:t> và phân </a:t>
            </a:r>
            <a:r>
              <a:rPr lang="vi-VN" dirty="0" err="1">
                <a:solidFill>
                  <a:schemeClr val="tx1">
                    <a:lumMod val="85000"/>
                    <a:lumOff val="15000"/>
                  </a:schemeClr>
                </a:solidFill>
              </a:rPr>
              <a:t>bổ</a:t>
            </a:r>
            <a:r>
              <a:rPr lang="vi-VN" dirty="0">
                <a:solidFill>
                  <a:schemeClr val="tx1">
                    <a:lumMod val="85000"/>
                    <a:lumOff val="15000"/>
                  </a:schemeClr>
                </a:solidFill>
              </a:rPr>
              <a:t> </a:t>
            </a:r>
            <a:r>
              <a:rPr lang="vi-VN" dirty="0" err="1">
                <a:solidFill>
                  <a:schemeClr val="tx1">
                    <a:lumMod val="85000"/>
                    <a:lumOff val="15000"/>
                  </a:schemeClr>
                </a:solidFill>
              </a:rPr>
              <a:t>nhiều</a:t>
            </a:r>
            <a:r>
              <a:rPr lang="vi-VN" dirty="0">
                <a:solidFill>
                  <a:schemeClr val="tx1">
                    <a:lumMod val="85000"/>
                    <a:lumOff val="15000"/>
                  </a:schemeClr>
                </a:solidFill>
              </a:rPr>
              <a:t> </a:t>
            </a:r>
            <a:r>
              <a:rPr lang="vi-VN" dirty="0" err="1">
                <a:solidFill>
                  <a:schemeClr val="tx1">
                    <a:lumMod val="85000"/>
                    <a:lumOff val="15000"/>
                  </a:schemeClr>
                </a:solidFill>
              </a:rPr>
              <a:t>nguồn</a:t>
            </a:r>
            <a:r>
              <a:rPr lang="vi-VN" dirty="0">
                <a:solidFill>
                  <a:schemeClr val="tx1">
                    <a:lumMod val="85000"/>
                    <a:lumOff val="15000"/>
                  </a:schemeClr>
                </a:solidFill>
              </a:rPr>
              <a:t> </a:t>
            </a:r>
            <a:r>
              <a:rPr lang="vi-VN" dirty="0" err="1">
                <a:solidFill>
                  <a:schemeClr val="tx1">
                    <a:lumMod val="85000"/>
                    <a:lumOff val="15000"/>
                  </a:schemeClr>
                </a:solidFill>
              </a:rPr>
              <a:t>lực</a:t>
            </a:r>
            <a:r>
              <a:rPr lang="vi-VN" dirty="0">
                <a:solidFill>
                  <a:schemeClr val="tx1">
                    <a:lumMod val="85000"/>
                    <a:lumOff val="15000"/>
                  </a:schemeClr>
                </a:solidFill>
              </a:rPr>
              <a:t> hơn</a:t>
            </a:r>
          </a:p>
          <a:p>
            <a:pPr>
              <a:lnSpc>
                <a:spcPct val="150000"/>
              </a:lnSpc>
            </a:pPr>
            <a:r>
              <a:rPr lang="vi-VN" dirty="0" err="1">
                <a:solidFill>
                  <a:schemeClr val="tx1">
                    <a:lumMod val="85000"/>
                    <a:lumOff val="15000"/>
                  </a:schemeClr>
                </a:solidFill>
              </a:rPr>
              <a:t>Tích</a:t>
            </a:r>
            <a:r>
              <a:rPr lang="vi-VN" dirty="0">
                <a:solidFill>
                  <a:schemeClr val="tx1">
                    <a:lumMod val="85000"/>
                    <a:lumOff val="15000"/>
                  </a:schemeClr>
                </a:solidFill>
              </a:rPr>
              <a:t> </a:t>
            </a:r>
            <a:r>
              <a:rPr lang="vi-VN" dirty="0" err="1">
                <a:solidFill>
                  <a:schemeClr val="tx1">
                    <a:lumMod val="85000"/>
                    <a:lumOff val="15000"/>
                  </a:schemeClr>
                </a:solidFill>
              </a:rPr>
              <a:t>hợp</a:t>
            </a:r>
            <a:r>
              <a:rPr lang="vi-VN" dirty="0">
                <a:solidFill>
                  <a:schemeClr val="tx1">
                    <a:lumMod val="85000"/>
                    <a:lumOff val="15000"/>
                  </a:schemeClr>
                </a:solidFill>
              </a:rPr>
              <a:t> các </a:t>
            </a:r>
            <a:r>
              <a:rPr lang="vi-VN" dirty="0" err="1">
                <a:solidFill>
                  <a:schemeClr val="tx1">
                    <a:lumMod val="85000"/>
                    <a:lumOff val="15000"/>
                  </a:schemeClr>
                </a:solidFill>
              </a:rPr>
              <a:t>kết</a:t>
            </a:r>
            <a:r>
              <a:rPr lang="vi-VN" dirty="0">
                <a:solidFill>
                  <a:schemeClr val="tx1">
                    <a:lumMod val="85000"/>
                    <a:lumOff val="15000"/>
                  </a:schemeClr>
                </a:solidFill>
              </a:rPr>
              <a:t> </a:t>
            </a:r>
            <a:r>
              <a:rPr lang="vi-VN" dirty="0" err="1">
                <a:solidFill>
                  <a:schemeClr val="tx1">
                    <a:lumMod val="85000"/>
                    <a:lumOff val="15000"/>
                  </a:schemeClr>
                </a:solidFill>
              </a:rPr>
              <a:t>quả</a:t>
            </a:r>
            <a:r>
              <a:rPr lang="vi-VN" dirty="0">
                <a:solidFill>
                  <a:schemeClr val="tx1">
                    <a:lumMod val="85000"/>
                    <a:lumOff val="15000"/>
                  </a:schemeClr>
                </a:solidFill>
              </a:rPr>
              <a:t> </a:t>
            </a:r>
            <a:r>
              <a:rPr lang="vi-VN" dirty="0" err="1">
                <a:solidFill>
                  <a:schemeClr val="tx1">
                    <a:lumMod val="85000"/>
                    <a:lumOff val="15000"/>
                  </a:schemeClr>
                </a:solidFill>
              </a:rPr>
              <a:t>khác</a:t>
            </a:r>
            <a:r>
              <a:rPr lang="vi-VN" dirty="0">
                <a:solidFill>
                  <a:schemeClr val="tx1">
                    <a:lumMod val="85000"/>
                    <a:lumOff val="15000"/>
                  </a:schemeClr>
                </a:solidFill>
              </a:rPr>
              <a:t> nhau trong các </a:t>
            </a:r>
            <a:r>
              <a:rPr lang="vi-VN" dirty="0" err="1">
                <a:solidFill>
                  <a:schemeClr val="tx1">
                    <a:lumMod val="85000"/>
                    <a:lumOff val="15000"/>
                  </a:schemeClr>
                </a:solidFill>
              </a:rPr>
              <a:t>dự</a:t>
            </a:r>
            <a:r>
              <a:rPr lang="vi-VN" dirty="0">
                <a:solidFill>
                  <a:schemeClr val="tx1">
                    <a:lumMod val="85000"/>
                    <a:lumOff val="15000"/>
                  </a:schemeClr>
                </a:solidFill>
              </a:rPr>
              <a:t> </a:t>
            </a:r>
            <a:r>
              <a:rPr lang="vi-VN" dirty="0" err="1">
                <a:solidFill>
                  <a:schemeClr val="tx1">
                    <a:lumMod val="85000"/>
                    <a:lumOff val="15000"/>
                  </a:schemeClr>
                </a:solidFill>
              </a:rPr>
              <a:t>án</a:t>
            </a:r>
            <a:r>
              <a:rPr lang="vi-VN" dirty="0">
                <a:solidFill>
                  <a:schemeClr val="tx1">
                    <a:lumMod val="85000"/>
                    <a:lumOff val="15000"/>
                  </a:schemeClr>
                </a:solidFill>
              </a:rPr>
              <a:t> và chính </a:t>
            </a:r>
            <a:r>
              <a:rPr lang="vi-VN" dirty="0" err="1">
                <a:solidFill>
                  <a:schemeClr val="tx1">
                    <a:lumMod val="85000"/>
                    <a:lumOff val="15000"/>
                  </a:schemeClr>
                </a:solidFill>
              </a:rPr>
              <a:t>sách</a:t>
            </a:r>
            <a:r>
              <a:rPr lang="vi-VN" dirty="0">
                <a:solidFill>
                  <a:schemeClr val="tx1">
                    <a:lumMod val="85000"/>
                    <a:lumOff val="15000"/>
                  </a:schemeClr>
                </a:solidFill>
              </a:rPr>
              <a:t> </a:t>
            </a:r>
            <a:r>
              <a:rPr lang="vi-VN" dirty="0" err="1">
                <a:solidFill>
                  <a:schemeClr val="tx1">
                    <a:lumMod val="85000"/>
                    <a:lumOff val="15000"/>
                  </a:schemeClr>
                </a:solidFill>
              </a:rPr>
              <a:t>nhằm</a:t>
            </a:r>
            <a:r>
              <a:rPr lang="vi-VN" dirty="0">
                <a:solidFill>
                  <a:schemeClr val="tx1">
                    <a:lumMod val="85000"/>
                    <a:lumOff val="15000"/>
                  </a:schemeClr>
                </a:solidFill>
              </a:rPr>
              <a:t> </a:t>
            </a:r>
            <a:r>
              <a:rPr lang="vi-VN" dirty="0" err="1">
                <a:solidFill>
                  <a:schemeClr val="tx1">
                    <a:lumMod val="85000"/>
                    <a:lumOff val="15000"/>
                  </a:schemeClr>
                </a:solidFill>
              </a:rPr>
              <a:t>tối</a:t>
            </a:r>
            <a:r>
              <a:rPr lang="vi-VN" dirty="0">
                <a:solidFill>
                  <a:schemeClr val="tx1">
                    <a:lumMod val="85000"/>
                    <a:lumOff val="15000"/>
                  </a:schemeClr>
                </a:solidFill>
              </a:rPr>
              <a:t> ưu </a:t>
            </a:r>
            <a:r>
              <a:rPr lang="vi-VN" dirty="0" err="1">
                <a:solidFill>
                  <a:schemeClr val="tx1">
                    <a:lumMod val="85000"/>
                    <a:lumOff val="15000"/>
                  </a:schemeClr>
                </a:solidFill>
              </a:rPr>
              <a:t>nguồn</a:t>
            </a:r>
            <a:r>
              <a:rPr lang="vi-VN" dirty="0">
                <a:solidFill>
                  <a:schemeClr val="tx1">
                    <a:lumMod val="85000"/>
                    <a:lumOff val="15000"/>
                  </a:schemeClr>
                </a:solidFill>
              </a:rPr>
              <a:t> </a:t>
            </a:r>
            <a:r>
              <a:rPr lang="vi-VN" dirty="0" err="1">
                <a:solidFill>
                  <a:schemeClr val="tx1">
                    <a:lumMod val="85000"/>
                    <a:lumOff val="15000"/>
                  </a:schemeClr>
                </a:solidFill>
              </a:rPr>
              <a:t>lực</a:t>
            </a:r>
            <a:endParaRPr lang="vi-VN" dirty="0">
              <a:solidFill>
                <a:schemeClr val="tx1">
                  <a:lumMod val="85000"/>
                  <a:lumOff val="15000"/>
                </a:schemeClr>
              </a:solidFill>
            </a:endParaRPr>
          </a:p>
          <a:p>
            <a:pPr>
              <a:lnSpc>
                <a:spcPct val="150000"/>
              </a:lnSpc>
            </a:pPr>
            <a:r>
              <a:rPr lang="en-US" dirty="0" err="1">
                <a:solidFill>
                  <a:schemeClr val="tx1"/>
                </a:solidFill>
              </a:rPr>
              <a:t>Thúc</a:t>
            </a:r>
            <a:r>
              <a:rPr lang="en-US" dirty="0">
                <a:solidFill>
                  <a:schemeClr val="tx1"/>
                </a:solidFill>
              </a:rPr>
              <a:t> </a:t>
            </a:r>
            <a:r>
              <a:rPr lang="en-US" dirty="0" err="1">
                <a:solidFill>
                  <a:schemeClr val="tx1"/>
                </a:solidFill>
              </a:rPr>
              <a:t>đẩy</a:t>
            </a:r>
            <a:r>
              <a:rPr lang="en-US" dirty="0">
                <a:solidFill>
                  <a:schemeClr val="tx1"/>
                </a:solidFill>
              </a:rPr>
              <a:t> </a:t>
            </a:r>
            <a:r>
              <a:rPr lang="vi-VN" dirty="0">
                <a:solidFill>
                  <a:schemeClr val="tx1"/>
                </a:solidFill>
              </a:rPr>
              <a:t>sự tham gia của các bên liên quan</a:t>
            </a:r>
            <a:r>
              <a:rPr lang="en-US" dirty="0">
                <a:solidFill>
                  <a:schemeClr val="tx1"/>
                </a:solidFill>
              </a:rPr>
              <a:t>, </a:t>
            </a:r>
            <a:r>
              <a:rPr lang="en-US" dirty="0" err="1">
                <a:solidFill>
                  <a:schemeClr val="tx1"/>
                </a:solidFill>
              </a:rPr>
              <a:t>đặc</a:t>
            </a:r>
            <a:r>
              <a:rPr lang="en-US" dirty="0">
                <a:solidFill>
                  <a:schemeClr val="tx1"/>
                </a:solidFill>
              </a:rPr>
              <a:t> </a:t>
            </a:r>
            <a:r>
              <a:rPr lang="en-US" dirty="0" err="1">
                <a:solidFill>
                  <a:schemeClr val="tx1"/>
                </a:solidFill>
              </a:rPr>
              <a:t>biệt</a:t>
            </a:r>
            <a:r>
              <a:rPr lang="en-US" dirty="0">
                <a:solidFill>
                  <a:schemeClr val="tx1"/>
                </a:solidFill>
              </a:rPr>
              <a:t> </a:t>
            </a:r>
            <a:r>
              <a:rPr lang="en-US" dirty="0" err="1">
                <a:solidFill>
                  <a:schemeClr val="tx1"/>
                </a:solidFill>
              </a:rPr>
              <a:t>các</a:t>
            </a:r>
            <a:r>
              <a:rPr lang="en-US" dirty="0">
                <a:solidFill>
                  <a:schemeClr val="tx1"/>
                </a:solidFill>
              </a:rPr>
              <a:t> </a:t>
            </a:r>
            <a:r>
              <a:rPr lang="en-US" dirty="0" err="1">
                <a:solidFill>
                  <a:schemeClr val="tx1"/>
                </a:solidFill>
              </a:rPr>
              <a:t>cơ</a:t>
            </a:r>
            <a:r>
              <a:rPr lang="en-US" dirty="0">
                <a:solidFill>
                  <a:schemeClr val="tx1"/>
                </a:solidFill>
              </a:rPr>
              <a:t> </a:t>
            </a:r>
            <a:r>
              <a:rPr lang="en-US" dirty="0" err="1">
                <a:solidFill>
                  <a:schemeClr val="tx1"/>
                </a:solidFill>
              </a:rPr>
              <a:t>quan</a:t>
            </a:r>
            <a:r>
              <a:rPr lang="en-US" dirty="0">
                <a:solidFill>
                  <a:schemeClr val="tx1"/>
                </a:solidFill>
              </a:rPr>
              <a:t> </a:t>
            </a:r>
            <a:r>
              <a:rPr lang="en-US" dirty="0" err="1">
                <a:solidFill>
                  <a:schemeClr val="tx1"/>
                </a:solidFill>
              </a:rPr>
              <a:t>bộ</a:t>
            </a:r>
            <a:r>
              <a:rPr lang="en-US" dirty="0">
                <a:solidFill>
                  <a:schemeClr val="tx1"/>
                </a:solidFill>
              </a:rPr>
              <a:t> </a:t>
            </a:r>
            <a:r>
              <a:rPr lang="en-US" dirty="0" err="1">
                <a:solidFill>
                  <a:schemeClr val="tx1"/>
                </a:solidFill>
              </a:rPr>
              <a:t>ngành</a:t>
            </a:r>
            <a:r>
              <a:rPr lang="en-US" dirty="0">
                <a:solidFill>
                  <a:schemeClr val="tx1"/>
                </a:solidFill>
              </a:rPr>
              <a:t> </a:t>
            </a:r>
            <a:r>
              <a:rPr lang="en-US" dirty="0" err="1">
                <a:solidFill>
                  <a:schemeClr val="tx1"/>
                </a:solidFill>
              </a:rPr>
              <a:t>hiện</a:t>
            </a:r>
            <a:r>
              <a:rPr lang="en-US" dirty="0">
                <a:solidFill>
                  <a:schemeClr val="tx1"/>
                </a:solidFill>
              </a:rPr>
              <a:t> </a:t>
            </a:r>
            <a:r>
              <a:rPr lang="en-US" dirty="0" err="1">
                <a:solidFill>
                  <a:schemeClr val="tx1"/>
                </a:solidFill>
              </a:rPr>
              <a:t>đang</a:t>
            </a:r>
            <a:r>
              <a:rPr lang="en-US" dirty="0">
                <a:solidFill>
                  <a:schemeClr val="tx1"/>
                </a:solidFill>
              </a:rPr>
              <a:t> </a:t>
            </a:r>
            <a:r>
              <a:rPr lang="en-US" dirty="0" err="1">
                <a:solidFill>
                  <a:schemeClr val="tx1"/>
                </a:solidFill>
              </a:rPr>
              <a:t>được</a:t>
            </a:r>
            <a:r>
              <a:rPr lang="en-US" dirty="0">
                <a:solidFill>
                  <a:schemeClr val="tx1"/>
                </a:solidFill>
              </a:rPr>
              <a:t> </a:t>
            </a:r>
            <a:r>
              <a:rPr lang="en-US" dirty="0" err="1">
                <a:solidFill>
                  <a:schemeClr val="tx1"/>
                </a:solidFill>
              </a:rPr>
              <a:t>xem</a:t>
            </a:r>
            <a:r>
              <a:rPr lang="en-US" dirty="0">
                <a:solidFill>
                  <a:schemeClr val="tx1"/>
                </a:solidFill>
              </a:rPr>
              <a:t> </a:t>
            </a:r>
            <a:r>
              <a:rPr lang="en-US" dirty="0" err="1">
                <a:solidFill>
                  <a:schemeClr val="tx1"/>
                </a:solidFill>
              </a:rPr>
              <a:t>là</a:t>
            </a:r>
            <a:r>
              <a:rPr lang="en-US" dirty="0">
                <a:solidFill>
                  <a:schemeClr val="tx1"/>
                </a:solidFill>
              </a:rPr>
              <a:t> </a:t>
            </a:r>
            <a:r>
              <a:rPr lang="en-US" dirty="0" err="1">
                <a:solidFill>
                  <a:schemeClr val="tx1"/>
                </a:solidFill>
              </a:rPr>
              <a:t>có</a:t>
            </a:r>
            <a:r>
              <a:rPr lang="en-US" dirty="0">
                <a:solidFill>
                  <a:schemeClr val="tx1"/>
                </a:solidFill>
              </a:rPr>
              <a:t> </a:t>
            </a:r>
            <a:r>
              <a:rPr lang="en-US" dirty="0" err="1">
                <a:solidFill>
                  <a:schemeClr val="tx1"/>
                </a:solidFill>
              </a:rPr>
              <a:t>tác</a:t>
            </a:r>
            <a:r>
              <a:rPr lang="en-US" dirty="0">
                <a:solidFill>
                  <a:schemeClr val="tx1"/>
                </a:solidFill>
              </a:rPr>
              <a:t> </a:t>
            </a:r>
            <a:r>
              <a:rPr lang="en-US" dirty="0" err="1">
                <a:solidFill>
                  <a:schemeClr val="tx1"/>
                </a:solidFill>
              </a:rPr>
              <a:t>động</a:t>
            </a:r>
            <a:r>
              <a:rPr lang="en-US" dirty="0">
                <a:solidFill>
                  <a:schemeClr val="tx1"/>
                </a:solidFill>
              </a:rPr>
              <a:t> </a:t>
            </a:r>
            <a:r>
              <a:rPr lang="en-US" dirty="0" err="1">
                <a:solidFill>
                  <a:schemeClr val="tx1"/>
                </a:solidFill>
              </a:rPr>
              <a:t>gián</a:t>
            </a:r>
            <a:r>
              <a:rPr lang="en-US" dirty="0">
                <a:solidFill>
                  <a:schemeClr val="tx1"/>
                </a:solidFill>
              </a:rPr>
              <a:t> </a:t>
            </a:r>
            <a:r>
              <a:rPr lang="en-US" dirty="0" err="1">
                <a:solidFill>
                  <a:schemeClr val="tx1"/>
                </a:solidFill>
              </a:rPr>
              <a:t>tiếp</a:t>
            </a:r>
            <a:r>
              <a:rPr lang="en-US" dirty="0">
                <a:solidFill>
                  <a:schemeClr val="tx1"/>
                </a:solidFill>
              </a:rPr>
              <a:t> </a:t>
            </a:r>
            <a:r>
              <a:rPr lang="en-US" dirty="0" err="1">
                <a:solidFill>
                  <a:schemeClr val="tx1"/>
                </a:solidFill>
              </a:rPr>
              <a:t>đến</a:t>
            </a:r>
            <a:r>
              <a:rPr lang="en-US" dirty="0">
                <a:solidFill>
                  <a:schemeClr val="tx1"/>
                </a:solidFill>
              </a:rPr>
              <a:t> </a:t>
            </a:r>
            <a:r>
              <a:rPr lang="en-US" dirty="0" err="1">
                <a:solidFill>
                  <a:schemeClr val="tx1"/>
                </a:solidFill>
              </a:rPr>
              <a:t>vấn</a:t>
            </a:r>
            <a:r>
              <a:rPr lang="en-US" dirty="0">
                <a:solidFill>
                  <a:schemeClr val="tx1"/>
                </a:solidFill>
              </a:rPr>
              <a:t> </a:t>
            </a:r>
            <a:r>
              <a:rPr lang="en-US" dirty="0" err="1">
                <a:solidFill>
                  <a:schemeClr val="tx1"/>
                </a:solidFill>
              </a:rPr>
              <a:t>đề</a:t>
            </a:r>
            <a:r>
              <a:rPr lang="en-US" dirty="0">
                <a:solidFill>
                  <a:schemeClr val="tx1"/>
                </a:solidFill>
              </a:rPr>
              <a:t> LĐVL</a:t>
            </a:r>
            <a:endParaRPr lang="vi-VN" dirty="0">
              <a:solidFill>
                <a:schemeClr val="tx1"/>
              </a:solidFill>
            </a:endParaRPr>
          </a:p>
          <a:p>
            <a:pPr>
              <a:lnSpc>
                <a:spcPct val="150000"/>
              </a:lnSpc>
            </a:pPr>
            <a:r>
              <a:rPr lang="vi-VN" dirty="0" err="1">
                <a:solidFill>
                  <a:schemeClr val="tx1">
                    <a:lumMod val="85000"/>
                    <a:lumOff val="15000"/>
                  </a:schemeClr>
                </a:solidFill>
              </a:rPr>
              <a:t>Đảm</a:t>
            </a:r>
            <a:r>
              <a:rPr lang="vi-VN" dirty="0">
                <a:solidFill>
                  <a:schemeClr val="tx1">
                    <a:lumMod val="85000"/>
                    <a:lumOff val="15000"/>
                  </a:schemeClr>
                </a:solidFill>
              </a:rPr>
              <a:t> </a:t>
            </a:r>
            <a:r>
              <a:rPr lang="vi-VN" dirty="0" err="1">
                <a:solidFill>
                  <a:schemeClr val="tx1">
                    <a:lumMod val="85000"/>
                    <a:lumOff val="15000"/>
                  </a:schemeClr>
                </a:solidFill>
              </a:rPr>
              <a:t>bảo</a:t>
            </a:r>
            <a:r>
              <a:rPr lang="vi-VN" dirty="0">
                <a:solidFill>
                  <a:schemeClr val="tx1">
                    <a:lumMod val="85000"/>
                    <a:lumOff val="15000"/>
                  </a:schemeClr>
                </a:solidFill>
              </a:rPr>
              <a:t> </a:t>
            </a:r>
            <a:r>
              <a:rPr lang="vi-VN" dirty="0" err="1">
                <a:solidFill>
                  <a:schemeClr val="tx1">
                    <a:lumMod val="85000"/>
                    <a:lumOff val="15000"/>
                  </a:schemeClr>
                </a:solidFill>
              </a:rPr>
              <a:t>kết</a:t>
            </a:r>
            <a:r>
              <a:rPr lang="vi-VN" dirty="0">
                <a:solidFill>
                  <a:schemeClr val="tx1">
                    <a:lumMod val="85000"/>
                    <a:lumOff val="15000"/>
                  </a:schemeClr>
                </a:solidFill>
              </a:rPr>
              <a:t> </a:t>
            </a:r>
            <a:r>
              <a:rPr lang="vi-VN" dirty="0" err="1">
                <a:solidFill>
                  <a:schemeClr val="tx1">
                    <a:lumMod val="85000"/>
                    <a:lumOff val="15000"/>
                  </a:schemeClr>
                </a:solidFill>
              </a:rPr>
              <a:t>quả</a:t>
            </a:r>
            <a:r>
              <a:rPr lang="vi-VN" dirty="0">
                <a:solidFill>
                  <a:schemeClr val="tx1">
                    <a:lumMod val="85000"/>
                    <a:lumOff val="15000"/>
                  </a:schemeClr>
                </a:solidFill>
              </a:rPr>
              <a:t> </a:t>
            </a:r>
            <a:r>
              <a:rPr lang="vi-VN" dirty="0" err="1">
                <a:solidFill>
                  <a:schemeClr val="tx1">
                    <a:lumMod val="85000"/>
                    <a:lumOff val="15000"/>
                  </a:schemeClr>
                </a:solidFill>
              </a:rPr>
              <a:t>cuối</a:t>
            </a:r>
            <a:r>
              <a:rPr lang="vi-VN" dirty="0">
                <a:solidFill>
                  <a:schemeClr val="tx1">
                    <a:lumMod val="85000"/>
                    <a:lumOff val="15000"/>
                  </a:schemeClr>
                </a:solidFill>
              </a:rPr>
              <a:t> </a:t>
            </a:r>
            <a:r>
              <a:rPr lang="vi-VN" dirty="0" err="1">
                <a:solidFill>
                  <a:schemeClr val="tx1">
                    <a:lumMod val="85000"/>
                    <a:lumOff val="15000"/>
                  </a:schemeClr>
                </a:solidFill>
              </a:rPr>
              <a:t>cùng</a:t>
            </a:r>
            <a:r>
              <a:rPr lang="vi-VN" dirty="0">
                <a:solidFill>
                  <a:schemeClr val="tx1">
                    <a:lumMod val="85000"/>
                    <a:lumOff val="15000"/>
                  </a:schemeClr>
                </a:solidFill>
              </a:rPr>
              <a:t> </a:t>
            </a:r>
            <a:r>
              <a:rPr lang="vi-VN" dirty="0" err="1">
                <a:solidFill>
                  <a:schemeClr val="tx1">
                    <a:lumMod val="85000"/>
                    <a:lumOff val="15000"/>
                  </a:schemeClr>
                </a:solidFill>
              </a:rPr>
              <a:t>được</a:t>
            </a:r>
            <a:r>
              <a:rPr lang="vi-VN" dirty="0">
                <a:solidFill>
                  <a:schemeClr val="tx1">
                    <a:lumMod val="85000"/>
                    <a:lumOff val="15000"/>
                  </a:schemeClr>
                </a:solidFill>
              </a:rPr>
              <a:t> theo </a:t>
            </a:r>
            <a:r>
              <a:rPr lang="vi-VN" dirty="0" err="1">
                <a:solidFill>
                  <a:schemeClr val="tx1">
                    <a:lumMod val="85000"/>
                    <a:lumOff val="15000"/>
                  </a:schemeClr>
                </a:solidFill>
              </a:rPr>
              <a:t>dõi</a:t>
            </a:r>
            <a:r>
              <a:rPr lang="vi-VN" dirty="0">
                <a:solidFill>
                  <a:schemeClr val="tx1">
                    <a:lumMod val="85000"/>
                    <a:lumOff val="15000"/>
                  </a:schemeClr>
                </a:solidFill>
              </a:rPr>
              <a:t> và </a:t>
            </a:r>
            <a:r>
              <a:rPr lang="vi-VN" dirty="0" err="1">
                <a:solidFill>
                  <a:schemeClr val="tx1">
                    <a:lumMod val="85000"/>
                    <a:lumOff val="15000"/>
                  </a:schemeClr>
                </a:solidFill>
              </a:rPr>
              <a:t>xác</a:t>
            </a:r>
            <a:r>
              <a:rPr lang="vi-VN" dirty="0">
                <a:solidFill>
                  <a:schemeClr val="tx1">
                    <a:lumMod val="85000"/>
                    <a:lumOff val="15000"/>
                  </a:schemeClr>
                </a:solidFill>
              </a:rPr>
              <a:t> thực</a:t>
            </a:r>
          </a:p>
        </p:txBody>
      </p:sp>
      <p:sp>
        <p:nvSpPr>
          <p:cNvPr id="5" name="Slide Number Placeholder 4">
            <a:extLst>
              <a:ext uri="{FF2B5EF4-FFF2-40B4-BE49-F238E27FC236}">
                <a16:creationId xmlns:a16="http://schemas.microsoft.com/office/drawing/2014/main" id="{F71DBDB8-324D-4A40-B107-28EF19DC3537}"/>
              </a:ext>
            </a:extLst>
          </p:cNvPr>
          <p:cNvSpPr>
            <a:spLocks noGrp="1"/>
          </p:cNvSpPr>
          <p:nvPr>
            <p:ph type="sldNum" sz="quarter" idx="12"/>
          </p:nvPr>
        </p:nvSpPr>
        <p:spPr>
          <a:xfrm>
            <a:off x="10632895" y="6375770"/>
            <a:ext cx="1052508" cy="365125"/>
          </a:xfrm>
        </p:spPr>
        <p:txBody>
          <a:bodyPr/>
          <a:lstStyle/>
          <a:p>
            <a:fld id="{D57F1E4F-1CFF-5643-939E-217C01CDF565}" type="slidenum">
              <a:rPr lang="en-US" smtClean="0"/>
              <a:pPr/>
              <a:t>37</a:t>
            </a:fld>
            <a:endParaRPr lang="en-US" dirty="0"/>
          </a:p>
        </p:txBody>
      </p:sp>
    </p:spTree>
    <p:extLst>
      <p:ext uri="{BB962C8B-B14F-4D97-AF65-F5344CB8AC3E}">
        <p14:creationId xmlns:p14="http://schemas.microsoft.com/office/powerpoint/2010/main" val="30990408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thank-you - VCCI-TOWER.COM">
            <a:extLst>
              <a:ext uri="{FF2B5EF4-FFF2-40B4-BE49-F238E27FC236}">
                <a16:creationId xmlns:a16="http://schemas.microsoft.com/office/drawing/2014/main" id="{EE7D238A-F4AF-454A-9DD3-2B8C65E4BE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8030" y="2257464"/>
            <a:ext cx="4211723" cy="2619335"/>
          </a:xfrm>
          <a:prstGeom prst="rect">
            <a:avLst/>
          </a:prstGeom>
          <a:noFill/>
          <a:ln w="19050">
            <a:noFill/>
          </a:ln>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AA6A95DD-8917-400C-9606-4C40C3117556}"/>
              </a:ext>
            </a:extLst>
          </p:cNvPr>
          <p:cNvSpPr>
            <a:spLocks noGrp="1"/>
          </p:cNvSpPr>
          <p:nvPr>
            <p:ph type="sldNum" sz="quarter" idx="12"/>
          </p:nvPr>
        </p:nvSpPr>
        <p:spPr>
          <a:xfrm>
            <a:off x="10634500" y="6492875"/>
            <a:ext cx="1052510" cy="365125"/>
          </a:xfrm>
        </p:spPr>
        <p:txBody>
          <a:bodyPr/>
          <a:lstStyle/>
          <a:p>
            <a:fld id="{D57F1E4F-1CFF-5643-939E-217C01CDF565}" type="slidenum">
              <a:rPr lang="en-US" smtClean="0"/>
              <a:pPr/>
              <a:t>38</a:t>
            </a:fld>
            <a:endParaRPr lang="en-US" dirty="0"/>
          </a:p>
        </p:txBody>
      </p:sp>
    </p:spTree>
    <p:extLst>
      <p:ext uri="{BB962C8B-B14F-4D97-AF65-F5344CB8AC3E}">
        <p14:creationId xmlns:p14="http://schemas.microsoft.com/office/powerpoint/2010/main" val="343506027"/>
      </p:ext>
    </p:extLst>
  </p:cSld>
  <p:clrMapOvr>
    <a:masterClrMapping/>
  </p:clrMapOvr>
</p:sld>
</file>

<file path=ppt/theme/theme1.xml><?xml version="1.0" encoding="utf-8"?>
<a:theme xmlns:a="http://schemas.openxmlformats.org/drawingml/2006/main" name="Dividend">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1143</TotalTime>
  <Words>4082</Words>
  <Application>Microsoft Macintosh PowerPoint</Application>
  <PresentationFormat>Widescreen</PresentationFormat>
  <Paragraphs>323</Paragraphs>
  <Slides>38</Slides>
  <Notes>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38</vt:i4>
      </vt:variant>
    </vt:vector>
  </HeadingPairs>
  <TitlesOfParts>
    <vt:vector size="49" baseType="lpstr">
      <vt:lpstr>Arial</vt:lpstr>
      <vt:lpstr>Calibri</vt:lpstr>
      <vt:lpstr>Calibri Light</vt:lpstr>
      <vt:lpstr>Gill Sans MT</vt:lpstr>
      <vt:lpstr>Symbol</vt:lpstr>
      <vt:lpstr>Tahoma</vt:lpstr>
      <vt:lpstr>Times New Roman</vt:lpstr>
      <vt:lpstr>Wingdings</vt:lpstr>
      <vt:lpstr>Wingdings 2</vt:lpstr>
      <vt:lpstr>Dividend</vt:lpstr>
      <vt:lpstr>Custom Design</vt:lpstr>
      <vt:lpstr>PowerPoint Presentation</vt:lpstr>
      <vt:lpstr>Chương trình quốc gia về việc làm bền vững (DWCP)  2017 - 2021</vt:lpstr>
      <vt:lpstr> Tăng trưởng kinh tế giai đoạn 2017 -2021</vt:lpstr>
      <vt:lpstr>VIỆC LÀM, XÃ HỘI VÀ PHÁT TRIỂN CON NGƯỜI</vt:lpstr>
      <vt:lpstr>Dân số và xu hướng</vt:lpstr>
      <vt:lpstr>HỘI nhập SÂU RỘNG VỚI NỀN KINH TẾ  TOÀN CẦU</vt:lpstr>
      <vt:lpstr>Xuất nhập khẩu tăng mạnh trong những năm gần đây</vt:lpstr>
      <vt:lpstr>FDI, chuỗi giá trị toàn cầu (GVC) và cải thiện các tiêu chuẩn về lao động</vt:lpstr>
      <vt:lpstr>MộT số xu hướng khác</vt:lpstr>
      <vt:lpstr>ƯU TIÊN 1: </vt:lpstr>
      <vt:lpstr>PowerPoint Presentation</vt:lpstr>
      <vt:lpstr>Tỷ lệ thất nghiệp chung và thất nghiệp thành thị giai đoạn 2010-2020 (%)</vt:lpstr>
      <vt:lpstr>Chuyển dịch cơ cấu lao động diễn ra theo xu hướng tích cực,  giảm tỷ lệ lao động khu vực nông nghiệp, chuyển đổi công việc sang lĩnh vực năng suất cao hơn, lương cao hơn </vt:lpstr>
      <vt:lpstr>Tỷ lệ lao động không có quan hệ lao động  liên tục giảm, bình quân mỗi năm khoảng 1%</vt:lpstr>
      <vt:lpstr>PowerPoint Presentation</vt:lpstr>
      <vt:lpstr>PowerPoint Presentation</vt:lpstr>
      <vt:lpstr>PowerPoint Presentation</vt:lpstr>
      <vt:lpstr>PowerPoint Presentation</vt:lpstr>
      <vt:lpstr>ƯU TIÊN 2: </vt:lpstr>
      <vt:lpstr>Các trụ của cột An sinh xã hội ở Việt Nam</vt:lpstr>
      <vt:lpstr>PowerPoint Presentation</vt:lpstr>
      <vt:lpstr>Việt Nam đã có những sửa đổi quan trọng và nâng cao tính tuân thủ và thực hiện các chính sách và quy định đối với chính sách BHXH và chính sách BHTN </vt:lpstr>
      <vt:lpstr>PowerPoint Presentation</vt:lpstr>
      <vt:lpstr>PowerPoint Presentation</vt:lpstr>
      <vt:lpstr>ƯU TIÊN 3: </vt:lpstr>
      <vt:lpstr>PowerPoint Presentation</vt:lpstr>
      <vt:lpstr>PowerPoint Presentation</vt:lpstr>
      <vt:lpstr>PowerPoint Presentation</vt:lpstr>
      <vt:lpstr>PowerPoint Presentation</vt:lpstr>
      <vt:lpstr> Đánh giá tổng thể chương trình Dwcp 2017-2021</vt:lpstr>
      <vt:lpstr>Tính phù hợp</vt:lpstr>
      <vt:lpstr>Tính kết nối</vt:lpstr>
      <vt:lpstr>TÍNH HIỆU QUẢ</vt:lpstr>
      <vt:lpstr>Hiệu suất</vt:lpstr>
      <vt:lpstr>Tác động và tính bền vững</vt:lpstr>
      <vt:lpstr>Khó khăn và thách thức </vt:lpstr>
      <vt:lpstr>Đề xuất và những hướng đi trong tương lai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Phuong Tran</dc:creator>
  <cp:lastModifiedBy>Mai Trung</cp:lastModifiedBy>
  <cp:revision>42</cp:revision>
  <dcterms:created xsi:type="dcterms:W3CDTF">2021-01-13T03:12:56Z</dcterms:created>
  <dcterms:modified xsi:type="dcterms:W3CDTF">2021-03-28T08:49:37Z</dcterms:modified>
</cp:coreProperties>
</file>