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emf" ContentType="image/x-emf"/>
  <Default Extension="jpeg" ContentType="image/jpeg"/>
  <Default Extension="glb" ContentType="model/gltf.binary"/>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4"/>
  </p:notesMasterIdLst>
  <p:handoutMasterIdLst>
    <p:handoutMasterId r:id="rId115"/>
  </p:handoutMasterIdLst>
  <p:sldIdLst>
    <p:sldId id="257" r:id="rId2"/>
    <p:sldId id="258" r:id="rId3"/>
    <p:sldId id="278" r:id="rId4"/>
    <p:sldId id="1136" r:id="rId5"/>
    <p:sldId id="1140" r:id="rId6"/>
    <p:sldId id="279" r:id="rId7"/>
    <p:sldId id="280" r:id="rId8"/>
    <p:sldId id="281" r:id="rId9"/>
    <p:sldId id="282" r:id="rId10"/>
    <p:sldId id="283" r:id="rId11"/>
    <p:sldId id="284" r:id="rId12"/>
    <p:sldId id="285" r:id="rId13"/>
    <p:sldId id="286" r:id="rId14"/>
    <p:sldId id="441" r:id="rId15"/>
    <p:sldId id="438" r:id="rId16"/>
    <p:sldId id="274" r:id="rId17"/>
    <p:sldId id="287" r:id="rId18"/>
    <p:sldId id="1137" r:id="rId19"/>
    <p:sldId id="267" r:id="rId20"/>
    <p:sldId id="288" r:id="rId21"/>
    <p:sldId id="289" r:id="rId22"/>
    <p:sldId id="290" r:id="rId23"/>
    <p:sldId id="291" r:id="rId24"/>
    <p:sldId id="1135" r:id="rId25"/>
    <p:sldId id="276" r:id="rId26"/>
    <p:sldId id="309" r:id="rId27"/>
    <p:sldId id="310" r:id="rId28"/>
    <p:sldId id="1127" r:id="rId29"/>
    <p:sldId id="311" r:id="rId30"/>
    <p:sldId id="312" r:id="rId31"/>
    <p:sldId id="313" r:id="rId32"/>
    <p:sldId id="1129" r:id="rId33"/>
    <p:sldId id="314" r:id="rId34"/>
    <p:sldId id="316" r:id="rId35"/>
    <p:sldId id="317" r:id="rId36"/>
    <p:sldId id="293" r:id="rId37"/>
    <p:sldId id="296" r:id="rId38"/>
    <p:sldId id="275" r:id="rId39"/>
    <p:sldId id="300" r:id="rId40"/>
    <p:sldId id="1092" r:id="rId41"/>
    <p:sldId id="1087" r:id="rId42"/>
    <p:sldId id="1088" r:id="rId43"/>
    <p:sldId id="1093" r:id="rId44"/>
    <p:sldId id="1094" r:id="rId45"/>
    <p:sldId id="256" r:id="rId46"/>
    <p:sldId id="297" r:id="rId47"/>
    <p:sldId id="298" r:id="rId48"/>
    <p:sldId id="299" r:id="rId49"/>
    <p:sldId id="301" r:id="rId50"/>
    <p:sldId id="302" r:id="rId51"/>
    <p:sldId id="1095" r:id="rId52"/>
    <p:sldId id="1096" r:id="rId53"/>
    <p:sldId id="1097" r:id="rId54"/>
    <p:sldId id="305" r:id="rId55"/>
    <p:sldId id="306" r:id="rId56"/>
    <p:sldId id="307" r:id="rId57"/>
    <p:sldId id="1098" r:id="rId58"/>
    <p:sldId id="1099" r:id="rId59"/>
    <p:sldId id="318" r:id="rId60"/>
    <p:sldId id="320" r:id="rId61"/>
    <p:sldId id="1100" r:id="rId62"/>
    <p:sldId id="330" r:id="rId63"/>
    <p:sldId id="331" r:id="rId64"/>
    <p:sldId id="1104" r:id="rId65"/>
    <p:sldId id="1134" r:id="rId66"/>
    <p:sldId id="1105" r:id="rId67"/>
    <p:sldId id="1106" r:id="rId68"/>
    <p:sldId id="1108" r:id="rId69"/>
    <p:sldId id="1107" r:id="rId70"/>
    <p:sldId id="1073" r:id="rId71"/>
    <p:sldId id="1139" r:id="rId72"/>
    <p:sldId id="1110" r:id="rId73"/>
    <p:sldId id="1111" r:id="rId74"/>
    <p:sldId id="1116" r:id="rId75"/>
    <p:sldId id="1112" r:id="rId76"/>
    <p:sldId id="1114" r:id="rId77"/>
    <p:sldId id="1117" r:id="rId78"/>
    <p:sldId id="1118" r:id="rId79"/>
    <p:sldId id="1119" r:id="rId80"/>
    <p:sldId id="1122" r:id="rId81"/>
    <p:sldId id="1120" r:id="rId82"/>
    <p:sldId id="465" r:id="rId83"/>
    <p:sldId id="322" r:id="rId84"/>
    <p:sldId id="333" r:id="rId85"/>
    <p:sldId id="334" r:id="rId86"/>
    <p:sldId id="335" r:id="rId87"/>
    <p:sldId id="336" r:id="rId88"/>
    <p:sldId id="337" r:id="rId89"/>
    <p:sldId id="342" r:id="rId90"/>
    <p:sldId id="343" r:id="rId91"/>
    <p:sldId id="344" r:id="rId92"/>
    <p:sldId id="323" r:id="rId93"/>
    <p:sldId id="324" r:id="rId94"/>
    <p:sldId id="325" r:id="rId95"/>
    <p:sldId id="326" r:id="rId96"/>
    <p:sldId id="327" r:id="rId97"/>
    <p:sldId id="328" r:id="rId98"/>
    <p:sldId id="346" r:id="rId99"/>
    <p:sldId id="351" r:id="rId100"/>
    <p:sldId id="347" r:id="rId101"/>
    <p:sldId id="1126" r:id="rId102"/>
    <p:sldId id="348" r:id="rId103"/>
    <p:sldId id="349" r:id="rId104"/>
    <p:sldId id="350" r:id="rId105"/>
    <p:sldId id="352" r:id="rId106"/>
    <p:sldId id="354" r:id="rId107"/>
    <p:sldId id="345" r:id="rId108"/>
    <p:sldId id="356" r:id="rId109"/>
    <p:sldId id="355" r:id="rId110"/>
    <p:sldId id="1130" r:id="rId111"/>
    <p:sldId id="1131" r:id="rId112"/>
    <p:sldId id="1132" r:id="rId1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B7B953-1DF4-8E25-2FD7-461A6661F625}" name="user" initials="u" userId="user" providerId="None"/>
  <p188:author id="{C0C9049F-6277-0FDB-F0F3-E800602B4954}" name="Мария Дацюк" initials="МД" userId="2b1686c39bc486b8" providerId="Windows Live"/>
  <p188:author id="{C24F41B8-A144-1FC6-4505-38A5D935E920}" name="Пользователь" initials="П" userId="Пользователь" providerId="None"/>
  <p188:author id="{62DBC4D0-6DA4-846D-13D6-7C1859BC65A6}" name="Vlad Petchenko" initials="VP" userId="fa41d5788020aeca"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unaretto, Maria" initials="MM" lastIdx="13" clrIdx="0">
    <p:extLst>
      <p:ext uri="{19B8F6BF-5375-455C-9EA6-DF929625EA0E}">
        <p15:presenceInfo xmlns:p15="http://schemas.microsoft.com/office/powerpoint/2012/main" userId="S-1-5-21-525788414-1921020387-24915789-15518" providerId="AD"/>
      </p:ext>
    </p:extLst>
  </p:cmAuthor>
  <p:cmAuthor id="2" name="x x" initials="" lastIdx="0" clrIdx="1"/>
  <p:cmAuthor id="3" name="user" initials="u" lastIdx="9" clrIdx="2">
    <p:extLst>
      <p:ext uri="{19B8F6BF-5375-455C-9EA6-DF929625EA0E}">
        <p15:presenceInfo xmlns:p15="http://schemas.microsoft.com/office/powerpoint/2012/main" userId="user" providerId="None"/>
      </p:ext>
    </p:extLst>
  </p:cmAuthor>
  <p:cmAuthor id="4" name="Пользователь" initials="П" lastIdx="1" clrIdx="3">
    <p:extLst>
      <p:ext uri="{19B8F6BF-5375-455C-9EA6-DF929625EA0E}">
        <p15:presenceInfo xmlns:p15="http://schemas.microsoft.com/office/powerpoint/2012/main" userId="Пользователь"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28E"/>
    <a:srgbClr val="00B050"/>
    <a:srgbClr val="FFFFFE"/>
    <a:srgbClr val="E85439"/>
    <a:srgbClr val="646ED9"/>
    <a:srgbClr val="D0D0EA"/>
    <a:srgbClr val="0695E3"/>
    <a:srgbClr val="FFFFFF"/>
    <a:srgbClr val="1E2DBE"/>
    <a:srgbClr val="BAED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Énfasi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Énfasi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Énfasi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Énfasi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Énfasis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Estilo claro 2 - Énfasi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Estilo claro 2 - Énfasi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Énfasis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Estilo claro 2 - Énfasi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Énfasis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Estilo claro 3 - Énfasi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Estilo claro 3 - Énfasi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332" autoAdjust="0"/>
  </p:normalViewPr>
  <p:slideViewPr>
    <p:cSldViewPr snapToGrid="0">
      <p:cViewPr varScale="1">
        <p:scale>
          <a:sx n="63" d="100"/>
          <a:sy n="63" d="100"/>
        </p:scale>
        <p:origin x="732" y="60"/>
      </p:cViewPr>
      <p:guideLst>
        <p:guide orient="horz" pos="2160"/>
        <p:guide pos="3840"/>
      </p:guideLst>
    </p:cSldViewPr>
  </p:slideViewPr>
  <p:outlineViewPr>
    <p:cViewPr>
      <p:scale>
        <a:sx n="33" d="100"/>
        <a:sy n="33" d="100"/>
      </p:scale>
      <p:origin x="0" y="-29616"/>
    </p:cViewPr>
  </p:outlineViewPr>
  <p:notesTextViewPr>
    <p:cViewPr>
      <p:scale>
        <a:sx n="1" d="1"/>
        <a:sy n="1" d="1"/>
      </p:scale>
      <p:origin x="0" y="0"/>
    </p:cViewPr>
  </p:notesTextViewPr>
  <p:sorterViewPr>
    <p:cViewPr>
      <p:scale>
        <a:sx n="75" d="100"/>
        <a:sy n="75" d="100"/>
      </p:scale>
      <p:origin x="0" y="0"/>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uk-UA" sz="1800" b="1" i="0" baseline="0" dirty="0">
                <a:solidFill>
                  <a:schemeClr val="tx1"/>
                </a:solidFill>
                <a:latin typeface="Overpass Bold"/>
              </a:rPr>
              <a:t>Підприємства світу</a:t>
            </a:r>
            <a:endParaRPr lang="en-US" sz="1800" b="1" i="0" baseline="0" dirty="0">
              <a:solidFill>
                <a:schemeClr val="tx1"/>
              </a:solidFill>
              <a:latin typeface="Overpass Bold"/>
            </a:endParaRPr>
          </a:p>
        </c:rich>
      </c:tx>
      <c:layout>
        <c:manualLayout>
          <c:xMode val="edge"/>
          <c:yMode val="edge"/>
          <c:x val="0.169741646351183"/>
          <c:y val="6.7280178164319193E-2"/>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00B050"/>
              </a:solidFill>
              <a:ln w="19050">
                <a:solidFill>
                  <a:schemeClr val="lt1"/>
                </a:solidFill>
              </a:ln>
              <a:effectLst/>
            </c:spPr>
            <c:extLst>
              <c:ext xmlns:c16="http://schemas.microsoft.com/office/drawing/2014/chart" uri="{C3380CC4-5D6E-409C-BE32-E72D297353CC}">
                <c16:uniqueId val="{00000001-DD29-4F2D-AE67-300BBB061823}"/>
              </c:ext>
            </c:extLst>
          </c:dPt>
          <c:dPt>
            <c:idx val="1"/>
            <c:bubble3D val="0"/>
            <c:spPr>
              <a:solidFill>
                <a:srgbClr val="2454A6"/>
              </a:solidFill>
              <a:ln w="19050">
                <a:solidFill>
                  <a:schemeClr val="lt1"/>
                </a:solidFill>
              </a:ln>
              <a:effectLst/>
            </c:spPr>
            <c:extLst>
              <c:ext xmlns:c16="http://schemas.microsoft.com/office/drawing/2014/chart" uri="{C3380CC4-5D6E-409C-BE32-E72D297353CC}">
                <c16:uniqueId val="{00000003-DD29-4F2D-AE67-300BBB061823}"/>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DD29-4F2D-AE67-300BBB061823}"/>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DD29-4F2D-AE67-300BBB061823}"/>
              </c:ext>
            </c:extLst>
          </c:dPt>
          <c:dLbls>
            <c:dLbl>
              <c:idx val="0"/>
              <c:delete val="1"/>
              <c:extLst>
                <c:ext xmlns:c15="http://schemas.microsoft.com/office/drawing/2012/chart" uri="{CE6537A1-D6FC-4f65-9D91-7224C49458BB}"/>
                <c:ext xmlns:c16="http://schemas.microsoft.com/office/drawing/2014/chart" uri="{C3380CC4-5D6E-409C-BE32-E72D297353CC}">
                  <c16:uniqueId val="{00000001-DD29-4F2D-AE67-300BBB061823}"/>
                </c:ext>
              </c:extLst>
            </c:dLbl>
            <c:dLbl>
              <c:idx val="1"/>
              <c:delete val="1"/>
              <c:extLst>
                <c:ext xmlns:c15="http://schemas.microsoft.com/office/drawing/2012/chart" uri="{CE6537A1-D6FC-4f65-9D91-7224C49458BB}"/>
                <c:ext xmlns:c16="http://schemas.microsoft.com/office/drawing/2014/chart" uri="{C3380CC4-5D6E-409C-BE32-E72D297353CC}">
                  <c16:uniqueId val="{00000003-DD29-4F2D-AE67-300BBB06182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PT"/>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2"/>
                <c:pt idx="0">
                  <c:v>МСП</c:v>
                </c:pt>
                <c:pt idx="1">
                  <c:v>Інші</c:v>
                </c:pt>
              </c:strCache>
            </c:strRef>
          </c:cat>
          <c:val>
            <c:numRef>
              <c:f>Foglio1!$B$2:$B$5</c:f>
              <c:numCache>
                <c:formatCode>General</c:formatCode>
                <c:ptCount val="4"/>
                <c:pt idx="0">
                  <c:v>90</c:v>
                </c:pt>
                <c:pt idx="1">
                  <c:v>10</c:v>
                </c:pt>
              </c:numCache>
            </c:numRef>
          </c:val>
          <c:extLst>
            <c:ext xmlns:c16="http://schemas.microsoft.com/office/drawing/2014/chart" uri="{C3380CC4-5D6E-409C-BE32-E72D297353CC}">
              <c16:uniqueId val="{00000008-DD29-4F2D-AE67-300BBB061823}"/>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manualLayout>
          <c:xMode val="edge"/>
          <c:yMode val="edge"/>
          <c:x val="0.66882914852894504"/>
          <c:y val="0.41945180310917002"/>
          <c:w val="0.2800435428886332"/>
          <c:h val="0.27528240595937198"/>
        </c:manualLayout>
      </c:layout>
      <c:overlay val="0"/>
      <c:spPr>
        <a:noFill/>
        <a:ln>
          <a:noFill/>
        </a:ln>
        <a:effectLst/>
      </c:spPr>
      <c:txPr>
        <a:bodyPr rot="0" spcFirstLastPara="1" vertOverflow="ellipsis" vert="horz" wrap="square" anchor="ctr" anchorCtr="1"/>
        <a:lstStyle/>
        <a:p>
          <a:pPr algn="l">
            <a:defRPr sz="18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uk-UA" sz="1800" b="1" baseline="0" dirty="0">
                <a:solidFill>
                  <a:schemeClr val="tx1"/>
                </a:solidFill>
                <a:latin typeface="Overpass Bold"/>
              </a:rPr>
              <a:t>Зайнятість</a:t>
            </a:r>
            <a:endParaRPr lang="en-US" sz="1800" b="1" baseline="0" dirty="0">
              <a:solidFill>
                <a:schemeClr val="tx1"/>
              </a:solidFill>
              <a:latin typeface="Overpass Bold"/>
            </a:endParaRPr>
          </a:p>
        </c:rich>
      </c:tx>
      <c:layout>
        <c:manualLayout>
          <c:xMode val="edge"/>
          <c:yMode val="edge"/>
          <c:x val="0.244104680284711"/>
          <c:y val="7.5492860799966602E-2"/>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00B050"/>
              </a:solidFill>
              <a:ln w="19050">
                <a:solidFill>
                  <a:schemeClr val="lt1"/>
                </a:solidFill>
              </a:ln>
              <a:effectLst/>
            </c:spPr>
            <c:extLst>
              <c:ext xmlns:c16="http://schemas.microsoft.com/office/drawing/2014/chart" uri="{C3380CC4-5D6E-409C-BE32-E72D297353CC}">
                <c16:uniqueId val="{00000001-F0BD-456A-B54A-229A98DF6975}"/>
              </c:ext>
            </c:extLst>
          </c:dPt>
          <c:dPt>
            <c:idx val="1"/>
            <c:bubble3D val="0"/>
            <c:spPr>
              <a:solidFill>
                <a:srgbClr val="2454A6"/>
              </a:solidFill>
              <a:ln w="19050">
                <a:solidFill>
                  <a:schemeClr val="lt1"/>
                </a:solidFill>
              </a:ln>
              <a:effectLst/>
            </c:spPr>
            <c:extLst>
              <c:ext xmlns:c16="http://schemas.microsoft.com/office/drawing/2014/chart" uri="{C3380CC4-5D6E-409C-BE32-E72D297353CC}">
                <c16:uniqueId val="{00000003-F0BD-456A-B54A-229A98DF6975}"/>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F0BD-456A-B54A-229A98DF6975}"/>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F0BD-456A-B54A-229A98DF6975}"/>
              </c:ext>
            </c:extLst>
          </c:dPt>
          <c:dLbls>
            <c:dLbl>
              <c:idx val="0"/>
              <c:delete val="1"/>
              <c:extLst>
                <c:ext xmlns:c15="http://schemas.microsoft.com/office/drawing/2012/chart" uri="{CE6537A1-D6FC-4f65-9D91-7224C49458BB}"/>
                <c:ext xmlns:c16="http://schemas.microsoft.com/office/drawing/2014/chart" uri="{C3380CC4-5D6E-409C-BE32-E72D297353CC}">
                  <c16:uniqueId val="{00000001-F0BD-456A-B54A-229A98DF6975}"/>
                </c:ext>
              </c:extLst>
            </c:dLbl>
            <c:dLbl>
              <c:idx val="1"/>
              <c:delete val="1"/>
              <c:extLst>
                <c:ext xmlns:c15="http://schemas.microsoft.com/office/drawing/2012/chart" uri="{CE6537A1-D6FC-4f65-9D91-7224C49458BB}"/>
                <c:ext xmlns:c16="http://schemas.microsoft.com/office/drawing/2014/chart" uri="{C3380CC4-5D6E-409C-BE32-E72D297353CC}">
                  <c16:uniqueId val="{00000003-F0BD-456A-B54A-229A98DF69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PT"/>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2"/>
                <c:pt idx="0">
                  <c:v>МСП</c:v>
                </c:pt>
                <c:pt idx="1">
                  <c:v>Інші</c:v>
                </c:pt>
              </c:strCache>
            </c:strRef>
          </c:cat>
          <c:val>
            <c:numRef>
              <c:f>Foglio1!$B$2:$B$5</c:f>
              <c:numCache>
                <c:formatCode>General</c:formatCode>
                <c:ptCount val="4"/>
                <c:pt idx="0">
                  <c:v>70</c:v>
                </c:pt>
                <c:pt idx="1">
                  <c:v>30</c:v>
                </c:pt>
              </c:numCache>
            </c:numRef>
          </c:val>
          <c:extLst>
            <c:ext xmlns:c16="http://schemas.microsoft.com/office/drawing/2014/chart" uri="{C3380CC4-5D6E-409C-BE32-E72D297353CC}">
              <c16:uniqueId val="{00000008-F0BD-456A-B54A-229A98DF6975}"/>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overlay val="0"/>
      <c:txPr>
        <a:bodyPr/>
        <a:lstStyle/>
        <a:p>
          <a:pPr>
            <a:defRPr sz="1800"/>
          </a:pPr>
          <a:endParaRPr lang="pt-PT"/>
        </a:p>
      </c:txPr>
    </c:legend>
    <c:plotVisOnly val="1"/>
    <c:dispBlanksAs val="gap"/>
    <c:showDLblsOverMax val="0"/>
  </c:chart>
  <c:spPr>
    <a:noFill/>
    <a:ln>
      <a:noFill/>
    </a:ln>
    <a:effectLst/>
  </c:spPr>
  <c:txPr>
    <a:bodyPr/>
    <a:lstStyle/>
    <a:p>
      <a:pPr>
        <a:defRPr/>
      </a:pPr>
      <a:endParaRPr lang="pt-P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Foglio1!$B$1</c:f>
              <c:strCache>
                <c:ptCount val="1"/>
                <c:pt idx="0">
                  <c:v>Світові витрати на відшкодування, пов'язані з нещасними випадками на роботі та професійними захворюваннями</c:v>
                </c:pt>
              </c:strCache>
            </c:strRef>
          </c:tx>
          <c:spPr>
            <a:ln>
              <a:noFill/>
            </a:ln>
            <a:scene3d>
              <a:camera prst="orthographicFront"/>
              <a:lightRig rig="threePt" dir="t"/>
            </a:scene3d>
            <a:sp3d/>
          </c:spPr>
          <c:dPt>
            <c:idx val="0"/>
            <c:bubble3D val="0"/>
            <c:spPr>
              <a:solidFill>
                <a:schemeClr val="accent1"/>
              </a:solidFill>
              <a:ln>
                <a:noFill/>
              </a:ln>
              <a:effectLst/>
              <a:scene3d>
                <a:camera prst="orthographicFront"/>
                <a:lightRig rig="threePt" dir="t"/>
              </a:scene3d>
              <a:sp3d/>
            </c:spPr>
            <c:extLst>
              <c:ext xmlns:c16="http://schemas.microsoft.com/office/drawing/2014/chart" uri="{C3380CC4-5D6E-409C-BE32-E72D297353CC}">
                <c16:uniqueId val="{00000001-C562-43F2-8E25-EED70E0BFCDB}"/>
              </c:ext>
            </c:extLst>
          </c:dPt>
          <c:dPt>
            <c:idx val="1"/>
            <c:bubble3D val="0"/>
            <c:spPr>
              <a:solidFill>
                <a:schemeClr val="accent2"/>
              </a:solidFill>
              <a:ln>
                <a:noFill/>
              </a:ln>
              <a:effectLst/>
              <a:scene3d>
                <a:camera prst="orthographicFront"/>
                <a:lightRig rig="threePt" dir="t"/>
              </a:scene3d>
              <a:sp3d/>
            </c:spPr>
            <c:extLst>
              <c:ext xmlns:c16="http://schemas.microsoft.com/office/drawing/2014/chart" uri="{C3380CC4-5D6E-409C-BE32-E72D297353CC}">
                <c16:uniqueId val="{00000003-C562-43F2-8E25-EED70E0BFCDB}"/>
              </c:ext>
            </c:extLst>
          </c:dPt>
          <c:dPt>
            <c:idx val="2"/>
            <c:bubble3D val="0"/>
            <c:spPr>
              <a:solidFill>
                <a:schemeClr val="accent3"/>
              </a:solidFill>
              <a:ln>
                <a:noFill/>
              </a:ln>
              <a:effectLst/>
              <a:scene3d>
                <a:camera prst="orthographicFront"/>
                <a:lightRig rig="threePt" dir="t"/>
              </a:scene3d>
              <a:sp3d/>
            </c:spPr>
            <c:extLst>
              <c:ext xmlns:c16="http://schemas.microsoft.com/office/drawing/2014/chart" uri="{C3380CC4-5D6E-409C-BE32-E72D297353CC}">
                <c16:uniqueId val="{00000005-C562-43F2-8E25-EED70E0BFCDB}"/>
              </c:ext>
            </c:extLst>
          </c:dPt>
          <c:dPt>
            <c:idx val="3"/>
            <c:bubble3D val="0"/>
            <c:spPr>
              <a:solidFill>
                <a:schemeClr val="accent4"/>
              </a:solidFill>
              <a:ln>
                <a:noFill/>
              </a:ln>
              <a:effectLst/>
              <a:scene3d>
                <a:camera prst="orthographicFront"/>
                <a:lightRig rig="threePt" dir="t"/>
              </a:scene3d>
              <a:sp3d/>
            </c:spPr>
            <c:extLst>
              <c:ext xmlns:c16="http://schemas.microsoft.com/office/drawing/2014/chart" uri="{C3380CC4-5D6E-409C-BE32-E72D297353CC}">
                <c16:uniqueId val="{00000007-C562-43F2-8E25-EED70E0BFCDB}"/>
              </c:ext>
            </c:extLst>
          </c:dPt>
          <c:dPt>
            <c:idx val="4"/>
            <c:bubble3D val="0"/>
            <c:spPr>
              <a:solidFill>
                <a:schemeClr val="accent5"/>
              </a:solidFill>
              <a:ln>
                <a:noFill/>
              </a:ln>
              <a:effectLst/>
              <a:scene3d>
                <a:camera prst="orthographicFront"/>
                <a:lightRig rig="threePt" dir="t"/>
              </a:scene3d>
              <a:sp3d/>
            </c:spPr>
            <c:extLst>
              <c:ext xmlns:c16="http://schemas.microsoft.com/office/drawing/2014/chart" uri="{C3380CC4-5D6E-409C-BE32-E72D297353CC}">
                <c16:uniqueId val="{0000000C-C562-43F2-8E25-EED70E0BFCDB}"/>
              </c:ext>
            </c:extLst>
          </c:dPt>
          <c:dPt>
            <c:idx val="5"/>
            <c:bubble3D val="0"/>
            <c:spPr>
              <a:solidFill>
                <a:schemeClr val="accent6"/>
              </a:solidFill>
              <a:ln>
                <a:noFill/>
              </a:ln>
              <a:effectLst/>
              <a:scene3d>
                <a:camera prst="orthographicFront"/>
                <a:lightRig rig="threePt" dir="t"/>
              </a:scene3d>
              <a:sp3d/>
            </c:spPr>
            <c:extLst>
              <c:ext xmlns:c16="http://schemas.microsoft.com/office/drawing/2014/chart" uri="{C3380CC4-5D6E-409C-BE32-E72D297353CC}">
                <c16:uniqueId val="{0000000B-C562-43F2-8E25-EED70E0BFCDB}"/>
              </c:ext>
            </c:extLst>
          </c:dPt>
          <c:dPt>
            <c:idx val="6"/>
            <c:bubble3D val="0"/>
            <c:spPr>
              <a:solidFill>
                <a:schemeClr val="accent1">
                  <a:lumMod val="60000"/>
                </a:schemeClr>
              </a:solidFill>
              <a:ln>
                <a:noFill/>
              </a:ln>
              <a:effectLst/>
              <a:scene3d>
                <a:camera prst="orthographicFront"/>
                <a:lightRig rig="threePt" dir="t"/>
              </a:scene3d>
              <a:sp3d/>
            </c:spPr>
            <c:extLst>
              <c:ext xmlns:c16="http://schemas.microsoft.com/office/drawing/2014/chart" uri="{C3380CC4-5D6E-409C-BE32-E72D297353CC}">
                <c16:uniqueId val="{0000000A-C562-43F2-8E25-EED70E0BFCDB}"/>
              </c:ext>
            </c:extLst>
          </c:dPt>
          <c:dPt>
            <c:idx val="7"/>
            <c:bubble3D val="0"/>
            <c:spPr>
              <a:solidFill>
                <a:schemeClr val="accent2">
                  <a:lumMod val="60000"/>
                </a:schemeClr>
              </a:solidFill>
              <a:ln>
                <a:noFill/>
              </a:ln>
              <a:effectLst/>
              <a:scene3d>
                <a:camera prst="orthographicFront"/>
                <a:lightRig rig="threePt" dir="t"/>
              </a:scene3d>
              <a:sp3d/>
            </c:spPr>
            <c:extLst>
              <c:ext xmlns:c16="http://schemas.microsoft.com/office/drawing/2014/chart" uri="{C3380CC4-5D6E-409C-BE32-E72D297353CC}">
                <c16:uniqueId val="{00000009-C562-43F2-8E25-EED70E0BFCDB}"/>
              </c:ext>
            </c:extLst>
          </c:dPt>
          <c:dLbls>
            <c:dLbl>
              <c:idx val="0"/>
              <c:layout>
                <c:manualLayout>
                  <c:x val="0.2136832638463303"/>
                  <c:y val="-0.10247934720316951"/>
                </c:manualLayout>
              </c:layout>
              <c:numFmt formatCode="General" sourceLinked="0"/>
              <c:spPr>
                <a:xfrm>
                  <a:off x="4456345" y="338301"/>
                  <a:ext cx="1358500" cy="428148"/>
                </a:xfrm>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107359"/>
                        <a:gd name="adj2" fmla="val 48236"/>
                        <a:gd name="adj3" fmla="val 155659"/>
                        <a:gd name="adj4" fmla="val -48939"/>
                      </a:avLst>
                    </a:prstGeom>
                    <a:noFill/>
                    <a:ln>
                      <a:noFill/>
                    </a:ln>
                  </c15:spPr>
                  <c15:layout>
                    <c:manualLayout>
                      <c:w val="0.21332431356993881"/>
                      <c:h val="9.4153794999522797E-2"/>
                    </c:manualLayout>
                  </c15:layout>
                </c:ext>
                <c:ext xmlns:c16="http://schemas.microsoft.com/office/drawing/2014/chart" uri="{C3380CC4-5D6E-409C-BE32-E72D297353CC}">
                  <c16:uniqueId val="{00000001-C562-43F2-8E25-EED70E0BFCDB}"/>
                </c:ext>
              </c:extLst>
            </c:dLbl>
            <c:dLbl>
              <c:idx val="1"/>
              <c:layout>
                <c:manualLayout>
                  <c:x val="0.1796892046694305"/>
                  <c:y val="-9.3221819484387944E-2"/>
                </c:manualLayout>
              </c:layout>
              <c:spPr>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95798"/>
                        <a:gd name="adj2" fmla="val 51172"/>
                        <a:gd name="adj3" fmla="val 118990"/>
                        <a:gd name="adj4" fmla="val -77177"/>
                      </a:avLst>
                    </a:prstGeom>
                    <a:noFill/>
                    <a:ln>
                      <a:noFill/>
                    </a:ln>
                  </c15:spPr>
                </c:ext>
                <c:ext xmlns:c16="http://schemas.microsoft.com/office/drawing/2014/chart" uri="{C3380CC4-5D6E-409C-BE32-E72D297353CC}">
                  <c16:uniqueId val="{00000003-C562-43F2-8E25-EED70E0BFCDB}"/>
                </c:ext>
              </c:extLst>
            </c:dLbl>
            <c:dLbl>
              <c:idx val="2"/>
              <c:layout>
                <c:manualLayout>
                  <c:x val="0.18649326548411035"/>
                  <c:y val="-4.300373450243071E-2"/>
                </c:manualLayout>
              </c:layout>
              <c:spPr>
                <a:xfrm>
                  <a:off x="5078553" y="1294018"/>
                  <a:ext cx="1132830" cy="466248"/>
                </a:xfrm>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102205"/>
                        <a:gd name="adj2" fmla="val 51776"/>
                        <a:gd name="adj3" fmla="val 86541"/>
                        <a:gd name="adj4" fmla="val -48460"/>
                      </a:avLst>
                    </a:prstGeom>
                    <a:noFill/>
                    <a:ln>
                      <a:noFill/>
                    </a:ln>
                  </c15:spPr>
                  <c15:layout>
                    <c:manualLayout>
                      <c:w val="0.17788766688682173"/>
                      <c:h val="0.10253234538275902"/>
                    </c:manualLayout>
                  </c15:layout>
                </c:ext>
                <c:ext xmlns:c16="http://schemas.microsoft.com/office/drawing/2014/chart" uri="{C3380CC4-5D6E-409C-BE32-E72D297353CC}">
                  <c16:uniqueId val="{00000005-C562-43F2-8E25-EED70E0BFCDB}"/>
                </c:ext>
              </c:extLst>
            </c:dLbl>
            <c:dLbl>
              <c:idx val="3"/>
              <c:layout>
                <c:manualLayout>
                  <c:x val="0.18180566497637637"/>
                  <c:y val="1.5980883340180784E-2"/>
                </c:manualLayout>
              </c:layout>
              <c:spPr>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99265"/>
                        <a:gd name="adj2" fmla="val 50671"/>
                        <a:gd name="adj3" fmla="val 56587"/>
                        <a:gd name="adj4" fmla="val -57591"/>
                      </a:avLst>
                    </a:prstGeom>
                    <a:noFill/>
                    <a:ln>
                      <a:noFill/>
                    </a:ln>
                  </c15:spPr>
                </c:ext>
                <c:ext xmlns:c16="http://schemas.microsoft.com/office/drawing/2014/chart" uri="{C3380CC4-5D6E-409C-BE32-E72D297353CC}">
                  <c16:uniqueId val="{00000007-C562-43F2-8E25-EED70E0BFCDB}"/>
                </c:ext>
              </c:extLst>
            </c:dLbl>
            <c:dLbl>
              <c:idx val="4"/>
              <c:layout>
                <c:manualLayout>
                  <c:x val="0.19605642879553181"/>
                  <c:y val="4.3985410326860222E-2"/>
                </c:manualLayout>
              </c:layout>
              <c:spPr>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75914"/>
                        <a:gd name="adj2" fmla="val 30093"/>
                        <a:gd name="adj3" fmla="val 11012"/>
                        <a:gd name="adj4" fmla="val -65958"/>
                      </a:avLst>
                    </a:prstGeom>
                    <a:noFill/>
                    <a:ln>
                      <a:noFill/>
                    </a:ln>
                  </c15:spPr>
                </c:ext>
                <c:ext xmlns:c16="http://schemas.microsoft.com/office/drawing/2014/chart" uri="{C3380CC4-5D6E-409C-BE32-E72D297353CC}">
                  <c16:uniqueId val="{0000000C-C562-43F2-8E25-EED70E0BFCDB}"/>
                </c:ext>
              </c:extLst>
            </c:dLbl>
            <c:dLbl>
              <c:idx val="5"/>
              <c:layout>
                <c:manualLayout>
                  <c:x val="0.2434805357463084"/>
                  <c:y val="0.1249248459424285"/>
                </c:manualLayout>
              </c:layout>
              <c:spPr>
                <a:xfrm>
                  <a:off x="4187091" y="3902629"/>
                  <a:ext cx="1952545" cy="567848"/>
                </a:xfrm>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41020"/>
                        <a:gd name="adj2" fmla="val -4846"/>
                        <a:gd name="adj3" fmla="val -69562"/>
                        <a:gd name="adj4" fmla="val -30252"/>
                      </a:avLst>
                    </a:prstGeom>
                    <a:noFill/>
                    <a:ln>
                      <a:noFill/>
                    </a:ln>
                  </c15:spPr>
                  <c15:layout>
                    <c:manualLayout>
                      <c:w val="0.30660678825131849"/>
                      <c:h val="0.11370374589374065"/>
                    </c:manualLayout>
                  </c15:layout>
                </c:ext>
                <c:ext xmlns:c16="http://schemas.microsoft.com/office/drawing/2014/chart" uri="{C3380CC4-5D6E-409C-BE32-E72D297353CC}">
                  <c16:uniqueId val="{0000000B-C562-43F2-8E25-EED70E0BFCDB}"/>
                </c:ext>
              </c:extLst>
            </c:dLbl>
            <c:dLbl>
              <c:idx val="6"/>
              <c:layout>
                <c:manualLayout>
                  <c:x val="-0.26836261458821109"/>
                  <c:y val="0.12699650299978493"/>
                </c:manualLayout>
              </c:layout>
              <c:spPr>
                <a:xfrm>
                  <a:off x="124412" y="3752220"/>
                  <a:ext cx="1599477" cy="744305"/>
                </a:xfrm>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52367"/>
                        <a:gd name="adj2" fmla="val 104876"/>
                        <a:gd name="adj3" fmla="val -14637"/>
                        <a:gd name="adj4" fmla="val 158910"/>
                      </a:avLst>
                    </a:prstGeom>
                    <a:noFill/>
                    <a:ln>
                      <a:noFill/>
                    </a:ln>
                  </c15:spPr>
                  <c15:layout>
                    <c:manualLayout>
                      <c:w val="0.2511647648847295"/>
                      <c:h val="0.16367992969934417"/>
                    </c:manualLayout>
                  </c15:layout>
                </c:ext>
                <c:ext xmlns:c16="http://schemas.microsoft.com/office/drawing/2014/chart" uri="{C3380CC4-5D6E-409C-BE32-E72D297353CC}">
                  <c16:uniqueId val="{0000000A-C562-43F2-8E25-EED70E0BFCDB}"/>
                </c:ext>
              </c:extLst>
            </c:dLbl>
            <c:dLbl>
              <c:idx val="7"/>
              <c:layout>
                <c:manualLayout>
                  <c:x val="-0.16137806217004194"/>
                  <c:y val="-7.1958164352305662E-2"/>
                </c:manualLayout>
              </c:layout>
              <c:spPr>
                <a:noFill/>
                <a:ln w="15875" cap="rnd" cmpd="sng" algn="ctr">
                  <a:solidFill>
                    <a:srgbClr val="230050">
                      <a:lumMod val="25000"/>
                      <a:lumOff val="75000"/>
                    </a:srgbClr>
                  </a:solidFill>
                  <a:prstDash val="solid"/>
                  <a:round/>
                  <a:headEnd type="none" w="med" len="med"/>
                  <a:tailEnd type="none" w="med" len="med"/>
                  <a:extLst>
                    <a:ext uri="{C807C97D-BFC1-408E-A445-0C87EB9F89A2}">
                      <ask:lineSketchStyleProps xmlns="" xmlns:r="http://schemas.openxmlformats.org/officeDocument/2006/relationships" xmlns:c16r2="http://schemas.microsoft.com/office/drawing/2015/06/chart"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callout1">
                      <a:avLst>
                        <a:gd name="adj1" fmla="val 110300"/>
                        <a:gd name="adj2" fmla="val 49406"/>
                        <a:gd name="adj3" fmla="val 111711"/>
                        <a:gd name="adj4" fmla="val 135436"/>
                      </a:avLst>
                    </a:prstGeom>
                    <a:noFill/>
                    <a:ln>
                      <a:noFill/>
                    </a:ln>
                  </c15:spPr>
                </c:ext>
                <c:ext xmlns:c16="http://schemas.microsoft.com/office/drawing/2014/chart" uri="{C3380CC4-5D6E-409C-BE32-E72D297353CC}">
                  <c16:uniqueId val="{00000009-C562-43F2-8E25-EED70E0BFCDB}"/>
                </c:ext>
              </c:extLst>
            </c:dLbl>
            <c:spPr>
              <a:noFill/>
              <a:ln w="15875" cap="rnd">
                <a:solidFill>
                  <a:srgbClr val="230050">
                    <a:lumMod val="25000"/>
                    <a:lumOff val="75000"/>
                  </a:srgbClr>
                </a:solidFill>
                <a:round/>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pt-PT"/>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callout1">
                    <a:avLst/>
                  </a:prstGeom>
                  <a:noFill/>
                  <a:ln>
                    <a:noFill/>
                  </a:ln>
                </c15:spPr>
              </c:ext>
            </c:extLst>
          </c:dLbls>
          <c:cat>
            <c:strRef>
              <c:f>Foglio1!$A$2:$A$9</c:f>
              <c:strCache>
                <c:ptCount val="8"/>
                <c:pt idx="0">
                  <c:v>Нещасні випадки</c:v>
                </c:pt>
                <c:pt idx="1">
                  <c:v>Пухлини</c:v>
                </c:pt>
                <c:pt idx="2">
                  <c:v>Хвороби шкіри</c:v>
                </c:pt>
                <c:pt idx="3">
                  <c:v>Респіраторні хвороби</c:v>
                </c:pt>
                <c:pt idx="4">
                  <c:v>Розлади ЦНС</c:v>
                </c:pt>
                <c:pt idx="5">
                  <c:v>Серцево-судинні хвороби</c:v>
                </c:pt>
                <c:pt idx="6">
                  <c:v>Розлади психічного здоров'я</c:v>
                </c:pt>
                <c:pt idx="7">
                  <c:v>Розлади опорно-рухового апарату</c:v>
                </c:pt>
              </c:strCache>
            </c:strRef>
          </c:cat>
          <c:val>
            <c:numRef>
              <c:f>Foglio1!$B$2:$B$9</c:f>
              <c:numCache>
                <c:formatCode>0%</c:formatCode>
                <c:ptCount val="8"/>
                <c:pt idx="0">
                  <c:v>0.14000000000000001</c:v>
                </c:pt>
                <c:pt idx="1">
                  <c:v>0.03</c:v>
                </c:pt>
                <c:pt idx="2">
                  <c:v>0.03</c:v>
                </c:pt>
                <c:pt idx="3">
                  <c:v>0.09</c:v>
                </c:pt>
                <c:pt idx="4">
                  <c:v>0.08</c:v>
                </c:pt>
                <c:pt idx="5">
                  <c:v>0.16</c:v>
                </c:pt>
                <c:pt idx="6">
                  <c:v>7.0000000000000007E-2</c:v>
                </c:pt>
                <c:pt idx="7">
                  <c:v>0.4</c:v>
                </c:pt>
              </c:numCache>
            </c:numRef>
          </c:val>
          <c:extLst>
            <c:ext xmlns:c16="http://schemas.microsoft.com/office/drawing/2014/chart" uri="{C3380CC4-5D6E-409C-BE32-E72D297353CC}">
              <c16:uniqueId val="{00000008-C562-43F2-8E25-EED70E0BFCDB}"/>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8BCC47-E729-4A23-B513-B04E6FAD5471}" type="doc">
      <dgm:prSet loTypeId="urn:microsoft.com/office/officeart/2005/8/layout/pyramid1" loCatId="pyramid" qsTypeId="urn:microsoft.com/office/officeart/2005/8/quickstyle/3d7" qsCatId="3D" csTypeId="urn:microsoft.com/office/officeart/2005/8/colors/accent1_5" csCatId="accent1" phldr="1"/>
      <dgm:spPr>
        <a:scene3d>
          <a:camera prst="orthographicFront" zoom="91000"/>
          <a:lightRig rig="threePt" dir="t">
            <a:rot lat="0" lon="0" rev="20640000"/>
          </a:lightRig>
        </a:scene3d>
      </dgm:spPr>
    </dgm:pt>
    <dgm:pt modelId="{D0C4F87E-A720-406F-A172-42E6C00302EB}">
      <dgm:prSet phldrT="[Текст]" custT="1"/>
      <dgm:spPr>
        <a:sp3d/>
      </dgm:spPr>
      <dgm:t>
        <a:bodyPr/>
        <a:lstStyle/>
        <a:p>
          <a:pPr>
            <a:lnSpc>
              <a:spcPct val="100000"/>
            </a:lnSpc>
            <a:spcBef>
              <a:spcPts val="600"/>
            </a:spcBef>
            <a:spcAft>
              <a:spcPts val="0"/>
            </a:spcAft>
          </a:pPr>
          <a:endParaRPr lang="uk-UA" sz="2400" b="1" dirty="0">
            <a:solidFill>
              <a:schemeClr val="bg1"/>
            </a:solidFill>
          </a:endParaRPr>
        </a:p>
        <a:p>
          <a:pPr>
            <a:lnSpc>
              <a:spcPct val="100000"/>
            </a:lnSpc>
            <a:spcBef>
              <a:spcPts val="600"/>
            </a:spcBef>
            <a:spcAft>
              <a:spcPts val="0"/>
            </a:spcAft>
          </a:pPr>
          <a:r>
            <a:rPr lang="uk-UA" sz="2400" b="1" dirty="0">
              <a:solidFill>
                <a:schemeClr val="bg1"/>
              </a:solidFill>
            </a:rPr>
            <a:t>1</a:t>
          </a:r>
          <a:endParaRPr lang="ru-RU" sz="3200" b="1" dirty="0">
            <a:solidFill>
              <a:schemeClr val="bg1"/>
            </a:solidFill>
          </a:endParaRPr>
        </a:p>
      </dgm:t>
    </dgm:pt>
    <dgm:pt modelId="{B10642D6-0D4D-45B8-8035-8CA15CA408E6}" type="parTrans" cxnId="{951272E8-B814-4111-814E-2D77E5F43FBF}">
      <dgm:prSet/>
      <dgm:spPr/>
      <dgm:t>
        <a:bodyPr/>
        <a:lstStyle/>
        <a:p>
          <a:endParaRPr lang="ru-RU" sz="1200"/>
        </a:p>
      </dgm:t>
    </dgm:pt>
    <dgm:pt modelId="{4FB6782E-E900-4CD1-9F15-EE6CFAE3824C}" type="sibTrans" cxnId="{951272E8-B814-4111-814E-2D77E5F43FBF}">
      <dgm:prSet/>
      <dgm:spPr/>
      <dgm:t>
        <a:bodyPr/>
        <a:lstStyle/>
        <a:p>
          <a:endParaRPr lang="ru-RU" sz="1200"/>
        </a:p>
      </dgm:t>
    </dgm:pt>
    <dgm:pt modelId="{495DADD5-CF84-418F-9B00-B23E594B30F1}">
      <dgm:prSet phldrT="[Текст]" custT="1"/>
      <dgm:spPr>
        <a:sp3d/>
      </dgm:spPr>
      <dgm:t>
        <a:bodyPr/>
        <a:lstStyle/>
        <a:p>
          <a:pPr>
            <a:lnSpc>
              <a:spcPct val="100000"/>
            </a:lnSpc>
            <a:spcAft>
              <a:spcPts val="0"/>
            </a:spcAft>
          </a:pPr>
          <a:r>
            <a:rPr lang="uk-UA" sz="2800" b="1" dirty="0">
              <a:solidFill>
                <a:schemeClr val="bg1"/>
              </a:solidFill>
            </a:rPr>
            <a:t>3</a:t>
          </a:r>
          <a:endParaRPr lang="ru-RU" sz="2800" b="1" dirty="0">
            <a:solidFill>
              <a:schemeClr val="bg1"/>
            </a:solidFill>
          </a:endParaRPr>
        </a:p>
      </dgm:t>
    </dgm:pt>
    <dgm:pt modelId="{BE978286-5043-4665-AE3E-8ABCD58D7CC6}" type="parTrans" cxnId="{DB6B57B3-ADB3-480B-A69C-E756A62A67A9}">
      <dgm:prSet/>
      <dgm:spPr/>
      <dgm:t>
        <a:bodyPr/>
        <a:lstStyle/>
        <a:p>
          <a:endParaRPr lang="ru-RU" sz="1200"/>
        </a:p>
      </dgm:t>
    </dgm:pt>
    <dgm:pt modelId="{A389FA93-8B87-4884-A9D5-4D9114595F83}" type="sibTrans" cxnId="{DB6B57B3-ADB3-480B-A69C-E756A62A67A9}">
      <dgm:prSet/>
      <dgm:spPr/>
      <dgm:t>
        <a:bodyPr/>
        <a:lstStyle/>
        <a:p>
          <a:endParaRPr lang="ru-RU" sz="1200"/>
        </a:p>
      </dgm:t>
    </dgm:pt>
    <dgm:pt modelId="{FA6257DA-946F-4268-A414-4BE5BA50E980}">
      <dgm:prSet phldrT="[Текст]" custT="1"/>
      <dgm:spPr>
        <a:sp3d/>
      </dgm:spPr>
      <dgm:t>
        <a:bodyPr/>
        <a:lstStyle/>
        <a:p>
          <a:pPr>
            <a:lnSpc>
              <a:spcPct val="100000"/>
            </a:lnSpc>
            <a:spcAft>
              <a:spcPts val="0"/>
            </a:spcAft>
          </a:pPr>
          <a:r>
            <a:rPr lang="uk-UA" sz="2800" b="1" dirty="0">
              <a:solidFill>
                <a:schemeClr val="bg1"/>
              </a:solidFill>
            </a:rPr>
            <a:t>50</a:t>
          </a:r>
          <a:endParaRPr lang="ru-RU" sz="3200" b="1" dirty="0">
            <a:solidFill>
              <a:schemeClr val="bg1"/>
            </a:solidFill>
          </a:endParaRPr>
        </a:p>
      </dgm:t>
    </dgm:pt>
    <dgm:pt modelId="{5974B021-E356-4343-B8A4-EF4AB895720A}" type="parTrans" cxnId="{9F1E5E0D-A7F1-4525-BD40-6E658234AFF3}">
      <dgm:prSet/>
      <dgm:spPr/>
      <dgm:t>
        <a:bodyPr/>
        <a:lstStyle/>
        <a:p>
          <a:endParaRPr lang="ru-RU" sz="1200"/>
        </a:p>
      </dgm:t>
    </dgm:pt>
    <dgm:pt modelId="{1C698D41-885B-45C1-945A-05A0F07B021D}" type="sibTrans" cxnId="{9F1E5E0D-A7F1-4525-BD40-6E658234AFF3}">
      <dgm:prSet/>
      <dgm:spPr/>
      <dgm:t>
        <a:bodyPr/>
        <a:lstStyle/>
        <a:p>
          <a:endParaRPr lang="ru-RU" sz="1200"/>
        </a:p>
      </dgm:t>
    </dgm:pt>
    <dgm:pt modelId="{A9CD4587-FD4E-4C88-AA1E-1E0B54652D6B}">
      <dgm:prSet phldrT="[Текст]" custT="1"/>
      <dgm:spPr>
        <a:sp3d/>
      </dgm:spPr>
      <dgm:t>
        <a:bodyPr/>
        <a:lstStyle/>
        <a:p>
          <a:pPr>
            <a:lnSpc>
              <a:spcPct val="100000"/>
            </a:lnSpc>
            <a:spcAft>
              <a:spcPts val="0"/>
            </a:spcAft>
          </a:pPr>
          <a:r>
            <a:rPr lang="uk-UA" sz="3600" b="1" dirty="0">
              <a:solidFill>
                <a:schemeClr val="bg1"/>
              </a:solidFill>
            </a:rPr>
            <a:t>80</a:t>
          </a:r>
          <a:endParaRPr lang="ru-RU" sz="3600" b="1" dirty="0">
            <a:solidFill>
              <a:schemeClr val="bg1"/>
            </a:solidFill>
          </a:endParaRPr>
        </a:p>
      </dgm:t>
    </dgm:pt>
    <dgm:pt modelId="{340BE5AF-2A10-49B7-8A85-D18727A16EB1}" type="parTrans" cxnId="{DF5398D6-8226-4CC7-A16E-3DE39A37C9DB}">
      <dgm:prSet/>
      <dgm:spPr/>
      <dgm:t>
        <a:bodyPr/>
        <a:lstStyle/>
        <a:p>
          <a:endParaRPr lang="ru-RU" sz="1200"/>
        </a:p>
      </dgm:t>
    </dgm:pt>
    <dgm:pt modelId="{71375349-A06F-4348-BB90-3B122849C348}" type="sibTrans" cxnId="{DF5398D6-8226-4CC7-A16E-3DE39A37C9DB}">
      <dgm:prSet/>
      <dgm:spPr/>
      <dgm:t>
        <a:bodyPr/>
        <a:lstStyle/>
        <a:p>
          <a:endParaRPr lang="ru-RU" sz="1200"/>
        </a:p>
      </dgm:t>
    </dgm:pt>
    <dgm:pt modelId="{CF857A54-5E6E-45C0-9C49-6A3F07D509E7}">
      <dgm:prSet phldrT="[Текст]" custT="1"/>
      <dgm:spPr>
        <a:sp3d/>
      </dgm:spPr>
      <dgm:t>
        <a:bodyPr/>
        <a:lstStyle/>
        <a:p>
          <a:pPr>
            <a:lnSpc>
              <a:spcPct val="100000"/>
            </a:lnSpc>
            <a:spcAft>
              <a:spcPts val="0"/>
            </a:spcAft>
          </a:pPr>
          <a:r>
            <a:rPr lang="uk-UA" sz="3600" b="1" dirty="0">
              <a:solidFill>
                <a:schemeClr val="bg1"/>
              </a:solidFill>
            </a:rPr>
            <a:t>400</a:t>
          </a:r>
          <a:endParaRPr lang="ru-RU" sz="3600" b="1" dirty="0">
            <a:solidFill>
              <a:schemeClr val="bg1"/>
            </a:solidFill>
          </a:endParaRPr>
        </a:p>
      </dgm:t>
    </dgm:pt>
    <dgm:pt modelId="{F01504EF-296F-4C3F-9C47-E51A49D23F25}" type="parTrans" cxnId="{9ABE72AD-F849-4158-89AF-3101AA04813A}">
      <dgm:prSet/>
      <dgm:spPr/>
      <dgm:t>
        <a:bodyPr/>
        <a:lstStyle/>
        <a:p>
          <a:endParaRPr lang="ru-RU" sz="1200"/>
        </a:p>
      </dgm:t>
    </dgm:pt>
    <dgm:pt modelId="{7E63CDFF-E66D-4D80-BDC5-7024E22544A3}" type="sibTrans" cxnId="{9ABE72AD-F849-4158-89AF-3101AA04813A}">
      <dgm:prSet/>
      <dgm:spPr/>
      <dgm:t>
        <a:bodyPr/>
        <a:lstStyle/>
        <a:p>
          <a:endParaRPr lang="ru-RU" sz="1200"/>
        </a:p>
      </dgm:t>
    </dgm:pt>
    <dgm:pt modelId="{211A3712-ECFA-407B-91AC-C64203EE6251}" type="pres">
      <dgm:prSet presAssocID="{398BCC47-E729-4A23-B513-B04E6FAD5471}" presName="Name0" presStyleCnt="0">
        <dgm:presLayoutVars>
          <dgm:dir/>
          <dgm:animLvl val="lvl"/>
          <dgm:resizeHandles val="exact"/>
        </dgm:presLayoutVars>
      </dgm:prSet>
      <dgm:spPr/>
    </dgm:pt>
    <dgm:pt modelId="{83352542-CA3B-446C-B4FB-D5A76E179BE2}" type="pres">
      <dgm:prSet presAssocID="{D0C4F87E-A720-406F-A172-42E6C00302EB}" presName="Name8" presStyleCnt="0"/>
      <dgm:spPr/>
    </dgm:pt>
    <dgm:pt modelId="{40C5C663-FFE2-476E-A575-4E9DDAAA2873}" type="pres">
      <dgm:prSet presAssocID="{D0C4F87E-A720-406F-A172-42E6C00302EB}" presName="level" presStyleLbl="node1" presStyleIdx="0" presStyleCnt="5">
        <dgm:presLayoutVars>
          <dgm:chMax val="1"/>
          <dgm:bulletEnabled val="1"/>
        </dgm:presLayoutVars>
      </dgm:prSet>
      <dgm:spPr/>
    </dgm:pt>
    <dgm:pt modelId="{E8C95CA8-7173-4634-AD7C-9B1394A96782}" type="pres">
      <dgm:prSet presAssocID="{D0C4F87E-A720-406F-A172-42E6C00302EB}" presName="levelTx" presStyleLbl="revTx" presStyleIdx="0" presStyleCnt="0">
        <dgm:presLayoutVars>
          <dgm:chMax val="1"/>
          <dgm:bulletEnabled val="1"/>
        </dgm:presLayoutVars>
      </dgm:prSet>
      <dgm:spPr/>
    </dgm:pt>
    <dgm:pt modelId="{B99D465D-CCE0-4C52-B41D-A80B24753E48}" type="pres">
      <dgm:prSet presAssocID="{495DADD5-CF84-418F-9B00-B23E594B30F1}" presName="Name8" presStyleCnt="0"/>
      <dgm:spPr/>
    </dgm:pt>
    <dgm:pt modelId="{412926EF-EC55-47AD-A3C3-3CB96D3D66AD}" type="pres">
      <dgm:prSet presAssocID="{495DADD5-CF84-418F-9B00-B23E594B30F1}" presName="level" presStyleLbl="node1" presStyleIdx="1" presStyleCnt="5">
        <dgm:presLayoutVars>
          <dgm:chMax val="1"/>
          <dgm:bulletEnabled val="1"/>
        </dgm:presLayoutVars>
      </dgm:prSet>
      <dgm:spPr/>
    </dgm:pt>
    <dgm:pt modelId="{198A756A-B3F8-48BE-A786-12726DD2DCAD}" type="pres">
      <dgm:prSet presAssocID="{495DADD5-CF84-418F-9B00-B23E594B30F1}" presName="levelTx" presStyleLbl="revTx" presStyleIdx="0" presStyleCnt="0">
        <dgm:presLayoutVars>
          <dgm:chMax val="1"/>
          <dgm:bulletEnabled val="1"/>
        </dgm:presLayoutVars>
      </dgm:prSet>
      <dgm:spPr/>
    </dgm:pt>
    <dgm:pt modelId="{20EE3016-C318-4094-ACCC-9EBCF94BE8D7}" type="pres">
      <dgm:prSet presAssocID="{FA6257DA-946F-4268-A414-4BE5BA50E980}" presName="Name8" presStyleCnt="0"/>
      <dgm:spPr/>
    </dgm:pt>
    <dgm:pt modelId="{A1BA321D-B608-4AC9-92DC-05D185169BAE}" type="pres">
      <dgm:prSet presAssocID="{FA6257DA-946F-4268-A414-4BE5BA50E980}" presName="level" presStyleLbl="node1" presStyleIdx="2" presStyleCnt="5">
        <dgm:presLayoutVars>
          <dgm:chMax val="1"/>
          <dgm:bulletEnabled val="1"/>
        </dgm:presLayoutVars>
      </dgm:prSet>
      <dgm:spPr/>
    </dgm:pt>
    <dgm:pt modelId="{ACECA4C6-C340-4FE6-96ED-9C614FEEA9A8}" type="pres">
      <dgm:prSet presAssocID="{FA6257DA-946F-4268-A414-4BE5BA50E980}" presName="levelTx" presStyleLbl="revTx" presStyleIdx="0" presStyleCnt="0">
        <dgm:presLayoutVars>
          <dgm:chMax val="1"/>
          <dgm:bulletEnabled val="1"/>
        </dgm:presLayoutVars>
      </dgm:prSet>
      <dgm:spPr/>
    </dgm:pt>
    <dgm:pt modelId="{8731C9D4-1FD0-4D75-B3C0-EE1B488A9AA2}" type="pres">
      <dgm:prSet presAssocID="{A9CD4587-FD4E-4C88-AA1E-1E0B54652D6B}" presName="Name8" presStyleCnt="0"/>
      <dgm:spPr/>
    </dgm:pt>
    <dgm:pt modelId="{5B67B287-2B68-4284-AF30-2D6D5B70ECBA}" type="pres">
      <dgm:prSet presAssocID="{A9CD4587-FD4E-4C88-AA1E-1E0B54652D6B}" presName="level" presStyleLbl="node1" presStyleIdx="3" presStyleCnt="5">
        <dgm:presLayoutVars>
          <dgm:chMax val="1"/>
          <dgm:bulletEnabled val="1"/>
        </dgm:presLayoutVars>
      </dgm:prSet>
      <dgm:spPr/>
    </dgm:pt>
    <dgm:pt modelId="{32188D6B-58D9-46B3-9E28-B60716B948DC}" type="pres">
      <dgm:prSet presAssocID="{A9CD4587-FD4E-4C88-AA1E-1E0B54652D6B}" presName="levelTx" presStyleLbl="revTx" presStyleIdx="0" presStyleCnt="0">
        <dgm:presLayoutVars>
          <dgm:chMax val="1"/>
          <dgm:bulletEnabled val="1"/>
        </dgm:presLayoutVars>
      </dgm:prSet>
      <dgm:spPr/>
    </dgm:pt>
    <dgm:pt modelId="{E75F27B8-049F-4B19-AE33-A3EFF9127DBE}" type="pres">
      <dgm:prSet presAssocID="{CF857A54-5E6E-45C0-9C49-6A3F07D509E7}" presName="Name8" presStyleCnt="0"/>
      <dgm:spPr/>
    </dgm:pt>
    <dgm:pt modelId="{A9D21EA0-5F71-4074-8E08-C9CE893CBF96}" type="pres">
      <dgm:prSet presAssocID="{CF857A54-5E6E-45C0-9C49-6A3F07D509E7}" presName="level" presStyleLbl="node1" presStyleIdx="4" presStyleCnt="5">
        <dgm:presLayoutVars>
          <dgm:chMax val="1"/>
          <dgm:bulletEnabled val="1"/>
        </dgm:presLayoutVars>
      </dgm:prSet>
      <dgm:spPr/>
    </dgm:pt>
    <dgm:pt modelId="{7039E525-B5DC-44AC-95C0-0DC9B80AA3E5}" type="pres">
      <dgm:prSet presAssocID="{CF857A54-5E6E-45C0-9C49-6A3F07D509E7}" presName="levelTx" presStyleLbl="revTx" presStyleIdx="0" presStyleCnt="0">
        <dgm:presLayoutVars>
          <dgm:chMax val="1"/>
          <dgm:bulletEnabled val="1"/>
        </dgm:presLayoutVars>
      </dgm:prSet>
      <dgm:spPr/>
    </dgm:pt>
  </dgm:ptLst>
  <dgm:cxnLst>
    <dgm:cxn modelId="{9F1E5E0D-A7F1-4525-BD40-6E658234AFF3}" srcId="{398BCC47-E729-4A23-B513-B04E6FAD5471}" destId="{FA6257DA-946F-4268-A414-4BE5BA50E980}" srcOrd="2" destOrd="0" parTransId="{5974B021-E356-4343-B8A4-EF4AB895720A}" sibTransId="{1C698D41-885B-45C1-945A-05A0F07B021D}"/>
    <dgm:cxn modelId="{2981E134-6246-4740-A04A-5D240EF17E2B}" type="presOf" srcId="{A9CD4587-FD4E-4C88-AA1E-1E0B54652D6B}" destId="{32188D6B-58D9-46B3-9E28-B60716B948DC}" srcOrd="1" destOrd="0" presId="urn:microsoft.com/office/officeart/2005/8/layout/pyramid1"/>
    <dgm:cxn modelId="{73DE784C-34F2-4794-A9FF-E229B098BBAC}" type="presOf" srcId="{A9CD4587-FD4E-4C88-AA1E-1E0B54652D6B}" destId="{5B67B287-2B68-4284-AF30-2D6D5B70ECBA}" srcOrd="0" destOrd="0" presId="urn:microsoft.com/office/officeart/2005/8/layout/pyramid1"/>
    <dgm:cxn modelId="{AA972578-726A-488D-B95E-4DD7F0A2E1ED}" type="presOf" srcId="{CF857A54-5E6E-45C0-9C49-6A3F07D509E7}" destId="{7039E525-B5DC-44AC-95C0-0DC9B80AA3E5}" srcOrd="1" destOrd="0" presId="urn:microsoft.com/office/officeart/2005/8/layout/pyramid1"/>
    <dgm:cxn modelId="{F5ED0781-736F-4371-BC8B-392ED4779499}" type="presOf" srcId="{FA6257DA-946F-4268-A414-4BE5BA50E980}" destId="{ACECA4C6-C340-4FE6-96ED-9C614FEEA9A8}" srcOrd="1" destOrd="0" presId="urn:microsoft.com/office/officeart/2005/8/layout/pyramid1"/>
    <dgm:cxn modelId="{AC9F7287-2E35-4974-9EA2-5398113D14FD}" type="presOf" srcId="{495DADD5-CF84-418F-9B00-B23E594B30F1}" destId="{412926EF-EC55-47AD-A3C3-3CB96D3D66AD}" srcOrd="0" destOrd="0" presId="urn:microsoft.com/office/officeart/2005/8/layout/pyramid1"/>
    <dgm:cxn modelId="{BAF3FD9C-644C-44B3-AB98-F1EEDEF04A90}" type="presOf" srcId="{CF857A54-5E6E-45C0-9C49-6A3F07D509E7}" destId="{A9D21EA0-5F71-4074-8E08-C9CE893CBF96}" srcOrd="0" destOrd="0" presId="urn:microsoft.com/office/officeart/2005/8/layout/pyramid1"/>
    <dgm:cxn modelId="{9ABE72AD-F849-4158-89AF-3101AA04813A}" srcId="{398BCC47-E729-4A23-B513-B04E6FAD5471}" destId="{CF857A54-5E6E-45C0-9C49-6A3F07D509E7}" srcOrd="4" destOrd="0" parTransId="{F01504EF-296F-4C3F-9C47-E51A49D23F25}" sibTransId="{7E63CDFF-E66D-4D80-BDC5-7024E22544A3}"/>
    <dgm:cxn modelId="{DB6B57B3-ADB3-480B-A69C-E756A62A67A9}" srcId="{398BCC47-E729-4A23-B513-B04E6FAD5471}" destId="{495DADD5-CF84-418F-9B00-B23E594B30F1}" srcOrd="1" destOrd="0" parTransId="{BE978286-5043-4665-AE3E-8ABCD58D7CC6}" sibTransId="{A389FA93-8B87-4884-A9D5-4D9114595F83}"/>
    <dgm:cxn modelId="{EE7372B7-FD77-421B-94E0-891854D2E75B}" type="presOf" srcId="{398BCC47-E729-4A23-B513-B04E6FAD5471}" destId="{211A3712-ECFA-407B-91AC-C64203EE6251}" srcOrd="0" destOrd="0" presId="urn:microsoft.com/office/officeart/2005/8/layout/pyramid1"/>
    <dgm:cxn modelId="{0FB7F0C0-E006-4775-AD6D-B74AA08B1D33}" type="presOf" srcId="{D0C4F87E-A720-406F-A172-42E6C00302EB}" destId="{40C5C663-FFE2-476E-A575-4E9DDAAA2873}" srcOrd="0" destOrd="0" presId="urn:microsoft.com/office/officeart/2005/8/layout/pyramid1"/>
    <dgm:cxn modelId="{DF5398D6-8226-4CC7-A16E-3DE39A37C9DB}" srcId="{398BCC47-E729-4A23-B513-B04E6FAD5471}" destId="{A9CD4587-FD4E-4C88-AA1E-1E0B54652D6B}" srcOrd="3" destOrd="0" parTransId="{340BE5AF-2A10-49B7-8A85-D18727A16EB1}" sibTransId="{71375349-A06F-4348-BB90-3B122849C348}"/>
    <dgm:cxn modelId="{951272E8-B814-4111-814E-2D77E5F43FBF}" srcId="{398BCC47-E729-4A23-B513-B04E6FAD5471}" destId="{D0C4F87E-A720-406F-A172-42E6C00302EB}" srcOrd="0" destOrd="0" parTransId="{B10642D6-0D4D-45B8-8035-8CA15CA408E6}" sibTransId="{4FB6782E-E900-4CD1-9F15-EE6CFAE3824C}"/>
    <dgm:cxn modelId="{C81ED5EB-A48D-4398-AF75-A4D7220492D0}" type="presOf" srcId="{D0C4F87E-A720-406F-A172-42E6C00302EB}" destId="{E8C95CA8-7173-4634-AD7C-9B1394A96782}" srcOrd="1" destOrd="0" presId="urn:microsoft.com/office/officeart/2005/8/layout/pyramid1"/>
    <dgm:cxn modelId="{EDF05FED-7F56-47F1-B030-88D5B68B4848}" type="presOf" srcId="{FA6257DA-946F-4268-A414-4BE5BA50E980}" destId="{A1BA321D-B608-4AC9-92DC-05D185169BAE}" srcOrd="0" destOrd="0" presId="urn:microsoft.com/office/officeart/2005/8/layout/pyramid1"/>
    <dgm:cxn modelId="{9D8AB5FF-93E4-4236-88DD-EC7948C921EB}" type="presOf" srcId="{495DADD5-CF84-418F-9B00-B23E594B30F1}" destId="{198A756A-B3F8-48BE-A786-12726DD2DCAD}" srcOrd="1" destOrd="0" presId="urn:microsoft.com/office/officeart/2005/8/layout/pyramid1"/>
    <dgm:cxn modelId="{C842C920-7C94-4296-8BD2-7AF35C3FCE09}" type="presParOf" srcId="{211A3712-ECFA-407B-91AC-C64203EE6251}" destId="{83352542-CA3B-446C-B4FB-D5A76E179BE2}" srcOrd="0" destOrd="0" presId="urn:microsoft.com/office/officeart/2005/8/layout/pyramid1"/>
    <dgm:cxn modelId="{616F16B4-CEC7-449E-947B-B70E001B0F50}" type="presParOf" srcId="{83352542-CA3B-446C-B4FB-D5A76E179BE2}" destId="{40C5C663-FFE2-476E-A575-4E9DDAAA2873}" srcOrd="0" destOrd="0" presId="urn:microsoft.com/office/officeart/2005/8/layout/pyramid1"/>
    <dgm:cxn modelId="{841FACB6-8181-4E24-86C6-1C9D398CC3D2}" type="presParOf" srcId="{83352542-CA3B-446C-B4FB-D5A76E179BE2}" destId="{E8C95CA8-7173-4634-AD7C-9B1394A96782}" srcOrd="1" destOrd="0" presId="urn:microsoft.com/office/officeart/2005/8/layout/pyramid1"/>
    <dgm:cxn modelId="{8F009072-2457-48D3-A251-E4A7DD196FCF}" type="presParOf" srcId="{211A3712-ECFA-407B-91AC-C64203EE6251}" destId="{B99D465D-CCE0-4C52-B41D-A80B24753E48}" srcOrd="1" destOrd="0" presId="urn:microsoft.com/office/officeart/2005/8/layout/pyramid1"/>
    <dgm:cxn modelId="{DF80DDEA-4985-47F5-8701-639072F63E65}" type="presParOf" srcId="{B99D465D-CCE0-4C52-B41D-A80B24753E48}" destId="{412926EF-EC55-47AD-A3C3-3CB96D3D66AD}" srcOrd="0" destOrd="0" presId="urn:microsoft.com/office/officeart/2005/8/layout/pyramid1"/>
    <dgm:cxn modelId="{EB3B4022-F003-4534-A37C-4AFB24757E6F}" type="presParOf" srcId="{B99D465D-CCE0-4C52-B41D-A80B24753E48}" destId="{198A756A-B3F8-48BE-A786-12726DD2DCAD}" srcOrd="1" destOrd="0" presId="urn:microsoft.com/office/officeart/2005/8/layout/pyramid1"/>
    <dgm:cxn modelId="{F0A46D60-0196-43E6-8646-C471919F0673}" type="presParOf" srcId="{211A3712-ECFA-407B-91AC-C64203EE6251}" destId="{20EE3016-C318-4094-ACCC-9EBCF94BE8D7}" srcOrd="2" destOrd="0" presId="urn:microsoft.com/office/officeart/2005/8/layout/pyramid1"/>
    <dgm:cxn modelId="{DABCFE51-C31D-4C93-8B3B-ED711CE830FF}" type="presParOf" srcId="{20EE3016-C318-4094-ACCC-9EBCF94BE8D7}" destId="{A1BA321D-B608-4AC9-92DC-05D185169BAE}" srcOrd="0" destOrd="0" presId="urn:microsoft.com/office/officeart/2005/8/layout/pyramid1"/>
    <dgm:cxn modelId="{CD586CC2-B524-4C09-A69B-EA15E7C805E9}" type="presParOf" srcId="{20EE3016-C318-4094-ACCC-9EBCF94BE8D7}" destId="{ACECA4C6-C340-4FE6-96ED-9C614FEEA9A8}" srcOrd="1" destOrd="0" presId="urn:microsoft.com/office/officeart/2005/8/layout/pyramid1"/>
    <dgm:cxn modelId="{0A2215FC-8199-402F-8B0F-44113F5C35A3}" type="presParOf" srcId="{211A3712-ECFA-407B-91AC-C64203EE6251}" destId="{8731C9D4-1FD0-4D75-B3C0-EE1B488A9AA2}" srcOrd="3" destOrd="0" presId="urn:microsoft.com/office/officeart/2005/8/layout/pyramid1"/>
    <dgm:cxn modelId="{902B4CC0-6626-4158-9E7A-88462BC6F14A}" type="presParOf" srcId="{8731C9D4-1FD0-4D75-B3C0-EE1B488A9AA2}" destId="{5B67B287-2B68-4284-AF30-2D6D5B70ECBA}" srcOrd="0" destOrd="0" presId="urn:microsoft.com/office/officeart/2005/8/layout/pyramid1"/>
    <dgm:cxn modelId="{DA8D3652-A0B5-4131-9307-AE0348F20A50}" type="presParOf" srcId="{8731C9D4-1FD0-4D75-B3C0-EE1B488A9AA2}" destId="{32188D6B-58D9-46B3-9E28-B60716B948DC}" srcOrd="1" destOrd="0" presId="urn:microsoft.com/office/officeart/2005/8/layout/pyramid1"/>
    <dgm:cxn modelId="{E1EB330D-F841-4F44-8C35-CD51C1CB988C}" type="presParOf" srcId="{211A3712-ECFA-407B-91AC-C64203EE6251}" destId="{E75F27B8-049F-4B19-AE33-A3EFF9127DBE}" srcOrd="4" destOrd="0" presId="urn:microsoft.com/office/officeart/2005/8/layout/pyramid1"/>
    <dgm:cxn modelId="{6E178D44-184F-493C-8964-43EC70E22F41}" type="presParOf" srcId="{E75F27B8-049F-4B19-AE33-A3EFF9127DBE}" destId="{A9D21EA0-5F71-4074-8E08-C9CE893CBF96}" srcOrd="0" destOrd="0" presId="urn:microsoft.com/office/officeart/2005/8/layout/pyramid1"/>
    <dgm:cxn modelId="{16CBEDCD-845A-4B7C-AADA-FF845C90ADBB}" type="presParOf" srcId="{E75F27B8-049F-4B19-AE33-A3EFF9127DBE}" destId="{7039E525-B5DC-44AC-95C0-0DC9B80AA3E5}"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w="76200">
          <a:solidFill>
            <a:schemeClr val="bg1"/>
          </a:solid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5</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uk-UA" sz="2000" noProof="0" dirty="0">
              <a:latin typeface="Arial" panose="020B0604020202020204" pitchFamily="34" charset="0"/>
              <a:cs typeface="Arial" panose="020B0604020202020204" pitchFamily="34" charset="0"/>
            </a:rPr>
            <a:t>Правильно планувати</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61BFBBF3-53C7-4900-8A68-2D9D1C34B4E7}">
      <dgm:prSet phldrT="[Текст]" custT="1"/>
      <dgm:spPr>
        <a:ln>
          <a:noFill/>
        </a:ln>
        <a:scene3d>
          <a:camera prst="orthographicFront"/>
          <a:lightRig rig="flat" dir="t"/>
        </a:scene3d>
        <a:sp3d extrusionH="12700" prstMaterial="plastic"/>
      </dgm:spPr>
      <dgm:t>
        <a:bodyPr anchor="ctr"/>
        <a:lstStyle/>
        <a:p>
          <a:pPr marL="0" indent="0" algn="l">
            <a:buNone/>
          </a:pPr>
          <a:r>
            <a:rPr lang="ru-RU" sz="2000" b="1" noProof="0" dirty="0" err="1">
              <a:latin typeface="Arial" panose="020B0604020202020204" pitchFamily="34" charset="0"/>
              <a:cs typeface="Arial" panose="020B0604020202020204" pitchFamily="34" charset="0"/>
            </a:rPr>
            <a:t>Здійснювати</a:t>
          </a:r>
          <a:r>
            <a:rPr lang="ru-RU" sz="2000" b="1" noProof="0" dirty="0">
              <a:latin typeface="Arial" panose="020B0604020202020204" pitchFamily="34" charset="0"/>
              <a:cs typeface="Arial" panose="020B0604020202020204" pitchFamily="34" charset="0"/>
            </a:rPr>
            <a:t> на </a:t>
          </a:r>
          <a:r>
            <a:rPr lang="ru-RU" sz="2000" b="1" noProof="0" dirty="0" err="1">
              <a:latin typeface="Arial" panose="020B0604020202020204" pitchFamily="34" charset="0"/>
              <a:cs typeface="Arial" panose="020B0604020202020204" pitchFamily="34" charset="0"/>
            </a:rPr>
            <a:t>всіх</a:t>
          </a:r>
          <a:r>
            <a:rPr lang="ru-RU" sz="2000" b="1" noProof="0" dirty="0">
              <a:latin typeface="Arial" panose="020B0604020202020204" pitchFamily="34" charset="0"/>
              <a:cs typeface="Arial" panose="020B0604020202020204" pitchFamily="34" charset="0"/>
            </a:rPr>
            <a:t> </a:t>
          </a:r>
          <a:r>
            <a:rPr lang="ru-RU" sz="2000" b="1" noProof="0" dirty="0" err="1">
              <a:latin typeface="Arial" panose="020B0604020202020204" pitchFamily="34" charset="0"/>
              <a:cs typeface="Arial" panose="020B0604020202020204" pitchFamily="34" charset="0"/>
            </a:rPr>
            <a:t>робочих</a:t>
          </a:r>
          <a:r>
            <a:rPr lang="ru-RU" sz="2000" b="1" noProof="0" dirty="0">
              <a:latin typeface="Arial" panose="020B0604020202020204" pitchFamily="34" charset="0"/>
              <a:cs typeface="Arial" panose="020B0604020202020204" pitchFamily="34" charset="0"/>
            </a:rPr>
            <a:t> </a:t>
          </a:r>
          <a:r>
            <a:rPr lang="ru-RU" sz="2000" b="1" noProof="0" dirty="0" err="1">
              <a:latin typeface="Arial" panose="020B0604020202020204" pitchFamily="34" charset="0"/>
              <a:cs typeface="Arial" panose="020B0604020202020204" pitchFamily="34" charset="0"/>
            </a:rPr>
            <a:t>місцях</a:t>
          </a:r>
          <a:r>
            <a:rPr lang="uk-UA" sz="2000" b="1" noProof="0" dirty="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B471D0DA-B8A3-41B1-B4CB-4F94D8579FE9}">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враховувати реальні методи роботи; </a:t>
          </a:r>
        </a:p>
      </dgm:t>
    </dgm:pt>
    <dgm:pt modelId="{1FB7DC48-DC68-4F77-B9FB-D7EDE41A68BE}" type="parTrans" cxnId="{AA7C2C98-3E83-455D-86C0-0DA195ED15EB}">
      <dgm:prSet/>
      <dgm:spPr/>
      <dgm:t>
        <a:bodyPr/>
        <a:lstStyle/>
        <a:p>
          <a:endParaRPr lang="uk-UA"/>
        </a:p>
      </dgm:t>
    </dgm:pt>
    <dgm:pt modelId="{8106470D-7A8E-4919-92F8-BA4C856BEC69}" type="sibTrans" cxnId="{AA7C2C98-3E83-455D-86C0-0DA195ED15EB}">
      <dgm:prSet/>
      <dgm:spPr/>
      <dgm:t>
        <a:bodyPr/>
        <a:lstStyle/>
        <a:p>
          <a:endParaRPr lang="uk-UA"/>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7</a:t>
          </a:r>
          <a:endParaRPr lang="ru-RU" b="1" dirty="0">
            <a:solidFill>
              <a:schemeClr val="bg1"/>
            </a:solidFill>
            <a:latin typeface="Arial" panose="020B0604020202020204" pitchFamily="34" charset="0"/>
            <a:cs typeface="Arial" panose="020B0604020202020204" pitchFamily="34" charset="0"/>
          </a:endParaRPr>
        </a:p>
      </dgm:t>
    </dgm:pt>
    <dgm:pt modelId="{55EFA30C-6DFF-45E4-A2F7-3B52E536AD3F}" type="sibTrans" cxnId="{38FCE4C9-57A8-46C1-9D4C-02B02C07167B}">
      <dgm:prSet/>
      <dgm:spPr/>
      <dgm:t>
        <a:bodyPr/>
        <a:lstStyle/>
        <a:p>
          <a:endParaRPr lang="ru-RU">
            <a:latin typeface=" Overpass Ligth"/>
          </a:endParaRPr>
        </a:p>
      </dgm:t>
    </dgm:pt>
    <dgm:pt modelId="{230D1295-F6EF-413A-AE45-8FB2A023002A}" type="parTrans" cxnId="{38FCE4C9-57A8-46C1-9D4C-02B02C07167B}">
      <dgm:prSet/>
      <dgm:spPr/>
      <dgm:t>
        <a:bodyPr/>
        <a:lstStyle/>
        <a:p>
          <a:endParaRPr lang="ru-RU">
            <a:latin typeface=" Overpass Ligth"/>
          </a:endParaRPr>
        </a:p>
      </dgm:t>
    </dgm:pt>
    <dgm:pt modelId="{E6791223-3C86-4EB2-AE42-0094F647E13E}">
      <dgm:prSet custT="1"/>
      <dgm:spPr/>
      <dgm:t>
        <a:bodyPr/>
        <a:lstStyle/>
        <a:p>
          <a:pPr marL="177800" indent="-177800" algn="l">
            <a:buFont typeface="Arial" panose="020B0604020202020204" pitchFamily="34" charset="0"/>
            <a:buChar char="•"/>
          </a:pPr>
          <a:r>
            <a:rPr lang="ru-RU" sz="2000" noProof="0" dirty="0">
              <a:latin typeface="Arial" panose="020B0604020202020204" pitchFamily="34" charset="0"/>
              <a:cs typeface="Arial" panose="020B0604020202020204" pitchFamily="34" charset="0"/>
            </a:rPr>
            <a:t>брати в розрахунок заходи, які не включені в процедури;</a:t>
          </a:r>
          <a:endParaRPr lang="uk-UA" sz="2000" noProof="0" dirty="0">
            <a:latin typeface="Arial" panose="020B0604020202020204" pitchFamily="34" charset="0"/>
            <a:cs typeface="Arial" panose="020B0604020202020204" pitchFamily="34" charset="0"/>
          </a:endParaRPr>
        </a:p>
      </dgm:t>
    </dgm:pt>
    <dgm:pt modelId="{85D76468-3232-4580-A198-7A370F0E8C4C}" type="parTrans" cxnId="{529060E1-E51D-4E9F-AB5E-28752768AD2F}">
      <dgm:prSet/>
      <dgm:spPr/>
      <dgm:t>
        <a:bodyPr/>
        <a:lstStyle/>
        <a:p>
          <a:endParaRPr lang="uk-UA"/>
        </a:p>
      </dgm:t>
    </dgm:pt>
    <dgm:pt modelId="{990B63C1-F1F6-41BC-B69E-561E7299482B}" type="sibTrans" cxnId="{529060E1-E51D-4E9F-AB5E-28752768AD2F}">
      <dgm:prSet/>
      <dgm:spPr/>
      <dgm:t>
        <a:bodyPr/>
        <a:lstStyle/>
        <a:p>
          <a:endParaRPr lang="uk-UA"/>
        </a:p>
      </dgm:t>
    </dgm:pt>
    <dgm:pt modelId="{641C8D09-AB94-41B4-98B0-BAC67F16CD42}">
      <dgm:prSet custT="1"/>
      <dgm:spPr/>
      <dgm:t>
        <a:bodyPr/>
        <a:lstStyle/>
        <a:p>
          <a:pPr marL="177800" indent="-177800" algn="l">
            <a:buFont typeface="Arial" panose="020B0604020202020204" pitchFamily="34" charset="0"/>
            <a:buChar char="•"/>
          </a:pPr>
          <a:r>
            <a:rPr lang="ru-RU" sz="2000" noProof="0" dirty="0">
              <a:latin typeface="Arial" panose="020B0604020202020204" pitchFamily="34" charset="0"/>
              <a:cs typeface="Arial" panose="020B0604020202020204" pitchFamily="34" charset="0"/>
            </a:rPr>
            <a:t>брати до уваги перерви в роботі та зміни в умовах роботи;</a:t>
          </a:r>
          <a:endParaRPr lang="uk-UA" sz="2000" noProof="0" dirty="0">
            <a:latin typeface="Arial" panose="020B0604020202020204" pitchFamily="34" charset="0"/>
            <a:cs typeface="Arial" panose="020B0604020202020204" pitchFamily="34" charset="0"/>
          </a:endParaRPr>
        </a:p>
      </dgm:t>
    </dgm:pt>
    <dgm:pt modelId="{C6570D59-CFBA-495E-948D-14819F0B03F7}" type="parTrans" cxnId="{8988A5C1-3FC1-4FE8-95BB-C15A6BD8BC2F}">
      <dgm:prSet/>
      <dgm:spPr/>
      <dgm:t>
        <a:bodyPr/>
        <a:lstStyle/>
        <a:p>
          <a:endParaRPr lang="uk-UA"/>
        </a:p>
      </dgm:t>
    </dgm:pt>
    <dgm:pt modelId="{40120457-9BE7-4FB7-9A9F-E0C7E79A353D}" type="sibTrans" cxnId="{8988A5C1-3FC1-4FE8-95BB-C15A6BD8BC2F}">
      <dgm:prSet/>
      <dgm:spPr/>
      <dgm:t>
        <a:bodyPr/>
        <a:lstStyle/>
        <a:p>
          <a:endParaRPr lang="uk-UA"/>
        </a:p>
      </dgm:t>
    </dgm:pt>
    <dgm:pt modelId="{61E3B1F3-7ED9-47BC-AB4D-106DF85A12C6}">
      <dgm:prSet custT="1"/>
      <dgm:spPr/>
      <dgm:t>
        <a:bodyPr/>
        <a:lstStyle/>
        <a:p>
          <a:pPr marL="177800" indent="-177800" algn="l">
            <a:buFont typeface="Arial" panose="020B0604020202020204" pitchFamily="34" charset="0"/>
            <a:buChar char="•"/>
          </a:pPr>
          <a:r>
            <a:rPr lang="ru-RU" sz="2000" noProof="0" dirty="0">
              <a:latin typeface="Arial" panose="020B0604020202020204" pitchFamily="34" charset="0"/>
              <a:cs typeface="Arial" panose="020B0604020202020204" pitchFamily="34" charset="0"/>
            </a:rPr>
            <a:t>врахувати всі фактори професійного ризику та їхню взаємодію;</a:t>
          </a:r>
          <a:endParaRPr lang="uk-UA" sz="2000" noProof="0" dirty="0">
            <a:latin typeface="Arial" panose="020B0604020202020204" pitchFamily="34" charset="0"/>
            <a:cs typeface="Arial" panose="020B0604020202020204" pitchFamily="34" charset="0"/>
          </a:endParaRPr>
        </a:p>
      </dgm:t>
    </dgm:pt>
    <dgm:pt modelId="{CE0C1076-1697-4171-A2F1-27B3EF17523E}" type="parTrans" cxnId="{703CB9BF-A475-45FD-A6C9-0B3FE8C30139}">
      <dgm:prSet/>
      <dgm:spPr/>
      <dgm:t>
        <a:bodyPr/>
        <a:lstStyle/>
        <a:p>
          <a:endParaRPr lang="uk-UA"/>
        </a:p>
      </dgm:t>
    </dgm:pt>
    <dgm:pt modelId="{EAC657B0-B6C2-49AB-9AC6-482E9321F4F9}" type="sibTrans" cxnId="{703CB9BF-A475-45FD-A6C9-0B3FE8C30139}">
      <dgm:prSet/>
      <dgm:spPr/>
      <dgm:t>
        <a:bodyPr/>
        <a:lstStyle/>
        <a:p>
          <a:endParaRPr lang="uk-UA"/>
        </a:p>
      </dgm:t>
    </dgm:pt>
    <dgm:pt modelId="{16DCEF0F-7B6E-4B79-9778-1738598965BA}">
      <dgm:prSet custT="1"/>
      <dgm:spPr/>
      <dgm:t>
        <a:bodyPr/>
        <a:lstStyle/>
        <a:p>
          <a:pPr marL="177800" indent="-177800" algn="l">
            <a:buFont typeface="Arial" panose="020B0604020202020204" pitchFamily="34" charset="0"/>
            <a:buChar char="•"/>
          </a:pPr>
          <a:r>
            <a:rPr lang="ru-RU" sz="2000" noProof="0" dirty="0">
              <a:latin typeface="Arial" panose="020B0604020202020204" pitchFamily="34" charset="0"/>
              <a:cs typeface="Arial" panose="020B0604020202020204" pitchFamily="34" charset="0"/>
            </a:rPr>
            <a:t>передбачати контроль обладнання, інструментів, виробів і матеріалів на етапі встановлення та використання</a:t>
          </a:r>
          <a:endParaRPr lang="uk-UA" sz="2000" noProof="0" dirty="0">
            <a:latin typeface="Arial" panose="020B0604020202020204" pitchFamily="34" charset="0"/>
            <a:cs typeface="Arial" panose="020B0604020202020204" pitchFamily="34" charset="0"/>
          </a:endParaRPr>
        </a:p>
      </dgm:t>
    </dgm:pt>
    <dgm:pt modelId="{A3ACB33D-33AA-417A-AB75-034CE0415730}" type="parTrans" cxnId="{E0765158-282E-499C-8E54-F365F6278176}">
      <dgm:prSet/>
      <dgm:spPr/>
      <dgm:t>
        <a:bodyPr/>
        <a:lstStyle/>
        <a:p>
          <a:endParaRPr lang="uk-UA"/>
        </a:p>
      </dgm:t>
    </dgm:pt>
    <dgm:pt modelId="{64637DBA-35EB-4E9D-B97D-36C73D990167}" type="sibTrans" cxnId="{E0765158-282E-499C-8E54-F365F6278176}">
      <dgm:prSet/>
      <dgm:spPr/>
      <dgm:t>
        <a:bodyPr/>
        <a:lstStyle/>
        <a:p>
          <a:endParaRPr lang="uk-UA"/>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2742" custLinFactNeighborY="-34174">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custScaleY="208038" custLinFactNeighborX="197" custLinFactNeighborY="-33618">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92D97C1F-830A-4D04-A6BB-FFA26F6302D3}" type="presOf" srcId="{B471D0DA-B8A3-41B1-B4CB-4F94D8579FE9}" destId="{D375D3DD-642E-4E73-BF13-EB318558CD7A}" srcOrd="0" destOrd="1" presId="urn:microsoft.com/office/officeart/2005/8/layout/chevron2"/>
    <dgm:cxn modelId="{C56B4829-F2E6-4986-AA8A-EB42E240AE06}" type="presOf" srcId="{C155A69B-A5F3-40CB-BE89-0A032C6FA9BF}" destId="{36AA8F26-8E43-4F46-8A29-2328FE988576}" srcOrd="0" destOrd="0" presId="urn:microsoft.com/office/officeart/2005/8/layout/chevron2"/>
    <dgm:cxn modelId="{DFA0603F-5FCC-4F33-AF97-8950A299E209}" type="presOf" srcId="{641C8D09-AB94-41B4-98B0-BAC67F16CD42}" destId="{D375D3DD-642E-4E73-BF13-EB318558CD7A}" srcOrd="0" destOrd="3" presId="urn:microsoft.com/office/officeart/2005/8/layout/chevron2"/>
    <dgm:cxn modelId="{076B744A-AAC9-45E6-92C9-B1709C906AAE}" type="presOf" srcId="{E6791223-3C86-4EB2-AE42-0094F647E13E}" destId="{D375D3DD-642E-4E73-BF13-EB318558CD7A}" srcOrd="0" destOrd="2" presId="urn:microsoft.com/office/officeart/2005/8/layout/chevron2"/>
    <dgm:cxn modelId="{E0765158-282E-499C-8E54-F365F6278176}" srcId="{220EA887-0B74-4939-82A4-2B28CFB7EDA5}" destId="{16DCEF0F-7B6E-4B79-9778-1738598965BA}" srcOrd="5" destOrd="0" parTransId="{A3ACB33D-33AA-417A-AB75-034CE0415730}" sibTransId="{64637DBA-35EB-4E9D-B97D-36C73D990167}"/>
    <dgm:cxn modelId="{AA7C2C98-3E83-455D-86C0-0DA195ED15EB}" srcId="{220EA887-0B74-4939-82A4-2B28CFB7EDA5}" destId="{B471D0DA-B8A3-41B1-B4CB-4F94D8579FE9}" srcOrd="1" destOrd="0" parTransId="{1FB7DC48-DC68-4F77-B9FB-D7EDE41A68BE}" sibTransId="{8106470D-7A8E-4919-92F8-BA4C856BEC69}"/>
    <dgm:cxn modelId="{8890279D-D917-4487-A2E7-33B9022DB7D1}" type="presOf" srcId="{61BFBBF3-53C7-4900-8A68-2D9D1C34B4E7}" destId="{D375D3DD-642E-4E73-BF13-EB318558CD7A}" srcOrd="0" destOrd="0" presId="urn:microsoft.com/office/officeart/2005/8/layout/chevron2"/>
    <dgm:cxn modelId="{B7523CAE-14FA-4DDB-AF7D-99036921E914}" type="presOf" srcId="{16DCEF0F-7B6E-4B79-9778-1738598965BA}" destId="{D375D3DD-642E-4E73-BF13-EB318558CD7A}" srcOrd="0" destOrd="5" presId="urn:microsoft.com/office/officeart/2005/8/layout/chevron2"/>
    <dgm:cxn modelId="{1809F6AE-4D6F-4267-8342-4A04BD2935A8}" type="presOf" srcId="{61E3B1F3-7ED9-47BC-AB4D-106DF85A12C6}" destId="{D375D3DD-642E-4E73-BF13-EB318558CD7A}" srcOrd="0" destOrd="4"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703CB9BF-A475-45FD-A6C9-0B3FE8C30139}" srcId="{220EA887-0B74-4939-82A4-2B28CFB7EDA5}" destId="{61E3B1F3-7ED9-47BC-AB4D-106DF85A12C6}" srcOrd="4" destOrd="0" parTransId="{CE0C1076-1697-4171-A2F1-27B3EF17523E}" sibTransId="{EAC657B0-B6C2-49AB-9AC6-482E9321F4F9}"/>
    <dgm:cxn modelId="{8988A5C1-3FC1-4FE8-95BB-C15A6BD8BC2F}" srcId="{220EA887-0B74-4939-82A4-2B28CFB7EDA5}" destId="{641C8D09-AB94-41B4-98B0-BAC67F16CD42}" srcOrd="3" destOrd="0" parTransId="{C6570D59-CFBA-495E-948D-14819F0B03F7}" sibTransId="{40120457-9BE7-4FB7-9A9F-E0C7E79A353D}"/>
    <dgm:cxn modelId="{38FCE4C9-57A8-46C1-9D4C-02B02C07167B}" srcId="{C155A69B-A5F3-40CB-BE89-0A032C6FA9BF}" destId="{220EA887-0B74-4939-82A4-2B28CFB7EDA5}" srcOrd="0" destOrd="0" parTransId="{230D1295-F6EF-413A-AE45-8FB2A023002A}" sibTransId="{55EFA30C-6DFF-45E4-A2F7-3B52E536AD3F}"/>
    <dgm:cxn modelId="{529060E1-E51D-4E9F-AB5E-28752768AD2F}" srcId="{220EA887-0B74-4939-82A4-2B28CFB7EDA5}" destId="{E6791223-3C86-4EB2-AE42-0094F647E13E}" srcOrd="2" destOrd="0" parTransId="{85D76468-3232-4580-A198-7A370F0E8C4C}" sibTransId="{990B63C1-F1F6-41BC-B69E-561E7299482B}"/>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9</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uk-UA" sz="2000" noProof="0" dirty="0">
              <a:latin typeface="Arial" panose="020B0604020202020204" pitchFamily="34" charset="0"/>
              <a:cs typeface="Arial" panose="020B0604020202020204" pitchFamily="34" charset="0"/>
            </a:rPr>
            <a:t>Забезпечувати ієрархію професійних ризиків та чітке визначення серйозних і неминучих ризиків</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w="76200">
          <a:solidFill>
            <a:schemeClr val="bg1"/>
          </a:solid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8</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ru-RU" sz="2000" noProof="0" dirty="0" err="1">
              <a:latin typeface="Arial" panose="020B0604020202020204" pitchFamily="34" charset="0"/>
              <a:cs typeface="Arial" panose="020B0604020202020204" pitchFamily="34" charset="0"/>
            </a:rPr>
            <a:t>Враховувати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розвиток</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прийомів</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оцінювання</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професійних</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ризиків</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61BFBBF3-53C7-4900-8A68-2D9D1C34B4E7}">
      <dgm:prSet phldrT="[Текст]" custT="1"/>
      <dgm:spPr>
        <a:ln>
          <a:noFill/>
        </a:ln>
        <a:scene3d>
          <a:camera prst="orthographicFront"/>
          <a:lightRig rig="flat" dir="t"/>
        </a:scene3d>
        <a:sp3d extrusionH="12700" prstMaterial="plastic"/>
      </dgm:spPr>
      <dgm:t>
        <a:bodyPr anchor="ctr"/>
        <a:lstStyle/>
        <a:p>
          <a:pPr marL="0" indent="0" algn="l">
            <a:buNone/>
          </a:pPr>
          <a:r>
            <a:rPr lang="uk-UA" sz="2000" b="0" noProof="0" dirty="0">
              <a:latin typeface="Arial" panose="020B0604020202020204" pitchFamily="34" charset="0"/>
              <a:cs typeface="Arial" panose="020B0604020202020204" pitchFamily="34" charset="0"/>
            </a:rPr>
            <a:t>Оцінювання професійних ризиків повинно враховувати методики та процедури, передбачені законодавством, національними та міжнародними стандартами (</a:t>
          </a:r>
          <a:r>
            <a:rPr lang="en-US" sz="2000" b="0" noProof="0" dirty="0">
              <a:latin typeface="Arial" panose="020B0604020202020204" pitchFamily="34" charset="0"/>
              <a:cs typeface="Arial" panose="020B0604020202020204" pitchFamily="34" charset="0"/>
            </a:rPr>
            <a:t>NP, </a:t>
          </a:r>
          <a:r>
            <a:rPr lang="uk-UA" sz="2000" b="0" noProof="0" dirty="0">
              <a:latin typeface="Arial" panose="020B0604020202020204" pitchFamily="34" charset="0"/>
              <a:cs typeface="Arial" panose="020B0604020202020204" pitchFamily="34" charset="0"/>
            </a:rPr>
            <a:t>Е</a:t>
          </a:r>
          <a:r>
            <a:rPr lang="en-US" sz="2000" b="0" noProof="0" dirty="0">
              <a:latin typeface="Arial" panose="020B0604020202020204" pitchFamily="34" charset="0"/>
              <a:cs typeface="Arial" panose="020B0604020202020204" pitchFamily="34" charset="0"/>
            </a:rPr>
            <a:t>N, </a:t>
          </a:r>
          <a:r>
            <a:rPr lang="uk-UA" sz="2000" b="0" noProof="0" dirty="0">
              <a:latin typeface="Arial" panose="020B0604020202020204" pitchFamily="34" charset="0"/>
              <a:cs typeface="Arial" panose="020B0604020202020204" pitchFamily="34" charset="0"/>
            </a:rPr>
            <a:t>І</a:t>
          </a:r>
          <a:r>
            <a:rPr lang="en-US" sz="2000" b="0" noProof="0" dirty="0">
              <a:latin typeface="Arial" panose="020B0604020202020204" pitchFamily="34" charset="0"/>
              <a:cs typeface="Arial" panose="020B0604020202020204" pitchFamily="34" charset="0"/>
            </a:rPr>
            <a:t>S</a:t>
          </a:r>
          <a:r>
            <a:rPr lang="uk-UA" sz="2000" b="0" noProof="0" dirty="0">
              <a:latin typeface="Arial" panose="020B0604020202020204" pitchFamily="34" charset="0"/>
              <a:cs typeface="Arial" panose="020B0604020202020204" pitchFamily="34" charset="0"/>
            </a:rPr>
            <a:t>О тощо), кодексами практичних правил (наприклад, Кодексом практики МОП про реєстрацію та повідомлення про нещасні випадки на роботі та професійні захворювання), галузевими посібниками з питань попередження, посібниками з експлуатації машин і обладнання, специфікаціями і принципами, присвяченими цій темі</a:t>
          </a:r>
          <a:endParaRPr lang="ru-RU" sz="2000" b="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uk-UA" b="1" dirty="0">
              <a:solidFill>
                <a:schemeClr val="bg1"/>
              </a:solidFill>
              <a:latin typeface="Arial" panose="020B0604020202020204" pitchFamily="34" charset="0"/>
              <a:cs typeface="Arial" panose="020B0604020202020204" pitchFamily="34" charset="0"/>
            </a:rPr>
            <a:t>10</a:t>
          </a:r>
          <a:endParaRPr lang="ru-RU" b="1" dirty="0">
            <a:solidFill>
              <a:schemeClr val="bg1"/>
            </a:solidFill>
            <a:latin typeface="Arial" panose="020B0604020202020204" pitchFamily="34" charset="0"/>
            <a:cs typeface="Arial" panose="020B0604020202020204" pitchFamily="34" charset="0"/>
          </a:endParaRPr>
        </a:p>
      </dgm:t>
    </dgm:pt>
    <dgm:pt modelId="{55EFA30C-6DFF-45E4-A2F7-3B52E536AD3F}" type="sibTrans" cxnId="{38FCE4C9-57A8-46C1-9D4C-02B02C07167B}">
      <dgm:prSet/>
      <dgm:spPr/>
      <dgm:t>
        <a:bodyPr/>
        <a:lstStyle/>
        <a:p>
          <a:endParaRPr lang="ru-RU">
            <a:latin typeface=" Overpass Ligth"/>
          </a:endParaRPr>
        </a:p>
      </dgm:t>
    </dgm:pt>
    <dgm:pt modelId="{230D1295-F6EF-413A-AE45-8FB2A023002A}" type="parTrans" cxnId="{38FCE4C9-57A8-46C1-9D4C-02B02C07167B}">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2742" custLinFactNeighborY="-34174">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custScaleY="208038" custLinFactNeighborX="197" custLinFactNeighborY="-33618">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12</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ru-RU" sz="2000" noProof="0" dirty="0" err="1">
              <a:latin typeface="Arial" panose="020B0604020202020204" pitchFamily="34" charset="0"/>
              <a:cs typeface="Arial" panose="020B0604020202020204" pitchFamily="34" charset="0"/>
            </a:rPr>
            <a:t>Забезпечувати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дотримання</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ієрархії</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управління</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професійними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ризиками</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w="76200">
          <a:solidFill>
            <a:schemeClr val="bg1"/>
          </a:solid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11</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ru-RU" sz="2000" noProof="0" dirty="0" err="1">
              <a:latin typeface="Arial" panose="020B0604020202020204" pitchFamily="34" charset="0"/>
              <a:cs typeface="Arial" panose="020B0604020202020204" pitchFamily="34" charset="0"/>
            </a:rPr>
            <a:t>Результати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запобіжні</a:t>
          </a:r>
          <a:r>
            <a:rPr lang="ru-RU" sz="2000" noProof="0" dirty="0">
              <a:latin typeface="Arial" panose="020B0604020202020204" pitchFamily="34" charset="0"/>
              <a:cs typeface="Arial" panose="020B0604020202020204" pitchFamily="34" charset="0"/>
            </a:rPr>
            <a:t> та </a:t>
          </a:r>
          <a:r>
            <a:rPr lang="ru-RU" sz="2000" noProof="0" dirty="0" err="1">
              <a:latin typeface="Arial" panose="020B0604020202020204" pitchFamily="34" charset="0"/>
              <a:cs typeface="Arial" panose="020B0604020202020204" pitchFamily="34" charset="0"/>
            </a:rPr>
            <a:t>захисні</a:t>
          </a:r>
          <a:r>
            <a:rPr lang="ru-RU" sz="2000" noProof="0" dirty="0">
              <a:latin typeface="Arial" panose="020B0604020202020204" pitchFamily="34" charset="0"/>
              <a:cs typeface="Arial" panose="020B0604020202020204" pitchFamily="34" charset="0"/>
            </a:rPr>
            <a:t> заходи </a:t>
          </a:r>
          <a:r>
            <a:rPr lang="ru-RU" sz="2000" noProof="0" dirty="0" err="1">
              <a:latin typeface="Arial" panose="020B0604020202020204" pitchFamily="34" charset="0"/>
              <a:cs typeface="Arial" panose="020B0604020202020204" pitchFamily="34" charset="0"/>
            </a:rPr>
            <a:t>мають</a:t>
          </a:r>
          <a:r>
            <a:rPr lang="ru-RU" sz="2000" noProof="0" dirty="0">
              <a:latin typeface="Arial" panose="020B0604020202020204" pitchFamily="34" charset="0"/>
              <a:cs typeface="Arial" panose="020B0604020202020204" pitchFamily="34" charset="0"/>
            </a:rPr>
            <a:t> бути </a:t>
          </a:r>
          <a:r>
            <a:rPr lang="ru-RU" sz="2000" noProof="0" dirty="0" err="1">
              <a:latin typeface="Arial" panose="020B0604020202020204" pitchFamily="34" charset="0"/>
              <a:cs typeface="Arial" panose="020B0604020202020204" pitchFamily="34" charset="0"/>
            </a:rPr>
            <a:t>викладені</a:t>
          </a:r>
          <a:r>
            <a:rPr lang="ru-RU" sz="2000" noProof="0" dirty="0">
              <a:latin typeface="Arial" panose="020B0604020202020204" pitchFamily="34" charset="0"/>
              <a:cs typeface="Arial" panose="020B0604020202020204" pitchFamily="34" charset="0"/>
            </a:rPr>
            <a:t> у </a:t>
          </a:r>
          <a:r>
            <a:rPr lang="ru-RU" sz="2000" noProof="0" dirty="0" err="1">
              <a:latin typeface="Arial" panose="020B0604020202020204" pitchFamily="34" charset="0"/>
              <a:cs typeface="Arial" panose="020B0604020202020204" pitchFamily="34" charset="0"/>
            </a:rPr>
            <a:t>звіті</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4CEE759-DAFE-4DC7-B3C6-223EC5C05039}" type="doc">
      <dgm:prSet loTypeId="urn:microsoft.com/office/officeart/2005/8/layout/cycle2" loCatId="cycle" qsTypeId="urn:microsoft.com/office/officeart/2005/8/quickstyle/simple3" qsCatId="simple" csTypeId="urn:microsoft.com/office/officeart/2005/8/colors/accent1_5" csCatId="accent1" phldr="1"/>
      <dgm:spPr/>
      <dgm:t>
        <a:bodyPr/>
        <a:lstStyle/>
        <a:p>
          <a:endParaRPr lang="ru-RU"/>
        </a:p>
      </dgm:t>
    </dgm:pt>
    <dgm:pt modelId="{BB9B47AF-DFF2-46F1-AA46-C1AF44A90BBB}">
      <dgm:prSet phldrT="[Текст]" custT="1"/>
      <dgm:spPr>
        <a:ln>
          <a:noFill/>
        </a:ln>
        <a:effectLst/>
        <a:scene3d>
          <a:camera prst="orthographicFront"/>
          <a:lightRig rig="flat" dir="t"/>
        </a:scene3d>
        <a:sp3d prstMaterial="dkEdge"/>
      </dgm:spPr>
      <dgm:t>
        <a:bodyPr/>
        <a:lstStyle/>
        <a:p>
          <a:r>
            <a:rPr lang="uk-UA" sz="800" dirty="0"/>
            <a:t>.</a:t>
          </a:r>
          <a:endParaRPr lang="ru-RU" sz="800" dirty="0"/>
        </a:p>
      </dgm:t>
    </dgm:pt>
    <dgm:pt modelId="{BE4FA637-3E1D-4460-A70C-4675E564E123}" type="parTrans" cxnId="{EFD7E22B-D5D4-4A4E-B77A-94AAF31E1A5F}">
      <dgm:prSet/>
      <dgm:spPr/>
      <dgm:t>
        <a:bodyPr/>
        <a:lstStyle/>
        <a:p>
          <a:endParaRPr lang="ru-RU"/>
        </a:p>
      </dgm:t>
    </dgm:pt>
    <dgm:pt modelId="{AD344408-3CEE-44A7-B004-162588448215}" type="sibTrans" cxnId="{EFD7E22B-D5D4-4A4E-B77A-94AAF31E1A5F}">
      <dgm:prSet/>
      <dgm:spPr>
        <a:effectLst/>
      </dgm:spPr>
      <dgm:t>
        <a:bodyPr/>
        <a:lstStyle/>
        <a:p>
          <a:endParaRPr lang="ru-RU"/>
        </a:p>
      </dgm:t>
    </dgm:pt>
    <dgm:pt modelId="{ABC1D736-B300-4455-983D-2459D1045AFF}">
      <dgm:prSet phldrT="[Текст]" custT="1"/>
      <dgm:spPr>
        <a:ln>
          <a:noFill/>
        </a:ln>
        <a:effectLst/>
        <a:scene3d>
          <a:camera prst="orthographicFront"/>
          <a:lightRig rig="flat" dir="t"/>
        </a:scene3d>
        <a:sp3d prstMaterial="dkEdge"/>
      </dgm:spPr>
      <dgm:t>
        <a:bodyPr/>
        <a:lstStyle/>
        <a:p>
          <a:r>
            <a:rPr lang="uk-UA" sz="800" dirty="0"/>
            <a:t>.</a:t>
          </a:r>
          <a:endParaRPr lang="ru-RU" sz="800" dirty="0"/>
        </a:p>
      </dgm:t>
    </dgm:pt>
    <dgm:pt modelId="{83F9E9B9-1782-45A9-B7A9-634344BEB6DF}" type="parTrans" cxnId="{28FB9FA9-8E13-4FDF-8BCA-F6FA562359D6}">
      <dgm:prSet/>
      <dgm:spPr/>
      <dgm:t>
        <a:bodyPr/>
        <a:lstStyle/>
        <a:p>
          <a:endParaRPr lang="ru-RU"/>
        </a:p>
      </dgm:t>
    </dgm:pt>
    <dgm:pt modelId="{0251ED11-4C3F-4D83-8E2A-2C2E9BBB4FD3}" type="sibTrans" cxnId="{28FB9FA9-8E13-4FDF-8BCA-F6FA562359D6}">
      <dgm:prSet/>
      <dgm:spPr>
        <a:effectLst/>
      </dgm:spPr>
      <dgm:t>
        <a:bodyPr/>
        <a:lstStyle/>
        <a:p>
          <a:endParaRPr lang="ru-RU"/>
        </a:p>
      </dgm:t>
    </dgm:pt>
    <dgm:pt modelId="{96098EF4-6F3E-4610-9BF7-997B12EA9E2D}">
      <dgm:prSet phldrT="[Текст]" custT="1"/>
      <dgm:spPr>
        <a:ln>
          <a:noFill/>
        </a:ln>
        <a:effectLst/>
        <a:scene3d>
          <a:camera prst="orthographicFront"/>
          <a:lightRig rig="flat" dir="t"/>
        </a:scene3d>
        <a:sp3d prstMaterial="dkEdge"/>
      </dgm:spPr>
      <dgm:t>
        <a:bodyPr/>
        <a:lstStyle/>
        <a:p>
          <a:r>
            <a:rPr lang="uk-UA" sz="800" dirty="0"/>
            <a:t>.</a:t>
          </a:r>
          <a:endParaRPr lang="ru-RU" sz="800" dirty="0"/>
        </a:p>
      </dgm:t>
    </dgm:pt>
    <dgm:pt modelId="{9DC60E7E-9E50-46FE-87DC-1FF9A1E6994D}" type="parTrans" cxnId="{D53C34A8-6758-4B51-BC1F-5B8BE9FC72D7}">
      <dgm:prSet/>
      <dgm:spPr/>
      <dgm:t>
        <a:bodyPr/>
        <a:lstStyle/>
        <a:p>
          <a:endParaRPr lang="ru-RU"/>
        </a:p>
      </dgm:t>
    </dgm:pt>
    <dgm:pt modelId="{A9A90949-A39E-438F-AC96-156479CA8996}" type="sibTrans" cxnId="{D53C34A8-6758-4B51-BC1F-5B8BE9FC72D7}">
      <dgm:prSet/>
      <dgm:spPr>
        <a:effectLst/>
      </dgm:spPr>
      <dgm:t>
        <a:bodyPr/>
        <a:lstStyle/>
        <a:p>
          <a:endParaRPr lang="ru-RU"/>
        </a:p>
      </dgm:t>
    </dgm:pt>
    <dgm:pt modelId="{CB2BE05D-8064-431A-8238-C3DC8B8A805D}">
      <dgm:prSet phldrT="[Текст]" custT="1"/>
      <dgm:spPr>
        <a:ln>
          <a:noFill/>
        </a:ln>
        <a:effectLst/>
        <a:scene3d>
          <a:camera prst="orthographicFront"/>
          <a:lightRig rig="flat" dir="t"/>
        </a:scene3d>
        <a:sp3d prstMaterial="dkEdge"/>
      </dgm:spPr>
      <dgm:t>
        <a:bodyPr/>
        <a:lstStyle/>
        <a:p>
          <a:r>
            <a:rPr lang="uk-UA" sz="800" dirty="0"/>
            <a:t>.</a:t>
          </a:r>
          <a:endParaRPr lang="ru-RU" sz="800" dirty="0"/>
        </a:p>
      </dgm:t>
    </dgm:pt>
    <dgm:pt modelId="{82FA36D5-B449-4636-AEE7-A544CD1341FF}" type="parTrans" cxnId="{4B7E333F-76E7-4890-9359-1315F078F1C9}">
      <dgm:prSet/>
      <dgm:spPr/>
      <dgm:t>
        <a:bodyPr/>
        <a:lstStyle/>
        <a:p>
          <a:endParaRPr lang="ru-RU"/>
        </a:p>
      </dgm:t>
    </dgm:pt>
    <dgm:pt modelId="{BBDDED15-5F49-4D33-9EF5-3442BFF30E3A}" type="sibTrans" cxnId="{4B7E333F-76E7-4890-9359-1315F078F1C9}">
      <dgm:prSet/>
      <dgm:spPr>
        <a:effectLst/>
      </dgm:spPr>
      <dgm:t>
        <a:bodyPr/>
        <a:lstStyle/>
        <a:p>
          <a:endParaRPr lang="ru-RU"/>
        </a:p>
      </dgm:t>
    </dgm:pt>
    <dgm:pt modelId="{8215E558-3D3A-406B-A783-850307836149}">
      <dgm:prSet phldrT="[Текст]" custT="1"/>
      <dgm:spPr>
        <a:ln>
          <a:noFill/>
        </a:ln>
        <a:effectLst/>
        <a:scene3d>
          <a:camera prst="orthographicFront"/>
          <a:lightRig rig="flat" dir="t"/>
        </a:scene3d>
        <a:sp3d prstMaterial="dkEdge"/>
      </dgm:spPr>
      <dgm:t>
        <a:bodyPr/>
        <a:lstStyle/>
        <a:p>
          <a:r>
            <a:rPr lang="uk-UA" sz="800" dirty="0"/>
            <a:t>.</a:t>
          </a:r>
          <a:endParaRPr lang="ru-RU" sz="800" dirty="0"/>
        </a:p>
      </dgm:t>
    </dgm:pt>
    <dgm:pt modelId="{81DC20AD-973B-4C3E-9011-D63329AC9D36}" type="parTrans" cxnId="{0307458E-A7D8-40B7-96A9-4B544C1A3E86}">
      <dgm:prSet/>
      <dgm:spPr/>
      <dgm:t>
        <a:bodyPr/>
        <a:lstStyle/>
        <a:p>
          <a:endParaRPr lang="ru-RU"/>
        </a:p>
      </dgm:t>
    </dgm:pt>
    <dgm:pt modelId="{3D9D5C7B-C68E-43E2-B92C-85C4F7F899C8}" type="sibTrans" cxnId="{0307458E-A7D8-40B7-96A9-4B544C1A3E86}">
      <dgm:prSet/>
      <dgm:spPr>
        <a:effectLst/>
      </dgm:spPr>
      <dgm:t>
        <a:bodyPr/>
        <a:lstStyle/>
        <a:p>
          <a:endParaRPr lang="ru-RU"/>
        </a:p>
      </dgm:t>
    </dgm:pt>
    <dgm:pt modelId="{53FB7B56-15D8-4D96-BD97-79C895B3DF97}">
      <dgm:prSet phldrT="[Текст]" custT="1"/>
      <dgm:spPr>
        <a:ln>
          <a:noFill/>
        </a:ln>
        <a:effectLst/>
        <a:scene3d>
          <a:camera prst="orthographicFront"/>
          <a:lightRig rig="flat" dir="t"/>
        </a:scene3d>
        <a:sp3d prstMaterial="dkEdge"/>
      </dgm:spPr>
      <dgm:t>
        <a:bodyPr/>
        <a:lstStyle/>
        <a:p>
          <a:r>
            <a:rPr lang="uk-UA" sz="800" dirty="0"/>
            <a:t>.</a:t>
          </a:r>
          <a:endParaRPr lang="ru-RU" sz="800" dirty="0"/>
        </a:p>
      </dgm:t>
    </dgm:pt>
    <dgm:pt modelId="{A4CA252B-B6C0-4657-8D64-F647FE6CC3D4}" type="parTrans" cxnId="{49305BE1-5E40-4E87-BA7C-86C3D5F3D644}">
      <dgm:prSet/>
      <dgm:spPr/>
      <dgm:t>
        <a:bodyPr/>
        <a:lstStyle/>
        <a:p>
          <a:endParaRPr lang="ru-RU"/>
        </a:p>
      </dgm:t>
    </dgm:pt>
    <dgm:pt modelId="{7775CBF2-D8AB-43FF-BCA6-22AE51FBDD33}" type="sibTrans" cxnId="{49305BE1-5E40-4E87-BA7C-86C3D5F3D644}">
      <dgm:prSet/>
      <dgm:spPr>
        <a:effectLst/>
      </dgm:spPr>
      <dgm:t>
        <a:bodyPr/>
        <a:lstStyle/>
        <a:p>
          <a:endParaRPr lang="ru-RU"/>
        </a:p>
      </dgm:t>
    </dgm:pt>
    <dgm:pt modelId="{8618CA51-BF61-4CA1-B773-6D9E7BED9499}" type="pres">
      <dgm:prSet presAssocID="{B4CEE759-DAFE-4DC7-B3C6-223EC5C05039}" presName="cycle" presStyleCnt="0">
        <dgm:presLayoutVars>
          <dgm:dir/>
          <dgm:resizeHandles val="exact"/>
        </dgm:presLayoutVars>
      </dgm:prSet>
      <dgm:spPr/>
    </dgm:pt>
    <dgm:pt modelId="{B1A8E39A-6283-45C8-99F9-90B6BA85E1C8}" type="pres">
      <dgm:prSet presAssocID="{BB9B47AF-DFF2-46F1-AA46-C1AF44A90BBB}" presName="node" presStyleLbl="node1" presStyleIdx="0" presStyleCnt="6">
        <dgm:presLayoutVars>
          <dgm:bulletEnabled val="1"/>
        </dgm:presLayoutVars>
      </dgm:prSet>
      <dgm:spPr/>
    </dgm:pt>
    <dgm:pt modelId="{C3C3F291-114F-4C90-B86C-411A3E024394}" type="pres">
      <dgm:prSet presAssocID="{AD344408-3CEE-44A7-B004-162588448215}" presName="sibTrans" presStyleLbl="sibTrans2D1" presStyleIdx="0" presStyleCnt="6"/>
      <dgm:spPr/>
    </dgm:pt>
    <dgm:pt modelId="{54AA4298-88E5-418A-96CD-E6387801B50C}" type="pres">
      <dgm:prSet presAssocID="{AD344408-3CEE-44A7-B004-162588448215}" presName="connectorText" presStyleLbl="sibTrans2D1" presStyleIdx="0" presStyleCnt="6"/>
      <dgm:spPr/>
    </dgm:pt>
    <dgm:pt modelId="{A4DF0074-62BE-4ED7-A5AD-385423FB98F0}" type="pres">
      <dgm:prSet presAssocID="{ABC1D736-B300-4455-983D-2459D1045AFF}" presName="node" presStyleLbl="node1" presStyleIdx="1" presStyleCnt="6">
        <dgm:presLayoutVars>
          <dgm:bulletEnabled val="1"/>
        </dgm:presLayoutVars>
      </dgm:prSet>
      <dgm:spPr/>
    </dgm:pt>
    <dgm:pt modelId="{4BCB7E89-0EA0-4ACA-A831-89117E293869}" type="pres">
      <dgm:prSet presAssocID="{0251ED11-4C3F-4D83-8E2A-2C2E9BBB4FD3}" presName="sibTrans" presStyleLbl="sibTrans2D1" presStyleIdx="1" presStyleCnt="6"/>
      <dgm:spPr/>
    </dgm:pt>
    <dgm:pt modelId="{5A296867-5A4E-48AC-B963-2A6EC7233051}" type="pres">
      <dgm:prSet presAssocID="{0251ED11-4C3F-4D83-8E2A-2C2E9BBB4FD3}" presName="connectorText" presStyleLbl="sibTrans2D1" presStyleIdx="1" presStyleCnt="6"/>
      <dgm:spPr/>
    </dgm:pt>
    <dgm:pt modelId="{58826891-252B-4198-AE00-DF10AF7DCADB}" type="pres">
      <dgm:prSet presAssocID="{96098EF4-6F3E-4610-9BF7-997B12EA9E2D}" presName="node" presStyleLbl="node1" presStyleIdx="2" presStyleCnt="6">
        <dgm:presLayoutVars>
          <dgm:bulletEnabled val="1"/>
        </dgm:presLayoutVars>
      </dgm:prSet>
      <dgm:spPr/>
    </dgm:pt>
    <dgm:pt modelId="{F2F9FDD4-9F7F-43E1-84B7-C1E14F01F637}" type="pres">
      <dgm:prSet presAssocID="{A9A90949-A39E-438F-AC96-156479CA8996}" presName="sibTrans" presStyleLbl="sibTrans2D1" presStyleIdx="2" presStyleCnt="6"/>
      <dgm:spPr/>
    </dgm:pt>
    <dgm:pt modelId="{E76DADBE-3244-4B11-A914-43759E539624}" type="pres">
      <dgm:prSet presAssocID="{A9A90949-A39E-438F-AC96-156479CA8996}" presName="connectorText" presStyleLbl="sibTrans2D1" presStyleIdx="2" presStyleCnt="6"/>
      <dgm:spPr/>
    </dgm:pt>
    <dgm:pt modelId="{653E1EFE-7881-4601-8E45-65528BB8C44A}" type="pres">
      <dgm:prSet presAssocID="{CB2BE05D-8064-431A-8238-C3DC8B8A805D}" presName="node" presStyleLbl="node1" presStyleIdx="3" presStyleCnt="6" custRadScaleRad="100236" custRadScaleInc="4061">
        <dgm:presLayoutVars>
          <dgm:bulletEnabled val="1"/>
        </dgm:presLayoutVars>
      </dgm:prSet>
      <dgm:spPr/>
    </dgm:pt>
    <dgm:pt modelId="{6C2667C4-A7F8-4659-9F3F-0E7AD12226D9}" type="pres">
      <dgm:prSet presAssocID="{BBDDED15-5F49-4D33-9EF5-3442BFF30E3A}" presName="sibTrans" presStyleLbl="sibTrans2D1" presStyleIdx="3" presStyleCnt="6"/>
      <dgm:spPr/>
    </dgm:pt>
    <dgm:pt modelId="{B0C9E52B-5A63-4107-9939-917BBB69BEC2}" type="pres">
      <dgm:prSet presAssocID="{BBDDED15-5F49-4D33-9EF5-3442BFF30E3A}" presName="connectorText" presStyleLbl="sibTrans2D1" presStyleIdx="3" presStyleCnt="6"/>
      <dgm:spPr/>
    </dgm:pt>
    <dgm:pt modelId="{5BD1FBEB-187A-44C2-A244-023456D6BF4D}" type="pres">
      <dgm:prSet presAssocID="{8215E558-3D3A-406B-A783-850307836149}" presName="node" presStyleLbl="node1" presStyleIdx="4" presStyleCnt="6" custRadScaleRad="99117" custRadScaleInc="-4564">
        <dgm:presLayoutVars>
          <dgm:bulletEnabled val="1"/>
        </dgm:presLayoutVars>
      </dgm:prSet>
      <dgm:spPr/>
    </dgm:pt>
    <dgm:pt modelId="{B89601D6-2847-4CCC-9DA0-890EAF7BF094}" type="pres">
      <dgm:prSet presAssocID="{3D9D5C7B-C68E-43E2-B92C-85C4F7F899C8}" presName="sibTrans" presStyleLbl="sibTrans2D1" presStyleIdx="4" presStyleCnt="6"/>
      <dgm:spPr/>
    </dgm:pt>
    <dgm:pt modelId="{982E7BFB-FBB1-4ED2-97B3-981AE039FE75}" type="pres">
      <dgm:prSet presAssocID="{3D9D5C7B-C68E-43E2-B92C-85C4F7F899C8}" presName="connectorText" presStyleLbl="sibTrans2D1" presStyleIdx="4" presStyleCnt="6"/>
      <dgm:spPr/>
    </dgm:pt>
    <dgm:pt modelId="{46277DBB-FBD7-4A13-89B1-1F0B22BA53A8}" type="pres">
      <dgm:prSet presAssocID="{53FB7B56-15D8-4D96-BD97-79C895B3DF97}" presName="node" presStyleLbl="node1" presStyleIdx="5" presStyleCnt="6">
        <dgm:presLayoutVars>
          <dgm:bulletEnabled val="1"/>
        </dgm:presLayoutVars>
      </dgm:prSet>
      <dgm:spPr/>
    </dgm:pt>
    <dgm:pt modelId="{673D61B0-5A36-4BB3-A8D2-15E0319899E0}" type="pres">
      <dgm:prSet presAssocID="{7775CBF2-D8AB-43FF-BCA6-22AE51FBDD33}" presName="sibTrans" presStyleLbl="sibTrans2D1" presStyleIdx="5" presStyleCnt="6"/>
      <dgm:spPr/>
    </dgm:pt>
    <dgm:pt modelId="{30CC2F8B-2FC5-4A2A-BCF7-26DC7D445D11}" type="pres">
      <dgm:prSet presAssocID="{7775CBF2-D8AB-43FF-BCA6-22AE51FBDD33}" presName="connectorText" presStyleLbl="sibTrans2D1" presStyleIdx="5" presStyleCnt="6"/>
      <dgm:spPr/>
    </dgm:pt>
  </dgm:ptLst>
  <dgm:cxnLst>
    <dgm:cxn modelId="{8E704A07-56CF-4191-ACA4-6A92AEABF08C}" type="presOf" srcId="{53FB7B56-15D8-4D96-BD97-79C895B3DF97}" destId="{46277DBB-FBD7-4A13-89B1-1F0B22BA53A8}" srcOrd="0" destOrd="0" presId="urn:microsoft.com/office/officeart/2005/8/layout/cycle2"/>
    <dgm:cxn modelId="{E2508307-CEAE-4D52-8382-52AAD92E5E63}" type="presOf" srcId="{7775CBF2-D8AB-43FF-BCA6-22AE51FBDD33}" destId="{673D61B0-5A36-4BB3-A8D2-15E0319899E0}" srcOrd="0" destOrd="0" presId="urn:microsoft.com/office/officeart/2005/8/layout/cycle2"/>
    <dgm:cxn modelId="{9C25D509-688E-4D4F-8E85-8B65B365D578}" type="presOf" srcId="{BBDDED15-5F49-4D33-9EF5-3442BFF30E3A}" destId="{B0C9E52B-5A63-4107-9939-917BBB69BEC2}" srcOrd="1" destOrd="0" presId="urn:microsoft.com/office/officeart/2005/8/layout/cycle2"/>
    <dgm:cxn modelId="{EC78A40D-73B3-4AA1-A7BF-FFE0570B04FF}" type="presOf" srcId="{B4CEE759-DAFE-4DC7-B3C6-223EC5C05039}" destId="{8618CA51-BF61-4CA1-B773-6D9E7BED9499}" srcOrd="0" destOrd="0" presId="urn:microsoft.com/office/officeart/2005/8/layout/cycle2"/>
    <dgm:cxn modelId="{23FA851B-9B8B-4454-92F1-555A9A6959BE}" type="presOf" srcId="{AD344408-3CEE-44A7-B004-162588448215}" destId="{54AA4298-88E5-418A-96CD-E6387801B50C}" srcOrd="1" destOrd="0" presId="urn:microsoft.com/office/officeart/2005/8/layout/cycle2"/>
    <dgm:cxn modelId="{E28BED20-9207-449F-B828-A5ECC9B7EDA9}" type="presOf" srcId="{BBDDED15-5F49-4D33-9EF5-3442BFF30E3A}" destId="{6C2667C4-A7F8-4659-9F3F-0E7AD12226D9}" srcOrd="0" destOrd="0" presId="urn:microsoft.com/office/officeart/2005/8/layout/cycle2"/>
    <dgm:cxn modelId="{F5BA812A-5605-40BD-9877-122C774C7EC1}" type="presOf" srcId="{AD344408-3CEE-44A7-B004-162588448215}" destId="{C3C3F291-114F-4C90-B86C-411A3E024394}" srcOrd="0" destOrd="0" presId="urn:microsoft.com/office/officeart/2005/8/layout/cycle2"/>
    <dgm:cxn modelId="{EFD7E22B-D5D4-4A4E-B77A-94AAF31E1A5F}" srcId="{B4CEE759-DAFE-4DC7-B3C6-223EC5C05039}" destId="{BB9B47AF-DFF2-46F1-AA46-C1AF44A90BBB}" srcOrd="0" destOrd="0" parTransId="{BE4FA637-3E1D-4460-A70C-4675E564E123}" sibTransId="{AD344408-3CEE-44A7-B004-162588448215}"/>
    <dgm:cxn modelId="{98FF823E-D3EB-4069-A293-1950A8A4BDFB}" type="presOf" srcId="{BB9B47AF-DFF2-46F1-AA46-C1AF44A90BBB}" destId="{B1A8E39A-6283-45C8-99F9-90B6BA85E1C8}" srcOrd="0" destOrd="0" presId="urn:microsoft.com/office/officeart/2005/8/layout/cycle2"/>
    <dgm:cxn modelId="{4B7E333F-76E7-4890-9359-1315F078F1C9}" srcId="{B4CEE759-DAFE-4DC7-B3C6-223EC5C05039}" destId="{CB2BE05D-8064-431A-8238-C3DC8B8A805D}" srcOrd="3" destOrd="0" parTransId="{82FA36D5-B449-4636-AEE7-A544CD1341FF}" sibTransId="{BBDDED15-5F49-4D33-9EF5-3442BFF30E3A}"/>
    <dgm:cxn modelId="{E8078447-7967-4E7D-87D8-617703F306D4}" type="presOf" srcId="{7775CBF2-D8AB-43FF-BCA6-22AE51FBDD33}" destId="{30CC2F8B-2FC5-4A2A-BCF7-26DC7D445D11}" srcOrd="1" destOrd="0" presId="urn:microsoft.com/office/officeart/2005/8/layout/cycle2"/>
    <dgm:cxn modelId="{AA0B4486-BB47-461D-8BB6-BA1979FC4B91}" type="presOf" srcId="{3D9D5C7B-C68E-43E2-B92C-85C4F7F899C8}" destId="{B89601D6-2847-4CCC-9DA0-890EAF7BF094}" srcOrd="0" destOrd="0" presId="urn:microsoft.com/office/officeart/2005/8/layout/cycle2"/>
    <dgm:cxn modelId="{0307458E-A7D8-40B7-96A9-4B544C1A3E86}" srcId="{B4CEE759-DAFE-4DC7-B3C6-223EC5C05039}" destId="{8215E558-3D3A-406B-A783-850307836149}" srcOrd="4" destOrd="0" parTransId="{81DC20AD-973B-4C3E-9011-D63329AC9D36}" sibTransId="{3D9D5C7B-C68E-43E2-B92C-85C4F7F899C8}"/>
    <dgm:cxn modelId="{5065B08E-E14C-4380-AE6C-59C193D7ECFE}" type="presOf" srcId="{0251ED11-4C3F-4D83-8E2A-2C2E9BBB4FD3}" destId="{4BCB7E89-0EA0-4ACA-A831-89117E293869}" srcOrd="0" destOrd="0" presId="urn:microsoft.com/office/officeart/2005/8/layout/cycle2"/>
    <dgm:cxn modelId="{42A97A92-E9BD-4C13-9FE9-705EAE453662}" type="presOf" srcId="{96098EF4-6F3E-4610-9BF7-997B12EA9E2D}" destId="{58826891-252B-4198-AE00-DF10AF7DCADB}" srcOrd="0" destOrd="0" presId="urn:microsoft.com/office/officeart/2005/8/layout/cycle2"/>
    <dgm:cxn modelId="{D53C34A8-6758-4B51-BC1F-5B8BE9FC72D7}" srcId="{B4CEE759-DAFE-4DC7-B3C6-223EC5C05039}" destId="{96098EF4-6F3E-4610-9BF7-997B12EA9E2D}" srcOrd="2" destOrd="0" parTransId="{9DC60E7E-9E50-46FE-87DC-1FF9A1E6994D}" sibTransId="{A9A90949-A39E-438F-AC96-156479CA8996}"/>
    <dgm:cxn modelId="{28FB9FA9-8E13-4FDF-8BCA-F6FA562359D6}" srcId="{B4CEE759-DAFE-4DC7-B3C6-223EC5C05039}" destId="{ABC1D736-B300-4455-983D-2459D1045AFF}" srcOrd="1" destOrd="0" parTransId="{83F9E9B9-1782-45A9-B7A9-634344BEB6DF}" sibTransId="{0251ED11-4C3F-4D83-8E2A-2C2E9BBB4FD3}"/>
    <dgm:cxn modelId="{CC98AFAD-131D-48C8-932F-C2D3CE6662D6}" type="presOf" srcId="{A9A90949-A39E-438F-AC96-156479CA8996}" destId="{E76DADBE-3244-4B11-A914-43759E539624}" srcOrd="1" destOrd="0" presId="urn:microsoft.com/office/officeart/2005/8/layout/cycle2"/>
    <dgm:cxn modelId="{60B201B0-C7BF-4005-BC31-CCE8ECA0B2F5}" type="presOf" srcId="{0251ED11-4C3F-4D83-8E2A-2C2E9BBB4FD3}" destId="{5A296867-5A4E-48AC-B963-2A6EC7233051}" srcOrd="1" destOrd="0" presId="urn:microsoft.com/office/officeart/2005/8/layout/cycle2"/>
    <dgm:cxn modelId="{A178AEB0-B3CE-420C-BA2F-0804336E86DB}" type="presOf" srcId="{8215E558-3D3A-406B-A783-850307836149}" destId="{5BD1FBEB-187A-44C2-A244-023456D6BF4D}" srcOrd="0" destOrd="0" presId="urn:microsoft.com/office/officeart/2005/8/layout/cycle2"/>
    <dgm:cxn modelId="{D9636DB4-E85F-4788-88FA-82F8F5BBBFFD}" type="presOf" srcId="{ABC1D736-B300-4455-983D-2459D1045AFF}" destId="{A4DF0074-62BE-4ED7-A5AD-385423FB98F0}" srcOrd="0" destOrd="0" presId="urn:microsoft.com/office/officeart/2005/8/layout/cycle2"/>
    <dgm:cxn modelId="{8D1C24B5-6CD4-4636-9534-618FF0CA5237}" type="presOf" srcId="{A9A90949-A39E-438F-AC96-156479CA8996}" destId="{F2F9FDD4-9F7F-43E1-84B7-C1E14F01F637}" srcOrd="0" destOrd="0" presId="urn:microsoft.com/office/officeart/2005/8/layout/cycle2"/>
    <dgm:cxn modelId="{49305BE1-5E40-4E87-BA7C-86C3D5F3D644}" srcId="{B4CEE759-DAFE-4DC7-B3C6-223EC5C05039}" destId="{53FB7B56-15D8-4D96-BD97-79C895B3DF97}" srcOrd="5" destOrd="0" parTransId="{A4CA252B-B6C0-4657-8D64-F647FE6CC3D4}" sibTransId="{7775CBF2-D8AB-43FF-BCA6-22AE51FBDD33}"/>
    <dgm:cxn modelId="{B80D97F3-1B56-4411-BD98-FB84673DFB5D}" type="presOf" srcId="{CB2BE05D-8064-431A-8238-C3DC8B8A805D}" destId="{653E1EFE-7881-4601-8E45-65528BB8C44A}" srcOrd="0" destOrd="0" presId="urn:microsoft.com/office/officeart/2005/8/layout/cycle2"/>
    <dgm:cxn modelId="{2F3BF9FB-B111-4EBC-A44D-695648246274}" type="presOf" srcId="{3D9D5C7B-C68E-43E2-B92C-85C4F7F899C8}" destId="{982E7BFB-FBB1-4ED2-97B3-981AE039FE75}" srcOrd="1" destOrd="0" presId="urn:microsoft.com/office/officeart/2005/8/layout/cycle2"/>
    <dgm:cxn modelId="{1B03B260-3707-4F8A-80E9-E1F59EB18824}" type="presParOf" srcId="{8618CA51-BF61-4CA1-B773-6D9E7BED9499}" destId="{B1A8E39A-6283-45C8-99F9-90B6BA85E1C8}" srcOrd="0" destOrd="0" presId="urn:microsoft.com/office/officeart/2005/8/layout/cycle2"/>
    <dgm:cxn modelId="{442A73F6-17D9-4D3A-92A0-647ACA1AD8CB}" type="presParOf" srcId="{8618CA51-BF61-4CA1-B773-6D9E7BED9499}" destId="{C3C3F291-114F-4C90-B86C-411A3E024394}" srcOrd="1" destOrd="0" presId="urn:microsoft.com/office/officeart/2005/8/layout/cycle2"/>
    <dgm:cxn modelId="{A78A104F-6225-465F-A27A-6E16038D6D86}" type="presParOf" srcId="{C3C3F291-114F-4C90-B86C-411A3E024394}" destId="{54AA4298-88E5-418A-96CD-E6387801B50C}" srcOrd="0" destOrd="0" presId="urn:microsoft.com/office/officeart/2005/8/layout/cycle2"/>
    <dgm:cxn modelId="{24AC5E41-684C-462A-BD05-3524B5655A38}" type="presParOf" srcId="{8618CA51-BF61-4CA1-B773-6D9E7BED9499}" destId="{A4DF0074-62BE-4ED7-A5AD-385423FB98F0}" srcOrd="2" destOrd="0" presId="urn:microsoft.com/office/officeart/2005/8/layout/cycle2"/>
    <dgm:cxn modelId="{0C32A9E1-BFF3-4E9B-9A30-81264D070F7B}" type="presParOf" srcId="{8618CA51-BF61-4CA1-B773-6D9E7BED9499}" destId="{4BCB7E89-0EA0-4ACA-A831-89117E293869}" srcOrd="3" destOrd="0" presId="urn:microsoft.com/office/officeart/2005/8/layout/cycle2"/>
    <dgm:cxn modelId="{8C5F63EB-28FE-46AE-9050-D111F1C909B9}" type="presParOf" srcId="{4BCB7E89-0EA0-4ACA-A831-89117E293869}" destId="{5A296867-5A4E-48AC-B963-2A6EC7233051}" srcOrd="0" destOrd="0" presId="urn:microsoft.com/office/officeart/2005/8/layout/cycle2"/>
    <dgm:cxn modelId="{1043A22F-096F-43FE-9355-72C3C323A91E}" type="presParOf" srcId="{8618CA51-BF61-4CA1-B773-6D9E7BED9499}" destId="{58826891-252B-4198-AE00-DF10AF7DCADB}" srcOrd="4" destOrd="0" presId="urn:microsoft.com/office/officeart/2005/8/layout/cycle2"/>
    <dgm:cxn modelId="{F66A0553-D955-4672-81FD-038E1A8B7926}" type="presParOf" srcId="{8618CA51-BF61-4CA1-B773-6D9E7BED9499}" destId="{F2F9FDD4-9F7F-43E1-84B7-C1E14F01F637}" srcOrd="5" destOrd="0" presId="urn:microsoft.com/office/officeart/2005/8/layout/cycle2"/>
    <dgm:cxn modelId="{166FA4D0-B436-48EB-8CF2-2776BC773026}" type="presParOf" srcId="{F2F9FDD4-9F7F-43E1-84B7-C1E14F01F637}" destId="{E76DADBE-3244-4B11-A914-43759E539624}" srcOrd="0" destOrd="0" presId="urn:microsoft.com/office/officeart/2005/8/layout/cycle2"/>
    <dgm:cxn modelId="{360DE547-C572-40F0-B0B5-70B88B0F428B}" type="presParOf" srcId="{8618CA51-BF61-4CA1-B773-6D9E7BED9499}" destId="{653E1EFE-7881-4601-8E45-65528BB8C44A}" srcOrd="6" destOrd="0" presId="urn:microsoft.com/office/officeart/2005/8/layout/cycle2"/>
    <dgm:cxn modelId="{2B77A09C-6AE3-4777-A9FB-94DED920D5E3}" type="presParOf" srcId="{8618CA51-BF61-4CA1-B773-6D9E7BED9499}" destId="{6C2667C4-A7F8-4659-9F3F-0E7AD12226D9}" srcOrd="7" destOrd="0" presId="urn:microsoft.com/office/officeart/2005/8/layout/cycle2"/>
    <dgm:cxn modelId="{E3A60932-4B11-44F0-B779-55C45A7A86B5}" type="presParOf" srcId="{6C2667C4-A7F8-4659-9F3F-0E7AD12226D9}" destId="{B0C9E52B-5A63-4107-9939-917BBB69BEC2}" srcOrd="0" destOrd="0" presId="urn:microsoft.com/office/officeart/2005/8/layout/cycle2"/>
    <dgm:cxn modelId="{F9E9EA0B-2678-4E97-872C-BD0CFB5809C0}" type="presParOf" srcId="{8618CA51-BF61-4CA1-B773-6D9E7BED9499}" destId="{5BD1FBEB-187A-44C2-A244-023456D6BF4D}" srcOrd="8" destOrd="0" presId="urn:microsoft.com/office/officeart/2005/8/layout/cycle2"/>
    <dgm:cxn modelId="{D2BE89D3-37CD-4384-8469-D25576C778DA}" type="presParOf" srcId="{8618CA51-BF61-4CA1-B773-6D9E7BED9499}" destId="{B89601D6-2847-4CCC-9DA0-890EAF7BF094}" srcOrd="9" destOrd="0" presId="urn:microsoft.com/office/officeart/2005/8/layout/cycle2"/>
    <dgm:cxn modelId="{DDD08F0F-56AE-45AA-88C9-CFD4E3A5010A}" type="presParOf" srcId="{B89601D6-2847-4CCC-9DA0-890EAF7BF094}" destId="{982E7BFB-FBB1-4ED2-97B3-981AE039FE75}" srcOrd="0" destOrd="0" presId="urn:microsoft.com/office/officeart/2005/8/layout/cycle2"/>
    <dgm:cxn modelId="{824E449D-27A6-49DC-ACEC-FFCACF78F3AB}" type="presParOf" srcId="{8618CA51-BF61-4CA1-B773-6D9E7BED9499}" destId="{46277DBB-FBD7-4A13-89B1-1F0B22BA53A8}" srcOrd="10" destOrd="0" presId="urn:microsoft.com/office/officeart/2005/8/layout/cycle2"/>
    <dgm:cxn modelId="{AAD5B680-4B45-4527-9274-6B0BF17B0B90}" type="presParOf" srcId="{8618CA51-BF61-4CA1-B773-6D9E7BED9499}" destId="{673D61B0-5A36-4BB3-A8D2-15E0319899E0}" srcOrd="11" destOrd="0" presId="urn:microsoft.com/office/officeart/2005/8/layout/cycle2"/>
    <dgm:cxn modelId="{5A8B64A7-CB5C-4101-98BC-D440E7D4F2C7}" type="presParOf" srcId="{673D61B0-5A36-4BB3-A8D2-15E0319899E0}" destId="{30CC2F8B-2FC5-4A2A-BCF7-26DC7D445D1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FCE6147-6418-4542-97C3-D0FF5B0BF88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096447B-D88F-4E61-92C1-35830A273C21}">
      <dgm:prSet phldrT="[Text]" custT="1"/>
      <dgm:spPr/>
      <dgm:t>
        <a:bodyPr/>
        <a:lstStyle/>
        <a:p>
          <a:r>
            <a:rPr lang="uk-UA" sz="1600" b="1" i="0" noProof="0" dirty="0">
              <a:latin typeface="Arial" panose="020B0604020202020204" pitchFamily="34" charset="0"/>
              <a:cs typeface="Arial" panose="020B0604020202020204" pitchFamily="34" charset="0"/>
            </a:rPr>
            <a:t>Проведені перевірки та обстеження підприємства</a:t>
          </a:r>
          <a:endParaRPr lang="en-US" sz="1600" b="1" i="0" noProof="0" dirty="0">
            <a:latin typeface="Arial" panose="020B0604020202020204" pitchFamily="34" charset="0"/>
            <a:cs typeface="Arial" panose="020B0604020202020204" pitchFamily="34" charset="0"/>
          </a:endParaRPr>
        </a:p>
      </dgm:t>
    </dgm:pt>
    <dgm:pt modelId="{EE7CBBA9-035A-4E2A-8EB1-A1E0A2B5FF06}" type="parTrans" cxnId="{74CA4B0D-20F9-4142-9BB6-C022137A2F5F}">
      <dgm:prSet/>
      <dgm:spPr/>
      <dgm:t>
        <a:bodyPr/>
        <a:lstStyle/>
        <a:p>
          <a:endParaRPr lang="en-US" sz="1600" b="1">
            <a:solidFill>
              <a:schemeClr val="bg1"/>
            </a:solidFill>
          </a:endParaRPr>
        </a:p>
      </dgm:t>
    </dgm:pt>
    <dgm:pt modelId="{3D11F67D-041C-4927-90D1-7BE3B5C30846}" type="sibTrans" cxnId="{74CA4B0D-20F9-4142-9BB6-C022137A2F5F}">
      <dgm:prSet/>
      <dgm:spPr/>
      <dgm:t>
        <a:bodyPr/>
        <a:lstStyle/>
        <a:p>
          <a:endParaRPr lang="en-US" sz="1600" b="1">
            <a:solidFill>
              <a:schemeClr val="bg1"/>
            </a:solidFill>
          </a:endParaRPr>
        </a:p>
      </dgm:t>
    </dgm:pt>
    <dgm:pt modelId="{5087D8A3-9EF8-44ED-92A2-93815A082F15}">
      <dgm:prSet phldrT="[Text]" custT="1"/>
      <dgm:spPr/>
      <dgm:t>
        <a:bodyPr/>
        <a:lstStyle/>
        <a:p>
          <a:r>
            <a:rPr lang="uk-UA" sz="1600" b="1" strike="noStrike">
              <a:latin typeface="Arial" panose="020B0604020202020204" pitchFamily="34" charset="0"/>
              <a:cs typeface="Arial" panose="020B0604020202020204" pitchFamily="34" charset="0"/>
            </a:rPr>
            <a:t>Комісія з безпеки та здоров’я</a:t>
          </a:r>
          <a:endParaRPr lang="en-US" sz="1600" b="1" strike="sngStrike" dirty="0">
            <a:latin typeface="Arial" panose="020B0604020202020204" pitchFamily="34" charset="0"/>
            <a:cs typeface="Arial" panose="020B0604020202020204" pitchFamily="34" charset="0"/>
          </a:endParaRPr>
        </a:p>
      </dgm:t>
    </dgm:pt>
    <dgm:pt modelId="{60846E13-C0CA-4C8E-B22A-F3FE0FF6D026}" type="parTrans" cxnId="{38B926EE-0913-4796-BA4D-2F40614FC8C9}">
      <dgm:prSet/>
      <dgm:spPr/>
      <dgm:t>
        <a:bodyPr/>
        <a:lstStyle/>
        <a:p>
          <a:endParaRPr lang="en-US" sz="1600" b="1">
            <a:solidFill>
              <a:schemeClr val="bg1"/>
            </a:solidFill>
          </a:endParaRPr>
        </a:p>
      </dgm:t>
    </dgm:pt>
    <dgm:pt modelId="{7A516FAE-522B-4A3E-9617-CB0BF5EB28BC}" type="sibTrans" cxnId="{38B926EE-0913-4796-BA4D-2F40614FC8C9}">
      <dgm:prSet/>
      <dgm:spPr/>
      <dgm:t>
        <a:bodyPr/>
        <a:lstStyle/>
        <a:p>
          <a:endParaRPr lang="en-US" sz="1600" b="1">
            <a:solidFill>
              <a:schemeClr val="bg1"/>
            </a:solidFill>
          </a:endParaRPr>
        </a:p>
      </dgm:t>
    </dgm:pt>
    <dgm:pt modelId="{456CDD54-4976-4AE8-BA3C-E36D165FCBA7}">
      <dgm:prSet phldrT="[Text]" custT="1"/>
      <dgm:spPr/>
      <dgm:t>
        <a:bodyPr/>
        <a:lstStyle/>
        <a:p>
          <a:r>
            <a:rPr lang="uk-UA" sz="1600" b="1">
              <a:latin typeface="Arial" panose="020B0604020202020204" pitchFamily="34" charset="0"/>
              <a:cs typeface="Arial" panose="020B0604020202020204" pitchFamily="34" charset="0"/>
            </a:rPr>
            <a:t>Попереджувальні етикетки чи знаки</a:t>
          </a:r>
          <a:endParaRPr lang="en-US" sz="1600" b="1" dirty="0">
            <a:latin typeface="Arial" panose="020B0604020202020204" pitchFamily="34" charset="0"/>
            <a:cs typeface="Arial" panose="020B0604020202020204" pitchFamily="34" charset="0"/>
          </a:endParaRPr>
        </a:p>
      </dgm:t>
    </dgm:pt>
    <dgm:pt modelId="{5C4E69EF-8619-4D20-87BD-8877EC51686F}" type="parTrans" cxnId="{A2B06195-2752-4B19-B4D4-96EE7A0DA7CB}">
      <dgm:prSet/>
      <dgm:spPr/>
      <dgm:t>
        <a:bodyPr/>
        <a:lstStyle/>
        <a:p>
          <a:endParaRPr lang="en-US" sz="1600" b="1">
            <a:solidFill>
              <a:schemeClr val="bg1"/>
            </a:solidFill>
          </a:endParaRPr>
        </a:p>
      </dgm:t>
    </dgm:pt>
    <dgm:pt modelId="{62807580-534F-455B-9C60-2424BD28C37F}" type="sibTrans" cxnId="{A2B06195-2752-4B19-B4D4-96EE7A0DA7CB}">
      <dgm:prSet/>
      <dgm:spPr/>
      <dgm:t>
        <a:bodyPr/>
        <a:lstStyle/>
        <a:p>
          <a:endParaRPr lang="en-US" sz="1600" b="1">
            <a:solidFill>
              <a:schemeClr val="bg1"/>
            </a:solidFill>
          </a:endParaRPr>
        </a:p>
      </dgm:t>
    </dgm:pt>
    <dgm:pt modelId="{D9F99506-C3E8-49A6-9984-AA250F0A441D}">
      <dgm:prSet custT="1"/>
      <dgm:spPr/>
      <dgm:t>
        <a:bodyPr/>
        <a:lstStyle/>
        <a:p>
          <a:r>
            <a:rPr lang="uk-UA" sz="1600" b="1" dirty="0">
              <a:latin typeface="Arial" panose="020B0604020202020204" pitchFamily="34" charset="0"/>
              <a:cs typeface="Arial" panose="020B0604020202020204" pitchFamily="34" charset="0"/>
            </a:rPr>
            <a:t>Письмові/усні повідомлення про небезпечні фактори/нещасні випадки</a:t>
          </a:r>
          <a:endParaRPr lang="en-US" sz="1600" b="1" dirty="0">
            <a:latin typeface="Arial" panose="020B0604020202020204" pitchFamily="34" charset="0"/>
            <a:cs typeface="Arial" panose="020B0604020202020204" pitchFamily="34" charset="0"/>
          </a:endParaRPr>
        </a:p>
      </dgm:t>
    </dgm:pt>
    <dgm:pt modelId="{C9E3A9BA-B9C1-4569-B976-AB81A25AC06F}" type="parTrans" cxnId="{3262B21B-CBBE-4C48-B5A1-E930DF7F8578}">
      <dgm:prSet/>
      <dgm:spPr/>
      <dgm:t>
        <a:bodyPr/>
        <a:lstStyle/>
        <a:p>
          <a:endParaRPr lang="en-US" sz="1600" b="1">
            <a:solidFill>
              <a:schemeClr val="bg1"/>
            </a:solidFill>
          </a:endParaRPr>
        </a:p>
      </dgm:t>
    </dgm:pt>
    <dgm:pt modelId="{18346FA1-434C-4B44-A55A-812E3300F836}" type="sibTrans" cxnId="{3262B21B-CBBE-4C48-B5A1-E930DF7F8578}">
      <dgm:prSet/>
      <dgm:spPr/>
      <dgm:t>
        <a:bodyPr/>
        <a:lstStyle/>
        <a:p>
          <a:endParaRPr lang="en-US" sz="1600" b="1">
            <a:solidFill>
              <a:schemeClr val="bg1"/>
            </a:solidFill>
          </a:endParaRPr>
        </a:p>
      </dgm:t>
    </dgm:pt>
    <dgm:pt modelId="{0964450A-A77C-434E-A7ED-B4EAB476E69A}">
      <dgm:prSet custT="1"/>
      <dgm:spPr/>
      <dgm:t>
        <a:bodyPr/>
        <a:lstStyle/>
        <a:p>
          <a:r>
            <a:rPr lang="uk-UA" sz="1600" b="1" dirty="0">
              <a:latin typeface="Arial" panose="020B0604020202020204" pitchFamily="34" charset="0"/>
              <a:cs typeface="Arial" panose="020B0604020202020204" pitchFamily="34" charset="0"/>
            </a:rPr>
            <a:t>Повторне обстеження підприємства</a:t>
          </a:r>
          <a:endParaRPr lang="en-US" sz="1600" b="1" dirty="0">
            <a:latin typeface="Arial" panose="020B0604020202020204" pitchFamily="34" charset="0"/>
            <a:cs typeface="Arial" panose="020B0604020202020204" pitchFamily="34" charset="0"/>
          </a:endParaRPr>
        </a:p>
      </dgm:t>
    </dgm:pt>
    <dgm:pt modelId="{3C82A1BD-22A2-4BBE-AE2F-3BFCAEA89B85}" type="parTrans" cxnId="{BA842C75-166F-4AAF-8493-FA58D9F3462C}">
      <dgm:prSet/>
      <dgm:spPr/>
      <dgm:t>
        <a:bodyPr/>
        <a:lstStyle/>
        <a:p>
          <a:endParaRPr lang="en-US" sz="1600" b="1">
            <a:solidFill>
              <a:schemeClr val="bg1"/>
            </a:solidFill>
          </a:endParaRPr>
        </a:p>
      </dgm:t>
    </dgm:pt>
    <dgm:pt modelId="{553DE77F-0EBE-4240-8CF7-3A67440C8FD1}" type="sibTrans" cxnId="{BA842C75-166F-4AAF-8493-FA58D9F3462C}">
      <dgm:prSet/>
      <dgm:spPr/>
      <dgm:t>
        <a:bodyPr/>
        <a:lstStyle/>
        <a:p>
          <a:endParaRPr lang="en-US" sz="1600" b="1">
            <a:solidFill>
              <a:schemeClr val="bg1"/>
            </a:solidFill>
          </a:endParaRPr>
        </a:p>
      </dgm:t>
    </dgm:pt>
    <dgm:pt modelId="{ED680947-CE48-4B77-8F0D-8C6F3589B85A}">
      <dgm:prSet custT="1"/>
      <dgm:spPr/>
      <dgm:t>
        <a:bodyPr/>
        <a:lstStyle/>
        <a:p>
          <a:r>
            <a:rPr lang="uk-UA" sz="1600" b="1">
              <a:latin typeface="Arial" panose="020B0604020202020204" pitchFamily="34" charset="0"/>
              <a:cs typeface="Arial" panose="020B0604020202020204" pitchFamily="34" charset="0"/>
            </a:rPr>
            <a:t>Посібники або інструкції виробників</a:t>
          </a:r>
          <a:endParaRPr lang="en-US" sz="1600" b="1" dirty="0">
            <a:latin typeface="Arial" panose="020B0604020202020204" pitchFamily="34" charset="0"/>
            <a:cs typeface="Arial" panose="020B0604020202020204" pitchFamily="34" charset="0"/>
          </a:endParaRPr>
        </a:p>
      </dgm:t>
    </dgm:pt>
    <dgm:pt modelId="{E43C71EC-687B-4F5F-89D7-735B08EC445A}" type="parTrans" cxnId="{412CEB37-6405-4A01-9045-29AD2147A076}">
      <dgm:prSet/>
      <dgm:spPr/>
      <dgm:t>
        <a:bodyPr/>
        <a:lstStyle/>
        <a:p>
          <a:endParaRPr lang="en-US" sz="1600" b="1">
            <a:solidFill>
              <a:schemeClr val="bg1"/>
            </a:solidFill>
          </a:endParaRPr>
        </a:p>
      </dgm:t>
    </dgm:pt>
    <dgm:pt modelId="{B8FEAFEE-8943-416F-A146-BB50F1EDA067}" type="sibTrans" cxnId="{412CEB37-6405-4A01-9045-29AD2147A076}">
      <dgm:prSet/>
      <dgm:spPr/>
      <dgm:t>
        <a:bodyPr/>
        <a:lstStyle/>
        <a:p>
          <a:endParaRPr lang="en-US" sz="1600" b="1">
            <a:solidFill>
              <a:schemeClr val="bg1"/>
            </a:solidFill>
          </a:endParaRPr>
        </a:p>
      </dgm:t>
    </dgm:pt>
    <dgm:pt modelId="{B322E001-8BE5-4B97-8B73-DD78CC2A2B24}">
      <dgm:prSet custT="1"/>
      <dgm:spPr/>
      <dgm:t>
        <a:bodyPr/>
        <a:lstStyle/>
        <a:p>
          <a:r>
            <a:rPr lang="uk-UA" sz="1600" b="1">
              <a:latin typeface="Arial" panose="020B0604020202020204" pitchFamily="34" charset="0"/>
              <a:cs typeface="Arial" panose="020B0604020202020204" pitchFamily="34" charset="0"/>
            </a:rPr>
            <a:t>Звіти консультантів</a:t>
          </a:r>
          <a:endParaRPr lang="en-US" sz="1600" b="1" dirty="0">
            <a:latin typeface="Arial" panose="020B0604020202020204" pitchFamily="34" charset="0"/>
            <a:cs typeface="Arial" panose="020B0604020202020204" pitchFamily="34" charset="0"/>
          </a:endParaRPr>
        </a:p>
      </dgm:t>
    </dgm:pt>
    <dgm:pt modelId="{2862DB51-FCFD-4DA7-A4F7-D3C0D3149162}" type="parTrans" cxnId="{D3D9B674-5559-4249-881F-FD51132EB5C5}">
      <dgm:prSet/>
      <dgm:spPr/>
      <dgm:t>
        <a:bodyPr/>
        <a:lstStyle/>
        <a:p>
          <a:endParaRPr lang="en-US" sz="1600" b="1">
            <a:solidFill>
              <a:schemeClr val="bg1"/>
            </a:solidFill>
          </a:endParaRPr>
        </a:p>
      </dgm:t>
    </dgm:pt>
    <dgm:pt modelId="{2EC9C24C-5615-4E25-9DDE-A8600F0D4254}" type="sibTrans" cxnId="{D3D9B674-5559-4249-881F-FD51132EB5C5}">
      <dgm:prSet/>
      <dgm:spPr/>
      <dgm:t>
        <a:bodyPr/>
        <a:lstStyle/>
        <a:p>
          <a:endParaRPr lang="en-US" sz="1600" b="1">
            <a:solidFill>
              <a:schemeClr val="bg1"/>
            </a:solidFill>
          </a:endParaRPr>
        </a:p>
      </dgm:t>
    </dgm:pt>
    <dgm:pt modelId="{DE409492-5878-4369-9BF3-1056319FE146}">
      <dgm:prSet custT="1"/>
      <dgm:spPr/>
      <dgm:t>
        <a:bodyPr/>
        <a:lstStyle/>
        <a:p>
          <a:r>
            <a:rPr lang="uk-UA" sz="1600" b="1" dirty="0">
              <a:latin typeface="Arial" panose="020B0604020202020204" pitchFamily="34" charset="0"/>
              <a:cs typeface="Arial" panose="020B0604020202020204" pitchFamily="34" charset="0"/>
            </a:rPr>
            <a:t>Національні та міжнародні керівні документи</a:t>
          </a:r>
          <a:endParaRPr lang="en-US" sz="1600" b="1" dirty="0">
            <a:latin typeface="Arial" panose="020B0604020202020204" pitchFamily="34" charset="0"/>
            <a:cs typeface="Arial" panose="020B0604020202020204" pitchFamily="34" charset="0"/>
          </a:endParaRPr>
        </a:p>
      </dgm:t>
    </dgm:pt>
    <dgm:pt modelId="{1F696085-BC8A-4B06-A8EE-E79E914E50AE}" type="parTrans" cxnId="{70DDA1E6-E7CB-4D35-9B30-53E40A30006A}">
      <dgm:prSet/>
      <dgm:spPr/>
      <dgm:t>
        <a:bodyPr/>
        <a:lstStyle/>
        <a:p>
          <a:endParaRPr lang="en-US" sz="1600" b="1">
            <a:solidFill>
              <a:schemeClr val="bg1"/>
            </a:solidFill>
          </a:endParaRPr>
        </a:p>
      </dgm:t>
    </dgm:pt>
    <dgm:pt modelId="{496C21A6-7DBB-40FA-ADAA-49E0280904CA}" type="sibTrans" cxnId="{70DDA1E6-E7CB-4D35-9B30-53E40A30006A}">
      <dgm:prSet/>
      <dgm:spPr/>
      <dgm:t>
        <a:bodyPr/>
        <a:lstStyle/>
        <a:p>
          <a:endParaRPr lang="en-US" sz="1600" b="1">
            <a:solidFill>
              <a:schemeClr val="bg1"/>
            </a:solidFill>
          </a:endParaRPr>
        </a:p>
      </dgm:t>
    </dgm:pt>
    <dgm:pt modelId="{C199C973-3F2D-E64F-86F2-2B8CCCA99293}">
      <dgm:prSet custT="1"/>
      <dgm:spPr/>
      <dgm:t>
        <a:bodyPr/>
        <a:lstStyle/>
        <a:p>
          <a:endParaRPr lang="es-ES" sz="1600" b="1" dirty="0">
            <a:solidFill>
              <a:schemeClr val="bg1"/>
            </a:solidFill>
            <a:latin typeface="Arial" panose="020B0604020202020204" pitchFamily="34" charset="0"/>
            <a:cs typeface="Arial" panose="020B0604020202020204" pitchFamily="34" charset="0"/>
          </a:endParaRPr>
        </a:p>
      </dgm:t>
    </dgm:pt>
    <dgm:pt modelId="{9B9FB713-75E0-CD46-B9E5-DA630532E7E6}" type="parTrans" cxnId="{02258A21-CC4C-704C-BC66-F9AB1EB57B76}">
      <dgm:prSet/>
      <dgm:spPr/>
      <dgm:t>
        <a:bodyPr/>
        <a:lstStyle/>
        <a:p>
          <a:endParaRPr lang="es-ES" sz="1600" b="1">
            <a:solidFill>
              <a:schemeClr val="bg1"/>
            </a:solidFill>
          </a:endParaRPr>
        </a:p>
      </dgm:t>
    </dgm:pt>
    <dgm:pt modelId="{D223109B-3C9C-7A4F-BA17-7C8A20466263}" type="sibTrans" cxnId="{02258A21-CC4C-704C-BC66-F9AB1EB57B76}">
      <dgm:prSet/>
      <dgm:spPr/>
      <dgm:t>
        <a:bodyPr/>
        <a:lstStyle/>
        <a:p>
          <a:endParaRPr lang="es-ES" sz="1600" b="1">
            <a:solidFill>
              <a:schemeClr val="bg1"/>
            </a:solidFill>
          </a:endParaRPr>
        </a:p>
      </dgm:t>
    </dgm:pt>
    <dgm:pt modelId="{8B741A37-CC80-4622-BC3B-D418B246E6D0}" type="pres">
      <dgm:prSet presAssocID="{AFCE6147-6418-4542-97C3-D0FF5B0BF885}" presName="linear" presStyleCnt="0">
        <dgm:presLayoutVars>
          <dgm:dir/>
          <dgm:animLvl val="lvl"/>
          <dgm:resizeHandles val="exact"/>
        </dgm:presLayoutVars>
      </dgm:prSet>
      <dgm:spPr/>
    </dgm:pt>
    <dgm:pt modelId="{BF316EA1-D9D5-4873-B303-6DC5FDA9A075}" type="pres">
      <dgm:prSet presAssocID="{8096447B-D88F-4E61-92C1-35830A273C21}" presName="parentLin" presStyleCnt="0"/>
      <dgm:spPr/>
    </dgm:pt>
    <dgm:pt modelId="{53158FB3-B857-483C-A2A8-7AE11F77E52D}" type="pres">
      <dgm:prSet presAssocID="{8096447B-D88F-4E61-92C1-35830A273C21}" presName="parentLeftMargin" presStyleLbl="node1" presStyleIdx="0" presStyleCnt="8"/>
      <dgm:spPr/>
    </dgm:pt>
    <dgm:pt modelId="{3B0BEAEA-5C5E-4C14-BADF-201F3A7FEBEA}" type="pres">
      <dgm:prSet presAssocID="{8096447B-D88F-4E61-92C1-35830A273C21}" presName="parentText" presStyleLbl="node1" presStyleIdx="0" presStyleCnt="8" custScaleX="120204" custScaleY="107841" custLinFactNeighborX="13866" custLinFactNeighborY="1753">
        <dgm:presLayoutVars>
          <dgm:chMax val="0"/>
          <dgm:bulletEnabled val="1"/>
        </dgm:presLayoutVars>
      </dgm:prSet>
      <dgm:spPr>
        <a:prstGeom prst="rect">
          <a:avLst/>
        </a:prstGeom>
      </dgm:spPr>
    </dgm:pt>
    <dgm:pt modelId="{3ACF970B-ED6C-4716-80F9-71B923ADB36E}" type="pres">
      <dgm:prSet presAssocID="{8096447B-D88F-4E61-92C1-35830A273C21}" presName="negativeSpace" presStyleCnt="0"/>
      <dgm:spPr/>
    </dgm:pt>
    <dgm:pt modelId="{E5430251-B41E-4E7C-B43A-824D67904263}" type="pres">
      <dgm:prSet presAssocID="{8096447B-D88F-4E61-92C1-35830A273C21}" presName="childText" presStyleLbl="conFgAcc1" presStyleIdx="0" presStyleCnt="8">
        <dgm:presLayoutVars>
          <dgm:bulletEnabled val="1"/>
        </dgm:presLayoutVars>
      </dgm:prSet>
      <dgm:spPr>
        <a:prstGeom prst="rect">
          <a:avLst/>
        </a:prstGeom>
      </dgm:spPr>
    </dgm:pt>
    <dgm:pt modelId="{9EECD31D-B06B-4EF0-A831-DB80627AFCFC}" type="pres">
      <dgm:prSet presAssocID="{3D11F67D-041C-4927-90D1-7BE3B5C30846}" presName="spaceBetweenRectangles" presStyleCnt="0"/>
      <dgm:spPr/>
    </dgm:pt>
    <dgm:pt modelId="{CA454DAA-9405-44D9-833C-6B258DAC262F}" type="pres">
      <dgm:prSet presAssocID="{D9F99506-C3E8-49A6-9984-AA250F0A441D}" presName="parentLin" presStyleCnt="0"/>
      <dgm:spPr/>
    </dgm:pt>
    <dgm:pt modelId="{B8A32C34-6318-4475-B43A-75D02C57B152}" type="pres">
      <dgm:prSet presAssocID="{D9F99506-C3E8-49A6-9984-AA250F0A441D}" presName="parentLeftMargin" presStyleLbl="node1" presStyleIdx="0" presStyleCnt="8"/>
      <dgm:spPr/>
    </dgm:pt>
    <dgm:pt modelId="{8117A605-AAB0-4D6A-AC6F-7EC3C1832363}" type="pres">
      <dgm:prSet presAssocID="{D9F99506-C3E8-49A6-9984-AA250F0A441D}" presName="parentText" presStyleLbl="node1" presStyleIdx="1" presStyleCnt="8" custScaleX="103345" custScaleY="134203" custLinFactNeighborX="10937" custLinFactNeighborY="-2151">
        <dgm:presLayoutVars>
          <dgm:chMax val="0"/>
          <dgm:bulletEnabled val="1"/>
        </dgm:presLayoutVars>
      </dgm:prSet>
      <dgm:spPr>
        <a:prstGeom prst="rect">
          <a:avLst/>
        </a:prstGeom>
      </dgm:spPr>
    </dgm:pt>
    <dgm:pt modelId="{AE062AB8-A17F-48AE-BEBE-4A739710B99F}" type="pres">
      <dgm:prSet presAssocID="{D9F99506-C3E8-49A6-9984-AA250F0A441D}" presName="negativeSpace" presStyleCnt="0"/>
      <dgm:spPr/>
    </dgm:pt>
    <dgm:pt modelId="{BB537EAE-FC91-4199-B94A-A0691C247555}" type="pres">
      <dgm:prSet presAssocID="{D9F99506-C3E8-49A6-9984-AA250F0A441D}" presName="childText" presStyleLbl="conFgAcc1" presStyleIdx="1" presStyleCnt="8">
        <dgm:presLayoutVars>
          <dgm:bulletEnabled val="1"/>
        </dgm:presLayoutVars>
      </dgm:prSet>
      <dgm:spPr>
        <a:prstGeom prst="rect">
          <a:avLst/>
        </a:prstGeom>
      </dgm:spPr>
    </dgm:pt>
    <dgm:pt modelId="{1EA40DD1-9BDC-47BC-B96E-6588D3BFD8E6}" type="pres">
      <dgm:prSet presAssocID="{18346FA1-434C-4B44-A55A-812E3300F836}" presName="spaceBetweenRectangles" presStyleCnt="0"/>
      <dgm:spPr/>
    </dgm:pt>
    <dgm:pt modelId="{467551ED-6FFF-47B6-9584-E783B70F0F9F}" type="pres">
      <dgm:prSet presAssocID="{0964450A-A77C-434E-A7ED-B4EAB476E69A}" presName="parentLin" presStyleCnt="0"/>
      <dgm:spPr/>
    </dgm:pt>
    <dgm:pt modelId="{C4963E43-0CCA-4323-93FD-81693B04E2F4}" type="pres">
      <dgm:prSet presAssocID="{0964450A-A77C-434E-A7ED-B4EAB476E69A}" presName="parentLeftMargin" presStyleLbl="node1" presStyleIdx="1" presStyleCnt="8"/>
      <dgm:spPr/>
    </dgm:pt>
    <dgm:pt modelId="{FC599C45-2BA2-4F7F-B5B9-414FF2A08301}" type="pres">
      <dgm:prSet presAssocID="{0964450A-A77C-434E-A7ED-B4EAB476E69A}" presName="parentText" presStyleLbl="node1" presStyleIdx="2" presStyleCnt="8" custScaleX="101953" custLinFactNeighborX="19139" custLinFactNeighborY="8901">
        <dgm:presLayoutVars>
          <dgm:chMax val="0"/>
          <dgm:bulletEnabled val="1"/>
        </dgm:presLayoutVars>
      </dgm:prSet>
      <dgm:spPr>
        <a:prstGeom prst="rect">
          <a:avLst/>
        </a:prstGeom>
      </dgm:spPr>
    </dgm:pt>
    <dgm:pt modelId="{3B9AC1D7-5C60-496C-8B3D-201D51F65350}" type="pres">
      <dgm:prSet presAssocID="{0964450A-A77C-434E-A7ED-B4EAB476E69A}" presName="negativeSpace" presStyleCnt="0"/>
      <dgm:spPr/>
    </dgm:pt>
    <dgm:pt modelId="{00D3B0EE-2D1C-48B9-A34B-BAA69E7D2ECF}" type="pres">
      <dgm:prSet presAssocID="{0964450A-A77C-434E-A7ED-B4EAB476E69A}" presName="childText" presStyleLbl="conFgAcc1" presStyleIdx="2" presStyleCnt="8">
        <dgm:presLayoutVars>
          <dgm:bulletEnabled val="1"/>
        </dgm:presLayoutVars>
      </dgm:prSet>
      <dgm:spPr>
        <a:prstGeom prst="rect">
          <a:avLst/>
        </a:prstGeom>
      </dgm:spPr>
    </dgm:pt>
    <dgm:pt modelId="{85757D27-3FE7-4585-832F-B816B8CCA178}" type="pres">
      <dgm:prSet presAssocID="{553DE77F-0EBE-4240-8CF7-3A67440C8FD1}" presName="spaceBetweenRectangles" presStyleCnt="0"/>
      <dgm:spPr/>
    </dgm:pt>
    <dgm:pt modelId="{A5AFDBF2-D0AC-449B-8E60-0FCEC1C11F76}" type="pres">
      <dgm:prSet presAssocID="{5087D8A3-9EF8-44ED-92A2-93815A082F15}" presName="parentLin" presStyleCnt="0"/>
      <dgm:spPr/>
    </dgm:pt>
    <dgm:pt modelId="{4F744DC8-8DD0-47ED-9F78-ABAD8FE54398}" type="pres">
      <dgm:prSet presAssocID="{5087D8A3-9EF8-44ED-92A2-93815A082F15}" presName="parentLeftMargin" presStyleLbl="node1" presStyleIdx="2" presStyleCnt="8"/>
      <dgm:spPr/>
    </dgm:pt>
    <dgm:pt modelId="{0CBC9C90-E96E-48E2-AFC2-EE6A7CA4B0CE}" type="pres">
      <dgm:prSet presAssocID="{5087D8A3-9EF8-44ED-92A2-93815A082F15}" presName="parentText" presStyleLbl="node1" presStyleIdx="3" presStyleCnt="8" custScaleX="103101" custLinFactNeighborX="13021" custLinFactNeighborY="7129">
        <dgm:presLayoutVars>
          <dgm:chMax val="0"/>
          <dgm:bulletEnabled val="1"/>
        </dgm:presLayoutVars>
      </dgm:prSet>
      <dgm:spPr>
        <a:prstGeom prst="rect">
          <a:avLst/>
        </a:prstGeom>
      </dgm:spPr>
    </dgm:pt>
    <dgm:pt modelId="{6CE5583C-345D-4188-A374-EADB45959F72}" type="pres">
      <dgm:prSet presAssocID="{5087D8A3-9EF8-44ED-92A2-93815A082F15}" presName="negativeSpace" presStyleCnt="0"/>
      <dgm:spPr/>
    </dgm:pt>
    <dgm:pt modelId="{2AC293CA-AEEE-40B6-8CD6-515B4B9989E3}" type="pres">
      <dgm:prSet presAssocID="{5087D8A3-9EF8-44ED-92A2-93815A082F15}" presName="childText" presStyleLbl="conFgAcc1" presStyleIdx="3" presStyleCnt="8">
        <dgm:presLayoutVars>
          <dgm:bulletEnabled val="1"/>
        </dgm:presLayoutVars>
      </dgm:prSet>
      <dgm:spPr>
        <a:prstGeom prst="rect">
          <a:avLst/>
        </a:prstGeom>
      </dgm:spPr>
    </dgm:pt>
    <dgm:pt modelId="{CEC42E60-5EAA-4F31-9E6B-C083FE385099}" type="pres">
      <dgm:prSet presAssocID="{7A516FAE-522B-4A3E-9617-CB0BF5EB28BC}" presName="spaceBetweenRectangles" presStyleCnt="0"/>
      <dgm:spPr/>
    </dgm:pt>
    <dgm:pt modelId="{B6ED5255-C7A8-427D-9A36-54443AB952FA}" type="pres">
      <dgm:prSet presAssocID="{456CDD54-4976-4AE8-BA3C-E36D165FCBA7}" presName="parentLin" presStyleCnt="0"/>
      <dgm:spPr/>
    </dgm:pt>
    <dgm:pt modelId="{66064247-0F9F-450C-94F5-77C9894D76CE}" type="pres">
      <dgm:prSet presAssocID="{456CDD54-4976-4AE8-BA3C-E36D165FCBA7}" presName="parentLeftMargin" presStyleLbl="node1" presStyleIdx="3" presStyleCnt="8"/>
      <dgm:spPr/>
    </dgm:pt>
    <dgm:pt modelId="{7F7EB80C-CEE7-4DBD-9D17-E0712B7FC687}" type="pres">
      <dgm:prSet presAssocID="{456CDD54-4976-4AE8-BA3C-E36D165FCBA7}" presName="parentText" presStyleLbl="node1" presStyleIdx="4" presStyleCnt="8" custLinFactNeighborX="19139">
        <dgm:presLayoutVars>
          <dgm:chMax val="0"/>
          <dgm:bulletEnabled val="1"/>
        </dgm:presLayoutVars>
      </dgm:prSet>
      <dgm:spPr>
        <a:prstGeom prst="rect">
          <a:avLst/>
        </a:prstGeom>
      </dgm:spPr>
    </dgm:pt>
    <dgm:pt modelId="{CCB5DFDF-A3E3-451C-89BA-0A7500A319F6}" type="pres">
      <dgm:prSet presAssocID="{456CDD54-4976-4AE8-BA3C-E36D165FCBA7}" presName="negativeSpace" presStyleCnt="0"/>
      <dgm:spPr/>
    </dgm:pt>
    <dgm:pt modelId="{D4496B97-F584-4C34-BC31-286E530D160D}" type="pres">
      <dgm:prSet presAssocID="{456CDD54-4976-4AE8-BA3C-E36D165FCBA7}" presName="childText" presStyleLbl="conFgAcc1" presStyleIdx="4" presStyleCnt="8">
        <dgm:presLayoutVars>
          <dgm:bulletEnabled val="1"/>
        </dgm:presLayoutVars>
      </dgm:prSet>
      <dgm:spPr>
        <a:prstGeom prst="rect">
          <a:avLst/>
        </a:prstGeom>
      </dgm:spPr>
    </dgm:pt>
    <dgm:pt modelId="{6178AF95-D49D-4D59-8ECE-B1A9699F4764}" type="pres">
      <dgm:prSet presAssocID="{62807580-534F-455B-9C60-2424BD28C37F}" presName="spaceBetweenRectangles" presStyleCnt="0"/>
      <dgm:spPr/>
    </dgm:pt>
    <dgm:pt modelId="{604D6BA8-8E16-4EA5-8697-780B05736986}" type="pres">
      <dgm:prSet presAssocID="{ED680947-CE48-4B77-8F0D-8C6F3589B85A}" presName="parentLin" presStyleCnt="0"/>
      <dgm:spPr/>
    </dgm:pt>
    <dgm:pt modelId="{BC02AA7C-8763-49B9-A308-E28B73525320}" type="pres">
      <dgm:prSet presAssocID="{ED680947-CE48-4B77-8F0D-8C6F3589B85A}" presName="parentLeftMargin" presStyleLbl="node1" presStyleIdx="4" presStyleCnt="8"/>
      <dgm:spPr/>
    </dgm:pt>
    <dgm:pt modelId="{49003B11-5173-46A7-BBBD-E32B9F214D7F}" type="pres">
      <dgm:prSet presAssocID="{ED680947-CE48-4B77-8F0D-8C6F3589B85A}" presName="parentText" presStyleLbl="node1" presStyleIdx="5" presStyleCnt="8" custLinFactNeighborX="24435" custLinFactNeighborY="-13582">
        <dgm:presLayoutVars>
          <dgm:chMax val="0"/>
          <dgm:bulletEnabled val="1"/>
        </dgm:presLayoutVars>
      </dgm:prSet>
      <dgm:spPr>
        <a:prstGeom prst="rect">
          <a:avLst/>
        </a:prstGeom>
      </dgm:spPr>
    </dgm:pt>
    <dgm:pt modelId="{AE809A04-F230-4402-A914-58E79C542834}" type="pres">
      <dgm:prSet presAssocID="{ED680947-CE48-4B77-8F0D-8C6F3589B85A}" presName="negativeSpace" presStyleCnt="0"/>
      <dgm:spPr/>
    </dgm:pt>
    <dgm:pt modelId="{25C172D2-21F8-40D1-9C98-304DE891377C}" type="pres">
      <dgm:prSet presAssocID="{ED680947-CE48-4B77-8F0D-8C6F3589B85A}" presName="childText" presStyleLbl="conFgAcc1" presStyleIdx="5" presStyleCnt="8">
        <dgm:presLayoutVars>
          <dgm:bulletEnabled val="1"/>
        </dgm:presLayoutVars>
      </dgm:prSet>
      <dgm:spPr>
        <a:prstGeom prst="rect">
          <a:avLst/>
        </a:prstGeom>
      </dgm:spPr>
    </dgm:pt>
    <dgm:pt modelId="{63699DFD-8DE1-4FC7-AF7E-08214558FFAF}" type="pres">
      <dgm:prSet presAssocID="{B8FEAFEE-8943-416F-A146-BB50F1EDA067}" presName="spaceBetweenRectangles" presStyleCnt="0"/>
      <dgm:spPr/>
    </dgm:pt>
    <dgm:pt modelId="{1DAAC9F6-D281-4CAE-AECC-62E6E87AB8E4}" type="pres">
      <dgm:prSet presAssocID="{B322E001-8BE5-4B97-8B73-DD78CC2A2B24}" presName="parentLin" presStyleCnt="0"/>
      <dgm:spPr/>
    </dgm:pt>
    <dgm:pt modelId="{90E1D4EE-A7F5-410B-AA7C-F4D1FA1553F5}" type="pres">
      <dgm:prSet presAssocID="{B322E001-8BE5-4B97-8B73-DD78CC2A2B24}" presName="parentLeftMargin" presStyleLbl="node1" presStyleIdx="5" presStyleCnt="8"/>
      <dgm:spPr/>
    </dgm:pt>
    <dgm:pt modelId="{277FD6B9-2041-404C-8CD7-11C54B8975BC}" type="pres">
      <dgm:prSet presAssocID="{B322E001-8BE5-4B97-8B73-DD78CC2A2B24}" presName="parentText" presStyleLbl="node1" presStyleIdx="6" presStyleCnt="8" custLinFactNeighborX="24607" custLinFactNeighborY="8604">
        <dgm:presLayoutVars>
          <dgm:chMax val="0"/>
          <dgm:bulletEnabled val="1"/>
        </dgm:presLayoutVars>
      </dgm:prSet>
      <dgm:spPr>
        <a:prstGeom prst="rect">
          <a:avLst/>
        </a:prstGeom>
      </dgm:spPr>
    </dgm:pt>
    <dgm:pt modelId="{25404FF3-CDD7-4EAE-A43C-0602031BF2CB}" type="pres">
      <dgm:prSet presAssocID="{B322E001-8BE5-4B97-8B73-DD78CC2A2B24}" presName="negativeSpace" presStyleCnt="0"/>
      <dgm:spPr/>
    </dgm:pt>
    <dgm:pt modelId="{8B1D63C6-3907-4943-B8AA-C05383E54766}" type="pres">
      <dgm:prSet presAssocID="{B322E001-8BE5-4B97-8B73-DD78CC2A2B24}" presName="childText" presStyleLbl="conFgAcc1" presStyleIdx="6" presStyleCnt="8">
        <dgm:presLayoutVars>
          <dgm:bulletEnabled val="1"/>
        </dgm:presLayoutVars>
      </dgm:prSet>
      <dgm:spPr>
        <a:prstGeom prst="rect">
          <a:avLst/>
        </a:prstGeom>
      </dgm:spPr>
    </dgm:pt>
    <dgm:pt modelId="{EB6CC5BF-3538-4E70-A32B-20599D49EB0C}" type="pres">
      <dgm:prSet presAssocID="{2EC9C24C-5615-4E25-9DDE-A8600F0D4254}" presName="spaceBetweenRectangles" presStyleCnt="0"/>
      <dgm:spPr/>
    </dgm:pt>
    <dgm:pt modelId="{6083BA55-0D0B-48A8-B747-2C4098637C0E}" type="pres">
      <dgm:prSet presAssocID="{DE409492-5878-4369-9BF3-1056319FE146}" presName="parentLin" presStyleCnt="0"/>
      <dgm:spPr/>
    </dgm:pt>
    <dgm:pt modelId="{F2302C5A-10F3-4B0B-B389-60B4B0E5F3E1}" type="pres">
      <dgm:prSet presAssocID="{DE409492-5878-4369-9BF3-1056319FE146}" presName="parentLeftMargin" presStyleLbl="node1" presStyleIdx="6" presStyleCnt="8"/>
      <dgm:spPr/>
    </dgm:pt>
    <dgm:pt modelId="{CF815C2C-847C-4024-A294-FAF05040F2C7}" type="pres">
      <dgm:prSet presAssocID="{DE409492-5878-4369-9BF3-1056319FE146}" presName="parentText" presStyleLbl="node1" presStyleIdx="7" presStyleCnt="8" custScaleX="108882" custLinFactNeighborX="27341" custLinFactNeighborY="9579">
        <dgm:presLayoutVars>
          <dgm:chMax val="0"/>
          <dgm:bulletEnabled val="1"/>
        </dgm:presLayoutVars>
      </dgm:prSet>
      <dgm:spPr>
        <a:prstGeom prst="rect">
          <a:avLst/>
        </a:prstGeom>
      </dgm:spPr>
    </dgm:pt>
    <dgm:pt modelId="{55411CFC-39A0-4B4B-B866-6A7400DA529D}" type="pres">
      <dgm:prSet presAssocID="{DE409492-5878-4369-9BF3-1056319FE146}" presName="negativeSpace" presStyleCnt="0"/>
      <dgm:spPr/>
    </dgm:pt>
    <dgm:pt modelId="{935818B4-C383-4C7C-85C3-5B133A1B9AC7}" type="pres">
      <dgm:prSet presAssocID="{DE409492-5878-4369-9BF3-1056319FE146}" presName="childText" presStyleLbl="conFgAcc1" presStyleIdx="7" presStyleCnt="8">
        <dgm:presLayoutVars>
          <dgm:bulletEnabled val="1"/>
        </dgm:presLayoutVars>
      </dgm:prSet>
      <dgm:spPr>
        <a:prstGeom prst="rect">
          <a:avLst/>
        </a:prstGeom>
      </dgm:spPr>
    </dgm:pt>
  </dgm:ptLst>
  <dgm:cxnLst>
    <dgm:cxn modelId="{74CA4B0D-20F9-4142-9BB6-C022137A2F5F}" srcId="{AFCE6147-6418-4542-97C3-D0FF5B0BF885}" destId="{8096447B-D88F-4E61-92C1-35830A273C21}" srcOrd="0" destOrd="0" parTransId="{EE7CBBA9-035A-4E2A-8EB1-A1E0A2B5FF06}" sibTransId="{3D11F67D-041C-4927-90D1-7BE3B5C30846}"/>
    <dgm:cxn modelId="{3262B21B-CBBE-4C48-B5A1-E930DF7F8578}" srcId="{AFCE6147-6418-4542-97C3-D0FF5B0BF885}" destId="{D9F99506-C3E8-49A6-9984-AA250F0A441D}" srcOrd="1" destOrd="0" parTransId="{C9E3A9BA-B9C1-4569-B976-AB81A25AC06F}" sibTransId="{18346FA1-434C-4B44-A55A-812E3300F836}"/>
    <dgm:cxn modelId="{02258A21-CC4C-704C-BC66-F9AB1EB57B76}" srcId="{456CDD54-4976-4AE8-BA3C-E36D165FCBA7}" destId="{C199C973-3F2D-E64F-86F2-2B8CCCA99293}" srcOrd="0" destOrd="0" parTransId="{9B9FB713-75E0-CD46-B9E5-DA630532E7E6}" sibTransId="{D223109B-3C9C-7A4F-BA17-7C8A20466263}"/>
    <dgm:cxn modelId="{9A38A128-86D4-E747-BEC5-E6E28B46F951}" type="presOf" srcId="{ED680947-CE48-4B77-8F0D-8C6F3589B85A}" destId="{49003B11-5173-46A7-BBBD-E32B9F214D7F}" srcOrd="1" destOrd="0" presId="urn:microsoft.com/office/officeart/2005/8/layout/list1"/>
    <dgm:cxn modelId="{A6D1032A-85DC-8E41-9E0A-6760FAF86AC9}" type="presOf" srcId="{5087D8A3-9EF8-44ED-92A2-93815A082F15}" destId="{0CBC9C90-E96E-48E2-AFC2-EE6A7CA4B0CE}" srcOrd="1" destOrd="0" presId="urn:microsoft.com/office/officeart/2005/8/layout/list1"/>
    <dgm:cxn modelId="{412CEB37-6405-4A01-9045-29AD2147A076}" srcId="{AFCE6147-6418-4542-97C3-D0FF5B0BF885}" destId="{ED680947-CE48-4B77-8F0D-8C6F3589B85A}" srcOrd="5" destOrd="0" parTransId="{E43C71EC-687B-4F5F-89D7-735B08EC445A}" sibTransId="{B8FEAFEE-8943-416F-A146-BB50F1EDA067}"/>
    <dgm:cxn modelId="{3ACA0D5D-6377-A040-9935-D3B26E3D6E67}" type="presOf" srcId="{D9F99506-C3E8-49A6-9984-AA250F0A441D}" destId="{8117A605-AAB0-4D6A-AC6F-7EC3C1832363}" srcOrd="1" destOrd="0" presId="urn:microsoft.com/office/officeart/2005/8/layout/list1"/>
    <dgm:cxn modelId="{C2405D47-AC7D-AF46-8A0E-D0EA08E90BB9}" type="presOf" srcId="{8096447B-D88F-4E61-92C1-35830A273C21}" destId="{53158FB3-B857-483C-A2A8-7AE11F77E52D}" srcOrd="0" destOrd="0" presId="urn:microsoft.com/office/officeart/2005/8/layout/list1"/>
    <dgm:cxn modelId="{69127568-0FC9-1044-B711-999CB2AA26AA}" type="presOf" srcId="{B322E001-8BE5-4B97-8B73-DD78CC2A2B24}" destId="{90E1D4EE-A7F5-410B-AA7C-F4D1FA1553F5}" srcOrd="0" destOrd="0" presId="urn:microsoft.com/office/officeart/2005/8/layout/list1"/>
    <dgm:cxn modelId="{6EC14649-E5E1-5A42-96EB-CE1B66450F75}" type="presOf" srcId="{8096447B-D88F-4E61-92C1-35830A273C21}" destId="{3B0BEAEA-5C5E-4C14-BADF-201F3A7FEBEA}" srcOrd="1" destOrd="0" presId="urn:microsoft.com/office/officeart/2005/8/layout/list1"/>
    <dgm:cxn modelId="{90954C49-A3F8-1042-8548-A0F719EF6110}" type="presOf" srcId="{0964450A-A77C-434E-A7ED-B4EAB476E69A}" destId="{C4963E43-0CCA-4323-93FD-81693B04E2F4}" srcOrd="0" destOrd="0" presId="urn:microsoft.com/office/officeart/2005/8/layout/list1"/>
    <dgm:cxn modelId="{51C37E51-E3DC-E346-B4C5-3FC0BF785E68}" type="presOf" srcId="{B322E001-8BE5-4B97-8B73-DD78CC2A2B24}" destId="{277FD6B9-2041-404C-8CD7-11C54B8975BC}" srcOrd="1" destOrd="0" presId="urn:microsoft.com/office/officeart/2005/8/layout/list1"/>
    <dgm:cxn modelId="{D3D9B674-5559-4249-881F-FD51132EB5C5}" srcId="{AFCE6147-6418-4542-97C3-D0FF5B0BF885}" destId="{B322E001-8BE5-4B97-8B73-DD78CC2A2B24}" srcOrd="6" destOrd="0" parTransId="{2862DB51-FCFD-4DA7-A4F7-D3C0D3149162}" sibTransId="{2EC9C24C-5615-4E25-9DDE-A8600F0D4254}"/>
    <dgm:cxn modelId="{BA842C75-166F-4AAF-8493-FA58D9F3462C}" srcId="{AFCE6147-6418-4542-97C3-D0FF5B0BF885}" destId="{0964450A-A77C-434E-A7ED-B4EAB476E69A}" srcOrd="2" destOrd="0" parTransId="{3C82A1BD-22A2-4BBE-AE2F-3BFCAEA89B85}" sibTransId="{553DE77F-0EBE-4240-8CF7-3A67440C8FD1}"/>
    <dgm:cxn modelId="{EBBC6255-710A-9947-82F4-F13AF953A7D6}" type="presOf" srcId="{D9F99506-C3E8-49A6-9984-AA250F0A441D}" destId="{B8A32C34-6318-4475-B43A-75D02C57B152}" srcOrd="0" destOrd="0" presId="urn:microsoft.com/office/officeart/2005/8/layout/list1"/>
    <dgm:cxn modelId="{34703D79-D876-984B-8FFF-1BE8C7919864}" type="presOf" srcId="{ED680947-CE48-4B77-8F0D-8C6F3589B85A}" destId="{BC02AA7C-8763-49B9-A308-E28B73525320}" srcOrd="0" destOrd="0" presId="urn:microsoft.com/office/officeart/2005/8/layout/list1"/>
    <dgm:cxn modelId="{351CC159-C84A-4F45-B213-FACCA6FC42ED}" type="presOf" srcId="{C199C973-3F2D-E64F-86F2-2B8CCCA99293}" destId="{D4496B97-F584-4C34-BC31-286E530D160D}" srcOrd="0" destOrd="0" presId="urn:microsoft.com/office/officeart/2005/8/layout/list1"/>
    <dgm:cxn modelId="{66B72689-BB07-AD45-9B70-B61310D73DFC}" type="presOf" srcId="{0964450A-A77C-434E-A7ED-B4EAB476E69A}" destId="{FC599C45-2BA2-4F7F-B5B9-414FF2A08301}" srcOrd="1" destOrd="0" presId="urn:microsoft.com/office/officeart/2005/8/layout/list1"/>
    <dgm:cxn modelId="{FA3CA98C-D70E-A84A-A6DD-D60236B55F63}" type="presOf" srcId="{456CDD54-4976-4AE8-BA3C-E36D165FCBA7}" destId="{7F7EB80C-CEE7-4DBD-9D17-E0712B7FC687}" srcOrd="1" destOrd="0" presId="urn:microsoft.com/office/officeart/2005/8/layout/list1"/>
    <dgm:cxn modelId="{A2B06195-2752-4B19-B4D4-96EE7A0DA7CB}" srcId="{AFCE6147-6418-4542-97C3-D0FF5B0BF885}" destId="{456CDD54-4976-4AE8-BA3C-E36D165FCBA7}" srcOrd="4" destOrd="0" parTransId="{5C4E69EF-8619-4D20-87BD-8877EC51686F}" sibTransId="{62807580-534F-455B-9C60-2424BD28C37F}"/>
    <dgm:cxn modelId="{7377309E-8FE5-5641-8C57-D8AF7300C1EC}" type="presOf" srcId="{DE409492-5878-4369-9BF3-1056319FE146}" destId="{CF815C2C-847C-4024-A294-FAF05040F2C7}" srcOrd="1" destOrd="0" presId="urn:microsoft.com/office/officeart/2005/8/layout/list1"/>
    <dgm:cxn modelId="{7788E2AD-87BB-2E4A-8E98-7D1615FC49D3}" type="presOf" srcId="{5087D8A3-9EF8-44ED-92A2-93815A082F15}" destId="{4F744DC8-8DD0-47ED-9F78-ABAD8FE54398}" srcOrd="0" destOrd="0" presId="urn:microsoft.com/office/officeart/2005/8/layout/list1"/>
    <dgm:cxn modelId="{00D04AC8-9436-F448-BE0D-AA51DE5C2A73}" type="presOf" srcId="{DE409492-5878-4369-9BF3-1056319FE146}" destId="{F2302C5A-10F3-4B0B-B389-60B4B0E5F3E1}" srcOrd="0" destOrd="0" presId="urn:microsoft.com/office/officeart/2005/8/layout/list1"/>
    <dgm:cxn modelId="{70DDA1E6-E7CB-4D35-9B30-53E40A30006A}" srcId="{AFCE6147-6418-4542-97C3-D0FF5B0BF885}" destId="{DE409492-5878-4369-9BF3-1056319FE146}" srcOrd="7" destOrd="0" parTransId="{1F696085-BC8A-4B06-A8EE-E79E914E50AE}" sibTransId="{496C21A6-7DBB-40FA-ADAA-49E0280904CA}"/>
    <dgm:cxn modelId="{7E4991EB-7D8B-9148-A780-D4883C7384C9}" type="presOf" srcId="{AFCE6147-6418-4542-97C3-D0FF5B0BF885}" destId="{8B741A37-CC80-4622-BC3B-D418B246E6D0}" srcOrd="0" destOrd="0" presId="urn:microsoft.com/office/officeart/2005/8/layout/list1"/>
    <dgm:cxn modelId="{38B926EE-0913-4796-BA4D-2F40614FC8C9}" srcId="{AFCE6147-6418-4542-97C3-D0FF5B0BF885}" destId="{5087D8A3-9EF8-44ED-92A2-93815A082F15}" srcOrd="3" destOrd="0" parTransId="{60846E13-C0CA-4C8E-B22A-F3FE0FF6D026}" sibTransId="{7A516FAE-522B-4A3E-9617-CB0BF5EB28BC}"/>
    <dgm:cxn modelId="{6211C3F7-FAE3-C242-89CC-9EA31E87E642}" type="presOf" srcId="{456CDD54-4976-4AE8-BA3C-E36D165FCBA7}" destId="{66064247-0F9F-450C-94F5-77C9894D76CE}" srcOrd="0" destOrd="0" presId="urn:microsoft.com/office/officeart/2005/8/layout/list1"/>
    <dgm:cxn modelId="{A4693F7E-F85F-444A-95B7-B4AAA643B591}" type="presParOf" srcId="{8B741A37-CC80-4622-BC3B-D418B246E6D0}" destId="{BF316EA1-D9D5-4873-B303-6DC5FDA9A075}" srcOrd="0" destOrd="0" presId="urn:microsoft.com/office/officeart/2005/8/layout/list1"/>
    <dgm:cxn modelId="{2F88C32B-8CC3-4B43-ADEC-59825152DF97}" type="presParOf" srcId="{BF316EA1-D9D5-4873-B303-6DC5FDA9A075}" destId="{53158FB3-B857-483C-A2A8-7AE11F77E52D}" srcOrd="0" destOrd="0" presId="urn:microsoft.com/office/officeart/2005/8/layout/list1"/>
    <dgm:cxn modelId="{49869D4D-5652-7B4D-B6AC-FCF9070E80F4}" type="presParOf" srcId="{BF316EA1-D9D5-4873-B303-6DC5FDA9A075}" destId="{3B0BEAEA-5C5E-4C14-BADF-201F3A7FEBEA}" srcOrd="1" destOrd="0" presId="urn:microsoft.com/office/officeart/2005/8/layout/list1"/>
    <dgm:cxn modelId="{D275047F-4D8A-6148-B480-4197FBADB732}" type="presParOf" srcId="{8B741A37-CC80-4622-BC3B-D418B246E6D0}" destId="{3ACF970B-ED6C-4716-80F9-71B923ADB36E}" srcOrd="1" destOrd="0" presId="urn:microsoft.com/office/officeart/2005/8/layout/list1"/>
    <dgm:cxn modelId="{C08974C0-1F7A-E44C-85B0-F85DDF03722E}" type="presParOf" srcId="{8B741A37-CC80-4622-BC3B-D418B246E6D0}" destId="{E5430251-B41E-4E7C-B43A-824D67904263}" srcOrd="2" destOrd="0" presId="urn:microsoft.com/office/officeart/2005/8/layout/list1"/>
    <dgm:cxn modelId="{909B52ED-8485-6740-BAD0-6F9F0F2AA661}" type="presParOf" srcId="{8B741A37-CC80-4622-BC3B-D418B246E6D0}" destId="{9EECD31D-B06B-4EF0-A831-DB80627AFCFC}" srcOrd="3" destOrd="0" presId="urn:microsoft.com/office/officeart/2005/8/layout/list1"/>
    <dgm:cxn modelId="{1E449247-C429-BC45-9575-A52D8B210CBE}" type="presParOf" srcId="{8B741A37-CC80-4622-BC3B-D418B246E6D0}" destId="{CA454DAA-9405-44D9-833C-6B258DAC262F}" srcOrd="4" destOrd="0" presId="urn:microsoft.com/office/officeart/2005/8/layout/list1"/>
    <dgm:cxn modelId="{6808C461-91E4-9142-B2BF-58408D101D2B}" type="presParOf" srcId="{CA454DAA-9405-44D9-833C-6B258DAC262F}" destId="{B8A32C34-6318-4475-B43A-75D02C57B152}" srcOrd="0" destOrd="0" presId="urn:microsoft.com/office/officeart/2005/8/layout/list1"/>
    <dgm:cxn modelId="{724D173F-3BCD-AE4A-9FB4-EADB16DB769B}" type="presParOf" srcId="{CA454DAA-9405-44D9-833C-6B258DAC262F}" destId="{8117A605-AAB0-4D6A-AC6F-7EC3C1832363}" srcOrd="1" destOrd="0" presId="urn:microsoft.com/office/officeart/2005/8/layout/list1"/>
    <dgm:cxn modelId="{D9B39034-6728-E640-9697-F7B964943F15}" type="presParOf" srcId="{8B741A37-CC80-4622-BC3B-D418B246E6D0}" destId="{AE062AB8-A17F-48AE-BEBE-4A739710B99F}" srcOrd="5" destOrd="0" presId="urn:microsoft.com/office/officeart/2005/8/layout/list1"/>
    <dgm:cxn modelId="{B4FA0301-2A08-4E44-97F3-72F616E5980F}" type="presParOf" srcId="{8B741A37-CC80-4622-BC3B-D418B246E6D0}" destId="{BB537EAE-FC91-4199-B94A-A0691C247555}" srcOrd="6" destOrd="0" presId="urn:microsoft.com/office/officeart/2005/8/layout/list1"/>
    <dgm:cxn modelId="{333FC06E-E5F4-7D46-BF14-C58EC8DB3437}" type="presParOf" srcId="{8B741A37-CC80-4622-BC3B-D418B246E6D0}" destId="{1EA40DD1-9BDC-47BC-B96E-6588D3BFD8E6}" srcOrd="7" destOrd="0" presId="urn:microsoft.com/office/officeart/2005/8/layout/list1"/>
    <dgm:cxn modelId="{3522D633-7C86-BD44-85EB-FB49EB46AB4B}" type="presParOf" srcId="{8B741A37-CC80-4622-BC3B-D418B246E6D0}" destId="{467551ED-6FFF-47B6-9584-E783B70F0F9F}" srcOrd="8" destOrd="0" presId="urn:microsoft.com/office/officeart/2005/8/layout/list1"/>
    <dgm:cxn modelId="{9D085C17-2728-5549-9AF7-914AF4D5AB46}" type="presParOf" srcId="{467551ED-6FFF-47B6-9584-E783B70F0F9F}" destId="{C4963E43-0CCA-4323-93FD-81693B04E2F4}" srcOrd="0" destOrd="0" presId="urn:microsoft.com/office/officeart/2005/8/layout/list1"/>
    <dgm:cxn modelId="{D336AB21-0148-524B-9058-A84EAD1FA146}" type="presParOf" srcId="{467551ED-6FFF-47B6-9584-E783B70F0F9F}" destId="{FC599C45-2BA2-4F7F-B5B9-414FF2A08301}" srcOrd="1" destOrd="0" presId="urn:microsoft.com/office/officeart/2005/8/layout/list1"/>
    <dgm:cxn modelId="{1218FAD6-53A3-6A4E-9AA2-1407B24C65DA}" type="presParOf" srcId="{8B741A37-CC80-4622-BC3B-D418B246E6D0}" destId="{3B9AC1D7-5C60-496C-8B3D-201D51F65350}" srcOrd="9" destOrd="0" presId="urn:microsoft.com/office/officeart/2005/8/layout/list1"/>
    <dgm:cxn modelId="{F4AD7AAA-61E7-0049-9F7E-D628BD403725}" type="presParOf" srcId="{8B741A37-CC80-4622-BC3B-D418B246E6D0}" destId="{00D3B0EE-2D1C-48B9-A34B-BAA69E7D2ECF}" srcOrd="10" destOrd="0" presId="urn:microsoft.com/office/officeart/2005/8/layout/list1"/>
    <dgm:cxn modelId="{FEF4725B-0E3D-A647-828A-BE412E8B2C24}" type="presParOf" srcId="{8B741A37-CC80-4622-BC3B-D418B246E6D0}" destId="{85757D27-3FE7-4585-832F-B816B8CCA178}" srcOrd="11" destOrd="0" presId="urn:microsoft.com/office/officeart/2005/8/layout/list1"/>
    <dgm:cxn modelId="{6DD04874-3AA4-D143-8EE5-D28E3D02EDB9}" type="presParOf" srcId="{8B741A37-CC80-4622-BC3B-D418B246E6D0}" destId="{A5AFDBF2-D0AC-449B-8E60-0FCEC1C11F76}" srcOrd="12" destOrd="0" presId="urn:microsoft.com/office/officeart/2005/8/layout/list1"/>
    <dgm:cxn modelId="{233AE225-EC2C-B44B-B7C7-A9425D12EFC7}" type="presParOf" srcId="{A5AFDBF2-D0AC-449B-8E60-0FCEC1C11F76}" destId="{4F744DC8-8DD0-47ED-9F78-ABAD8FE54398}" srcOrd="0" destOrd="0" presId="urn:microsoft.com/office/officeart/2005/8/layout/list1"/>
    <dgm:cxn modelId="{0E555835-4B67-C24D-837F-05F122F5243E}" type="presParOf" srcId="{A5AFDBF2-D0AC-449B-8E60-0FCEC1C11F76}" destId="{0CBC9C90-E96E-48E2-AFC2-EE6A7CA4B0CE}" srcOrd="1" destOrd="0" presId="urn:microsoft.com/office/officeart/2005/8/layout/list1"/>
    <dgm:cxn modelId="{D1637390-AA77-DB40-9F30-F894031DC716}" type="presParOf" srcId="{8B741A37-CC80-4622-BC3B-D418B246E6D0}" destId="{6CE5583C-345D-4188-A374-EADB45959F72}" srcOrd="13" destOrd="0" presId="urn:microsoft.com/office/officeart/2005/8/layout/list1"/>
    <dgm:cxn modelId="{6C0863B1-4D00-2D43-88FF-BF8427A16E42}" type="presParOf" srcId="{8B741A37-CC80-4622-BC3B-D418B246E6D0}" destId="{2AC293CA-AEEE-40B6-8CD6-515B4B9989E3}" srcOrd="14" destOrd="0" presId="urn:microsoft.com/office/officeart/2005/8/layout/list1"/>
    <dgm:cxn modelId="{28B309D8-151C-C347-AD42-71D1FAE19608}" type="presParOf" srcId="{8B741A37-CC80-4622-BC3B-D418B246E6D0}" destId="{CEC42E60-5EAA-4F31-9E6B-C083FE385099}" srcOrd="15" destOrd="0" presId="urn:microsoft.com/office/officeart/2005/8/layout/list1"/>
    <dgm:cxn modelId="{79A02E13-C6D9-5243-AD9B-0BAD2756BC03}" type="presParOf" srcId="{8B741A37-CC80-4622-BC3B-D418B246E6D0}" destId="{B6ED5255-C7A8-427D-9A36-54443AB952FA}" srcOrd="16" destOrd="0" presId="urn:microsoft.com/office/officeart/2005/8/layout/list1"/>
    <dgm:cxn modelId="{9FAA9CFF-2F22-654A-94A7-6F4241CB42CC}" type="presParOf" srcId="{B6ED5255-C7A8-427D-9A36-54443AB952FA}" destId="{66064247-0F9F-450C-94F5-77C9894D76CE}" srcOrd="0" destOrd="0" presId="urn:microsoft.com/office/officeart/2005/8/layout/list1"/>
    <dgm:cxn modelId="{A784AFFF-18D1-2844-98E4-E605BEE7FE44}" type="presParOf" srcId="{B6ED5255-C7A8-427D-9A36-54443AB952FA}" destId="{7F7EB80C-CEE7-4DBD-9D17-E0712B7FC687}" srcOrd="1" destOrd="0" presId="urn:microsoft.com/office/officeart/2005/8/layout/list1"/>
    <dgm:cxn modelId="{1731FC4B-115C-C443-B528-8A221004C139}" type="presParOf" srcId="{8B741A37-CC80-4622-BC3B-D418B246E6D0}" destId="{CCB5DFDF-A3E3-451C-89BA-0A7500A319F6}" srcOrd="17" destOrd="0" presId="urn:microsoft.com/office/officeart/2005/8/layout/list1"/>
    <dgm:cxn modelId="{C18D4BFD-0695-DB43-AE74-1C8B26E43994}" type="presParOf" srcId="{8B741A37-CC80-4622-BC3B-D418B246E6D0}" destId="{D4496B97-F584-4C34-BC31-286E530D160D}" srcOrd="18" destOrd="0" presId="urn:microsoft.com/office/officeart/2005/8/layout/list1"/>
    <dgm:cxn modelId="{4A171C49-6606-0B4F-B7A2-CDD74D518CC7}" type="presParOf" srcId="{8B741A37-CC80-4622-BC3B-D418B246E6D0}" destId="{6178AF95-D49D-4D59-8ECE-B1A9699F4764}" srcOrd="19" destOrd="0" presId="urn:microsoft.com/office/officeart/2005/8/layout/list1"/>
    <dgm:cxn modelId="{F5DB83E1-43B1-E345-AE35-15481156F1A1}" type="presParOf" srcId="{8B741A37-CC80-4622-BC3B-D418B246E6D0}" destId="{604D6BA8-8E16-4EA5-8697-780B05736986}" srcOrd="20" destOrd="0" presId="urn:microsoft.com/office/officeart/2005/8/layout/list1"/>
    <dgm:cxn modelId="{674033EE-B780-0D49-B72D-8B2F40F7B752}" type="presParOf" srcId="{604D6BA8-8E16-4EA5-8697-780B05736986}" destId="{BC02AA7C-8763-49B9-A308-E28B73525320}" srcOrd="0" destOrd="0" presId="urn:microsoft.com/office/officeart/2005/8/layout/list1"/>
    <dgm:cxn modelId="{CC904D55-1DA0-994D-B8FE-4314794993ED}" type="presParOf" srcId="{604D6BA8-8E16-4EA5-8697-780B05736986}" destId="{49003B11-5173-46A7-BBBD-E32B9F214D7F}" srcOrd="1" destOrd="0" presId="urn:microsoft.com/office/officeart/2005/8/layout/list1"/>
    <dgm:cxn modelId="{ACF95F38-201D-974A-A767-411DF80FD2DC}" type="presParOf" srcId="{8B741A37-CC80-4622-BC3B-D418B246E6D0}" destId="{AE809A04-F230-4402-A914-58E79C542834}" srcOrd="21" destOrd="0" presId="urn:microsoft.com/office/officeart/2005/8/layout/list1"/>
    <dgm:cxn modelId="{566876D5-9622-B247-AF12-EDEC0CDB06AC}" type="presParOf" srcId="{8B741A37-CC80-4622-BC3B-D418B246E6D0}" destId="{25C172D2-21F8-40D1-9C98-304DE891377C}" srcOrd="22" destOrd="0" presId="urn:microsoft.com/office/officeart/2005/8/layout/list1"/>
    <dgm:cxn modelId="{BCC758E0-5D77-774B-A75D-D18B86016BA9}" type="presParOf" srcId="{8B741A37-CC80-4622-BC3B-D418B246E6D0}" destId="{63699DFD-8DE1-4FC7-AF7E-08214558FFAF}" srcOrd="23" destOrd="0" presId="urn:microsoft.com/office/officeart/2005/8/layout/list1"/>
    <dgm:cxn modelId="{CAA96831-AFD7-5C47-9BB8-5849C9D9474B}" type="presParOf" srcId="{8B741A37-CC80-4622-BC3B-D418B246E6D0}" destId="{1DAAC9F6-D281-4CAE-AECC-62E6E87AB8E4}" srcOrd="24" destOrd="0" presId="urn:microsoft.com/office/officeart/2005/8/layout/list1"/>
    <dgm:cxn modelId="{1DC5C8BE-2804-D84A-87C9-52644EB59B34}" type="presParOf" srcId="{1DAAC9F6-D281-4CAE-AECC-62E6E87AB8E4}" destId="{90E1D4EE-A7F5-410B-AA7C-F4D1FA1553F5}" srcOrd="0" destOrd="0" presId="urn:microsoft.com/office/officeart/2005/8/layout/list1"/>
    <dgm:cxn modelId="{6D74A809-A903-944A-8ED6-507AC03045D1}" type="presParOf" srcId="{1DAAC9F6-D281-4CAE-AECC-62E6E87AB8E4}" destId="{277FD6B9-2041-404C-8CD7-11C54B8975BC}" srcOrd="1" destOrd="0" presId="urn:microsoft.com/office/officeart/2005/8/layout/list1"/>
    <dgm:cxn modelId="{9430B168-72B0-0A4C-A41F-97E1973EEC56}" type="presParOf" srcId="{8B741A37-CC80-4622-BC3B-D418B246E6D0}" destId="{25404FF3-CDD7-4EAE-A43C-0602031BF2CB}" srcOrd="25" destOrd="0" presId="urn:microsoft.com/office/officeart/2005/8/layout/list1"/>
    <dgm:cxn modelId="{A2AAC106-6669-954C-B540-3A65A703E21D}" type="presParOf" srcId="{8B741A37-CC80-4622-BC3B-D418B246E6D0}" destId="{8B1D63C6-3907-4943-B8AA-C05383E54766}" srcOrd="26" destOrd="0" presId="urn:microsoft.com/office/officeart/2005/8/layout/list1"/>
    <dgm:cxn modelId="{6B131E26-F68B-E648-A4F6-1F5A65803734}" type="presParOf" srcId="{8B741A37-CC80-4622-BC3B-D418B246E6D0}" destId="{EB6CC5BF-3538-4E70-A32B-20599D49EB0C}" srcOrd="27" destOrd="0" presId="urn:microsoft.com/office/officeart/2005/8/layout/list1"/>
    <dgm:cxn modelId="{ABEF618E-9737-7646-AE81-6B857B56A49E}" type="presParOf" srcId="{8B741A37-CC80-4622-BC3B-D418B246E6D0}" destId="{6083BA55-0D0B-48A8-B747-2C4098637C0E}" srcOrd="28" destOrd="0" presId="urn:microsoft.com/office/officeart/2005/8/layout/list1"/>
    <dgm:cxn modelId="{750A0945-D3D5-6B4B-94B7-2F899C5B2277}" type="presParOf" srcId="{6083BA55-0D0B-48A8-B747-2C4098637C0E}" destId="{F2302C5A-10F3-4B0B-B389-60B4B0E5F3E1}" srcOrd="0" destOrd="0" presId="urn:microsoft.com/office/officeart/2005/8/layout/list1"/>
    <dgm:cxn modelId="{41FA4948-399D-154D-92C3-4733E29F3FEC}" type="presParOf" srcId="{6083BA55-0D0B-48A8-B747-2C4098637C0E}" destId="{CF815C2C-847C-4024-A294-FAF05040F2C7}" srcOrd="1" destOrd="0" presId="urn:microsoft.com/office/officeart/2005/8/layout/list1"/>
    <dgm:cxn modelId="{35EAC373-4732-784D-B141-A73CE4E6D519}" type="presParOf" srcId="{8B741A37-CC80-4622-BC3B-D418B246E6D0}" destId="{55411CFC-39A0-4B4B-B866-6A7400DA529D}" srcOrd="29" destOrd="0" presId="urn:microsoft.com/office/officeart/2005/8/layout/list1"/>
    <dgm:cxn modelId="{769988AC-43A1-9B42-B216-1B053DEE5AA7}" type="presParOf" srcId="{8B741A37-CC80-4622-BC3B-D418B246E6D0}" destId="{935818B4-C383-4C7C-85C3-5B133A1B9AC7}" srcOrd="30" destOrd="0" presId="urn:microsoft.com/office/officeart/2005/8/layout/list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E98BC10-E3CD-434E-9BE4-B5D9657298AE}" type="doc">
      <dgm:prSet loTypeId="urn:microsoft.com/office/officeart/2005/8/layout/hList3" loCatId="list" qsTypeId="urn:microsoft.com/office/officeart/2005/8/quickstyle/simple2" qsCatId="simple" csTypeId="urn:microsoft.com/office/officeart/2005/8/colors/accent1_1" csCatId="accent1" phldr="1"/>
      <dgm:spPr/>
      <dgm:t>
        <a:bodyPr/>
        <a:lstStyle/>
        <a:p>
          <a:endParaRPr lang="ru-RU"/>
        </a:p>
      </dgm:t>
    </dgm:pt>
    <dgm:pt modelId="{20FD8E63-FBFE-417E-AAA8-072BD78F19E1}">
      <dgm:prSet phldrT="[Текст]" custT="1"/>
      <dgm:spPr>
        <a:solidFill>
          <a:srgbClr val="646ED9"/>
        </a:solidFill>
        <a:ln>
          <a:solidFill>
            <a:srgbClr val="646ED9"/>
          </a:solidFill>
        </a:ln>
      </dgm:spPr>
      <dgm:t>
        <a:bodyPr/>
        <a:lstStyle/>
        <a:p>
          <a:r>
            <a:rPr lang="uk-UA" sz="4000" b="1" dirty="0">
              <a:latin typeface="Arial" panose="020B0604020202020204" pitchFamily="34" charset="0"/>
              <a:cs typeface="Arial" panose="020B0604020202020204" pitchFamily="34" charset="0"/>
            </a:rPr>
            <a:t>Запитайте працівників</a:t>
          </a:r>
          <a:endParaRPr lang="ru-RU" sz="4000" b="1" dirty="0">
            <a:latin typeface="Arial" panose="020B0604020202020204" pitchFamily="34" charset="0"/>
            <a:cs typeface="Arial" panose="020B0604020202020204" pitchFamily="34" charset="0"/>
          </a:endParaRPr>
        </a:p>
      </dgm:t>
    </dgm:pt>
    <dgm:pt modelId="{FE95F34E-93E4-4E2D-BD34-80CF71ED9D0E}" type="parTrans" cxnId="{5DBB3DE6-963D-46BB-BED3-157D4AB1C0C2}">
      <dgm:prSet/>
      <dgm:spPr/>
      <dgm:t>
        <a:bodyPr/>
        <a:lstStyle/>
        <a:p>
          <a:endParaRPr lang="ru-RU">
            <a:solidFill>
              <a:schemeClr val="tx1"/>
            </a:solidFill>
          </a:endParaRPr>
        </a:p>
      </dgm:t>
    </dgm:pt>
    <dgm:pt modelId="{8E79B9AA-500A-4C4E-8183-DA65EC683843}" type="sibTrans" cxnId="{5DBB3DE6-963D-46BB-BED3-157D4AB1C0C2}">
      <dgm:prSet/>
      <dgm:spPr/>
      <dgm:t>
        <a:bodyPr/>
        <a:lstStyle/>
        <a:p>
          <a:endParaRPr lang="ru-RU">
            <a:solidFill>
              <a:schemeClr val="tx1"/>
            </a:solidFill>
          </a:endParaRPr>
        </a:p>
      </dgm:t>
    </dgm:pt>
    <dgm:pt modelId="{414F9DB0-146A-45E4-B55E-C249A5FC330C}">
      <dgm:prSet phldrT="[Текст]" custT="1"/>
      <dgm:spPr>
        <a:ln>
          <a:solidFill>
            <a:srgbClr val="646ED9"/>
          </a:solidFill>
        </a:ln>
      </dgm:spPr>
      <dgm:t>
        <a:bodyPr/>
        <a:lstStyle/>
        <a:p>
          <a:r>
            <a:rPr lang="uk-UA" sz="1800" b="0" dirty="0">
              <a:latin typeface="Arial" panose="020B0604020202020204" pitchFamily="34" charset="0"/>
              <a:cs typeface="Arial" panose="020B0604020202020204" pitchFamily="34" charset="0"/>
            </a:rPr>
            <a:t>про небезпечні фактори на робочому місці</a:t>
          </a:r>
          <a:endParaRPr lang="ru-RU" sz="1800" b="0" dirty="0">
            <a:latin typeface="Arial" panose="020B0604020202020204" pitchFamily="34" charset="0"/>
            <a:cs typeface="Arial" panose="020B0604020202020204" pitchFamily="34" charset="0"/>
          </a:endParaRPr>
        </a:p>
      </dgm:t>
    </dgm:pt>
    <dgm:pt modelId="{7BAE82E4-A5FB-401B-A46D-9869A145BA73}" type="parTrans" cxnId="{002D7EB5-9B65-42B2-8359-1BC455D747B6}">
      <dgm:prSet/>
      <dgm:spPr/>
      <dgm:t>
        <a:bodyPr/>
        <a:lstStyle/>
        <a:p>
          <a:endParaRPr lang="ru-RU">
            <a:solidFill>
              <a:schemeClr val="tx1"/>
            </a:solidFill>
          </a:endParaRPr>
        </a:p>
      </dgm:t>
    </dgm:pt>
    <dgm:pt modelId="{59BB77DA-D2FC-49A8-8632-BE47A0BB95BA}" type="sibTrans" cxnId="{002D7EB5-9B65-42B2-8359-1BC455D747B6}">
      <dgm:prSet/>
      <dgm:spPr/>
      <dgm:t>
        <a:bodyPr/>
        <a:lstStyle/>
        <a:p>
          <a:endParaRPr lang="ru-RU">
            <a:solidFill>
              <a:schemeClr val="tx1"/>
            </a:solidFill>
          </a:endParaRPr>
        </a:p>
      </dgm:t>
    </dgm:pt>
    <dgm:pt modelId="{161E9C43-5B44-4E33-8A3F-3B1C51787C22}">
      <dgm:prSet phldrT="[Текст]" custT="1"/>
      <dgm:spPr>
        <a:ln>
          <a:solidFill>
            <a:srgbClr val="646ED9"/>
          </a:solidFill>
        </a:ln>
      </dgm:spPr>
      <dgm:t>
        <a:bodyPr/>
        <a:lstStyle/>
        <a:p>
          <a:r>
            <a:rPr lang="uk-UA" sz="1800" b="0" dirty="0">
              <a:latin typeface="Arial" panose="020B0604020202020204" pitchFamily="34" charset="0"/>
              <a:cs typeface="Arial" panose="020B0604020202020204" pitchFamily="34" charset="0"/>
            </a:rPr>
            <a:t>чи виникала в них аварійна ситуація</a:t>
          </a:r>
          <a:endParaRPr lang="ru-RU" sz="1800" b="0" dirty="0">
            <a:latin typeface="Arial" panose="020B0604020202020204" pitchFamily="34" charset="0"/>
            <a:cs typeface="Arial" panose="020B0604020202020204" pitchFamily="34" charset="0"/>
          </a:endParaRPr>
        </a:p>
      </dgm:t>
    </dgm:pt>
    <dgm:pt modelId="{6437A468-8B87-45AF-9373-37A0DF3D3D15}" type="parTrans" cxnId="{BDB7930C-67E5-4227-8FC7-088F377AFECE}">
      <dgm:prSet/>
      <dgm:spPr/>
      <dgm:t>
        <a:bodyPr/>
        <a:lstStyle/>
        <a:p>
          <a:endParaRPr lang="ru-RU">
            <a:solidFill>
              <a:schemeClr val="tx1"/>
            </a:solidFill>
          </a:endParaRPr>
        </a:p>
      </dgm:t>
    </dgm:pt>
    <dgm:pt modelId="{1B18E5A5-7F41-4E7B-9C0D-01B1BDFA6742}" type="sibTrans" cxnId="{BDB7930C-67E5-4227-8FC7-088F377AFECE}">
      <dgm:prSet/>
      <dgm:spPr/>
      <dgm:t>
        <a:bodyPr/>
        <a:lstStyle/>
        <a:p>
          <a:endParaRPr lang="ru-RU">
            <a:solidFill>
              <a:schemeClr val="tx1"/>
            </a:solidFill>
          </a:endParaRPr>
        </a:p>
      </dgm:t>
    </dgm:pt>
    <dgm:pt modelId="{47FC0804-662E-4842-8BAD-56B653B5E303}">
      <dgm:prSet phldrT="[Текст]" custT="1"/>
      <dgm:spPr>
        <a:ln>
          <a:solidFill>
            <a:srgbClr val="646ED9"/>
          </a:solidFill>
        </a:ln>
      </dgm:spPr>
      <dgm:t>
        <a:bodyPr/>
        <a:lstStyle/>
        <a:p>
          <a:r>
            <a:rPr lang="uk-UA" sz="1800" b="0" dirty="0">
              <a:latin typeface="Arial" panose="020B0604020202020204" pitchFamily="34" charset="0"/>
              <a:cs typeface="Arial" panose="020B0604020202020204" pitchFamily="34" charset="0"/>
            </a:rPr>
            <a:t>чому трапилася аварійна ситуація</a:t>
          </a:r>
          <a:endParaRPr lang="ru-RU" sz="1800" b="0" dirty="0">
            <a:latin typeface="Arial" panose="020B0604020202020204" pitchFamily="34" charset="0"/>
            <a:cs typeface="Arial" panose="020B0604020202020204" pitchFamily="34" charset="0"/>
          </a:endParaRPr>
        </a:p>
      </dgm:t>
    </dgm:pt>
    <dgm:pt modelId="{7FF69F5D-D56E-428E-A5B0-917EB6ADA332}" type="parTrans" cxnId="{CB98248E-E250-438D-A436-F00590D64679}">
      <dgm:prSet/>
      <dgm:spPr/>
      <dgm:t>
        <a:bodyPr/>
        <a:lstStyle/>
        <a:p>
          <a:endParaRPr lang="ru-RU">
            <a:solidFill>
              <a:schemeClr val="tx1"/>
            </a:solidFill>
          </a:endParaRPr>
        </a:p>
      </dgm:t>
    </dgm:pt>
    <dgm:pt modelId="{0499F0BD-3E94-490D-9FA2-61A3688C1A02}" type="sibTrans" cxnId="{CB98248E-E250-438D-A436-F00590D64679}">
      <dgm:prSet/>
      <dgm:spPr/>
      <dgm:t>
        <a:bodyPr/>
        <a:lstStyle/>
        <a:p>
          <a:endParaRPr lang="ru-RU">
            <a:solidFill>
              <a:schemeClr val="tx1"/>
            </a:solidFill>
          </a:endParaRPr>
        </a:p>
      </dgm:t>
    </dgm:pt>
    <dgm:pt modelId="{FE211686-AFA3-48BE-BFE9-76B60F8C1D9E}">
      <dgm:prSet/>
      <dgm:spPr/>
      <dgm:t>
        <a:bodyPr/>
        <a:lstStyle/>
        <a:p>
          <a:pPr algn="ctr"/>
          <a:endParaRPr lang="ru-RU">
            <a:solidFill>
              <a:schemeClr val="tx1"/>
            </a:solidFill>
          </a:endParaRPr>
        </a:p>
      </dgm:t>
    </dgm:pt>
    <dgm:pt modelId="{F3B99188-F16A-4065-95D7-09CFAFBD842D}" type="parTrans" cxnId="{74BFD4FB-5A93-4AC8-AACF-9DA0AA4943BE}">
      <dgm:prSet/>
      <dgm:spPr/>
      <dgm:t>
        <a:bodyPr/>
        <a:lstStyle/>
        <a:p>
          <a:endParaRPr lang="ru-RU">
            <a:solidFill>
              <a:schemeClr val="tx1"/>
            </a:solidFill>
          </a:endParaRPr>
        </a:p>
      </dgm:t>
    </dgm:pt>
    <dgm:pt modelId="{14BBD559-89BC-498A-B1FB-93B0989DFD4F}" type="sibTrans" cxnId="{74BFD4FB-5A93-4AC8-AACF-9DA0AA4943BE}">
      <dgm:prSet/>
      <dgm:spPr/>
      <dgm:t>
        <a:bodyPr/>
        <a:lstStyle/>
        <a:p>
          <a:endParaRPr lang="ru-RU">
            <a:solidFill>
              <a:schemeClr val="tx1"/>
            </a:solidFill>
          </a:endParaRPr>
        </a:p>
      </dgm:t>
    </dgm:pt>
    <dgm:pt modelId="{1E25CFFD-781E-4EDC-9DD6-A9C655032B19}">
      <dgm:prSet/>
      <dgm:spPr/>
      <dgm:t>
        <a:bodyPr/>
        <a:lstStyle/>
        <a:p>
          <a:pPr algn="ctr"/>
          <a:endParaRPr lang="ru-RU">
            <a:solidFill>
              <a:schemeClr val="tx1"/>
            </a:solidFill>
          </a:endParaRPr>
        </a:p>
      </dgm:t>
    </dgm:pt>
    <dgm:pt modelId="{BB5EF02E-15EF-4106-86FE-94D78E8B8D6D}" type="parTrans" cxnId="{DDB45EAF-35A2-4AE8-AE43-7743DD4F0F62}">
      <dgm:prSet/>
      <dgm:spPr/>
      <dgm:t>
        <a:bodyPr/>
        <a:lstStyle/>
        <a:p>
          <a:endParaRPr lang="ru-RU">
            <a:solidFill>
              <a:schemeClr val="tx1"/>
            </a:solidFill>
          </a:endParaRPr>
        </a:p>
      </dgm:t>
    </dgm:pt>
    <dgm:pt modelId="{F053D4DC-4420-4603-880D-6640E379A0BE}" type="sibTrans" cxnId="{DDB45EAF-35A2-4AE8-AE43-7743DD4F0F62}">
      <dgm:prSet/>
      <dgm:spPr/>
      <dgm:t>
        <a:bodyPr/>
        <a:lstStyle/>
        <a:p>
          <a:endParaRPr lang="ru-RU">
            <a:solidFill>
              <a:schemeClr val="tx1"/>
            </a:solidFill>
          </a:endParaRPr>
        </a:p>
      </dgm:t>
    </dgm:pt>
    <dgm:pt modelId="{9DC9F60A-98A7-4891-A809-2C1CF6569893}">
      <dgm:prSet phldrT="[Текст]"/>
      <dgm:spPr/>
      <dgm:t>
        <a:bodyPr/>
        <a:lstStyle/>
        <a:p>
          <a:pPr algn="ctr"/>
          <a:endParaRPr lang="ru-RU" dirty="0">
            <a:solidFill>
              <a:schemeClr val="tx1"/>
            </a:solidFill>
          </a:endParaRPr>
        </a:p>
      </dgm:t>
    </dgm:pt>
    <dgm:pt modelId="{1F9B3E68-AF8B-4610-8679-D88E5775A834}" type="parTrans" cxnId="{3CD5DE62-754F-4242-A5BD-D320AD2BA37E}">
      <dgm:prSet/>
      <dgm:spPr/>
      <dgm:t>
        <a:bodyPr/>
        <a:lstStyle/>
        <a:p>
          <a:endParaRPr lang="ru-RU">
            <a:solidFill>
              <a:schemeClr val="tx1"/>
            </a:solidFill>
          </a:endParaRPr>
        </a:p>
      </dgm:t>
    </dgm:pt>
    <dgm:pt modelId="{0018669B-D2D8-4490-9D56-0AFF649E8483}" type="sibTrans" cxnId="{3CD5DE62-754F-4242-A5BD-D320AD2BA37E}">
      <dgm:prSet/>
      <dgm:spPr/>
      <dgm:t>
        <a:bodyPr/>
        <a:lstStyle/>
        <a:p>
          <a:endParaRPr lang="ru-RU">
            <a:solidFill>
              <a:schemeClr val="tx1"/>
            </a:solidFill>
          </a:endParaRPr>
        </a:p>
      </dgm:t>
    </dgm:pt>
    <dgm:pt modelId="{A1EC24D0-0579-4335-A3BA-5AD83E214FD4}">
      <dgm:prSet/>
      <dgm:spPr/>
      <dgm:t>
        <a:bodyPr/>
        <a:lstStyle/>
        <a:p>
          <a:pPr algn="ctr"/>
          <a:endParaRPr lang="ru-RU">
            <a:solidFill>
              <a:schemeClr val="tx1"/>
            </a:solidFill>
          </a:endParaRPr>
        </a:p>
      </dgm:t>
    </dgm:pt>
    <dgm:pt modelId="{9036F50C-0B05-44AA-AE7A-F38436DD2177}" type="parTrans" cxnId="{2AC431BC-4EE3-476B-A600-606E8A9443F1}">
      <dgm:prSet/>
      <dgm:spPr/>
      <dgm:t>
        <a:bodyPr/>
        <a:lstStyle/>
        <a:p>
          <a:endParaRPr lang="ru-RU">
            <a:solidFill>
              <a:schemeClr val="tx1"/>
            </a:solidFill>
          </a:endParaRPr>
        </a:p>
      </dgm:t>
    </dgm:pt>
    <dgm:pt modelId="{0C6BEAB4-3FEE-4177-97B2-4F0BC2AA6388}" type="sibTrans" cxnId="{2AC431BC-4EE3-476B-A600-606E8A9443F1}">
      <dgm:prSet/>
      <dgm:spPr/>
      <dgm:t>
        <a:bodyPr/>
        <a:lstStyle/>
        <a:p>
          <a:endParaRPr lang="ru-RU">
            <a:solidFill>
              <a:schemeClr val="tx1"/>
            </a:solidFill>
          </a:endParaRPr>
        </a:p>
      </dgm:t>
    </dgm:pt>
    <dgm:pt modelId="{C24EECC8-1CB3-4DA5-A8C8-8EC5731E6D24}">
      <dgm:prSet/>
      <dgm:spPr/>
      <dgm:t>
        <a:bodyPr/>
        <a:lstStyle/>
        <a:p>
          <a:pPr algn="ctr"/>
          <a:endParaRPr lang="ru-RU">
            <a:solidFill>
              <a:schemeClr val="tx1"/>
            </a:solidFill>
          </a:endParaRPr>
        </a:p>
      </dgm:t>
    </dgm:pt>
    <dgm:pt modelId="{0AA3CD0E-AF84-4750-853E-648DDE6BF8B3}" type="parTrans" cxnId="{D604A88F-BA45-4D45-B239-5A412AE97F55}">
      <dgm:prSet/>
      <dgm:spPr/>
      <dgm:t>
        <a:bodyPr/>
        <a:lstStyle/>
        <a:p>
          <a:endParaRPr lang="ru-RU">
            <a:solidFill>
              <a:schemeClr val="tx1"/>
            </a:solidFill>
          </a:endParaRPr>
        </a:p>
      </dgm:t>
    </dgm:pt>
    <dgm:pt modelId="{315FFD7B-9695-4C80-8412-7646EC4E280A}" type="sibTrans" cxnId="{D604A88F-BA45-4D45-B239-5A412AE97F55}">
      <dgm:prSet/>
      <dgm:spPr/>
      <dgm:t>
        <a:bodyPr/>
        <a:lstStyle/>
        <a:p>
          <a:endParaRPr lang="ru-RU">
            <a:solidFill>
              <a:schemeClr val="tx1"/>
            </a:solidFill>
          </a:endParaRPr>
        </a:p>
      </dgm:t>
    </dgm:pt>
    <dgm:pt modelId="{63521792-BBB7-49EF-8125-41FFD7F9CB3C}">
      <dgm:prSet phldrT="[Текст]" custT="1"/>
      <dgm:spPr>
        <a:ln>
          <a:solidFill>
            <a:srgbClr val="646ED9"/>
          </a:solidFill>
        </a:ln>
      </dgm:spPr>
      <dgm:t>
        <a:bodyPr/>
        <a:lstStyle/>
        <a:p>
          <a:r>
            <a:rPr lang="uk-UA" sz="1800" b="0" dirty="0">
              <a:latin typeface="Arial" panose="020B0604020202020204" pitchFamily="34" charset="0"/>
              <a:cs typeface="Arial" panose="020B0604020202020204" pitchFamily="34" charset="0"/>
            </a:rPr>
            <a:t>що можна зробити для зменшення професійного ризику</a:t>
          </a:r>
          <a:endParaRPr lang="ru-RU" sz="1800" b="0" dirty="0">
            <a:latin typeface="Arial" panose="020B0604020202020204" pitchFamily="34" charset="0"/>
            <a:cs typeface="Arial" panose="020B0604020202020204" pitchFamily="34" charset="0"/>
          </a:endParaRPr>
        </a:p>
      </dgm:t>
    </dgm:pt>
    <dgm:pt modelId="{06817C84-0F93-477F-BABC-0BEF0ADEA869}" type="parTrans" cxnId="{A07CDEF4-9B66-4763-A99C-7AE81E2D2660}">
      <dgm:prSet/>
      <dgm:spPr/>
      <dgm:t>
        <a:bodyPr/>
        <a:lstStyle/>
        <a:p>
          <a:endParaRPr lang="ru-RU">
            <a:solidFill>
              <a:schemeClr val="tx1"/>
            </a:solidFill>
          </a:endParaRPr>
        </a:p>
      </dgm:t>
    </dgm:pt>
    <dgm:pt modelId="{A8EA4AC6-40EB-4D04-8DAC-F09474D01C24}" type="sibTrans" cxnId="{A07CDEF4-9B66-4763-A99C-7AE81E2D2660}">
      <dgm:prSet/>
      <dgm:spPr/>
      <dgm:t>
        <a:bodyPr/>
        <a:lstStyle/>
        <a:p>
          <a:endParaRPr lang="ru-RU">
            <a:solidFill>
              <a:schemeClr val="tx1"/>
            </a:solidFill>
          </a:endParaRPr>
        </a:p>
      </dgm:t>
    </dgm:pt>
    <dgm:pt modelId="{5B76DD12-14AD-46B5-91F9-D83F13C4D6AD}" type="pres">
      <dgm:prSet presAssocID="{7E98BC10-E3CD-434E-9BE4-B5D9657298AE}" presName="composite" presStyleCnt="0">
        <dgm:presLayoutVars>
          <dgm:chMax val="1"/>
          <dgm:dir/>
          <dgm:resizeHandles val="exact"/>
        </dgm:presLayoutVars>
      </dgm:prSet>
      <dgm:spPr/>
    </dgm:pt>
    <dgm:pt modelId="{74ADFA3D-34F9-4500-BF9A-531A64B94B4B}" type="pres">
      <dgm:prSet presAssocID="{20FD8E63-FBFE-417E-AAA8-072BD78F19E1}" presName="roof" presStyleLbl="dkBgShp" presStyleIdx="0" presStyleCnt="2"/>
      <dgm:spPr/>
    </dgm:pt>
    <dgm:pt modelId="{D5A33B67-B6A3-4F17-AF73-8C7617B984FF}" type="pres">
      <dgm:prSet presAssocID="{20FD8E63-FBFE-417E-AAA8-072BD78F19E1}" presName="pillars" presStyleCnt="0"/>
      <dgm:spPr/>
    </dgm:pt>
    <dgm:pt modelId="{64165C16-E39D-473A-B3E5-205E0151AC45}" type="pres">
      <dgm:prSet presAssocID="{20FD8E63-FBFE-417E-AAA8-072BD78F19E1}" presName="pillar1" presStyleLbl="node1" presStyleIdx="0" presStyleCnt="4">
        <dgm:presLayoutVars>
          <dgm:bulletEnabled val="1"/>
        </dgm:presLayoutVars>
      </dgm:prSet>
      <dgm:spPr/>
    </dgm:pt>
    <dgm:pt modelId="{1C347321-A92D-4522-831B-9278ABD41F35}" type="pres">
      <dgm:prSet presAssocID="{161E9C43-5B44-4E33-8A3F-3B1C51787C22}" presName="pillarX" presStyleLbl="node1" presStyleIdx="1" presStyleCnt="4">
        <dgm:presLayoutVars>
          <dgm:bulletEnabled val="1"/>
        </dgm:presLayoutVars>
      </dgm:prSet>
      <dgm:spPr/>
    </dgm:pt>
    <dgm:pt modelId="{FD15F13E-203C-4025-AB51-00A55BCA37ED}" type="pres">
      <dgm:prSet presAssocID="{47FC0804-662E-4842-8BAD-56B653B5E303}" presName="pillarX" presStyleLbl="node1" presStyleIdx="2" presStyleCnt="4">
        <dgm:presLayoutVars>
          <dgm:bulletEnabled val="1"/>
        </dgm:presLayoutVars>
      </dgm:prSet>
      <dgm:spPr/>
    </dgm:pt>
    <dgm:pt modelId="{32503307-FEFC-4046-AFBF-2FCF872BDD0B}" type="pres">
      <dgm:prSet presAssocID="{63521792-BBB7-49EF-8125-41FFD7F9CB3C}" presName="pillarX" presStyleLbl="node1" presStyleIdx="3" presStyleCnt="4">
        <dgm:presLayoutVars>
          <dgm:bulletEnabled val="1"/>
        </dgm:presLayoutVars>
      </dgm:prSet>
      <dgm:spPr/>
    </dgm:pt>
    <dgm:pt modelId="{911BCE95-7E8B-4ECA-86AE-CD2B30A90FD4}" type="pres">
      <dgm:prSet presAssocID="{20FD8E63-FBFE-417E-AAA8-072BD78F19E1}" presName="base" presStyleLbl="dkBgShp" presStyleIdx="1" presStyleCnt="2"/>
      <dgm:spPr>
        <a:solidFill>
          <a:srgbClr val="646ED9"/>
        </a:solidFill>
        <a:ln>
          <a:solidFill>
            <a:srgbClr val="646ED9"/>
          </a:solidFill>
        </a:ln>
      </dgm:spPr>
    </dgm:pt>
  </dgm:ptLst>
  <dgm:cxnLst>
    <dgm:cxn modelId="{BDB7930C-67E5-4227-8FC7-088F377AFECE}" srcId="{20FD8E63-FBFE-417E-AAA8-072BD78F19E1}" destId="{161E9C43-5B44-4E33-8A3F-3B1C51787C22}" srcOrd="1" destOrd="0" parTransId="{6437A468-8B87-45AF-9373-37A0DF3D3D15}" sibTransId="{1B18E5A5-7F41-4E7B-9C0D-01B1BDFA6742}"/>
    <dgm:cxn modelId="{3CD5DE62-754F-4242-A5BD-D320AD2BA37E}" srcId="{7E98BC10-E3CD-434E-9BE4-B5D9657298AE}" destId="{9DC9F60A-98A7-4891-A809-2C1CF6569893}" srcOrd="1" destOrd="0" parTransId="{1F9B3E68-AF8B-4610-8679-D88E5775A834}" sibTransId="{0018669B-D2D8-4490-9D56-0AFF649E8483}"/>
    <dgm:cxn modelId="{402FF34A-2AD9-4D3E-AD16-A5D7C0BF17C4}" type="presOf" srcId="{47FC0804-662E-4842-8BAD-56B653B5E303}" destId="{FD15F13E-203C-4025-AB51-00A55BCA37ED}" srcOrd="0" destOrd="0" presId="urn:microsoft.com/office/officeart/2005/8/layout/hList3"/>
    <dgm:cxn modelId="{B5AB7773-B530-43A8-AA7D-5F3CDE842D13}" type="presOf" srcId="{161E9C43-5B44-4E33-8A3F-3B1C51787C22}" destId="{1C347321-A92D-4522-831B-9278ABD41F35}" srcOrd="0" destOrd="0" presId="urn:microsoft.com/office/officeart/2005/8/layout/hList3"/>
    <dgm:cxn modelId="{89481159-D255-4F01-A24E-F7A139F00A4B}" type="presOf" srcId="{63521792-BBB7-49EF-8125-41FFD7F9CB3C}" destId="{32503307-FEFC-4046-AFBF-2FCF872BDD0B}" srcOrd="0" destOrd="0" presId="urn:microsoft.com/office/officeart/2005/8/layout/hList3"/>
    <dgm:cxn modelId="{5953F281-A382-442A-9199-D280E4B362DD}" type="presOf" srcId="{414F9DB0-146A-45E4-B55E-C249A5FC330C}" destId="{64165C16-E39D-473A-B3E5-205E0151AC45}" srcOrd="0" destOrd="0" presId="urn:microsoft.com/office/officeart/2005/8/layout/hList3"/>
    <dgm:cxn modelId="{CB98248E-E250-438D-A436-F00590D64679}" srcId="{20FD8E63-FBFE-417E-AAA8-072BD78F19E1}" destId="{47FC0804-662E-4842-8BAD-56B653B5E303}" srcOrd="2" destOrd="0" parTransId="{7FF69F5D-D56E-428E-A5B0-917EB6ADA332}" sibTransId="{0499F0BD-3E94-490D-9FA2-61A3688C1A02}"/>
    <dgm:cxn modelId="{D604A88F-BA45-4D45-B239-5A412AE97F55}" srcId="{9DC9F60A-98A7-4891-A809-2C1CF6569893}" destId="{C24EECC8-1CB3-4DA5-A8C8-8EC5731E6D24}" srcOrd="3" destOrd="0" parTransId="{0AA3CD0E-AF84-4750-853E-648DDE6BF8B3}" sibTransId="{315FFD7B-9695-4C80-8412-7646EC4E280A}"/>
    <dgm:cxn modelId="{831E859F-1BE2-4BFA-B810-4FFAD7A23965}" type="presOf" srcId="{20FD8E63-FBFE-417E-AAA8-072BD78F19E1}" destId="{74ADFA3D-34F9-4500-BF9A-531A64B94B4B}" srcOrd="0" destOrd="0" presId="urn:microsoft.com/office/officeart/2005/8/layout/hList3"/>
    <dgm:cxn modelId="{DDB45EAF-35A2-4AE8-AE43-7743DD4F0F62}" srcId="{9DC9F60A-98A7-4891-A809-2C1CF6569893}" destId="{1E25CFFD-781E-4EDC-9DD6-A9C655032B19}" srcOrd="1" destOrd="0" parTransId="{BB5EF02E-15EF-4106-86FE-94D78E8B8D6D}" sibTransId="{F053D4DC-4420-4603-880D-6640E379A0BE}"/>
    <dgm:cxn modelId="{002D7EB5-9B65-42B2-8359-1BC455D747B6}" srcId="{20FD8E63-FBFE-417E-AAA8-072BD78F19E1}" destId="{414F9DB0-146A-45E4-B55E-C249A5FC330C}" srcOrd="0" destOrd="0" parTransId="{7BAE82E4-A5FB-401B-A46D-9869A145BA73}" sibTransId="{59BB77DA-D2FC-49A8-8632-BE47A0BB95BA}"/>
    <dgm:cxn modelId="{2AC431BC-4EE3-476B-A600-606E8A9443F1}" srcId="{9DC9F60A-98A7-4891-A809-2C1CF6569893}" destId="{A1EC24D0-0579-4335-A3BA-5AD83E214FD4}" srcOrd="2" destOrd="0" parTransId="{9036F50C-0B05-44AA-AE7A-F38436DD2177}" sibTransId="{0C6BEAB4-3FEE-4177-97B2-4F0BC2AA6388}"/>
    <dgm:cxn modelId="{B96DC8D9-F648-4BB8-89EC-A52F8E989D69}" type="presOf" srcId="{7E98BC10-E3CD-434E-9BE4-B5D9657298AE}" destId="{5B76DD12-14AD-46B5-91F9-D83F13C4D6AD}" srcOrd="0" destOrd="0" presId="urn:microsoft.com/office/officeart/2005/8/layout/hList3"/>
    <dgm:cxn modelId="{5DBB3DE6-963D-46BB-BED3-157D4AB1C0C2}" srcId="{7E98BC10-E3CD-434E-9BE4-B5D9657298AE}" destId="{20FD8E63-FBFE-417E-AAA8-072BD78F19E1}" srcOrd="0" destOrd="0" parTransId="{FE95F34E-93E4-4E2D-BD34-80CF71ED9D0E}" sibTransId="{8E79B9AA-500A-4C4E-8183-DA65EC683843}"/>
    <dgm:cxn modelId="{A07CDEF4-9B66-4763-A99C-7AE81E2D2660}" srcId="{20FD8E63-FBFE-417E-AAA8-072BD78F19E1}" destId="{63521792-BBB7-49EF-8125-41FFD7F9CB3C}" srcOrd="3" destOrd="0" parTransId="{06817C84-0F93-477F-BABC-0BEF0ADEA869}" sibTransId="{A8EA4AC6-40EB-4D04-8DAC-F09474D01C24}"/>
    <dgm:cxn modelId="{74BFD4FB-5A93-4AC8-AACF-9DA0AA4943BE}" srcId="{9DC9F60A-98A7-4891-A809-2C1CF6569893}" destId="{FE211686-AFA3-48BE-BFE9-76B60F8C1D9E}" srcOrd="0" destOrd="0" parTransId="{F3B99188-F16A-4065-95D7-09CFAFBD842D}" sibTransId="{14BBD559-89BC-498A-B1FB-93B0989DFD4F}"/>
    <dgm:cxn modelId="{85BC2EC5-AF51-4B96-B7DB-05670A2D3247}" type="presParOf" srcId="{5B76DD12-14AD-46B5-91F9-D83F13C4D6AD}" destId="{74ADFA3D-34F9-4500-BF9A-531A64B94B4B}" srcOrd="0" destOrd="0" presId="urn:microsoft.com/office/officeart/2005/8/layout/hList3"/>
    <dgm:cxn modelId="{5FCD3A60-D32D-4CCC-B423-7ED786A8F12A}" type="presParOf" srcId="{5B76DD12-14AD-46B5-91F9-D83F13C4D6AD}" destId="{D5A33B67-B6A3-4F17-AF73-8C7617B984FF}" srcOrd="1" destOrd="0" presId="urn:microsoft.com/office/officeart/2005/8/layout/hList3"/>
    <dgm:cxn modelId="{C27EB281-EED4-48F9-88C2-7412FC53E7B9}" type="presParOf" srcId="{D5A33B67-B6A3-4F17-AF73-8C7617B984FF}" destId="{64165C16-E39D-473A-B3E5-205E0151AC45}" srcOrd="0" destOrd="0" presId="urn:microsoft.com/office/officeart/2005/8/layout/hList3"/>
    <dgm:cxn modelId="{2921BD26-5086-486A-A27D-BEA03A1E397B}" type="presParOf" srcId="{D5A33B67-B6A3-4F17-AF73-8C7617B984FF}" destId="{1C347321-A92D-4522-831B-9278ABD41F35}" srcOrd="1" destOrd="0" presId="urn:microsoft.com/office/officeart/2005/8/layout/hList3"/>
    <dgm:cxn modelId="{1D0DDD70-7068-47DF-BBF3-43E18F4678F2}" type="presParOf" srcId="{D5A33B67-B6A3-4F17-AF73-8C7617B984FF}" destId="{FD15F13E-203C-4025-AB51-00A55BCA37ED}" srcOrd="2" destOrd="0" presId="urn:microsoft.com/office/officeart/2005/8/layout/hList3"/>
    <dgm:cxn modelId="{5687CA78-35A9-4A8D-9009-955D8C970789}" type="presParOf" srcId="{D5A33B67-B6A3-4F17-AF73-8C7617B984FF}" destId="{32503307-FEFC-4046-AFBF-2FCF872BDD0B}" srcOrd="3" destOrd="0" presId="urn:microsoft.com/office/officeart/2005/8/layout/hList3"/>
    <dgm:cxn modelId="{41FC33C1-0B53-4B3D-BC15-873AB7F13BBE}" type="presParOf" srcId="{5B76DD12-14AD-46B5-91F9-D83F13C4D6AD}" destId="{911BCE95-7E8B-4ECA-86AE-CD2B30A90FD4}" srcOrd="2" destOrd="0" presId="urn:microsoft.com/office/officeart/2005/8/layout/hList3"/>
  </dgm:cxnLst>
  <dgm:bg>
    <a:solidFill>
      <a:schemeClr val="accent6">
        <a:lumMod val="75000"/>
      </a:schemeClr>
    </a:solidFill>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F16652-9869-4240-8209-169B8C1A1FCA}" type="doc">
      <dgm:prSet loTypeId="urn:microsoft.com/office/officeart/2005/8/layout/equation1" loCatId="relationship" qsTypeId="urn:microsoft.com/office/officeart/2005/8/quickstyle/3d5" qsCatId="3D" csTypeId="urn:microsoft.com/office/officeart/2005/8/colors/colorful3" csCatId="colorful" phldr="1"/>
      <dgm:spPr/>
    </dgm:pt>
    <dgm:pt modelId="{DCD190DB-F98D-4D5F-91F7-4D8E756E2835}">
      <dgm:prSet phldrT="[Text]" custT="1"/>
      <dgm:spPr/>
      <dgm:t>
        <a:bodyPr/>
        <a:lstStyle/>
        <a:p>
          <a:r>
            <a:rPr lang="uk-UA" sz="1800" b="1" dirty="0">
              <a:solidFill>
                <a:schemeClr val="accent5">
                  <a:lumMod val="50000"/>
                </a:schemeClr>
              </a:solidFill>
              <a:effectLst/>
              <a:latin typeface="Arial" panose="020B0604020202020204" pitchFamily="34" charset="0"/>
              <a:cs typeface="Arial" panose="020B0604020202020204" pitchFamily="34" charset="0"/>
            </a:rPr>
            <a:t>Імовірність</a:t>
          </a:r>
        </a:p>
        <a:p>
          <a:r>
            <a:rPr lang="uk-UA" sz="1800" b="1" dirty="0">
              <a:effectLst/>
              <a:latin typeface="Arial" panose="020B0604020202020204" pitchFamily="34" charset="0"/>
              <a:cs typeface="Arial" panose="020B0604020202020204" pitchFamily="34" charset="0"/>
            </a:rPr>
            <a:t> </a:t>
          </a:r>
          <a:r>
            <a:rPr lang="uk-UA" sz="1800" b="1" dirty="0">
              <a:solidFill>
                <a:schemeClr val="bg2">
                  <a:lumMod val="10000"/>
                </a:schemeClr>
              </a:solidFill>
              <a:effectLst/>
              <a:latin typeface="Arial" panose="020B0604020202020204" pitchFamily="34" charset="0"/>
              <a:cs typeface="Arial" panose="020B0604020202020204" pitchFamily="34" charset="0"/>
            </a:rPr>
            <a:t>виникнення небезпечного явища</a:t>
          </a:r>
          <a:endParaRPr lang="en-US" sz="1800" b="1" dirty="0">
            <a:solidFill>
              <a:schemeClr val="bg2">
                <a:lumMod val="10000"/>
              </a:schemeClr>
            </a:solidFill>
            <a:effectLst/>
            <a:latin typeface="Arial" panose="020B0604020202020204" pitchFamily="34" charset="0"/>
            <a:cs typeface="Arial" panose="020B0604020202020204" pitchFamily="34" charset="0"/>
          </a:endParaRPr>
        </a:p>
      </dgm:t>
    </dgm:pt>
    <dgm:pt modelId="{1E25393B-B21A-49E9-B6A0-6663545C937D}" type="parTrans" cxnId="{6F839959-2904-404E-B9DE-152D7F709D96}">
      <dgm:prSet/>
      <dgm:spPr/>
      <dgm:t>
        <a:bodyPr/>
        <a:lstStyle/>
        <a:p>
          <a:endParaRPr lang="en-US">
            <a:latin typeface=" Overpass Ligth"/>
          </a:endParaRPr>
        </a:p>
      </dgm:t>
    </dgm:pt>
    <dgm:pt modelId="{5C571EC8-BACA-4E77-84CA-0424B5FC13AB}" type="sibTrans" cxnId="{6F839959-2904-404E-B9DE-152D7F709D96}">
      <dgm:prSet/>
      <dgm:spPr/>
      <dgm:t>
        <a:bodyPr/>
        <a:lstStyle/>
        <a:p>
          <a:endParaRPr lang="en-US" dirty="0">
            <a:latin typeface=" Overpass Ligth"/>
          </a:endParaRPr>
        </a:p>
      </dgm:t>
    </dgm:pt>
    <dgm:pt modelId="{0E16F800-63C7-42F2-9D9E-896C1DC36137}">
      <dgm:prSet phldrT="[Text]" custT="1"/>
      <dgm:spPr/>
      <dgm:t>
        <a:bodyPr/>
        <a:lstStyle/>
        <a:p>
          <a:r>
            <a:rPr lang="uk-UA" sz="1800" b="1" dirty="0">
              <a:solidFill>
                <a:schemeClr val="accent5">
                  <a:lumMod val="50000"/>
                </a:schemeClr>
              </a:solidFill>
              <a:effectLst/>
              <a:latin typeface="Arial" panose="020B0604020202020204" pitchFamily="34" charset="0"/>
              <a:cs typeface="Arial" panose="020B0604020202020204" pitchFamily="34" charset="0"/>
            </a:rPr>
            <a:t>Тяжкість</a:t>
          </a:r>
        </a:p>
        <a:p>
          <a:r>
            <a:rPr lang="uk-UA" sz="1800" b="1" dirty="0">
              <a:solidFill>
                <a:schemeClr val="bg2">
                  <a:lumMod val="10000"/>
                </a:schemeClr>
              </a:solidFill>
              <a:effectLst/>
              <a:latin typeface="Arial" panose="020B0604020202020204" pitchFamily="34" charset="0"/>
              <a:cs typeface="Arial" panose="020B0604020202020204" pitchFamily="34" charset="0"/>
            </a:rPr>
            <a:t>наслідків небезпечного явища</a:t>
          </a:r>
          <a:endParaRPr lang="en-US" sz="1800" b="1" dirty="0">
            <a:solidFill>
              <a:schemeClr val="bg2">
                <a:lumMod val="10000"/>
              </a:schemeClr>
            </a:solidFill>
            <a:effectLst/>
            <a:latin typeface="Arial" panose="020B0604020202020204" pitchFamily="34" charset="0"/>
            <a:cs typeface="Arial" panose="020B0604020202020204" pitchFamily="34" charset="0"/>
          </a:endParaRPr>
        </a:p>
      </dgm:t>
    </dgm:pt>
    <dgm:pt modelId="{8130AB54-7E4C-4581-989C-CAE5FBA234DC}" type="parTrans" cxnId="{459CF7DD-D90A-4900-8C85-E0577A9A43B7}">
      <dgm:prSet/>
      <dgm:spPr/>
      <dgm:t>
        <a:bodyPr/>
        <a:lstStyle/>
        <a:p>
          <a:endParaRPr lang="en-US">
            <a:latin typeface=" Overpass Ligth"/>
          </a:endParaRPr>
        </a:p>
      </dgm:t>
    </dgm:pt>
    <dgm:pt modelId="{CD89BD66-B274-4C12-BB4C-C11E5DDF25F0}" type="sibTrans" cxnId="{459CF7DD-D90A-4900-8C85-E0577A9A43B7}">
      <dgm:prSet/>
      <dgm:spPr/>
      <dgm:t>
        <a:bodyPr/>
        <a:lstStyle/>
        <a:p>
          <a:endParaRPr lang="en-US">
            <a:latin typeface=" Overpass Ligth"/>
          </a:endParaRPr>
        </a:p>
      </dgm:t>
    </dgm:pt>
    <dgm:pt modelId="{F5434B74-3FB7-48CA-9AD5-821589EBC000}">
      <dgm:prSet phldrT="[Text]" custT="1"/>
      <dgm:spPr/>
      <dgm:t>
        <a:bodyPr lIns="0" tIns="0" rIns="0" bIns="0"/>
        <a:lstStyle/>
        <a:p>
          <a:r>
            <a:rPr lang="ru-RU" sz="1800" b="1" dirty="0" err="1">
              <a:effectLst/>
              <a:latin typeface="Arial" panose="020B0604020202020204" pitchFamily="34" charset="0"/>
              <a:cs typeface="Arial" panose="020B0604020202020204" pitchFamily="34" charset="0"/>
            </a:rPr>
            <a:t>Професійний</a:t>
          </a:r>
          <a:r>
            <a:rPr lang="ru-RU" sz="1800" b="1" dirty="0">
              <a:effectLst/>
              <a:latin typeface="Arial" panose="020B0604020202020204" pitchFamily="34" charset="0"/>
              <a:cs typeface="Arial" panose="020B0604020202020204" pitchFamily="34" charset="0"/>
            </a:rPr>
            <a:t> </a:t>
          </a:r>
          <a:r>
            <a:rPr lang="ru-RU" sz="1800" b="1" dirty="0" err="1">
              <a:effectLst/>
              <a:latin typeface="Arial" panose="020B0604020202020204" pitchFamily="34" charset="0"/>
              <a:cs typeface="Arial" panose="020B0604020202020204" pitchFamily="34" charset="0"/>
            </a:rPr>
            <a:t>ризик</a:t>
          </a:r>
          <a:endParaRPr lang="en-US" sz="1800" b="1" dirty="0">
            <a:effectLst/>
            <a:latin typeface="Arial" panose="020B0604020202020204" pitchFamily="34" charset="0"/>
            <a:cs typeface="Arial" panose="020B0604020202020204" pitchFamily="34" charset="0"/>
          </a:endParaRPr>
        </a:p>
      </dgm:t>
    </dgm:pt>
    <dgm:pt modelId="{2F81D6FF-AE96-41FC-AE00-9A9CDFAD1836}" type="parTrans" cxnId="{9CDC6B2F-143E-4DF5-9979-AE5C580BB5C0}">
      <dgm:prSet/>
      <dgm:spPr/>
      <dgm:t>
        <a:bodyPr/>
        <a:lstStyle/>
        <a:p>
          <a:endParaRPr lang="en-US">
            <a:latin typeface=" Overpass Ligth"/>
          </a:endParaRPr>
        </a:p>
      </dgm:t>
    </dgm:pt>
    <dgm:pt modelId="{48BD384C-D9C1-4484-9AC3-6F3C9648BA9C}" type="sibTrans" cxnId="{9CDC6B2F-143E-4DF5-9979-AE5C580BB5C0}">
      <dgm:prSet/>
      <dgm:spPr/>
      <dgm:t>
        <a:bodyPr/>
        <a:lstStyle/>
        <a:p>
          <a:endParaRPr lang="en-US">
            <a:latin typeface=" Overpass Ligth"/>
          </a:endParaRPr>
        </a:p>
      </dgm:t>
    </dgm:pt>
    <dgm:pt modelId="{4D945122-66A3-4595-88A9-11714FF12508}" type="pres">
      <dgm:prSet presAssocID="{04F16652-9869-4240-8209-169B8C1A1FCA}" presName="linearFlow" presStyleCnt="0">
        <dgm:presLayoutVars>
          <dgm:dir/>
          <dgm:resizeHandles val="exact"/>
        </dgm:presLayoutVars>
      </dgm:prSet>
      <dgm:spPr/>
    </dgm:pt>
    <dgm:pt modelId="{7FFC8F49-7D1F-4E26-8ABB-38F63FD079B8}" type="pres">
      <dgm:prSet presAssocID="{DCD190DB-F98D-4D5F-91F7-4D8E756E2835}" presName="node" presStyleLbl="node1" presStyleIdx="0" presStyleCnt="3" custLinFactX="20761" custLinFactNeighborX="100000" custLinFactNeighborY="-2269">
        <dgm:presLayoutVars>
          <dgm:bulletEnabled val="1"/>
        </dgm:presLayoutVars>
      </dgm:prSet>
      <dgm:spPr/>
    </dgm:pt>
    <dgm:pt modelId="{BE8DB3D6-0ADE-4B75-A554-E9D2B10575D3}" type="pres">
      <dgm:prSet presAssocID="{5C571EC8-BACA-4E77-84CA-0424B5FC13AB}" presName="spacerL" presStyleCnt="0"/>
      <dgm:spPr/>
    </dgm:pt>
    <dgm:pt modelId="{E93C05EE-FA56-431E-BB16-18E3C66BA0B0}" type="pres">
      <dgm:prSet presAssocID="{5C571EC8-BACA-4E77-84CA-0424B5FC13AB}" presName="sibTrans" presStyleLbl="sibTrans2D1" presStyleIdx="0" presStyleCnt="2" custLinFactX="16289" custLinFactNeighborX="100000" custLinFactNeighborY="3203"/>
      <dgm:spPr>
        <a:prstGeom prst="mathMultiply">
          <a:avLst/>
        </a:prstGeom>
      </dgm:spPr>
    </dgm:pt>
    <dgm:pt modelId="{030F2ADF-A663-48D2-A2C5-201580C0EADD}" type="pres">
      <dgm:prSet presAssocID="{5C571EC8-BACA-4E77-84CA-0424B5FC13AB}" presName="spacerR" presStyleCnt="0"/>
      <dgm:spPr/>
    </dgm:pt>
    <dgm:pt modelId="{B188D25E-E9F0-4D6F-AF05-719EE76C732B}" type="pres">
      <dgm:prSet presAssocID="{0E16F800-63C7-42F2-9D9E-896C1DC36137}" presName="node" presStyleLbl="node1" presStyleIdx="1" presStyleCnt="3" custLinFactX="1876" custLinFactNeighborX="100000" custLinFactNeighborY="1858">
        <dgm:presLayoutVars>
          <dgm:bulletEnabled val="1"/>
        </dgm:presLayoutVars>
      </dgm:prSet>
      <dgm:spPr/>
    </dgm:pt>
    <dgm:pt modelId="{F0DA493D-2A26-44DB-91D5-CE7049A7D2D6}" type="pres">
      <dgm:prSet presAssocID="{CD89BD66-B274-4C12-BB4C-C11E5DDF25F0}" presName="spacerL" presStyleCnt="0"/>
      <dgm:spPr/>
    </dgm:pt>
    <dgm:pt modelId="{BD5AC380-73A0-467E-998E-C60BBC96750E}" type="pres">
      <dgm:prSet presAssocID="{CD89BD66-B274-4C12-BB4C-C11E5DDF25F0}" presName="sibTrans" presStyleLbl="sibTrans2D1" presStyleIdx="1" presStyleCnt="2"/>
      <dgm:spPr/>
    </dgm:pt>
    <dgm:pt modelId="{66A78B6C-C6A8-4806-B8A1-BB196D626672}" type="pres">
      <dgm:prSet presAssocID="{CD89BD66-B274-4C12-BB4C-C11E5DDF25F0}" presName="spacerR" presStyleCnt="0"/>
      <dgm:spPr/>
    </dgm:pt>
    <dgm:pt modelId="{87AFBC73-6BA8-4150-87FA-AA486A8DC758}" type="pres">
      <dgm:prSet presAssocID="{F5434B74-3FB7-48CA-9AD5-821589EBC000}" presName="node" presStyleLbl="node1" presStyleIdx="2" presStyleCnt="3" custScaleX="100430" custLinFactNeighborX="-12485" custLinFactNeighborY="338">
        <dgm:presLayoutVars>
          <dgm:bulletEnabled val="1"/>
        </dgm:presLayoutVars>
      </dgm:prSet>
      <dgm:spPr/>
    </dgm:pt>
  </dgm:ptLst>
  <dgm:cxnLst>
    <dgm:cxn modelId="{7365682B-C972-44C0-B6B0-4C46EF0C73AD}" type="presOf" srcId="{CD89BD66-B274-4C12-BB4C-C11E5DDF25F0}" destId="{BD5AC380-73A0-467E-998E-C60BBC96750E}" srcOrd="0" destOrd="0" presId="urn:microsoft.com/office/officeart/2005/8/layout/equation1"/>
    <dgm:cxn modelId="{9CDC6B2F-143E-4DF5-9979-AE5C580BB5C0}" srcId="{04F16652-9869-4240-8209-169B8C1A1FCA}" destId="{F5434B74-3FB7-48CA-9AD5-821589EBC000}" srcOrd="2" destOrd="0" parTransId="{2F81D6FF-AE96-41FC-AE00-9A9CDFAD1836}" sibTransId="{48BD384C-D9C1-4484-9AC3-6F3C9648BA9C}"/>
    <dgm:cxn modelId="{EBD3D746-5E95-4894-8A85-D16795B46BBE}" type="presOf" srcId="{04F16652-9869-4240-8209-169B8C1A1FCA}" destId="{4D945122-66A3-4595-88A9-11714FF12508}" srcOrd="0" destOrd="0" presId="urn:microsoft.com/office/officeart/2005/8/layout/equation1"/>
    <dgm:cxn modelId="{6F839959-2904-404E-B9DE-152D7F709D96}" srcId="{04F16652-9869-4240-8209-169B8C1A1FCA}" destId="{DCD190DB-F98D-4D5F-91F7-4D8E756E2835}" srcOrd="0" destOrd="0" parTransId="{1E25393B-B21A-49E9-B6A0-6663545C937D}" sibTransId="{5C571EC8-BACA-4E77-84CA-0424B5FC13AB}"/>
    <dgm:cxn modelId="{634CA2A9-F603-448A-8AF1-DB7D34261C7A}" type="presOf" srcId="{DCD190DB-F98D-4D5F-91F7-4D8E756E2835}" destId="{7FFC8F49-7D1F-4E26-8ABB-38F63FD079B8}" srcOrd="0" destOrd="0" presId="urn:microsoft.com/office/officeart/2005/8/layout/equation1"/>
    <dgm:cxn modelId="{C1BDF1C8-CBAC-4DD2-B2A7-75BA127EA4A6}" type="presOf" srcId="{5C571EC8-BACA-4E77-84CA-0424B5FC13AB}" destId="{E93C05EE-FA56-431E-BB16-18E3C66BA0B0}" srcOrd="0" destOrd="0" presId="urn:microsoft.com/office/officeart/2005/8/layout/equation1"/>
    <dgm:cxn modelId="{459CF7DD-D90A-4900-8C85-E0577A9A43B7}" srcId="{04F16652-9869-4240-8209-169B8C1A1FCA}" destId="{0E16F800-63C7-42F2-9D9E-896C1DC36137}" srcOrd="1" destOrd="0" parTransId="{8130AB54-7E4C-4581-989C-CAE5FBA234DC}" sibTransId="{CD89BD66-B274-4C12-BB4C-C11E5DDF25F0}"/>
    <dgm:cxn modelId="{9427B4E3-F38D-468C-821B-EA454FC9D61C}" type="presOf" srcId="{0E16F800-63C7-42F2-9D9E-896C1DC36137}" destId="{B188D25E-E9F0-4D6F-AF05-719EE76C732B}" srcOrd="0" destOrd="0" presId="urn:microsoft.com/office/officeart/2005/8/layout/equation1"/>
    <dgm:cxn modelId="{C91BCEEE-5BEB-40A6-A6F8-7DFF71056987}" type="presOf" srcId="{F5434B74-3FB7-48CA-9AD5-821589EBC000}" destId="{87AFBC73-6BA8-4150-87FA-AA486A8DC758}" srcOrd="0" destOrd="0" presId="urn:microsoft.com/office/officeart/2005/8/layout/equation1"/>
    <dgm:cxn modelId="{9BFED77D-B6F0-4318-8E3D-77E1F9E6E3C9}" type="presParOf" srcId="{4D945122-66A3-4595-88A9-11714FF12508}" destId="{7FFC8F49-7D1F-4E26-8ABB-38F63FD079B8}" srcOrd="0" destOrd="0" presId="urn:microsoft.com/office/officeart/2005/8/layout/equation1"/>
    <dgm:cxn modelId="{60AF74F4-9F43-4D64-A38A-DC3057E65567}" type="presParOf" srcId="{4D945122-66A3-4595-88A9-11714FF12508}" destId="{BE8DB3D6-0ADE-4B75-A554-E9D2B10575D3}" srcOrd="1" destOrd="0" presId="urn:microsoft.com/office/officeart/2005/8/layout/equation1"/>
    <dgm:cxn modelId="{A85F6160-1026-4D0C-9CC1-D56A715EB6B4}" type="presParOf" srcId="{4D945122-66A3-4595-88A9-11714FF12508}" destId="{E93C05EE-FA56-431E-BB16-18E3C66BA0B0}" srcOrd="2" destOrd="0" presId="urn:microsoft.com/office/officeart/2005/8/layout/equation1"/>
    <dgm:cxn modelId="{8D766619-87C2-4C3C-B8EF-2FB21FD97535}" type="presParOf" srcId="{4D945122-66A3-4595-88A9-11714FF12508}" destId="{030F2ADF-A663-48D2-A2C5-201580C0EADD}" srcOrd="3" destOrd="0" presId="urn:microsoft.com/office/officeart/2005/8/layout/equation1"/>
    <dgm:cxn modelId="{01A7E6F2-5CEF-4C28-AC1B-66224CCF5895}" type="presParOf" srcId="{4D945122-66A3-4595-88A9-11714FF12508}" destId="{B188D25E-E9F0-4D6F-AF05-719EE76C732B}" srcOrd="4" destOrd="0" presId="urn:microsoft.com/office/officeart/2005/8/layout/equation1"/>
    <dgm:cxn modelId="{B3431983-9C4A-488B-A6FD-A5355D28BA7F}" type="presParOf" srcId="{4D945122-66A3-4595-88A9-11714FF12508}" destId="{F0DA493D-2A26-44DB-91D5-CE7049A7D2D6}" srcOrd="5" destOrd="0" presId="urn:microsoft.com/office/officeart/2005/8/layout/equation1"/>
    <dgm:cxn modelId="{A8707BC6-5718-41EE-B60E-555D0F5C7718}" type="presParOf" srcId="{4D945122-66A3-4595-88A9-11714FF12508}" destId="{BD5AC380-73A0-467E-998E-C60BBC96750E}" srcOrd="6" destOrd="0" presId="urn:microsoft.com/office/officeart/2005/8/layout/equation1"/>
    <dgm:cxn modelId="{44076FF8-5D31-461E-AB64-27129C36464B}" type="presParOf" srcId="{4D945122-66A3-4595-88A9-11714FF12508}" destId="{66A78B6C-C6A8-4806-B8A1-BB196D626672}" srcOrd="7" destOrd="0" presId="urn:microsoft.com/office/officeart/2005/8/layout/equation1"/>
    <dgm:cxn modelId="{AD05B5DB-2A72-4A39-9975-B57819B70784}" type="presParOf" srcId="{4D945122-66A3-4595-88A9-11714FF12508}" destId="{87AFBC73-6BA8-4150-87FA-AA486A8DC758}"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9526E841-844E-48C3-B519-38698D632892}" type="doc">
      <dgm:prSet loTypeId="urn:microsoft.com/office/officeart/2005/8/layout/cycle2" loCatId="cycle" qsTypeId="urn:microsoft.com/office/officeart/2005/8/quickstyle/simple1" qsCatId="simple" csTypeId="urn:microsoft.com/office/officeart/2005/8/colors/colorful3" csCatId="colorful" phldr="1"/>
      <dgm:spPr/>
      <dgm:t>
        <a:bodyPr/>
        <a:lstStyle/>
        <a:p>
          <a:endParaRPr lang="ru-RU"/>
        </a:p>
      </dgm:t>
    </dgm:pt>
    <dgm:pt modelId="{B6939DE8-B60B-408B-B3AF-04B3CE570D31}">
      <dgm:prSet phldrT="[Текст]" custT="1"/>
      <dgm:spPr>
        <a:ln>
          <a:noFill/>
        </a:ln>
      </dgm:spPr>
      <dgm:t>
        <a:bodyPr/>
        <a:lstStyle/>
        <a:p>
          <a:r>
            <a:rPr lang="uk-UA" sz="1400" b="0" noProof="0" dirty="0">
              <a:latin typeface="Arial" panose="020B0604020202020204" pitchFamily="34" charset="0"/>
              <a:cs typeface="Arial" panose="020B0604020202020204" pitchFamily="34" charset="0"/>
            </a:rPr>
            <a:t>Крок 1</a:t>
          </a:r>
        </a:p>
        <a:p>
          <a:r>
            <a:rPr lang="uk-UA" sz="1400" b="0" noProof="0" dirty="0">
              <a:latin typeface="Arial" panose="020B0604020202020204" pitchFamily="34" charset="0"/>
              <a:cs typeface="Arial" panose="020B0604020202020204" pitchFamily="34" charset="0"/>
            </a:rPr>
            <a:t>Визначення факторів небезпеки та працівників, які перебувають під їхнім впливом</a:t>
          </a:r>
        </a:p>
      </dgm:t>
    </dgm:pt>
    <dgm:pt modelId="{250D5904-82DA-4D84-81C8-6D66ED3895DB}" type="parTrans" cxnId="{16BCEB46-2F59-4A7D-8AD8-6F7AFC19A08D}">
      <dgm:prSet/>
      <dgm:spPr/>
      <dgm:t>
        <a:bodyPr/>
        <a:lstStyle/>
        <a:p>
          <a:endParaRPr lang="ru-RU"/>
        </a:p>
      </dgm:t>
    </dgm:pt>
    <dgm:pt modelId="{E10C323C-D81F-44D1-BE76-7B39E740BB11}" type="sibTrans" cxnId="{16BCEB46-2F59-4A7D-8AD8-6F7AFC19A08D}">
      <dgm:prSet custT="1"/>
      <dgm:spPr/>
      <dgm:t>
        <a:bodyPr/>
        <a:lstStyle/>
        <a:p>
          <a:endParaRPr lang="ru-RU" sz="1600" b="0">
            <a:latin typeface="Overpass Bold" pitchFamily="2" charset="-52"/>
          </a:endParaRPr>
        </a:p>
      </dgm:t>
    </dgm:pt>
    <dgm:pt modelId="{75E2623A-DD2E-4B42-AE3D-B0932BBC0405}">
      <dgm:prSet phldrT="[Текст]" custT="1"/>
      <dgm:spPr>
        <a:solidFill>
          <a:srgbClr val="00B050"/>
        </a:solidFill>
        <a:ln>
          <a:noFill/>
        </a:ln>
      </dgm:spPr>
      <dgm:t>
        <a:bodyPr/>
        <a:lstStyle/>
        <a:p>
          <a:r>
            <a:rPr lang="uk-UA" sz="1400" b="0" noProof="0" dirty="0">
              <a:latin typeface="Arial" panose="020B0604020202020204" pitchFamily="34" charset="0"/>
              <a:cs typeface="Arial" panose="020B0604020202020204" pitchFamily="34" charset="0"/>
            </a:rPr>
            <a:t>Крок 2</a:t>
          </a:r>
        </a:p>
        <a:p>
          <a:r>
            <a:rPr lang="uk-UA" sz="1400" b="0" noProof="0" dirty="0">
              <a:latin typeface="Arial" panose="020B0604020202020204" pitchFamily="34" charset="0"/>
              <a:cs typeface="Arial" panose="020B0604020202020204" pitchFamily="34" charset="0"/>
            </a:rPr>
            <a:t>Оцінювання професійних ризиків, матриця та </a:t>
          </a:r>
          <a:r>
            <a:rPr lang="uk-UA" sz="1400" b="0" noProof="0" dirty="0" err="1">
              <a:latin typeface="Arial" panose="020B0604020202020204" pitchFamily="34" charset="0"/>
              <a:cs typeface="Arial" panose="020B0604020202020204" pitchFamily="34" charset="0"/>
            </a:rPr>
            <a:t>ієрархізація</a:t>
          </a:r>
          <a:endParaRPr lang="uk-UA" sz="1400" b="0" noProof="0" dirty="0">
            <a:latin typeface="Arial" panose="020B0604020202020204" pitchFamily="34" charset="0"/>
            <a:cs typeface="Arial" panose="020B0604020202020204" pitchFamily="34" charset="0"/>
          </a:endParaRPr>
        </a:p>
      </dgm:t>
    </dgm:pt>
    <dgm:pt modelId="{E6675002-EAC9-4A82-840A-9D873B50D7EE}" type="parTrans" cxnId="{1C7DAD44-246C-4049-9640-BA94A5925F0A}">
      <dgm:prSet/>
      <dgm:spPr/>
      <dgm:t>
        <a:bodyPr/>
        <a:lstStyle/>
        <a:p>
          <a:endParaRPr lang="ru-RU"/>
        </a:p>
      </dgm:t>
    </dgm:pt>
    <dgm:pt modelId="{ADC45307-DE34-4CE5-9478-25CA9FB08240}" type="sibTrans" cxnId="{1C7DAD44-246C-4049-9640-BA94A5925F0A}">
      <dgm:prSet custT="1"/>
      <dgm:spPr>
        <a:solidFill>
          <a:srgbClr val="00B050"/>
        </a:solidFill>
      </dgm:spPr>
      <dgm:t>
        <a:bodyPr/>
        <a:lstStyle/>
        <a:p>
          <a:endParaRPr lang="ru-RU" sz="1600" b="0">
            <a:latin typeface="Overpass Bold" pitchFamily="2" charset="-52"/>
          </a:endParaRPr>
        </a:p>
      </dgm:t>
    </dgm:pt>
    <dgm:pt modelId="{367107FA-32ED-4198-A57F-1BA0096EAFBF}">
      <dgm:prSet phldrT="[Текст]" custT="1"/>
      <dgm:spPr>
        <a:ln>
          <a:noFill/>
        </a:ln>
      </dgm:spPr>
      <dgm:t>
        <a:bodyPr/>
        <a:lstStyle/>
        <a:p>
          <a:r>
            <a:rPr lang="uk-UA" sz="1400" b="0" noProof="0" dirty="0">
              <a:latin typeface="Arial" panose="020B0604020202020204" pitchFamily="34" charset="0"/>
              <a:cs typeface="Arial" panose="020B0604020202020204" pitchFamily="34" charset="0"/>
            </a:rPr>
            <a:t>Крок 3</a:t>
          </a:r>
        </a:p>
        <a:p>
          <a:r>
            <a:rPr lang="uk-UA" sz="1400" b="0" noProof="0" dirty="0">
              <a:latin typeface="Arial" panose="020B0604020202020204" pitchFamily="34" charset="0"/>
              <a:cs typeface="Arial" panose="020B0604020202020204" pitchFamily="34" charset="0"/>
            </a:rPr>
            <a:t>Рішення щодо запобіжних і захисних заходів</a:t>
          </a:r>
        </a:p>
      </dgm:t>
    </dgm:pt>
    <dgm:pt modelId="{EF44B0A5-FD95-4829-98D9-1708B4A95D26}" type="parTrans" cxnId="{9BCA3BF4-EEA0-4629-ACD5-BC372982C0F2}">
      <dgm:prSet/>
      <dgm:spPr/>
      <dgm:t>
        <a:bodyPr/>
        <a:lstStyle/>
        <a:p>
          <a:endParaRPr lang="ru-RU"/>
        </a:p>
      </dgm:t>
    </dgm:pt>
    <dgm:pt modelId="{357DEEE9-E47B-4D21-90EC-08EDB02D3057}" type="sibTrans" cxnId="{9BCA3BF4-EEA0-4629-ACD5-BC372982C0F2}">
      <dgm:prSet custT="1"/>
      <dgm:spPr/>
      <dgm:t>
        <a:bodyPr/>
        <a:lstStyle/>
        <a:p>
          <a:endParaRPr lang="ru-RU" sz="1600" b="0">
            <a:latin typeface="Overpass Bold" pitchFamily="2" charset="-52"/>
          </a:endParaRPr>
        </a:p>
      </dgm:t>
    </dgm:pt>
    <dgm:pt modelId="{680CF7E9-3C8A-42E1-A007-A2CEF1DD041E}">
      <dgm:prSet phldrT="[Текст]" custT="1"/>
      <dgm:spPr>
        <a:ln>
          <a:noFill/>
        </a:ln>
      </dgm:spPr>
      <dgm:t>
        <a:bodyPr/>
        <a:lstStyle/>
        <a:p>
          <a:r>
            <a:rPr lang="uk-UA" sz="1400" b="0" noProof="0" dirty="0">
              <a:latin typeface="Arial" panose="020B0604020202020204" pitchFamily="34" charset="0"/>
              <a:cs typeface="Arial" panose="020B0604020202020204" pitchFamily="34" charset="0"/>
            </a:rPr>
            <a:t>Крок 4</a:t>
          </a:r>
        </a:p>
        <a:p>
          <a:r>
            <a:rPr lang="uk-UA" sz="1400" b="0" noProof="0" dirty="0">
              <a:latin typeface="Arial" panose="020B0604020202020204" pitchFamily="34" charset="0"/>
              <a:cs typeface="Arial" panose="020B0604020202020204" pitchFamily="34" charset="0"/>
            </a:rPr>
            <a:t>Запровадження запобіжних і захисних заходів</a:t>
          </a:r>
        </a:p>
      </dgm:t>
    </dgm:pt>
    <dgm:pt modelId="{18F1B155-A54B-46D0-99B7-436375671D81}" type="parTrans" cxnId="{C8508A05-1F6F-4E60-B312-463DF4BF41BA}">
      <dgm:prSet/>
      <dgm:spPr/>
      <dgm:t>
        <a:bodyPr/>
        <a:lstStyle/>
        <a:p>
          <a:endParaRPr lang="ru-RU"/>
        </a:p>
      </dgm:t>
    </dgm:pt>
    <dgm:pt modelId="{DD60D7CA-F120-48CA-AB46-7C10537E17B7}" type="sibTrans" cxnId="{C8508A05-1F6F-4E60-B312-463DF4BF41BA}">
      <dgm:prSet custT="1"/>
      <dgm:spPr/>
      <dgm:t>
        <a:bodyPr/>
        <a:lstStyle/>
        <a:p>
          <a:endParaRPr lang="ru-RU" sz="1600" b="0">
            <a:latin typeface="Overpass Bold" pitchFamily="2" charset="-52"/>
          </a:endParaRPr>
        </a:p>
      </dgm:t>
    </dgm:pt>
    <dgm:pt modelId="{55969B50-4DE6-4282-96C7-37FE2B698406}">
      <dgm:prSet phldrT="[Текст]" custT="1"/>
      <dgm:spPr>
        <a:ln>
          <a:noFill/>
        </a:ln>
      </dgm:spPr>
      <dgm:t>
        <a:bodyPr lIns="0" tIns="0" rIns="0" bIns="0"/>
        <a:lstStyle/>
        <a:p>
          <a:r>
            <a:rPr lang="uk-UA" sz="1400" b="0" noProof="0" dirty="0">
              <a:latin typeface="Arial" panose="020B0604020202020204" pitchFamily="34" charset="0"/>
              <a:cs typeface="Arial" panose="020B0604020202020204" pitchFamily="34" charset="0"/>
            </a:rPr>
            <a:t>Крок 5</a:t>
          </a:r>
        </a:p>
        <a:p>
          <a:r>
            <a:rPr lang="uk-UA" sz="1400" b="0" noProof="0" dirty="0">
              <a:latin typeface="Arial" panose="020B0604020202020204" pitchFamily="34" charset="0"/>
              <a:cs typeface="Arial" panose="020B0604020202020204" pitchFamily="34" charset="0"/>
            </a:rPr>
            <a:t>Моніторинг, подальша діяльність і перегляд</a:t>
          </a:r>
        </a:p>
      </dgm:t>
    </dgm:pt>
    <dgm:pt modelId="{D2594164-5628-4447-A44E-D796DE66D94E}" type="parTrans" cxnId="{37A50285-E57B-405D-90BE-9F769A45FA7A}">
      <dgm:prSet/>
      <dgm:spPr/>
      <dgm:t>
        <a:bodyPr/>
        <a:lstStyle/>
        <a:p>
          <a:endParaRPr lang="ru-RU"/>
        </a:p>
      </dgm:t>
    </dgm:pt>
    <dgm:pt modelId="{B7679248-041D-43A3-A20C-C7112856DB63}" type="sibTrans" cxnId="{37A50285-E57B-405D-90BE-9F769A45FA7A}">
      <dgm:prSet custT="1"/>
      <dgm:spPr/>
      <dgm:t>
        <a:bodyPr/>
        <a:lstStyle/>
        <a:p>
          <a:endParaRPr lang="ru-RU" sz="1600" b="0">
            <a:latin typeface="Overpass Bold" pitchFamily="2" charset="-52"/>
          </a:endParaRPr>
        </a:p>
      </dgm:t>
    </dgm:pt>
    <dgm:pt modelId="{9D038D2A-F8C5-435E-A294-0F0BB4B7532C}" type="pres">
      <dgm:prSet presAssocID="{9526E841-844E-48C3-B519-38698D632892}" presName="cycle" presStyleCnt="0">
        <dgm:presLayoutVars>
          <dgm:dir/>
          <dgm:resizeHandles val="exact"/>
        </dgm:presLayoutVars>
      </dgm:prSet>
      <dgm:spPr/>
    </dgm:pt>
    <dgm:pt modelId="{33BC6133-A1CA-467F-9E77-2FC8F21AF652}" type="pres">
      <dgm:prSet presAssocID="{B6939DE8-B60B-408B-B3AF-04B3CE570D31}" presName="node" presStyleLbl="node1" presStyleIdx="0" presStyleCnt="5" custScaleX="112765" custScaleY="112765">
        <dgm:presLayoutVars>
          <dgm:bulletEnabled val="1"/>
        </dgm:presLayoutVars>
      </dgm:prSet>
      <dgm:spPr/>
    </dgm:pt>
    <dgm:pt modelId="{7848C423-D02F-48AE-8149-9C6636F0A5D8}" type="pres">
      <dgm:prSet presAssocID="{E10C323C-D81F-44D1-BE76-7B39E740BB11}" presName="sibTrans" presStyleLbl="sibTrans2D1" presStyleIdx="0" presStyleCnt="5"/>
      <dgm:spPr/>
    </dgm:pt>
    <dgm:pt modelId="{941B4346-2B8C-470D-BA65-D053E9AFEC6F}" type="pres">
      <dgm:prSet presAssocID="{E10C323C-D81F-44D1-BE76-7B39E740BB11}" presName="connectorText" presStyleLbl="sibTrans2D1" presStyleIdx="0" presStyleCnt="5"/>
      <dgm:spPr/>
    </dgm:pt>
    <dgm:pt modelId="{FB5EF2D5-2D37-4998-B732-D44882779D1C}" type="pres">
      <dgm:prSet presAssocID="{75E2623A-DD2E-4B42-AE3D-B0932BBC0405}" presName="node" presStyleLbl="node1" presStyleIdx="1" presStyleCnt="5" custScaleX="112765" custScaleY="112765">
        <dgm:presLayoutVars>
          <dgm:bulletEnabled val="1"/>
        </dgm:presLayoutVars>
      </dgm:prSet>
      <dgm:spPr/>
    </dgm:pt>
    <dgm:pt modelId="{2615BF54-AE35-4C09-B663-E6CD1B79849B}" type="pres">
      <dgm:prSet presAssocID="{ADC45307-DE34-4CE5-9478-25CA9FB08240}" presName="sibTrans" presStyleLbl="sibTrans2D1" presStyleIdx="1" presStyleCnt="5"/>
      <dgm:spPr/>
    </dgm:pt>
    <dgm:pt modelId="{3172F7DE-AAF9-4D92-BCD3-090D857683DE}" type="pres">
      <dgm:prSet presAssocID="{ADC45307-DE34-4CE5-9478-25CA9FB08240}" presName="connectorText" presStyleLbl="sibTrans2D1" presStyleIdx="1" presStyleCnt="5"/>
      <dgm:spPr/>
    </dgm:pt>
    <dgm:pt modelId="{434AD8D0-C779-405E-889A-015C916E2959}" type="pres">
      <dgm:prSet presAssocID="{367107FA-32ED-4198-A57F-1BA0096EAFBF}" presName="node" presStyleLbl="node1" presStyleIdx="2" presStyleCnt="5" custScaleX="112765" custScaleY="112765">
        <dgm:presLayoutVars>
          <dgm:bulletEnabled val="1"/>
        </dgm:presLayoutVars>
      </dgm:prSet>
      <dgm:spPr/>
    </dgm:pt>
    <dgm:pt modelId="{B1A69BDF-AF7D-45DE-A167-C52160976897}" type="pres">
      <dgm:prSet presAssocID="{357DEEE9-E47B-4D21-90EC-08EDB02D3057}" presName="sibTrans" presStyleLbl="sibTrans2D1" presStyleIdx="2" presStyleCnt="5"/>
      <dgm:spPr/>
    </dgm:pt>
    <dgm:pt modelId="{BF022747-1E4C-4CF1-BFEB-39412726E534}" type="pres">
      <dgm:prSet presAssocID="{357DEEE9-E47B-4D21-90EC-08EDB02D3057}" presName="connectorText" presStyleLbl="sibTrans2D1" presStyleIdx="2" presStyleCnt="5"/>
      <dgm:spPr/>
    </dgm:pt>
    <dgm:pt modelId="{B2D2B485-24E2-4D04-8434-7C7912F72151}" type="pres">
      <dgm:prSet presAssocID="{680CF7E9-3C8A-42E1-A007-A2CEF1DD041E}" presName="node" presStyleLbl="node1" presStyleIdx="3" presStyleCnt="5" custScaleX="112765" custScaleY="112765">
        <dgm:presLayoutVars>
          <dgm:bulletEnabled val="1"/>
        </dgm:presLayoutVars>
      </dgm:prSet>
      <dgm:spPr/>
    </dgm:pt>
    <dgm:pt modelId="{C58B8311-52AE-4A0D-B8ED-132D6A21739B}" type="pres">
      <dgm:prSet presAssocID="{DD60D7CA-F120-48CA-AB46-7C10537E17B7}" presName="sibTrans" presStyleLbl="sibTrans2D1" presStyleIdx="3" presStyleCnt="5"/>
      <dgm:spPr/>
    </dgm:pt>
    <dgm:pt modelId="{746860A7-F740-49B1-A67B-0F8F9A944979}" type="pres">
      <dgm:prSet presAssocID="{DD60D7CA-F120-48CA-AB46-7C10537E17B7}" presName="connectorText" presStyleLbl="sibTrans2D1" presStyleIdx="3" presStyleCnt="5"/>
      <dgm:spPr/>
    </dgm:pt>
    <dgm:pt modelId="{1642EE03-4E85-4A66-933A-F6EB8C644ADF}" type="pres">
      <dgm:prSet presAssocID="{55969B50-4DE6-4282-96C7-37FE2B698406}" presName="node" presStyleLbl="node1" presStyleIdx="4" presStyleCnt="5" custScaleX="112765" custScaleY="112765" custRadScaleRad="98352" custRadScaleInc="8293">
        <dgm:presLayoutVars>
          <dgm:bulletEnabled val="1"/>
        </dgm:presLayoutVars>
      </dgm:prSet>
      <dgm:spPr/>
    </dgm:pt>
    <dgm:pt modelId="{DFA306EB-1572-4C93-AA82-747BAE478805}" type="pres">
      <dgm:prSet presAssocID="{B7679248-041D-43A3-A20C-C7112856DB63}" presName="sibTrans" presStyleLbl="sibTrans2D1" presStyleIdx="4" presStyleCnt="5" custLinFactNeighborX="25231" custLinFactNeighborY="-5130"/>
      <dgm:spPr/>
    </dgm:pt>
    <dgm:pt modelId="{783DE889-2709-43F1-9823-E7F2021BC233}" type="pres">
      <dgm:prSet presAssocID="{B7679248-041D-43A3-A20C-C7112856DB63}" presName="connectorText" presStyleLbl="sibTrans2D1" presStyleIdx="4" presStyleCnt="5"/>
      <dgm:spPr/>
    </dgm:pt>
  </dgm:ptLst>
  <dgm:cxnLst>
    <dgm:cxn modelId="{C8508A05-1F6F-4E60-B312-463DF4BF41BA}" srcId="{9526E841-844E-48C3-B519-38698D632892}" destId="{680CF7E9-3C8A-42E1-A007-A2CEF1DD041E}" srcOrd="3" destOrd="0" parTransId="{18F1B155-A54B-46D0-99B7-436375671D81}" sibTransId="{DD60D7CA-F120-48CA-AB46-7C10537E17B7}"/>
    <dgm:cxn modelId="{4FB10521-CFE9-4337-B0A0-9D5EEE960653}" type="presOf" srcId="{55969B50-4DE6-4282-96C7-37FE2B698406}" destId="{1642EE03-4E85-4A66-933A-F6EB8C644ADF}" srcOrd="0" destOrd="0" presId="urn:microsoft.com/office/officeart/2005/8/layout/cycle2"/>
    <dgm:cxn modelId="{6105B322-F553-4821-90AE-82A95D7DFB1F}" type="presOf" srcId="{E10C323C-D81F-44D1-BE76-7B39E740BB11}" destId="{941B4346-2B8C-470D-BA65-D053E9AFEC6F}" srcOrd="1" destOrd="0" presId="urn:microsoft.com/office/officeart/2005/8/layout/cycle2"/>
    <dgm:cxn modelId="{7A0E9D23-3162-4FA5-BCAC-2EA538252E2E}" type="presOf" srcId="{ADC45307-DE34-4CE5-9478-25CA9FB08240}" destId="{3172F7DE-AAF9-4D92-BCD3-090D857683DE}" srcOrd="1" destOrd="0" presId="urn:microsoft.com/office/officeart/2005/8/layout/cycle2"/>
    <dgm:cxn modelId="{F6C73B2B-5138-4A47-B445-FFCF44825E96}" type="presOf" srcId="{DD60D7CA-F120-48CA-AB46-7C10537E17B7}" destId="{C58B8311-52AE-4A0D-B8ED-132D6A21739B}" srcOrd="0" destOrd="0" presId="urn:microsoft.com/office/officeart/2005/8/layout/cycle2"/>
    <dgm:cxn modelId="{1C7DAD44-246C-4049-9640-BA94A5925F0A}" srcId="{9526E841-844E-48C3-B519-38698D632892}" destId="{75E2623A-DD2E-4B42-AE3D-B0932BBC0405}" srcOrd="1" destOrd="0" parTransId="{E6675002-EAC9-4A82-840A-9D873B50D7EE}" sibTransId="{ADC45307-DE34-4CE5-9478-25CA9FB08240}"/>
    <dgm:cxn modelId="{16BCEB46-2F59-4A7D-8AD8-6F7AFC19A08D}" srcId="{9526E841-844E-48C3-B519-38698D632892}" destId="{B6939DE8-B60B-408B-B3AF-04B3CE570D31}" srcOrd="0" destOrd="0" parTransId="{250D5904-82DA-4D84-81C8-6D66ED3895DB}" sibTransId="{E10C323C-D81F-44D1-BE76-7B39E740BB11}"/>
    <dgm:cxn modelId="{03D97B4A-78A4-40AE-B969-2774EB707658}" type="presOf" srcId="{B7679248-041D-43A3-A20C-C7112856DB63}" destId="{DFA306EB-1572-4C93-AA82-747BAE478805}" srcOrd="0" destOrd="0" presId="urn:microsoft.com/office/officeart/2005/8/layout/cycle2"/>
    <dgm:cxn modelId="{63DB8D74-240D-43D3-BDBB-10250B3BC983}" type="presOf" srcId="{DD60D7CA-F120-48CA-AB46-7C10537E17B7}" destId="{746860A7-F740-49B1-A67B-0F8F9A944979}" srcOrd="1" destOrd="0" presId="urn:microsoft.com/office/officeart/2005/8/layout/cycle2"/>
    <dgm:cxn modelId="{66CA4357-38F9-40DC-8060-45770930FCE3}" type="presOf" srcId="{B7679248-041D-43A3-A20C-C7112856DB63}" destId="{783DE889-2709-43F1-9823-E7F2021BC233}" srcOrd="1" destOrd="0" presId="urn:microsoft.com/office/officeart/2005/8/layout/cycle2"/>
    <dgm:cxn modelId="{8447017E-6F0B-47E8-9837-E5C2101C96D9}" type="presOf" srcId="{75E2623A-DD2E-4B42-AE3D-B0932BBC0405}" destId="{FB5EF2D5-2D37-4998-B732-D44882779D1C}" srcOrd="0" destOrd="0" presId="urn:microsoft.com/office/officeart/2005/8/layout/cycle2"/>
    <dgm:cxn modelId="{37A50285-E57B-405D-90BE-9F769A45FA7A}" srcId="{9526E841-844E-48C3-B519-38698D632892}" destId="{55969B50-4DE6-4282-96C7-37FE2B698406}" srcOrd="4" destOrd="0" parTransId="{D2594164-5628-4447-A44E-D796DE66D94E}" sibTransId="{B7679248-041D-43A3-A20C-C7112856DB63}"/>
    <dgm:cxn modelId="{217D378A-E497-4717-A526-DAB7A157ADD3}" type="presOf" srcId="{367107FA-32ED-4198-A57F-1BA0096EAFBF}" destId="{434AD8D0-C779-405E-889A-015C916E2959}" srcOrd="0" destOrd="0" presId="urn:microsoft.com/office/officeart/2005/8/layout/cycle2"/>
    <dgm:cxn modelId="{2B9AFAB0-C484-40D2-9B0D-9FC3F3A7082D}" type="presOf" srcId="{E10C323C-D81F-44D1-BE76-7B39E740BB11}" destId="{7848C423-D02F-48AE-8149-9C6636F0A5D8}" srcOrd="0" destOrd="0" presId="urn:microsoft.com/office/officeart/2005/8/layout/cycle2"/>
    <dgm:cxn modelId="{E38662CC-5045-4225-9181-E23673892DB9}" type="presOf" srcId="{357DEEE9-E47B-4D21-90EC-08EDB02D3057}" destId="{B1A69BDF-AF7D-45DE-A167-C52160976897}" srcOrd="0" destOrd="0" presId="urn:microsoft.com/office/officeart/2005/8/layout/cycle2"/>
    <dgm:cxn modelId="{4A0CA0CC-70E4-4930-B336-4850732E27FF}" type="presOf" srcId="{357DEEE9-E47B-4D21-90EC-08EDB02D3057}" destId="{BF022747-1E4C-4CF1-BFEB-39412726E534}" srcOrd="1" destOrd="0" presId="urn:microsoft.com/office/officeart/2005/8/layout/cycle2"/>
    <dgm:cxn modelId="{11DB10D6-13FE-4373-9275-FD0AF6223D28}" type="presOf" srcId="{ADC45307-DE34-4CE5-9478-25CA9FB08240}" destId="{2615BF54-AE35-4C09-B663-E6CD1B79849B}" srcOrd="0" destOrd="0" presId="urn:microsoft.com/office/officeart/2005/8/layout/cycle2"/>
    <dgm:cxn modelId="{60F49DE3-CF89-4ABA-BDAF-B3038EC70F58}" type="presOf" srcId="{9526E841-844E-48C3-B519-38698D632892}" destId="{9D038D2A-F8C5-435E-A294-0F0BB4B7532C}" srcOrd="0" destOrd="0" presId="urn:microsoft.com/office/officeart/2005/8/layout/cycle2"/>
    <dgm:cxn modelId="{9BCA3BF4-EEA0-4629-ACD5-BC372982C0F2}" srcId="{9526E841-844E-48C3-B519-38698D632892}" destId="{367107FA-32ED-4198-A57F-1BA0096EAFBF}" srcOrd="2" destOrd="0" parTransId="{EF44B0A5-FD95-4829-98D9-1708B4A95D26}" sibTransId="{357DEEE9-E47B-4D21-90EC-08EDB02D3057}"/>
    <dgm:cxn modelId="{34242FF5-DE54-4A0E-83C7-816A9A1A82BC}" type="presOf" srcId="{B6939DE8-B60B-408B-B3AF-04B3CE570D31}" destId="{33BC6133-A1CA-467F-9E77-2FC8F21AF652}" srcOrd="0" destOrd="0" presId="urn:microsoft.com/office/officeart/2005/8/layout/cycle2"/>
    <dgm:cxn modelId="{FA31ABFC-3D05-4A4A-8C3E-C2E12F54991C}" type="presOf" srcId="{680CF7E9-3C8A-42E1-A007-A2CEF1DD041E}" destId="{B2D2B485-24E2-4D04-8434-7C7912F72151}" srcOrd="0" destOrd="0" presId="urn:microsoft.com/office/officeart/2005/8/layout/cycle2"/>
    <dgm:cxn modelId="{1C895C12-3661-4C75-876D-1839A5440F04}" type="presParOf" srcId="{9D038D2A-F8C5-435E-A294-0F0BB4B7532C}" destId="{33BC6133-A1CA-467F-9E77-2FC8F21AF652}" srcOrd="0" destOrd="0" presId="urn:microsoft.com/office/officeart/2005/8/layout/cycle2"/>
    <dgm:cxn modelId="{C6C678B7-7AF2-44FC-B2CF-452F86B0CF14}" type="presParOf" srcId="{9D038D2A-F8C5-435E-A294-0F0BB4B7532C}" destId="{7848C423-D02F-48AE-8149-9C6636F0A5D8}" srcOrd="1" destOrd="0" presId="urn:microsoft.com/office/officeart/2005/8/layout/cycle2"/>
    <dgm:cxn modelId="{CC3895D1-03F9-4D41-8E09-0BE8678872D7}" type="presParOf" srcId="{7848C423-D02F-48AE-8149-9C6636F0A5D8}" destId="{941B4346-2B8C-470D-BA65-D053E9AFEC6F}" srcOrd="0" destOrd="0" presId="urn:microsoft.com/office/officeart/2005/8/layout/cycle2"/>
    <dgm:cxn modelId="{7368A113-5F02-403D-978E-025E67C8699C}" type="presParOf" srcId="{9D038D2A-F8C5-435E-A294-0F0BB4B7532C}" destId="{FB5EF2D5-2D37-4998-B732-D44882779D1C}" srcOrd="2" destOrd="0" presId="urn:microsoft.com/office/officeart/2005/8/layout/cycle2"/>
    <dgm:cxn modelId="{44A73F4D-68F4-4C3C-BC7D-3247EED9E30E}" type="presParOf" srcId="{9D038D2A-F8C5-435E-A294-0F0BB4B7532C}" destId="{2615BF54-AE35-4C09-B663-E6CD1B79849B}" srcOrd="3" destOrd="0" presId="urn:microsoft.com/office/officeart/2005/8/layout/cycle2"/>
    <dgm:cxn modelId="{51309215-1280-404F-AC8F-3AC439760499}" type="presParOf" srcId="{2615BF54-AE35-4C09-B663-E6CD1B79849B}" destId="{3172F7DE-AAF9-4D92-BCD3-090D857683DE}" srcOrd="0" destOrd="0" presId="urn:microsoft.com/office/officeart/2005/8/layout/cycle2"/>
    <dgm:cxn modelId="{6DA230F8-64EE-462A-90DD-1FBB8FF9BEA9}" type="presParOf" srcId="{9D038D2A-F8C5-435E-A294-0F0BB4B7532C}" destId="{434AD8D0-C779-405E-889A-015C916E2959}" srcOrd="4" destOrd="0" presId="urn:microsoft.com/office/officeart/2005/8/layout/cycle2"/>
    <dgm:cxn modelId="{CB8E64CD-80BD-4EA8-8E0A-C983FC4578AB}" type="presParOf" srcId="{9D038D2A-F8C5-435E-A294-0F0BB4B7532C}" destId="{B1A69BDF-AF7D-45DE-A167-C52160976897}" srcOrd="5" destOrd="0" presId="urn:microsoft.com/office/officeart/2005/8/layout/cycle2"/>
    <dgm:cxn modelId="{2DFCB3B5-54A2-4B06-8F5E-981C6097BA04}" type="presParOf" srcId="{B1A69BDF-AF7D-45DE-A167-C52160976897}" destId="{BF022747-1E4C-4CF1-BFEB-39412726E534}" srcOrd="0" destOrd="0" presId="urn:microsoft.com/office/officeart/2005/8/layout/cycle2"/>
    <dgm:cxn modelId="{09A6493F-3ABB-46BB-AADA-9B2C85234612}" type="presParOf" srcId="{9D038D2A-F8C5-435E-A294-0F0BB4B7532C}" destId="{B2D2B485-24E2-4D04-8434-7C7912F72151}" srcOrd="6" destOrd="0" presId="urn:microsoft.com/office/officeart/2005/8/layout/cycle2"/>
    <dgm:cxn modelId="{886D56E1-BD79-40F3-BC3F-125B69F6C0CD}" type="presParOf" srcId="{9D038D2A-F8C5-435E-A294-0F0BB4B7532C}" destId="{C58B8311-52AE-4A0D-B8ED-132D6A21739B}" srcOrd="7" destOrd="0" presId="urn:microsoft.com/office/officeart/2005/8/layout/cycle2"/>
    <dgm:cxn modelId="{70B88F8C-CE5B-4F79-A6CD-55B46369201B}" type="presParOf" srcId="{C58B8311-52AE-4A0D-B8ED-132D6A21739B}" destId="{746860A7-F740-49B1-A67B-0F8F9A944979}" srcOrd="0" destOrd="0" presId="urn:microsoft.com/office/officeart/2005/8/layout/cycle2"/>
    <dgm:cxn modelId="{2F2D9D13-A953-4AE5-8785-268528728396}" type="presParOf" srcId="{9D038D2A-F8C5-435E-A294-0F0BB4B7532C}" destId="{1642EE03-4E85-4A66-933A-F6EB8C644ADF}" srcOrd="8" destOrd="0" presId="urn:microsoft.com/office/officeart/2005/8/layout/cycle2"/>
    <dgm:cxn modelId="{98334358-3DA7-48BA-B8F8-127E1832006C}" type="presParOf" srcId="{9D038D2A-F8C5-435E-A294-0F0BB4B7532C}" destId="{DFA306EB-1572-4C93-AA82-747BAE478805}" srcOrd="9" destOrd="0" presId="urn:microsoft.com/office/officeart/2005/8/layout/cycle2"/>
    <dgm:cxn modelId="{4AB8686B-710E-4034-8097-CB2B1DA6AC98}" type="presParOf" srcId="{DFA306EB-1572-4C93-AA82-747BAE478805}" destId="{783DE889-2709-43F1-9823-E7F2021BC233}"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uk-UA" b="1" dirty="0">
              <a:solidFill>
                <a:schemeClr val="bg1"/>
              </a:solidFill>
              <a:latin typeface="Arial" panose="020B0604020202020204" pitchFamily="34" charset="0"/>
              <a:cs typeface="Arial" panose="020B0604020202020204" pitchFamily="34" charset="0"/>
            </a:rPr>
            <a:t>1</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uk-UA" sz="2000" noProof="0" dirty="0">
              <a:latin typeface="Arial" panose="020B0604020202020204" pitchFamily="34" charset="0"/>
              <a:cs typeface="Arial" panose="020B0604020202020204" pitchFamily="34" charset="0"/>
            </a:rPr>
            <a:t>Забезпечення суворого дотримання послідовних та ієрархічних загальних принципів превенції (попередження, профілактика) </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F4C740-4F58-4FF5-818C-EFFC35E92A77}" type="doc">
      <dgm:prSet loTypeId="urn:microsoft.com/office/officeart/2005/8/layout/pyramid1" loCatId="pyramid" qsTypeId="urn:microsoft.com/office/officeart/2005/8/quickstyle/3d5" qsCatId="3D" csTypeId="urn:microsoft.com/office/officeart/2005/8/colors/accent1_3" csCatId="accent1" phldr="1"/>
      <dgm:spPr/>
    </dgm:pt>
    <dgm:pt modelId="{172EA15C-1048-4883-B3E5-99E9D352F6F7}">
      <dgm:prSet phldrT="[Текст]"/>
      <dgm:spPr/>
      <dgm:t>
        <a:bodyPr/>
        <a:lstStyle/>
        <a:p>
          <a:r>
            <a:rPr lang="ru-RU" dirty="0">
              <a:solidFill>
                <a:schemeClr val="accent1">
                  <a:lumMod val="75000"/>
                </a:schemeClr>
              </a:solidFill>
            </a:rPr>
            <a:t>.</a:t>
          </a:r>
        </a:p>
      </dgm:t>
    </dgm:pt>
    <dgm:pt modelId="{37CBE5AB-E05F-46FC-8EC9-1F7810812838}" type="parTrans" cxnId="{B3DF8B89-4E90-4386-A06E-83584704C0A6}">
      <dgm:prSet/>
      <dgm:spPr/>
      <dgm:t>
        <a:bodyPr/>
        <a:lstStyle/>
        <a:p>
          <a:endParaRPr lang="ru-RU"/>
        </a:p>
      </dgm:t>
    </dgm:pt>
    <dgm:pt modelId="{BA00BE20-AAC8-4C8D-8263-E5431002219E}" type="sibTrans" cxnId="{B3DF8B89-4E90-4386-A06E-83584704C0A6}">
      <dgm:prSet/>
      <dgm:spPr/>
      <dgm:t>
        <a:bodyPr/>
        <a:lstStyle/>
        <a:p>
          <a:endParaRPr lang="ru-RU"/>
        </a:p>
      </dgm:t>
    </dgm:pt>
    <dgm:pt modelId="{4986217D-FEF2-4A2B-A747-83681F68D781}">
      <dgm:prSet phldrT="[Текст]"/>
      <dgm:spPr/>
      <dgm:t>
        <a:bodyPr/>
        <a:lstStyle/>
        <a:p>
          <a:endParaRPr lang="ru-RU" dirty="0"/>
        </a:p>
      </dgm:t>
    </dgm:pt>
    <dgm:pt modelId="{F2F0DD4E-FF33-4158-82A3-17DB3FCFEE3C}" type="parTrans" cxnId="{230F4D22-CBDA-4E2D-8AC6-DC0D5328972B}">
      <dgm:prSet/>
      <dgm:spPr/>
      <dgm:t>
        <a:bodyPr/>
        <a:lstStyle/>
        <a:p>
          <a:endParaRPr lang="ru-RU"/>
        </a:p>
      </dgm:t>
    </dgm:pt>
    <dgm:pt modelId="{56D1C2AA-C321-4BC2-A9D4-05642F55B315}" type="sibTrans" cxnId="{230F4D22-CBDA-4E2D-8AC6-DC0D5328972B}">
      <dgm:prSet/>
      <dgm:spPr/>
      <dgm:t>
        <a:bodyPr/>
        <a:lstStyle/>
        <a:p>
          <a:endParaRPr lang="ru-RU"/>
        </a:p>
      </dgm:t>
    </dgm:pt>
    <dgm:pt modelId="{44D05056-AADC-4530-AF16-B16BE41F8078}">
      <dgm:prSet phldrT="[Текст]"/>
      <dgm:spPr/>
      <dgm:t>
        <a:bodyPr/>
        <a:lstStyle/>
        <a:p>
          <a:endParaRPr lang="ru-RU" dirty="0"/>
        </a:p>
      </dgm:t>
    </dgm:pt>
    <dgm:pt modelId="{7D7466BD-160B-486C-A586-CA71E4C21BBF}" type="parTrans" cxnId="{6161BC8A-7F21-4EED-BD13-151958E2AB60}">
      <dgm:prSet/>
      <dgm:spPr/>
      <dgm:t>
        <a:bodyPr/>
        <a:lstStyle/>
        <a:p>
          <a:endParaRPr lang="ru-RU"/>
        </a:p>
      </dgm:t>
    </dgm:pt>
    <dgm:pt modelId="{445FFBA4-28A9-4F80-8891-FB5B4C912711}" type="sibTrans" cxnId="{6161BC8A-7F21-4EED-BD13-151958E2AB60}">
      <dgm:prSet/>
      <dgm:spPr/>
      <dgm:t>
        <a:bodyPr/>
        <a:lstStyle/>
        <a:p>
          <a:endParaRPr lang="ru-RU"/>
        </a:p>
      </dgm:t>
    </dgm:pt>
    <dgm:pt modelId="{18C4E455-3AEE-415C-92E1-AD7255FC14EA}">
      <dgm:prSet phldrT="[Текст]"/>
      <dgm:spPr/>
      <dgm:t>
        <a:bodyPr/>
        <a:lstStyle/>
        <a:p>
          <a:endParaRPr lang="ru-RU" dirty="0"/>
        </a:p>
      </dgm:t>
    </dgm:pt>
    <dgm:pt modelId="{254A2103-0BC2-4CA3-B01E-D28623099C63}" type="parTrans" cxnId="{59353E84-B2CF-4C04-8651-7F18AFB36903}">
      <dgm:prSet/>
      <dgm:spPr/>
      <dgm:t>
        <a:bodyPr/>
        <a:lstStyle/>
        <a:p>
          <a:endParaRPr lang="ru-RU"/>
        </a:p>
      </dgm:t>
    </dgm:pt>
    <dgm:pt modelId="{393517BF-D5C4-4385-927D-A3FD14116148}" type="sibTrans" cxnId="{59353E84-B2CF-4C04-8651-7F18AFB36903}">
      <dgm:prSet/>
      <dgm:spPr/>
      <dgm:t>
        <a:bodyPr/>
        <a:lstStyle/>
        <a:p>
          <a:endParaRPr lang="ru-RU"/>
        </a:p>
      </dgm:t>
    </dgm:pt>
    <dgm:pt modelId="{367D15E6-9B22-4644-BAC9-887F863C5E64}">
      <dgm:prSet phldrT="[Текст]"/>
      <dgm:spPr/>
      <dgm:t>
        <a:bodyPr/>
        <a:lstStyle/>
        <a:p>
          <a:endParaRPr lang="ru-RU" dirty="0"/>
        </a:p>
      </dgm:t>
    </dgm:pt>
    <dgm:pt modelId="{4BCAA755-231B-47C1-A9C1-0B90B2911C15}" type="parTrans" cxnId="{6A1BF63A-A10C-4C61-AC6D-96AC7E75D0F5}">
      <dgm:prSet/>
      <dgm:spPr/>
      <dgm:t>
        <a:bodyPr/>
        <a:lstStyle/>
        <a:p>
          <a:endParaRPr lang="ru-RU"/>
        </a:p>
      </dgm:t>
    </dgm:pt>
    <dgm:pt modelId="{78D9E368-6D8C-4C69-85E0-5AA5D11157D0}" type="sibTrans" cxnId="{6A1BF63A-A10C-4C61-AC6D-96AC7E75D0F5}">
      <dgm:prSet/>
      <dgm:spPr/>
      <dgm:t>
        <a:bodyPr/>
        <a:lstStyle/>
        <a:p>
          <a:endParaRPr lang="ru-RU"/>
        </a:p>
      </dgm:t>
    </dgm:pt>
    <dgm:pt modelId="{CEC1E30C-E74F-47D2-90DF-E407FFE00A2C}" type="pres">
      <dgm:prSet presAssocID="{B1F4C740-4F58-4FF5-818C-EFFC35E92A77}" presName="Name0" presStyleCnt="0">
        <dgm:presLayoutVars>
          <dgm:dir/>
          <dgm:animLvl val="lvl"/>
          <dgm:resizeHandles val="exact"/>
        </dgm:presLayoutVars>
      </dgm:prSet>
      <dgm:spPr/>
    </dgm:pt>
    <dgm:pt modelId="{39D105D4-9C4E-42F8-8BB4-09476C8534D9}" type="pres">
      <dgm:prSet presAssocID="{172EA15C-1048-4883-B3E5-99E9D352F6F7}" presName="Name8" presStyleCnt="0"/>
      <dgm:spPr/>
    </dgm:pt>
    <dgm:pt modelId="{45761355-3FE7-4413-9185-F1A4B6AF660D}" type="pres">
      <dgm:prSet presAssocID="{172EA15C-1048-4883-B3E5-99E9D352F6F7}" presName="level" presStyleLbl="node1" presStyleIdx="0" presStyleCnt="5">
        <dgm:presLayoutVars>
          <dgm:chMax val="1"/>
          <dgm:bulletEnabled val="1"/>
        </dgm:presLayoutVars>
      </dgm:prSet>
      <dgm:spPr/>
    </dgm:pt>
    <dgm:pt modelId="{DBDBA669-F3BF-436C-9223-1EE56253BC44}" type="pres">
      <dgm:prSet presAssocID="{172EA15C-1048-4883-B3E5-99E9D352F6F7}" presName="levelTx" presStyleLbl="revTx" presStyleIdx="0" presStyleCnt="0">
        <dgm:presLayoutVars>
          <dgm:chMax val="1"/>
          <dgm:bulletEnabled val="1"/>
        </dgm:presLayoutVars>
      </dgm:prSet>
      <dgm:spPr/>
    </dgm:pt>
    <dgm:pt modelId="{D4AB6722-8C88-4298-9F7A-3102BF40073D}" type="pres">
      <dgm:prSet presAssocID="{367D15E6-9B22-4644-BAC9-887F863C5E64}" presName="Name8" presStyleCnt="0"/>
      <dgm:spPr/>
    </dgm:pt>
    <dgm:pt modelId="{BBB05ED2-A0A1-4634-A927-EE2639353F45}" type="pres">
      <dgm:prSet presAssocID="{367D15E6-9B22-4644-BAC9-887F863C5E64}" presName="level" presStyleLbl="node1" presStyleIdx="1" presStyleCnt="5">
        <dgm:presLayoutVars>
          <dgm:chMax val="1"/>
          <dgm:bulletEnabled val="1"/>
        </dgm:presLayoutVars>
      </dgm:prSet>
      <dgm:spPr/>
    </dgm:pt>
    <dgm:pt modelId="{D7B1D7E6-A256-42AA-8D8C-D8109435387E}" type="pres">
      <dgm:prSet presAssocID="{367D15E6-9B22-4644-BAC9-887F863C5E64}" presName="levelTx" presStyleLbl="revTx" presStyleIdx="0" presStyleCnt="0">
        <dgm:presLayoutVars>
          <dgm:chMax val="1"/>
          <dgm:bulletEnabled val="1"/>
        </dgm:presLayoutVars>
      </dgm:prSet>
      <dgm:spPr/>
    </dgm:pt>
    <dgm:pt modelId="{C0EDA681-EF2B-41BD-BCE9-3A2456259D23}" type="pres">
      <dgm:prSet presAssocID="{18C4E455-3AEE-415C-92E1-AD7255FC14EA}" presName="Name8" presStyleCnt="0"/>
      <dgm:spPr/>
    </dgm:pt>
    <dgm:pt modelId="{71516EE2-CD1C-4105-A43B-3F1C642154DA}" type="pres">
      <dgm:prSet presAssocID="{18C4E455-3AEE-415C-92E1-AD7255FC14EA}" presName="level" presStyleLbl="node1" presStyleIdx="2" presStyleCnt="5">
        <dgm:presLayoutVars>
          <dgm:chMax val="1"/>
          <dgm:bulletEnabled val="1"/>
        </dgm:presLayoutVars>
      </dgm:prSet>
      <dgm:spPr/>
    </dgm:pt>
    <dgm:pt modelId="{9FC5924A-4198-456F-9C75-F162D2916F8A}" type="pres">
      <dgm:prSet presAssocID="{18C4E455-3AEE-415C-92E1-AD7255FC14EA}" presName="levelTx" presStyleLbl="revTx" presStyleIdx="0" presStyleCnt="0">
        <dgm:presLayoutVars>
          <dgm:chMax val="1"/>
          <dgm:bulletEnabled val="1"/>
        </dgm:presLayoutVars>
      </dgm:prSet>
      <dgm:spPr/>
    </dgm:pt>
    <dgm:pt modelId="{3B13D182-8583-431B-9BC6-ADC0440CF20B}" type="pres">
      <dgm:prSet presAssocID="{44D05056-AADC-4530-AF16-B16BE41F8078}" presName="Name8" presStyleCnt="0"/>
      <dgm:spPr/>
    </dgm:pt>
    <dgm:pt modelId="{17E973C2-1CF2-4A29-8DCD-89B31644DC04}" type="pres">
      <dgm:prSet presAssocID="{44D05056-AADC-4530-AF16-B16BE41F8078}" presName="level" presStyleLbl="node1" presStyleIdx="3" presStyleCnt="5">
        <dgm:presLayoutVars>
          <dgm:chMax val="1"/>
          <dgm:bulletEnabled val="1"/>
        </dgm:presLayoutVars>
      </dgm:prSet>
      <dgm:spPr/>
    </dgm:pt>
    <dgm:pt modelId="{4A708606-CC56-46CA-A0A0-BAD308357EB9}" type="pres">
      <dgm:prSet presAssocID="{44D05056-AADC-4530-AF16-B16BE41F8078}" presName="levelTx" presStyleLbl="revTx" presStyleIdx="0" presStyleCnt="0">
        <dgm:presLayoutVars>
          <dgm:chMax val="1"/>
          <dgm:bulletEnabled val="1"/>
        </dgm:presLayoutVars>
      </dgm:prSet>
      <dgm:spPr/>
    </dgm:pt>
    <dgm:pt modelId="{F017EC00-AF74-496E-8CF1-6C2B49C49B07}" type="pres">
      <dgm:prSet presAssocID="{4986217D-FEF2-4A2B-A747-83681F68D781}" presName="Name8" presStyleCnt="0"/>
      <dgm:spPr/>
    </dgm:pt>
    <dgm:pt modelId="{B988E90E-C52D-49D4-A7F4-CAA42217D18F}" type="pres">
      <dgm:prSet presAssocID="{4986217D-FEF2-4A2B-A747-83681F68D781}" presName="level" presStyleLbl="node1" presStyleIdx="4" presStyleCnt="5">
        <dgm:presLayoutVars>
          <dgm:chMax val="1"/>
          <dgm:bulletEnabled val="1"/>
        </dgm:presLayoutVars>
      </dgm:prSet>
      <dgm:spPr/>
    </dgm:pt>
    <dgm:pt modelId="{6FE2F0C5-2EAF-41C3-BC13-E75E27239A76}" type="pres">
      <dgm:prSet presAssocID="{4986217D-FEF2-4A2B-A747-83681F68D781}" presName="levelTx" presStyleLbl="revTx" presStyleIdx="0" presStyleCnt="0">
        <dgm:presLayoutVars>
          <dgm:chMax val="1"/>
          <dgm:bulletEnabled val="1"/>
        </dgm:presLayoutVars>
      </dgm:prSet>
      <dgm:spPr/>
    </dgm:pt>
  </dgm:ptLst>
  <dgm:cxnLst>
    <dgm:cxn modelId="{DD9C9102-45C7-43C1-8160-91C938F10B97}" type="presOf" srcId="{367D15E6-9B22-4644-BAC9-887F863C5E64}" destId="{D7B1D7E6-A256-42AA-8D8C-D8109435387E}" srcOrd="1" destOrd="0" presId="urn:microsoft.com/office/officeart/2005/8/layout/pyramid1"/>
    <dgm:cxn modelId="{230F4D22-CBDA-4E2D-8AC6-DC0D5328972B}" srcId="{B1F4C740-4F58-4FF5-818C-EFFC35E92A77}" destId="{4986217D-FEF2-4A2B-A747-83681F68D781}" srcOrd="4" destOrd="0" parTransId="{F2F0DD4E-FF33-4158-82A3-17DB3FCFEE3C}" sibTransId="{56D1C2AA-C321-4BC2-A9D4-05642F55B315}"/>
    <dgm:cxn modelId="{7F37422C-3980-4135-93F2-0588FC6757BF}" type="presOf" srcId="{18C4E455-3AEE-415C-92E1-AD7255FC14EA}" destId="{71516EE2-CD1C-4105-A43B-3F1C642154DA}" srcOrd="0" destOrd="0" presId="urn:microsoft.com/office/officeart/2005/8/layout/pyramid1"/>
    <dgm:cxn modelId="{6A1BF63A-A10C-4C61-AC6D-96AC7E75D0F5}" srcId="{B1F4C740-4F58-4FF5-818C-EFFC35E92A77}" destId="{367D15E6-9B22-4644-BAC9-887F863C5E64}" srcOrd="1" destOrd="0" parTransId="{4BCAA755-231B-47C1-A9C1-0B90B2911C15}" sibTransId="{78D9E368-6D8C-4C69-85E0-5AA5D11157D0}"/>
    <dgm:cxn modelId="{3408903F-FFE3-4342-BB54-F147351E51F4}" type="presOf" srcId="{44D05056-AADC-4530-AF16-B16BE41F8078}" destId="{17E973C2-1CF2-4A29-8DCD-89B31644DC04}" srcOrd="0" destOrd="0" presId="urn:microsoft.com/office/officeart/2005/8/layout/pyramid1"/>
    <dgm:cxn modelId="{E1A24E7E-FB69-4F34-B111-B840B792CF36}" type="presOf" srcId="{172EA15C-1048-4883-B3E5-99E9D352F6F7}" destId="{45761355-3FE7-4413-9185-F1A4B6AF660D}" srcOrd="0" destOrd="0" presId="urn:microsoft.com/office/officeart/2005/8/layout/pyramid1"/>
    <dgm:cxn modelId="{59353E84-B2CF-4C04-8651-7F18AFB36903}" srcId="{B1F4C740-4F58-4FF5-818C-EFFC35E92A77}" destId="{18C4E455-3AEE-415C-92E1-AD7255FC14EA}" srcOrd="2" destOrd="0" parTransId="{254A2103-0BC2-4CA3-B01E-D28623099C63}" sibTransId="{393517BF-D5C4-4385-927D-A3FD14116148}"/>
    <dgm:cxn modelId="{B3DF8B89-4E90-4386-A06E-83584704C0A6}" srcId="{B1F4C740-4F58-4FF5-818C-EFFC35E92A77}" destId="{172EA15C-1048-4883-B3E5-99E9D352F6F7}" srcOrd="0" destOrd="0" parTransId="{37CBE5AB-E05F-46FC-8EC9-1F7810812838}" sibTransId="{BA00BE20-AAC8-4C8D-8263-E5431002219E}"/>
    <dgm:cxn modelId="{6161BC8A-7F21-4EED-BD13-151958E2AB60}" srcId="{B1F4C740-4F58-4FF5-818C-EFFC35E92A77}" destId="{44D05056-AADC-4530-AF16-B16BE41F8078}" srcOrd="3" destOrd="0" parTransId="{7D7466BD-160B-486C-A586-CA71E4C21BBF}" sibTransId="{445FFBA4-28A9-4F80-8891-FB5B4C912711}"/>
    <dgm:cxn modelId="{7E2AE48E-9AB5-4CD9-87CD-7DB3C4BD1001}" type="presOf" srcId="{18C4E455-3AEE-415C-92E1-AD7255FC14EA}" destId="{9FC5924A-4198-456F-9C75-F162D2916F8A}" srcOrd="1" destOrd="0" presId="urn:microsoft.com/office/officeart/2005/8/layout/pyramid1"/>
    <dgm:cxn modelId="{64C104B0-06D3-4B97-AA26-A34DF25C0044}" type="presOf" srcId="{4986217D-FEF2-4A2B-A747-83681F68D781}" destId="{6FE2F0C5-2EAF-41C3-BC13-E75E27239A76}" srcOrd="1" destOrd="0" presId="urn:microsoft.com/office/officeart/2005/8/layout/pyramid1"/>
    <dgm:cxn modelId="{583EA0BC-A67D-499F-A7FB-79C93FC3834D}" type="presOf" srcId="{B1F4C740-4F58-4FF5-818C-EFFC35E92A77}" destId="{CEC1E30C-E74F-47D2-90DF-E407FFE00A2C}" srcOrd="0" destOrd="0" presId="urn:microsoft.com/office/officeart/2005/8/layout/pyramid1"/>
    <dgm:cxn modelId="{3D7458D4-CDE9-47F9-8B76-A8B582EB9728}" type="presOf" srcId="{4986217D-FEF2-4A2B-A747-83681F68D781}" destId="{B988E90E-C52D-49D4-A7F4-CAA42217D18F}" srcOrd="0" destOrd="0" presId="urn:microsoft.com/office/officeart/2005/8/layout/pyramid1"/>
    <dgm:cxn modelId="{52C9B6D7-ED93-42E1-BE1F-E285D9FF3058}" type="presOf" srcId="{367D15E6-9B22-4644-BAC9-887F863C5E64}" destId="{BBB05ED2-A0A1-4634-A927-EE2639353F45}" srcOrd="0" destOrd="0" presId="urn:microsoft.com/office/officeart/2005/8/layout/pyramid1"/>
    <dgm:cxn modelId="{2E6F1FE5-0BBF-4521-9E17-7EC77DFE4820}" type="presOf" srcId="{172EA15C-1048-4883-B3E5-99E9D352F6F7}" destId="{DBDBA669-F3BF-436C-9223-1EE56253BC44}" srcOrd="1" destOrd="0" presId="urn:microsoft.com/office/officeart/2005/8/layout/pyramid1"/>
    <dgm:cxn modelId="{45EDADF4-7DFE-4862-90B6-FBA7265CB0F3}" type="presOf" srcId="{44D05056-AADC-4530-AF16-B16BE41F8078}" destId="{4A708606-CC56-46CA-A0A0-BAD308357EB9}" srcOrd="1" destOrd="0" presId="urn:microsoft.com/office/officeart/2005/8/layout/pyramid1"/>
    <dgm:cxn modelId="{48E41B05-1FF6-4007-8364-60F3B78D30D7}" type="presParOf" srcId="{CEC1E30C-E74F-47D2-90DF-E407FFE00A2C}" destId="{39D105D4-9C4E-42F8-8BB4-09476C8534D9}" srcOrd="0" destOrd="0" presId="urn:microsoft.com/office/officeart/2005/8/layout/pyramid1"/>
    <dgm:cxn modelId="{01C5547F-6690-4E53-B2B3-C6921230C15B}" type="presParOf" srcId="{39D105D4-9C4E-42F8-8BB4-09476C8534D9}" destId="{45761355-3FE7-4413-9185-F1A4B6AF660D}" srcOrd="0" destOrd="0" presId="urn:microsoft.com/office/officeart/2005/8/layout/pyramid1"/>
    <dgm:cxn modelId="{0C3F498C-6FA5-4335-8A17-DBCACC5D1D41}" type="presParOf" srcId="{39D105D4-9C4E-42F8-8BB4-09476C8534D9}" destId="{DBDBA669-F3BF-436C-9223-1EE56253BC44}" srcOrd="1" destOrd="0" presId="urn:microsoft.com/office/officeart/2005/8/layout/pyramid1"/>
    <dgm:cxn modelId="{1A56017E-B894-4D50-863D-2CF39C1D6453}" type="presParOf" srcId="{CEC1E30C-E74F-47D2-90DF-E407FFE00A2C}" destId="{D4AB6722-8C88-4298-9F7A-3102BF40073D}" srcOrd="1" destOrd="0" presId="urn:microsoft.com/office/officeart/2005/8/layout/pyramid1"/>
    <dgm:cxn modelId="{6E06E56D-C628-4043-9DDE-C1E35128F2CC}" type="presParOf" srcId="{D4AB6722-8C88-4298-9F7A-3102BF40073D}" destId="{BBB05ED2-A0A1-4634-A927-EE2639353F45}" srcOrd="0" destOrd="0" presId="urn:microsoft.com/office/officeart/2005/8/layout/pyramid1"/>
    <dgm:cxn modelId="{38AAD9E7-A97E-4770-A9DB-9F14F34621C7}" type="presParOf" srcId="{D4AB6722-8C88-4298-9F7A-3102BF40073D}" destId="{D7B1D7E6-A256-42AA-8D8C-D8109435387E}" srcOrd="1" destOrd="0" presId="urn:microsoft.com/office/officeart/2005/8/layout/pyramid1"/>
    <dgm:cxn modelId="{6F3B78C0-1542-45F1-914D-5E7160C73EB5}" type="presParOf" srcId="{CEC1E30C-E74F-47D2-90DF-E407FFE00A2C}" destId="{C0EDA681-EF2B-41BD-BCE9-3A2456259D23}" srcOrd="2" destOrd="0" presId="urn:microsoft.com/office/officeart/2005/8/layout/pyramid1"/>
    <dgm:cxn modelId="{57AA2192-ACD1-4796-A07C-B953950CD8C3}" type="presParOf" srcId="{C0EDA681-EF2B-41BD-BCE9-3A2456259D23}" destId="{71516EE2-CD1C-4105-A43B-3F1C642154DA}" srcOrd="0" destOrd="0" presId="urn:microsoft.com/office/officeart/2005/8/layout/pyramid1"/>
    <dgm:cxn modelId="{2CFDE3BD-D040-46F0-8A8C-D15D37DA2118}" type="presParOf" srcId="{C0EDA681-EF2B-41BD-BCE9-3A2456259D23}" destId="{9FC5924A-4198-456F-9C75-F162D2916F8A}" srcOrd="1" destOrd="0" presId="urn:microsoft.com/office/officeart/2005/8/layout/pyramid1"/>
    <dgm:cxn modelId="{3AB8DDE0-6B11-4A1C-9FE3-9DC1BDD1AC17}" type="presParOf" srcId="{CEC1E30C-E74F-47D2-90DF-E407FFE00A2C}" destId="{3B13D182-8583-431B-9BC6-ADC0440CF20B}" srcOrd="3" destOrd="0" presId="urn:microsoft.com/office/officeart/2005/8/layout/pyramid1"/>
    <dgm:cxn modelId="{0BD25918-994B-405C-9351-ED0BDCD50AA3}" type="presParOf" srcId="{3B13D182-8583-431B-9BC6-ADC0440CF20B}" destId="{17E973C2-1CF2-4A29-8DCD-89B31644DC04}" srcOrd="0" destOrd="0" presId="urn:microsoft.com/office/officeart/2005/8/layout/pyramid1"/>
    <dgm:cxn modelId="{35C8ABCF-EA26-4641-9CEE-93FD9874BE16}" type="presParOf" srcId="{3B13D182-8583-431B-9BC6-ADC0440CF20B}" destId="{4A708606-CC56-46CA-A0A0-BAD308357EB9}" srcOrd="1" destOrd="0" presId="urn:microsoft.com/office/officeart/2005/8/layout/pyramid1"/>
    <dgm:cxn modelId="{7F965D4F-48AA-4631-9A14-B718E42BEEE1}" type="presParOf" srcId="{CEC1E30C-E74F-47D2-90DF-E407FFE00A2C}" destId="{F017EC00-AF74-496E-8CF1-6C2B49C49B07}" srcOrd="4" destOrd="0" presId="urn:microsoft.com/office/officeart/2005/8/layout/pyramid1"/>
    <dgm:cxn modelId="{55999595-0EAB-46EB-A65B-7B7B05D85A8A}" type="presParOf" srcId="{F017EC00-AF74-496E-8CF1-6C2B49C49B07}" destId="{B988E90E-C52D-49D4-A7F4-CAA42217D18F}" srcOrd="0" destOrd="0" presId="urn:microsoft.com/office/officeart/2005/8/layout/pyramid1"/>
    <dgm:cxn modelId="{635DAD95-EDB7-4D11-BA50-B301D3B14138}" type="presParOf" srcId="{F017EC00-AF74-496E-8CF1-6C2B49C49B07}" destId="{6FE2F0C5-2EAF-41C3-BC13-E75E27239A76}" srcOrd="1" destOrd="0" presId="urn:microsoft.com/office/officeart/2005/8/layout/pyramid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61BFBBF3-53C7-4900-8A68-2D9D1C34B4E7}">
      <dgm:prSet phldrT="[Текст]" custT="1"/>
      <dgm:spPr>
        <a:ln>
          <a:noFill/>
        </a:ln>
        <a:scene3d>
          <a:camera prst="orthographicFront"/>
          <a:lightRig rig="flat" dir="t"/>
        </a:scene3d>
        <a:sp3d extrusionH="12700" prstMaterial="plastic"/>
      </dgm:spPr>
      <dgm:t>
        <a:bodyPr anchor="ctr"/>
        <a:lstStyle/>
        <a:p>
          <a:pPr marL="0" indent="0" algn="l">
            <a:buNone/>
          </a:pPr>
          <a:r>
            <a:rPr lang="uk-UA" sz="2000" b="1" noProof="0" dirty="0">
              <a:latin typeface="Arial" panose="020B0604020202020204" pitchFamily="34" charset="0"/>
              <a:cs typeface="Arial" panose="020B0604020202020204" pitchFamily="34" charset="0"/>
            </a:rPr>
            <a:t>Залучати:</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B471D0DA-B8A3-41B1-B4CB-4F94D8579FE9}">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роботодавця та працівників; </a:t>
          </a:r>
        </a:p>
      </dgm:t>
    </dgm:pt>
    <dgm:pt modelId="{1FB7DC48-DC68-4F77-B9FB-D7EDE41A68BE}" type="parTrans" cxnId="{AA7C2C98-3E83-455D-86C0-0DA195ED15EB}">
      <dgm:prSet/>
      <dgm:spPr/>
      <dgm:t>
        <a:bodyPr/>
        <a:lstStyle/>
        <a:p>
          <a:endParaRPr lang="uk-UA"/>
        </a:p>
      </dgm:t>
    </dgm:pt>
    <dgm:pt modelId="{8106470D-7A8E-4919-92F8-BA4C856BEC69}" type="sibTrans" cxnId="{AA7C2C98-3E83-455D-86C0-0DA195ED15EB}">
      <dgm:prSet/>
      <dgm:spPr/>
      <dgm:t>
        <a:bodyPr/>
        <a:lstStyle/>
        <a:p>
          <a:endParaRPr lang="uk-UA"/>
        </a:p>
      </dgm:t>
    </dgm:pt>
    <dgm:pt modelId="{9BB1B216-2F3C-4FA0-9C50-730FEE7EF140}">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спеціалістів роботодавця з питань БЗР; </a:t>
          </a:r>
        </a:p>
      </dgm:t>
    </dgm:pt>
    <dgm:pt modelId="{4D8A086A-A419-4566-B88D-34090CB0854F}" type="parTrans" cxnId="{3B193421-F28B-4C6F-AD15-1D8A2BA43A66}">
      <dgm:prSet/>
      <dgm:spPr/>
      <dgm:t>
        <a:bodyPr/>
        <a:lstStyle/>
        <a:p>
          <a:endParaRPr lang="uk-UA"/>
        </a:p>
      </dgm:t>
    </dgm:pt>
    <dgm:pt modelId="{80063F06-A17E-498C-8DA5-F71A3BAFA6D5}" type="sibTrans" cxnId="{3B193421-F28B-4C6F-AD15-1D8A2BA43A66}">
      <dgm:prSet/>
      <dgm:spPr/>
      <dgm:t>
        <a:bodyPr/>
        <a:lstStyle/>
        <a:p>
          <a:endParaRPr lang="uk-UA"/>
        </a:p>
      </dgm:t>
    </dgm:pt>
    <dgm:pt modelId="{717F15A7-DA01-42E1-B296-48D789E255D4}">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зовнішніх експертів із питань БЗР; </a:t>
          </a:r>
        </a:p>
      </dgm:t>
    </dgm:pt>
    <dgm:pt modelId="{AB50604C-C614-4041-AFF9-F2F89CBCE050}" type="parTrans" cxnId="{E2129639-7786-41A8-BEBD-F59DEE009D58}">
      <dgm:prSet/>
      <dgm:spPr/>
      <dgm:t>
        <a:bodyPr/>
        <a:lstStyle/>
        <a:p>
          <a:endParaRPr lang="uk-UA"/>
        </a:p>
      </dgm:t>
    </dgm:pt>
    <dgm:pt modelId="{347EE28F-E821-452C-8ACB-35951B40B535}" type="sibTrans" cxnId="{E2129639-7786-41A8-BEBD-F59DEE009D58}">
      <dgm:prSet/>
      <dgm:spPr/>
      <dgm:t>
        <a:bodyPr/>
        <a:lstStyle/>
        <a:p>
          <a:endParaRPr lang="uk-UA"/>
        </a:p>
      </dgm:t>
    </dgm:pt>
    <dgm:pt modelId="{BF82770F-5C59-419B-881D-9BA0ACF57811}">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постачальників послуг БЗР; </a:t>
          </a:r>
        </a:p>
      </dgm:t>
    </dgm:pt>
    <dgm:pt modelId="{22F990DA-261B-4F55-8A38-C08BFC9346EB}" type="parTrans" cxnId="{568324E5-2931-4248-9E96-63EBC32740D5}">
      <dgm:prSet/>
      <dgm:spPr/>
      <dgm:t>
        <a:bodyPr/>
        <a:lstStyle/>
        <a:p>
          <a:endParaRPr lang="uk-UA"/>
        </a:p>
      </dgm:t>
    </dgm:pt>
    <dgm:pt modelId="{1D966E48-3B28-4661-A421-1A9BE78169EF}" type="sibTrans" cxnId="{568324E5-2931-4248-9E96-63EBC32740D5}">
      <dgm:prSet/>
      <dgm:spPr/>
      <dgm:t>
        <a:bodyPr/>
        <a:lstStyle/>
        <a:p>
          <a:endParaRPr lang="uk-UA"/>
        </a:p>
      </dgm:t>
    </dgm:pt>
    <dgm:pt modelId="{13C0E1B7-BCF7-440D-BA34-07B0923E1DDC}">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менеджерів середньої ланки; </a:t>
          </a:r>
        </a:p>
      </dgm:t>
    </dgm:pt>
    <dgm:pt modelId="{A0850891-BBEB-4C7D-A5F4-8DAE4799F458}" type="parTrans" cxnId="{D8FEF327-24A5-4279-98A6-4B276F60F7E2}">
      <dgm:prSet/>
      <dgm:spPr/>
      <dgm:t>
        <a:bodyPr/>
        <a:lstStyle/>
        <a:p>
          <a:endParaRPr lang="uk-UA"/>
        </a:p>
      </dgm:t>
    </dgm:pt>
    <dgm:pt modelId="{4737CF03-FA47-4EB6-9047-4F2FC680CA0F}" type="sibTrans" cxnId="{D8FEF327-24A5-4279-98A6-4B276F60F7E2}">
      <dgm:prSet/>
      <dgm:spPr/>
      <dgm:t>
        <a:bodyPr/>
        <a:lstStyle/>
        <a:p>
          <a:endParaRPr lang="uk-UA"/>
        </a:p>
      </dgm:t>
    </dgm:pt>
    <dgm:pt modelId="{02A8B94C-21AA-4DFA-BE9A-586B5EDF2ABF}">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постачальників; </a:t>
          </a:r>
        </a:p>
      </dgm:t>
    </dgm:pt>
    <dgm:pt modelId="{8826CC79-0BF5-4A2D-9B47-57D7FAA7F451}" type="parTrans" cxnId="{E41E7133-521E-49DB-9D6F-FD6C1180FA9A}">
      <dgm:prSet/>
      <dgm:spPr/>
      <dgm:t>
        <a:bodyPr/>
        <a:lstStyle/>
        <a:p>
          <a:endParaRPr lang="uk-UA"/>
        </a:p>
      </dgm:t>
    </dgm:pt>
    <dgm:pt modelId="{3AD588DC-FFDD-4977-BB28-185CCA4EBED3}" type="sibTrans" cxnId="{E41E7133-521E-49DB-9D6F-FD6C1180FA9A}">
      <dgm:prSet/>
      <dgm:spPr/>
      <dgm:t>
        <a:bodyPr/>
        <a:lstStyle/>
        <a:p>
          <a:endParaRPr lang="uk-UA"/>
        </a:p>
      </dgm:t>
    </dgm:pt>
    <dgm:pt modelId="{716A91E1-0EC7-4E00-9D52-11FDC1343E71}">
      <dgm:prSet custT="1"/>
      <dgm:spPr/>
      <dgm:t>
        <a:bodyPr anchor="ct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інших роботодавців (і працівників) у випадку користування одним і тим самим робочим місцем</a:t>
          </a:r>
        </a:p>
      </dgm:t>
    </dgm:pt>
    <dgm:pt modelId="{3CC70F33-780B-41F6-ACE2-82EF9BF545C3}" type="parTrans" cxnId="{8910504D-55CC-4692-8D14-202A50F395A9}">
      <dgm:prSet/>
      <dgm:spPr/>
      <dgm:t>
        <a:bodyPr/>
        <a:lstStyle/>
        <a:p>
          <a:endParaRPr lang="uk-UA"/>
        </a:p>
      </dgm:t>
    </dgm:pt>
    <dgm:pt modelId="{2A4113F9-45F5-46AB-9B67-EB718FA435DA}" type="sibTrans" cxnId="{8910504D-55CC-4692-8D14-202A50F395A9}">
      <dgm:prSet/>
      <dgm:spPr/>
      <dgm:t>
        <a:bodyPr/>
        <a:lstStyle/>
        <a:p>
          <a:endParaRPr lang="uk-UA"/>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2</a:t>
          </a:r>
          <a:endParaRPr lang="ru-RU" b="1" dirty="0">
            <a:solidFill>
              <a:schemeClr val="bg1"/>
            </a:solidFill>
            <a:latin typeface="Arial" panose="020B0604020202020204" pitchFamily="34" charset="0"/>
            <a:cs typeface="Arial" panose="020B0604020202020204" pitchFamily="34" charset="0"/>
          </a:endParaRPr>
        </a:p>
      </dgm:t>
    </dgm:pt>
    <dgm:pt modelId="{55EFA30C-6DFF-45E4-A2F7-3B52E536AD3F}" type="sibTrans" cxnId="{38FCE4C9-57A8-46C1-9D4C-02B02C07167B}">
      <dgm:prSet/>
      <dgm:spPr/>
      <dgm:t>
        <a:bodyPr/>
        <a:lstStyle/>
        <a:p>
          <a:endParaRPr lang="ru-RU">
            <a:latin typeface=" Overpass Ligth"/>
          </a:endParaRPr>
        </a:p>
      </dgm:t>
    </dgm:pt>
    <dgm:pt modelId="{230D1295-F6EF-413A-AE45-8FB2A023002A}" type="parTrans" cxnId="{38FCE4C9-57A8-46C1-9D4C-02B02C07167B}">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2742" custLinFactNeighborY="-34174">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custScaleY="208038" custLinFactNeighborX="197" custLinFactNeighborY="-33618">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A1247F0D-A24C-43C0-8DD6-7402B5C4BC2E}" type="presOf" srcId="{716A91E1-0EC7-4E00-9D52-11FDC1343E71}" destId="{D375D3DD-642E-4E73-BF13-EB318558CD7A}" srcOrd="0" destOrd="7" presId="urn:microsoft.com/office/officeart/2005/8/layout/chevron2"/>
    <dgm:cxn modelId="{92D97C1F-830A-4D04-A6BB-FFA26F6302D3}" type="presOf" srcId="{B471D0DA-B8A3-41B1-B4CB-4F94D8579FE9}" destId="{D375D3DD-642E-4E73-BF13-EB318558CD7A}" srcOrd="0" destOrd="1" presId="urn:microsoft.com/office/officeart/2005/8/layout/chevron2"/>
    <dgm:cxn modelId="{3B193421-F28B-4C6F-AD15-1D8A2BA43A66}" srcId="{220EA887-0B74-4939-82A4-2B28CFB7EDA5}" destId="{9BB1B216-2F3C-4FA0-9C50-730FEE7EF140}" srcOrd="2" destOrd="0" parTransId="{4D8A086A-A419-4566-B88D-34090CB0854F}" sibTransId="{80063F06-A17E-498C-8DA5-F71A3BAFA6D5}"/>
    <dgm:cxn modelId="{D8FEF327-24A5-4279-98A6-4B276F60F7E2}" srcId="{220EA887-0B74-4939-82A4-2B28CFB7EDA5}" destId="{13C0E1B7-BCF7-440D-BA34-07B0923E1DDC}" srcOrd="5" destOrd="0" parTransId="{A0850891-BBEB-4C7D-A5F4-8DAE4799F458}" sibTransId="{4737CF03-FA47-4EB6-9047-4F2FC680CA0F}"/>
    <dgm:cxn modelId="{C56B4829-F2E6-4986-AA8A-EB42E240AE06}" type="presOf" srcId="{C155A69B-A5F3-40CB-BE89-0A032C6FA9BF}" destId="{36AA8F26-8E43-4F46-8A29-2328FE988576}" srcOrd="0" destOrd="0" presId="urn:microsoft.com/office/officeart/2005/8/layout/chevron2"/>
    <dgm:cxn modelId="{D1DAD929-5673-4396-9E5B-FA62FF1E760A}" type="presOf" srcId="{9BB1B216-2F3C-4FA0-9C50-730FEE7EF140}" destId="{D375D3DD-642E-4E73-BF13-EB318558CD7A}" srcOrd="0" destOrd="2" presId="urn:microsoft.com/office/officeart/2005/8/layout/chevron2"/>
    <dgm:cxn modelId="{E41E7133-521E-49DB-9D6F-FD6C1180FA9A}" srcId="{220EA887-0B74-4939-82A4-2B28CFB7EDA5}" destId="{02A8B94C-21AA-4DFA-BE9A-586B5EDF2ABF}" srcOrd="6" destOrd="0" parTransId="{8826CC79-0BF5-4A2D-9B47-57D7FAA7F451}" sibTransId="{3AD588DC-FFDD-4977-BB28-185CCA4EBED3}"/>
    <dgm:cxn modelId="{E2129639-7786-41A8-BEBD-F59DEE009D58}" srcId="{220EA887-0B74-4939-82A4-2B28CFB7EDA5}" destId="{717F15A7-DA01-42E1-B296-48D789E255D4}" srcOrd="3" destOrd="0" parTransId="{AB50604C-C614-4041-AFF9-F2F89CBCE050}" sibTransId="{347EE28F-E821-452C-8ACB-35951B40B535}"/>
    <dgm:cxn modelId="{8910504D-55CC-4692-8D14-202A50F395A9}" srcId="{220EA887-0B74-4939-82A4-2B28CFB7EDA5}" destId="{716A91E1-0EC7-4E00-9D52-11FDC1343E71}" srcOrd="7" destOrd="0" parTransId="{3CC70F33-780B-41F6-ACE2-82EF9BF545C3}" sibTransId="{2A4113F9-45F5-46AB-9B67-EB718FA435DA}"/>
    <dgm:cxn modelId="{8AD02C8D-9A91-4CF0-B9EE-EDA5DF8367C7}" type="presOf" srcId="{02A8B94C-21AA-4DFA-BE9A-586B5EDF2ABF}" destId="{D375D3DD-642E-4E73-BF13-EB318558CD7A}" srcOrd="0" destOrd="6" presId="urn:microsoft.com/office/officeart/2005/8/layout/chevron2"/>
    <dgm:cxn modelId="{5EAB9C8D-94F9-47B0-8CC5-8878330D618D}" type="presOf" srcId="{717F15A7-DA01-42E1-B296-48D789E255D4}" destId="{D375D3DD-642E-4E73-BF13-EB318558CD7A}" srcOrd="0" destOrd="3" presId="urn:microsoft.com/office/officeart/2005/8/layout/chevron2"/>
    <dgm:cxn modelId="{AA7C2C98-3E83-455D-86C0-0DA195ED15EB}" srcId="{220EA887-0B74-4939-82A4-2B28CFB7EDA5}" destId="{B471D0DA-B8A3-41B1-B4CB-4F94D8579FE9}" srcOrd="1" destOrd="0" parTransId="{1FB7DC48-DC68-4F77-B9FB-D7EDE41A68BE}" sibTransId="{8106470D-7A8E-4919-92F8-BA4C856BEC69}"/>
    <dgm:cxn modelId="{8890279D-D917-4487-A2E7-33B9022DB7D1}" type="presOf" srcId="{61BFBBF3-53C7-4900-8A68-2D9D1C34B4E7}" destId="{D375D3DD-642E-4E73-BF13-EB318558CD7A}" srcOrd="0" destOrd="0" presId="urn:microsoft.com/office/officeart/2005/8/layout/chevron2"/>
    <dgm:cxn modelId="{B678C1A9-7251-41C3-84C5-FD6E2D0C1BA3}" type="presOf" srcId="{BF82770F-5C59-419B-881D-9BA0ACF57811}" destId="{D375D3DD-642E-4E73-BF13-EB318558CD7A}" srcOrd="0" destOrd="4"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1AA93CC9-FB52-47E2-9170-E37B09BB7042}" type="presOf" srcId="{13C0E1B7-BCF7-440D-BA34-07B0923E1DDC}" destId="{D375D3DD-642E-4E73-BF13-EB318558CD7A}" srcOrd="0" destOrd="5" presId="urn:microsoft.com/office/officeart/2005/8/layout/chevron2"/>
    <dgm:cxn modelId="{38FCE4C9-57A8-46C1-9D4C-02B02C07167B}" srcId="{C155A69B-A5F3-40CB-BE89-0A032C6FA9BF}" destId="{220EA887-0B74-4939-82A4-2B28CFB7EDA5}" srcOrd="0" destOrd="0" parTransId="{230D1295-F6EF-413A-AE45-8FB2A023002A}" sibTransId="{55EFA30C-6DFF-45E4-A2F7-3B52E536AD3F}"/>
    <dgm:cxn modelId="{568324E5-2931-4248-9E96-63EBC32740D5}" srcId="{220EA887-0B74-4939-82A4-2B28CFB7EDA5}" destId="{BF82770F-5C59-419B-881D-9BA0ACF57811}" srcOrd="4" destOrd="0" parTransId="{22F990DA-261B-4F55-8A38-C08BFC9346EB}" sibTransId="{1D966E48-3B28-4661-A421-1A9BE78169E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3</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ru-RU" sz="2000" noProof="0" dirty="0" err="1">
              <a:latin typeface="Arial" panose="020B0604020202020204" pitchFamily="34" charset="0"/>
              <a:cs typeface="Arial" panose="020B0604020202020204" pitchFamily="34" charset="0"/>
            </a:rPr>
            <a:t>Включати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всі</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небезпеки</a:t>
          </a:r>
          <a:r>
            <a:rPr lang="ru-RU" sz="2000" noProof="0" dirty="0">
              <a:latin typeface="Arial" panose="020B0604020202020204" pitchFamily="34" charset="0"/>
              <a:cs typeface="Arial" panose="020B0604020202020204" pitchFamily="34" charset="0"/>
            </a:rPr>
            <a:t> та </a:t>
          </a:r>
          <a:r>
            <a:rPr lang="ru-RU" sz="2000" noProof="0" dirty="0" err="1">
              <a:latin typeface="Arial" panose="020B0604020202020204" pitchFamily="34" charset="0"/>
              <a:cs typeface="Arial" panose="020B0604020202020204" pitchFamily="34" charset="0"/>
            </a:rPr>
            <a:t>професійні</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ризики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що</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впливають</a:t>
          </a:r>
          <a:r>
            <a:rPr lang="ru-RU" sz="2000" noProof="0" dirty="0">
              <a:latin typeface="Arial" panose="020B0604020202020204" pitchFamily="34" charset="0"/>
              <a:cs typeface="Arial" panose="020B0604020202020204" pitchFamily="34" charset="0"/>
            </a:rPr>
            <a:t> на </a:t>
          </a:r>
          <a:r>
            <a:rPr lang="ru-RU" sz="2000" noProof="0" dirty="0" err="1">
              <a:latin typeface="Arial" panose="020B0604020202020204" pitchFamily="34" charset="0"/>
              <a:cs typeface="Arial" panose="020B0604020202020204" pitchFamily="34" charset="0"/>
            </a:rPr>
            <a:t>працівників</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61BFBBF3-53C7-4900-8A68-2D9D1C34B4E7}">
      <dgm:prSet phldrT="[Текст]" custT="1"/>
      <dgm:spPr>
        <a:ln>
          <a:noFill/>
        </a:ln>
        <a:scene3d>
          <a:camera prst="orthographicFront"/>
          <a:lightRig rig="flat" dir="t"/>
        </a:scene3d>
        <a:sp3d extrusionH="12700" prstMaterial="plastic"/>
      </dgm:spPr>
      <dgm:t>
        <a:bodyPr anchor="ctr"/>
        <a:lstStyle/>
        <a:p>
          <a:pPr marL="0" indent="0" algn="l">
            <a:buNone/>
          </a:pPr>
          <a:r>
            <a:rPr lang="uk-UA" sz="2000" b="1" noProof="0" dirty="0">
              <a:latin typeface="Arial" panose="020B0604020202020204" pitchFamily="34" charset="0"/>
              <a:cs typeface="Arial" panose="020B0604020202020204" pitchFamily="34" charset="0"/>
            </a:rPr>
            <a:t>Слід враховувати:</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B471D0DA-B8A3-41B1-B4CB-4F94D8579FE9}">
      <dgm:prSet custT="1"/>
      <dgm:spPr/>
      <dgm:t>
        <a:bodyPr anchor="ctr"/>
        <a:lstStyle/>
        <a:p>
          <a:pPr marL="177800" indent="-177800" algn="l">
            <a:buFont typeface="Arial" panose="020B0604020202020204" pitchFamily="34" charset="0"/>
            <a:buChar char="•"/>
          </a:pPr>
          <a:r>
            <a:rPr lang="ru-RU" sz="2000" noProof="0">
              <a:latin typeface="Arial" panose="020B0604020202020204" pitchFamily="34" charset="0"/>
              <a:cs typeface="Arial" panose="020B0604020202020204" pitchFamily="34" charset="0"/>
            </a:rPr>
            <a:t>кількість працівників, які зазнають впливу; </a:t>
          </a:r>
          <a:endParaRPr lang="uk-UA" sz="2000" noProof="0" dirty="0">
            <a:latin typeface="Arial" panose="020B0604020202020204" pitchFamily="34" charset="0"/>
            <a:cs typeface="Arial" panose="020B0604020202020204" pitchFamily="34" charset="0"/>
          </a:endParaRPr>
        </a:p>
      </dgm:t>
    </dgm:pt>
    <dgm:pt modelId="{1FB7DC48-DC68-4F77-B9FB-D7EDE41A68BE}" type="parTrans" cxnId="{AA7C2C98-3E83-455D-86C0-0DA195ED15EB}">
      <dgm:prSet/>
      <dgm:spPr/>
      <dgm:t>
        <a:bodyPr/>
        <a:lstStyle/>
        <a:p>
          <a:endParaRPr lang="uk-UA"/>
        </a:p>
      </dgm:t>
    </dgm:pt>
    <dgm:pt modelId="{8106470D-7A8E-4919-92F8-BA4C856BEC69}" type="sibTrans" cxnId="{AA7C2C98-3E83-455D-86C0-0DA195ED15EB}">
      <dgm:prSet/>
      <dgm:spPr/>
      <dgm:t>
        <a:bodyPr/>
        <a:lstStyle/>
        <a:p>
          <a:endParaRPr lang="uk-UA"/>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4</a:t>
          </a:r>
          <a:endParaRPr lang="ru-RU" b="1" dirty="0">
            <a:solidFill>
              <a:schemeClr val="bg1"/>
            </a:solidFill>
            <a:latin typeface="Arial" panose="020B0604020202020204" pitchFamily="34" charset="0"/>
            <a:cs typeface="Arial" panose="020B0604020202020204" pitchFamily="34" charset="0"/>
          </a:endParaRPr>
        </a:p>
      </dgm:t>
    </dgm:pt>
    <dgm:pt modelId="{55EFA30C-6DFF-45E4-A2F7-3B52E536AD3F}" type="sibTrans" cxnId="{38FCE4C9-57A8-46C1-9D4C-02B02C07167B}">
      <dgm:prSet/>
      <dgm:spPr/>
      <dgm:t>
        <a:bodyPr/>
        <a:lstStyle/>
        <a:p>
          <a:endParaRPr lang="ru-RU">
            <a:latin typeface=" Overpass Ligth"/>
          </a:endParaRPr>
        </a:p>
      </dgm:t>
    </dgm:pt>
    <dgm:pt modelId="{230D1295-F6EF-413A-AE45-8FB2A023002A}" type="parTrans" cxnId="{38FCE4C9-57A8-46C1-9D4C-02B02C07167B}">
      <dgm:prSet/>
      <dgm:spPr/>
      <dgm:t>
        <a:bodyPr/>
        <a:lstStyle/>
        <a:p>
          <a:endParaRPr lang="ru-RU">
            <a:latin typeface=" Overpass Ligth"/>
          </a:endParaRPr>
        </a:p>
      </dgm:t>
    </dgm:pt>
    <dgm:pt modelId="{515DCE27-7581-46B5-9A0E-B88347319384}">
      <dgm:prSet custT="1"/>
      <dgm:spPr/>
      <dgm:t>
        <a:bodyP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характер робочого місця; </a:t>
          </a:r>
        </a:p>
      </dgm:t>
    </dgm:pt>
    <dgm:pt modelId="{43DFB5C0-79D6-4AE0-90EF-30C87E823868}" type="parTrans" cxnId="{83C635ED-6069-4091-81CC-018A7E1A1AD3}">
      <dgm:prSet/>
      <dgm:spPr/>
      <dgm:t>
        <a:bodyPr/>
        <a:lstStyle/>
        <a:p>
          <a:endParaRPr lang="uk-UA"/>
        </a:p>
      </dgm:t>
    </dgm:pt>
    <dgm:pt modelId="{D3E77785-5D25-4390-8CCB-7D4DB5E909F0}" type="sibTrans" cxnId="{83C635ED-6069-4091-81CC-018A7E1A1AD3}">
      <dgm:prSet/>
      <dgm:spPr/>
      <dgm:t>
        <a:bodyPr/>
        <a:lstStyle/>
        <a:p>
          <a:endParaRPr lang="uk-UA"/>
        </a:p>
      </dgm:t>
    </dgm:pt>
    <dgm:pt modelId="{4F70F190-C9C7-4B68-B3FD-5B5FB4B42978}">
      <dgm:prSet custT="1"/>
      <dgm:spPr/>
      <dgm:t>
        <a:bodyP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тип процесу; </a:t>
          </a:r>
        </a:p>
      </dgm:t>
    </dgm:pt>
    <dgm:pt modelId="{1D473EB5-6CF0-4E3D-A7E2-4B34216CEDA7}" type="parTrans" cxnId="{6679E299-1DD9-4759-8C69-0A2EA16ADAFD}">
      <dgm:prSet/>
      <dgm:spPr/>
      <dgm:t>
        <a:bodyPr/>
        <a:lstStyle/>
        <a:p>
          <a:endParaRPr lang="uk-UA"/>
        </a:p>
      </dgm:t>
    </dgm:pt>
    <dgm:pt modelId="{C03BEB69-7F34-4E7C-A53B-2D5FD8B01BE2}" type="sibTrans" cxnId="{6679E299-1DD9-4759-8C69-0A2EA16ADAFD}">
      <dgm:prSet/>
      <dgm:spPr/>
      <dgm:t>
        <a:bodyPr/>
        <a:lstStyle/>
        <a:p>
          <a:endParaRPr lang="uk-UA"/>
        </a:p>
      </dgm:t>
    </dgm:pt>
    <dgm:pt modelId="{66F72CC4-564A-4D7F-B23F-37AF8F52D5A1}">
      <dgm:prSet custT="1"/>
      <dgm:spPr/>
      <dgm:t>
        <a:bodyP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виконувані завдання; </a:t>
          </a:r>
        </a:p>
      </dgm:t>
    </dgm:pt>
    <dgm:pt modelId="{259F5638-272E-4B1A-BA32-F8F3A2CB63C6}" type="parTrans" cxnId="{EFA548DA-EC90-4D81-A063-4E621AC5472E}">
      <dgm:prSet/>
      <dgm:spPr/>
      <dgm:t>
        <a:bodyPr/>
        <a:lstStyle/>
        <a:p>
          <a:endParaRPr lang="uk-UA"/>
        </a:p>
      </dgm:t>
    </dgm:pt>
    <dgm:pt modelId="{B96C0271-CDFE-460D-9284-40263B98E58F}" type="sibTrans" cxnId="{EFA548DA-EC90-4D81-A063-4E621AC5472E}">
      <dgm:prSet/>
      <dgm:spPr/>
      <dgm:t>
        <a:bodyPr/>
        <a:lstStyle/>
        <a:p>
          <a:endParaRPr lang="uk-UA"/>
        </a:p>
      </dgm:t>
    </dgm:pt>
    <dgm:pt modelId="{4C173F31-1DCA-499B-B022-E0F7A275BD8B}">
      <dgm:prSet custT="1"/>
      <dgm:spPr/>
      <dgm:t>
        <a:bodyPr/>
        <a:lstStyle/>
        <a:p>
          <a:pPr marL="177800" indent="-177800" algn="l">
            <a:buFont typeface="Arial" panose="020B0604020202020204" pitchFamily="34" charset="0"/>
            <a:buChar char="•"/>
          </a:pPr>
          <a:r>
            <a:rPr lang="uk-UA" sz="2000" noProof="0" dirty="0">
              <a:latin typeface="Arial" panose="020B0604020202020204" pitchFamily="34" charset="0"/>
              <a:cs typeface="Arial" panose="020B0604020202020204" pitchFamily="34" charset="0"/>
            </a:rPr>
            <a:t>технічну складність</a:t>
          </a:r>
        </a:p>
      </dgm:t>
    </dgm:pt>
    <dgm:pt modelId="{F24801C8-7D1C-44D3-92C2-2AC9ED6E55E9}" type="parTrans" cxnId="{AACBC0E2-ABCA-4909-87F7-3058CE78A366}">
      <dgm:prSet/>
      <dgm:spPr/>
      <dgm:t>
        <a:bodyPr/>
        <a:lstStyle/>
        <a:p>
          <a:endParaRPr lang="uk-UA"/>
        </a:p>
      </dgm:t>
    </dgm:pt>
    <dgm:pt modelId="{35480B12-C6FF-43E6-96A5-0BE94421CC22}" type="sibTrans" cxnId="{AACBC0E2-ABCA-4909-87F7-3058CE78A366}">
      <dgm:prSet/>
      <dgm:spPr/>
      <dgm:t>
        <a:bodyPr/>
        <a:lstStyle/>
        <a:p>
          <a:endParaRPr lang="uk-UA"/>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2742" custLinFactNeighborY="-34174">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custScaleY="208038" custLinFactNeighborX="197" custLinFactNeighborY="-33618">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68EA112-2024-4424-A319-9FB7D0AFC099}" type="presOf" srcId="{515DCE27-7581-46B5-9A0E-B88347319384}" destId="{D375D3DD-642E-4E73-BF13-EB318558CD7A}" srcOrd="0" destOrd="2" presId="urn:microsoft.com/office/officeart/2005/8/layout/chevron2"/>
    <dgm:cxn modelId="{92D97C1F-830A-4D04-A6BB-FFA26F6302D3}" type="presOf" srcId="{B471D0DA-B8A3-41B1-B4CB-4F94D8579FE9}" destId="{D375D3DD-642E-4E73-BF13-EB318558CD7A}" srcOrd="0" destOrd="1" presId="urn:microsoft.com/office/officeart/2005/8/layout/chevron2"/>
    <dgm:cxn modelId="{C56B4829-F2E6-4986-AA8A-EB42E240AE06}" type="presOf" srcId="{C155A69B-A5F3-40CB-BE89-0A032C6FA9BF}" destId="{36AA8F26-8E43-4F46-8A29-2328FE988576}" srcOrd="0" destOrd="0" presId="urn:microsoft.com/office/officeart/2005/8/layout/chevron2"/>
    <dgm:cxn modelId="{2F11D82A-95F8-4BF4-B417-54D76EDF74B3}" type="presOf" srcId="{4F70F190-C9C7-4B68-B3FD-5B5FB4B42978}" destId="{D375D3DD-642E-4E73-BF13-EB318558CD7A}" srcOrd="0" destOrd="3" presId="urn:microsoft.com/office/officeart/2005/8/layout/chevron2"/>
    <dgm:cxn modelId="{879FD157-2DDD-461E-99F1-EEF55C562866}" type="presOf" srcId="{4C173F31-1DCA-499B-B022-E0F7A275BD8B}" destId="{D375D3DD-642E-4E73-BF13-EB318558CD7A}" srcOrd="0" destOrd="5" presId="urn:microsoft.com/office/officeart/2005/8/layout/chevron2"/>
    <dgm:cxn modelId="{4FE45388-04F8-48A7-8819-13367AFCD111}" type="presOf" srcId="{66F72CC4-564A-4D7F-B23F-37AF8F52D5A1}" destId="{D375D3DD-642E-4E73-BF13-EB318558CD7A}" srcOrd="0" destOrd="4" presId="urn:microsoft.com/office/officeart/2005/8/layout/chevron2"/>
    <dgm:cxn modelId="{AA7C2C98-3E83-455D-86C0-0DA195ED15EB}" srcId="{220EA887-0B74-4939-82A4-2B28CFB7EDA5}" destId="{B471D0DA-B8A3-41B1-B4CB-4F94D8579FE9}" srcOrd="1" destOrd="0" parTransId="{1FB7DC48-DC68-4F77-B9FB-D7EDE41A68BE}" sibTransId="{8106470D-7A8E-4919-92F8-BA4C856BEC69}"/>
    <dgm:cxn modelId="{6679E299-1DD9-4759-8C69-0A2EA16ADAFD}" srcId="{220EA887-0B74-4939-82A4-2B28CFB7EDA5}" destId="{4F70F190-C9C7-4B68-B3FD-5B5FB4B42978}" srcOrd="3" destOrd="0" parTransId="{1D473EB5-6CF0-4E3D-A7E2-4B34216CEDA7}" sibTransId="{C03BEB69-7F34-4E7C-A53B-2D5FD8B01BE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EFA548DA-EC90-4D81-A063-4E621AC5472E}" srcId="{220EA887-0B74-4939-82A4-2B28CFB7EDA5}" destId="{66F72CC4-564A-4D7F-B23F-37AF8F52D5A1}" srcOrd="4" destOrd="0" parTransId="{259F5638-272E-4B1A-BA32-F8F3A2CB63C6}" sibTransId="{B96C0271-CDFE-460D-9284-40263B98E58F}"/>
    <dgm:cxn modelId="{AACBC0E2-ABCA-4909-87F7-3058CE78A366}" srcId="{220EA887-0B74-4939-82A4-2B28CFB7EDA5}" destId="{4C173F31-1DCA-499B-B022-E0F7A275BD8B}" srcOrd="5" destOrd="0" parTransId="{F24801C8-7D1C-44D3-92C2-2AC9ED6E55E9}" sibTransId="{35480B12-C6FF-43E6-96A5-0BE94421CC22}"/>
    <dgm:cxn modelId="{83C635ED-6069-4091-81CC-018A7E1A1AD3}" srcId="{220EA887-0B74-4939-82A4-2B28CFB7EDA5}" destId="{515DCE27-7581-46B5-9A0E-B88347319384}" srcOrd="2" destOrd="0" parTransId="{43DFB5C0-79D6-4AE0-90EF-30C87E823868}" sibTransId="{D3E77785-5D25-4390-8CCB-7D4DB5E909F0}"/>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55A69B-A5F3-40CB-BE89-0A032C6FA9BF}" type="doc">
      <dgm:prSet loTypeId="urn:microsoft.com/office/officeart/2005/8/layout/chevron2" loCatId="process" qsTypeId="urn:microsoft.com/office/officeart/2005/8/quickstyle/3d1" qsCatId="3D" csTypeId="urn:microsoft.com/office/officeart/2005/8/colors/accent1_1" csCatId="accent1" phldr="1"/>
      <dgm:spPr/>
      <dgm:t>
        <a:bodyPr/>
        <a:lstStyle/>
        <a:p>
          <a:endParaRPr lang="ru-RU"/>
        </a:p>
      </dgm:t>
    </dgm:pt>
    <dgm:pt modelId="{220EA887-0B74-4939-82A4-2B28CFB7EDA5}">
      <dgm:prSet phldrT="[Текст]"/>
      <dgm:spPr>
        <a:solidFill>
          <a:srgbClr val="646ED9"/>
        </a:solidFill>
        <a:ln>
          <a:noFill/>
        </a:ln>
        <a:scene3d>
          <a:camera prst="orthographicFront"/>
          <a:lightRig rig="flat" dir="t"/>
        </a:scene3d>
        <a:sp3d prstMaterial="plastic">
          <a:bevelB w="88900" h="31750" prst="angle"/>
        </a:sp3d>
      </dgm:spPr>
      <dgm:t>
        <a:bodyPr/>
        <a:lstStyle/>
        <a:p>
          <a:r>
            <a:rPr lang="en-US" b="1" dirty="0">
              <a:solidFill>
                <a:schemeClr val="bg1"/>
              </a:solidFill>
              <a:latin typeface="Arial" panose="020B0604020202020204" pitchFamily="34" charset="0"/>
              <a:cs typeface="Arial" panose="020B0604020202020204" pitchFamily="34" charset="0"/>
            </a:rPr>
            <a:t>6</a:t>
          </a:r>
          <a:endParaRPr lang="ru-RU" b="1" dirty="0">
            <a:solidFill>
              <a:schemeClr val="bg1"/>
            </a:solidFill>
            <a:latin typeface="Arial" panose="020B0604020202020204" pitchFamily="34" charset="0"/>
            <a:cs typeface="Arial" panose="020B0604020202020204" pitchFamily="34" charset="0"/>
          </a:endParaRPr>
        </a:p>
      </dgm:t>
    </dgm:pt>
    <dgm:pt modelId="{230D1295-F6EF-413A-AE45-8FB2A023002A}" type="parTrans" cxnId="{38FCE4C9-57A8-46C1-9D4C-02B02C07167B}">
      <dgm:prSet/>
      <dgm:spPr/>
      <dgm:t>
        <a:bodyPr/>
        <a:lstStyle/>
        <a:p>
          <a:endParaRPr lang="ru-RU">
            <a:latin typeface=" Overpass Ligth"/>
          </a:endParaRPr>
        </a:p>
      </dgm:t>
    </dgm:pt>
    <dgm:pt modelId="{55EFA30C-6DFF-45E4-A2F7-3B52E536AD3F}" type="sibTrans" cxnId="{38FCE4C9-57A8-46C1-9D4C-02B02C07167B}">
      <dgm:prSet/>
      <dgm:spPr/>
      <dgm:t>
        <a:bodyPr/>
        <a:lstStyle/>
        <a:p>
          <a:endParaRPr lang="ru-RU">
            <a:latin typeface=" Overpass Ligth"/>
          </a:endParaRPr>
        </a:p>
      </dgm:t>
    </dgm:pt>
    <dgm:pt modelId="{61BFBBF3-53C7-4900-8A68-2D9D1C34B4E7}">
      <dgm:prSet phldrT="[Текст]" custT="1"/>
      <dgm:spPr>
        <a:ln>
          <a:noFill/>
        </a:ln>
        <a:scene3d>
          <a:camera prst="orthographicFront"/>
          <a:lightRig rig="flat" dir="t"/>
        </a:scene3d>
        <a:sp3d extrusionH="12700" prstMaterial="plastic"/>
      </dgm:spPr>
      <dgm:t>
        <a:bodyPr/>
        <a:lstStyle/>
        <a:p>
          <a:pPr marL="0" indent="0" algn="l">
            <a:buNone/>
          </a:pPr>
          <a:r>
            <a:rPr lang="ru-RU" sz="2000" noProof="0" dirty="0" err="1">
              <a:latin typeface="Arial" panose="020B0604020202020204" pitchFamily="34" charset="0"/>
              <a:cs typeface="Arial" panose="020B0604020202020204" pitchFamily="34" charset="0"/>
            </a:rPr>
            <a:t>Враховувати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результати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попереднього</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оцінювання</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професійних</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ризиків</a:t>
          </a:r>
          <a:r>
            <a:rPr lang="ru-RU" sz="2000" noProof="0" dirty="0">
              <a:latin typeface="Arial" panose="020B0604020202020204" pitchFamily="34" charset="0"/>
              <a:cs typeface="Arial" panose="020B0604020202020204" pitchFamily="34" charset="0"/>
            </a:rPr>
            <a:t>, а </a:t>
          </a:r>
          <a:r>
            <a:rPr lang="ru-RU" sz="2000" noProof="0" dirty="0" err="1">
              <a:latin typeface="Arial" panose="020B0604020202020204" pitchFamily="34" charset="0"/>
              <a:cs typeface="Arial" panose="020B0604020202020204" pitchFamily="34" charset="0"/>
            </a:rPr>
            <a:t>також</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результати</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впровадження</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відповідних</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запобіжних</a:t>
          </a:r>
          <a:r>
            <a:rPr lang="ru-RU" sz="2000" noProof="0" dirty="0">
              <a:latin typeface="Arial" panose="020B0604020202020204" pitchFamily="34" charset="0"/>
              <a:cs typeface="Arial" panose="020B0604020202020204" pitchFamily="34" charset="0"/>
            </a:rPr>
            <a:t> і </a:t>
          </a:r>
          <a:r>
            <a:rPr lang="ru-RU" sz="2000" noProof="0" dirty="0" err="1">
              <a:latin typeface="Arial" panose="020B0604020202020204" pitchFamily="34" charset="0"/>
              <a:cs typeface="Arial" panose="020B0604020202020204" pitchFamily="34" charset="0"/>
            </a:rPr>
            <a:t>захисних</a:t>
          </a:r>
          <a:r>
            <a:rPr lang="ru-RU" sz="2000" noProof="0" dirty="0">
              <a:latin typeface="Arial" panose="020B0604020202020204" pitchFamily="34" charset="0"/>
              <a:cs typeface="Arial" panose="020B0604020202020204" pitchFamily="34" charset="0"/>
            </a:rPr>
            <a:t> </a:t>
          </a:r>
          <a:r>
            <a:rPr lang="ru-RU" sz="2000" noProof="0" dirty="0" err="1">
              <a:latin typeface="Arial" panose="020B0604020202020204" pitchFamily="34" charset="0"/>
              <a:cs typeface="Arial" panose="020B0604020202020204" pitchFamily="34" charset="0"/>
            </a:rPr>
            <a:t>заходів</a:t>
          </a:r>
          <a:endParaRPr lang="ru-RU" sz="2000" dirty="0">
            <a:latin typeface="Arial" panose="020B0604020202020204" pitchFamily="34" charset="0"/>
            <a:cs typeface="Arial" panose="020B0604020202020204" pitchFamily="34" charset="0"/>
          </a:endParaRPr>
        </a:p>
      </dgm:t>
    </dgm:pt>
    <dgm:pt modelId="{4C3C1DE8-F543-475A-8C74-DECF05DEA496}" type="parTrans" cxnId="{0150D3B7-8D2D-4A95-A933-EC4BD7EEF9DA}">
      <dgm:prSet/>
      <dgm:spPr/>
      <dgm:t>
        <a:bodyPr/>
        <a:lstStyle/>
        <a:p>
          <a:endParaRPr lang="ru-RU">
            <a:latin typeface=" Overpass Ligth"/>
          </a:endParaRPr>
        </a:p>
      </dgm:t>
    </dgm:pt>
    <dgm:pt modelId="{CB6868F9-04E4-4A3A-9C04-D3A440AE3B33}" type="sibTrans" cxnId="{0150D3B7-8D2D-4A95-A933-EC4BD7EEF9DA}">
      <dgm:prSet/>
      <dgm:spPr/>
      <dgm:t>
        <a:bodyPr/>
        <a:lstStyle/>
        <a:p>
          <a:endParaRPr lang="ru-RU">
            <a:latin typeface=" Overpass Ligth"/>
          </a:endParaRPr>
        </a:p>
      </dgm:t>
    </dgm:pt>
    <dgm:pt modelId="{36AA8F26-8E43-4F46-8A29-2328FE988576}" type="pres">
      <dgm:prSet presAssocID="{C155A69B-A5F3-40CB-BE89-0A032C6FA9BF}" presName="linearFlow" presStyleCnt="0">
        <dgm:presLayoutVars>
          <dgm:dir/>
          <dgm:animLvl val="lvl"/>
          <dgm:resizeHandles val="exact"/>
        </dgm:presLayoutVars>
      </dgm:prSet>
      <dgm:spPr/>
    </dgm:pt>
    <dgm:pt modelId="{D78AAAA0-FAE5-46CB-A56C-57DF602793DC}" type="pres">
      <dgm:prSet presAssocID="{220EA887-0B74-4939-82A4-2B28CFB7EDA5}" presName="composite" presStyleCnt="0"/>
      <dgm:spPr/>
    </dgm:pt>
    <dgm:pt modelId="{0733592F-41BF-46B7-8599-F8E0348AEB13}" type="pres">
      <dgm:prSet presAssocID="{220EA887-0B74-4939-82A4-2B28CFB7EDA5}" presName="parentText" presStyleLbl="alignNode1" presStyleIdx="0" presStyleCnt="1" custScaleX="101420" custLinFactNeighborX="-8565" custLinFactNeighborY="-147">
        <dgm:presLayoutVars>
          <dgm:chMax val="1"/>
          <dgm:bulletEnabled val="1"/>
        </dgm:presLayoutVars>
      </dgm:prSet>
      <dgm:spPr>
        <a:prstGeom prst="homePlate">
          <a:avLst/>
        </a:prstGeom>
      </dgm:spPr>
    </dgm:pt>
    <dgm:pt modelId="{D375D3DD-642E-4E73-BF13-EB318558CD7A}" type="pres">
      <dgm:prSet presAssocID="{220EA887-0B74-4939-82A4-2B28CFB7EDA5}" presName="descendantText" presStyleLbl="alignAcc1" presStyleIdx="0" presStyleCnt="1" custScaleX="96931">
        <dgm:presLayoutVars>
          <dgm:bulletEnabled val="1"/>
        </dgm:presLayoutVars>
      </dgm:prSet>
      <dgm:spPr>
        <a:prstGeom prst="rect">
          <a:avLst/>
        </a:prstGeom>
      </dgm:spPr>
    </dgm:pt>
  </dgm:ptLst>
  <dgm:cxnLst>
    <dgm:cxn modelId="{58DE0C00-B3C6-45CC-8DAD-D60823A510F4}" type="presOf" srcId="{220EA887-0B74-4939-82A4-2B28CFB7EDA5}" destId="{0733592F-41BF-46B7-8599-F8E0348AEB13}" srcOrd="0" destOrd="0" presId="urn:microsoft.com/office/officeart/2005/8/layout/chevron2"/>
    <dgm:cxn modelId="{C56B4829-F2E6-4986-AA8A-EB42E240AE06}" type="presOf" srcId="{C155A69B-A5F3-40CB-BE89-0A032C6FA9BF}" destId="{36AA8F26-8E43-4F46-8A29-2328FE988576}" srcOrd="0" destOrd="0" presId="urn:microsoft.com/office/officeart/2005/8/layout/chevron2"/>
    <dgm:cxn modelId="{8890279D-D917-4487-A2E7-33B9022DB7D1}" type="presOf" srcId="{61BFBBF3-53C7-4900-8A68-2D9D1C34B4E7}" destId="{D375D3DD-642E-4E73-BF13-EB318558CD7A}" srcOrd="0" destOrd="0" presId="urn:microsoft.com/office/officeart/2005/8/layout/chevron2"/>
    <dgm:cxn modelId="{0150D3B7-8D2D-4A95-A933-EC4BD7EEF9DA}" srcId="{220EA887-0B74-4939-82A4-2B28CFB7EDA5}" destId="{61BFBBF3-53C7-4900-8A68-2D9D1C34B4E7}" srcOrd="0" destOrd="0" parTransId="{4C3C1DE8-F543-475A-8C74-DECF05DEA496}" sibTransId="{CB6868F9-04E4-4A3A-9C04-D3A440AE3B33}"/>
    <dgm:cxn modelId="{38FCE4C9-57A8-46C1-9D4C-02B02C07167B}" srcId="{C155A69B-A5F3-40CB-BE89-0A032C6FA9BF}" destId="{220EA887-0B74-4939-82A4-2B28CFB7EDA5}" srcOrd="0" destOrd="0" parTransId="{230D1295-F6EF-413A-AE45-8FB2A023002A}" sibTransId="{55EFA30C-6DFF-45E4-A2F7-3B52E536AD3F}"/>
    <dgm:cxn modelId="{5B029025-04E5-47F7-B46A-0A0BA3025580}" type="presParOf" srcId="{36AA8F26-8E43-4F46-8A29-2328FE988576}" destId="{D78AAAA0-FAE5-46CB-A56C-57DF602793DC}" srcOrd="0" destOrd="0" presId="urn:microsoft.com/office/officeart/2005/8/layout/chevron2"/>
    <dgm:cxn modelId="{D7D6314C-F51E-4524-A61F-22DD65843298}" type="presParOf" srcId="{D78AAAA0-FAE5-46CB-A56C-57DF602793DC}" destId="{0733592F-41BF-46B7-8599-F8E0348AEB13}" srcOrd="0" destOrd="0" presId="urn:microsoft.com/office/officeart/2005/8/layout/chevron2"/>
    <dgm:cxn modelId="{B1B88219-43D7-496C-A202-0A12C786EDFB}" type="presParOf" srcId="{D78AAAA0-FAE5-46CB-A56C-57DF602793DC}" destId="{D375D3DD-642E-4E73-BF13-EB318558CD7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5C663-FFE2-476E-A575-4E9DDAAA2873}">
      <dsp:nvSpPr>
        <dsp:cNvPr id="0" name=""/>
        <dsp:cNvSpPr/>
      </dsp:nvSpPr>
      <dsp:spPr>
        <a:xfrm>
          <a:off x="1697230" y="0"/>
          <a:ext cx="848615" cy="791517"/>
        </a:xfrm>
        <a:prstGeom prst="trapezoid">
          <a:avLst>
            <a:gd name="adj" fmla="val 53607"/>
          </a:avLst>
        </a:prstGeom>
        <a:solidFill>
          <a:schemeClr val="accent1">
            <a:alpha val="90000"/>
            <a:hueOff val="0"/>
            <a:satOff val="0"/>
            <a:lumOff val="0"/>
            <a:alphaOff val="0"/>
          </a:schemeClr>
        </a:solidFill>
        <a:ln>
          <a:noFill/>
        </a:ln>
        <a:effectLst/>
        <a:scene3d>
          <a:camera prst="orthographicFront" zoom="91000"/>
          <a:lightRig rig="threePt" dir="t">
            <a:rot lat="0" lon="0" rev="20640000"/>
          </a:lightRig>
        </a:scene3d>
        <a:sp3d/>
      </dsp:spPr>
      <dsp:style>
        <a:lnRef idx="0">
          <a:scrgbClr r="0" g="0" b="0"/>
        </a:lnRef>
        <a:fillRef idx="1">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a:lnSpc>
              <a:spcPct val="100000"/>
            </a:lnSpc>
            <a:spcBef>
              <a:spcPct val="0"/>
            </a:spcBef>
            <a:spcAft>
              <a:spcPts val="0"/>
            </a:spcAft>
            <a:buNone/>
          </a:pPr>
          <a:endParaRPr lang="uk-UA" sz="2400" b="1" kern="1200" dirty="0">
            <a:solidFill>
              <a:schemeClr val="bg1"/>
            </a:solidFill>
          </a:endParaRPr>
        </a:p>
        <a:p>
          <a:pPr marL="0" lvl="0" indent="0" algn="ctr" defTabSz="1066800">
            <a:lnSpc>
              <a:spcPct val="100000"/>
            </a:lnSpc>
            <a:spcBef>
              <a:spcPct val="0"/>
            </a:spcBef>
            <a:spcAft>
              <a:spcPts val="0"/>
            </a:spcAft>
            <a:buNone/>
          </a:pPr>
          <a:r>
            <a:rPr lang="uk-UA" sz="2400" b="1" kern="1200" dirty="0">
              <a:solidFill>
                <a:schemeClr val="bg1"/>
              </a:solidFill>
            </a:rPr>
            <a:t>1</a:t>
          </a:r>
          <a:endParaRPr lang="ru-RU" sz="3200" b="1" kern="1200" dirty="0">
            <a:solidFill>
              <a:schemeClr val="bg1"/>
            </a:solidFill>
          </a:endParaRPr>
        </a:p>
      </dsp:txBody>
      <dsp:txXfrm>
        <a:off x="1697230" y="0"/>
        <a:ext cx="848615" cy="791517"/>
      </dsp:txXfrm>
    </dsp:sp>
    <dsp:sp modelId="{412926EF-EC55-47AD-A3C3-3CB96D3D66AD}">
      <dsp:nvSpPr>
        <dsp:cNvPr id="0" name=""/>
        <dsp:cNvSpPr/>
      </dsp:nvSpPr>
      <dsp:spPr>
        <a:xfrm>
          <a:off x="1272923" y="791517"/>
          <a:ext cx="1697230" cy="791517"/>
        </a:xfrm>
        <a:prstGeom prst="trapezoid">
          <a:avLst>
            <a:gd name="adj" fmla="val 53607"/>
          </a:avLst>
        </a:prstGeom>
        <a:solidFill>
          <a:schemeClr val="accent1">
            <a:alpha val="90000"/>
            <a:hueOff val="0"/>
            <a:satOff val="0"/>
            <a:lumOff val="0"/>
            <a:alphaOff val="-10000"/>
          </a:schemeClr>
        </a:solidFill>
        <a:ln>
          <a:noFill/>
        </a:ln>
        <a:effectLst/>
        <a:scene3d>
          <a:camera prst="orthographicFront" zoom="91000"/>
          <a:lightRig rig="threePt" dir="t">
            <a:rot lat="0" lon="0" rev="20640000"/>
          </a:lightRig>
        </a:scene3d>
        <a:sp3d/>
      </dsp:spPr>
      <dsp:style>
        <a:lnRef idx="0">
          <a:scrgbClr r="0" g="0" b="0"/>
        </a:lnRef>
        <a:fillRef idx="1">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lvl="0" indent="0" algn="ctr" defTabSz="1244600">
            <a:lnSpc>
              <a:spcPct val="100000"/>
            </a:lnSpc>
            <a:spcBef>
              <a:spcPct val="0"/>
            </a:spcBef>
            <a:spcAft>
              <a:spcPts val="0"/>
            </a:spcAft>
            <a:buNone/>
          </a:pPr>
          <a:r>
            <a:rPr lang="uk-UA" sz="2800" b="1" kern="1200" dirty="0">
              <a:solidFill>
                <a:schemeClr val="bg1"/>
              </a:solidFill>
            </a:rPr>
            <a:t>3</a:t>
          </a:r>
          <a:endParaRPr lang="ru-RU" sz="2800" b="1" kern="1200" dirty="0">
            <a:solidFill>
              <a:schemeClr val="bg1"/>
            </a:solidFill>
          </a:endParaRPr>
        </a:p>
      </dsp:txBody>
      <dsp:txXfrm>
        <a:off x="1569938" y="791517"/>
        <a:ext cx="1103200" cy="791517"/>
      </dsp:txXfrm>
    </dsp:sp>
    <dsp:sp modelId="{A1BA321D-B608-4AC9-92DC-05D185169BAE}">
      <dsp:nvSpPr>
        <dsp:cNvPr id="0" name=""/>
        <dsp:cNvSpPr/>
      </dsp:nvSpPr>
      <dsp:spPr>
        <a:xfrm>
          <a:off x="848615" y="1583035"/>
          <a:ext cx="2545846" cy="791517"/>
        </a:xfrm>
        <a:prstGeom prst="trapezoid">
          <a:avLst>
            <a:gd name="adj" fmla="val 53607"/>
          </a:avLst>
        </a:prstGeom>
        <a:solidFill>
          <a:schemeClr val="accent1">
            <a:alpha val="90000"/>
            <a:hueOff val="0"/>
            <a:satOff val="0"/>
            <a:lumOff val="0"/>
            <a:alphaOff val="-20000"/>
          </a:schemeClr>
        </a:solidFill>
        <a:ln>
          <a:noFill/>
        </a:ln>
        <a:effectLst/>
        <a:scene3d>
          <a:camera prst="orthographicFront" zoom="91000"/>
          <a:lightRig rig="threePt" dir="t">
            <a:rot lat="0" lon="0" rev="20640000"/>
          </a:lightRig>
        </a:scene3d>
        <a:sp3d/>
      </dsp:spPr>
      <dsp:style>
        <a:lnRef idx="0">
          <a:scrgbClr r="0" g="0" b="0"/>
        </a:lnRef>
        <a:fillRef idx="1">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lvl="0" indent="0" algn="ctr" defTabSz="1244600">
            <a:lnSpc>
              <a:spcPct val="100000"/>
            </a:lnSpc>
            <a:spcBef>
              <a:spcPct val="0"/>
            </a:spcBef>
            <a:spcAft>
              <a:spcPts val="0"/>
            </a:spcAft>
            <a:buNone/>
          </a:pPr>
          <a:r>
            <a:rPr lang="uk-UA" sz="2800" b="1" kern="1200" dirty="0">
              <a:solidFill>
                <a:schemeClr val="bg1"/>
              </a:solidFill>
            </a:rPr>
            <a:t>50</a:t>
          </a:r>
          <a:endParaRPr lang="ru-RU" sz="3200" b="1" kern="1200" dirty="0">
            <a:solidFill>
              <a:schemeClr val="bg1"/>
            </a:solidFill>
          </a:endParaRPr>
        </a:p>
      </dsp:txBody>
      <dsp:txXfrm>
        <a:off x="1294138" y="1583035"/>
        <a:ext cx="1654800" cy="791517"/>
      </dsp:txXfrm>
    </dsp:sp>
    <dsp:sp modelId="{5B67B287-2B68-4284-AF30-2D6D5B70ECBA}">
      <dsp:nvSpPr>
        <dsp:cNvPr id="0" name=""/>
        <dsp:cNvSpPr/>
      </dsp:nvSpPr>
      <dsp:spPr>
        <a:xfrm>
          <a:off x="424307" y="2374553"/>
          <a:ext cx="3394461" cy="791517"/>
        </a:xfrm>
        <a:prstGeom prst="trapezoid">
          <a:avLst>
            <a:gd name="adj" fmla="val 53607"/>
          </a:avLst>
        </a:prstGeom>
        <a:solidFill>
          <a:schemeClr val="accent1">
            <a:alpha val="90000"/>
            <a:hueOff val="0"/>
            <a:satOff val="0"/>
            <a:lumOff val="0"/>
            <a:alphaOff val="-30000"/>
          </a:schemeClr>
        </a:solidFill>
        <a:ln>
          <a:noFill/>
        </a:ln>
        <a:effectLst/>
        <a:scene3d>
          <a:camera prst="orthographicFront" zoom="91000"/>
          <a:lightRig rig="threePt" dir="t">
            <a:rot lat="0" lon="0" rev="20640000"/>
          </a:lightRig>
        </a:scene3d>
        <a:sp3d/>
      </dsp:spPr>
      <dsp:style>
        <a:lnRef idx="0">
          <a:scrgbClr r="0" g="0" b="0"/>
        </a:lnRef>
        <a:fillRef idx="1">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1600200">
            <a:lnSpc>
              <a:spcPct val="100000"/>
            </a:lnSpc>
            <a:spcBef>
              <a:spcPct val="0"/>
            </a:spcBef>
            <a:spcAft>
              <a:spcPts val="0"/>
            </a:spcAft>
            <a:buNone/>
          </a:pPr>
          <a:r>
            <a:rPr lang="uk-UA" sz="3600" b="1" kern="1200" dirty="0">
              <a:solidFill>
                <a:schemeClr val="bg1"/>
              </a:solidFill>
            </a:rPr>
            <a:t>80</a:t>
          </a:r>
          <a:endParaRPr lang="ru-RU" sz="3600" b="1" kern="1200" dirty="0">
            <a:solidFill>
              <a:schemeClr val="bg1"/>
            </a:solidFill>
          </a:endParaRPr>
        </a:p>
      </dsp:txBody>
      <dsp:txXfrm>
        <a:off x="1018338" y="2374553"/>
        <a:ext cx="2206400" cy="791517"/>
      </dsp:txXfrm>
    </dsp:sp>
    <dsp:sp modelId="{A9D21EA0-5F71-4074-8E08-C9CE893CBF96}">
      <dsp:nvSpPr>
        <dsp:cNvPr id="0" name=""/>
        <dsp:cNvSpPr/>
      </dsp:nvSpPr>
      <dsp:spPr>
        <a:xfrm>
          <a:off x="0" y="3166071"/>
          <a:ext cx="4243077" cy="791517"/>
        </a:xfrm>
        <a:prstGeom prst="trapezoid">
          <a:avLst>
            <a:gd name="adj" fmla="val 53607"/>
          </a:avLst>
        </a:prstGeom>
        <a:solidFill>
          <a:schemeClr val="accent1">
            <a:alpha val="90000"/>
            <a:hueOff val="0"/>
            <a:satOff val="0"/>
            <a:lumOff val="0"/>
            <a:alphaOff val="-40000"/>
          </a:schemeClr>
        </a:solidFill>
        <a:ln>
          <a:noFill/>
        </a:ln>
        <a:effectLst/>
        <a:scene3d>
          <a:camera prst="orthographicFront" zoom="91000"/>
          <a:lightRig rig="threePt" dir="t">
            <a:rot lat="0" lon="0" rev="20640000"/>
          </a:lightRig>
        </a:scene3d>
        <a:sp3d/>
      </dsp:spPr>
      <dsp:style>
        <a:lnRef idx="0">
          <a:scrgbClr r="0" g="0" b="0"/>
        </a:lnRef>
        <a:fillRef idx="1">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1600200">
            <a:lnSpc>
              <a:spcPct val="100000"/>
            </a:lnSpc>
            <a:spcBef>
              <a:spcPct val="0"/>
            </a:spcBef>
            <a:spcAft>
              <a:spcPts val="0"/>
            </a:spcAft>
            <a:buNone/>
          </a:pPr>
          <a:r>
            <a:rPr lang="uk-UA" sz="3600" b="1" kern="1200" dirty="0">
              <a:solidFill>
                <a:schemeClr val="bg1"/>
              </a:solidFill>
            </a:rPr>
            <a:t>400</a:t>
          </a:r>
          <a:endParaRPr lang="ru-RU" sz="3600" b="1" kern="1200" dirty="0">
            <a:solidFill>
              <a:schemeClr val="bg1"/>
            </a:solidFill>
          </a:endParaRPr>
        </a:p>
      </dsp:txBody>
      <dsp:txXfrm>
        <a:off x="742538" y="3166071"/>
        <a:ext cx="2758000" cy="7915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76200" cap="flat" cmpd="sng" algn="ctr">
          <a:solidFill>
            <a:schemeClr val="bg1"/>
          </a:solid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5</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uk-UA" sz="2000" kern="1200" noProof="0" dirty="0">
              <a:latin typeface="Arial" panose="020B0604020202020204" pitchFamily="34" charset="0"/>
              <a:cs typeface="Arial" panose="020B0604020202020204" pitchFamily="34" charset="0"/>
            </a:rPr>
            <a:t>Правильно планувати</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439317" y="470442"/>
          <a:ext cx="3029149" cy="2150514"/>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7</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31125"/>
        <a:ext cx="2150514" cy="2491521"/>
      </dsp:txXfrm>
    </dsp:sp>
    <dsp:sp modelId="{D375D3DD-642E-4E73-BF13-EB318558CD7A}">
      <dsp:nvSpPr>
        <dsp:cNvPr id="0" name=""/>
        <dsp:cNvSpPr/>
      </dsp:nvSpPr>
      <dsp:spPr>
        <a:xfrm rot="5400000">
          <a:off x="2777403" y="-517212"/>
          <a:ext cx="4096158" cy="51305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ru-RU" sz="2000" b="1" kern="1200" noProof="0" dirty="0" err="1">
              <a:latin typeface="Arial" panose="020B0604020202020204" pitchFamily="34" charset="0"/>
              <a:cs typeface="Arial" panose="020B0604020202020204" pitchFamily="34" charset="0"/>
            </a:rPr>
            <a:t>Здійснювати</a:t>
          </a:r>
          <a:r>
            <a:rPr lang="ru-RU" sz="2000" b="1" kern="1200" noProof="0" dirty="0">
              <a:latin typeface="Arial" panose="020B0604020202020204" pitchFamily="34" charset="0"/>
              <a:cs typeface="Arial" panose="020B0604020202020204" pitchFamily="34" charset="0"/>
            </a:rPr>
            <a:t> на </a:t>
          </a:r>
          <a:r>
            <a:rPr lang="ru-RU" sz="2000" b="1" kern="1200" noProof="0" dirty="0" err="1">
              <a:latin typeface="Arial" panose="020B0604020202020204" pitchFamily="34" charset="0"/>
              <a:cs typeface="Arial" panose="020B0604020202020204" pitchFamily="34" charset="0"/>
            </a:rPr>
            <a:t>всіх</a:t>
          </a:r>
          <a:r>
            <a:rPr lang="ru-RU" sz="2000" b="1" kern="1200" noProof="0" dirty="0">
              <a:latin typeface="Arial" panose="020B0604020202020204" pitchFamily="34" charset="0"/>
              <a:cs typeface="Arial" panose="020B0604020202020204" pitchFamily="34" charset="0"/>
            </a:rPr>
            <a:t> </a:t>
          </a:r>
          <a:r>
            <a:rPr lang="ru-RU" sz="2000" b="1" kern="1200" noProof="0" dirty="0" err="1">
              <a:latin typeface="Arial" panose="020B0604020202020204" pitchFamily="34" charset="0"/>
              <a:cs typeface="Arial" panose="020B0604020202020204" pitchFamily="34" charset="0"/>
            </a:rPr>
            <a:t>робочих</a:t>
          </a:r>
          <a:r>
            <a:rPr lang="ru-RU" sz="2000" b="1" kern="1200" noProof="0" dirty="0">
              <a:latin typeface="Arial" panose="020B0604020202020204" pitchFamily="34" charset="0"/>
              <a:cs typeface="Arial" panose="020B0604020202020204" pitchFamily="34" charset="0"/>
            </a:rPr>
            <a:t> </a:t>
          </a:r>
          <a:r>
            <a:rPr lang="ru-RU" sz="2000" b="1" kern="1200" noProof="0" dirty="0" err="1">
              <a:latin typeface="Arial" panose="020B0604020202020204" pitchFamily="34" charset="0"/>
              <a:cs typeface="Arial" panose="020B0604020202020204" pitchFamily="34" charset="0"/>
            </a:rPr>
            <a:t>місцях</a:t>
          </a:r>
          <a:r>
            <a:rPr lang="uk-UA" sz="2000" b="1" kern="1200" noProof="0" dirty="0">
              <a:latin typeface="Arial" panose="020B0604020202020204" pitchFamily="34" charset="0"/>
              <a:cs typeface="Arial" panose="020B0604020202020204" pitchFamily="34" charset="0"/>
            </a:rPr>
            <a:t>:</a:t>
          </a:r>
          <a:endParaRPr lang="ru-RU" sz="2000" kern="1200" dirty="0">
            <a:latin typeface="Arial" panose="020B0604020202020204" pitchFamily="34" charset="0"/>
            <a:cs typeface="Arial" panose="020B0604020202020204" pitchFamily="34" charset="0"/>
          </a:endParaRP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враховувати реальні методи роботи; </a:t>
          </a:r>
        </a:p>
        <a:p>
          <a:pPr marL="177800" lvl="1" indent="-177800" algn="l" defTabSz="889000">
            <a:lnSpc>
              <a:spcPct val="90000"/>
            </a:lnSpc>
            <a:spcBef>
              <a:spcPct val="0"/>
            </a:spcBef>
            <a:spcAft>
              <a:spcPct val="15000"/>
            </a:spcAft>
            <a:buFont typeface="Arial" panose="020B0604020202020204" pitchFamily="34" charset="0"/>
            <a:buChar char="•"/>
          </a:pPr>
          <a:r>
            <a:rPr lang="ru-RU" sz="2000" kern="1200" noProof="0" dirty="0">
              <a:latin typeface="Arial" panose="020B0604020202020204" pitchFamily="34" charset="0"/>
              <a:cs typeface="Arial" panose="020B0604020202020204" pitchFamily="34" charset="0"/>
            </a:rPr>
            <a:t>брати в розрахунок заходи, які не включені в процедури;</a:t>
          </a:r>
          <a:endParaRPr lang="uk-UA" sz="2000" kern="1200" noProof="0" dirty="0">
            <a:latin typeface="Arial" panose="020B0604020202020204" pitchFamily="34" charset="0"/>
            <a:cs typeface="Arial" panose="020B0604020202020204" pitchFamily="34" charset="0"/>
          </a:endParaRPr>
        </a:p>
        <a:p>
          <a:pPr marL="177800" lvl="1" indent="-177800" algn="l" defTabSz="889000">
            <a:lnSpc>
              <a:spcPct val="90000"/>
            </a:lnSpc>
            <a:spcBef>
              <a:spcPct val="0"/>
            </a:spcBef>
            <a:spcAft>
              <a:spcPct val="15000"/>
            </a:spcAft>
            <a:buFont typeface="Arial" panose="020B0604020202020204" pitchFamily="34" charset="0"/>
            <a:buChar char="•"/>
          </a:pPr>
          <a:r>
            <a:rPr lang="ru-RU" sz="2000" kern="1200" noProof="0" dirty="0">
              <a:latin typeface="Arial" panose="020B0604020202020204" pitchFamily="34" charset="0"/>
              <a:cs typeface="Arial" panose="020B0604020202020204" pitchFamily="34" charset="0"/>
            </a:rPr>
            <a:t>брати до уваги перерви в роботі та зміни в умовах роботи;</a:t>
          </a:r>
          <a:endParaRPr lang="uk-UA" sz="2000" kern="1200" noProof="0" dirty="0">
            <a:latin typeface="Arial" panose="020B0604020202020204" pitchFamily="34" charset="0"/>
            <a:cs typeface="Arial" panose="020B0604020202020204" pitchFamily="34" charset="0"/>
          </a:endParaRPr>
        </a:p>
        <a:p>
          <a:pPr marL="177800" lvl="1" indent="-177800" algn="l" defTabSz="889000">
            <a:lnSpc>
              <a:spcPct val="90000"/>
            </a:lnSpc>
            <a:spcBef>
              <a:spcPct val="0"/>
            </a:spcBef>
            <a:spcAft>
              <a:spcPct val="15000"/>
            </a:spcAft>
            <a:buFont typeface="Arial" panose="020B0604020202020204" pitchFamily="34" charset="0"/>
            <a:buChar char="•"/>
          </a:pPr>
          <a:r>
            <a:rPr lang="ru-RU" sz="2000" kern="1200" noProof="0" dirty="0">
              <a:latin typeface="Arial" panose="020B0604020202020204" pitchFamily="34" charset="0"/>
              <a:cs typeface="Arial" panose="020B0604020202020204" pitchFamily="34" charset="0"/>
            </a:rPr>
            <a:t>врахувати всі фактори професійного ризику та їхню взаємодію;</a:t>
          </a:r>
          <a:endParaRPr lang="uk-UA" sz="2000" kern="1200" noProof="0" dirty="0">
            <a:latin typeface="Arial" panose="020B0604020202020204" pitchFamily="34" charset="0"/>
            <a:cs typeface="Arial" panose="020B0604020202020204" pitchFamily="34" charset="0"/>
          </a:endParaRPr>
        </a:p>
        <a:p>
          <a:pPr marL="177800" lvl="1" indent="-177800" algn="l" defTabSz="889000">
            <a:lnSpc>
              <a:spcPct val="90000"/>
            </a:lnSpc>
            <a:spcBef>
              <a:spcPct val="0"/>
            </a:spcBef>
            <a:spcAft>
              <a:spcPct val="15000"/>
            </a:spcAft>
            <a:buFont typeface="Arial" panose="020B0604020202020204" pitchFamily="34" charset="0"/>
            <a:buChar char="•"/>
          </a:pPr>
          <a:r>
            <a:rPr lang="ru-RU" sz="2000" kern="1200" noProof="0" dirty="0">
              <a:latin typeface="Arial" panose="020B0604020202020204" pitchFamily="34" charset="0"/>
              <a:cs typeface="Arial" panose="020B0604020202020204" pitchFamily="34" charset="0"/>
            </a:rPr>
            <a:t>передбачати контроль обладнання, інструментів, виробів і матеріалів на етапі встановлення та використання</a:t>
          </a:r>
          <a:endParaRPr lang="uk-UA" sz="2000" kern="1200" noProof="0" dirty="0">
            <a:latin typeface="Arial" panose="020B0604020202020204" pitchFamily="34" charset="0"/>
            <a:cs typeface="Arial" panose="020B0604020202020204" pitchFamily="34" charset="0"/>
          </a:endParaRPr>
        </a:p>
      </dsp:txBody>
      <dsp:txXfrm rot="-5400000">
        <a:off x="2260191" y="0"/>
        <a:ext cx="5130583" cy="40961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9</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uk-UA" sz="2000" kern="1200" noProof="0" dirty="0">
              <a:latin typeface="Arial" panose="020B0604020202020204" pitchFamily="34" charset="0"/>
              <a:cs typeface="Arial" panose="020B0604020202020204" pitchFamily="34" charset="0"/>
            </a:rPr>
            <a:t>Забезпечувати ієрархію професійних ризиків та чітке визначення серйозних і неминучих ризиків</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76200" cap="flat" cmpd="sng" algn="ctr">
          <a:solidFill>
            <a:schemeClr val="bg1"/>
          </a:solid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8</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ru-RU" sz="2000" kern="1200" noProof="0" dirty="0" err="1">
              <a:latin typeface="Arial" panose="020B0604020202020204" pitchFamily="34" charset="0"/>
              <a:cs typeface="Arial" panose="020B0604020202020204" pitchFamily="34" charset="0"/>
            </a:rPr>
            <a:t>Враховувати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розвиток</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прийомів</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оцінювання</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професійних</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ризиків</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322551" y="368386"/>
          <a:ext cx="2372018" cy="1683990"/>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uk-UA" sz="6500" b="1" kern="1200" dirty="0">
              <a:solidFill>
                <a:schemeClr val="bg1"/>
              </a:solidFill>
              <a:latin typeface="Arial" panose="020B0604020202020204" pitchFamily="34" charset="0"/>
              <a:cs typeface="Arial" panose="020B0604020202020204" pitchFamily="34" charset="0"/>
            </a:rPr>
            <a:t>10</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21462" y="24373"/>
        <a:ext cx="1683990" cy="1951021"/>
      </dsp:txXfrm>
    </dsp:sp>
    <dsp:sp modelId="{D375D3DD-642E-4E73-BF13-EB318558CD7A}">
      <dsp:nvSpPr>
        <dsp:cNvPr id="0" name=""/>
        <dsp:cNvSpPr/>
      </dsp:nvSpPr>
      <dsp:spPr>
        <a:xfrm rot="5400000">
          <a:off x="4903888" y="-3000211"/>
          <a:ext cx="3207554" cy="9207977"/>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uk-UA" sz="2000" b="0" kern="1200" noProof="0" dirty="0">
              <a:latin typeface="Arial" panose="020B0604020202020204" pitchFamily="34" charset="0"/>
              <a:cs typeface="Arial" panose="020B0604020202020204" pitchFamily="34" charset="0"/>
            </a:rPr>
            <a:t>Оцінювання професійних ризиків повинно враховувати методики та процедури, передбачені законодавством, національними та міжнародними стандартами (</a:t>
          </a:r>
          <a:r>
            <a:rPr lang="en-US" sz="2000" b="0" kern="1200" noProof="0" dirty="0">
              <a:latin typeface="Arial" panose="020B0604020202020204" pitchFamily="34" charset="0"/>
              <a:cs typeface="Arial" panose="020B0604020202020204" pitchFamily="34" charset="0"/>
            </a:rPr>
            <a:t>NP, </a:t>
          </a:r>
          <a:r>
            <a:rPr lang="uk-UA" sz="2000" b="0" kern="1200" noProof="0" dirty="0">
              <a:latin typeface="Arial" panose="020B0604020202020204" pitchFamily="34" charset="0"/>
              <a:cs typeface="Arial" panose="020B0604020202020204" pitchFamily="34" charset="0"/>
            </a:rPr>
            <a:t>Е</a:t>
          </a:r>
          <a:r>
            <a:rPr lang="en-US" sz="2000" b="0" kern="1200" noProof="0" dirty="0">
              <a:latin typeface="Arial" panose="020B0604020202020204" pitchFamily="34" charset="0"/>
              <a:cs typeface="Arial" panose="020B0604020202020204" pitchFamily="34" charset="0"/>
            </a:rPr>
            <a:t>N, </a:t>
          </a:r>
          <a:r>
            <a:rPr lang="uk-UA" sz="2000" b="0" kern="1200" noProof="0" dirty="0">
              <a:latin typeface="Arial" panose="020B0604020202020204" pitchFamily="34" charset="0"/>
              <a:cs typeface="Arial" panose="020B0604020202020204" pitchFamily="34" charset="0"/>
            </a:rPr>
            <a:t>І</a:t>
          </a:r>
          <a:r>
            <a:rPr lang="en-US" sz="2000" b="0" kern="1200" noProof="0" dirty="0">
              <a:latin typeface="Arial" panose="020B0604020202020204" pitchFamily="34" charset="0"/>
              <a:cs typeface="Arial" panose="020B0604020202020204" pitchFamily="34" charset="0"/>
            </a:rPr>
            <a:t>S</a:t>
          </a:r>
          <a:r>
            <a:rPr lang="uk-UA" sz="2000" b="0" kern="1200" noProof="0" dirty="0">
              <a:latin typeface="Arial" panose="020B0604020202020204" pitchFamily="34" charset="0"/>
              <a:cs typeface="Arial" panose="020B0604020202020204" pitchFamily="34" charset="0"/>
            </a:rPr>
            <a:t>О тощо), кодексами практичних правил (наприклад, Кодексом практики МОП про реєстрацію та повідомлення про нещасні випадки на роботі та професійні захворювання), галузевими посібниками з питань попередження, посібниками з експлуатації машин і обладнання, специфікаціями і принципами, присвяченими цій темі</a:t>
          </a:r>
          <a:endParaRPr lang="ru-RU" sz="2000" b="0" kern="1200" dirty="0">
            <a:latin typeface="Arial" panose="020B0604020202020204" pitchFamily="34" charset="0"/>
            <a:cs typeface="Arial" panose="020B0604020202020204" pitchFamily="34" charset="0"/>
          </a:endParaRPr>
        </a:p>
      </dsp:txBody>
      <dsp:txXfrm rot="-5400000">
        <a:off x="1903677" y="0"/>
        <a:ext cx="9207977" cy="320755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12</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ru-RU" sz="2000" kern="1200" noProof="0" dirty="0" err="1">
              <a:latin typeface="Arial" panose="020B0604020202020204" pitchFamily="34" charset="0"/>
              <a:cs typeface="Arial" panose="020B0604020202020204" pitchFamily="34" charset="0"/>
            </a:rPr>
            <a:t>Забезпечувати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дотримання</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ієрархії</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управління</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професійними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ризиками</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76200" cap="flat" cmpd="sng" algn="ctr">
          <a:solidFill>
            <a:schemeClr val="bg1"/>
          </a:solid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11</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ru-RU" sz="2000" kern="1200" noProof="0" dirty="0" err="1">
              <a:latin typeface="Arial" panose="020B0604020202020204" pitchFamily="34" charset="0"/>
              <a:cs typeface="Arial" panose="020B0604020202020204" pitchFamily="34" charset="0"/>
            </a:rPr>
            <a:t>Результати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запобіжні</a:t>
          </a:r>
          <a:r>
            <a:rPr lang="ru-RU" sz="2000" kern="1200" noProof="0" dirty="0">
              <a:latin typeface="Arial" panose="020B0604020202020204" pitchFamily="34" charset="0"/>
              <a:cs typeface="Arial" panose="020B0604020202020204" pitchFamily="34" charset="0"/>
            </a:rPr>
            <a:t> та </a:t>
          </a:r>
          <a:r>
            <a:rPr lang="ru-RU" sz="2000" kern="1200" noProof="0" dirty="0" err="1">
              <a:latin typeface="Arial" panose="020B0604020202020204" pitchFamily="34" charset="0"/>
              <a:cs typeface="Arial" panose="020B0604020202020204" pitchFamily="34" charset="0"/>
            </a:rPr>
            <a:t>захисні</a:t>
          </a:r>
          <a:r>
            <a:rPr lang="ru-RU" sz="2000" kern="1200" noProof="0" dirty="0">
              <a:latin typeface="Arial" panose="020B0604020202020204" pitchFamily="34" charset="0"/>
              <a:cs typeface="Arial" panose="020B0604020202020204" pitchFamily="34" charset="0"/>
            </a:rPr>
            <a:t> заходи </a:t>
          </a:r>
          <a:r>
            <a:rPr lang="ru-RU" sz="2000" kern="1200" noProof="0" dirty="0" err="1">
              <a:latin typeface="Arial" panose="020B0604020202020204" pitchFamily="34" charset="0"/>
              <a:cs typeface="Arial" panose="020B0604020202020204" pitchFamily="34" charset="0"/>
            </a:rPr>
            <a:t>мають</a:t>
          </a:r>
          <a:r>
            <a:rPr lang="ru-RU" sz="2000" kern="1200" noProof="0" dirty="0">
              <a:latin typeface="Arial" panose="020B0604020202020204" pitchFamily="34" charset="0"/>
              <a:cs typeface="Arial" panose="020B0604020202020204" pitchFamily="34" charset="0"/>
            </a:rPr>
            <a:t> бути </a:t>
          </a:r>
          <a:r>
            <a:rPr lang="ru-RU" sz="2000" kern="1200" noProof="0" dirty="0" err="1">
              <a:latin typeface="Arial" panose="020B0604020202020204" pitchFamily="34" charset="0"/>
              <a:cs typeface="Arial" panose="020B0604020202020204" pitchFamily="34" charset="0"/>
            </a:rPr>
            <a:t>викладені</a:t>
          </a:r>
          <a:r>
            <a:rPr lang="ru-RU" sz="2000" kern="1200" noProof="0" dirty="0">
              <a:latin typeface="Arial" panose="020B0604020202020204" pitchFamily="34" charset="0"/>
              <a:cs typeface="Arial" panose="020B0604020202020204" pitchFamily="34" charset="0"/>
            </a:rPr>
            <a:t> у </a:t>
          </a:r>
          <a:r>
            <a:rPr lang="ru-RU" sz="2000" kern="1200" noProof="0" dirty="0" err="1">
              <a:latin typeface="Arial" panose="020B0604020202020204" pitchFamily="34" charset="0"/>
              <a:cs typeface="Arial" panose="020B0604020202020204" pitchFamily="34" charset="0"/>
            </a:rPr>
            <a:t>звіті</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8E39A-6283-45C8-99F9-90B6BA85E1C8}">
      <dsp:nvSpPr>
        <dsp:cNvPr id="0" name=""/>
        <dsp:cNvSpPr/>
      </dsp:nvSpPr>
      <dsp:spPr>
        <a:xfrm>
          <a:off x="3387328" y="632"/>
          <a:ext cx="1353343" cy="1353343"/>
        </a:xfrm>
        <a:prstGeom prst="ellipse">
          <a:avLst/>
        </a:prstGeom>
        <a:gradFill rotWithShape="0">
          <a:gsLst>
            <a:gs pos="0">
              <a:schemeClr val="accent1">
                <a:alpha val="90000"/>
                <a:hueOff val="0"/>
                <a:satOff val="0"/>
                <a:lumOff val="0"/>
                <a:alphaOff val="0"/>
                <a:lumMod val="110000"/>
                <a:satMod val="105000"/>
                <a:tint val="67000"/>
              </a:schemeClr>
            </a:gs>
            <a:gs pos="50000">
              <a:schemeClr val="accent1">
                <a:alpha val="90000"/>
                <a:hueOff val="0"/>
                <a:satOff val="0"/>
                <a:lumOff val="0"/>
                <a:alphaOff val="0"/>
                <a:lumMod val="105000"/>
                <a:satMod val="103000"/>
                <a:tint val="73000"/>
              </a:schemeClr>
            </a:gs>
            <a:gs pos="100000">
              <a:schemeClr val="accent1">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uk-UA" sz="800" kern="1200" dirty="0"/>
            <a:t>.</a:t>
          </a:r>
          <a:endParaRPr lang="ru-RU" sz="800" kern="1200" dirty="0"/>
        </a:p>
      </dsp:txBody>
      <dsp:txXfrm>
        <a:off x="3585520" y="198824"/>
        <a:ext cx="956959" cy="956959"/>
      </dsp:txXfrm>
    </dsp:sp>
    <dsp:sp modelId="{C3C3F291-114F-4C90-B86C-411A3E024394}">
      <dsp:nvSpPr>
        <dsp:cNvPr id="0" name=""/>
        <dsp:cNvSpPr/>
      </dsp:nvSpPr>
      <dsp:spPr>
        <a:xfrm rot="1800000">
          <a:off x="4755226" y="951844"/>
          <a:ext cx="359703" cy="456753"/>
        </a:xfrm>
        <a:prstGeom prst="rightArrow">
          <a:avLst>
            <a:gd name="adj1" fmla="val 60000"/>
            <a:gd name="adj2" fmla="val 50000"/>
          </a:avLst>
        </a:prstGeom>
        <a:gradFill rotWithShape="0">
          <a:gsLst>
            <a:gs pos="0">
              <a:schemeClr val="accent1">
                <a:shade val="90000"/>
                <a:hueOff val="0"/>
                <a:satOff val="0"/>
                <a:lumOff val="0"/>
                <a:alphaOff val="0"/>
                <a:lumMod val="110000"/>
                <a:satMod val="105000"/>
                <a:tint val="67000"/>
              </a:schemeClr>
            </a:gs>
            <a:gs pos="50000">
              <a:schemeClr val="accent1">
                <a:shade val="90000"/>
                <a:hueOff val="0"/>
                <a:satOff val="0"/>
                <a:lumOff val="0"/>
                <a:alphaOff val="0"/>
                <a:lumMod val="105000"/>
                <a:satMod val="103000"/>
                <a:tint val="73000"/>
              </a:schemeClr>
            </a:gs>
            <a:gs pos="100000">
              <a:schemeClr val="accent1">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ru-RU" sz="2000" kern="1200"/>
        </a:p>
      </dsp:txBody>
      <dsp:txXfrm>
        <a:off x="4762455" y="1016217"/>
        <a:ext cx="251792" cy="274051"/>
      </dsp:txXfrm>
    </dsp:sp>
    <dsp:sp modelId="{A4DF0074-62BE-4ED7-A5AD-385423FB98F0}">
      <dsp:nvSpPr>
        <dsp:cNvPr id="0" name=""/>
        <dsp:cNvSpPr/>
      </dsp:nvSpPr>
      <dsp:spPr>
        <a:xfrm>
          <a:off x="5147117" y="1016646"/>
          <a:ext cx="1353343" cy="1353343"/>
        </a:xfrm>
        <a:prstGeom prst="ellipse">
          <a:avLst/>
        </a:prstGeom>
        <a:gradFill rotWithShape="0">
          <a:gsLst>
            <a:gs pos="0">
              <a:schemeClr val="accent1">
                <a:alpha val="90000"/>
                <a:hueOff val="0"/>
                <a:satOff val="0"/>
                <a:lumOff val="0"/>
                <a:alphaOff val="-8000"/>
                <a:lumMod val="110000"/>
                <a:satMod val="105000"/>
                <a:tint val="67000"/>
              </a:schemeClr>
            </a:gs>
            <a:gs pos="50000">
              <a:schemeClr val="accent1">
                <a:alpha val="90000"/>
                <a:hueOff val="0"/>
                <a:satOff val="0"/>
                <a:lumOff val="0"/>
                <a:alphaOff val="-8000"/>
                <a:lumMod val="105000"/>
                <a:satMod val="103000"/>
                <a:tint val="73000"/>
              </a:schemeClr>
            </a:gs>
            <a:gs pos="100000">
              <a:schemeClr val="accent1">
                <a:alpha val="90000"/>
                <a:hueOff val="0"/>
                <a:satOff val="0"/>
                <a:lumOff val="0"/>
                <a:alphaOff val="-8000"/>
                <a:lumMod val="105000"/>
                <a:satMod val="109000"/>
                <a:tint val="81000"/>
              </a:schemeClr>
            </a:gs>
          </a:gsLst>
          <a:lin ang="5400000" scaled="0"/>
        </a:gradFill>
        <a:ln>
          <a:noFill/>
        </a:ln>
        <a:effectLst/>
        <a:scene3d>
          <a:camera prst="orthographicFront"/>
          <a:lightRig rig="flat" dir="t"/>
        </a:scene3d>
        <a:sp3d prstMaterial="dkEdge"/>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uk-UA" sz="800" kern="1200" dirty="0"/>
            <a:t>.</a:t>
          </a:r>
          <a:endParaRPr lang="ru-RU" sz="800" kern="1200" dirty="0"/>
        </a:p>
      </dsp:txBody>
      <dsp:txXfrm>
        <a:off x="5345309" y="1214838"/>
        <a:ext cx="956959" cy="956959"/>
      </dsp:txXfrm>
    </dsp:sp>
    <dsp:sp modelId="{4BCB7E89-0EA0-4ACA-A831-89117E293869}">
      <dsp:nvSpPr>
        <dsp:cNvPr id="0" name=""/>
        <dsp:cNvSpPr/>
      </dsp:nvSpPr>
      <dsp:spPr>
        <a:xfrm rot="5400000">
          <a:off x="5643937" y="2470776"/>
          <a:ext cx="359703" cy="456753"/>
        </a:xfrm>
        <a:prstGeom prst="rightArrow">
          <a:avLst>
            <a:gd name="adj1" fmla="val 60000"/>
            <a:gd name="adj2" fmla="val 50000"/>
          </a:avLst>
        </a:prstGeom>
        <a:gradFill rotWithShape="0">
          <a:gsLst>
            <a:gs pos="0">
              <a:schemeClr val="accent1">
                <a:shade val="90000"/>
                <a:hueOff val="46116"/>
                <a:satOff val="-6907"/>
                <a:lumOff val="8034"/>
                <a:alphaOff val="0"/>
                <a:lumMod val="110000"/>
                <a:satMod val="105000"/>
                <a:tint val="67000"/>
              </a:schemeClr>
            </a:gs>
            <a:gs pos="50000">
              <a:schemeClr val="accent1">
                <a:shade val="90000"/>
                <a:hueOff val="46116"/>
                <a:satOff val="-6907"/>
                <a:lumOff val="8034"/>
                <a:alphaOff val="0"/>
                <a:lumMod val="105000"/>
                <a:satMod val="103000"/>
                <a:tint val="73000"/>
              </a:schemeClr>
            </a:gs>
            <a:gs pos="100000">
              <a:schemeClr val="accent1">
                <a:shade val="90000"/>
                <a:hueOff val="46116"/>
                <a:satOff val="-6907"/>
                <a:lumOff val="803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ru-RU" sz="2000" kern="1200"/>
        </a:p>
      </dsp:txBody>
      <dsp:txXfrm>
        <a:off x="5697893" y="2508172"/>
        <a:ext cx="251792" cy="274051"/>
      </dsp:txXfrm>
    </dsp:sp>
    <dsp:sp modelId="{58826891-252B-4198-AE00-DF10AF7DCADB}">
      <dsp:nvSpPr>
        <dsp:cNvPr id="0" name=""/>
        <dsp:cNvSpPr/>
      </dsp:nvSpPr>
      <dsp:spPr>
        <a:xfrm>
          <a:off x="5147117" y="3048676"/>
          <a:ext cx="1353343" cy="1353343"/>
        </a:xfrm>
        <a:prstGeom prst="ellipse">
          <a:avLst/>
        </a:prstGeom>
        <a:gradFill rotWithShape="0">
          <a:gsLst>
            <a:gs pos="0">
              <a:schemeClr val="accent1">
                <a:alpha val="90000"/>
                <a:hueOff val="0"/>
                <a:satOff val="0"/>
                <a:lumOff val="0"/>
                <a:alphaOff val="-16000"/>
                <a:lumMod val="110000"/>
                <a:satMod val="105000"/>
                <a:tint val="67000"/>
              </a:schemeClr>
            </a:gs>
            <a:gs pos="50000">
              <a:schemeClr val="accent1">
                <a:alpha val="90000"/>
                <a:hueOff val="0"/>
                <a:satOff val="0"/>
                <a:lumOff val="0"/>
                <a:alphaOff val="-16000"/>
                <a:lumMod val="105000"/>
                <a:satMod val="103000"/>
                <a:tint val="73000"/>
              </a:schemeClr>
            </a:gs>
            <a:gs pos="100000">
              <a:schemeClr val="accent1">
                <a:alpha val="90000"/>
                <a:hueOff val="0"/>
                <a:satOff val="0"/>
                <a:lumOff val="0"/>
                <a:alphaOff val="-16000"/>
                <a:lumMod val="105000"/>
                <a:satMod val="109000"/>
                <a:tint val="81000"/>
              </a:schemeClr>
            </a:gs>
          </a:gsLst>
          <a:lin ang="5400000" scaled="0"/>
        </a:gradFill>
        <a:ln>
          <a:noFill/>
        </a:ln>
        <a:effectLst/>
        <a:scene3d>
          <a:camera prst="orthographicFront"/>
          <a:lightRig rig="flat" dir="t"/>
        </a:scene3d>
        <a:sp3d prstMaterial="dkEdge"/>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uk-UA" sz="800" kern="1200" dirty="0"/>
            <a:t>.</a:t>
          </a:r>
          <a:endParaRPr lang="ru-RU" sz="800" kern="1200" dirty="0"/>
        </a:p>
      </dsp:txBody>
      <dsp:txXfrm>
        <a:off x="5345309" y="3246868"/>
        <a:ext cx="956959" cy="956959"/>
      </dsp:txXfrm>
    </dsp:sp>
    <dsp:sp modelId="{F2F9FDD4-9F7F-43E1-84B7-C1E14F01F637}">
      <dsp:nvSpPr>
        <dsp:cNvPr id="0" name=""/>
        <dsp:cNvSpPr/>
      </dsp:nvSpPr>
      <dsp:spPr>
        <a:xfrm rot="9035053">
          <a:off x="4741702" y="4000015"/>
          <a:ext cx="379805" cy="456753"/>
        </a:xfrm>
        <a:prstGeom prst="rightArrow">
          <a:avLst>
            <a:gd name="adj1" fmla="val 60000"/>
            <a:gd name="adj2" fmla="val 50000"/>
          </a:avLst>
        </a:prstGeom>
        <a:gradFill rotWithShape="0">
          <a:gsLst>
            <a:gs pos="0">
              <a:schemeClr val="accent1">
                <a:shade val="90000"/>
                <a:hueOff val="92233"/>
                <a:satOff val="-13814"/>
                <a:lumOff val="16067"/>
                <a:alphaOff val="0"/>
                <a:lumMod val="110000"/>
                <a:satMod val="105000"/>
                <a:tint val="67000"/>
              </a:schemeClr>
            </a:gs>
            <a:gs pos="50000">
              <a:schemeClr val="accent1">
                <a:shade val="90000"/>
                <a:hueOff val="92233"/>
                <a:satOff val="-13814"/>
                <a:lumOff val="16067"/>
                <a:alphaOff val="0"/>
                <a:lumMod val="105000"/>
                <a:satMod val="103000"/>
                <a:tint val="73000"/>
              </a:schemeClr>
            </a:gs>
            <a:gs pos="100000">
              <a:schemeClr val="accent1">
                <a:shade val="90000"/>
                <a:hueOff val="92233"/>
                <a:satOff val="-13814"/>
                <a:lumOff val="16067"/>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ru-RU" sz="2000" kern="1200"/>
        </a:p>
      </dsp:txBody>
      <dsp:txXfrm rot="10800000">
        <a:off x="4848298" y="4063385"/>
        <a:ext cx="265864" cy="274051"/>
      </dsp:txXfrm>
    </dsp:sp>
    <dsp:sp modelId="{653E1EFE-7881-4601-8E45-65528BB8C44A}">
      <dsp:nvSpPr>
        <dsp:cNvPr id="0" name=""/>
        <dsp:cNvSpPr/>
      </dsp:nvSpPr>
      <dsp:spPr>
        <a:xfrm>
          <a:off x="3344021" y="4065323"/>
          <a:ext cx="1353343" cy="1353343"/>
        </a:xfrm>
        <a:prstGeom prst="ellipse">
          <a:avLst/>
        </a:prstGeom>
        <a:gradFill rotWithShape="0">
          <a:gsLst>
            <a:gs pos="0">
              <a:schemeClr val="accent1">
                <a:alpha val="90000"/>
                <a:hueOff val="0"/>
                <a:satOff val="0"/>
                <a:lumOff val="0"/>
                <a:alphaOff val="-24000"/>
                <a:lumMod val="110000"/>
                <a:satMod val="105000"/>
                <a:tint val="67000"/>
              </a:schemeClr>
            </a:gs>
            <a:gs pos="50000">
              <a:schemeClr val="accent1">
                <a:alpha val="90000"/>
                <a:hueOff val="0"/>
                <a:satOff val="0"/>
                <a:lumOff val="0"/>
                <a:alphaOff val="-24000"/>
                <a:lumMod val="105000"/>
                <a:satMod val="103000"/>
                <a:tint val="73000"/>
              </a:schemeClr>
            </a:gs>
            <a:gs pos="100000">
              <a:schemeClr val="accent1">
                <a:alpha val="90000"/>
                <a:hueOff val="0"/>
                <a:satOff val="0"/>
                <a:lumOff val="0"/>
                <a:alphaOff val="-24000"/>
                <a:lumMod val="105000"/>
                <a:satMod val="109000"/>
                <a:tint val="81000"/>
              </a:schemeClr>
            </a:gs>
          </a:gsLst>
          <a:lin ang="5400000" scaled="0"/>
        </a:gradFill>
        <a:ln>
          <a:noFill/>
        </a:ln>
        <a:effectLst/>
        <a:scene3d>
          <a:camera prst="orthographicFront"/>
          <a:lightRig rig="flat" dir="t"/>
        </a:scene3d>
        <a:sp3d prstMaterial="dkEdge"/>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uk-UA" sz="800" kern="1200" dirty="0"/>
            <a:t>.</a:t>
          </a:r>
          <a:endParaRPr lang="ru-RU" sz="800" kern="1200" dirty="0"/>
        </a:p>
      </dsp:txBody>
      <dsp:txXfrm>
        <a:off x="3542213" y="4263515"/>
        <a:ext cx="956959" cy="956959"/>
      </dsp:txXfrm>
    </dsp:sp>
    <dsp:sp modelId="{6C2667C4-A7F8-4659-9F3F-0E7AD12226D9}">
      <dsp:nvSpPr>
        <dsp:cNvPr id="0" name=""/>
        <dsp:cNvSpPr/>
      </dsp:nvSpPr>
      <dsp:spPr>
        <a:xfrm rot="12625067">
          <a:off x="3033629" y="4025990"/>
          <a:ext cx="313024" cy="456753"/>
        </a:xfrm>
        <a:prstGeom prst="rightArrow">
          <a:avLst>
            <a:gd name="adj1" fmla="val 60000"/>
            <a:gd name="adj2" fmla="val 50000"/>
          </a:avLst>
        </a:prstGeom>
        <a:gradFill rotWithShape="0">
          <a:gsLst>
            <a:gs pos="0">
              <a:schemeClr val="accent1">
                <a:shade val="90000"/>
                <a:hueOff val="138349"/>
                <a:satOff val="-20722"/>
                <a:lumOff val="24101"/>
                <a:alphaOff val="0"/>
                <a:lumMod val="110000"/>
                <a:satMod val="105000"/>
                <a:tint val="67000"/>
              </a:schemeClr>
            </a:gs>
            <a:gs pos="50000">
              <a:schemeClr val="accent1">
                <a:shade val="90000"/>
                <a:hueOff val="138349"/>
                <a:satOff val="-20722"/>
                <a:lumOff val="24101"/>
                <a:alphaOff val="0"/>
                <a:lumMod val="105000"/>
                <a:satMod val="103000"/>
                <a:tint val="73000"/>
              </a:schemeClr>
            </a:gs>
            <a:gs pos="100000">
              <a:schemeClr val="accent1">
                <a:shade val="90000"/>
                <a:hueOff val="138349"/>
                <a:satOff val="-20722"/>
                <a:lumOff val="24101"/>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ru-RU" sz="2000" kern="1200"/>
        </a:p>
      </dsp:txBody>
      <dsp:txXfrm rot="10800000">
        <a:off x="3121073" y="4141114"/>
        <a:ext cx="219117" cy="274051"/>
      </dsp:txXfrm>
    </dsp:sp>
    <dsp:sp modelId="{5BD1FBEB-187A-44C2-A244-023456D6BF4D}">
      <dsp:nvSpPr>
        <dsp:cNvPr id="0" name=""/>
        <dsp:cNvSpPr/>
      </dsp:nvSpPr>
      <dsp:spPr>
        <a:xfrm>
          <a:off x="1667638" y="3081095"/>
          <a:ext cx="1353343" cy="1353343"/>
        </a:xfrm>
        <a:prstGeom prst="ellipse">
          <a:avLst/>
        </a:prstGeom>
        <a:gradFill rotWithShape="0">
          <a:gsLst>
            <a:gs pos="0">
              <a:schemeClr val="accent1">
                <a:alpha val="90000"/>
                <a:hueOff val="0"/>
                <a:satOff val="0"/>
                <a:lumOff val="0"/>
                <a:alphaOff val="-32000"/>
                <a:lumMod val="110000"/>
                <a:satMod val="105000"/>
                <a:tint val="67000"/>
              </a:schemeClr>
            </a:gs>
            <a:gs pos="50000">
              <a:schemeClr val="accent1">
                <a:alpha val="90000"/>
                <a:hueOff val="0"/>
                <a:satOff val="0"/>
                <a:lumOff val="0"/>
                <a:alphaOff val="-32000"/>
                <a:lumMod val="105000"/>
                <a:satMod val="103000"/>
                <a:tint val="73000"/>
              </a:schemeClr>
            </a:gs>
            <a:gs pos="100000">
              <a:schemeClr val="accent1">
                <a:alpha val="90000"/>
                <a:hueOff val="0"/>
                <a:satOff val="0"/>
                <a:lumOff val="0"/>
                <a:alphaOff val="-32000"/>
                <a:lumMod val="105000"/>
                <a:satMod val="109000"/>
                <a:tint val="81000"/>
              </a:schemeClr>
            </a:gs>
          </a:gsLst>
          <a:lin ang="5400000" scaled="0"/>
        </a:gradFill>
        <a:ln>
          <a:noFill/>
        </a:ln>
        <a:effectLst/>
        <a:scene3d>
          <a:camera prst="orthographicFront"/>
          <a:lightRig rig="flat" dir="t"/>
        </a:scene3d>
        <a:sp3d prstMaterial="dkEdge"/>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uk-UA" sz="800" kern="1200" dirty="0"/>
            <a:t>.</a:t>
          </a:r>
          <a:endParaRPr lang="ru-RU" sz="800" kern="1200" dirty="0"/>
        </a:p>
      </dsp:txBody>
      <dsp:txXfrm>
        <a:off x="1865830" y="3279287"/>
        <a:ext cx="956959" cy="956959"/>
      </dsp:txXfrm>
    </dsp:sp>
    <dsp:sp modelId="{B89601D6-2847-4CCC-9DA0-890EAF7BF094}">
      <dsp:nvSpPr>
        <dsp:cNvPr id="0" name=""/>
        <dsp:cNvSpPr/>
      </dsp:nvSpPr>
      <dsp:spPr>
        <a:xfrm rot="16133233">
          <a:off x="2135921" y="2507836"/>
          <a:ext cx="377092" cy="456753"/>
        </a:xfrm>
        <a:prstGeom prst="rightArrow">
          <a:avLst>
            <a:gd name="adj1" fmla="val 60000"/>
            <a:gd name="adj2" fmla="val 50000"/>
          </a:avLst>
        </a:prstGeom>
        <a:gradFill rotWithShape="0">
          <a:gsLst>
            <a:gs pos="0">
              <a:schemeClr val="accent1">
                <a:shade val="90000"/>
                <a:hueOff val="184466"/>
                <a:satOff val="-27629"/>
                <a:lumOff val="32134"/>
                <a:alphaOff val="0"/>
                <a:lumMod val="110000"/>
                <a:satMod val="105000"/>
                <a:tint val="67000"/>
              </a:schemeClr>
            </a:gs>
            <a:gs pos="50000">
              <a:schemeClr val="accent1">
                <a:shade val="90000"/>
                <a:hueOff val="184466"/>
                <a:satOff val="-27629"/>
                <a:lumOff val="32134"/>
                <a:alphaOff val="0"/>
                <a:lumMod val="105000"/>
                <a:satMod val="103000"/>
                <a:tint val="73000"/>
              </a:schemeClr>
            </a:gs>
            <a:gs pos="100000">
              <a:schemeClr val="accent1">
                <a:shade val="90000"/>
                <a:hueOff val="184466"/>
                <a:satOff val="-27629"/>
                <a:lumOff val="3213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ru-RU" sz="2000" kern="1200"/>
        </a:p>
      </dsp:txBody>
      <dsp:txXfrm rot="10800000">
        <a:off x="2193584" y="2655740"/>
        <a:ext cx="263964" cy="274051"/>
      </dsp:txXfrm>
    </dsp:sp>
    <dsp:sp modelId="{46277DBB-FBD7-4A13-89B1-1F0B22BA53A8}">
      <dsp:nvSpPr>
        <dsp:cNvPr id="0" name=""/>
        <dsp:cNvSpPr/>
      </dsp:nvSpPr>
      <dsp:spPr>
        <a:xfrm>
          <a:off x="1627538" y="1016646"/>
          <a:ext cx="1353343" cy="1353343"/>
        </a:xfrm>
        <a:prstGeom prst="ellipse">
          <a:avLst/>
        </a:prstGeom>
        <a:gradFill rotWithShape="0">
          <a:gsLst>
            <a:gs pos="0">
              <a:schemeClr val="accent1">
                <a:alpha val="90000"/>
                <a:hueOff val="0"/>
                <a:satOff val="0"/>
                <a:lumOff val="0"/>
                <a:alphaOff val="-40000"/>
                <a:lumMod val="110000"/>
                <a:satMod val="105000"/>
                <a:tint val="67000"/>
              </a:schemeClr>
            </a:gs>
            <a:gs pos="50000">
              <a:schemeClr val="accent1">
                <a:alpha val="90000"/>
                <a:hueOff val="0"/>
                <a:satOff val="0"/>
                <a:lumOff val="0"/>
                <a:alphaOff val="-40000"/>
                <a:lumMod val="105000"/>
                <a:satMod val="103000"/>
                <a:tint val="73000"/>
              </a:schemeClr>
            </a:gs>
            <a:gs pos="100000">
              <a:schemeClr val="accent1">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uk-UA" sz="800" kern="1200" dirty="0"/>
            <a:t>.</a:t>
          </a:r>
          <a:endParaRPr lang="ru-RU" sz="800" kern="1200" dirty="0"/>
        </a:p>
      </dsp:txBody>
      <dsp:txXfrm>
        <a:off x="1825730" y="1214838"/>
        <a:ext cx="956959" cy="956959"/>
      </dsp:txXfrm>
    </dsp:sp>
    <dsp:sp modelId="{673D61B0-5A36-4BB3-A8D2-15E0319899E0}">
      <dsp:nvSpPr>
        <dsp:cNvPr id="0" name=""/>
        <dsp:cNvSpPr/>
      </dsp:nvSpPr>
      <dsp:spPr>
        <a:xfrm rot="19800000">
          <a:off x="2995437" y="962024"/>
          <a:ext cx="359703" cy="456753"/>
        </a:xfrm>
        <a:prstGeom prst="rightArrow">
          <a:avLst>
            <a:gd name="adj1" fmla="val 60000"/>
            <a:gd name="adj2" fmla="val 50000"/>
          </a:avLst>
        </a:prstGeom>
        <a:gradFill rotWithShape="0">
          <a:gsLst>
            <a:gs pos="0">
              <a:schemeClr val="accent1">
                <a:shade val="90000"/>
                <a:hueOff val="230582"/>
                <a:satOff val="-34536"/>
                <a:lumOff val="40168"/>
                <a:alphaOff val="0"/>
                <a:lumMod val="110000"/>
                <a:satMod val="105000"/>
                <a:tint val="67000"/>
              </a:schemeClr>
            </a:gs>
            <a:gs pos="50000">
              <a:schemeClr val="accent1">
                <a:shade val="90000"/>
                <a:hueOff val="230582"/>
                <a:satOff val="-34536"/>
                <a:lumOff val="40168"/>
                <a:alphaOff val="0"/>
                <a:lumMod val="105000"/>
                <a:satMod val="103000"/>
                <a:tint val="73000"/>
              </a:schemeClr>
            </a:gs>
            <a:gs pos="100000">
              <a:schemeClr val="accent1">
                <a:shade val="90000"/>
                <a:hueOff val="230582"/>
                <a:satOff val="-34536"/>
                <a:lumOff val="40168"/>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ru-RU" sz="2000" kern="1200"/>
        </a:p>
      </dsp:txBody>
      <dsp:txXfrm>
        <a:off x="3002666" y="1080353"/>
        <a:ext cx="251792" cy="27405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30251-B41E-4E7C-B43A-824D67904263}">
      <dsp:nvSpPr>
        <dsp:cNvPr id="0" name=""/>
        <dsp:cNvSpPr/>
      </dsp:nvSpPr>
      <dsp:spPr>
        <a:xfrm>
          <a:off x="0" y="315622"/>
          <a:ext cx="6967537" cy="37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BEAEA-5C5E-4C14-BADF-201F3A7FEBEA}">
      <dsp:nvSpPr>
        <dsp:cNvPr id="0" name=""/>
        <dsp:cNvSpPr/>
      </dsp:nvSpPr>
      <dsp:spPr>
        <a:xfrm>
          <a:off x="396682" y="67264"/>
          <a:ext cx="5862680" cy="47751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i="0" kern="1200" noProof="0" dirty="0">
              <a:latin typeface="Arial" panose="020B0604020202020204" pitchFamily="34" charset="0"/>
              <a:cs typeface="Arial" panose="020B0604020202020204" pitchFamily="34" charset="0"/>
            </a:rPr>
            <a:t>Проведені перевірки та обстеження підприємства</a:t>
          </a:r>
          <a:endParaRPr lang="en-US" sz="1600" b="1" i="0" kern="1200" noProof="0" dirty="0">
            <a:latin typeface="Arial" panose="020B0604020202020204" pitchFamily="34" charset="0"/>
            <a:cs typeface="Arial" panose="020B0604020202020204" pitchFamily="34" charset="0"/>
          </a:endParaRPr>
        </a:p>
      </dsp:txBody>
      <dsp:txXfrm>
        <a:off x="396682" y="67264"/>
        <a:ext cx="5862680" cy="477519"/>
      </dsp:txXfrm>
    </dsp:sp>
    <dsp:sp modelId="{BB537EAE-FC91-4199-B94A-A0691C247555}">
      <dsp:nvSpPr>
        <dsp:cNvPr id="0" name=""/>
        <dsp:cNvSpPr/>
      </dsp:nvSpPr>
      <dsp:spPr>
        <a:xfrm>
          <a:off x="0" y="1147472"/>
          <a:ext cx="6967537" cy="378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17A605-AAB0-4D6A-AC6F-7EC3C1832363}">
      <dsp:nvSpPr>
        <dsp:cNvPr id="0" name=""/>
        <dsp:cNvSpPr/>
      </dsp:nvSpPr>
      <dsp:spPr>
        <a:xfrm>
          <a:off x="386478" y="765097"/>
          <a:ext cx="5040420" cy="5942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kern="1200" dirty="0">
              <a:latin typeface="Arial" panose="020B0604020202020204" pitchFamily="34" charset="0"/>
              <a:cs typeface="Arial" panose="020B0604020202020204" pitchFamily="34" charset="0"/>
            </a:rPr>
            <a:t>Письмові/усні повідомлення про небезпечні фактори/нещасні випадки</a:t>
          </a:r>
          <a:endParaRPr lang="en-US" sz="1600" b="1" kern="1200" dirty="0">
            <a:latin typeface="Arial" panose="020B0604020202020204" pitchFamily="34" charset="0"/>
            <a:cs typeface="Arial" panose="020B0604020202020204" pitchFamily="34" charset="0"/>
          </a:endParaRPr>
        </a:p>
      </dsp:txBody>
      <dsp:txXfrm>
        <a:off x="386478" y="765097"/>
        <a:ext cx="5040420" cy="594250"/>
      </dsp:txXfrm>
    </dsp:sp>
    <dsp:sp modelId="{00D3B0EE-2D1C-48B9-A34B-BAA69E7D2ECF}">
      <dsp:nvSpPr>
        <dsp:cNvPr id="0" name=""/>
        <dsp:cNvSpPr/>
      </dsp:nvSpPr>
      <dsp:spPr>
        <a:xfrm>
          <a:off x="0" y="1827872"/>
          <a:ext cx="6967537" cy="37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599C45-2BA2-4F7F-B5B9-414FF2A08301}">
      <dsp:nvSpPr>
        <dsp:cNvPr id="0" name=""/>
        <dsp:cNvSpPr/>
      </dsp:nvSpPr>
      <dsp:spPr>
        <a:xfrm>
          <a:off x="415052" y="1645886"/>
          <a:ext cx="4972529" cy="44280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kern="1200" dirty="0">
              <a:latin typeface="Arial" panose="020B0604020202020204" pitchFamily="34" charset="0"/>
              <a:cs typeface="Arial" panose="020B0604020202020204" pitchFamily="34" charset="0"/>
            </a:rPr>
            <a:t>Повторне обстеження підприємства</a:t>
          </a:r>
          <a:endParaRPr lang="en-US" sz="1600" b="1" kern="1200" dirty="0">
            <a:latin typeface="Arial" panose="020B0604020202020204" pitchFamily="34" charset="0"/>
            <a:cs typeface="Arial" panose="020B0604020202020204" pitchFamily="34" charset="0"/>
          </a:endParaRPr>
        </a:p>
      </dsp:txBody>
      <dsp:txXfrm>
        <a:off x="415052" y="1645886"/>
        <a:ext cx="4972529" cy="442800"/>
      </dsp:txXfrm>
    </dsp:sp>
    <dsp:sp modelId="{2AC293CA-AEEE-40B6-8CD6-515B4B9989E3}">
      <dsp:nvSpPr>
        <dsp:cNvPr id="0" name=""/>
        <dsp:cNvSpPr/>
      </dsp:nvSpPr>
      <dsp:spPr>
        <a:xfrm>
          <a:off x="0" y="2508272"/>
          <a:ext cx="6967537" cy="378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BC9C90-E96E-48E2-AFC2-EE6A7CA4B0CE}">
      <dsp:nvSpPr>
        <dsp:cNvPr id="0" name=""/>
        <dsp:cNvSpPr/>
      </dsp:nvSpPr>
      <dsp:spPr>
        <a:xfrm>
          <a:off x="393738" y="2318440"/>
          <a:ext cx="5028520" cy="44280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strike="noStrike" kern="1200">
              <a:latin typeface="Arial" panose="020B0604020202020204" pitchFamily="34" charset="0"/>
              <a:cs typeface="Arial" panose="020B0604020202020204" pitchFamily="34" charset="0"/>
            </a:rPr>
            <a:t>Комісія з безпеки та здоров’я</a:t>
          </a:r>
          <a:endParaRPr lang="en-US" sz="1600" b="1" strike="sngStrike" kern="1200" dirty="0">
            <a:latin typeface="Arial" panose="020B0604020202020204" pitchFamily="34" charset="0"/>
            <a:cs typeface="Arial" panose="020B0604020202020204" pitchFamily="34" charset="0"/>
          </a:endParaRPr>
        </a:p>
      </dsp:txBody>
      <dsp:txXfrm>
        <a:off x="393738" y="2318440"/>
        <a:ext cx="5028520" cy="442800"/>
      </dsp:txXfrm>
    </dsp:sp>
    <dsp:sp modelId="{D4496B97-F584-4C34-BC31-286E530D160D}">
      <dsp:nvSpPr>
        <dsp:cNvPr id="0" name=""/>
        <dsp:cNvSpPr/>
      </dsp:nvSpPr>
      <dsp:spPr>
        <a:xfrm>
          <a:off x="0" y="3188672"/>
          <a:ext cx="6967537" cy="3780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0758" tIns="312420" rIns="540758" bIns="113792" numCol="1" spcCol="1270" anchor="t" anchorCtr="0">
          <a:noAutofit/>
        </a:bodyPr>
        <a:lstStyle/>
        <a:p>
          <a:pPr marL="171450" lvl="1" indent="-171450" algn="l" defTabSz="711200">
            <a:lnSpc>
              <a:spcPct val="90000"/>
            </a:lnSpc>
            <a:spcBef>
              <a:spcPct val="0"/>
            </a:spcBef>
            <a:spcAft>
              <a:spcPct val="15000"/>
            </a:spcAft>
            <a:buChar char="•"/>
          </a:pPr>
          <a:endParaRPr lang="es-ES" sz="1600" b="1" kern="1200" dirty="0">
            <a:solidFill>
              <a:schemeClr val="bg1"/>
            </a:solidFill>
            <a:latin typeface="Arial" panose="020B0604020202020204" pitchFamily="34" charset="0"/>
            <a:cs typeface="Arial" panose="020B0604020202020204" pitchFamily="34" charset="0"/>
          </a:endParaRPr>
        </a:p>
      </dsp:txBody>
      <dsp:txXfrm>
        <a:off x="0" y="3188672"/>
        <a:ext cx="6967537" cy="378000"/>
      </dsp:txXfrm>
    </dsp:sp>
    <dsp:sp modelId="{7F7EB80C-CEE7-4DBD-9D17-E0712B7FC687}">
      <dsp:nvSpPr>
        <dsp:cNvPr id="0" name=""/>
        <dsp:cNvSpPr/>
      </dsp:nvSpPr>
      <dsp:spPr>
        <a:xfrm>
          <a:off x="415052" y="2967272"/>
          <a:ext cx="4877275" cy="44280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kern="1200">
              <a:latin typeface="Arial" panose="020B0604020202020204" pitchFamily="34" charset="0"/>
              <a:cs typeface="Arial" panose="020B0604020202020204" pitchFamily="34" charset="0"/>
            </a:rPr>
            <a:t>Попереджувальні етикетки чи знаки</a:t>
          </a:r>
          <a:endParaRPr lang="en-US" sz="1600" b="1" kern="1200" dirty="0">
            <a:latin typeface="Arial" panose="020B0604020202020204" pitchFamily="34" charset="0"/>
            <a:cs typeface="Arial" panose="020B0604020202020204" pitchFamily="34" charset="0"/>
          </a:endParaRPr>
        </a:p>
      </dsp:txBody>
      <dsp:txXfrm>
        <a:off x="415052" y="2967272"/>
        <a:ext cx="4877275" cy="442800"/>
      </dsp:txXfrm>
    </dsp:sp>
    <dsp:sp modelId="{25C172D2-21F8-40D1-9C98-304DE891377C}">
      <dsp:nvSpPr>
        <dsp:cNvPr id="0" name=""/>
        <dsp:cNvSpPr/>
      </dsp:nvSpPr>
      <dsp:spPr>
        <a:xfrm>
          <a:off x="0" y="3869072"/>
          <a:ext cx="6967537" cy="37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003B11-5173-46A7-BBBD-E32B9F214D7F}">
      <dsp:nvSpPr>
        <dsp:cNvPr id="0" name=""/>
        <dsp:cNvSpPr/>
      </dsp:nvSpPr>
      <dsp:spPr>
        <a:xfrm>
          <a:off x="433502" y="3587531"/>
          <a:ext cx="4877275" cy="44280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kern="1200">
              <a:latin typeface="Arial" panose="020B0604020202020204" pitchFamily="34" charset="0"/>
              <a:cs typeface="Arial" panose="020B0604020202020204" pitchFamily="34" charset="0"/>
            </a:rPr>
            <a:t>Посібники або інструкції виробників</a:t>
          </a:r>
          <a:endParaRPr lang="en-US" sz="1600" b="1" kern="1200" dirty="0">
            <a:latin typeface="Arial" panose="020B0604020202020204" pitchFamily="34" charset="0"/>
            <a:cs typeface="Arial" panose="020B0604020202020204" pitchFamily="34" charset="0"/>
          </a:endParaRPr>
        </a:p>
      </dsp:txBody>
      <dsp:txXfrm>
        <a:off x="433502" y="3587531"/>
        <a:ext cx="4877275" cy="442800"/>
      </dsp:txXfrm>
    </dsp:sp>
    <dsp:sp modelId="{8B1D63C6-3907-4943-B8AA-C05383E54766}">
      <dsp:nvSpPr>
        <dsp:cNvPr id="0" name=""/>
        <dsp:cNvSpPr/>
      </dsp:nvSpPr>
      <dsp:spPr>
        <a:xfrm>
          <a:off x="0" y="4549472"/>
          <a:ext cx="6967537" cy="378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7FD6B9-2041-404C-8CD7-11C54B8975BC}">
      <dsp:nvSpPr>
        <dsp:cNvPr id="0" name=""/>
        <dsp:cNvSpPr/>
      </dsp:nvSpPr>
      <dsp:spPr>
        <a:xfrm>
          <a:off x="434101" y="4366171"/>
          <a:ext cx="4877275" cy="4428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kern="1200">
              <a:latin typeface="Arial" panose="020B0604020202020204" pitchFamily="34" charset="0"/>
              <a:cs typeface="Arial" panose="020B0604020202020204" pitchFamily="34" charset="0"/>
            </a:rPr>
            <a:t>Звіти консультантів</a:t>
          </a:r>
          <a:endParaRPr lang="en-US" sz="1600" b="1" kern="1200" dirty="0">
            <a:latin typeface="Arial" panose="020B0604020202020204" pitchFamily="34" charset="0"/>
            <a:cs typeface="Arial" panose="020B0604020202020204" pitchFamily="34" charset="0"/>
          </a:endParaRPr>
        </a:p>
      </dsp:txBody>
      <dsp:txXfrm>
        <a:off x="434101" y="4366171"/>
        <a:ext cx="4877275" cy="442800"/>
      </dsp:txXfrm>
    </dsp:sp>
    <dsp:sp modelId="{935818B4-C383-4C7C-85C3-5B133A1B9AC7}">
      <dsp:nvSpPr>
        <dsp:cNvPr id="0" name=""/>
        <dsp:cNvSpPr/>
      </dsp:nvSpPr>
      <dsp:spPr>
        <a:xfrm>
          <a:off x="0" y="5229872"/>
          <a:ext cx="6967537" cy="37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815C2C-847C-4024-A294-FAF05040F2C7}">
      <dsp:nvSpPr>
        <dsp:cNvPr id="0" name=""/>
        <dsp:cNvSpPr/>
      </dsp:nvSpPr>
      <dsp:spPr>
        <a:xfrm>
          <a:off x="443626" y="5050888"/>
          <a:ext cx="5310475" cy="44280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49" tIns="0" rIns="184349" bIns="0" numCol="1" spcCol="1270" anchor="ctr" anchorCtr="0">
          <a:noAutofit/>
        </a:bodyPr>
        <a:lstStyle/>
        <a:p>
          <a:pPr marL="0" lvl="0" indent="0" algn="l" defTabSz="711200">
            <a:lnSpc>
              <a:spcPct val="90000"/>
            </a:lnSpc>
            <a:spcBef>
              <a:spcPct val="0"/>
            </a:spcBef>
            <a:spcAft>
              <a:spcPct val="35000"/>
            </a:spcAft>
            <a:buNone/>
          </a:pPr>
          <a:r>
            <a:rPr lang="uk-UA" sz="1600" b="1" kern="1200" dirty="0">
              <a:latin typeface="Arial" panose="020B0604020202020204" pitchFamily="34" charset="0"/>
              <a:cs typeface="Arial" panose="020B0604020202020204" pitchFamily="34" charset="0"/>
            </a:rPr>
            <a:t>Національні та міжнародні керівні документи</a:t>
          </a:r>
          <a:endParaRPr lang="en-US" sz="1600" b="1" kern="1200" dirty="0">
            <a:latin typeface="Arial" panose="020B0604020202020204" pitchFamily="34" charset="0"/>
            <a:cs typeface="Arial" panose="020B0604020202020204" pitchFamily="34" charset="0"/>
          </a:endParaRPr>
        </a:p>
      </dsp:txBody>
      <dsp:txXfrm>
        <a:off x="443626" y="5050888"/>
        <a:ext cx="5310475" cy="4428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ADFA3D-34F9-4500-BF9A-531A64B94B4B}">
      <dsp:nvSpPr>
        <dsp:cNvPr id="0" name=""/>
        <dsp:cNvSpPr/>
      </dsp:nvSpPr>
      <dsp:spPr>
        <a:xfrm>
          <a:off x="0" y="0"/>
          <a:ext cx="6899865" cy="897103"/>
        </a:xfrm>
        <a:prstGeom prst="rect">
          <a:avLst/>
        </a:prstGeom>
        <a:solidFill>
          <a:srgbClr val="646ED9"/>
        </a:solidFill>
        <a:ln>
          <a:solidFill>
            <a:srgbClr val="646ED9"/>
          </a:solid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uk-UA" sz="4000" b="1" kern="1200" dirty="0">
              <a:latin typeface="Arial" panose="020B0604020202020204" pitchFamily="34" charset="0"/>
              <a:cs typeface="Arial" panose="020B0604020202020204" pitchFamily="34" charset="0"/>
            </a:rPr>
            <a:t>Запитайте працівників</a:t>
          </a:r>
          <a:endParaRPr lang="ru-RU" sz="4000" b="1" kern="1200" dirty="0">
            <a:latin typeface="Arial" panose="020B0604020202020204" pitchFamily="34" charset="0"/>
            <a:cs typeface="Arial" panose="020B0604020202020204" pitchFamily="34" charset="0"/>
          </a:endParaRPr>
        </a:p>
      </dsp:txBody>
      <dsp:txXfrm>
        <a:off x="0" y="0"/>
        <a:ext cx="6899865" cy="897103"/>
      </dsp:txXfrm>
    </dsp:sp>
    <dsp:sp modelId="{64165C16-E39D-473A-B3E5-205E0151AC45}">
      <dsp:nvSpPr>
        <dsp:cNvPr id="0" name=""/>
        <dsp:cNvSpPr/>
      </dsp:nvSpPr>
      <dsp:spPr>
        <a:xfrm>
          <a:off x="0" y="897103"/>
          <a:ext cx="1724966" cy="1883917"/>
        </a:xfrm>
        <a:prstGeom prst="rect">
          <a:avLst/>
        </a:prstGeom>
        <a:solidFill>
          <a:schemeClr val="lt1">
            <a:hueOff val="0"/>
            <a:satOff val="0"/>
            <a:lumOff val="0"/>
            <a:alphaOff val="0"/>
          </a:schemeClr>
        </a:solidFill>
        <a:ln w="19050" cap="flat" cmpd="sng" algn="ctr">
          <a:solidFill>
            <a:srgbClr val="646ED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b="0" kern="1200" dirty="0">
              <a:latin typeface="Arial" panose="020B0604020202020204" pitchFamily="34" charset="0"/>
              <a:cs typeface="Arial" panose="020B0604020202020204" pitchFamily="34" charset="0"/>
            </a:rPr>
            <a:t>про небезпечні фактори на робочому місці</a:t>
          </a:r>
          <a:endParaRPr lang="ru-RU" sz="1800" b="0" kern="1200" dirty="0">
            <a:latin typeface="Arial" panose="020B0604020202020204" pitchFamily="34" charset="0"/>
            <a:cs typeface="Arial" panose="020B0604020202020204" pitchFamily="34" charset="0"/>
          </a:endParaRPr>
        </a:p>
      </dsp:txBody>
      <dsp:txXfrm>
        <a:off x="0" y="897103"/>
        <a:ext cx="1724966" cy="1883917"/>
      </dsp:txXfrm>
    </dsp:sp>
    <dsp:sp modelId="{1C347321-A92D-4522-831B-9278ABD41F35}">
      <dsp:nvSpPr>
        <dsp:cNvPr id="0" name=""/>
        <dsp:cNvSpPr/>
      </dsp:nvSpPr>
      <dsp:spPr>
        <a:xfrm>
          <a:off x="1724966" y="897103"/>
          <a:ext cx="1724966" cy="1883917"/>
        </a:xfrm>
        <a:prstGeom prst="rect">
          <a:avLst/>
        </a:prstGeom>
        <a:solidFill>
          <a:schemeClr val="lt1">
            <a:hueOff val="0"/>
            <a:satOff val="0"/>
            <a:lumOff val="0"/>
            <a:alphaOff val="0"/>
          </a:schemeClr>
        </a:solidFill>
        <a:ln w="19050" cap="flat" cmpd="sng" algn="ctr">
          <a:solidFill>
            <a:srgbClr val="646ED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b="0" kern="1200" dirty="0">
              <a:latin typeface="Arial" panose="020B0604020202020204" pitchFamily="34" charset="0"/>
              <a:cs typeface="Arial" panose="020B0604020202020204" pitchFamily="34" charset="0"/>
            </a:rPr>
            <a:t>чи виникала в них аварійна ситуація</a:t>
          </a:r>
          <a:endParaRPr lang="ru-RU" sz="1800" b="0" kern="1200" dirty="0">
            <a:latin typeface="Arial" panose="020B0604020202020204" pitchFamily="34" charset="0"/>
            <a:cs typeface="Arial" panose="020B0604020202020204" pitchFamily="34" charset="0"/>
          </a:endParaRPr>
        </a:p>
      </dsp:txBody>
      <dsp:txXfrm>
        <a:off x="1724966" y="897103"/>
        <a:ext cx="1724966" cy="1883917"/>
      </dsp:txXfrm>
    </dsp:sp>
    <dsp:sp modelId="{FD15F13E-203C-4025-AB51-00A55BCA37ED}">
      <dsp:nvSpPr>
        <dsp:cNvPr id="0" name=""/>
        <dsp:cNvSpPr/>
      </dsp:nvSpPr>
      <dsp:spPr>
        <a:xfrm>
          <a:off x="3449932" y="897103"/>
          <a:ext cx="1724966" cy="1883917"/>
        </a:xfrm>
        <a:prstGeom prst="rect">
          <a:avLst/>
        </a:prstGeom>
        <a:solidFill>
          <a:schemeClr val="lt1">
            <a:hueOff val="0"/>
            <a:satOff val="0"/>
            <a:lumOff val="0"/>
            <a:alphaOff val="0"/>
          </a:schemeClr>
        </a:solidFill>
        <a:ln w="19050" cap="flat" cmpd="sng" algn="ctr">
          <a:solidFill>
            <a:srgbClr val="646ED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b="0" kern="1200" dirty="0">
              <a:latin typeface="Arial" panose="020B0604020202020204" pitchFamily="34" charset="0"/>
              <a:cs typeface="Arial" panose="020B0604020202020204" pitchFamily="34" charset="0"/>
            </a:rPr>
            <a:t>чому трапилася аварійна ситуація</a:t>
          </a:r>
          <a:endParaRPr lang="ru-RU" sz="1800" b="0" kern="1200" dirty="0">
            <a:latin typeface="Arial" panose="020B0604020202020204" pitchFamily="34" charset="0"/>
            <a:cs typeface="Arial" panose="020B0604020202020204" pitchFamily="34" charset="0"/>
          </a:endParaRPr>
        </a:p>
      </dsp:txBody>
      <dsp:txXfrm>
        <a:off x="3449932" y="897103"/>
        <a:ext cx="1724966" cy="1883917"/>
      </dsp:txXfrm>
    </dsp:sp>
    <dsp:sp modelId="{32503307-FEFC-4046-AFBF-2FCF872BDD0B}">
      <dsp:nvSpPr>
        <dsp:cNvPr id="0" name=""/>
        <dsp:cNvSpPr/>
      </dsp:nvSpPr>
      <dsp:spPr>
        <a:xfrm>
          <a:off x="5174898" y="897103"/>
          <a:ext cx="1724966" cy="1883917"/>
        </a:xfrm>
        <a:prstGeom prst="rect">
          <a:avLst/>
        </a:prstGeom>
        <a:solidFill>
          <a:schemeClr val="lt1">
            <a:hueOff val="0"/>
            <a:satOff val="0"/>
            <a:lumOff val="0"/>
            <a:alphaOff val="0"/>
          </a:schemeClr>
        </a:solidFill>
        <a:ln w="19050" cap="flat" cmpd="sng" algn="ctr">
          <a:solidFill>
            <a:srgbClr val="646ED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b="0" kern="1200" dirty="0">
              <a:latin typeface="Arial" panose="020B0604020202020204" pitchFamily="34" charset="0"/>
              <a:cs typeface="Arial" panose="020B0604020202020204" pitchFamily="34" charset="0"/>
            </a:rPr>
            <a:t>що можна зробити для зменшення професійного ризику</a:t>
          </a:r>
          <a:endParaRPr lang="ru-RU" sz="1800" b="0" kern="1200" dirty="0">
            <a:latin typeface="Arial" panose="020B0604020202020204" pitchFamily="34" charset="0"/>
            <a:cs typeface="Arial" panose="020B0604020202020204" pitchFamily="34" charset="0"/>
          </a:endParaRPr>
        </a:p>
      </dsp:txBody>
      <dsp:txXfrm>
        <a:off x="5174898" y="897103"/>
        <a:ext cx="1724966" cy="1883917"/>
      </dsp:txXfrm>
    </dsp:sp>
    <dsp:sp modelId="{911BCE95-7E8B-4ECA-86AE-CD2B30A90FD4}">
      <dsp:nvSpPr>
        <dsp:cNvPr id="0" name=""/>
        <dsp:cNvSpPr/>
      </dsp:nvSpPr>
      <dsp:spPr>
        <a:xfrm>
          <a:off x="0" y="2781020"/>
          <a:ext cx="6899865" cy="209324"/>
        </a:xfrm>
        <a:prstGeom prst="rect">
          <a:avLst/>
        </a:prstGeom>
        <a:solidFill>
          <a:srgbClr val="646ED9"/>
        </a:solidFill>
        <a:ln>
          <a:solidFill>
            <a:srgbClr val="646ED9"/>
          </a:solid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FC8F49-7D1F-4E26-8ABB-38F63FD079B8}">
      <dsp:nvSpPr>
        <dsp:cNvPr id="0" name=""/>
        <dsp:cNvSpPr/>
      </dsp:nvSpPr>
      <dsp:spPr>
        <a:xfrm>
          <a:off x="1004096" y="0"/>
          <a:ext cx="2313630" cy="2313630"/>
        </a:xfrm>
        <a:prstGeom prst="ellipse">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uk-UA" sz="1800" b="1" kern="1200" dirty="0">
              <a:solidFill>
                <a:schemeClr val="accent5">
                  <a:lumMod val="50000"/>
                </a:schemeClr>
              </a:solidFill>
              <a:effectLst/>
              <a:latin typeface="Arial" panose="020B0604020202020204" pitchFamily="34" charset="0"/>
              <a:cs typeface="Arial" panose="020B0604020202020204" pitchFamily="34" charset="0"/>
            </a:rPr>
            <a:t>Імовірність</a:t>
          </a:r>
        </a:p>
        <a:p>
          <a:pPr marL="0" lvl="0" indent="0" algn="ctr" defTabSz="800100">
            <a:lnSpc>
              <a:spcPct val="90000"/>
            </a:lnSpc>
            <a:spcBef>
              <a:spcPct val="0"/>
            </a:spcBef>
            <a:spcAft>
              <a:spcPct val="35000"/>
            </a:spcAft>
            <a:buNone/>
          </a:pPr>
          <a:r>
            <a:rPr lang="uk-UA" sz="1800" b="1" kern="1200" dirty="0">
              <a:effectLst/>
              <a:latin typeface="Arial" panose="020B0604020202020204" pitchFamily="34" charset="0"/>
              <a:cs typeface="Arial" panose="020B0604020202020204" pitchFamily="34" charset="0"/>
            </a:rPr>
            <a:t> </a:t>
          </a:r>
          <a:r>
            <a:rPr lang="uk-UA" sz="1800" b="1" kern="1200" dirty="0">
              <a:solidFill>
                <a:schemeClr val="bg2">
                  <a:lumMod val="10000"/>
                </a:schemeClr>
              </a:solidFill>
              <a:effectLst/>
              <a:latin typeface="Arial" panose="020B0604020202020204" pitchFamily="34" charset="0"/>
              <a:cs typeface="Arial" panose="020B0604020202020204" pitchFamily="34" charset="0"/>
            </a:rPr>
            <a:t>виникнення небезпечного явища</a:t>
          </a:r>
          <a:endParaRPr lang="en-US" sz="1800" b="1" kern="1200" dirty="0">
            <a:solidFill>
              <a:schemeClr val="bg2">
                <a:lumMod val="10000"/>
              </a:schemeClr>
            </a:solidFill>
            <a:effectLst/>
            <a:latin typeface="Arial" panose="020B0604020202020204" pitchFamily="34" charset="0"/>
            <a:cs typeface="Arial" panose="020B0604020202020204" pitchFamily="34" charset="0"/>
          </a:endParaRPr>
        </a:p>
      </dsp:txBody>
      <dsp:txXfrm>
        <a:off x="1342919" y="338823"/>
        <a:ext cx="1635984" cy="1635984"/>
      </dsp:txXfrm>
    </dsp:sp>
    <dsp:sp modelId="{E93C05EE-FA56-431E-BB16-18E3C66BA0B0}">
      <dsp:nvSpPr>
        <dsp:cNvPr id="0" name=""/>
        <dsp:cNvSpPr/>
      </dsp:nvSpPr>
      <dsp:spPr>
        <a:xfrm>
          <a:off x="3243843" y="529060"/>
          <a:ext cx="1341905" cy="1341905"/>
        </a:xfrm>
        <a:prstGeom prst="mathMultiply">
          <a:avLst/>
        </a:prstGeom>
        <a:solidFill>
          <a:schemeClr val="accent3">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dirty="0">
            <a:latin typeface=" Overpass Ligth"/>
          </a:endParaRPr>
        </a:p>
      </dsp:txBody>
      <dsp:txXfrm>
        <a:off x="3454548" y="739765"/>
        <a:ext cx="920495" cy="920495"/>
      </dsp:txXfrm>
    </dsp:sp>
    <dsp:sp modelId="{B188D25E-E9F0-4D6F-AF05-719EE76C732B}">
      <dsp:nvSpPr>
        <dsp:cNvPr id="0" name=""/>
        <dsp:cNvSpPr/>
      </dsp:nvSpPr>
      <dsp:spPr>
        <a:xfrm>
          <a:off x="4598436" y="432"/>
          <a:ext cx="2313630" cy="2313630"/>
        </a:xfrm>
        <a:prstGeom prst="ellipse">
          <a:avLst/>
        </a:prstGeom>
        <a:solidFill>
          <a:schemeClr val="accent3">
            <a:hueOff val="8464385"/>
            <a:satOff val="-6259"/>
            <a:lumOff val="-1372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uk-UA" sz="1800" b="1" kern="1200" dirty="0">
              <a:solidFill>
                <a:schemeClr val="accent5">
                  <a:lumMod val="50000"/>
                </a:schemeClr>
              </a:solidFill>
              <a:effectLst/>
              <a:latin typeface="Arial" panose="020B0604020202020204" pitchFamily="34" charset="0"/>
              <a:cs typeface="Arial" panose="020B0604020202020204" pitchFamily="34" charset="0"/>
            </a:rPr>
            <a:t>Тяжкість</a:t>
          </a:r>
        </a:p>
        <a:p>
          <a:pPr marL="0" lvl="0" indent="0" algn="ctr" defTabSz="800100">
            <a:lnSpc>
              <a:spcPct val="90000"/>
            </a:lnSpc>
            <a:spcBef>
              <a:spcPct val="0"/>
            </a:spcBef>
            <a:spcAft>
              <a:spcPct val="35000"/>
            </a:spcAft>
            <a:buNone/>
          </a:pPr>
          <a:r>
            <a:rPr lang="uk-UA" sz="1800" b="1" kern="1200" dirty="0">
              <a:solidFill>
                <a:schemeClr val="bg2">
                  <a:lumMod val="10000"/>
                </a:schemeClr>
              </a:solidFill>
              <a:effectLst/>
              <a:latin typeface="Arial" panose="020B0604020202020204" pitchFamily="34" charset="0"/>
              <a:cs typeface="Arial" panose="020B0604020202020204" pitchFamily="34" charset="0"/>
            </a:rPr>
            <a:t>наслідків небезпечного явища</a:t>
          </a:r>
          <a:endParaRPr lang="en-US" sz="1800" b="1" kern="1200" dirty="0">
            <a:solidFill>
              <a:schemeClr val="bg2">
                <a:lumMod val="10000"/>
              </a:schemeClr>
            </a:solidFill>
            <a:effectLst/>
            <a:latin typeface="Arial" panose="020B0604020202020204" pitchFamily="34" charset="0"/>
            <a:cs typeface="Arial" panose="020B0604020202020204" pitchFamily="34" charset="0"/>
          </a:endParaRPr>
        </a:p>
      </dsp:txBody>
      <dsp:txXfrm>
        <a:off x="4937259" y="339255"/>
        <a:ext cx="1635984" cy="1635984"/>
      </dsp:txXfrm>
    </dsp:sp>
    <dsp:sp modelId="{BD5AC380-73A0-467E-998E-C60BBC96750E}">
      <dsp:nvSpPr>
        <dsp:cNvPr id="0" name=""/>
        <dsp:cNvSpPr/>
      </dsp:nvSpPr>
      <dsp:spPr>
        <a:xfrm>
          <a:off x="6868662" y="486078"/>
          <a:ext cx="1341905" cy="1341905"/>
        </a:xfrm>
        <a:prstGeom prst="mathEqual">
          <a:avLst/>
        </a:prstGeom>
        <a:solidFill>
          <a:schemeClr val="accent3">
            <a:hueOff val="16928771"/>
            <a:satOff val="-12518"/>
            <a:lumOff val="-27447"/>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latin typeface=" Overpass Ligth"/>
          </a:endParaRPr>
        </a:p>
      </dsp:txBody>
      <dsp:txXfrm>
        <a:off x="7046532" y="762510"/>
        <a:ext cx="986165" cy="789041"/>
      </dsp:txXfrm>
    </dsp:sp>
    <dsp:sp modelId="{87AFBC73-6BA8-4150-87FA-AA486A8DC758}">
      <dsp:nvSpPr>
        <dsp:cNvPr id="0" name=""/>
        <dsp:cNvSpPr/>
      </dsp:nvSpPr>
      <dsp:spPr>
        <a:xfrm>
          <a:off x="8374979" y="432"/>
          <a:ext cx="2323578" cy="2313630"/>
        </a:xfrm>
        <a:prstGeom prst="ellipse">
          <a:avLst/>
        </a:prstGeom>
        <a:solidFill>
          <a:schemeClr val="accent3">
            <a:hueOff val="16928771"/>
            <a:satOff val="-12518"/>
            <a:lumOff val="-2744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ru-RU" sz="1800" b="1" kern="1200" dirty="0" err="1">
              <a:effectLst/>
              <a:latin typeface="Arial" panose="020B0604020202020204" pitchFamily="34" charset="0"/>
              <a:cs typeface="Arial" panose="020B0604020202020204" pitchFamily="34" charset="0"/>
            </a:rPr>
            <a:t>Професійний</a:t>
          </a:r>
          <a:r>
            <a:rPr lang="ru-RU" sz="1800" b="1" kern="1200" dirty="0">
              <a:effectLst/>
              <a:latin typeface="Arial" panose="020B0604020202020204" pitchFamily="34" charset="0"/>
              <a:cs typeface="Arial" panose="020B0604020202020204" pitchFamily="34" charset="0"/>
            </a:rPr>
            <a:t> </a:t>
          </a:r>
          <a:r>
            <a:rPr lang="ru-RU" sz="1800" b="1" kern="1200" dirty="0" err="1">
              <a:effectLst/>
              <a:latin typeface="Arial" panose="020B0604020202020204" pitchFamily="34" charset="0"/>
              <a:cs typeface="Arial" panose="020B0604020202020204" pitchFamily="34" charset="0"/>
            </a:rPr>
            <a:t>ризик</a:t>
          </a:r>
          <a:endParaRPr lang="en-US" sz="1800" b="1" kern="1200" dirty="0">
            <a:effectLst/>
            <a:latin typeface="Arial" panose="020B0604020202020204" pitchFamily="34" charset="0"/>
            <a:cs typeface="Arial" panose="020B0604020202020204" pitchFamily="34" charset="0"/>
          </a:endParaRPr>
        </a:p>
      </dsp:txBody>
      <dsp:txXfrm>
        <a:off x="8715259" y="339255"/>
        <a:ext cx="1643018" cy="16359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BC6133-A1CA-467F-9E77-2FC8F21AF652}">
      <dsp:nvSpPr>
        <dsp:cNvPr id="0" name=""/>
        <dsp:cNvSpPr/>
      </dsp:nvSpPr>
      <dsp:spPr>
        <a:xfrm>
          <a:off x="3170810" y="-115079"/>
          <a:ext cx="2051996" cy="2051996"/>
        </a:xfrm>
        <a:prstGeom prst="ellipse">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Крок 1</a:t>
          </a:r>
        </a:p>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Визначення факторів небезпеки та працівників, які перебувають під їхнім впливом</a:t>
          </a:r>
        </a:p>
      </dsp:txBody>
      <dsp:txXfrm>
        <a:off x="3471318" y="185429"/>
        <a:ext cx="1450980" cy="1450980"/>
      </dsp:txXfrm>
    </dsp:sp>
    <dsp:sp modelId="{7848C423-D02F-48AE-8149-9C6636F0A5D8}">
      <dsp:nvSpPr>
        <dsp:cNvPr id="0" name=""/>
        <dsp:cNvSpPr/>
      </dsp:nvSpPr>
      <dsp:spPr>
        <a:xfrm rot="2160000">
          <a:off x="5113414" y="1400629"/>
          <a:ext cx="360156" cy="61415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b="0" kern="1200">
            <a:latin typeface="Overpass Bold" pitchFamily="2" charset="-52"/>
          </a:endParaRPr>
        </a:p>
      </dsp:txBody>
      <dsp:txXfrm>
        <a:off x="5123732" y="1491705"/>
        <a:ext cx="252109" cy="368492"/>
      </dsp:txXfrm>
    </dsp:sp>
    <dsp:sp modelId="{FB5EF2D5-2D37-4998-B732-D44882779D1C}">
      <dsp:nvSpPr>
        <dsp:cNvPr id="0" name=""/>
        <dsp:cNvSpPr/>
      </dsp:nvSpPr>
      <dsp:spPr>
        <a:xfrm>
          <a:off x="5380671" y="1490477"/>
          <a:ext cx="2051996" cy="2051996"/>
        </a:xfrm>
        <a:prstGeom prst="ellipse">
          <a:avLst/>
        </a:prstGeom>
        <a:solidFill>
          <a:srgbClr val="00B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Крок 2</a:t>
          </a:r>
        </a:p>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Оцінювання професійних ризиків, матриця та </a:t>
          </a:r>
          <a:r>
            <a:rPr lang="uk-UA" sz="1400" b="0" kern="1200" noProof="0" dirty="0" err="1">
              <a:latin typeface="Arial" panose="020B0604020202020204" pitchFamily="34" charset="0"/>
              <a:cs typeface="Arial" panose="020B0604020202020204" pitchFamily="34" charset="0"/>
            </a:rPr>
            <a:t>ієрархізація</a:t>
          </a:r>
          <a:endParaRPr lang="uk-UA" sz="1400" b="0" kern="1200" noProof="0" dirty="0">
            <a:latin typeface="Arial" panose="020B0604020202020204" pitchFamily="34" charset="0"/>
            <a:cs typeface="Arial" panose="020B0604020202020204" pitchFamily="34" charset="0"/>
          </a:endParaRPr>
        </a:p>
      </dsp:txBody>
      <dsp:txXfrm>
        <a:off x="5681179" y="1790985"/>
        <a:ext cx="1450980" cy="1450980"/>
      </dsp:txXfrm>
    </dsp:sp>
    <dsp:sp modelId="{2615BF54-AE35-4C09-B663-E6CD1B79849B}">
      <dsp:nvSpPr>
        <dsp:cNvPr id="0" name=""/>
        <dsp:cNvSpPr/>
      </dsp:nvSpPr>
      <dsp:spPr>
        <a:xfrm rot="6480000">
          <a:off x="5807694" y="3498628"/>
          <a:ext cx="360156" cy="614152"/>
        </a:xfrm>
        <a:prstGeom prst="rightArrow">
          <a:avLst>
            <a:gd name="adj1" fmla="val 60000"/>
            <a:gd name="adj2" fmla="val 50000"/>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b="0" kern="1200">
            <a:latin typeface="Overpass Bold" pitchFamily="2" charset="-52"/>
          </a:endParaRPr>
        </a:p>
      </dsp:txBody>
      <dsp:txXfrm rot="10800000">
        <a:off x="5878412" y="3570079"/>
        <a:ext cx="252109" cy="368492"/>
      </dsp:txXfrm>
    </dsp:sp>
    <dsp:sp modelId="{434AD8D0-C779-405E-889A-015C916E2959}">
      <dsp:nvSpPr>
        <dsp:cNvPr id="0" name=""/>
        <dsp:cNvSpPr/>
      </dsp:nvSpPr>
      <dsp:spPr>
        <a:xfrm>
          <a:off x="4536579" y="4088324"/>
          <a:ext cx="2051996" cy="2051996"/>
        </a:xfrm>
        <a:prstGeom prst="ellipse">
          <a:avLst/>
        </a:prstGeom>
        <a:solidFill>
          <a:schemeClr val="accent3">
            <a:hueOff val="8464385"/>
            <a:satOff val="-6259"/>
            <a:lumOff val="-13724"/>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Крок 3</a:t>
          </a:r>
        </a:p>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Рішення щодо запобіжних і захисних заходів</a:t>
          </a:r>
        </a:p>
      </dsp:txBody>
      <dsp:txXfrm>
        <a:off x="4837087" y="4388832"/>
        <a:ext cx="1450980" cy="1450980"/>
      </dsp:txXfrm>
    </dsp:sp>
    <dsp:sp modelId="{B1A69BDF-AF7D-45DE-A167-C52160976897}">
      <dsp:nvSpPr>
        <dsp:cNvPr id="0" name=""/>
        <dsp:cNvSpPr/>
      </dsp:nvSpPr>
      <dsp:spPr>
        <a:xfrm rot="10800000">
          <a:off x="4026923" y="4807246"/>
          <a:ext cx="360156" cy="614152"/>
        </a:xfrm>
        <a:prstGeom prst="rightArrow">
          <a:avLst>
            <a:gd name="adj1" fmla="val 60000"/>
            <a:gd name="adj2" fmla="val 50000"/>
          </a:avLst>
        </a:prstGeom>
        <a:solidFill>
          <a:schemeClr val="accent3">
            <a:hueOff val="8464385"/>
            <a:satOff val="-6259"/>
            <a:lumOff val="-1372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b="0" kern="1200">
            <a:latin typeface="Overpass Bold" pitchFamily="2" charset="-52"/>
          </a:endParaRPr>
        </a:p>
      </dsp:txBody>
      <dsp:txXfrm rot="10800000">
        <a:off x="4134970" y="4930076"/>
        <a:ext cx="252109" cy="368492"/>
      </dsp:txXfrm>
    </dsp:sp>
    <dsp:sp modelId="{B2D2B485-24E2-4D04-8434-7C7912F72151}">
      <dsp:nvSpPr>
        <dsp:cNvPr id="0" name=""/>
        <dsp:cNvSpPr/>
      </dsp:nvSpPr>
      <dsp:spPr>
        <a:xfrm>
          <a:off x="1805042" y="4088324"/>
          <a:ext cx="2051996" cy="2051996"/>
        </a:xfrm>
        <a:prstGeom prst="ellipse">
          <a:avLst/>
        </a:prstGeom>
        <a:solidFill>
          <a:schemeClr val="accent3">
            <a:hueOff val="12696578"/>
            <a:satOff val="-9389"/>
            <a:lumOff val="-20585"/>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Крок 4</a:t>
          </a:r>
        </a:p>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Запровадження запобіжних і захисних заходів</a:t>
          </a:r>
        </a:p>
      </dsp:txBody>
      <dsp:txXfrm>
        <a:off x="2105550" y="4388832"/>
        <a:ext cx="1450980" cy="1450980"/>
      </dsp:txXfrm>
    </dsp:sp>
    <dsp:sp modelId="{C58B8311-52AE-4A0D-B8ED-132D6A21739B}">
      <dsp:nvSpPr>
        <dsp:cNvPr id="0" name=""/>
        <dsp:cNvSpPr/>
      </dsp:nvSpPr>
      <dsp:spPr>
        <a:xfrm rot="15246796">
          <a:off x="2250508" y="3468988"/>
          <a:ext cx="399307" cy="614152"/>
        </a:xfrm>
        <a:prstGeom prst="rightArrow">
          <a:avLst>
            <a:gd name="adj1" fmla="val 60000"/>
            <a:gd name="adj2" fmla="val 50000"/>
          </a:avLst>
        </a:prstGeom>
        <a:solidFill>
          <a:schemeClr val="accent3">
            <a:hueOff val="12696578"/>
            <a:satOff val="-9389"/>
            <a:lumOff val="-2058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b="0" kern="1200">
            <a:latin typeface="Overpass Bold" pitchFamily="2" charset="-52"/>
          </a:endParaRPr>
        </a:p>
      </dsp:txBody>
      <dsp:txXfrm rot="10800000">
        <a:off x="2326800" y="3649426"/>
        <a:ext cx="279515" cy="368492"/>
      </dsp:txXfrm>
    </dsp:sp>
    <dsp:sp modelId="{1642EE03-4E85-4A66-933A-F6EB8C644ADF}">
      <dsp:nvSpPr>
        <dsp:cNvPr id="0" name=""/>
        <dsp:cNvSpPr/>
      </dsp:nvSpPr>
      <dsp:spPr>
        <a:xfrm>
          <a:off x="1037099" y="1390070"/>
          <a:ext cx="2051996" cy="2051996"/>
        </a:xfrm>
        <a:prstGeom prst="ellipse">
          <a:avLst/>
        </a:prstGeom>
        <a:solidFill>
          <a:schemeClr val="accent3">
            <a:hueOff val="16928771"/>
            <a:satOff val="-12518"/>
            <a:lumOff val="-27447"/>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Крок 5</a:t>
          </a:r>
        </a:p>
        <a:p>
          <a:pPr marL="0" lvl="0" indent="0" algn="ctr" defTabSz="622300">
            <a:lnSpc>
              <a:spcPct val="90000"/>
            </a:lnSpc>
            <a:spcBef>
              <a:spcPct val="0"/>
            </a:spcBef>
            <a:spcAft>
              <a:spcPct val="35000"/>
            </a:spcAft>
            <a:buNone/>
          </a:pPr>
          <a:r>
            <a:rPr lang="uk-UA" sz="1400" b="0" kern="1200" noProof="0" dirty="0">
              <a:latin typeface="Arial" panose="020B0604020202020204" pitchFamily="34" charset="0"/>
              <a:cs typeface="Arial" panose="020B0604020202020204" pitchFamily="34" charset="0"/>
            </a:rPr>
            <a:t>Моніторинг, подальша діяльність і перегляд</a:t>
          </a:r>
        </a:p>
      </dsp:txBody>
      <dsp:txXfrm>
        <a:off x="1337607" y="1690578"/>
        <a:ext cx="1450980" cy="1450980"/>
      </dsp:txXfrm>
    </dsp:sp>
    <dsp:sp modelId="{DFA306EB-1572-4C93-AA82-747BAE478805}">
      <dsp:nvSpPr>
        <dsp:cNvPr id="0" name=""/>
        <dsp:cNvSpPr/>
      </dsp:nvSpPr>
      <dsp:spPr>
        <a:xfrm rot="19488019">
          <a:off x="3049693" y="1329746"/>
          <a:ext cx="296361" cy="614152"/>
        </a:xfrm>
        <a:prstGeom prst="rightArrow">
          <a:avLst>
            <a:gd name="adj1" fmla="val 60000"/>
            <a:gd name="adj2" fmla="val 50000"/>
          </a:avLst>
        </a:prstGeom>
        <a:solidFill>
          <a:schemeClr val="accent3">
            <a:hueOff val="16928771"/>
            <a:satOff val="-12518"/>
            <a:lumOff val="-2744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ru-RU" sz="1600" b="0" kern="1200">
            <a:latin typeface="Overpass Bold" pitchFamily="2" charset="-52"/>
          </a:endParaRPr>
        </a:p>
      </dsp:txBody>
      <dsp:txXfrm>
        <a:off x="3057821" y="1478201"/>
        <a:ext cx="207453" cy="3684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uk-UA" sz="6500" b="1" kern="1200" dirty="0">
              <a:solidFill>
                <a:schemeClr val="bg1"/>
              </a:solidFill>
              <a:latin typeface="Arial" panose="020B0604020202020204" pitchFamily="34" charset="0"/>
              <a:cs typeface="Arial" panose="020B0604020202020204" pitchFamily="34" charset="0"/>
            </a:rPr>
            <a:t>1</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uk-UA" sz="2000" kern="1200" noProof="0" dirty="0">
              <a:latin typeface="Arial" panose="020B0604020202020204" pitchFamily="34" charset="0"/>
              <a:cs typeface="Arial" panose="020B0604020202020204" pitchFamily="34" charset="0"/>
            </a:rPr>
            <a:t>Забезпечення суворого дотримання послідовних та ієрархічних загальних принципів превенції (попередження, профілактика) </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61355-3FE7-4413-9185-F1A4B6AF660D}">
      <dsp:nvSpPr>
        <dsp:cNvPr id="0" name=""/>
        <dsp:cNvSpPr/>
      </dsp:nvSpPr>
      <dsp:spPr>
        <a:xfrm>
          <a:off x="1998098" y="0"/>
          <a:ext cx="999049" cy="842108"/>
        </a:xfrm>
        <a:prstGeom prst="trapezoid">
          <a:avLst>
            <a:gd name="adj" fmla="val 59318"/>
          </a:avLst>
        </a:prstGeom>
        <a:solidFill>
          <a:schemeClr val="accent1">
            <a:shade val="8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r>
            <a:rPr lang="ru-RU" sz="5300" kern="1200" dirty="0">
              <a:solidFill>
                <a:schemeClr val="accent1">
                  <a:lumMod val="75000"/>
                </a:schemeClr>
              </a:solidFill>
            </a:rPr>
            <a:t>.</a:t>
          </a:r>
        </a:p>
      </dsp:txBody>
      <dsp:txXfrm>
        <a:off x="1998098" y="0"/>
        <a:ext cx="999049" cy="842108"/>
      </dsp:txXfrm>
    </dsp:sp>
    <dsp:sp modelId="{BBB05ED2-A0A1-4634-A927-EE2639353F45}">
      <dsp:nvSpPr>
        <dsp:cNvPr id="0" name=""/>
        <dsp:cNvSpPr/>
      </dsp:nvSpPr>
      <dsp:spPr>
        <a:xfrm>
          <a:off x="1498573" y="842108"/>
          <a:ext cx="1998098" cy="842108"/>
        </a:xfrm>
        <a:prstGeom prst="trapezoid">
          <a:avLst>
            <a:gd name="adj" fmla="val 59318"/>
          </a:avLst>
        </a:prstGeom>
        <a:solidFill>
          <a:schemeClr val="accent1">
            <a:shade val="80000"/>
            <a:hueOff val="54418"/>
            <a:satOff val="-7959"/>
            <a:lumOff val="810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endParaRPr lang="ru-RU" sz="5300" kern="1200" dirty="0"/>
        </a:p>
      </dsp:txBody>
      <dsp:txXfrm>
        <a:off x="1848241" y="842108"/>
        <a:ext cx="1298763" cy="842108"/>
      </dsp:txXfrm>
    </dsp:sp>
    <dsp:sp modelId="{71516EE2-CD1C-4105-A43B-3F1C642154DA}">
      <dsp:nvSpPr>
        <dsp:cNvPr id="0" name=""/>
        <dsp:cNvSpPr/>
      </dsp:nvSpPr>
      <dsp:spPr>
        <a:xfrm>
          <a:off x="999049" y="1684216"/>
          <a:ext cx="2997147" cy="842108"/>
        </a:xfrm>
        <a:prstGeom prst="trapezoid">
          <a:avLst>
            <a:gd name="adj" fmla="val 59318"/>
          </a:avLst>
        </a:prstGeom>
        <a:solidFill>
          <a:schemeClr val="accent1">
            <a:shade val="80000"/>
            <a:hueOff val="108836"/>
            <a:satOff val="-15918"/>
            <a:lumOff val="1620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endParaRPr lang="ru-RU" sz="5300" kern="1200" dirty="0"/>
        </a:p>
      </dsp:txBody>
      <dsp:txXfrm>
        <a:off x="1523550" y="1684216"/>
        <a:ext cx="1948145" cy="842108"/>
      </dsp:txXfrm>
    </dsp:sp>
    <dsp:sp modelId="{17E973C2-1CF2-4A29-8DCD-89B31644DC04}">
      <dsp:nvSpPr>
        <dsp:cNvPr id="0" name=""/>
        <dsp:cNvSpPr/>
      </dsp:nvSpPr>
      <dsp:spPr>
        <a:xfrm>
          <a:off x="499524" y="2526323"/>
          <a:ext cx="3996196" cy="842108"/>
        </a:xfrm>
        <a:prstGeom prst="trapezoid">
          <a:avLst>
            <a:gd name="adj" fmla="val 59318"/>
          </a:avLst>
        </a:prstGeom>
        <a:solidFill>
          <a:schemeClr val="accent1">
            <a:shade val="80000"/>
            <a:hueOff val="163254"/>
            <a:satOff val="-23877"/>
            <a:lumOff val="2430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endParaRPr lang="ru-RU" sz="5300" kern="1200" dirty="0"/>
        </a:p>
      </dsp:txBody>
      <dsp:txXfrm>
        <a:off x="1198859" y="2526323"/>
        <a:ext cx="2597527" cy="842108"/>
      </dsp:txXfrm>
    </dsp:sp>
    <dsp:sp modelId="{B988E90E-C52D-49D4-A7F4-CAA42217D18F}">
      <dsp:nvSpPr>
        <dsp:cNvPr id="0" name=""/>
        <dsp:cNvSpPr/>
      </dsp:nvSpPr>
      <dsp:spPr>
        <a:xfrm>
          <a:off x="0" y="3368431"/>
          <a:ext cx="4995246" cy="842108"/>
        </a:xfrm>
        <a:prstGeom prst="trapezoid">
          <a:avLst>
            <a:gd name="adj" fmla="val 59318"/>
          </a:avLst>
        </a:prstGeom>
        <a:solidFill>
          <a:schemeClr val="accent1">
            <a:shade val="80000"/>
            <a:hueOff val="217672"/>
            <a:satOff val="-31836"/>
            <a:lumOff val="3240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endParaRPr lang="ru-RU" sz="5300" kern="1200" dirty="0"/>
        </a:p>
      </dsp:txBody>
      <dsp:txXfrm>
        <a:off x="874168" y="3368431"/>
        <a:ext cx="3246909" cy="8421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344013" y="368386"/>
          <a:ext cx="2372018" cy="1683990"/>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2</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24373"/>
        <a:ext cx="1683990" cy="1951021"/>
      </dsp:txXfrm>
    </dsp:sp>
    <dsp:sp modelId="{D375D3DD-642E-4E73-BF13-EB318558CD7A}">
      <dsp:nvSpPr>
        <dsp:cNvPr id="0" name=""/>
        <dsp:cNvSpPr/>
      </dsp:nvSpPr>
      <dsp:spPr>
        <a:xfrm rot="5400000">
          <a:off x="3344025" y="-1516827"/>
          <a:ext cx="3207554" cy="6241210"/>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uk-UA" sz="2000" b="1" kern="1200" noProof="0" dirty="0">
              <a:latin typeface="Arial" panose="020B0604020202020204" pitchFamily="34" charset="0"/>
              <a:cs typeface="Arial" panose="020B0604020202020204" pitchFamily="34" charset="0"/>
            </a:rPr>
            <a:t>Залучати:</a:t>
          </a:r>
          <a:endParaRPr lang="ru-RU" sz="2000" kern="1200" dirty="0">
            <a:latin typeface="Arial" panose="020B0604020202020204" pitchFamily="34" charset="0"/>
            <a:cs typeface="Arial" panose="020B0604020202020204" pitchFamily="34" charset="0"/>
          </a:endParaRP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роботодавця та працівників;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спеціалістів роботодавця з питань БЗР;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зовнішніх експертів із питань БЗР;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постачальників послуг БЗР;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менеджерів середньої ланки;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постачальників;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інших роботодавців (і працівників) у випадку користування одним і тим самим робочим місцем</a:t>
          </a:r>
        </a:p>
      </dsp:txBody>
      <dsp:txXfrm rot="-5400000">
        <a:off x="1827197" y="1"/>
        <a:ext cx="6241210" cy="32075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3</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ru-RU" sz="2000" kern="1200" noProof="0" dirty="0" err="1">
              <a:latin typeface="Arial" panose="020B0604020202020204" pitchFamily="34" charset="0"/>
              <a:cs typeface="Arial" panose="020B0604020202020204" pitchFamily="34" charset="0"/>
            </a:rPr>
            <a:t>Включати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всі</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небезпеки</a:t>
          </a:r>
          <a:r>
            <a:rPr lang="ru-RU" sz="2000" kern="1200" noProof="0" dirty="0">
              <a:latin typeface="Arial" panose="020B0604020202020204" pitchFamily="34" charset="0"/>
              <a:cs typeface="Arial" panose="020B0604020202020204" pitchFamily="34" charset="0"/>
            </a:rPr>
            <a:t> та </a:t>
          </a:r>
          <a:r>
            <a:rPr lang="ru-RU" sz="2000" kern="1200" noProof="0" dirty="0" err="1">
              <a:latin typeface="Arial" panose="020B0604020202020204" pitchFamily="34" charset="0"/>
              <a:cs typeface="Arial" panose="020B0604020202020204" pitchFamily="34" charset="0"/>
            </a:rPr>
            <a:t>професійні</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ризики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що</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впливають</a:t>
          </a:r>
          <a:r>
            <a:rPr lang="ru-RU" sz="2000" kern="1200" noProof="0" dirty="0">
              <a:latin typeface="Arial" panose="020B0604020202020204" pitchFamily="34" charset="0"/>
              <a:cs typeface="Arial" panose="020B0604020202020204" pitchFamily="34" charset="0"/>
            </a:rPr>
            <a:t> на </a:t>
          </a:r>
          <a:r>
            <a:rPr lang="ru-RU" sz="2000" kern="1200" noProof="0" dirty="0" err="1">
              <a:latin typeface="Arial" panose="020B0604020202020204" pitchFamily="34" charset="0"/>
              <a:cs typeface="Arial" panose="020B0604020202020204" pitchFamily="34" charset="0"/>
            </a:rPr>
            <a:t>працівників</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344013" y="368386"/>
          <a:ext cx="2372018" cy="1683990"/>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4</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24373"/>
        <a:ext cx="1683990" cy="1951021"/>
      </dsp:txXfrm>
    </dsp:sp>
    <dsp:sp modelId="{D375D3DD-642E-4E73-BF13-EB318558CD7A}">
      <dsp:nvSpPr>
        <dsp:cNvPr id="0" name=""/>
        <dsp:cNvSpPr/>
      </dsp:nvSpPr>
      <dsp:spPr>
        <a:xfrm rot="5400000">
          <a:off x="3344025" y="-1516827"/>
          <a:ext cx="3207554" cy="6241210"/>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uk-UA" sz="2000" b="1" kern="1200" noProof="0" dirty="0">
              <a:latin typeface="Arial" panose="020B0604020202020204" pitchFamily="34" charset="0"/>
              <a:cs typeface="Arial" panose="020B0604020202020204" pitchFamily="34" charset="0"/>
            </a:rPr>
            <a:t>Слід враховувати:</a:t>
          </a:r>
          <a:endParaRPr lang="ru-RU" sz="2000" kern="1200" dirty="0">
            <a:latin typeface="Arial" panose="020B0604020202020204" pitchFamily="34" charset="0"/>
            <a:cs typeface="Arial" panose="020B0604020202020204" pitchFamily="34" charset="0"/>
          </a:endParaRPr>
        </a:p>
        <a:p>
          <a:pPr marL="177800" lvl="1" indent="-177800" algn="l" defTabSz="889000">
            <a:lnSpc>
              <a:spcPct val="90000"/>
            </a:lnSpc>
            <a:spcBef>
              <a:spcPct val="0"/>
            </a:spcBef>
            <a:spcAft>
              <a:spcPct val="15000"/>
            </a:spcAft>
            <a:buFont typeface="Arial" panose="020B0604020202020204" pitchFamily="34" charset="0"/>
            <a:buChar char="•"/>
          </a:pPr>
          <a:r>
            <a:rPr lang="ru-RU" sz="2000" kern="1200" noProof="0">
              <a:latin typeface="Arial" panose="020B0604020202020204" pitchFamily="34" charset="0"/>
              <a:cs typeface="Arial" panose="020B0604020202020204" pitchFamily="34" charset="0"/>
            </a:rPr>
            <a:t>кількість працівників, які зазнають впливу; </a:t>
          </a:r>
          <a:endParaRPr lang="uk-UA" sz="2000" kern="1200" noProof="0" dirty="0">
            <a:latin typeface="Arial" panose="020B0604020202020204" pitchFamily="34" charset="0"/>
            <a:cs typeface="Arial" panose="020B0604020202020204" pitchFamily="34" charset="0"/>
          </a:endParaRP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характер робочого місця;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тип процесу;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виконувані завдання; </a:t>
          </a:r>
        </a:p>
        <a:p>
          <a:pPr marL="177800" lvl="1" indent="-177800" algn="l" defTabSz="889000">
            <a:lnSpc>
              <a:spcPct val="90000"/>
            </a:lnSpc>
            <a:spcBef>
              <a:spcPct val="0"/>
            </a:spcBef>
            <a:spcAft>
              <a:spcPct val="15000"/>
            </a:spcAft>
            <a:buFont typeface="Arial" panose="020B0604020202020204" pitchFamily="34" charset="0"/>
            <a:buChar char="•"/>
          </a:pPr>
          <a:r>
            <a:rPr lang="uk-UA" sz="2000" kern="1200" noProof="0" dirty="0">
              <a:latin typeface="Arial" panose="020B0604020202020204" pitchFamily="34" charset="0"/>
              <a:cs typeface="Arial" panose="020B0604020202020204" pitchFamily="34" charset="0"/>
            </a:rPr>
            <a:t>технічну складність</a:t>
          </a:r>
        </a:p>
      </dsp:txBody>
      <dsp:txXfrm rot="-5400000">
        <a:off x="1827197" y="1"/>
        <a:ext cx="6241210" cy="32075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3592F-41BF-46B7-8599-F8E0348AEB13}">
      <dsp:nvSpPr>
        <dsp:cNvPr id="0" name=""/>
        <dsp:cNvSpPr/>
      </dsp:nvSpPr>
      <dsp:spPr>
        <a:xfrm rot="5400000">
          <a:off x="-240697" y="240697"/>
          <a:ext cx="1659640" cy="1178244"/>
        </a:xfrm>
        <a:prstGeom prst="homePlate">
          <a:avLst/>
        </a:prstGeom>
        <a:solidFill>
          <a:srgbClr val="646ED9"/>
        </a:solidFill>
        <a:ln w="6350" cap="flat" cmpd="sng" algn="ctr">
          <a:noFill/>
          <a:prstDash val="solid"/>
          <a:miter lim="800000"/>
        </a:ln>
        <a:effectLst/>
        <a:scene3d>
          <a:camera prst="orthographicFront"/>
          <a:lightRig rig="flat" dir="t"/>
        </a:scene3d>
        <a:sp3d prstMaterial="plastic">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b="1" kern="1200" dirty="0">
              <a:solidFill>
                <a:schemeClr val="bg1"/>
              </a:solidFill>
              <a:latin typeface="Arial" panose="020B0604020202020204" pitchFamily="34" charset="0"/>
              <a:cs typeface="Arial" panose="020B0604020202020204" pitchFamily="34" charset="0"/>
            </a:rPr>
            <a:t>6</a:t>
          </a:r>
          <a:endParaRPr lang="ru-RU" sz="6500" b="1" kern="1200" dirty="0">
            <a:solidFill>
              <a:schemeClr val="bg1"/>
            </a:solidFill>
            <a:latin typeface="Arial" panose="020B0604020202020204" pitchFamily="34" charset="0"/>
            <a:cs typeface="Arial" panose="020B0604020202020204" pitchFamily="34" charset="0"/>
          </a:endParaRPr>
        </a:p>
      </dsp:txBody>
      <dsp:txXfrm rot="-5400000">
        <a:off x="0" y="0"/>
        <a:ext cx="1178244" cy="1365079"/>
      </dsp:txXfrm>
    </dsp:sp>
    <dsp:sp modelId="{D375D3DD-642E-4E73-BF13-EB318558CD7A}">
      <dsp:nvSpPr>
        <dsp:cNvPr id="0" name=""/>
        <dsp:cNvSpPr/>
      </dsp:nvSpPr>
      <dsp:spPr>
        <a:xfrm rot="5400000">
          <a:off x="4476225" y="-3135808"/>
          <a:ext cx="1078765" cy="7350383"/>
        </a:xfrm>
        <a:prstGeom prst="rect">
          <a:avLst/>
        </a:prstGeom>
        <a:solidFill>
          <a:schemeClr val="accent1">
            <a:alpha val="90000"/>
            <a:tint val="40000"/>
            <a:hueOff val="0"/>
            <a:satOff val="0"/>
            <a:lumOff val="0"/>
            <a:alphaOff val="0"/>
          </a:schemeClr>
        </a:solidFill>
        <a:ln w="6350" cap="flat" cmpd="sng" algn="ctr">
          <a:noFill/>
          <a:prstDash val="solid"/>
          <a:miter lim="800000"/>
        </a:ln>
        <a:effectLst/>
        <a:scene3d>
          <a:camera prst="orthographicFront"/>
          <a:lightRig rig="flat" dir="t"/>
        </a:scene3d>
        <a:sp3d extrusionH="12700" prstMaterial="plastic"/>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0" lvl="1" indent="0" algn="l" defTabSz="889000">
            <a:lnSpc>
              <a:spcPct val="90000"/>
            </a:lnSpc>
            <a:spcBef>
              <a:spcPct val="0"/>
            </a:spcBef>
            <a:spcAft>
              <a:spcPct val="15000"/>
            </a:spcAft>
            <a:buNone/>
          </a:pPr>
          <a:r>
            <a:rPr lang="ru-RU" sz="2000" kern="1200" noProof="0" dirty="0" err="1">
              <a:latin typeface="Arial" panose="020B0604020202020204" pitchFamily="34" charset="0"/>
              <a:cs typeface="Arial" panose="020B0604020202020204" pitchFamily="34" charset="0"/>
            </a:rPr>
            <a:t>Враховувати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результати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попереднього</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оцінювання</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професійних</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ризиків</a:t>
          </a:r>
          <a:r>
            <a:rPr lang="ru-RU" sz="2000" kern="1200" noProof="0" dirty="0">
              <a:latin typeface="Arial" panose="020B0604020202020204" pitchFamily="34" charset="0"/>
              <a:cs typeface="Arial" panose="020B0604020202020204" pitchFamily="34" charset="0"/>
            </a:rPr>
            <a:t>, а </a:t>
          </a:r>
          <a:r>
            <a:rPr lang="ru-RU" sz="2000" kern="1200" noProof="0" dirty="0" err="1">
              <a:latin typeface="Arial" panose="020B0604020202020204" pitchFamily="34" charset="0"/>
              <a:cs typeface="Arial" panose="020B0604020202020204" pitchFamily="34" charset="0"/>
            </a:rPr>
            <a:t>також</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результати</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впровадження</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відповідних</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запобіжних</a:t>
          </a:r>
          <a:r>
            <a:rPr lang="ru-RU" sz="2000" kern="1200" noProof="0" dirty="0">
              <a:latin typeface="Arial" panose="020B0604020202020204" pitchFamily="34" charset="0"/>
              <a:cs typeface="Arial" panose="020B0604020202020204" pitchFamily="34" charset="0"/>
            </a:rPr>
            <a:t> і </a:t>
          </a:r>
          <a:r>
            <a:rPr lang="ru-RU" sz="2000" kern="1200" noProof="0" dirty="0" err="1">
              <a:latin typeface="Arial" panose="020B0604020202020204" pitchFamily="34" charset="0"/>
              <a:cs typeface="Arial" panose="020B0604020202020204" pitchFamily="34" charset="0"/>
            </a:rPr>
            <a:t>захисних</a:t>
          </a:r>
          <a:r>
            <a:rPr lang="ru-RU" sz="2000" kern="1200" noProof="0" dirty="0">
              <a:latin typeface="Arial" panose="020B0604020202020204" pitchFamily="34" charset="0"/>
              <a:cs typeface="Arial" panose="020B0604020202020204" pitchFamily="34" charset="0"/>
            </a:rPr>
            <a:t> </a:t>
          </a:r>
          <a:r>
            <a:rPr lang="ru-RU" sz="2000" kern="1200" noProof="0" dirty="0" err="1">
              <a:latin typeface="Arial" panose="020B0604020202020204" pitchFamily="34" charset="0"/>
              <a:cs typeface="Arial" panose="020B0604020202020204" pitchFamily="34" charset="0"/>
            </a:rPr>
            <a:t>заходів</a:t>
          </a:r>
          <a:endParaRPr lang="ru-RU" sz="2000" kern="1200" dirty="0">
            <a:latin typeface="Arial" panose="020B0604020202020204" pitchFamily="34" charset="0"/>
            <a:cs typeface="Arial" panose="020B0604020202020204" pitchFamily="34" charset="0"/>
          </a:endParaRPr>
        </a:p>
      </dsp:txBody>
      <dsp:txXfrm rot="-5400000">
        <a:off x="1340416" y="1"/>
        <a:ext cx="7350383" cy="1078765"/>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3A451BBA-BF77-273C-30F6-7D6FFFAC07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E19B9CD4-1E4F-4223-1B35-3DC30CEAF8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B92DBB-BCF4-4DF5-8908-E6E69DEC27BD}" type="datetimeFigureOut">
              <a:rPr lang="ru-RU" smtClean="0"/>
              <a:t>30.12.2022</a:t>
            </a:fld>
            <a:endParaRPr lang="ru-RU"/>
          </a:p>
        </p:txBody>
      </p:sp>
      <p:sp>
        <p:nvSpPr>
          <p:cNvPr id="4" name="Нижний колонтитул 3">
            <a:extLst>
              <a:ext uri="{FF2B5EF4-FFF2-40B4-BE49-F238E27FC236}">
                <a16:creationId xmlns:a16="http://schemas.microsoft.com/office/drawing/2014/main" id="{2A1E035F-AC1D-8211-DA37-3AD9D3883B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8BCA930E-1B66-3938-AC12-8D25352140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CFCCC7D-06C8-41DC-9B08-19299748AA17}" type="slidenum">
              <a:rPr lang="ru-RU" smtClean="0"/>
              <a:t>‹#›</a:t>
            </a:fld>
            <a:endParaRPr lang="ru-RU"/>
          </a:p>
        </p:txBody>
      </p:sp>
    </p:spTree>
    <p:extLst>
      <p:ext uri="{BB962C8B-B14F-4D97-AF65-F5344CB8AC3E}">
        <p14:creationId xmlns:p14="http://schemas.microsoft.com/office/powerpoint/2010/main" val="711736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30/12/2022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safework.nsw.gov.au/__data/assets/pdf_file/0008/547640/interactive-diagram-factory.pdf" TargetMode="External"/><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safework.nsw.gov.au/__data/assets/pdf_file/0003/592743/interactive-diagram-retail.pdf"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safework.nsw.gov.au/__data/assets/pdf_file/0011/547643/interactive-diagram-office.pdf" TargetMode="External"/><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the workshop </a:t>
            </a:r>
            <a:r>
              <a:rPr lang="en-US" dirty="0" err="1"/>
              <a:t>programme</a:t>
            </a:r>
            <a:r>
              <a:rPr lang="en-US" dirty="0"/>
              <a:t> (H/O 1) along with this slide</a:t>
            </a:r>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noProof="0" dirty="0"/>
              <a:t>Additional discussion points/notes</a:t>
            </a:r>
            <a:r>
              <a:rPr lang="en-GB" b="1" baseline="0" noProof="0" dirty="0"/>
              <a:t> </a:t>
            </a:r>
            <a:r>
              <a:rPr lang="en-GB" b="0" baseline="0" noProof="0" dirty="0"/>
              <a:t>Microenterprises have up to 10 workers, SME have more than 10 but less than 250 workers.</a:t>
            </a:r>
            <a:r>
              <a:rPr lang="en-GB" b="1" baseline="0" noProof="0" dirty="0"/>
              <a:t> </a:t>
            </a:r>
            <a:r>
              <a:rPr lang="en-GB" b="0" baseline="0" noProof="0" dirty="0"/>
              <a:t>Formal SME produce 40% of the national income in emerging economies. The terms “micro” and “small” may be misleading, as these enterprises, as a whole, employ the majority of workers globally. Improving OSH in these enterprises can therefore have a great impact.</a:t>
            </a:r>
            <a:endParaRPr lang="en-GB" b="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19</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baseline="0" dirty="0"/>
              <a:t>F/N2, </a:t>
            </a:r>
            <a:r>
              <a:rPr lang="fr-CH" dirty="0"/>
              <a:t>Ask</a:t>
            </a:r>
            <a:r>
              <a:rPr lang="fr-CH" baseline="0" dirty="0"/>
              <a:t> participants what challenges do they think SMEs face in implementing OSH.</a:t>
            </a:r>
          </a:p>
          <a:p>
            <a:r>
              <a:rPr lang="fr-CH" baseline="0" dirty="0"/>
              <a:t>What are the options that they propose?</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Limited experience of employers and workers in these SME, which often tend to have a short life cycle as they start up and go out of business relatively quickly.</a:t>
            </a:r>
          </a:p>
          <a:p>
            <a:endParaRPr lang="en-US" baseline="0" dirty="0"/>
          </a:p>
          <a:p>
            <a:r>
              <a:rPr lang="en-US" dirty="0"/>
              <a:t>Perceived costs of improvements – employers in SME often fail to make the link between accidents and ill health and their associated costs and, on the other hand productivity and profitability.</a:t>
            </a:r>
          </a:p>
        </p:txBody>
      </p:sp>
      <p:sp>
        <p:nvSpPr>
          <p:cNvPr id="4" name="Slide Number Placeholder 3"/>
          <p:cNvSpPr>
            <a:spLocks noGrp="1"/>
          </p:cNvSpPr>
          <p:nvPr>
            <p:ph type="sldNum" sz="quarter" idx="10"/>
          </p:nvPr>
        </p:nvSpPr>
        <p:spPr/>
        <p:txBody>
          <a:bodyPr/>
          <a:lstStyle/>
          <a:p>
            <a:fld id="{D0826FEE-2901-4F80-B040-94DEDE5C3ECF}" type="slidenum">
              <a:rPr lang="en-GB" smtClean="0"/>
              <a:t>21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Cover the following: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Ensure worker participation: The employer should make arrangements for workers and their safety and health representatives to have the time and resources to participate actively in the processes of organizing, planning and implementation, evaluation and action for improvement of the health and safety.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Should inform workers that they each have the right to remove themselves from a work situation that poses imminent and serious danger for life or health, in accordance with national law and procedures. Attention should be given to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Once workers have reported these situations to their supervisors, the employer should </a:t>
            </a:r>
            <a:r>
              <a:rPr lang="en-US" dirty="0">
                <a:solidFill>
                  <a:srgbClr val="8E0000"/>
                </a:solidFill>
              </a:rPr>
              <a:t>take immediate action</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Employers must undertake all expenditure related to implementing measures.</a:t>
            </a:r>
          </a:p>
        </p:txBody>
      </p:sp>
      <p:sp>
        <p:nvSpPr>
          <p:cNvPr id="4" name="Slide Number Placeholder 3"/>
          <p:cNvSpPr>
            <a:spLocks noGrp="1"/>
          </p:cNvSpPr>
          <p:nvPr>
            <p:ph type="sldNum" sz="quarter" idx="10"/>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Cover the following: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Ensure worker participation: The employer should make arrangements for workers and their safety and health representatives to have the time and resources to participate actively in the processes of organizing, planning and implementation, evaluation and action for improvement of the health and safety.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Should inform workers that they each have the right to remove themselves from a work situation that poses imminent and serious danger for life or health, in accordance with national law and procedures. Attention should be given to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Once workers have reported these situations to their supervisors, the employer should </a:t>
            </a:r>
            <a:r>
              <a:rPr lang="en-US" dirty="0">
                <a:solidFill>
                  <a:srgbClr val="8E0000"/>
                </a:solidFill>
              </a:rPr>
              <a:t>take immediate action</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Employers must undertake all expenditure related to implementing measures.</a:t>
            </a:r>
          </a:p>
        </p:txBody>
      </p:sp>
      <p:sp>
        <p:nvSpPr>
          <p:cNvPr id="4" name="Slide Number Placeholder 3"/>
          <p:cNvSpPr>
            <a:spLocks noGrp="1"/>
          </p:cNvSpPr>
          <p:nvPr>
            <p:ph type="sldNum" sz="quarter" idx="10"/>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2623646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Trainer to lead </a:t>
            </a:r>
            <a:r>
              <a:rPr lang="it-IT" dirty="0"/>
              <a:t>Lead to</a:t>
            </a:r>
            <a:r>
              <a:rPr lang="it-IT" baseline="0" dirty="0"/>
              <a:t> </a:t>
            </a:r>
            <a:r>
              <a:rPr lang="it-IT" baseline="0" dirty="0" err="1"/>
              <a:t>reflection</a:t>
            </a:r>
            <a:r>
              <a:rPr lang="it-IT" baseline="0" dirty="0"/>
              <a:t> on the </a:t>
            </a:r>
            <a:r>
              <a:rPr lang="it-IT" baseline="0" dirty="0" err="1"/>
              <a:t>fact</a:t>
            </a:r>
            <a:r>
              <a:rPr lang="it-IT" baseline="0" dirty="0"/>
              <a:t> </a:t>
            </a:r>
            <a:r>
              <a:rPr lang="it-IT" baseline="0" dirty="0" err="1"/>
              <a:t>that</a:t>
            </a:r>
            <a:r>
              <a:rPr lang="it-IT" baseline="0" dirty="0"/>
              <a:t> </a:t>
            </a:r>
            <a:r>
              <a:rPr lang="it-IT" baseline="0" dirty="0" err="1"/>
              <a:t>occupational</a:t>
            </a:r>
            <a:r>
              <a:rPr lang="it-IT" baseline="0" dirty="0"/>
              <a:t> </a:t>
            </a:r>
            <a:r>
              <a:rPr lang="it-IT" baseline="0" dirty="0" err="1"/>
              <a:t>diseases</a:t>
            </a:r>
            <a:r>
              <a:rPr lang="it-IT" baseline="0" dirty="0"/>
              <a:t> are </a:t>
            </a:r>
            <a:r>
              <a:rPr lang="it-IT" baseline="0" dirty="0" err="1"/>
              <a:t>frequently</a:t>
            </a:r>
            <a:r>
              <a:rPr lang="it-IT" baseline="0" dirty="0"/>
              <a:t> </a:t>
            </a:r>
            <a:r>
              <a:rPr lang="it-IT" baseline="0" dirty="0" err="1"/>
              <a:t>undetected</a:t>
            </a:r>
            <a:r>
              <a:rPr lang="it-IT" baseline="0" dirty="0"/>
              <a:t> and </a:t>
            </a:r>
            <a:r>
              <a:rPr lang="it-IT" baseline="0" dirty="0" err="1"/>
              <a:t>unreported</a:t>
            </a:r>
            <a:r>
              <a:rPr lang="it-IT" baseline="0" dirty="0"/>
              <a:t> </a:t>
            </a:r>
            <a:r>
              <a:rPr lang="it-IT" baseline="0" dirty="0" err="1"/>
              <a:t>even</a:t>
            </a:r>
            <a:r>
              <a:rPr lang="it-IT" baseline="0" dirty="0"/>
              <a:t> </a:t>
            </a:r>
            <a:r>
              <a:rPr lang="it-IT" baseline="0" dirty="0" err="1"/>
              <a:t>if</a:t>
            </a:r>
            <a:r>
              <a:rPr lang="it-IT" baseline="0" dirty="0"/>
              <a:t> </a:t>
            </a:r>
            <a:r>
              <a:rPr lang="it-IT" baseline="0" dirty="0" err="1"/>
              <a:t>they</a:t>
            </a:r>
            <a:r>
              <a:rPr lang="it-IT" baseline="0" dirty="0"/>
              <a:t> cause </a:t>
            </a:r>
            <a:r>
              <a:rPr lang="it-IT" baseline="0" dirty="0" err="1"/>
              <a:t>many</a:t>
            </a:r>
            <a:r>
              <a:rPr lang="it-IT" baseline="0" dirty="0"/>
              <a:t> more </a:t>
            </a:r>
            <a:r>
              <a:rPr lang="it-IT" baseline="0" dirty="0" err="1"/>
              <a:t>deaths</a:t>
            </a:r>
            <a:r>
              <a:rPr lang="it-IT" baseline="0" dirty="0"/>
              <a:t> </a:t>
            </a:r>
            <a:r>
              <a:rPr lang="it-IT" baseline="0" dirty="0" err="1"/>
              <a:t>than</a:t>
            </a:r>
            <a:r>
              <a:rPr lang="it-IT" baseline="0" dirty="0"/>
              <a:t> </a:t>
            </a:r>
            <a:r>
              <a:rPr lang="it-IT" baseline="0" dirty="0" err="1"/>
              <a:t>occupational</a:t>
            </a:r>
            <a:r>
              <a:rPr lang="it-IT" baseline="0" dirty="0"/>
              <a:t> </a:t>
            </a:r>
            <a:r>
              <a:rPr lang="it-IT" baseline="0" dirty="0" err="1"/>
              <a:t>accidents</a:t>
            </a:r>
            <a:r>
              <a:rPr lang="it-IT" baseline="0" dirty="0"/>
              <a:t> </a:t>
            </a:r>
            <a:r>
              <a:rPr lang="it-IT" baseline="0" dirty="0" err="1"/>
              <a:t>worldwide</a:t>
            </a:r>
            <a:r>
              <a:rPr lang="it-IT" baseline="0" dirty="0"/>
              <a:t>. </a:t>
            </a:r>
            <a:r>
              <a:rPr lang="it-IT" baseline="0" dirty="0" err="1"/>
              <a:t>Occupational</a:t>
            </a:r>
            <a:r>
              <a:rPr lang="it-IT" baseline="0" dirty="0"/>
              <a:t> </a:t>
            </a:r>
            <a:r>
              <a:rPr lang="it-IT" baseline="0" dirty="0" err="1"/>
              <a:t>diseases</a:t>
            </a:r>
            <a:r>
              <a:rPr lang="it-IT" baseline="0" dirty="0"/>
              <a:t> </a:t>
            </a:r>
            <a:r>
              <a:rPr lang="it-IT" baseline="0" dirty="0" err="1"/>
              <a:t>lead</a:t>
            </a:r>
            <a:r>
              <a:rPr lang="it-IT" baseline="0" dirty="0"/>
              <a:t> to 6.5 </a:t>
            </a:r>
            <a:r>
              <a:rPr lang="it-IT" baseline="0" dirty="0" err="1"/>
              <a:t>times</a:t>
            </a:r>
            <a:r>
              <a:rPr lang="it-IT" baseline="0" dirty="0"/>
              <a:t> </a:t>
            </a:r>
            <a:r>
              <a:rPr lang="it-IT" baseline="0" dirty="0" err="1"/>
              <a:t>as</a:t>
            </a:r>
            <a:r>
              <a:rPr lang="it-IT" baseline="0" dirty="0"/>
              <a:t> </a:t>
            </a:r>
            <a:r>
              <a:rPr lang="it-IT" baseline="0" dirty="0" err="1"/>
              <a:t>many</a:t>
            </a:r>
            <a:r>
              <a:rPr lang="it-IT" baseline="0" dirty="0"/>
              <a:t> </a:t>
            </a:r>
            <a:r>
              <a:rPr lang="it-IT" baseline="0" dirty="0" err="1"/>
              <a:t>deathy</a:t>
            </a:r>
            <a:r>
              <a:rPr lang="it-IT" baseline="0" dirty="0"/>
              <a:t> per </a:t>
            </a:r>
            <a:r>
              <a:rPr lang="it-IT" baseline="0" dirty="0" err="1"/>
              <a:t>day</a:t>
            </a:r>
            <a:r>
              <a:rPr lang="it-IT" baseline="0" dirty="0"/>
              <a:t> </a:t>
            </a:r>
            <a:r>
              <a:rPr lang="it-IT" baseline="0" dirty="0" err="1"/>
              <a:t>than</a:t>
            </a:r>
            <a:r>
              <a:rPr lang="it-IT" baseline="0" dirty="0"/>
              <a:t> </a:t>
            </a:r>
            <a:r>
              <a:rPr lang="it-IT" baseline="0" dirty="0" err="1"/>
              <a:t>occupational</a:t>
            </a:r>
            <a:r>
              <a:rPr lang="it-IT" baseline="0" dirty="0"/>
              <a:t> </a:t>
            </a:r>
            <a:r>
              <a:rPr lang="it-IT" baseline="0" dirty="0" err="1"/>
              <a:t>accidents</a:t>
            </a:r>
            <a:r>
              <a:rPr lang="it-IT" baseline="0" dirty="0"/>
              <a:t>.</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288619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dirty="0"/>
              <a:t>GDP: </a:t>
            </a:r>
            <a:r>
              <a:rPr lang="it-IT" dirty="0" err="1"/>
              <a:t>Gross</a:t>
            </a:r>
            <a:r>
              <a:rPr lang="it-IT" dirty="0"/>
              <a:t> </a:t>
            </a:r>
            <a:r>
              <a:rPr lang="it-IT" dirty="0" err="1"/>
              <a:t>Domestic</a:t>
            </a:r>
            <a:r>
              <a:rPr lang="it-IT" dirty="0"/>
              <a:t> Product. The </a:t>
            </a:r>
            <a:r>
              <a:rPr lang="it-IT" dirty="0" err="1"/>
              <a:t>loss</a:t>
            </a:r>
            <a:r>
              <a:rPr lang="it-IT" dirty="0"/>
              <a:t> </a:t>
            </a:r>
            <a:r>
              <a:rPr lang="it-IT" dirty="0" err="1"/>
              <a:t>is</a:t>
            </a:r>
            <a:r>
              <a:rPr lang="it-IT" dirty="0"/>
              <a:t> </a:t>
            </a:r>
            <a:r>
              <a:rPr lang="it-IT" dirty="0" err="1"/>
              <a:t>calculated</a:t>
            </a:r>
            <a:r>
              <a:rPr lang="it-IT" baseline="0" dirty="0"/>
              <a:t> </a:t>
            </a:r>
            <a:r>
              <a:rPr lang="it-IT" baseline="0" dirty="0" err="1"/>
              <a:t>at</a:t>
            </a:r>
            <a:r>
              <a:rPr lang="it-IT" baseline="0" dirty="0"/>
              <a:t> </a:t>
            </a:r>
            <a:r>
              <a:rPr lang="it-IT" baseline="0" dirty="0" err="1"/>
              <a:t>about</a:t>
            </a:r>
            <a:r>
              <a:rPr lang="it-IT" baseline="0" dirty="0"/>
              <a:t> 2.8 </a:t>
            </a:r>
            <a:r>
              <a:rPr lang="it-IT" baseline="0" dirty="0" err="1"/>
              <a:t>billion</a:t>
            </a:r>
            <a:r>
              <a:rPr lang="it-IT" baseline="0" dirty="0"/>
              <a:t> US </a:t>
            </a:r>
            <a:r>
              <a:rPr lang="it-IT" baseline="0" dirty="0" err="1"/>
              <a:t>dollars</a:t>
            </a:r>
            <a:r>
              <a:rPr lang="it-IT" baseline="0" dirty="0"/>
              <a:t>.</a:t>
            </a:r>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26</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i="1" dirty="0">
                <a:solidFill>
                  <a:srgbClr val="230050"/>
                </a:solidFill>
                <a:latin typeface="Arial" panose="020B0604020202020204" pitchFamily="34" charset="0"/>
                <a:cs typeface="Arial" panose="020B0604020202020204" pitchFamily="34" charset="0"/>
              </a:rPr>
              <a:t>Note the</a:t>
            </a:r>
            <a:r>
              <a:rPr lang="en-GB" sz="1200" i="1" baseline="0" dirty="0">
                <a:solidFill>
                  <a:srgbClr val="230050"/>
                </a:solidFill>
                <a:latin typeface="Arial" panose="020B0604020202020204" pitchFamily="34" charset="0"/>
                <a:cs typeface="Arial" panose="020B0604020202020204" pitchFamily="34" charset="0"/>
              </a:rPr>
              <a:t> </a:t>
            </a:r>
            <a:r>
              <a:rPr lang="en-GB" sz="1200" i="1" dirty="0">
                <a:solidFill>
                  <a:srgbClr val="230050"/>
                </a:solidFill>
                <a:latin typeface="Arial" panose="020B0604020202020204" pitchFamily="34" charset="0"/>
                <a:cs typeface="Arial" panose="020B0604020202020204" pitchFamily="34" charset="0"/>
              </a:rPr>
              <a:t>Definitions are in italics and from Protocol of 2002 to the Occupational Safety and Health Convention</a:t>
            </a:r>
          </a:p>
          <a:p>
            <a:endParaRPr lang="en-GB" sz="1200" i="1" dirty="0">
              <a:solidFill>
                <a:srgbClr val="230050"/>
              </a:solidFill>
              <a:latin typeface="Arial" panose="020B0604020202020204" pitchFamily="34" charset="0"/>
              <a:cs typeface="Arial" panose="020B0604020202020204" pitchFamily="34" charset="0"/>
            </a:endParaRPr>
          </a:p>
          <a:p>
            <a:r>
              <a:rPr lang="en-US" sz="1200" kern="1200" dirty="0">
                <a:solidFill>
                  <a:schemeClr val="tx1"/>
                </a:solidFill>
                <a:effectLst/>
                <a:latin typeface="+mn-lt"/>
                <a:ea typeface="+mn-ea"/>
                <a:cs typeface="+mn-cs"/>
              </a:rPr>
              <a:t>In some countries Commuting accidents are also be considered reportable accidents.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Causation chain </a:t>
            </a:r>
            <a:r>
              <a:rPr lang="en-US" sz="1200" kern="1200" dirty="0">
                <a:solidFill>
                  <a:schemeClr val="tx1"/>
                </a:solidFill>
                <a:effectLst/>
                <a:latin typeface="+mn-lt"/>
                <a:ea typeface="+mn-ea"/>
                <a:cs typeface="+mn-cs"/>
              </a:rPr>
              <a:t>A worker was injured by the unguarded blade of a circular saw bench.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Causation chain: contact of hand with blade, blade unguarded, poor training (why did he decide to use the unsafe saw bench?), inadequate maintenance and supervision, poor OSH management, etc.</a:t>
            </a:r>
            <a:endParaRPr lang="en-GB"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27</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i="1" dirty="0">
                <a:solidFill>
                  <a:srgbClr val="230050"/>
                </a:solidFill>
                <a:latin typeface="Arial" panose="020B0604020202020204" pitchFamily="34" charset="0"/>
                <a:cs typeface="Arial" panose="020B0604020202020204" pitchFamily="34" charset="0"/>
              </a:rPr>
              <a:t>Note the</a:t>
            </a:r>
            <a:r>
              <a:rPr lang="en-GB" sz="1200" i="1" baseline="0" dirty="0">
                <a:solidFill>
                  <a:srgbClr val="230050"/>
                </a:solidFill>
                <a:latin typeface="Arial" panose="020B0604020202020204" pitchFamily="34" charset="0"/>
                <a:cs typeface="Arial" panose="020B0604020202020204" pitchFamily="34" charset="0"/>
              </a:rPr>
              <a:t> </a:t>
            </a:r>
            <a:r>
              <a:rPr lang="en-GB" sz="1200" i="1" dirty="0">
                <a:solidFill>
                  <a:srgbClr val="230050"/>
                </a:solidFill>
                <a:latin typeface="Arial" panose="020B0604020202020204" pitchFamily="34" charset="0"/>
                <a:cs typeface="Arial" panose="020B0604020202020204" pitchFamily="34" charset="0"/>
              </a:rPr>
              <a:t>Definitions are in italics and from Protocol of 2002 to the Occupational Safety and Health Convention</a:t>
            </a:r>
          </a:p>
          <a:p>
            <a:endParaRPr lang="en-GB" sz="1200" i="1" dirty="0">
              <a:solidFill>
                <a:srgbClr val="230050"/>
              </a:solidFill>
              <a:latin typeface="Arial" panose="020B0604020202020204" pitchFamily="34" charset="0"/>
              <a:cs typeface="Arial" panose="020B0604020202020204" pitchFamily="34" charset="0"/>
            </a:endParaRPr>
          </a:p>
          <a:p>
            <a:r>
              <a:rPr lang="en-US" sz="1200" kern="1200" dirty="0">
                <a:solidFill>
                  <a:schemeClr val="tx1"/>
                </a:solidFill>
                <a:effectLst/>
                <a:latin typeface="+mn-lt"/>
                <a:ea typeface="+mn-ea"/>
                <a:cs typeface="+mn-cs"/>
              </a:rPr>
              <a:t>In some countries Commuting accidents are also be considered reportable accidents.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Causation chain </a:t>
            </a:r>
            <a:r>
              <a:rPr lang="en-US" sz="1200" kern="1200" dirty="0">
                <a:solidFill>
                  <a:schemeClr val="tx1"/>
                </a:solidFill>
                <a:effectLst/>
                <a:latin typeface="+mn-lt"/>
                <a:ea typeface="+mn-ea"/>
                <a:cs typeface="+mn-cs"/>
              </a:rPr>
              <a:t>A worker was injured by the unguarded blade of a circular saw bench.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Causation chain: contact of hand with blade, blade unguarded, poor training (why did he decide to use the unsafe saw bench?), inadequate maintenance and supervision, poor OSH management, etc.</a:t>
            </a:r>
            <a:endParaRPr lang="en-GB"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28</a:t>
            </a:fld>
            <a:endParaRPr lang="en-GB"/>
          </a:p>
        </p:txBody>
      </p:sp>
    </p:spTree>
    <p:extLst>
      <p:ext uri="{BB962C8B-B14F-4D97-AF65-F5344CB8AC3E}">
        <p14:creationId xmlns:p14="http://schemas.microsoft.com/office/powerpoint/2010/main" val="3326166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a:solidFill>
                  <a:schemeClr val="tx1"/>
                </a:solidFill>
                <a:effectLst/>
                <a:latin typeface="+mn-lt"/>
                <a:ea typeface="+mn-ea"/>
                <a:cs typeface="+mn-cs"/>
              </a:rPr>
              <a:t>In the example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immediate cause </a:t>
            </a:r>
            <a:r>
              <a:rPr lang="en-GB" sz="1200" kern="1200" dirty="0">
                <a:solidFill>
                  <a:schemeClr val="tx1"/>
                </a:solidFill>
                <a:effectLst/>
                <a:latin typeface="+mn-lt"/>
                <a:ea typeface="+mn-ea"/>
                <a:cs typeface="+mn-cs"/>
              </a:rPr>
              <a:t>slipped on oil</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Underlying causes include </a:t>
            </a:r>
            <a:r>
              <a:rPr lang="en-GB" sz="1200" kern="1200" dirty="0">
                <a:solidFill>
                  <a:schemeClr val="tx1"/>
                </a:solidFill>
                <a:effectLst/>
                <a:latin typeface="+mn-lt"/>
                <a:ea typeface="+mn-ea"/>
                <a:cs typeface="+mn-cs"/>
              </a:rPr>
              <a:t>inadequate</a:t>
            </a:r>
            <a:r>
              <a:rPr lang="en-GB" sz="1200" kern="1200" baseline="0" dirty="0">
                <a:solidFill>
                  <a:schemeClr val="tx1"/>
                </a:solidFill>
                <a:effectLst/>
                <a:latin typeface="+mn-lt"/>
                <a:ea typeface="+mn-ea"/>
                <a:cs typeface="+mn-cs"/>
              </a:rPr>
              <a:t> housekeeping and maintenance</a:t>
            </a:r>
          </a:p>
          <a:p>
            <a:endParaRPr lang="en-GB" sz="1200" kern="1200" baseline="0" dirty="0">
              <a:solidFill>
                <a:schemeClr val="tx1"/>
              </a:solidFill>
              <a:effectLst/>
              <a:latin typeface="+mn-lt"/>
              <a:ea typeface="+mn-ea"/>
              <a:cs typeface="+mn-cs"/>
            </a:endParaRPr>
          </a:p>
          <a:p>
            <a:r>
              <a:rPr lang="en-GB" sz="1200" b="1" kern="1200" baseline="0" dirty="0">
                <a:solidFill>
                  <a:schemeClr val="tx1"/>
                </a:solidFill>
                <a:effectLst/>
                <a:latin typeface="+mn-lt"/>
                <a:ea typeface="+mn-ea"/>
                <a:cs typeface="+mn-cs"/>
              </a:rPr>
              <a:t>Root causes include </a:t>
            </a:r>
            <a:r>
              <a:rPr lang="en-GB" sz="1200" b="0" kern="1200" baseline="0" dirty="0">
                <a:solidFill>
                  <a:schemeClr val="tx1"/>
                </a:solidFill>
                <a:effectLst/>
                <a:latin typeface="+mn-lt"/>
                <a:ea typeface="+mn-ea"/>
                <a:cs typeface="+mn-cs"/>
              </a:rPr>
              <a:t>lack of supervision and monitoring, inadequate OSH management and management not committed to health and safety.</a:t>
            </a:r>
            <a:endParaRPr lang="en-GB" sz="1200" b="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29</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30</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Note</a:t>
            </a:r>
            <a:r>
              <a:rPr lang="en-GB" baseline="0" dirty="0"/>
              <a:t> Near miss is not defined in Protocol 2002</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31</a:t>
            </a:fld>
            <a:endParaRPr lang="en-GB"/>
          </a:p>
        </p:txBody>
      </p:sp>
    </p:spTree>
    <p:extLst>
      <p:ext uri="{BB962C8B-B14F-4D97-AF65-F5344CB8AC3E}">
        <p14:creationId xmlns:p14="http://schemas.microsoft.com/office/powerpoint/2010/main" val="2908191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Note</a:t>
            </a:r>
            <a:r>
              <a:rPr lang="en-GB" baseline="0" dirty="0"/>
              <a:t> Near miss is not defined in Protocol 2002</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32</a:t>
            </a:fld>
            <a:endParaRPr lang="en-GB"/>
          </a:p>
        </p:txBody>
      </p:sp>
    </p:spTree>
    <p:extLst>
      <p:ext uri="{BB962C8B-B14F-4D97-AF65-F5344CB8AC3E}">
        <p14:creationId xmlns:p14="http://schemas.microsoft.com/office/powerpoint/2010/main" val="3508838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None/>
            </a:pPr>
            <a:r>
              <a:rPr lang="en-GB" u="sng" noProof="0" dirty="0"/>
              <a:t>Emphasize</a:t>
            </a:r>
            <a:r>
              <a:rPr lang="en-GB" u="sng" baseline="0" noProof="0" dirty="0"/>
              <a:t> that</a:t>
            </a:r>
            <a:r>
              <a:rPr lang="en-GB" baseline="0" noProof="0" dirty="0"/>
              <a:t> research shows there are 400 near misses for every fatal or serious injury.  Each near miss is a chance to identify weaknesses or put in place controls to stop accidents or incidents.</a:t>
            </a:r>
            <a:endParaRPr lang="en-GB" noProof="0" dirty="0"/>
          </a:p>
        </p:txBody>
      </p:sp>
      <p:sp>
        <p:nvSpPr>
          <p:cNvPr id="4" name="Slide Number Placeholder 3"/>
          <p:cNvSpPr>
            <a:spLocks noGrp="1"/>
          </p:cNvSpPr>
          <p:nvPr>
            <p:ph type="sldNum" sz="quarter" idx="10"/>
          </p:nvPr>
        </p:nvSpPr>
        <p:spPr/>
        <p:txBody>
          <a:bodyPr/>
          <a:lstStyle/>
          <a:p>
            <a:fld id="{D0826FEE-2901-4F80-B040-94DEDE5C3ECF}" type="slidenum">
              <a:rPr lang="en-GB" smtClean="0"/>
              <a:t>33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Trainer to emphasize that having a form to record incidents is very useful as if the incidents are</a:t>
            </a:r>
            <a:r>
              <a:rPr lang="en-GB" baseline="0" dirty="0"/>
              <a:t> not recorded then they are missed and no corrective action can be taken. Also good to have a ‘no blame culture’ for reporting incidents otherwise they may not be reported and then an accident may happen. Often when companies start recording near misses many reports are received this is a good thing as action can be taken. 400 near misses lead to one major injury.</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34</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a:t>We can also see prevention as anticipating hazards and risks, so that in modern times the approach becomes proactive rather than just reactive. </a:t>
            </a:r>
          </a:p>
          <a:p>
            <a:endParaRPr lang="en-GB" noProof="0" dirty="0"/>
          </a:p>
          <a:p>
            <a:r>
              <a:rPr lang="en-GB" noProof="0" dirty="0"/>
              <a:t>(</a:t>
            </a:r>
            <a:r>
              <a:rPr lang="en-GB" b="1" noProof="0" dirty="0"/>
              <a:t>proactive</a:t>
            </a:r>
            <a:r>
              <a:rPr lang="en-GB" noProof="0" dirty="0"/>
              <a:t> we do something in advance, </a:t>
            </a:r>
            <a:r>
              <a:rPr lang="en-GB" b="1" noProof="0" dirty="0"/>
              <a:t>reactive</a:t>
            </a:r>
            <a:r>
              <a:rPr lang="en-GB" noProof="0" dirty="0"/>
              <a:t> something has to have happened i.e. an accident before we take action)</a:t>
            </a:r>
          </a:p>
          <a:p>
            <a:endParaRPr lang="en-GB" noProof="0" dirty="0"/>
          </a:p>
          <a:p>
            <a:r>
              <a:rPr lang="en-GB" sz="1200" kern="1200" dirty="0">
                <a:solidFill>
                  <a:schemeClr val="tx1"/>
                </a:solidFill>
                <a:effectLst/>
                <a:latin typeface="+mn-lt"/>
                <a:ea typeface="+mn-ea"/>
                <a:cs typeface="+mn-cs"/>
              </a:rPr>
              <a:t>Studies show that investing in prevention (spending money/resource) is also a sound economic decision as this will save money in the medium to long term</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35</a:t>
            </a:fld>
            <a:endParaRPr lang="en-GB"/>
          </a:p>
        </p:txBody>
      </p:sp>
    </p:spTree>
    <p:extLst>
      <p:ext uri="{BB962C8B-B14F-4D97-AF65-F5344CB8AC3E}">
        <p14:creationId xmlns:p14="http://schemas.microsoft.com/office/powerpoint/2010/main" val="3618391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38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dirty="0" err="1"/>
              <a:t>Two</a:t>
            </a:r>
            <a:r>
              <a:rPr lang="it-IT" sz="1200" dirty="0"/>
              <a:t> ILO </a:t>
            </a:r>
            <a:r>
              <a:rPr lang="en-US" sz="1200" dirty="0"/>
              <a:t>instruments: the Violence and Harassment Convention 2019 (No. 190) and its Recommendation 2019 (No. 206):</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39</a:t>
            </a:fld>
            <a:endParaRPr lang="en-GB"/>
          </a:p>
        </p:txBody>
      </p:sp>
    </p:spTree>
    <p:extLst>
      <p:ext uri="{BB962C8B-B14F-4D97-AF65-F5344CB8AC3E}">
        <p14:creationId xmlns:p14="http://schemas.microsoft.com/office/powerpoint/2010/main" val="6109269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dirty="0" err="1"/>
              <a:t>Two</a:t>
            </a:r>
            <a:r>
              <a:rPr lang="it-IT" sz="1200" dirty="0"/>
              <a:t> ILO </a:t>
            </a:r>
            <a:r>
              <a:rPr lang="en-US" sz="1200" dirty="0"/>
              <a:t>instruments: the Violence and Harassment Convention 2019 (No. 190) and its Recommendation 2019 (No. 206):</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40</a:t>
            </a:fld>
            <a:endParaRPr lang="en-GB"/>
          </a:p>
        </p:txBody>
      </p:sp>
    </p:spTree>
    <p:extLst>
      <p:ext uri="{BB962C8B-B14F-4D97-AF65-F5344CB8AC3E}">
        <p14:creationId xmlns:p14="http://schemas.microsoft.com/office/powerpoint/2010/main" val="28820729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406400" y="1231900"/>
            <a:ext cx="5903913" cy="3322638"/>
          </a:xfrm>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AAC27F38-0A99-45F3-B6B2-ECFCF668B3E2}" type="slidenum">
              <a:rPr lang="pt-PT" smtClean="0"/>
              <a:t>43</a:t>
            </a:fld>
            <a:endParaRPr lang="pt-PT"/>
          </a:p>
        </p:txBody>
      </p:sp>
    </p:spTree>
    <p:extLst>
      <p:ext uri="{BB962C8B-B14F-4D97-AF65-F5344CB8AC3E}">
        <p14:creationId xmlns:p14="http://schemas.microsoft.com/office/powerpoint/2010/main" val="1874019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38382103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406400" y="1231900"/>
            <a:ext cx="5903913" cy="3322638"/>
          </a:xfrm>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AAC27F38-0A99-45F3-B6B2-ECFCF668B3E2}" type="slidenum">
              <a:rPr lang="pt-PT" smtClean="0"/>
              <a:t>44</a:t>
            </a:fld>
            <a:endParaRPr lang="pt-PT"/>
          </a:p>
        </p:txBody>
      </p:sp>
    </p:spTree>
    <p:extLst>
      <p:ext uri="{BB962C8B-B14F-4D97-AF65-F5344CB8AC3E}">
        <p14:creationId xmlns:p14="http://schemas.microsoft.com/office/powerpoint/2010/main" val="25291504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Usually have an immediate effect E.g. unguarded machine may result in</a:t>
            </a:r>
            <a:r>
              <a:rPr lang="en-GB" baseline="0" dirty="0"/>
              <a:t> an amputation</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45</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Regarding carrying loads this can be regular or as a one off, and the hazard is not solely dependent on the weight, but the size of the load and distance to be carried.</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46</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err="1"/>
              <a:t>We</a:t>
            </a:r>
            <a:r>
              <a:rPr lang="it-IT" sz="1200" baseline="0" dirty="0"/>
              <a:t> can be </a:t>
            </a:r>
            <a:r>
              <a:rPr lang="it-IT" sz="1200" baseline="0" dirty="0" err="1"/>
              <a:t>exposed</a:t>
            </a:r>
            <a:r>
              <a:rPr lang="it-IT" sz="1200" baseline="0" dirty="0"/>
              <a:t> to </a:t>
            </a:r>
            <a:r>
              <a:rPr lang="it-IT" sz="1200" baseline="0" dirty="0" err="1"/>
              <a:t>hazards</a:t>
            </a:r>
            <a:r>
              <a:rPr lang="it-IT" sz="1200" baseline="0" dirty="0"/>
              <a:t> </a:t>
            </a:r>
            <a:r>
              <a:rPr lang="it-IT" sz="1200" baseline="0" dirty="0" err="1"/>
              <a:t>through</a:t>
            </a:r>
            <a:r>
              <a:rPr lang="it-IT" sz="1200" baseline="0" dirty="0"/>
              <a:t> </a:t>
            </a:r>
            <a:r>
              <a:rPr lang="it-IT" sz="1200" baseline="0" dirty="0" err="1"/>
              <a:t>different</a:t>
            </a:r>
            <a:r>
              <a:rPr lang="it-IT" sz="1200" baseline="0" dirty="0"/>
              <a:t> ways, </a:t>
            </a:r>
            <a:r>
              <a:rPr lang="it-IT" sz="1200" baseline="0" dirty="0" err="1"/>
              <a:t>called</a:t>
            </a:r>
            <a:r>
              <a:rPr lang="it-IT" sz="1200" baseline="0" dirty="0"/>
              <a:t> «</a:t>
            </a:r>
            <a:r>
              <a:rPr lang="it-IT" sz="1200" baseline="0" dirty="0" err="1"/>
              <a:t>exposure</a:t>
            </a:r>
            <a:r>
              <a:rPr lang="it-IT" sz="1200" baseline="0" dirty="0"/>
              <a:t> </a:t>
            </a:r>
            <a:r>
              <a:rPr lang="it-IT" sz="1200" baseline="0" dirty="0" err="1"/>
              <a:t>routes</a:t>
            </a:r>
            <a:r>
              <a:rPr lang="it-IT" sz="1200" baseline="0" dirty="0"/>
              <a:t>». </a:t>
            </a:r>
            <a:r>
              <a:rPr lang="it-IT" sz="1200" baseline="0" dirty="0" err="1"/>
              <a:t>If</a:t>
            </a:r>
            <a:r>
              <a:rPr lang="it-IT" sz="1200" baseline="0" dirty="0"/>
              <a:t> </a:t>
            </a:r>
            <a:r>
              <a:rPr lang="it-IT" sz="1200" baseline="0" dirty="0" err="1"/>
              <a:t>hazards</a:t>
            </a:r>
            <a:r>
              <a:rPr lang="it-IT" sz="1200" baseline="0" dirty="0"/>
              <a:t> </a:t>
            </a:r>
            <a:r>
              <a:rPr lang="it-IT" sz="1200" baseline="0" dirty="0" err="1"/>
              <a:t>remain</a:t>
            </a:r>
            <a:r>
              <a:rPr lang="it-IT" sz="1200" baseline="0" dirty="0"/>
              <a:t> </a:t>
            </a:r>
            <a:r>
              <a:rPr lang="it-IT" sz="1200" baseline="0" dirty="0" err="1"/>
              <a:t>totally</a:t>
            </a:r>
            <a:r>
              <a:rPr lang="it-IT" sz="1200" baseline="0" dirty="0"/>
              <a:t> </a:t>
            </a:r>
            <a:r>
              <a:rPr lang="it-IT" sz="1200" baseline="0" dirty="0" err="1"/>
              <a:t>enclosed</a:t>
            </a:r>
            <a:r>
              <a:rPr lang="it-IT" sz="1200" baseline="0" dirty="0"/>
              <a:t> (e.g. </a:t>
            </a:r>
            <a:r>
              <a:rPr lang="it-IT" sz="1200" baseline="0" dirty="0" err="1"/>
              <a:t>asbestos</a:t>
            </a:r>
            <a:r>
              <a:rPr lang="it-IT" sz="1200" baseline="0" dirty="0"/>
              <a:t> </a:t>
            </a:r>
            <a:r>
              <a:rPr lang="it-IT" sz="1200" baseline="0" dirty="0" err="1"/>
              <a:t>fibres</a:t>
            </a:r>
            <a:r>
              <a:rPr lang="it-IT" sz="1200" baseline="0" dirty="0"/>
              <a:t> inside </a:t>
            </a:r>
            <a:r>
              <a:rPr lang="it-IT" sz="1200" baseline="0" dirty="0" err="1"/>
              <a:t>rocks</a:t>
            </a:r>
            <a:r>
              <a:rPr lang="it-IT" sz="1200" baseline="0" dirty="0"/>
              <a:t>), </a:t>
            </a:r>
            <a:r>
              <a:rPr lang="it-IT" sz="1200" baseline="0" dirty="0" err="1"/>
              <a:t>they</a:t>
            </a:r>
            <a:r>
              <a:rPr lang="it-IT" sz="1200" baseline="0" dirty="0"/>
              <a:t> </a:t>
            </a:r>
            <a:r>
              <a:rPr lang="it-IT" sz="1200" baseline="0" dirty="0" err="1"/>
              <a:t>will</a:t>
            </a:r>
            <a:r>
              <a:rPr lang="it-IT" sz="1200" baseline="0" dirty="0"/>
              <a:t> </a:t>
            </a:r>
            <a:r>
              <a:rPr lang="it-IT" sz="1200" baseline="0" dirty="0" err="1"/>
              <a:t>not</a:t>
            </a:r>
            <a:r>
              <a:rPr lang="it-IT" sz="1200" baseline="0" dirty="0"/>
              <a:t> pose </a:t>
            </a:r>
            <a:r>
              <a:rPr lang="it-IT" sz="1200" baseline="0" dirty="0" err="1"/>
              <a:t>any</a:t>
            </a:r>
            <a:r>
              <a:rPr lang="it-IT" sz="1200" baseline="0" dirty="0"/>
              <a:t> </a:t>
            </a:r>
            <a:r>
              <a:rPr lang="it-IT" sz="1200" baseline="0" dirty="0" err="1"/>
              <a:t>risks</a:t>
            </a:r>
            <a:r>
              <a:rPr lang="it-IT" sz="1200" baseline="0" dirty="0"/>
              <a:t>. </a:t>
            </a:r>
            <a:r>
              <a:rPr lang="it-IT" sz="1200" baseline="0" dirty="0" err="1"/>
              <a:t>They</a:t>
            </a:r>
            <a:r>
              <a:rPr lang="it-IT" sz="1200" baseline="0" dirty="0"/>
              <a:t> do </a:t>
            </a:r>
            <a:r>
              <a:rPr lang="it-IT" sz="1200" baseline="0" dirty="0" err="1"/>
              <a:t>when</a:t>
            </a:r>
            <a:r>
              <a:rPr lang="it-IT" sz="1200" baseline="0" dirty="0"/>
              <a:t> human </a:t>
            </a:r>
            <a:r>
              <a:rPr lang="it-IT" sz="1200" baseline="0" dirty="0" err="1"/>
              <a:t>activity</a:t>
            </a:r>
            <a:r>
              <a:rPr lang="it-IT" sz="1200" baseline="0" dirty="0"/>
              <a:t> </a:t>
            </a:r>
            <a:r>
              <a:rPr lang="it-IT" sz="1200" baseline="0" dirty="0" err="1"/>
              <a:t>implies</a:t>
            </a:r>
            <a:r>
              <a:rPr lang="it-IT" sz="1200" baseline="0" dirty="0"/>
              <a:t> some </a:t>
            </a:r>
            <a:r>
              <a:rPr lang="it-IT" sz="1200" baseline="0" dirty="0" err="1"/>
              <a:t>form</a:t>
            </a:r>
            <a:r>
              <a:rPr lang="it-IT" sz="1200" baseline="0" dirty="0"/>
              <a:t> of </a:t>
            </a:r>
            <a:r>
              <a:rPr lang="it-IT" sz="1200" baseline="0" dirty="0" err="1"/>
              <a:t>contact</a:t>
            </a:r>
            <a:r>
              <a:rPr lang="it-IT" sz="1200" baseline="0" dirty="0"/>
              <a:t> (e.g. </a:t>
            </a:r>
            <a:r>
              <a:rPr lang="it-IT" sz="1200" baseline="0" dirty="0" err="1"/>
              <a:t>miners</a:t>
            </a:r>
            <a:r>
              <a:rPr lang="it-IT" sz="1200" baseline="0" dirty="0"/>
              <a:t> </a:t>
            </a:r>
            <a:r>
              <a:rPr lang="it-IT" sz="1200" baseline="0" dirty="0" err="1"/>
              <a:t>drill</a:t>
            </a:r>
            <a:r>
              <a:rPr lang="it-IT" sz="1200" baseline="0" dirty="0"/>
              <a:t> the </a:t>
            </a:r>
            <a:r>
              <a:rPr lang="it-IT" sz="1200" baseline="0" dirty="0" err="1"/>
              <a:t>asbestos-containing</a:t>
            </a:r>
            <a:r>
              <a:rPr lang="it-IT" sz="1200" baseline="0" dirty="0"/>
              <a:t> </a:t>
            </a:r>
            <a:r>
              <a:rPr lang="it-IT" sz="1200" baseline="0" dirty="0" err="1"/>
              <a:t>rocks</a:t>
            </a:r>
            <a:r>
              <a:rPr lang="it-IT" sz="1200" baseline="0" dirty="0"/>
              <a:t>). </a:t>
            </a:r>
            <a:r>
              <a:rPr lang="it-IT" sz="1200" baseline="0" dirty="0" err="1"/>
              <a:t>Remark</a:t>
            </a:r>
            <a:r>
              <a:rPr lang="it-IT" sz="1200" baseline="0" dirty="0"/>
              <a:t> </a:t>
            </a:r>
            <a:r>
              <a:rPr lang="it-IT" sz="1200" baseline="0" dirty="0" err="1"/>
              <a:t>that</a:t>
            </a:r>
            <a:r>
              <a:rPr lang="it-IT" sz="1200" baseline="0" dirty="0"/>
              <a:t> </a:t>
            </a:r>
            <a:r>
              <a:rPr lang="it-IT" sz="1200" baseline="0" dirty="0" err="1"/>
              <a:t>breathing</a:t>
            </a:r>
            <a:r>
              <a:rPr lang="it-IT" sz="1200" baseline="0" dirty="0"/>
              <a:t> in </a:t>
            </a:r>
            <a:r>
              <a:rPr lang="it-IT" sz="1200" baseline="0" dirty="0" err="1"/>
              <a:t>is</a:t>
            </a:r>
            <a:r>
              <a:rPr lang="it-IT" sz="1200" baseline="0" dirty="0"/>
              <a:t> the </a:t>
            </a:r>
            <a:r>
              <a:rPr lang="it-IT" sz="1200" baseline="0" dirty="0" err="1"/>
              <a:t>main</a:t>
            </a:r>
            <a:r>
              <a:rPr lang="it-IT" sz="1200" baseline="0" dirty="0"/>
              <a:t> </a:t>
            </a:r>
            <a:r>
              <a:rPr lang="it-IT" sz="1200" baseline="0" dirty="0" err="1"/>
              <a:t>occupational</a:t>
            </a:r>
            <a:r>
              <a:rPr lang="it-IT" sz="1200" baseline="0" dirty="0"/>
              <a:t> </a:t>
            </a:r>
            <a:r>
              <a:rPr lang="it-IT" sz="1200" baseline="0" dirty="0" err="1"/>
              <a:t>exposure</a:t>
            </a:r>
            <a:r>
              <a:rPr lang="it-IT" sz="1200" baseline="0" dirty="0"/>
              <a:t> </a:t>
            </a:r>
            <a:r>
              <a:rPr lang="it-IT" sz="1200" baseline="0" dirty="0" err="1"/>
              <a:t>route</a:t>
            </a:r>
            <a:r>
              <a:rPr lang="it-IT" sz="1200" baseline="0" dirty="0"/>
              <a:t>. </a:t>
            </a:r>
            <a:r>
              <a:rPr lang="it-IT" sz="1200" baseline="0" dirty="0" err="1"/>
              <a:t>Intact</a:t>
            </a:r>
            <a:r>
              <a:rPr lang="it-IT" sz="1200" baseline="0" dirty="0"/>
              <a:t> </a:t>
            </a:r>
            <a:r>
              <a:rPr lang="it-IT" sz="1200" baseline="0" dirty="0" err="1"/>
              <a:t>skin</a:t>
            </a:r>
            <a:r>
              <a:rPr lang="it-IT" sz="1200" baseline="0" dirty="0"/>
              <a:t> </a:t>
            </a:r>
            <a:r>
              <a:rPr lang="it-IT" sz="1200" baseline="0" dirty="0" err="1"/>
              <a:t>is</a:t>
            </a:r>
            <a:r>
              <a:rPr lang="it-IT" sz="1200" baseline="0" dirty="0"/>
              <a:t> </a:t>
            </a:r>
            <a:r>
              <a:rPr lang="it-IT" sz="1200" baseline="0" dirty="0" err="1"/>
              <a:t>generally</a:t>
            </a:r>
            <a:r>
              <a:rPr lang="it-IT" sz="1200" baseline="0" dirty="0"/>
              <a:t> a </a:t>
            </a:r>
            <a:r>
              <a:rPr lang="it-IT" sz="1200" baseline="0" dirty="0" err="1"/>
              <a:t>good</a:t>
            </a:r>
            <a:r>
              <a:rPr lang="it-IT" sz="1200" baseline="0" dirty="0"/>
              <a:t> </a:t>
            </a:r>
            <a:r>
              <a:rPr lang="it-IT" sz="1200" baseline="0" dirty="0" err="1"/>
              <a:t>barrier</a:t>
            </a:r>
            <a:r>
              <a:rPr lang="it-IT" sz="1200" baseline="0" dirty="0"/>
              <a:t>, </a:t>
            </a:r>
            <a:r>
              <a:rPr lang="it-IT" sz="1200" baseline="0" dirty="0" err="1"/>
              <a:t>but</a:t>
            </a:r>
            <a:r>
              <a:rPr lang="it-IT" sz="1200" baseline="0" dirty="0"/>
              <a:t> small </a:t>
            </a:r>
            <a:r>
              <a:rPr lang="it-IT" sz="1200" baseline="0" dirty="0" err="1"/>
              <a:t>cuts</a:t>
            </a:r>
            <a:r>
              <a:rPr lang="it-IT" sz="1200" baseline="0" dirty="0"/>
              <a:t>, </a:t>
            </a:r>
            <a:r>
              <a:rPr lang="it-IT" sz="1200" baseline="0" dirty="0" err="1"/>
              <a:t>abrasions</a:t>
            </a:r>
            <a:r>
              <a:rPr lang="it-IT" sz="1200" baseline="0" dirty="0"/>
              <a:t> and </a:t>
            </a:r>
            <a:r>
              <a:rPr lang="it-IT" sz="1200" baseline="0" dirty="0" err="1"/>
              <a:t>other</a:t>
            </a:r>
            <a:r>
              <a:rPr lang="it-IT" sz="1200" baseline="0" dirty="0"/>
              <a:t> </a:t>
            </a:r>
            <a:r>
              <a:rPr lang="it-IT" sz="1200" baseline="0" dirty="0" err="1"/>
              <a:t>skin</a:t>
            </a:r>
            <a:r>
              <a:rPr lang="it-IT" sz="1200" baseline="0" dirty="0"/>
              <a:t> </a:t>
            </a:r>
            <a:r>
              <a:rPr lang="it-IT" sz="1200" baseline="0" dirty="0" err="1"/>
              <a:t>lesions</a:t>
            </a:r>
            <a:r>
              <a:rPr lang="it-IT" sz="1200" baseline="0" dirty="0"/>
              <a:t> can </a:t>
            </a:r>
            <a:r>
              <a:rPr lang="it-IT" sz="1200" baseline="0" dirty="0" err="1"/>
              <a:t>make</a:t>
            </a:r>
            <a:r>
              <a:rPr lang="it-IT" sz="1200" baseline="0" dirty="0"/>
              <a:t> </a:t>
            </a:r>
            <a:r>
              <a:rPr lang="it-IT" sz="1200" baseline="0" dirty="0" err="1"/>
              <a:t>it</a:t>
            </a:r>
            <a:r>
              <a:rPr lang="it-IT" sz="1200" baseline="0" dirty="0"/>
              <a:t> </a:t>
            </a:r>
            <a:r>
              <a:rPr lang="it-IT" sz="1200" baseline="0" dirty="0" err="1"/>
              <a:t>easier</a:t>
            </a:r>
            <a:r>
              <a:rPr lang="it-IT" sz="1200" baseline="0" dirty="0"/>
              <a:t> for </a:t>
            </a:r>
            <a:r>
              <a:rPr lang="it-IT" sz="1200" baseline="0" dirty="0" err="1"/>
              <a:t>hazardous</a:t>
            </a:r>
            <a:r>
              <a:rPr lang="it-IT" sz="1200" baseline="0" dirty="0"/>
              <a:t> </a:t>
            </a:r>
            <a:r>
              <a:rPr lang="it-IT" sz="1200" baseline="0" dirty="0" err="1"/>
              <a:t>substances</a:t>
            </a:r>
            <a:r>
              <a:rPr lang="it-IT" sz="1200" baseline="0" dirty="0"/>
              <a:t> to </a:t>
            </a:r>
            <a:r>
              <a:rPr lang="it-IT" sz="1200" baseline="0" dirty="0" err="1"/>
              <a:t>enter</a:t>
            </a:r>
            <a:r>
              <a:rPr lang="it-IT" sz="1200" baseline="0" dirty="0"/>
              <a:t> the body. </a:t>
            </a:r>
            <a:r>
              <a:rPr lang="it-IT" sz="1200" baseline="0" dirty="0" err="1"/>
              <a:t>Hazardous</a:t>
            </a:r>
            <a:r>
              <a:rPr lang="it-IT" sz="1200" baseline="0" dirty="0"/>
              <a:t> </a:t>
            </a:r>
            <a:r>
              <a:rPr lang="it-IT" sz="1200" baseline="0" dirty="0" err="1"/>
              <a:t>substances</a:t>
            </a:r>
            <a:r>
              <a:rPr lang="it-IT" sz="1200" baseline="0" dirty="0"/>
              <a:t> can </a:t>
            </a:r>
            <a:r>
              <a:rPr lang="it-IT" sz="1200" baseline="0" dirty="0" err="1"/>
              <a:t>also</a:t>
            </a:r>
            <a:r>
              <a:rPr lang="it-IT" sz="1200" baseline="0" dirty="0"/>
              <a:t> </a:t>
            </a:r>
            <a:r>
              <a:rPr lang="it-IT" sz="1200" baseline="0" dirty="0" err="1"/>
              <a:t>get</a:t>
            </a:r>
            <a:r>
              <a:rPr lang="it-IT" sz="1200" baseline="0" dirty="0"/>
              <a:t> </a:t>
            </a:r>
            <a:r>
              <a:rPr lang="it-IT" sz="1200" baseline="0" dirty="0" err="1"/>
              <a:t>into</a:t>
            </a:r>
            <a:r>
              <a:rPr lang="it-IT" sz="1200" baseline="0" dirty="0"/>
              <a:t> the body </a:t>
            </a:r>
            <a:r>
              <a:rPr lang="it-IT" sz="1200" baseline="0" dirty="0" err="1"/>
              <a:t>through</a:t>
            </a:r>
            <a:r>
              <a:rPr lang="it-IT" sz="1200" baseline="0" dirty="0"/>
              <a:t> the </a:t>
            </a:r>
            <a:r>
              <a:rPr lang="it-IT" sz="1200" baseline="0" dirty="0" err="1"/>
              <a:t>eyes</a:t>
            </a:r>
            <a:r>
              <a:rPr lang="it-IT" sz="1200" baseline="0" dirty="0"/>
              <a:t>, by </a:t>
            </a:r>
            <a:r>
              <a:rPr lang="it-IT" sz="1200" baseline="0" dirty="0" err="1"/>
              <a:t>injection</a:t>
            </a:r>
            <a:r>
              <a:rPr lang="it-IT" sz="1200" baseline="0" dirty="0"/>
              <a:t>, </a:t>
            </a:r>
            <a:r>
              <a:rPr lang="it-IT" sz="1200" baseline="0" dirty="0" err="1"/>
              <a:t>through</a:t>
            </a:r>
            <a:r>
              <a:rPr lang="it-IT" sz="1200" baseline="0" dirty="0"/>
              <a:t> the placenta (from </a:t>
            </a:r>
            <a:r>
              <a:rPr lang="it-IT" sz="1200" baseline="0" dirty="0" err="1"/>
              <a:t>pregnant</a:t>
            </a:r>
            <a:r>
              <a:rPr lang="it-IT" sz="1200" baseline="0" dirty="0"/>
              <a:t> </a:t>
            </a:r>
            <a:r>
              <a:rPr lang="it-IT" sz="1200" baseline="0" dirty="0" err="1"/>
              <a:t>mother</a:t>
            </a:r>
            <a:r>
              <a:rPr lang="it-IT" sz="1200" baseline="0" dirty="0"/>
              <a:t> to </a:t>
            </a:r>
            <a:r>
              <a:rPr lang="it-IT" sz="1200" baseline="0" dirty="0" err="1"/>
              <a:t>fetus</a:t>
            </a:r>
            <a:r>
              <a:rPr lang="it-IT" sz="1200" baseline="0" dirty="0"/>
              <a:t>). </a:t>
            </a:r>
            <a:r>
              <a:rPr lang="it-IT" sz="1200" baseline="0" dirty="0" err="1"/>
              <a:t>Children</a:t>
            </a:r>
            <a:r>
              <a:rPr lang="it-IT" sz="1200" baseline="0" dirty="0"/>
              <a:t> are </a:t>
            </a:r>
            <a:r>
              <a:rPr lang="it-IT" sz="1200" baseline="0" dirty="0" err="1"/>
              <a:t>at</a:t>
            </a:r>
            <a:r>
              <a:rPr lang="it-IT" sz="1200" baseline="0" dirty="0"/>
              <a:t> high </a:t>
            </a:r>
            <a:r>
              <a:rPr lang="it-IT" sz="1200" baseline="0" dirty="0" err="1"/>
              <a:t>risk</a:t>
            </a:r>
            <a:r>
              <a:rPr lang="it-IT" sz="1200" baseline="0" dirty="0"/>
              <a:t> of </a:t>
            </a:r>
            <a:r>
              <a:rPr lang="it-IT" sz="1200" baseline="0" dirty="0" err="1"/>
              <a:t>accidentally</a:t>
            </a:r>
            <a:r>
              <a:rPr lang="it-IT" sz="1200" baseline="0" dirty="0"/>
              <a:t> </a:t>
            </a:r>
            <a:r>
              <a:rPr lang="it-IT" sz="1200" baseline="0" dirty="0" err="1"/>
              <a:t>ingesting</a:t>
            </a:r>
            <a:r>
              <a:rPr lang="it-IT" sz="1200" baseline="0" dirty="0"/>
              <a:t> </a:t>
            </a:r>
            <a:r>
              <a:rPr lang="it-IT" sz="1200" baseline="0" dirty="0" err="1"/>
              <a:t>hazardous</a:t>
            </a:r>
            <a:r>
              <a:rPr lang="it-IT" sz="1200" baseline="0" dirty="0"/>
              <a:t> </a:t>
            </a:r>
            <a:r>
              <a:rPr lang="it-IT" sz="1200" baseline="0" dirty="0" err="1"/>
              <a:t>substances</a:t>
            </a:r>
            <a:r>
              <a:rPr lang="it-IT" sz="1200" baseline="0" dirty="0"/>
              <a:t> </a:t>
            </a:r>
            <a:r>
              <a:rPr lang="it-IT" sz="1200" baseline="0" dirty="0" err="1"/>
              <a:t>if</a:t>
            </a:r>
            <a:r>
              <a:rPr lang="it-IT" sz="1200" baseline="0" dirty="0"/>
              <a:t> </a:t>
            </a:r>
            <a:r>
              <a:rPr lang="it-IT" sz="1200" baseline="0" dirty="0" err="1"/>
              <a:t>these</a:t>
            </a:r>
            <a:r>
              <a:rPr lang="it-IT" sz="1200" baseline="0" dirty="0"/>
              <a:t> are </a:t>
            </a:r>
            <a:r>
              <a:rPr lang="it-IT" sz="1200" baseline="0" dirty="0" err="1"/>
              <a:t>not</a:t>
            </a:r>
            <a:r>
              <a:rPr lang="it-IT" sz="1200" baseline="0" dirty="0"/>
              <a:t> </a:t>
            </a:r>
            <a:r>
              <a:rPr lang="it-IT" sz="1200" baseline="0" dirty="0" err="1"/>
              <a:t>properly</a:t>
            </a:r>
            <a:r>
              <a:rPr lang="it-IT" sz="1200" baseline="0" dirty="0"/>
              <a:t> </a:t>
            </a:r>
            <a:r>
              <a:rPr lang="it-IT" sz="1200" baseline="0" dirty="0" err="1"/>
              <a:t>stored</a:t>
            </a:r>
            <a:r>
              <a:rPr lang="it-IT" sz="1200" baseline="0" dirty="0"/>
              <a:t>.</a:t>
            </a:r>
            <a:endParaRPr lang="es-ES" sz="1200" dirty="0"/>
          </a:p>
        </p:txBody>
      </p:sp>
      <p:sp>
        <p:nvSpPr>
          <p:cNvPr id="4" name="Slide Number Placeholder 3"/>
          <p:cNvSpPr>
            <a:spLocks noGrp="1"/>
          </p:cNvSpPr>
          <p:nvPr>
            <p:ph type="sldNum" sz="quarter" idx="10"/>
          </p:nvPr>
        </p:nvSpPr>
        <p:spPr/>
        <p:txBody>
          <a:bodyPr/>
          <a:lstStyle/>
          <a:p>
            <a:fld id="{D0826FEE-2901-4F80-B040-94DEDE5C3ECF}" type="slidenum">
              <a:rPr lang="en-GB" smtClean="0"/>
              <a:t>47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dirty="0" err="1"/>
              <a:t>Two</a:t>
            </a:r>
            <a:r>
              <a:rPr lang="it-IT" sz="1200" dirty="0"/>
              <a:t> ILO </a:t>
            </a:r>
            <a:r>
              <a:rPr lang="en-US" sz="1200" dirty="0"/>
              <a:t>instruments: the Violence and Harassment Convention 2019 (No. 190) and its Recommendation 2019 (No. 206):</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Note for presenters:</a:t>
            </a:r>
          </a:p>
          <a:p>
            <a:endParaRPr lang="en-GB" dirty="0"/>
          </a:p>
          <a:p>
            <a:r>
              <a:rPr lang="en-GB" dirty="0"/>
              <a:t>The</a:t>
            </a:r>
            <a:r>
              <a:rPr lang="en-GB" baseline="0" dirty="0"/>
              <a:t> aim on the next slides this to ensure participants understand the difference between hazard and risk.</a:t>
            </a:r>
          </a:p>
          <a:p>
            <a:endParaRPr lang="en-GB" baseline="0" dirty="0"/>
          </a:p>
          <a:p>
            <a:r>
              <a:rPr lang="en-GB" baseline="0" dirty="0"/>
              <a:t>Participants may state here that a guard is missing, true but the missing guard is not the hazard! The spinning fan blades are the hazard as when rotating they have the potential to cause harm. Participants may mention electricity or that the fan may fall of its position both could cause harm</a:t>
            </a:r>
            <a:endParaRPr lang="en-GB" dirty="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49</a:t>
            </a:fld>
            <a:endParaRPr lang="en-GB"/>
          </a:p>
        </p:txBody>
      </p:sp>
    </p:spTree>
    <p:extLst>
      <p:ext uri="{BB962C8B-B14F-4D97-AF65-F5344CB8AC3E}">
        <p14:creationId xmlns:p14="http://schemas.microsoft.com/office/powerpoint/2010/main" val="34509689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Ask participants which presents the highest risk and why</a:t>
            </a:r>
          </a:p>
          <a:p>
            <a:endParaRPr lang="en-US" dirty="0"/>
          </a:p>
          <a:p>
            <a:r>
              <a:rPr lang="en-US" sz="1200" dirty="0"/>
              <a:t>The risk is the chance, high or low, that somebody could be harmed by hazards, together with an indication of how serious the harm could be. In both of these images the severity of</a:t>
            </a:r>
            <a:r>
              <a:rPr lang="en-US" sz="1200" baseline="0" dirty="0"/>
              <a:t> injury if a worker touched the spinning fan blades will be the same. However it is more probable that the worker will touch the fan blades when the fan is on the desk as opposed to when it is on the book shelf.</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50</a:t>
            </a:fld>
            <a:endParaRPr lang="en-GB"/>
          </a:p>
        </p:txBody>
      </p:sp>
    </p:spTree>
    <p:extLst>
      <p:ext uri="{BB962C8B-B14F-4D97-AF65-F5344CB8AC3E}">
        <p14:creationId xmlns:p14="http://schemas.microsoft.com/office/powerpoint/2010/main" val="40935688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Ask participants which presents the highest risk and why</a:t>
            </a:r>
          </a:p>
          <a:p>
            <a:endParaRPr lang="en-US" dirty="0"/>
          </a:p>
          <a:p>
            <a:r>
              <a:rPr lang="en-US" sz="1200" dirty="0"/>
              <a:t>The risk is the chance, high or low, that somebody could be harmed by hazards, together with an indication of how serious the harm could be. In both of these images the severity of</a:t>
            </a:r>
            <a:r>
              <a:rPr lang="en-US" sz="1200" baseline="0" dirty="0"/>
              <a:t> injury if a worker touched the spinning fan blades will be the same. However it is more probable that the worker will touch the fan blades when the fan is on the desk as opposed to when it is on the book shelf.</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51</a:t>
            </a:fld>
            <a:endParaRPr lang="en-GB"/>
          </a:p>
        </p:txBody>
      </p:sp>
    </p:spTree>
    <p:extLst>
      <p:ext uri="{BB962C8B-B14F-4D97-AF65-F5344CB8AC3E}">
        <p14:creationId xmlns:p14="http://schemas.microsoft.com/office/powerpoint/2010/main" val="33765954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next</a:t>
            </a:r>
            <a:r>
              <a:rPr lang="en-US" dirty="0"/>
              <a:t> slides are present to introduce risk matrices and participants can be asked how</a:t>
            </a:r>
            <a:r>
              <a:rPr lang="en-US" baseline="0" dirty="0"/>
              <a:t> they may define slightly, moderately or very harmful and Low probability, probable and highly probable.</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52</a:t>
            </a:fld>
            <a:endParaRPr lang="en-GB"/>
          </a:p>
        </p:txBody>
      </p:sp>
    </p:spTree>
    <p:extLst>
      <p:ext uri="{BB962C8B-B14F-4D97-AF65-F5344CB8AC3E}">
        <p14:creationId xmlns:p14="http://schemas.microsoft.com/office/powerpoint/2010/main" val="42349816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next</a:t>
            </a:r>
            <a:r>
              <a:rPr lang="en-US" dirty="0"/>
              <a:t> slides are present to introduce risk matrices and participants can be asked how</a:t>
            </a:r>
            <a:r>
              <a:rPr lang="en-US" baseline="0" dirty="0"/>
              <a:t> they may define slightly, moderately or very harmful and Low probability, probable and highly probable.</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53</a:t>
            </a:fld>
            <a:endParaRPr lang="en-GB"/>
          </a:p>
        </p:txBody>
      </p:sp>
    </p:spTree>
    <p:extLst>
      <p:ext uri="{BB962C8B-B14F-4D97-AF65-F5344CB8AC3E}">
        <p14:creationId xmlns:p14="http://schemas.microsoft.com/office/powerpoint/2010/main" val="2566047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Micro, Small and Medium sized enterprises definition varies around</a:t>
            </a:r>
            <a:r>
              <a:rPr lang="en-GB" baseline="0" dirty="0"/>
              <a:t> the world and can encompass turnover, employee numbers or both.</a:t>
            </a:r>
          </a:p>
          <a:p>
            <a:endParaRPr lang="en-GB" baseline="0" dirty="0"/>
          </a:p>
          <a:p>
            <a:r>
              <a:rPr lang="en-GB" baseline="0" dirty="0"/>
              <a:t>Typically Micro enterprises up to ten employees,  Small those that have 10-100 employees, medium 100-250 employees</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n-US" b="0" dirty="0">
                <a:solidFill>
                  <a:srgbClr val="8E0000"/>
                </a:solidFill>
              </a:rPr>
              <a:t>Discuss slightly harmful,</a:t>
            </a:r>
            <a:r>
              <a:rPr lang="en-US" b="0" baseline="0" dirty="0">
                <a:solidFill>
                  <a:srgbClr val="8E0000"/>
                </a:solidFill>
              </a:rPr>
              <a:t> moderately harmful and very harmful</a:t>
            </a:r>
            <a:r>
              <a:rPr lang="en-US" b="0" dirty="0">
                <a:solidFill>
                  <a:srgbClr val="8E0000"/>
                </a:solidFill>
              </a:rPr>
              <a:t> with participants </a:t>
            </a:r>
          </a:p>
          <a:p>
            <a:pPr algn="just"/>
            <a:endParaRPr lang="en-US" b="1" dirty="0">
              <a:solidFill>
                <a:srgbClr val="8E0000"/>
              </a:solidFill>
            </a:endParaRPr>
          </a:p>
          <a:p>
            <a:pPr algn="just"/>
            <a:r>
              <a:rPr lang="en-US" b="1" dirty="0">
                <a:solidFill>
                  <a:srgbClr val="8E0000"/>
                </a:solidFill>
              </a:rPr>
              <a:t>Slightly harmful: </a:t>
            </a:r>
            <a:r>
              <a:rPr lang="en-US" dirty="0"/>
              <a:t>this may refer to injury or illness, which may need only minor first aid treatment, or there could be some short process interruption. It does not keep anyone off work for more than a couple of days, if at all. </a:t>
            </a:r>
          </a:p>
          <a:p>
            <a:pPr algn="just"/>
            <a:endParaRPr lang="en-US" dirty="0"/>
          </a:p>
          <a:p>
            <a:pPr algn="just"/>
            <a:r>
              <a:rPr lang="en-US" b="1" dirty="0">
                <a:solidFill>
                  <a:srgbClr val="8E0000"/>
                </a:solidFill>
              </a:rPr>
              <a:t>Moderately harmful: </a:t>
            </a:r>
            <a:r>
              <a:rPr lang="en-US" dirty="0"/>
              <a:t>injuries or ill health that may cause temporary incapacity from which the person can recover – a broken arm or minor fracture, for example. The injury or illness keeps the victim off work and poorly for a substantial period of time. The worker/employer can make a claim for lost time injury or illness, or process interruption may be for a couple of days</a:t>
            </a:r>
          </a:p>
          <a:p>
            <a:pPr algn="just"/>
            <a:endParaRPr lang="en-US" dirty="0"/>
          </a:p>
          <a:p>
            <a:pPr algn="just"/>
            <a:r>
              <a:rPr lang="en-US" b="1" dirty="0">
                <a:solidFill>
                  <a:srgbClr val="8E0000"/>
                </a:solidFill>
              </a:rPr>
              <a:t>Very harmful: </a:t>
            </a:r>
            <a:r>
              <a:rPr lang="en-US" dirty="0"/>
              <a:t>injury or illness or death and possible long-term or permanent injury or illness, including death, amputations, and noise-induced hearing loss. “Life-changing injuries” is a common term in this context</a:t>
            </a:r>
            <a:endParaRPr lang="en-GB" dirty="0"/>
          </a:p>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54</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n-US" b="0" dirty="0">
                <a:solidFill>
                  <a:srgbClr val="8E0000"/>
                </a:solidFill>
              </a:rPr>
              <a:t>Discuss slightly harmful,</a:t>
            </a:r>
            <a:r>
              <a:rPr lang="en-US" b="0" baseline="0" dirty="0">
                <a:solidFill>
                  <a:srgbClr val="8E0000"/>
                </a:solidFill>
              </a:rPr>
              <a:t> moderately harmful and very harmful</a:t>
            </a:r>
            <a:r>
              <a:rPr lang="en-US" b="0" dirty="0">
                <a:solidFill>
                  <a:srgbClr val="8E0000"/>
                </a:solidFill>
              </a:rPr>
              <a:t> with participants </a:t>
            </a:r>
          </a:p>
          <a:p>
            <a:pPr algn="just"/>
            <a:endParaRPr lang="en-US" b="1" dirty="0">
              <a:solidFill>
                <a:srgbClr val="8E0000"/>
              </a:solidFill>
            </a:endParaRPr>
          </a:p>
          <a:p>
            <a:pPr algn="just"/>
            <a:r>
              <a:rPr lang="en-US" b="1" dirty="0">
                <a:solidFill>
                  <a:srgbClr val="8E0000"/>
                </a:solidFill>
              </a:rPr>
              <a:t>Slightly harmful: </a:t>
            </a:r>
            <a:r>
              <a:rPr lang="en-US" dirty="0"/>
              <a:t>this may refer to injury or illness, which may need only minor first aid treatment, or there could be some short process interruption. It does not keep anyone off work for more than a couple of days, if at all. </a:t>
            </a:r>
          </a:p>
          <a:p>
            <a:pPr algn="just"/>
            <a:endParaRPr lang="en-US" dirty="0"/>
          </a:p>
          <a:p>
            <a:pPr algn="just"/>
            <a:r>
              <a:rPr lang="en-US" b="1" dirty="0">
                <a:solidFill>
                  <a:srgbClr val="8E0000"/>
                </a:solidFill>
              </a:rPr>
              <a:t>Moderately harmful: </a:t>
            </a:r>
            <a:r>
              <a:rPr lang="en-US" dirty="0"/>
              <a:t>injuries or ill health that may cause temporary incapacity from which the person can recover – a broken arm or minor fracture, for example. The injury or illness keeps the victim off work and poorly for a substantial period of time. The worker/employer can make a claim for lost time injury or illness, or process interruption may be for a couple of days</a:t>
            </a:r>
          </a:p>
          <a:p>
            <a:pPr algn="just"/>
            <a:endParaRPr lang="en-US" dirty="0"/>
          </a:p>
          <a:p>
            <a:pPr algn="just"/>
            <a:r>
              <a:rPr lang="en-US" b="1" dirty="0">
                <a:solidFill>
                  <a:srgbClr val="8E0000"/>
                </a:solidFill>
              </a:rPr>
              <a:t>Very harmful: </a:t>
            </a:r>
            <a:r>
              <a:rPr lang="en-US" dirty="0"/>
              <a:t>injury or illness or death and possible long-term or permanent injury or illness, including death, amputations, and noise-induced hearing loss. “Life-changing injuries” is a common term in this context</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55</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Discuss risk levels with participants </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Low risk </a:t>
            </a:r>
            <a:r>
              <a:rPr lang="en-US" dirty="0"/>
              <a:t>there may be a slight risk of minor injury or ill health occurring.</a:t>
            </a:r>
          </a:p>
          <a:p>
            <a:endParaRPr lang="en-GB" dirty="0"/>
          </a:p>
          <a:p>
            <a:r>
              <a:rPr lang="en-GB" b="1" dirty="0"/>
              <a:t>Medium risk </a:t>
            </a:r>
            <a:r>
              <a:rPr lang="en-US" dirty="0"/>
              <a:t>the severity of injury or ill health are serious, or the probability is raised, even when less serious harm can be expected to result</a:t>
            </a:r>
            <a:endParaRPr lang="en-GB" dirty="0"/>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High risk </a:t>
            </a:r>
            <a:r>
              <a:rPr lang="en-US" dirty="0"/>
              <a:t>it is probable or highly probable that there would be moderate or serious injury or illness or death. These risks require immediate action!</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56</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Discuss risk levels with participants </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Low risk </a:t>
            </a:r>
            <a:r>
              <a:rPr lang="en-US" dirty="0"/>
              <a:t>there may be a slight risk of minor injury or ill health occurring.</a:t>
            </a:r>
          </a:p>
          <a:p>
            <a:endParaRPr lang="en-GB" dirty="0"/>
          </a:p>
          <a:p>
            <a:r>
              <a:rPr lang="en-GB" b="1" dirty="0"/>
              <a:t>Medium risk </a:t>
            </a:r>
            <a:r>
              <a:rPr lang="en-US" dirty="0"/>
              <a:t>the severity of injury or ill health are serious, or the probability is raised, even when less serious harm can be expected to result</a:t>
            </a:r>
            <a:endParaRPr lang="en-GB" dirty="0"/>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High risk </a:t>
            </a:r>
            <a:r>
              <a:rPr lang="en-US" dirty="0"/>
              <a:t>it is probable or highly probable that there would be moderate or serious injury or illness or death. These risks require immediate action!</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57</a:t>
            </a:fld>
            <a:endParaRPr lang="en-GB"/>
          </a:p>
        </p:txBody>
      </p:sp>
    </p:spTree>
    <p:extLst>
      <p:ext uri="{BB962C8B-B14F-4D97-AF65-F5344CB8AC3E}">
        <p14:creationId xmlns:p14="http://schemas.microsoft.com/office/powerpoint/2010/main" val="32530181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Discuss risk levels with participants </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Low risk </a:t>
            </a:r>
            <a:r>
              <a:rPr lang="en-US" dirty="0"/>
              <a:t>there may be a slight risk of minor injury or ill health occurring.</a:t>
            </a:r>
          </a:p>
          <a:p>
            <a:endParaRPr lang="en-GB" dirty="0"/>
          </a:p>
          <a:p>
            <a:r>
              <a:rPr lang="en-GB" b="1" dirty="0"/>
              <a:t>Medium risk </a:t>
            </a:r>
            <a:r>
              <a:rPr lang="en-US" dirty="0"/>
              <a:t>the severity of injury or ill health are serious, or the probability is raised, even when less serious harm can be expected to result</a:t>
            </a:r>
            <a:endParaRPr lang="en-GB" dirty="0"/>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High risk </a:t>
            </a:r>
            <a:r>
              <a:rPr lang="en-US" dirty="0"/>
              <a:t>it is probable or highly probable that there would be moderate or serious injury or illness or death. These risks require immediate action!</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58</a:t>
            </a:fld>
            <a:endParaRPr lang="en-GB"/>
          </a:p>
        </p:txBody>
      </p:sp>
    </p:spTree>
    <p:extLst>
      <p:ext uri="{BB962C8B-B14F-4D97-AF65-F5344CB8AC3E}">
        <p14:creationId xmlns:p14="http://schemas.microsoft.com/office/powerpoint/2010/main" val="161716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Have the</a:t>
            </a:r>
            <a:r>
              <a:rPr lang="en-GB" sz="1200" baseline="0" dirty="0"/>
              <a:t> employers </a:t>
            </a:r>
            <a:r>
              <a:rPr lang="en-GB" sz="1200" dirty="0"/>
              <a:t>implemented enough risk control measures? Should they do more to prevent harm to those at risk, including workers and members of the public? </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59</a:t>
            </a:fld>
            <a:endParaRPr lang="en-GB"/>
          </a:p>
        </p:txBody>
      </p:sp>
    </p:spTree>
    <p:extLst>
      <p:ext uri="{BB962C8B-B14F-4D97-AF65-F5344CB8AC3E}">
        <p14:creationId xmlns:p14="http://schemas.microsoft.com/office/powerpoint/2010/main" val="2874572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Emphasize everyone conducts risk assessments all of the time, we just do not call them that.</a:t>
            </a:r>
            <a:endParaRPr lang="en-GB" baseline="0" dirty="0"/>
          </a:p>
          <a:p>
            <a:r>
              <a:rPr lang="en-GB" baseline="0" dirty="0"/>
              <a:t>Everyday, without being aware, we assess risks present in our life and we make decisions according to our perception and evaluation of those risks.</a:t>
            </a:r>
          </a:p>
          <a:p>
            <a:endParaRPr lang="fr-CH"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60</a:t>
            </a:fld>
            <a:endParaRPr lang="en-GB"/>
          </a:p>
        </p:txBody>
      </p:sp>
    </p:spTree>
    <p:extLst>
      <p:ext uri="{BB962C8B-B14F-4D97-AF65-F5344CB8AC3E}">
        <p14:creationId xmlns:p14="http://schemas.microsoft.com/office/powerpoint/2010/main" val="21115528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We tend to pay attention only to the risk BUT we need to focus on the hazards when conducting risk assessments because any hazard that has not</a:t>
            </a:r>
            <a:r>
              <a:rPr lang="en-US" baseline="0" dirty="0"/>
              <a:t> been identified cannot be controlled and thus the risk cannot be assessed.</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63</a:t>
            </a:fld>
            <a:endParaRPr lang="en-GB"/>
          </a:p>
        </p:txBody>
      </p:sp>
    </p:spTree>
    <p:extLst>
      <p:ext uri="{BB962C8B-B14F-4D97-AF65-F5344CB8AC3E}">
        <p14:creationId xmlns:p14="http://schemas.microsoft.com/office/powerpoint/2010/main" val="15098322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en-GB" dirty="0"/>
              <a:t>Relating to step 1 trainer to discuss ‘Identify hazards and</a:t>
            </a:r>
            <a:r>
              <a:rPr lang="en-GB" baseline="0" dirty="0"/>
              <a:t> </a:t>
            </a:r>
            <a:r>
              <a:rPr lang="en-GB" b="1" dirty="0"/>
              <a:t>why present</a:t>
            </a:r>
            <a:r>
              <a:rPr lang="en-GB" dirty="0"/>
              <a:t>’ the why present is important because if the reason the hazard is there can be identified then action can be taken to remove</a:t>
            </a:r>
            <a:r>
              <a:rPr lang="en-GB" baseline="0" dirty="0"/>
              <a:t> the hazard. For example in the accident causation chain slide no. 43 the oil on the floor presents a slip hazard why is the oil present because of inadequate maintenance. Thus if this is identified and maintenance improved then hazard is eliminated. This would be better than cleaning the floor as the oil will return when the machine leaks again. </a:t>
            </a:r>
          </a:p>
          <a:p>
            <a:endParaRPr lang="en-GB" baseline="0" dirty="0"/>
          </a:p>
          <a:p>
            <a:r>
              <a:rPr lang="en-US" dirty="0"/>
              <a:t>Why is hazard present e.g. Chemicals used for spot cleaning in RMG factories. Cleaning may be required on shirts because there is a machine being used in the manufacturing process that is marking the shirts and thus they need cleaning. If the machine is repaired then there will be no mark and then other workers will not have to use the chemical.</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64</a:t>
            </a:fld>
            <a:endParaRPr lang="en-GB"/>
          </a:p>
        </p:txBody>
      </p:sp>
    </p:spTree>
    <p:extLst>
      <p:ext uri="{BB962C8B-B14F-4D97-AF65-F5344CB8AC3E}">
        <p14:creationId xmlns:p14="http://schemas.microsoft.com/office/powerpoint/2010/main" val="38138972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aseline="0" dirty="0" err="1"/>
              <a:t>Highlight</a:t>
            </a:r>
            <a:r>
              <a:rPr lang="it-IT" baseline="0" dirty="0"/>
              <a:t> </a:t>
            </a:r>
            <a:r>
              <a:rPr lang="it-IT" baseline="0" dirty="0" err="1"/>
              <a:t>that</a:t>
            </a:r>
            <a:r>
              <a:rPr lang="it-IT" baseline="0" dirty="0"/>
              <a:t> ANYTHING can be a </a:t>
            </a:r>
            <a:r>
              <a:rPr lang="it-IT" baseline="0" dirty="0" err="1"/>
              <a:t>hazard</a:t>
            </a:r>
            <a:r>
              <a:rPr lang="it-IT" baseline="0" dirty="0"/>
              <a:t>: </a:t>
            </a:r>
            <a:r>
              <a:rPr lang="it-IT" baseline="0" dirty="0" err="1"/>
              <a:t>chemicals</a:t>
            </a:r>
            <a:r>
              <a:rPr lang="it-IT" baseline="0" dirty="0"/>
              <a:t> </a:t>
            </a:r>
            <a:r>
              <a:rPr lang="it-IT" baseline="0" dirty="0" err="1"/>
              <a:t>present</a:t>
            </a:r>
            <a:r>
              <a:rPr lang="it-IT" baseline="0" dirty="0"/>
              <a:t> </a:t>
            </a:r>
            <a:r>
              <a:rPr lang="it-IT" baseline="0" dirty="0" err="1"/>
              <a:t>at</a:t>
            </a:r>
            <a:r>
              <a:rPr lang="it-IT" baseline="0" dirty="0"/>
              <a:t> work, </a:t>
            </a:r>
            <a:r>
              <a:rPr lang="it-IT" baseline="0" dirty="0" err="1"/>
              <a:t>electricity</a:t>
            </a:r>
            <a:r>
              <a:rPr lang="it-IT" baseline="0" dirty="0"/>
              <a:t>, </a:t>
            </a:r>
            <a:r>
              <a:rPr lang="it-IT" baseline="0" dirty="0" err="1"/>
              <a:t>fire</a:t>
            </a:r>
            <a:r>
              <a:rPr lang="it-IT" baseline="0" dirty="0"/>
              <a:t>; </a:t>
            </a:r>
            <a:r>
              <a:rPr lang="it-IT" baseline="0" dirty="0" err="1"/>
              <a:t>environmental</a:t>
            </a:r>
            <a:r>
              <a:rPr lang="it-IT" baseline="0" dirty="0"/>
              <a:t> </a:t>
            </a:r>
            <a:r>
              <a:rPr lang="it-IT" baseline="0" dirty="0" err="1"/>
              <a:t>factors</a:t>
            </a:r>
            <a:r>
              <a:rPr lang="it-IT" baseline="0" dirty="0"/>
              <a:t> </a:t>
            </a:r>
            <a:r>
              <a:rPr lang="it-IT" baseline="0" dirty="0" err="1"/>
              <a:t>like</a:t>
            </a:r>
            <a:r>
              <a:rPr lang="it-IT" baseline="0" dirty="0"/>
              <a:t> temperature, </a:t>
            </a:r>
            <a:r>
              <a:rPr lang="it-IT" baseline="0" dirty="0" err="1"/>
              <a:t>humidity</a:t>
            </a:r>
            <a:r>
              <a:rPr lang="it-IT" baseline="0" dirty="0"/>
              <a:t>, </a:t>
            </a:r>
            <a:r>
              <a:rPr lang="it-IT" baseline="0" dirty="0" err="1"/>
              <a:t>illumination</a:t>
            </a:r>
            <a:r>
              <a:rPr lang="it-IT" baseline="0" dirty="0"/>
              <a:t>, </a:t>
            </a:r>
            <a:r>
              <a:rPr lang="it-IT" baseline="0" dirty="0" err="1"/>
              <a:t>noise</a:t>
            </a:r>
            <a:r>
              <a:rPr lang="it-IT" baseline="0" dirty="0"/>
              <a:t>, </a:t>
            </a:r>
            <a:r>
              <a:rPr lang="it-IT" baseline="0" dirty="0" err="1"/>
              <a:t>vibration</a:t>
            </a:r>
            <a:r>
              <a:rPr lang="it-IT" baseline="0" dirty="0"/>
              <a:t>, </a:t>
            </a:r>
            <a:r>
              <a:rPr lang="it-IT" baseline="0" dirty="0" err="1"/>
              <a:t>bacteria</a:t>
            </a:r>
            <a:r>
              <a:rPr lang="it-IT" baseline="0" dirty="0"/>
              <a:t>, </a:t>
            </a:r>
            <a:r>
              <a:rPr lang="it-IT" baseline="0" dirty="0" err="1"/>
              <a:t>viruses</a:t>
            </a:r>
            <a:r>
              <a:rPr lang="it-IT" baseline="0" dirty="0"/>
              <a:t>, </a:t>
            </a:r>
            <a:r>
              <a:rPr lang="it-IT" baseline="0" dirty="0" err="1"/>
              <a:t>mold</a:t>
            </a:r>
            <a:r>
              <a:rPr lang="it-IT" baseline="0" dirty="0"/>
              <a:t>, </a:t>
            </a:r>
            <a:r>
              <a:rPr lang="it-IT" baseline="0" dirty="0" err="1"/>
              <a:t>working</a:t>
            </a:r>
            <a:r>
              <a:rPr lang="it-IT" baseline="0" dirty="0"/>
              <a:t> </a:t>
            </a:r>
            <a:r>
              <a:rPr lang="it-IT" baseline="0" dirty="0" err="1"/>
              <a:t>procedures</a:t>
            </a:r>
            <a:r>
              <a:rPr lang="it-IT" baseline="0" dirty="0"/>
              <a:t> (work </a:t>
            </a:r>
            <a:r>
              <a:rPr lang="it-IT" baseline="0" dirty="0" err="1"/>
              <a:t>at</a:t>
            </a:r>
            <a:r>
              <a:rPr lang="it-IT" baseline="0" dirty="0"/>
              <a:t> </a:t>
            </a:r>
            <a:r>
              <a:rPr lang="it-IT" baseline="0" dirty="0" err="1"/>
              <a:t>height</a:t>
            </a:r>
            <a:r>
              <a:rPr lang="it-IT" baseline="0" dirty="0"/>
              <a:t>, night </a:t>
            </a:r>
            <a:r>
              <a:rPr lang="it-IT" baseline="0" dirty="0" err="1"/>
              <a:t>shifts</a:t>
            </a:r>
            <a:r>
              <a:rPr lang="it-IT" baseline="0" dirty="0"/>
              <a:t>), </a:t>
            </a:r>
            <a:r>
              <a:rPr lang="it-IT" baseline="0" dirty="0" err="1"/>
              <a:t>behaviours</a:t>
            </a:r>
            <a:r>
              <a:rPr lang="it-IT" baseline="0" dirty="0"/>
              <a:t> (</a:t>
            </a:r>
            <a:r>
              <a:rPr lang="it-IT" baseline="0" dirty="0" err="1"/>
              <a:t>harassment</a:t>
            </a:r>
            <a:r>
              <a:rPr lang="it-IT" baseline="0" dirty="0"/>
              <a:t>), </a:t>
            </a:r>
            <a:r>
              <a:rPr lang="it-IT" baseline="0" dirty="0" err="1"/>
              <a:t>wrong</a:t>
            </a:r>
            <a:r>
              <a:rPr lang="it-IT" baseline="0" dirty="0"/>
              <a:t> </a:t>
            </a:r>
            <a:r>
              <a:rPr lang="it-IT" baseline="0" dirty="0" err="1"/>
              <a:t>postures</a:t>
            </a:r>
            <a:r>
              <a:rPr lang="it-IT" baseline="0" dirty="0"/>
              <a:t>, </a:t>
            </a:r>
            <a:r>
              <a:rPr lang="it-IT" baseline="0" dirty="0" err="1"/>
              <a:t>repetitive</a:t>
            </a:r>
            <a:r>
              <a:rPr lang="it-IT" baseline="0" dirty="0"/>
              <a:t> work, etc. </a:t>
            </a:r>
            <a:endParaRPr lang="es-ES" dirty="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80</a:t>
            </a:fld>
            <a:endParaRPr lang="en-GB"/>
          </a:p>
        </p:txBody>
      </p:sp>
    </p:spTree>
    <p:extLst>
      <p:ext uri="{BB962C8B-B14F-4D97-AF65-F5344CB8AC3E}">
        <p14:creationId xmlns:p14="http://schemas.microsoft.com/office/powerpoint/2010/main" val="1281978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participants about their knowledge of OSH – 10 </a:t>
            </a:r>
            <a:r>
              <a:rPr lang="en-GB" sz="1200" kern="1200" dirty="0" err="1">
                <a:solidFill>
                  <a:schemeClr val="tx1"/>
                </a:solidFill>
                <a:effectLst/>
                <a:latin typeface="+mn-lt"/>
                <a:ea typeface="+mn-ea"/>
                <a:cs typeface="+mn-cs"/>
              </a:rPr>
              <a:t>mins</a:t>
            </a:r>
            <a:r>
              <a:rPr lang="en-GB" sz="1200" kern="1200" dirty="0">
                <a:solidFill>
                  <a:schemeClr val="tx1"/>
                </a:solidFill>
                <a:effectLst/>
                <a:latin typeface="+mn-lt"/>
                <a:ea typeface="+mn-ea"/>
                <a:cs typeface="+mn-cs"/>
              </a:rPr>
              <a:t>.</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1273114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aseline="0" dirty="0" err="1"/>
              <a:t>Highlight</a:t>
            </a:r>
            <a:r>
              <a:rPr lang="it-IT" baseline="0" dirty="0"/>
              <a:t> </a:t>
            </a:r>
            <a:r>
              <a:rPr lang="it-IT" baseline="0" dirty="0" err="1"/>
              <a:t>that</a:t>
            </a:r>
            <a:r>
              <a:rPr lang="it-IT" baseline="0" dirty="0"/>
              <a:t> ANYTHING can be a </a:t>
            </a:r>
            <a:r>
              <a:rPr lang="it-IT" baseline="0" dirty="0" err="1"/>
              <a:t>hazard</a:t>
            </a:r>
            <a:r>
              <a:rPr lang="it-IT" baseline="0" dirty="0"/>
              <a:t>: </a:t>
            </a:r>
            <a:r>
              <a:rPr lang="it-IT" baseline="0" dirty="0" err="1"/>
              <a:t>chemicals</a:t>
            </a:r>
            <a:r>
              <a:rPr lang="it-IT" baseline="0" dirty="0"/>
              <a:t> </a:t>
            </a:r>
            <a:r>
              <a:rPr lang="it-IT" baseline="0" dirty="0" err="1"/>
              <a:t>present</a:t>
            </a:r>
            <a:r>
              <a:rPr lang="it-IT" baseline="0" dirty="0"/>
              <a:t> </a:t>
            </a:r>
            <a:r>
              <a:rPr lang="it-IT" baseline="0" dirty="0" err="1"/>
              <a:t>at</a:t>
            </a:r>
            <a:r>
              <a:rPr lang="it-IT" baseline="0" dirty="0"/>
              <a:t> work, </a:t>
            </a:r>
            <a:r>
              <a:rPr lang="it-IT" baseline="0" dirty="0" err="1"/>
              <a:t>electricity</a:t>
            </a:r>
            <a:r>
              <a:rPr lang="it-IT" baseline="0" dirty="0"/>
              <a:t>, </a:t>
            </a:r>
            <a:r>
              <a:rPr lang="it-IT" baseline="0" dirty="0" err="1"/>
              <a:t>fire</a:t>
            </a:r>
            <a:r>
              <a:rPr lang="it-IT" baseline="0" dirty="0"/>
              <a:t>; </a:t>
            </a:r>
            <a:r>
              <a:rPr lang="it-IT" baseline="0" dirty="0" err="1"/>
              <a:t>environmental</a:t>
            </a:r>
            <a:r>
              <a:rPr lang="it-IT" baseline="0" dirty="0"/>
              <a:t> </a:t>
            </a:r>
            <a:r>
              <a:rPr lang="it-IT" baseline="0" dirty="0" err="1"/>
              <a:t>factors</a:t>
            </a:r>
            <a:r>
              <a:rPr lang="it-IT" baseline="0" dirty="0"/>
              <a:t> </a:t>
            </a:r>
            <a:r>
              <a:rPr lang="it-IT" baseline="0" dirty="0" err="1"/>
              <a:t>like</a:t>
            </a:r>
            <a:r>
              <a:rPr lang="it-IT" baseline="0" dirty="0"/>
              <a:t> temperature, </a:t>
            </a:r>
            <a:r>
              <a:rPr lang="it-IT" baseline="0" dirty="0" err="1"/>
              <a:t>humidity</a:t>
            </a:r>
            <a:r>
              <a:rPr lang="it-IT" baseline="0" dirty="0"/>
              <a:t>, </a:t>
            </a:r>
            <a:r>
              <a:rPr lang="it-IT" baseline="0" dirty="0" err="1"/>
              <a:t>illumination</a:t>
            </a:r>
            <a:r>
              <a:rPr lang="it-IT" baseline="0" dirty="0"/>
              <a:t>, </a:t>
            </a:r>
            <a:r>
              <a:rPr lang="it-IT" baseline="0" dirty="0" err="1"/>
              <a:t>noise</a:t>
            </a:r>
            <a:r>
              <a:rPr lang="it-IT" baseline="0" dirty="0"/>
              <a:t>, </a:t>
            </a:r>
            <a:r>
              <a:rPr lang="it-IT" baseline="0" dirty="0" err="1"/>
              <a:t>vibration</a:t>
            </a:r>
            <a:r>
              <a:rPr lang="it-IT" baseline="0" dirty="0"/>
              <a:t>, </a:t>
            </a:r>
            <a:r>
              <a:rPr lang="it-IT" baseline="0" dirty="0" err="1"/>
              <a:t>bacteria</a:t>
            </a:r>
            <a:r>
              <a:rPr lang="it-IT" baseline="0" dirty="0"/>
              <a:t>, </a:t>
            </a:r>
            <a:r>
              <a:rPr lang="it-IT" baseline="0" dirty="0" err="1"/>
              <a:t>viruses</a:t>
            </a:r>
            <a:r>
              <a:rPr lang="it-IT" baseline="0" dirty="0"/>
              <a:t>, </a:t>
            </a:r>
            <a:r>
              <a:rPr lang="it-IT" baseline="0" dirty="0" err="1"/>
              <a:t>mold</a:t>
            </a:r>
            <a:r>
              <a:rPr lang="it-IT" baseline="0" dirty="0"/>
              <a:t>, </a:t>
            </a:r>
            <a:r>
              <a:rPr lang="it-IT" baseline="0" dirty="0" err="1"/>
              <a:t>working</a:t>
            </a:r>
            <a:r>
              <a:rPr lang="it-IT" baseline="0" dirty="0"/>
              <a:t> </a:t>
            </a:r>
            <a:r>
              <a:rPr lang="it-IT" baseline="0" dirty="0" err="1"/>
              <a:t>procedures</a:t>
            </a:r>
            <a:r>
              <a:rPr lang="it-IT" baseline="0" dirty="0"/>
              <a:t> (work </a:t>
            </a:r>
            <a:r>
              <a:rPr lang="it-IT" baseline="0" dirty="0" err="1"/>
              <a:t>at</a:t>
            </a:r>
            <a:r>
              <a:rPr lang="it-IT" baseline="0" dirty="0"/>
              <a:t> </a:t>
            </a:r>
            <a:r>
              <a:rPr lang="it-IT" baseline="0" dirty="0" err="1"/>
              <a:t>height</a:t>
            </a:r>
            <a:r>
              <a:rPr lang="it-IT" baseline="0" dirty="0"/>
              <a:t>, night </a:t>
            </a:r>
            <a:r>
              <a:rPr lang="it-IT" baseline="0" dirty="0" err="1"/>
              <a:t>shifts</a:t>
            </a:r>
            <a:r>
              <a:rPr lang="it-IT" baseline="0" dirty="0"/>
              <a:t>), </a:t>
            </a:r>
            <a:r>
              <a:rPr lang="it-IT" baseline="0" dirty="0" err="1"/>
              <a:t>behaviours</a:t>
            </a:r>
            <a:r>
              <a:rPr lang="it-IT" baseline="0" dirty="0"/>
              <a:t> (</a:t>
            </a:r>
            <a:r>
              <a:rPr lang="it-IT" baseline="0" dirty="0" err="1"/>
              <a:t>harassment</a:t>
            </a:r>
            <a:r>
              <a:rPr lang="it-IT" baseline="0" dirty="0"/>
              <a:t>), </a:t>
            </a:r>
            <a:r>
              <a:rPr lang="it-IT" baseline="0" dirty="0" err="1"/>
              <a:t>wrong</a:t>
            </a:r>
            <a:r>
              <a:rPr lang="it-IT" baseline="0" dirty="0"/>
              <a:t> </a:t>
            </a:r>
            <a:r>
              <a:rPr lang="it-IT" baseline="0" dirty="0" err="1"/>
              <a:t>postures</a:t>
            </a:r>
            <a:r>
              <a:rPr lang="it-IT" baseline="0" dirty="0"/>
              <a:t>, </a:t>
            </a:r>
            <a:r>
              <a:rPr lang="it-IT" baseline="0" dirty="0" err="1"/>
              <a:t>repetitive</a:t>
            </a:r>
            <a:r>
              <a:rPr lang="it-IT" baseline="0" dirty="0"/>
              <a:t> work, etc. </a:t>
            </a:r>
            <a:endParaRPr lang="es-ES" dirty="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81</a:t>
            </a:fld>
            <a:endParaRPr lang="en-GB"/>
          </a:p>
        </p:txBody>
      </p:sp>
    </p:spTree>
    <p:extLst>
      <p:ext uri="{BB962C8B-B14F-4D97-AF65-F5344CB8AC3E}">
        <p14:creationId xmlns:p14="http://schemas.microsoft.com/office/powerpoint/2010/main" val="20837582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a:t>Trainer to introduce template as it will be used later in presentation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83</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The trainer should ask participants</a:t>
            </a:r>
            <a:r>
              <a:rPr lang="en-GB" baseline="0" dirty="0"/>
              <a:t> about each of the above as to whether they are possible ways to identify hazards at their workplace:</a:t>
            </a:r>
          </a:p>
          <a:p>
            <a:r>
              <a:rPr lang="en-GB" baseline="0" dirty="0"/>
              <a:t>Information from previous workplace inspections</a:t>
            </a:r>
          </a:p>
          <a:p>
            <a:r>
              <a:rPr lang="en-GB" baseline="0" dirty="0"/>
              <a:t>Workplace incident forms previously mentioned – see what hazards caused the incident</a:t>
            </a:r>
          </a:p>
          <a:p>
            <a:r>
              <a:rPr lang="en-GB" baseline="0" dirty="0"/>
              <a:t>Conduct a new walk through the workplace and watch current systems of work</a:t>
            </a:r>
          </a:p>
          <a:p>
            <a:r>
              <a:rPr lang="en-GB" baseline="0" dirty="0"/>
              <a:t>Information from the OSH committee</a:t>
            </a:r>
          </a:p>
          <a:p>
            <a:r>
              <a:rPr lang="en-GB" baseline="0" dirty="0"/>
              <a:t>Warning signs / labels on products and machinery</a:t>
            </a:r>
          </a:p>
          <a:p>
            <a:r>
              <a:rPr lang="en-GB" baseline="0" dirty="0"/>
              <a:t>Manufacturers safe operating instructions / operation manuals</a:t>
            </a:r>
          </a:p>
          <a:p>
            <a:r>
              <a:rPr lang="en-GB" baseline="0" dirty="0"/>
              <a:t>OSH consultants reports if present </a:t>
            </a:r>
          </a:p>
          <a:p>
            <a:r>
              <a:rPr lang="en-GB" baseline="0" dirty="0"/>
              <a:t>Guidance available on the internet.</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84</a:t>
            </a:fld>
            <a:endParaRPr lang="en-GB"/>
          </a:p>
        </p:txBody>
      </p:sp>
    </p:spTree>
    <p:extLst>
      <p:ext uri="{BB962C8B-B14F-4D97-AF65-F5344CB8AC3E}">
        <p14:creationId xmlns:p14="http://schemas.microsoft.com/office/powerpoint/2010/main" val="35967648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85</a:t>
            </a:fld>
            <a:endParaRPr lang="en-GB"/>
          </a:p>
        </p:txBody>
      </p:sp>
    </p:spTree>
    <p:extLst>
      <p:ext uri="{BB962C8B-B14F-4D97-AF65-F5344CB8AC3E}">
        <p14:creationId xmlns:p14="http://schemas.microsoft.com/office/powerpoint/2010/main" val="719030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good way is to ask workers whether</a:t>
            </a:r>
            <a:r>
              <a:rPr lang="en-GB" baseline="0" dirty="0"/>
              <a:t> they have ever had a moment when they thought their heart flutters/stopped! Ask if anyone has used a mobile phone when driving (we are not encouraging this but many of us have!) When you read a message or look for a number and then look up and a car has stopped in front of you and you have to brake sharply and your heart flutters. </a:t>
            </a:r>
          </a:p>
          <a:p>
            <a:endParaRPr lang="en-GB" baseline="0" dirty="0"/>
          </a:p>
          <a:p>
            <a:r>
              <a:rPr lang="en-GB" baseline="0" dirty="0"/>
              <a:t>If workers can tell you when this has happened at work then you can identify what caused this (the hazard) and action can be taken.</a:t>
            </a:r>
          </a:p>
        </p:txBody>
      </p:sp>
      <p:sp>
        <p:nvSpPr>
          <p:cNvPr id="4" name="Slide Number Placeholder 3"/>
          <p:cNvSpPr>
            <a:spLocks noGrp="1"/>
          </p:cNvSpPr>
          <p:nvPr>
            <p:ph type="sldNum" sz="quarter" idx="10"/>
          </p:nvPr>
        </p:nvSpPr>
        <p:spPr/>
        <p:txBody>
          <a:bodyPr/>
          <a:lstStyle/>
          <a:p>
            <a:fld id="{D0826FEE-2901-4F80-B040-94DEDE5C3ECF}" type="slidenum">
              <a:rPr lang="en-GB" smtClean="0"/>
              <a:t>86</a:t>
            </a:fld>
            <a:endParaRPr lang="en-GB"/>
          </a:p>
        </p:txBody>
      </p:sp>
    </p:spTree>
    <p:extLst>
      <p:ext uri="{BB962C8B-B14F-4D97-AF65-F5344CB8AC3E}">
        <p14:creationId xmlns:p14="http://schemas.microsoft.com/office/powerpoint/2010/main" val="38627052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baseline="0" dirty="0"/>
              <a:t>A note of </a:t>
            </a:r>
            <a:r>
              <a:rPr lang="it-IT" baseline="0" dirty="0" err="1"/>
              <a:t>caution</a:t>
            </a:r>
            <a:r>
              <a:rPr lang="it-IT" baseline="0" dirty="0"/>
              <a:t> </a:t>
            </a:r>
            <a:r>
              <a:rPr lang="it-IT" baseline="0" dirty="0" err="1"/>
              <a:t>regarding</a:t>
            </a:r>
            <a:r>
              <a:rPr lang="it-IT" baseline="0" dirty="0"/>
              <a:t> </a:t>
            </a:r>
            <a:r>
              <a:rPr lang="it-IT" baseline="0" dirty="0" err="1"/>
              <a:t>checklists</a:t>
            </a:r>
            <a:r>
              <a:rPr lang="it-IT" baseline="0" dirty="0"/>
              <a:t> – </a:t>
            </a:r>
            <a:r>
              <a:rPr lang="it-IT" baseline="0" dirty="0" err="1"/>
              <a:t>If</a:t>
            </a:r>
            <a:r>
              <a:rPr lang="it-IT" baseline="0" dirty="0"/>
              <a:t> a </a:t>
            </a:r>
            <a:r>
              <a:rPr lang="it-IT" baseline="0" dirty="0" err="1"/>
              <a:t>hazard</a:t>
            </a:r>
            <a:r>
              <a:rPr lang="it-IT" baseline="0" dirty="0"/>
              <a:t> </a:t>
            </a:r>
            <a:r>
              <a:rPr lang="it-IT" baseline="0" dirty="0" err="1"/>
              <a:t>is</a:t>
            </a:r>
            <a:r>
              <a:rPr lang="it-IT" baseline="0" dirty="0"/>
              <a:t> </a:t>
            </a:r>
            <a:r>
              <a:rPr lang="it-IT" baseline="0" dirty="0" err="1"/>
              <a:t>not</a:t>
            </a:r>
            <a:r>
              <a:rPr lang="it-IT" baseline="0" dirty="0"/>
              <a:t> </a:t>
            </a:r>
            <a:r>
              <a:rPr lang="it-IT" baseline="0" dirty="0" err="1"/>
              <a:t>mentioned</a:t>
            </a:r>
            <a:r>
              <a:rPr lang="it-IT" baseline="0" dirty="0"/>
              <a:t> on the </a:t>
            </a:r>
            <a:r>
              <a:rPr lang="it-IT" baseline="0" dirty="0" err="1"/>
              <a:t>checklists</a:t>
            </a:r>
            <a:r>
              <a:rPr lang="it-IT" baseline="0" dirty="0"/>
              <a:t> </a:t>
            </a:r>
            <a:r>
              <a:rPr lang="it-IT" baseline="0" dirty="0" err="1"/>
              <a:t>it</a:t>
            </a:r>
            <a:r>
              <a:rPr lang="it-IT" baseline="0" dirty="0"/>
              <a:t> </a:t>
            </a:r>
            <a:r>
              <a:rPr lang="it-IT" baseline="0" dirty="0" err="1"/>
              <a:t>may</a:t>
            </a:r>
            <a:r>
              <a:rPr lang="it-IT" baseline="0" dirty="0"/>
              <a:t> be </a:t>
            </a:r>
            <a:r>
              <a:rPr lang="it-IT" baseline="0" dirty="0" err="1"/>
              <a:t>overlooked</a:t>
            </a:r>
            <a:r>
              <a:rPr lang="it-IT" baseline="0" dirty="0"/>
              <a:t>. Do </a:t>
            </a:r>
            <a:r>
              <a:rPr lang="it-IT" baseline="0" dirty="0" err="1"/>
              <a:t>not</a:t>
            </a:r>
            <a:r>
              <a:rPr lang="it-IT" baseline="0" dirty="0"/>
              <a:t> be </a:t>
            </a:r>
            <a:r>
              <a:rPr lang="it-IT" baseline="0" dirty="0" err="1"/>
              <a:t>blinkered</a:t>
            </a:r>
            <a:r>
              <a:rPr lang="it-IT" baseline="0" dirty="0"/>
              <a:t> to </a:t>
            </a:r>
            <a:r>
              <a:rPr lang="it-IT" baseline="0" dirty="0" err="1"/>
              <a:t>only</a:t>
            </a:r>
            <a:r>
              <a:rPr lang="it-IT" baseline="0" dirty="0"/>
              <a:t> </a:t>
            </a:r>
            <a:r>
              <a:rPr lang="it-IT" baseline="0" dirty="0" err="1"/>
              <a:t>using</a:t>
            </a:r>
            <a:r>
              <a:rPr lang="it-IT" baseline="0" dirty="0"/>
              <a:t> information on the </a:t>
            </a:r>
            <a:r>
              <a:rPr lang="it-IT" baseline="0" dirty="0" err="1"/>
              <a:t>checklist</a:t>
            </a:r>
            <a:r>
              <a:rPr lang="it-IT" baseline="0" dirty="0"/>
              <a:t>.</a:t>
            </a:r>
            <a:endParaRPr lang="es-ES" dirty="0"/>
          </a:p>
          <a:p>
            <a:endParaRPr lang="en-GB" dirty="0"/>
          </a:p>
          <a:p>
            <a:r>
              <a:rPr lang="en-GB" dirty="0"/>
              <a:t>Note for trainer-</a:t>
            </a:r>
            <a:r>
              <a:rPr lang="en-GB" baseline="0" dirty="0"/>
              <a:t> the checklist can also be developed for workplace inspections once the control measure identified as necessary have been put in place a person conducting the inspection can verify controls are being used appropriately</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87</a:t>
            </a:fld>
            <a:endParaRPr lang="en-GB"/>
          </a:p>
        </p:txBody>
      </p:sp>
    </p:spTree>
    <p:extLst>
      <p:ext uri="{BB962C8B-B14F-4D97-AF65-F5344CB8AC3E}">
        <p14:creationId xmlns:p14="http://schemas.microsoft.com/office/powerpoint/2010/main" val="35646050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The images on the right </a:t>
            </a:r>
            <a:r>
              <a:rPr lang="it-IT" dirty="0" err="1"/>
              <a:t>belong</a:t>
            </a:r>
            <a:r>
              <a:rPr lang="it-IT" dirty="0"/>
              <a:t> to </a:t>
            </a:r>
            <a:r>
              <a:rPr lang="it-IT" baseline="0" dirty="0"/>
              <a:t>a page and a single Checkpoint of the ILO </a:t>
            </a:r>
            <a:r>
              <a:rPr lang="it-IT" baseline="0" dirty="0" err="1"/>
              <a:t>Prevention</a:t>
            </a:r>
            <a:r>
              <a:rPr lang="it-IT" baseline="0" dirty="0"/>
              <a:t> and </a:t>
            </a:r>
            <a:r>
              <a:rPr lang="it-IT" baseline="0" dirty="0" err="1"/>
              <a:t>Mitigation</a:t>
            </a:r>
            <a:r>
              <a:rPr lang="it-IT" baseline="0" dirty="0"/>
              <a:t> of COVID-19 </a:t>
            </a:r>
            <a:r>
              <a:rPr lang="it-IT" baseline="0" dirty="0" err="1"/>
              <a:t>at</a:t>
            </a:r>
            <a:r>
              <a:rPr lang="it-IT" baseline="0" dirty="0"/>
              <a:t> Work Action </a:t>
            </a:r>
            <a:r>
              <a:rPr lang="it-IT" baseline="0" dirty="0" err="1"/>
              <a:t>Checklist</a:t>
            </a:r>
            <a:r>
              <a:rPr lang="it-IT" baseline="0" dirty="0"/>
              <a:t>, </a:t>
            </a:r>
            <a:r>
              <a:rPr lang="it-IT" baseline="0" dirty="0" err="1"/>
              <a:t>available</a:t>
            </a:r>
            <a:r>
              <a:rPr lang="it-IT" baseline="0" dirty="0"/>
              <a:t> </a:t>
            </a:r>
            <a:r>
              <a:rPr lang="it-IT" baseline="0" dirty="0" err="1"/>
              <a:t>at</a:t>
            </a:r>
            <a:r>
              <a:rPr lang="it-IT" baseline="0" dirty="0"/>
              <a:t>: </a:t>
            </a:r>
            <a:r>
              <a:rPr lang="it-IT" baseline="0" dirty="0" err="1"/>
              <a:t>https</a:t>
            </a:r>
            <a:r>
              <a:rPr lang="it-IT" baseline="0" dirty="0"/>
              <a:t>://</a:t>
            </a:r>
            <a:r>
              <a:rPr lang="it-IT" baseline="0" dirty="0" err="1"/>
              <a:t>www.ilo.org</a:t>
            </a:r>
            <a:r>
              <a:rPr lang="it-IT" baseline="0" dirty="0"/>
              <a:t>/wcmsp5/</a:t>
            </a:r>
            <a:r>
              <a:rPr lang="it-IT" baseline="0" dirty="0" err="1"/>
              <a:t>groups</a:t>
            </a:r>
            <a:r>
              <a:rPr lang="it-IT" baseline="0" dirty="0"/>
              <a:t>/public/---</a:t>
            </a:r>
            <a:r>
              <a:rPr lang="it-IT" baseline="0" dirty="0" err="1"/>
              <a:t>ed_protect</a:t>
            </a:r>
            <a:r>
              <a:rPr lang="it-IT" baseline="0" dirty="0"/>
              <a:t>/---</a:t>
            </a:r>
            <a:r>
              <a:rPr lang="it-IT" baseline="0" dirty="0" err="1"/>
              <a:t>protrav</a:t>
            </a:r>
            <a:r>
              <a:rPr lang="it-IT" baseline="0" dirty="0"/>
              <a:t>/---</a:t>
            </a:r>
            <a:r>
              <a:rPr lang="it-IT" baseline="0" dirty="0" err="1"/>
              <a:t>safework</a:t>
            </a:r>
            <a:r>
              <a:rPr lang="it-IT" baseline="0" dirty="0"/>
              <a:t>/</a:t>
            </a:r>
            <a:r>
              <a:rPr lang="it-IT" baseline="0" dirty="0" err="1"/>
              <a:t>documents</a:t>
            </a:r>
            <a:r>
              <a:rPr lang="it-IT" baseline="0" dirty="0"/>
              <a:t>/</a:t>
            </a:r>
            <a:r>
              <a:rPr lang="it-IT" baseline="0" dirty="0" err="1"/>
              <a:t>instructionalmaterial</a:t>
            </a:r>
            <a:r>
              <a:rPr lang="it-IT" baseline="0" dirty="0"/>
              <a:t>/wcms_741813.pdf</a:t>
            </a:r>
          </a:p>
          <a:p>
            <a:endParaRPr lang="it-IT" baseline="0" dirty="0"/>
          </a:p>
          <a:p>
            <a:r>
              <a:rPr lang="it-IT" baseline="0" dirty="0"/>
              <a:t>A note of </a:t>
            </a:r>
            <a:r>
              <a:rPr lang="it-IT" baseline="0" dirty="0" err="1"/>
              <a:t>caution</a:t>
            </a:r>
            <a:r>
              <a:rPr lang="it-IT" baseline="0" dirty="0"/>
              <a:t> </a:t>
            </a:r>
            <a:r>
              <a:rPr lang="it-IT" baseline="0" dirty="0" err="1"/>
              <a:t>regarding</a:t>
            </a:r>
            <a:r>
              <a:rPr lang="it-IT" baseline="0" dirty="0"/>
              <a:t> </a:t>
            </a:r>
            <a:r>
              <a:rPr lang="it-IT" baseline="0" dirty="0" err="1"/>
              <a:t>checklists</a:t>
            </a:r>
            <a:r>
              <a:rPr lang="it-IT" baseline="0" dirty="0"/>
              <a:t> – </a:t>
            </a:r>
            <a:r>
              <a:rPr lang="it-IT" baseline="0" dirty="0" err="1"/>
              <a:t>If</a:t>
            </a:r>
            <a:r>
              <a:rPr lang="it-IT" baseline="0" dirty="0"/>
              <a:t> a </a:t>
            </a:r>
            <a:r>
              <a:rPr lang="it-IT" baseline="0" dirty="0" err="1"/>
              <a:t>hazard</a:t>
            </a:r>
            <a:r>
              <a:rPr lang="it-IT" baseline="0" dirty="0"/>
              <a:t> </a:t>
            </a:r>
            <a:r>
              <a:rPr lang="it-IT" baseline="0" dirty="0" err="1"/>
              <a:t>is</a:t>
            </a:r>
            <a:r>
              <a:rPr lang="it-IT" baseline="0" dirty="0"/>
              <a:t> </a:t>
            </a:r>
            <a:r>
              <a:rPr lang="it-IT" baseline="0" dirty="0" err="1"/>
              <a:t>not</a:t>
            </a:r>
            <a:r>
              <a:rPr lang="it-IT" baseline="0" dirty="0"/>
              <a:t> </a:t>
            </a:r>
            <a:r>
              <a:rPr lang="it-IT" baseline="0" dirty="0" err="1"/>
              <a:t>mentioned</a:t>
            </a:r>
            <a:r>
              <a:rPr lang="it-IT" baseline="0" dirty="0"/>
              <a:t> on the </a:t>
            </a:r>
            <a:r>
              <a:rPr lang="it-IT" baseline="0" dirty="0" err="1"/>
              <a:t>checklists</a:t>
            </a:r>
            <a:r>
              <a:rPr lang="it-IT" baseline="0" dirty="0"/>
              <a:t> </a:t>
            </a:r>
            <a:r>
              <a:rPr lang="it-IT" baseline="0" dirty="0" err="1"/>
              <a:t>it</a:t>
            </a:r>
            <a:r>
              <a:rPr lang="it-IT" baseline="0" dirty="0"/>
              <a:t> </a:t>
            </a:r>
            <a:r>
              <a:rPr lang="it-IT" baseline="0" dirty="0" err="1"/>
              <a:t>may</a:t>
            </a:r>
            <a:r>
              <a:rPr lang="it-IT" baseline="0" dirty="0"/>
              <a:t> be </a:t>
            </a:r>
            <a:r>
              <a:rPr lang="it-IT" baseline="0" dirty="0" err="1"/>
              <a:t>overlooked</a:t>
            </a:r>
            <a:r>
              <a:rPr lang="it-IT" baseline="0" dirty="0"/>
              <a:t>, </a:t>
            </a:r>
            <a:r>
              <a:rPr lang="it-IT" b="1" baseline="0" dirty="0"/>
              <a:t>do </a:t>
            </a:r>
            <a:r>
              <a:rPr lang="it-IT" b="1" baseline="0" dirty="0" err="1"/>
              <a:t>not</a:t>
            </a:r>
            <a:r>
              <a:rPr lang="it-IT" b="1" baseline="0" dirty="0"/>
              <a:t> </a:t>
            </a:r>
            <a:r>
              <a:rPr lang="it-IT" baseline="0" dirty="0"/>
              <a:t>be </a:t>
            </a:r>
            <a:r>
              <a:rPr lang="it-IT" baseline="0" dirty="0" err="1"/>
              <a:t>blinkered</a:t>
            </a:r>
            <a:r>
              <a:rPr lang="it-IT" baseline="0" dirty="0"/>
              <a:t> to </a:t>
            </a:r>
            <a:r>
              <a:rPr lang="it-IT" baseline="0" dirty="0" err="1"/>
              <a:t>only</a:t>
            </a:r>
            <a:r>
              <a:rPr lang="it-IT" baseline="0" dirty="0"/>
              <a:t> information on the </a:t>
            </a:r>
            <a:r>
              <a:rPr lang="it-IT" baseline="0" dirty="0" err="1"/>
              <a:t>checklist</a:t>
            </a:r>
            <a:r>
              <a:rPr lang="it-IT" baseline="0" dirty="0"/>
              <a:t>.</a:t>
            </a:r>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88</a:t>
            </a:fld>
            <a:endParaRPr lang="en-GB"/>
          </a:p>
        </p:txBody>
      </p:sp>
    </p:spTree>
    <p:extLst>
      <p:ext uri="{BB962C8B-B14F-4D97-AF65-F5344CB8AC3E}">
        <p14:creationId xmlns:p14="http://schemas.microsoft.com/office/powerpoint/2010/main" val="1719847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baseline="0" dirty="0"/>
              <a:t>A note of </a:t>
            </a:r>
            <a:r>
              <a:rPr lang="it-IT" baseline="0" dirty="0" err="1"/>
              <a:t>caution</a:t>
            </a:r>
            <a:r>
              <a:rPr lang="it-IT" baseline="0" dirty="0"/>
              <a:t> </a:t>
            </a:r>
            <a:r>
              <a:rPr lang="it-IT" baseline="0" dirty="0" err="1"/>
              <a:t>regarding</a:t>
            </a:r>
            <a:r>
              <a:rPr lang="it-IT" baseline="0" dirty="0"/>
              <a:t> </a:t>
            </a:r>
            <a:r>
              <a:rPr lang="it-IT" baseline="0" dirty="0" err="1"/>
              <a:t>checklists</a:t>
            </a:r>
            <a:r>
              <a:rPr lang="it-IT" baseline="0" dirty="0"/>
              <a:t> – </a:t>
            </a:r>
            <a:r>
              <a:rPr lang="it-IT" baseline="0" dirty="0" err="1"/>
              <a:t>If</a:t>
            </a:r>
            <a:r>
              <a:rPr lang="it-IT" baseline="0" dirty="0"/>
              <a:t> a </a:t>
            </a:r>
            <a:r>
              <a:rPr lang="it-IT" baseline="0" dirty="0" err="1"/>
              <a:t>hazard</a:t>
            </a:r>
            <a:r>
              <a:rPr lang="it-IT" baseline="0" dirty="0"/>
              <a:t> </a:t>
            </a:r>
            <a:r>
              <a:rPr lang="it-IT" baseline="0" dirty="0" err="1"/>
              <a:t>is</a:t>
            </a:r>
            <a:r>
              <a:rPr lang="it-IT" baseline="0" dirty="0"/>
              <a:t> </a:t>
            </a:r>
            <a:r>
              <a:rPr lang="it-IT" baseline="0" dirty="0" err="1"/>
              <a:t>not</a:t>
            </a:r>
            <a:r>
              <a:rPr lang="it-IT" baseline="0" dirty="0"/>
              <a:t> </a:t>
            </a:r>
            <a:r>
              <a:rPr lang="it-IT" baseline="0" dirty="0" err="1"/>
              <a:t>mentioned</a:t>
            </a:r>
            <a:r>
              <a:rPr lang="it-IT" baseline="0" dirty="0"/>
              <a:t> on the </a:t>
            </a:r>
            <a:r>
              <a:rPr lang="it-IT" baseline="0" dirty="0" err="1"/>
              <a:t>checklists</a:t>
            </a:r>
            <a:r>
              <a:rPr lang="it-IT" baseline="0" dirty="0"/>
              <a:t> </a:t>
            </a:r>
            <a:r>
              <a:rPr lang="it-IT" baseline="0" dirty="0" err="1"/>
              <a:t>it</a:t>
            </a:r>
            <a:r>
              <a:rPr lang="it-IT" baseline="0" dirty="0"/>
              <a:t> </a:t>
            </a:r>
            <a:r>
              <a:rPr lang="it-IT" baseline="0" dirty="0" err="1"/>
              <a:t>may</a:t>
            </a:r>
            <a:r>
              <a:rPr lang="it-IT" baseline="0" dirty="0"/>
              <a:t> be </a:t>
            </a:r>
            <a:r>
              <a:rPr lang="it-IT" baseline="0" dirty="0" err="1"/>
              <a:t>overlooked</a:t>
            </a:r>
            <a:r>
              <a:rPr lang="it-IT" baseline="0" dirty="0"/>
              <a:t>. Do </a:t>
            </a:r>
            <a:r>
              <a:rPr lang="it-IT" baseline="0" dirty="0" err="1"/>
              <a:t>not</a:t>
            </a:r>
            <a:r>
              <a:rPr lang="it-IT" baseline="0" dirty="0"/>
              <a:t> be </a:t>
            </a:r>
            <a:r>
              <a:rPr lang="it-IT" baseline="0" dirty="0" err="1"/>
              <a:t>blinkered</a:t>
            </a:r>
            <a:r>
              <a:rPr lang="it-IT" baseline="0" dirty="0"/>
              <a:t> to </a:t>
            </a:r>
            <a:r>
              <a:rPr lang="it-IT" baseline="0" dirty="0" err="1"/>
              <a:t>only</a:t>
            </a:r>
            <a:r>
              <a:rPr lang="it-IT" baseline="0" dirty="0"/>
              <a:t> </a:t>
            </a:r>
            <a:r>
              <a:rPr lang="it-IT" baseline="0" dirty="0" err="1"/>
              <a:t>using</a:t>
            </a:r>
            <a:r>
              <a:rPr lang="it-IT" baseline="0" dirty="0"/>
              <a:t> information on the </a:t>
            </a:r>
            <a:r>
              <a:rPr lang="it-IT" baseline="0" dirty="0" err="1"/>
              <a:t>checklist</a:t>
            </a:r>
            <a:r>
              <a:rPr lang="it-IT" baseline="0" dirty="0"/>
              <a:t>.</a:t>
            </a:r>
            <a:endParaRPr lang="es-ES" dirty="0"/>
          </a:p>
          <a:p>
            <a:endParaRPr lang="en-GB" dirty="0"/>
          </a:p>
          <a:p>
            <a:r>
              <a:rPr lang="en-GB" dirty="0"/>
              <a:t>Note for trainer-</a:t>
            </a:r>
            <a:r>
              <a:rPr lang="en-GB" baseline="0" dirty="0"/>
              <a:t> the checklist can also be developed for workplace inspections once the control measure identified as necessary have been put in place a person conducting the inspection can verify controls are being used appropriately</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89</a:t>
            </a:fld>
            <a:endParaRPr lang="en-GB"/>
          </a:p>
        </p:txBody>
      </p:sp>
    </p:spTree>
    <p:extLst>
      <p:ext uri="{BB962C8B-B14F-4D97-AF65-F5344CB8AC3E}">
        <p14:creationId xmlns:p14="http://schemas.microsoft.com/office/powerpoint/2010/main" val="21836639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a:t>Draw main features on the map:</a:t>
            </a:r>
            <a:r>
              <a:rPr lang="en-GB" baseline="0" noProof="0" dirty="0"/>
              <a:t> doors, stairs, windows, machinery. Staff placement can also be added (e.g. emergency brigades etc.). Risks can be highlighted in red (or using a different </a:t>
            </a:r>
            <a:r>
              <a:rPr lang="en-GB" baseline="0" noProof="0" dirty="0" err="1"/>
              <a:t>color</a:t>
            </a:r>
            <a:r>
              <a:rPr lang="en-GB" baseline="0" noProof="0" dirty="0"/>
              <a:t> for each risk). The hazards and risk control measures are indicated in the two columns on the right</a:t>
            </a:r>
            <a:r>
              <a:rPr lang="it-IT" baseline="0" dirty="0"/>
              <a:t>. </a:t>
            </a:r>
          </a:p>
          <a:p>
            <a:r>
              <a:rPr lang="it-IT" baseline="0" dirty="0" err="1"/>
              <a:t>It</a:t>
            </a:r>
            <a:r>
              <a:rPr lang="it-IT" baseline="0" dirty="0"/>
              <a:t> </a:t>
            </a:r>
            <a:r>
              <a:rPr lang="it-IT" baseline="0" dirty="0" err="1"/>
              <a:t>is</a:t>
            </a:r>
            <a:r>
              <a:rPr lang="it-IT" baseline="0" dirty="0"/>
              <a:t> </a:t>
            </a:r>
            <a:r>
              <a:rPr lang="it-IT" baseline="0" dirty="0" err="1"/>
              <a:t>important</a:t>
            </a:r>
            <a:r>
              <a:rPr lang="it-IT" baseline="0" dirty="0"/>
              <a:t> to file and update </a:t>
            </a:r>
            <a:r>
              <a:rPr lang="it-IT" baseline="0" dirty="0" err="1"/>
              <a:t>these</a:t>
            </a:r>
            <a:r>
              <a:rPr lang="it-IT" baseline="0" dirty="0"/>
              <a:t> </a:t>
            </a:r>
            <a:r>
              <a:rPr lang="it-IT" baseline="0" dirty="0" err="1"/>
              <a:t>maps</a:t>
            </a:r>
            <a:r>
              <a:rPr lang="it-IT" baseline="0" dirty="0"/>
              <a:t> </a:t>
            </a:r>
            <a:r>
              <a:rPr lang="it-IT" baseline="0" dirty="0" err="1"/>
              <a:t>as</a:t>
            </a:r>
            <a:r>
              <a:rPr lang="it-IT" baseline="0" dirty="0"/>
              <a:t> </a:t>
            </a:r>
            <a:r>
              <a:rPr lang="it-IT" baseline="0" dirty="0" err="1"/>
              <a:t>needed</a:t>
            </a:r>
            <a:r>
              <a:rPr lang="it-IT" baseline="0" dirty="0"/>
              <a:t> (e.g. new </a:t>
            </a:r>
            <a:r>
              <a:rPr lang="it-IT" baseline="0" dirty="0" err="1"/>
              <a:t>risks</a:t>
            </a:r>
            <a:r>
              <a:rPr lang="it-IT" baseline="0" dirty="0"/>
              <a:t>, </a:t>
            </a:r>
            <a:r>
              <a:rPr lang="it-IT" baseline="0" dirty="0" err="1"/>
              <a:t>elimination</a:t>
            </a:r>
            <a:r>
              <a:rPr lang="it-IT" baseline="0" dirty="0"/>
              <a:t> of </a:t>
            </a:r>
            <a:r>
              <a:rPr lang="it-IT" baseline="0" dirty="0" err="1"/>
              <a:t>old</a:t>
            </a:r>
            <a:r>
              <a:rPr lang="it-IT" baseline="0" dirty="0"/>
              <a:t> </a:t>
            </a:r>
            <a:r>
              <a:rPr lang="it-IT" baseline="0" dirty="0" err="1"/>
              <a:t>risks</a:t>
            </a:r>
            <a:r>
              <a:rPr lang="it-IT" baseline="0" dirty="0"/>
              <a:t>, etc.).</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aseline="0" dirty="0" err="1"/>
              <a:t>Highlight</a:t>
            </a:r>
            <a:r>
              <a:rPr lang="it-IT" baseline="0" dirty="0"/>
              <a:t> </a:t>
            </a:r>
            <a:r>
              <a:rPr lang="it-IT" b="0" baseline="0" dirty="0" err="1"/>
              <a:t>that</a:t>
            </a:r>
            <a:r>
              <a:rPr lang="it-IT" b="0" baseline="0" dirty="0"/>
              <a:t> </a:t>
            </a:r>
            <a:r>
              <a:rPr lang="en-US" sz="1200" b="0" baseline="0" dirty="0"/>
              <a:t>s</a:t>
            </a:r>
            <a:r>
              <a:rPr lang="en-US" sz="1200" b="0" dirty="0"/>
              <a:t>lips and trips </a:t>
            </a:r>
            <a:r>
              <a:rPr lang="en-GB" sz="1200" b="0" dirty="0"/>
              <a:t>account for about a third of all reported major injuries. 95% of those injuries involve fractures of arms, wrists and ankles. </a:t>
            </a:r>
            <a:endParaRPr lang="es-ES" sz="1200" b="0" dirty="0"/>
          </a:p>
          <a:p>
            <a:endParaRPr lang="es-ES" dirty="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90</a:t>
            </a:fld>
            <a:endParaRPr lang="en-GB"/>
          </a:p>
        </p:txBody>
      </p:sp>
    </p:spTree>
    <p:extLst>
      <p:ext uri="{BB962C8B-B14F-4D97-AF65-F5344CB8AC3E}">
        <p14:creationId xmlns:p14="http://schemas.microsoft.com/office/powerpoint/2010/main" val="6329405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dirty="0" err="1"/>
              <a:t>Encourage</a:t>
            </a:r>
            <a:r>
              <a:rPr lang="it-IT" dirty="0"/>
              <a:t> </a:t>
            </a:r>
            <a:r>
              <a:rPr lang="it-IT" dirty="0" err="1"/>
              <a:t>participants</a:t>
            </a:r>
            <a:r>
              <a:rPr lang="it-IT" dirty="0"/>
              <a:t> to indicate </a:t>
            </a:r>
            <a:r>
              <a:rPr lang="it-IT" dirty="0" err="1"/>
              <a:t>what</a:t>
            </a:r>
            <a:r>
              <a:rPr lang="it-IT" dirty="0"/>
              <a:t> </a:t>
            </a:r>
            <a:r>
              <a:rPr lang="it-IT" dirty="0" err="1"/>
              <a:t>other</a:t>
            </a:r>
            <a:r>
              <a:rPr lang="it-IT" dirty="0"/>
              <a:t> </a:t>
            </a:r>
            <a:r>
              <a:rPr lang="it-IT" dirty="0" err="1"/>
              <a:t>hazards</a:t>
            </a:r>
            <a:r>
              <a:rPr lang="it-IT" dirty="0"/>
              <a:t> can be </a:t>
            </a:r>
            <a:r>
              <a:rPr lang="it-IT" dirty="0" err="1"/>
              <a:t>found</a:t>
            </a:r>
            <a:r>
              <a:rPr lang="it-IT" baseline="0" dirty="0"/>
              <a:t> in </a:t>
            </a:r>
            <a:r>
              <a:rPr lang="it-IT" baseline="0" dirty="0" err="1"/>
              <a:t>woodworking</a:t>
            </a:r>
            <a:r>
              <a:rPr lang="it-IT" baseline="0" dirty="0"/>
              <a:t>. </a:t>
            </a:r>
            <a:endParaRPr lang="es-E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Due to workers’ knowledge of their workplaces (including any previous near misses or accidents), they</a:t>
            </a:r>
            <a:r>
              <a:rPr lang="en-GB" sz="1200" kern="1200" baseline="0" dirty="0">
                <a:solidFill>
                  <a:schemeClr val="tx1"/>
                </a:solidFill>
                <a:effectLst/>
                <a:latin typeface="+mn-lt"/>
                <a:ea typeface="+mn-ea"/>
                <a:cs typeface="+mn-cs"/>
              </a:rPr>
              <a:t> can contribute to find out workplace hazards that could be overlooked by external observers. </a:t>
            </a:r>
            <a:r>
              <a:rPr lang="en-GB" sz="1200" kern="1200" dirty="0">
                <a:solidFill>
                  <a:schemeClr val="tx1"/>
                </a:solidFill>
                <a:effectLst/>
                <a:latin typeface="+mn-lt"/>
                <a:ea typeface="+mn-ea"/>
                <a:cs typeface="+mn-cs"/>
              </a:rPr>
              <a:t>  </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91</a:t>
            </a:fld>
            <a:endParaRPr lang="en-GB"/>
          </a:p>
        </p:txBody>
      </p:sp>
    </p:spTree>
    <p:extLst>
      <p:ext uri="{BB962C8B-B14F-4D97-AF65-F5344CB8AC3E}">
        <p14:creationId xmlns:p14="http://schemas.microsoft.com/office/powerpoint/2010/main" val="3077876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15</a:t>
            </a:fld>
            <a:endParaRPr lang="en-GB"/>
          </a:p>
        </p:txBody>
      </p:sp>
    </p:spTree>
    <p:extLst>
      <p:ext uri="{BB962C8B-B14F-4D97-AF65-F5344CB8AC3E}">
        <p14:creationId xmlns:p14="http://schemas.microsoft.com/office/powerpoint/2010/main" val="36310630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CH" dirty="0"/>
              <a:t>The links contain interactive maps. Press on the hazards for description</a:t>
            </a:r>
            <a:r>
              <a:rPr lang="fr-CH" baseline="0" dirty="0"/>
              <a:t> to appear. </a:t>
            </a:r>
          </a:p>
          <a:p>
            <a:endParaRPr lang="fr-CH"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https://www.safework.nsw.gov.au/__data/assets/pdf_file/0008/547640/interactive-diagram-factory.pdf</a:t>
            </a: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Trainer may wish to print out the</a:t>
            </a:r>
            <a:r>
              <a:rPr lang="en-GB" baseline="0" dirty="0"/>
              <a:t> </a:t>
            </a:r>
            <a:r>
              <a:rPr lang="en-GB" dirty="0"/>
              <a:t>slides without the answers and share between participants, the slides showing the answers can be show after.</a:t>
            </a:r>
          </a:p>
          <a:p>
            <a:endParaRPr lang="fr-CH" baseline="0" dirty="0"/>
          </a:p>
          <a:p>
            <a:endParaRPr lang="fr-CH" baseline="0" dirty="0"/>
          </a:p>
          <a:p>
            <a:r>
              <a:rPr lang="fr-CH" baseline="0" dirty="0"/>
              <a:t>Trainer can further ask participants to differentiate between health and safety hazards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92</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noProof="0" dirty="0"/>
              <a:t>Slide showing answers that appear.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93</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H" dirty="0"/>
              <a:t>The links contain interactive maps. Press on the hazards for description</a:t>
            </a:r>
            <a:r>
              <a:rPr lang="fr-CH" baseline="0" dirty="0"/>
              <a:t> to appear.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aseline="0" dirty="0">
              <a:hlinkClick r:id="rId3"/>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https://www.safework.nsw.gov.au/__data/assets/pdf_file/0003/592743/interactive-diagram-retail.pdf</a:t>
            </a:r>
            <a:endParaRPr lang="en-GB" dirty="0"/>
          </a:p>
          <a:p>
            <a:endParaRPr lang="fr-CH"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Trainer may wish to print out the</a:t>
            </a:r>
            <a:r>
              <a:rPr lang="en-GB" baseline="0" dirty="0"/>
              <a:t> </a:t>
            </a:r>
            <a:r>
              <a:rPr lang="en-GB" dirty="0"/>
              <a:t>slides without the answers and share between participants, the slides showing the answers can be show after.</a:t>
            </a:r>
          </a:p>
          <a:p>
            <a:endParaRPr lang="fr-CH" baseline="0" dirty="0"/>
          </a:p>
          <a:p>
            <a:endParaRPr lang="fr-CH" baseline="0" dirty="0"/>
          </a:p>
          <a:p>
            <a:r>
              <a:rPr lang="fr-CH" baseline="0" dirty="0"/>
              <a:t>Trainer can further ask participants to differentiate between health and safety hazards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94</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noProof="0" dirty="0"/>
              <a:t>Slide showing answers that appear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95</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H" dirty="0"/>
              <a:t>The links contain interactive maps. Press on the hazards for description</a:t>
            </a:r>
            <a:r>
              <a:rPr lang="fr-CH" baseline="0" dirty="0"/>
              <a:t> to appear.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aseline="0" dirty="0">
              <a:hlinkClick r:id="rId3"/>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https://www.safework.nsw.gov.au/__data/assets/pdf_file/0011/547643/interactive-diagram-office.pdf</a:t>
            </a:r>
            <a:endParaRPr lang="en-GB" dirty="0"/>
          </a:p>
          <a:p>
            <a:r>
              <a:rPr lang="fr-CH" baseline="0" dirty="0"/>
              <a:t> </a:t>
            </a:r>
          </a:p>
          <a:p>
            <a:endParaRPr lang="fr-CH" baseline="0" dirty="0"/>
          </a:p>
          <a:p>
            <a:r>
              <a:rPr lang="en-US" baseline="0" dirty="0"/>
              <a:t>Trainer may wish to print out the slides without the answers and share between participants, the slides showing the answers can be show after.</a:t>
            </a:r>
          </a:p>
          <a:p>
            <a:endParaRPr lang="fr-CH" baseline="0" dirty="0"/>
          </a:p>
          <a:p>
            <a:endParaRPr lang="fr-CH" baseline="0" dirty="0"/>
          </a:p>
          <a:p>
            <a:r>
              <a:rPr lang="fr-CH" baseline="0" dirty="0"/>
              <a:t>Trainer can further ask participants to differentiate between health and safety hazards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96</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noProof="0" dirty="0"/>
              <a:t>Slide showing answers that appear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97</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That doesn’t mean listing everyone by name, but rather identifying groups of people (e.g. ‘people working in the </a:t>
            </a:r>
            <a:r>
              <a:rPr lang="en-GB" dirty="0"/>
              <a:t>storeroom’ or ‘passers-by’ or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each case, identify how they might be harmed, i.e. what type of injury or </a:t>
            </a:r>
            <a:r>
              <a:rPr lang="en-GB" dirty="0"/>
              <a:t>ill health might occur. </a:t>
            </a:r>
            <a:r>
              <a:rPr lang="en-US" dirty="0"/>
              <a:t>Example, ‘shelf stackers may suffer back injury from repeated lifting of boxes’.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How harmed</a:t>
            </a:r>
            <a:r>
              <a:rPr lang="en-US" baseline="0" dirty="0"/>
              <a:t> and type of injury is important in deciding on control measures that may be required.</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98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a:t>Besides indicating the possible ways in which the workers (and public) could be harmed by each hazard, it is important</a:t>
            </a:r>
            <a:r>
              <a:rPr lang="en-GB" baseline="0" noProof="0" dirty="0"/>
              <a:t> to indicate their numbers too.</a:t>
            </a:r>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99</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That doesn’t mean listing everyone by name, but rather identifying groups of people (e.g. ‘people working in the </a:t>
            </a:r>
            <a:r>
              <a:rPr lang="en-GB" dirty="0"/>
              <a:t>storeroom’ or ‘passers-by’ or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each case, identify how they might be harmed, i.e. what type of injury or </a:t>
            </a:r>
            <a:r>
              <a:rPr lang="en-GB" dirty="0"/>
              <a:t>ill health might occur. </a:t>
            </a:r>
            <a:r>
              <a:rPr lang="en-US" dirty="0"/>
              <a:t>Example, ‘shelf stackers may suffer back injury from repeated lifting of boxes’.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How harmed</a:t>
            </a:r>
            <a:r>
              <a:rPr lang="en-US" baseline="0" dirty="0"/>
              <a:t> and type of injury is important in deciding on control measures that may be </a:t>
            </a:r>
            <a:r>
              <a:rPr lang="en-US" baseline="0"/>
              <a:t>required.</a:t>
            </a:r>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100</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That doesn’t mean listing everyone by name, but rather identifying groups of people (e.g. ‘people working in the </a:t>
            </a:r>
            <a:r>
              <a:rPr lang="en-GB" dirty="0"/>
              <a:t>storeroom’ or ‘passers-by’ or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each case, identify how they might be harmed, i.e. what type of injury or </a:t>
            </a:r>
            <a:r>
              <a:rPr lang="en-GB" dirty="0"/>
              <a:t>ill health might occur. </a:t>
            </a:r>
            <a:r>
              <a:rPr lang="en-US" dirty="0"/>
              <a:t>Example, ‘shelf stackers may suffer back injury from repeated lifting of boxes’.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How harmed</a:t>
            </a:r>
            <a:r>
              <a:rPr lang="en-US" baseline="0" dirty="0"/>
              <a:t> and type of injury is important in deciding on control measures that may be </a:t>
            </a:r>
            <a:r>
              <a:rPr lang="en-US" baseline="0"/>
              <a:t>required.</a:t>
            </a:r>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101</a:t>
            </a:fld>
            <a:endParaRPr lang="en-GB"/>
          </a:p>
        </p:txBody>
      </p:sp>
    </p:spTree>
    <p:extLst>
      <p:ext uri="{BB962C8B-B14F-4D97-AF65-F5344CB8AC3E}">
        <p14:creationId xmlns:p14="http://schemas.microsoft.com/office/powerpoint/2010/main" val="1559514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102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It is important to identify for each hazard which GROUPS of workers could be harmed</a:t>
            </a:r>
            <a:r>
              <a:rPr lang="en-GB" baseline="0" dirty="0"/>
              <a:t> (e.g. staff working in the wood-working section; </a:t>
            </a:r>
            <a:r>
              <a:rPr lang="en-US" dirty="0"/>
              <a:t>staff in the repair workshop;</a:t>
            </a:r>
            <a:r>
              <a:rPr lang="en-US" baseline="0" dirty="0"/>
              <a:t> </a:t>
            </a:r>
            <a:r>
              <a:rPr lang="en-US" dirty="0"/>
              <a:t>staff in the storeroom;</a:t>
            </a:r>
            <a:r>
              <a:rPr lang="en-US" baseline="0" dirty="0"/>
              <a:t> </a:t>
            </a:r>
            <a:r>
              <a:rPr lang="en-US" dirty="0"/>
              <a:t>staff</a:t>
            </a:r>
            <a:r>
              <a:rPr lang="en-US" baseline="0" dirty="0"/>
              <a:t> </a:t>
            </a:r>
            <a:r>
              <a:rPr lang="en-US" dirty="0"/>
              <a:t>working in the agricultural field gang; YOUNG WORKERS, etc.</a:t>
            </a:r>
            <a:r>
              <a:rPr lang="en-GB" baseline="0" dirty="0"/>
              <a:t>). Do not forget delivery workers, cleaners, etc. Consider also whether external people could bring any hazard into the enterprise.</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Stress the importance of considering that some hazards can harm</a:t>
            </a:r>
            <a:r>
              <a:rPr lang="en-GB" baseline="0" dirty="0"/>
              <a:t> human health many years and even decades after cessation of exposure to the hazard (e.g. mesothelioma, a pleural cancer caused by exposure to asbestos)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105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Note for presenters.</a:t>
            </a:r>
            <a:r>
              <a:rPr lang="en-GB" baseline="0" dirty="0"/>
              <a:t> </a:t>
            </a:r>
          </a:p>
          <a:p>
            <a:endParaRPr lang="en-GB" baseline="0" dirty="0"/>
          </a:p>
          <a:p>
            <a:r>
              <a:rPr lang="en-GB" baseline="0" dirty="0"/>
              <a:t>Factories will need to determine risk at this stage to determine whether current level of risk is acceptable. </a:t>
            </a:r>
          </a:p>
          <a:p>
            <a:endParaRPr lang="en-GB" baseline="0" dirty="0"/>
          </a:p>
          <a:p>
            <a:r>
              <a:rPr lang="en-GB" baseline="0" dirty="0"/>
              <a:t>If it is (i.e. low risk (green section on next slide)) then no further action will be necessary. </a:t>
            </a:r>
          </a:p>
          <a:p>
            <a:endParaRPr lang="en-GB" baseline="0" dirty="0"/>
          </a:p>
          <a:p>
            <a:r>
              <a:rPr lang="en-GB" baseline="0" dirty="0"/>
              <a:t>If the factory determines that the current level of risk (with the controls currently in place) is medium (yellow) or high risk (red) then this will mean that the level of risk is not acceptable and step 3b will need to be conducted.</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106</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F</a:t>
            </a:r>
            <a:r>
              <a:rPr lang="it-IT" dirty="0"/>
              <a:t>/</a:t>
            </a:r>
            <a:r>
              <a:rPr lang="it-IT" dirty="0" err="1"/>
              <a:t>N</a:t>
            </a:r>
            <a:r>
              <a:rPr lang="it-IT" baseline="0" dirty="0"/>
              <a:t> 3 « </a:t>
            </a:r>
            <a:r>
              <a:rPr lang="it-IT" baseline="0" dirty="0" err="1"/>
              <a:t>Identify</a:t>
            </a:r>
            <a:r>
              <a:rPr lang="it-IT" baseline="0" dirty="0"/>
              <a:t> </a:t>
            </a:r>
            <a:r>
              <a:rPr lang="it-IT" baseline="0" dirty="0" err="1"/>
              <a:t>hazards</a:t>
            </a:r>
            <a:r>
              <a:rPr lang="it-IT" baseline="0" dirty="0"/>
              <a:t> </a:t>
            </a:r>
            <a:r>
              <a:rPr lang="it-IT" baseline="0" dirty="0" err="1"/>
              <a:t>at</a:t>
            </a:r>
            <a:r>
              <a:rPr lang="it-IT" baseline="0" dirty="0"/>
              <a:t> </a:t>
            </a:r>
            <a:r>
              <a:rPr lang="it-IT" baseline="0" dirty="0" err="1"/>
              <a:t>your</a:t>
            </a:r>
            <a:r>
              <a:rPr lang="it-IT" baseline="0" dirty="0"/>
              <a:t> </a:t>
            </a:r>
            <a:r>
              <a:rPr lang="it-IT" baseline="0" dirty="0" err="1"/>
              <a:t>workplace</a:t>
            </a:r>
            <a:r>
              <a:rPr lang="it-IT" baseline="0" dirty="0"/>
              <a:t>». </a:t>
            </a:r>
            <a:r>
              <a:rPr lang="it-IT" dirty="0" err="1"/>
              <a:t>Ask</a:t>
            </a:r>
            <a:r>
              <a:rPr lang="it-IT" dirty="0"/>
              <a:t> </a:t>
            </a:r>
            <a:r>
              <a:rPr lang="it-IT" dirty="0" err="1"/>
              <a:t>participants</a:t>
            </a:r>
            <a:r>
              <a:rPr lang="it-IT" dirty="0"/>
              <a:t> to </a:t>
            </a:r>
            <a:r>
              <a:rPr lang="it-IT" dirty="0" err="1"/>
              <a:t>write</a:t>
            </a:r>
            <a:r>
              <a:rPr lang="it-IT" dirty="0"/>
              <a:t> down </a:t>
            </a:r>
            <a:r>
              <a:rPr lang="it-IT" dirty="0" err="1"/>
              <a:t>their</a:t>
            </a:r>
            <a:r>
              <a:rPr lang="it-IT" dirty="0"/>
              <a:t> </a:t>
            </a:r>
            <a:r>
              <a:rPr lang="it-IT" dirty="0" err="1"/>
              <a:t>answers</a:t>
            </a:r>
            <a:r>
              <a:rPr lang="it-IT" dirty="0"/>
              <a:t>. </a:t>
            </a:r>
          </a:p>
          <a:p>
            <a:endParaRPr lang="it-IT" dirty="0"/>
          </a:p>
          <a:p>
            <a:r>
              <a:rPr lang="it-IT" dirty="0"/>
              <a:t>Note for trainer:</a:t>
            </a:r>
            <a:r>
              <a:rPr lang="it-IT" baseline="0" dirty="0"/>
              <a:t> </a:t>
            </a:r>
            <a:r>
              <a:rPr lang="it-IT" baseline="0" dirty="0" err="1"/>
              <a:t>Ensure</a:t>
            </a:r>
            <a:r>
              <a:rPr lang="it-IT" baseline="0" dirty="0"/>
              <a:t> </a:t>
            </a:r>
            <a:r>
              <a:rPr lang="it-IT" baseline="0" dirty="0" err="1"/>
              <a:t>at</a:t>
            </a:r>
            <a:r>
              <a:rPr lang="it-IT" baseline="0" dirty="0"/>
              <a:t> </a:t>
            </a:r>
            <a:r>
              <a:rPr lang="it-IT" baseline="0" dirty="0" err="1"/>
              <a:t>least</a:t>
            </a:r>
            <a:r>
              <a:rPr lang="it-IT" baseline="0" dirty="0"/>
              <a:t> </a:t>
            </a:r>
            <a:r>
              <a:rPr lang="it-IT" baseline="0" dirty="0" err="1"/>
              <a:t>one</a:t>
            </a:r>
            <a:r>
              <a:rPr lang="it-IT" baseline="0" dirty="0"/>
              <a:t> of the </a:t>
            </a:r>
            <a:r>
              <a:rPr lang="it-IT" baseline="0" dirty="0" err="1"/>
              <a:t>hazards</a:t>
            </a:r>
            <a:r>
              <a:rPr lang="it-IT" baseline="0" dirty="0"/>
              <a:t> </a:t>
            </a:r>
            <a:r>
              <a:rPr lang="it-IT" baseline="0" dirty="0" err="1"/>
              <a:t>is</a:t>
            </a:r>
            <a:r>
              <a:rPr lang="it-IT" baseline="0" dirty="0"/>
              <a:t> </a:t>
            </a:r>
            <a:r>
              <a:rPr lang="it-IT" baseline="0" dirty="0" err="1"/>
              <a:t>significant</a:t>
            </a:r>
            <a:r>
              <a:rPr lang="it-IT" baseline="0" dirty="0"/>
              <a:t> and </a:t>
            </a:r>
            <a:r>
              <a:rPr lang="it-IT" baseline="0" dirty="0" err="1"/>
              <a:t>able</a:t>
            </a:r>
            <a:r>
              <a:rPr lang="it-IT" baseline="0" dirty="0"/>
              <a:t> to </a:t>
            </a:r>
            <a:r>
              <a:rPr lang="it-IT" baseline="0" dirty="0" err="1"/>
              <a:t>casue</a:t>
            </a:r>
            <a:r>
              <a:rPr lang="it-IT" baseline="0" dirty="0"/>
              <a:t> </a:t>
            </a:r>
            <a:r>
              <a:rPr lang="it-IT" baseline="0" dirty="0" err="1"/>
              <a:t>significant</a:t>
            </a:r>
            <a:r>
              <a:rPr lang="it-IT" baseline="0" dirty="0"/>
              <a:t> </a:t>
            </a:r>
            <a:r>
              <a:rPr lang="it-IT" baseline="0" dirty="0" err="1"/>
              <a:t>risk</a:t>
            </a:r>
            <a:r>
              <a:rPr lang="it-IT" baseline="0" dirty="0"/>
              <a:t> </a:t>
            </a:r>
            <a:r>
              <a:rPr lang="it-IT" baseline="0" dirty="0" err="1"/>
              <a:t>as</a:t>
            </a:r>
            <a:r>
              <a:rPr lang="it-IT" baseline="0" dirty="0"/>
              <a:t> </a:t>
            </a:r>
            <a:r>
              <a:rPr lang="it-IT" baseline="0" dirty="0" err="1"/>
              <a:t>these</a:t>
            </a:r>
            <a:r>
              <a:rPr lang="it-IT" baseline="0" dirty="0"/>
              <a:t> </a:t>
            </a:r>
            <a:r>
              <a:rPr lang="it-IT" baseline="0" dirty="0" err="1"/>
              <a:t>will</a:t>
            </a:r>
            <a:r>
              <a:rPr lang="it-IT" baseline="0" dirty="0"/>
              <a:t> be </a:t>
            </a:r>
            <a:r>
              <a:rPr lang="it-IT" baseline="0" dirty="0" err="1"/>
              <a:t>worked</a:t>
            </a:r>
            <a:r>
              <a:rPr lang="it-IT" baseline="0" dirty="0"/>
              <a:t> on </a:t>
            </a:r>
            <a:r>
              <a:rPr lang="it-IT" baseline="0" dirty="0" err="1"/>
              <a:t>later</a:t>
            </a:r>
            <a:r>
              <a:rPr lang="it-IT" baseline="0" dirty="0"/>
              <a:t>! </a:t>
            </a:r>
          </a:p>
          <a:p>
            <a:endParaRPr lang="it-IT" baseline="0" dirty="0"/>
          </a:p>
          <a:p>
            <a:r>
              <a:rPr lang="it-IT" baseline="0" dirty="0" err="1"/>
              <a:t>Ask</a:t>
            </a:r>
            <a:r>
              <a:rPr lang="it-IT" baseline="0" dirty="0"/>
              <a:t> </a:t>
            </a:r>
            <a:r>
              <a:rPr lang="it-IT" baseline="0" dirty="0" err="1"/>
              <a:t>participants</a:t>
            </a:r>
            <a:r>
              <a:rPr lang="it-IT" baseline="0" dirty="0"/>
              <a:t> to </a:t>
            </a:r>
            <a:r>
              <a:rPr lang="it-IT" baseline="0" dirty="0" err="1"/>
              <a:t>present</a:t>
            </a:r>
            <a:r>
              <a:rPr lang="it-IT" baseline="0" dirty="0"/>
              <a:t> the list the idea </a:t>
            </a:r>
            <a:r>
              <a:rPr lang="it-IT" baseline="0" dirty="0" err="1"/>
              <a:t>is</a:t>
            </a:r>
            <a:r>
              <a:rPr lang="it-IT" baseline="0" dirty="0"/>
              <a:t> to </a:t>
            </a:r>
            <a:r>
              <a:rPr lang="it-IT" baseline="0" dirty="0" err="1"/>
              <a:t>ensure</a:t>
            </a:r>
            <a:r>
              <a:rPr lang="it-IT" baseline="0" dirty="0"/>
              <a:t> </a:t>
            </a:r>
            <a:r>
              <a:rPr lang="it-IT" baseline="0" dirty="0" err="1"/>
              <a:t>that</a:t>
            </a:r>
            <a:r>
              <a:rPr lang="it-IT" baseline="0" dirty="0"/>
              <a:t> </a:t>
            </a:r>
            <a:r>
              <a:rPr lang="it-IT" baseline="0" dirty="0" err="1"/>
              <a:t>hazards</a:t>
            </a:r>
            <a:r>
              <a:rPr lang="it-IT" baseline="0" dirty="0"/>
              <a:t> </a:t>
            </a:r>
            <a:r>
              <a:rPr lang="it-IT" baseline="0" dirty="0" err="1"/>
              <a:t>have</a:t>
            </a:r>
            <a:r>
              <a:rPr lang="it-IT" baseline="0" dirty="0"/>
              <a:t> </a:t>
            </a:r>
            <a:r>
              <a:rPr lang="it-IT" baseline="0" dirty="0" err="1"/>
              <a:t>been</a:t>
            </a:r>
            <a:r>
              <a:rPr lang="it-IT" baseline="0" dirty="0"/>
              <a:t> </a:t>
            </a:r>
            <a:r>
              <a:rPr lang="it-IT" baseline="0" dirty="0" err="1"/>
              <a:t>identified</a:t>
            </a:r>
            <a:r>
              <a:rPr lang="it-IT" baseline="0" dirty="0"/>
              <a:t> </a:t>
            </a:r>
            <a:r>
              <a:rPr lang="it-IT" baseline="0" dirty="0" err="1"/>
              <a:t>rather</a:t>
            </a:r>
            <a:r>
              <a:rPr lang="it-IT" baseline="0" dirty="0"/>
              <a:t> </a:t>
            </a:r>
            <a:r>
              <a:rPr lang="it-IT" baseline="0" dirty="0" err="1"/>
              <a:t>than</a:t>
            </a:r>
            <a:r>
              <a:rPr lang="it-IT" baseline="0" dirty="0"/>
              <a:t> </a:t>
            </a:r>
            <a:r>
              <a:rPr lang="it-IT" baseline="0" dirty="0" err="1"/>
              <a:t>risks</a:t>
            </a:r>
            <a:r>
              <a:rPr lang="it-IT" baseline="0" dirty="0"/>
              <a:t>. </a:t>
            </a:r>
            <a:r>
              <a:rPr lang="it-IT" baseline="0" dirty="0" err="1"/>
              <a:t>This</a:t>
            </a:r>
            <a:r>
              <a:rPr lang="it-IT" baseline="0" dirty="0"/>
              <a:t> </a:t>
            </a:r>
            <a:r>
              <a:rPr lang="it-IT" baseline="0" dirty="0" err="1"/>
              <a:t>is</a:t>
            </a:r>
            <a:r>
              <a:rPr lang="it-IT" baseline="0" dirty="0"/>
              <a:t> </a:t>
            </a:r>
            <a:r>
              <a:rPr lang="it-IT" baseline="0" dirty="0" err="1"/>
              <a:t>important</a:t>
            </a:r>
            <a:r>
              <a:rPr lang="it-IT" baseline="0" dirty="0"/>
              <a:t> </a:t>
            </a:r>
            <a:r>
              <a:rPr lang="it-IT" baseline="0" dirty="0" err="1"/>
              <a:t>as</a:t>
            </a:r>
            <a:r>
              <a:rPr lang="it-IT" baseline="0" dirty="0"/>
              <a:t> </a:t>
            </a:r>
            <a:r>
              <a:rPr lang="it-IT" baseline="0" dirty="0" err="1"/>
              <a:t>these</a:t>
            </a:r>
            <a:r>
              <a:rPr lang="it-IT" baseline="0" dirty="0"/>
              <a:t> </a:t>
            </a:r>
            <a:r>
              <a:rPr lang="it-IT" baseline="0" dirty="0" err="1"/>
              <a:t>sheets</a:t>
            </a:r>
            <a:r>
              <a:rPr lang="it-IT" baseline="0" dirty="0"/>
              <a:t> </a:t>
            </a:r>
            <a:r>
              <a:rPr lang="it-IT" baseline="0" dirty="0" err="1"/>
              <a:t>will</a:t>
            </a:r>
            <a:r>
              <a:rPr lang="it-IT" baseline="0" dirty="0"/>
              <a:t> be </a:t>
            </a:r>
            <a:r>
              <a:rPr lang="it-IT" baseline="0" dirty="0" err="1"/>
              <a:t>further</a:t>
            </a:r>
            <a:r>
              <a:rPr lang="it-IT" baseline="0" dirty="0"/>
              <a:t> </a:t>
            </a:r>
            <a:r>
              <a:rPr lang="it-IT" baseline="0" dirty="0" err="1"/>
              <a:t>developed</a:t>
            </a:r>
            <a:r>
              <a:rPr lang="it-IT" baseline="0" dirty="0"/>
              <a:t>. </a:t>
            </a:r>
            <a:r>
              <a:rPr lang="it-IT" baseline="0" dirty="0" err="1"/>
              <a:t>You</a:t>
            </a:r>
            <a:r>
              <a:rPr lang="it-IT" baseline="0" dirty="0"/>
              <a:t> </a:t>
            </a:r>
            <a:r>
              <a:rPr lang="it-IT" baseline="0" dirty="0" err="1"/>
              <a:t>may</a:t>
            </a:r>
            <a:r>
              <a:rPr lang="it-IT" baseline="0" dirty="0"/>
              <a:t> </a:t>
            </a:r>
            <a:r>
              <a:rPr lang="it-IT" baseline="0" dirty="0" err="1"/>
              <a:t>wish</a:t>
            </a:r>
            <a:r>
              <a:rPr lang="it-IT" baseline="0" dirty="0"/>
              <a:t> to </a:t>
            </a:r>
            <a:r>
              <a:rPr lang="it-IT" baseline="0" dirty="0" err="1"/>
              <a:t>have</a:t>
            </a:r>
            <a:r>
              <a:rPr lang="it-IT" baseline="0" dirty="0"/>
              <a:t> </a:t>
            </a:r>
            <a:r>
              <a:rPr lang="it-IT" baseline="0" dirty="0" err="1"/>
              <a:t>copies</a:t>
            </a:r>
            <a:r>
              <a:rPr lang="it-IT" baseline="0" dirty="0"/>
              <a:t> of the </a:t>
            </a:r>
            <a:r>
              <a:rPr lang="it-IT" baseline="0" dirty="0" err="1"/>
              <a:t>risk</a:t>
            </a:r>
            <a:r>
              <a:rPr lang="it-IT" baseline="0" dirty="0"/>
              <a:t> </a:t>
            </a:r>
            <a:r>
              <a:rPr lang="it-IT" baseline="0" dirty="0" err="1"/>
              <a:t>assessment</a:t>
            </a:r>
            <a:r>
              <a:rPr lang="it-IT" baseline="0" dirty="0"/>
              <a:t> </a:t>
            </a:r>
            <a:r>
              <a:rPr lang="it-IT" baseline="0" dirty="0" err="1"/>
              <a:t>template</a:t>
            </a:r>
            <a:r>
              <a:rPr lang="it-IT" baseline="0" dirty="0"/>
              <a:t> </a:t>
            </a:r>
            <a:r>
              <a:rPr lang="it-IT" baseline="0" dirty="0" err="1"/>
              <a:t>that</a:t>
            </a:r>
            <a:r>
              <a:rPr lang="it-IT" baseline="0" dirty="0"/>
              <a:t> can be </a:t>
            </a:r>
            <a:r>
              <a:rPr lang="it-IT" baseline="0" dirty="0" err="1"/>
              <a:t>completed</a:t>
            </a:r>
            <a:r>
              <a:rPr lang="it-IT" baseline="0" dirty="0"/>
              <a:t>.</a:t>
            </a:r>
          </a:p>
        </p:txBody>
      </p:sp>
      <p:sp>
        <p:nvSpPr>
          <p:cNvPr id="4" name="Slide Number Placeholder 3"/>
          <p:cNvSpPr>
            <a:spLocks noGrp="1"/>
          </p:cNvSpPr>
          <p:nvPr>
            <p:ph type="sldNum" sz="quarter" idx="10"/>
          </p:nvPr>
        </p:nvSpPr>
        <p:spPr/>
        <p:txBody>
          <a:bodyPr/>
          <a:lstStyle/>
          <a:p>
            <a:fld id="{D0826FEE-2901-4F80-B040-94DEDE5C3ECF}" type="slidenum">
              <a:rPr lang="en-GB" smtClean="0"/>
              <a:t>107</a:t>
            </a:fld>
            <a:endParaRPr lang="en-GB"/>
          </a:p>
        </p:txBody>
      </p:sp>
    </p:spTree>
    <p:extLst>
      <p:ext uri="{BB962C8B-B14F-4D97-AF65-F5344CB8AC3E}">
        <p14:creationId xmlns:p14="http://schemas.microsoft.com/office/powerpoint/2010/main" val="1458035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F</a:t>
            </a:r>
            <a:r>
              <a:rPr lang="it-IT" dirty="0"/>
              <a:t>/N4</a:t>
            </a:r>
          </a:p>
          <a:p>
            <a:r>
              <a:rPr lang="it-IT" dirty="0"/>
              <a:t>Note for trainers </a:t>
            </a:r>
            <a:r>
              <a:rPr lang="it-IT" dirty="0" err="1"/>
              <a:t>you</a:t>
            </a:r>
            <a:r>
              <a:rPr lang="it-IT" dirty="0"/>
              <a:t> </a:t>
            </a:r>
            <a:r>
              <a:rPr lang="it-IT" dirty="0" err="1"/>
              <a:t>may</a:t>
            </a:r>
            <a:r>
              <a:rPr lang="it-IT" dirty="0"/>
              <a:t> </a:t>
            </a:r>
            <a:r>
              <a:rPr lang="it-IT" dirty="0" err="1"/>
              <a:t>wish</a:t>
            </a:r>
            <a:r>
              <a:rPr lang="it-IT" dirty="0"/>
              <a:t> to display</a:t>
            </a:r>
            <a:r>
              <a:rPr lang="it-IT" baseline="0" dirty="0"/>
              <a:t> slide 89 </a:t>
            </a:r>
            <a:r>
              <a:rPr lang="it-IT" baseline="0" dirty="0" err="1"/>
              <a:t>when</a:t>
            </a:r>
            <a:r>
              <a:rPr lang="it-IT" baseline="0" dirty="0"/>
              <a:t> </a:t>
            </a:r>
            <a:r>
              <a:rPr lang="it-IT" baseline="0" dirty="0" err="1"/>
              <a:t>participants</a:t>
            </a:r>
            <a:r>
              <a:rPr lang="it-IT" baseline="0" dirty="0"/>
              <a:t> are </a:t>
            </a:r>
            <a:r>
              <a:rPr lang="it-IT" baseline="0" dirty="0" err="1"/>
              <a:t>deciding</a:t>
            </a:r>
            <a:r>
              <a:rPr lang="it-IT" baseline="0" dirty="0"/>
              <a:t> on </a:t>
            </a:r>
            <a:r>
              <a:rPr lang="it-IT" baseline="0" dirty="0" err="1"/>
              <a:t>current</a:t>
            </a:r>
            <a:r>
              <a:rPr lang="it-IT" baseline="0" dirty="0"/>
              <a:t> </a:t>
            </a:r>
            <a:r>
              <a:rPr lang="it-IT" baseline="0" dirty="0" err="1"/>
              <a:t>level</a:t>
            </a:r>
            <a:r>
              <a:rPr lang="it-IT" baseline="0" dirty="0"/>
              <a:t> of </a:t>
            </a:r>
            <a:r>
              <a:rPr lang="it-IT" baseline="0" dirty="0" err="1"/>
              <a:t>risk</a:t>
            </a:r>
            <a:r>
              <a:rPr lang="it-IT" baseline="0" dirty="0"/>
              <a:t> </a:t>
            </a:r>
            <a:r>
              <a:rPr lang="it-IT" baseline="0" dirty="0" err="1"/>
              <a:t>You</a:t>
            </a:r>
            <a:r>
              <a:rPr lang="it-IT" baseline="0" dirty="0"/>
              <a:t> </a:t>
            </a:r>
            <a:r>
              <a:rPr lang="it-IT" baseline="0" dirty="0" err="1"/>
              <a:t>may</a:t>
            </a:r>
            <a:r>
              <a:rPr lang="it-IT" baseline="0" dirty="0"/>
              <a:t> </a:t>
            </a:r>
            <a:r>
              <a:rPr lang="it-IT" baseline="0" dirty="0" err="1"/>
              <a:t>wish</a:t>
            </a:r>
            <a:r>
              <a:rPr lang="it-IT" baseline="0" dirty="0"/>
              <a:t> to use the </a:t>
            </a:r>
            <a:r>
              <a:rPr lang="it-IT" baseline="0" dirty="0" err="1"/>
              <a:t>handout</a:t>
            </a:r>
            <a:r>
              <a:rPr lang="it-IT" baseline="0" dirty="0"/>
              <a:t> in the trainers </a:t>
            </a:r>
            <a:r>
              <a:rPr lang="it-IT" baseline="0" dirty="0" err="1"/>
              <a:t>manual</a:t>
            </a:r>
            <a:r>
              <a:rPr lang="it-IT" baseline="0" dirty="0"/>
              <a:t> </a:t>
            </a:r>
            <a:r>
              <a:rPr lang="it-IT" baseline="0" dirty="0" err="1"/>
              <a:t>which</a:t>
            </a:r>
            <a:r>
              <a:rPr lang="it-IT" baseline="0" dirty="0"/>
              <a:t> shows </a:t>
            </a:r>
            <a:r>
              <a:rPr lang="it-IT" baseline="0" dirty="0" err="1"/>
              <a:t>definitions</a:t>
            </a:r>
            <a:r>
              <a:rPr lang="it-IT" baseline="0" dirty="0"/>
              <a:t> of </a:t>
            </a:r>
            <a:r>
              <a:rPr lang="it-IT" baseline="0" dirty="0" err="1"/>
              <a:t>likelihood</a:t>
            </a:r>
            <a:r>
              <a:rPr lang="it-IT" baseline="0" dirty="0"/>
              <a:t> and </a:t>
            </a:r>
            <a:r>
              <a:rPr lang="it-IT" baseline="0" dirty="0" err="1"/>
              <a:t>severity</a:t>
            </a:r>
            <a:r>
              <a:rPr lang="it-IT" baseline="0" dirty="0"/>
              <a:t>.</a:t>
            </a:r>
            <a:endParaRPr lang="it-IT" dirty="0"/>
          </a:p>
          <a:p>
            <a:endParaRPr lang="it-IT" dirty="0"/>
          </a:p>
          <a:p>
            <a:r>
              <a:rPr lang="it-IT" dirty="0" err="1"/>
              <a:t>Ask</a:t>
            </a:r>
            <a:r>
              <a:rPr lang="it-IT" dirty="0"/>
              <a:t> </a:t>
            </a:r>
            <a:r>
              <a:rPr lang="it-IT" dirty="0" err="1"/>
              <a:t>participants</a:t>
            </a:r>
            <a:r>
              <a:rPr lang="it-IT" dirty="0"/>
              <a:t> to </a:t>
            </a:r>
            <a:r>
              <a:rPr lang="it-IT" dirty="0" err="1"/>
              <a:t>write</a:t>
            </a:r>
            <a:r>
              <a:rPr lang="it-IT" dirty="0"/>
              <a:t> down </a:t>
            </a:r>
            <a:r>
              <a:rPr lang="it-IT" dirty="0" err="1"/>
              <a:t>their</a:t>
            </a:r>
            <a:r>
              <a:rPr lang="it-IT" dirty="0"/>
              <a:t> </a:t>
            </a:r>
            <a:r>
              <a:rPr lang="it-IT" dirty="0" err="1"/>
              <a:t>answers</a:t>
            </a:r>
            <a:r>
              <a:rPr lang="it-IT" dirty="0"/>
              <a:t>. Trainers </a:t>
            </a:r>
            <a:r>
              <a:rPr lang="it-IT" dirty="0" err="1"/>
              <a:t>will</a:t>
            </a:r>
            <a:r>
              <a:rPr lang="it-IT" dirty="0"/>
              <a:t> </a:t>
            </a:r>
            <a:r>
              <a:rPr lang="it-IT" dirty="0" err="1"/>
              <a:t>neeed</a:t>
            </a:r>
            <a:r>
              <a:rPr lang="it-IT" dirty="0"/>
              <a:t> to </a:t>
            </a:r>
            <a:r>
              <a:rPr lang="it-IT" dirty="0" err="1"/>
              <a:t>ensure</a:t>
            </a:r>
            <a:r>
              <a:rPr lang="it-IT" dirty="0"/>
              <a:t> </a:t>
            </a:r>
            <a:r>
              <a:rPr lang="it-IT" dirty="0" err="1"/>
              <a:t>that</a:t>
            </a:r>
            <a:r>
              <a:rPr lang="it-IT" dirty="0"/>
              <a:t> </a:t>
            </a:r>
            <a:r>
              <a:rPr lang="it-IT" dirty="0" err="1"/>
              <a:t>participants</a:t>
            </a:r>
            <a:r>
              <a:rPr lang="it-IT" dirty="0"/>
              <a:t> </a:t>
            </a:r>
            <a:r>
              <a:rPr lang="it-IT" dirty="0" err="1"/>
              <a:t>finish</a:t>
            </a:r>
            <a:r>
              <a:rPr lang="it-IT" dirty="0"/>
              <a:t> with </a:t>
            </a:r>
            <a:r>
              <a:rPr lang="it-IT" dirty="0" err="1"/>
              <a:t>at</a:t>
            </a:r>
            <a:r>
              <a:rPr lang="it-IT" dirty="0"/>
              <a:t> </a:t>
            </a:r>
            <a:r>
              <a:rPr lang="it-IT" dirty="0" err="1"/>
              <a:t>least</a:t>
            </a:r>
            <a:r>
              <a:rPr lang="it-IT" dirty="0"/>
              <a:t> </a:t>
            </a:r>
            <a:r>
              <a:rPr lang="it-IT" dirty="0" err="1"/>
              <a:t>one</a:t>
            </a:r>
            <a:r>
              <a:rPr lang="it-IT" dirty="0"/>
              <a:t> </a:t>
            </a:r>
            <a:r>
              <a:rPr lang="it-IT" dirty="0" err="1"/>
              <a:t>meduim</a:t>
            </a:r>
            <a:r>
              <a:rPr lang="it-IT" dirty="0"/>
              <a:t> or high </a:t>
            </a:r>
            <a:r>
              <a:rPr lang="it-IT" dirty="0" err="1"/>
              <a:t>risk</a:t>
            </a:r>
            <a:r>
              <a:rPr lang="it-IT" dirty="0"/>
              <a:t> </a:t>
            </a:r>
            <a:r>
              <a:rPr lang="it-IT" dirty="0" err="1"/>
              <a:t>as</a:t>
            </a:r>
            <a:r>
              <a:rPr lang="it-IT" dirty="0"/>
              <a:t> </a:t>
            </a:r>
            <a:r>
              <a:rPr lang="it-IT" dirty="0" err="1"/>
              <a:t>this</a:t>
            </a:r>
            <a:r>
              <a:rPr lang="it-IT" dirty="0"/>
              <a:t> </a:t>
            </a:r>
            <a:r>
              <a:rPr lang="it-IT" dirty="0" err="1"/>
              <a:t>will</a:t>
            </a:r>
            <a:r>
              <a:rPr lang="it-IT" dirty="0"/>
              <a:t> be </a:t>
            </a:r>
            <a:r>
              <a:rPr lang="it-IT" dirty="0" err="1"/>
              <a:t>required</a:t>
            </a:r>
            <a:r>
              <a:rPr lang="it-IT" dirty="0"/>
              <a:t> in </a:t>
            </a:r>
            <a:r>
              <a:rPr lang="it-IT" dirty="0" err="1"/>
              <a:t>Factory</a:t>
            </a:r>
            <a:r>
              <a:rPr lang="it-IT" dirty="0"/>
              <a:t> </a:t>
            </a:r>
            <a:r>
              <a:rPr lang="it-IT" dirty="0" err="1"/>
              <a:t>Exercise</a:t>
            </a:r>
            <a:r>
              <a:rPr lang="it-IT" dirty="0"/>
              <a:t> 3.</a:t>
            </a:r>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108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109</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110</a:t>
            </a:fld>
            <a:endParaRPr lang="en-GB"/>
          </a:p>
        </p:txBody>
      </p:sp>
    </p:spTree>
    <p:extLst>
      <p:ext uri="{BB962C8B-B14F-4D97-AF65-F5344CB8AC3E}">
        <p14:creationId xmlns:p14="http://schemas.microsoft.com/office/powerpoint/2010/main" val="423547069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111</a:t>
            </a:fld>
            <a:endParaRPr lang="en-GB"/>
          </a:p>
        </p:txBody>
      </p:sp>
    </p:spTree>
    <p:extLst>
      <p:ext uri="{BB962C8B-B14F-4D97-AF65-F5344CB8AC3E}">
        <p14:creationId xmlns:p14="http://schemas.microsoft.com/office/powerpoint/2010/main" val="686242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285750">
              <a:buFont typeface="Wingdings" panose="05000000000000000000" pitchFamily="2" charset="2"/>
              <a:buChar char="ü"/>
            </a:pPr>
            <a:r>
              <a:rPr lang="en-US" dirty="0"/>
              <a:t>Disruption to business and ongoing lost production from workers absence </a:t>
            </a:r>
            <a:endParaRPr lang="en-GB" dirty="0"/>
          </a:p>
          <a:p>
            <a:pPr marL="285750" lvl="1" indent="-285750">
              <a:buFont typeface="Wingdings" panose="05000000000000000000" pitchFamily="2" charset="2"/>
              <a:buChar char="ü"/>
            </a:pPr>
            <a:r>
              <a:rPr lang="en-US" dirty="0"/>
              <a:t>Lower motivation to work and workforce morale, increased absenteeism </a:t>
            </a:r>
            <a:endParaRPr lang="en-GB" dirty="0"/>
          </a:p>
          <a:p>
            <a:pPr marL="285750" lvl="1" indent="-285750">
              <a:buFont typeface="Wingdings" panose="05000000000000000000" pitchFamily="2" charset="2"/>
              <a:buChar char="ü"/>
            </a:pPr>
            <a:r>
              <a:rPr lang="en-US" dirty="0"/>
              <a:t>Costs of retraining someone else for the job, and possible recruitment of replacement worker </a:t>
            </a:r>
            <a:endParaRPr lang="en-GB" dirty="0"/>
          </a:p>
          <a:p>
            <a:endParaRPr lang="fr-CH" dirty="0"/>
          </a:p>
          <a:p>
            <a:r>
              <a:rPr lang="en-US" sz="1200" b="1" kern="1200" dirty="0">
                <a:solidFill>
                  <a:schemeClr val="tx1"/>
                </a:solidFill>
                <a:effectLst/>
                <a:latin typeface="+mn-lt"/>
                <a:ea typeface="+mn-ea"/>
                <a:cs typeface="+mn-cs"/>
              </a:rPr>
              <a:t>because it’s the right thing to do: </a:t>
            </a:r>
            <a:r>
              <a:rPr lang="en-US" sz="1200" kern="1200" dirty="0">
                <a:solidFill>
                  <a:schemeClr val="tx1"/>
                </a:solidFill>
                <a:effectLst/>
                <a:latin typeface="+mn-lt"/>
                <a:ea typeface="+mn-ea"/>
                <a:cs typeface="+mn-cs"/>
              </a:rPr>
              <a:t>all cultures value human health and wellbeing</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 is the smart thing to do: </a:t>
            </a:r>
            <a:r>
              <a:rPr lang="en-US" sz="1200" kern="1200" dirty="0">
                <a:solidFill>
                  <a:schemeClr val="tx1"/>
                </a:solidFill>
                <a:effectLst/>
                <a:latin typeface="+mn-lt"/>
                <a:ea typeface="+mn-ea"/>
                <a:cs typeface="+mn-cs"/>
              </a:rPr>
              <a:t>many studies show that companies having the best OSH standards and conditions and a healthy, safe and motivated workforce are also the most successful and competitive. Prevention has also been shown to be cost-effective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 is the legal thing to do: </a:t>
            </a:r>
            <a:r>
              <a:rPr lang="en-US" sz="1200" kern="1200" dirty="0">
                <a:solidFill>
                  <a:schemeClr val="tx1"/>
                </a:solidFill>
                <a:effectLst/>
                <a:latin typeface="+mn-lt"/>
                <a:ea typeface="+mn-ea"/>
                <a:cs typeface="+mn-cs"/>
              </a:rPr>
              <a:t>most countries have legislation requiring employers to protect their workers from workplace hazards that can cause injury or ill health. In many countries, OSH legislation is more extensive and imposes higher standards. Complying with the law prevents economic (e.g. fines) and other penalties (including imprisonment) that may be issued to employers or their responsible representatives and in some cases workers.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0826FEE-2901-4F80-B040-94DEDE5C3ECF}" type="slidenum">
              <a:rPr lang="en-GB" smtClean="0"/>
              <a:t>17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112</a:t>
            </a:fld>
            <a:endParaRPr lang="en-GB"/>
          </a:p>
        </p:txBody>
      </p:sp>
    </p:spTree>
    <p:extLst>
      <p:ext uri="{BB962C8B-B14F-4D97-AF65-F5344CB8AC3E}">
        <p14:creationId xmlns:p14="http://schemas.microsoft.com/office/powerpoint/2010/main" val="1454139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285750">
              <a:buFont typeface="Wingdings" panose="05000000000000000000" pitchFamily="2" charset="2"/>
              <a:buChar char="ü"/>
            </a:pPr>
            <a:r>
              <a:rPr lang="en-US" dirty="0"/>
              <a:t>Disruption to business and ongoing lost production from workers absence </a:t>
            </a:r>
            <a:endParaRPr lang="en-GB" dirty="0"/>
          </a:p>
          <a:p>
            <a:pPr marL="285750" lvl="1" indent="-285750">
              <a:buFont typeface="Wingdings" panose="05000000000000000000" pitchFamily="2" charset="2"/>
              <a:buChar char="ü"/>
            </a:pPr>
            <a:r>
              <a:rPr lang="en-US" dirty="0"/>
              <a:t>Lower motivation to work and workforce morale, increased absenteeism </a:t>
            </a:r>
            <a:endParaRPr lang="en-GB" dirty="0"/>
          </a:p>
          <a:p>
            <a:pPr marL="285750" lvl="1" indent="-285750">
              <a:buFont typeface="Wingdings" panose="05000000000000000000" pitchFamily="2" charset="2"/>
              <a:buChar char="ü"/>
            </a:pPr>
            <a:r>
              <a:rPr lang="en-US" dirty="0"/>
              <a:t>Costs of retraining someone else for the job, and possible recruitment of replacement worker </a:t>
            </a:r>
            <a:endParaRPr lang="en-GB" dirty="0"/>
          </a:p>
          <a:p>
            <a:endParaRPr lang="fr-CH" dirty="0"/>
          </a:p>
          <a:p>
            <a:r>
              <a:rPr lang="en-US" sz="1200" b="1" kern="1200" dirty="0">
                <a:solidFill>
                  <a:schemeClr val="tx1"/>
                </a:solidFill>
                <a:effectLst/>
                <a:latin typeface="+mn-lt"/>
                <a:ea typeface="+mn-ea"/>
                <a:cs typeface="+mn-cs"/>
              </a:rPr>
              <a:t>because it’s the right thing to do: </a:t>
            </a:r>
            <a:r>
              <a:rPr lang="en-US" sz="1200" kern="1200" dirty="0">
                <a:solidFill>
                  <a:schemeClr val="tx1"/>
                </a:solidFill>
                <a:effectLst/>
                <a:latin typeface="+mn-lt"/>
                <a:ea typeface="+mn-ea"/>
                <a:cs typeface="+mn-cs"/>
              </a:rPr>
              <a:t>all cultures value human health and wellbeing</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 is the smart thing to do: </a:t>
            </a:r>
            <a:r>
              <a:rPr lang="en-US" sz="1200" kern="1200" dirty="0">
                <a:solidFill>
                  <a:schemeClr val="tx1"/>
                </a:solidFill>
                <a:effectLst/>
                <a:latin typeface="+mn-lt"/>
                <a:ea typeface="+mn-ea"/>
                <a:cs typeface="+mn-cs"/>
              </a:rPr>
              <a:t>many studies show that companies having the best OSH standards and conditions and a healthy, safe and motivated workforce are also the most successful and competitive. Prevention has also been shown to be cost-effective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 is the legal thing to do: </a:t>
            </a:r>
            <a:r>
              <a:rPr lang="en-US" sz="1200" kern="1200" dirty="0">
                <a:solidFill>
                  <a:schemeClr val="tx1"/>
                </a:solidFill>
                <a:effectLst/>
                <a:latin typeface="+mn-lt"/>
                <a:ea typeface="+mn-ea"/>
                <a:cs typeface="+mn-cs"/>
              </a:rPr>
              <a:t>most countries have legislation requiring employers to protect their workers from workplace hazards that can cause injury or ill health. In many countries, OSH legislation is more extensive and imposes higher standards. Complying with the law prevents economic (e.g. fines) and other penalties (including imprisonment) that may be issued to employers or their responsible representatives and in some cases workers.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0826FEE-2901-4F80-B040-94DEDE5C3ECF}" type="slidenum">
              <a:rPr lang="en-GB" smtClean="0"/>
              <a:t>18</a:t>
            </a:fld>
            <a:endParaRPr lang="en-GB"/>
          </a:p>
        </p:txBody>
      </p:sp>
    </p:spTree>
    <p:extLst>
      <p:ext uri="{BB962C8B-B14F-4D97-AF65-F5344CB8AC3E}">
        <p14:creationId xmlns:p14="http://schemas.microsoft.com/office/powerpoint/2010/main" val="2648676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E7E6F2A-13F4-7B4B-8BF7-7EA3650DF3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3578" y="449852"/>
            <a:ext cx="1548000" cy="559811"/>
          </a:xfrm>
          <a:prstGeom prst="rect">
            <a:avLst/>
          </a:prstGeom>
        </p:spPr>
      </p:pic>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 para editar título</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Haga clic para modificar el estilo de subtítulo del patrón</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380" y="2988404"/>
            <a:ext cx="214312" cy="251584"/>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380" y="2988404"/>
            <a:ext cx="214312" cy="251584"/>
          </a:xfrm>
          <a:prstGeom prst="rect">
            <a:avLst/>
          </a:prstGeom>
        </p:spPr>
      </p:pic>
      <p:pic>
        <p:nvPicPr>
          <p:cNvPr id="10" name="Picture 9">
            <a:extLst>
              <a:ext uri="{FF2B5EF4-FFF2-40B4-BE49-F238E27FC236}">
                <a16:creationId xmlns:a16="http://schemas.microsoft.com/office/drawing/2014/main" id="{1AC44300-D794-5646-B6C0-58C870756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3578" y="449852"/>
            <a:ext cx="1548000" cy="559811"/>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12" name="Picture 11">
            <a:extLst>
              <a:ext uri="{FF2B5EF4-FFF2-40B4-BE49-F238E27FC236}">
                <a16:creationId xmlns:a16="http://schemas.microsoft.com/office/drawing/2014/main" id="{4D572C8E-68A3-1E48-AA8D-5E742EACAD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3578" y="449852"/>
            <a:ext cx="1548000" cy="559811"/>
          </a:xfrm>
          <a:prstGeom prst="rect">
            <a:avLst/>
          </a:prstGeom>
        </p:spPr>
      </p:pic>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11" name="Picture 10">
            <a:extLst>
              <a:ext uri="{FF2B5EF4-FFF2-40B4-BE49-F238E27FC236}">
                <a16:creationId xmlns:a16="http://schemas.microsoft.com/office/drawing/2014/main" id="{70C2E643-E14D-2641-90FE-FFE92AE249F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3578" y="449852"/>
            <a:ext cx="1548000" cy="559811"/>
          </a:xfrm>
          <a:prstGeom prst="rect">
            <a:avLst/>
          </a:prstGeom>
        </p:spPr>
      </p:pic>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380" y="2988404"/>
            <a:ext cx="214312" cy="251584"/>
          </a:xfrm>
          <a:prstGeom prst="rect">
            <a:avLst/>
          </a:prstGeom>
        </p:spPr>
      </p:pic>
      <p:pic>
        <p:nvPicPr>
          <p:cNvPr id="11" name="Picture 10">
            <a:extLst>
              <a:ext uri="{FF2B5EF4-FFF2-40B4-BE49-F238E27FC236}">
                <a16:creationId xmlns:a16="http://schemas.microsoft.com/office/drawing/2014/main" id="{BC65B77B-E842-0343-B432-0F10A131F11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3578" y="449852"/>
            <a:ext cx="1548000" cy="559811"/>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Haga clic para modificar el estilo de texto del patrón</a:t>
            </a:r>
          </a:p>
          <a:p>
            <a:pPr lvl="1"/>
            <a:r>
              <a:rPr lang="en-US"/>
              <a:t>Segundo nivel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
        <p:nvSpPr>
          <p:cNvPr id="12" name="Text Placeholder 11"/>
          <p:cNvSpPr>
            <a:spLocks noGrp="1"/>
          </p:cNvSpPr>
          <p:nvPr>
            <p:ph type="body" sz="quarter" idx="14"/>
          </p:nvPr>
        </p:nvSpPr>
        <p:spPr>
          <a:xfrm>
            <a:off x="8288338"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Arrastre la imagen al marcador de posición o haga clic en el icono para agregar</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437C522-9EBB-4846-8DB9-4F47C60D531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453578" y="449852"/>
            <a:ext cx="1548000" cy="559811"/>
          </a:xfrm>
          <a:prstGeom prst="rect">
            <a:avLst/>
          </a:prstGeom>
        </p:spPr>
      </p:pic>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dirty="0" err="1"/>
              <a:t>Clic</a:t>
            </a:r>
            <a:r>
              <a:rPr lang="en-US" dirty="0"/>
              <a:t> </a:t>
            </a:r>
            <a:r>
              <a:rPr lang="en-US" dirty="0" err="1"/>
              <a:t>para</a:t>
            </a:r>
            <a:r>
              <a:rPr lang="en-US" dirty="0"/>
              <a:t> </a:t>
            </a:r>
            <a:r>
              <a:rPr lang="en-US" dirty="0" err="1"/>
              <a:t>editar</a:t>
            </a:r>
            <a:r>
              <a:rPr lang="en-US" dirty="0"/>
              <a:t> </a:t>
            </a:r>
            <a:r>
              <a:rPr lang="en-US" dirty="0" err="1"/>
              <a:t>título</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latin typeface="Overpass Bold"/>
              </a:defRPr>
            </a:lvl1pPr>
          </a:lstStyle>
          <a:p>
            <a:r>
              <a:rPr lang="en-GB" dirty="0"/>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latin typeface="Overpass Bold"/>
              </a:defRPr>
            </a:lvl1pPr>
          </a:lstStyle>
          <a:p>
            <a:fld id="{856227C0-AD57-4F9B-BAE3-EEFB0D0EE427}" type="slidenum">
              <a:rPr lang="en-GB" smtClean="0"/>
              <a:pPr/>
              <a:t>‹#›</a:t>
            </a:fld>
            <a:endParaRPr lang="en-GB" dirty="0"/>
          </a:p>
        </p:txBody>
      </p:sp>
      <p:pic>
        <p:nvPicPr>
          <p:cNvPr id="11" name="Picture 10"/>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2381" y="1519079"/>
            <a:ext cx="119513" cy="140298"/>
          </a:xfrm>
          <a:prstGeom prst="rect">
            <a:avLst/>
          </a:prstGeom>
        </p:spPr>
      </p:pic>
      <p:pic>
        <p:nvPicPr>
          <p:cNvPr id="12" name="Picture 11"/>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jp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8" Type="http://schemas.openxmlformats.org/officeDocument/2006/relationships/image" Target="../media/image127.png"/><Relationship Id="rId3" Type="http://schemas.microsoft.com/office/2017/06/relationships/model3d" Target="../media/model3d13.glb"/><Relationship Id="rId7" Type="http://schemas.openxmlformats.org/officeDocument/2006/relationships/image" Target="../media/image127.png"/><Relationship Id="rId2" Type="http://schemas.openxmlformats.org/officeDocument/2006/relationships/notesSlide" Target="../notesSlides/notesSlide68.xml"/><Relationship Id="rId1" Type="http://schemas.openxmlformats.org/officeDocument/2006/relationships/slideLayout" Target="../slideLayouts/slideLayout9.xml"/><Relationship Id="rId6" Type="http://schemas.microsoft.com/office/2017/06/relationships/model3d" Target="../media/model3d14.glb"/><Relationship Id="rId5" Type="http://schemas.openxmlformats.org/officeDocument/2006/relationships/image" Target="../media/image126.png"/><Relationship Id="rId4" Type="http://schemas.openxmlformats.org/officeDocument/2006/relationships/image" Target="../media/image126.png"/></Relationships>
</file>

<file path=ppt/slides/_rels/slide101.xml.rels><?xml version="1.0" encoding="UTF-8" standalone="yes"?>
<Relationships xmlns="http://schemas.openxmlformats.org/package/2006/relationships"><Relationship Id="rId8" Type="http://schemas.openxmlformats.org/officeDocument/2006/relationships/image" Target="../media/image129.png"/><Relationship Id="rId3" Type="http://schemas.microsoft.com/office/2017/06/relationships/model3d" Target="../media/model3d15.glb"/><Relationship Id="rId7" Type="http://schemas.openxmlformats.org/officeDocument/2006/relationships/image" Target="../media/image129.png"/><Relationship Id="rId2" Type="http://schemas.openxmlformats.org/officeDocument/2006/relationships/notesSlide" Target="../notesSlides/notesSlide69.xml"/><Relationship Id="rId1" Type="http://schemas.openxmlformats.org/officeDocument/2006/relationships/slideLayout" Target="../slideLayouts/slideLayout9.xml"/><Relationship Id="rId6" Type="http://schemas.microsoft.com/office/2017/06/relationships/model3d" Target="../media/model3d16.glb"/><Relationship Id="rId5" Type="http://schemas.openxmlformats.org/officeDocument/2006/relationships/image" Target="../media/image128.png"/><Relationship Id="rId4" Type="http://schemas.openxmlformats.org/officeDocument/2006/relationships/image" Target="../media/image128.png"/></Relationships>
</file>

<file path=ppt/slides/_rels/slide102.xml.rels><?xml version="1.0" encoding="UTF-8" standalone="yes"?>
<Relationships xmlns="http://schemas.openxmlformats.org/package/2006/relationships"><Relationship Id="rId8" Type="http://schemas.openxmlformats.org/officeDocument/2006/relationships/image" Target="../media/image135.svg"/><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notesSlide" Target="../notesSlides/notesSlide70.xml"/><Relationship Id="rId1" Type="http://schemas.openxmlformats.org/officeDocument/2006/relationships/slideLayout" Target="../slideLayouts/slideLayout9.xml"/><Relationship Id="rId6" Type="http://schemas.openxmlformats.org/officeDocument/2006/relationships/image" Target="../media/image133.svg"/><Relationship Id="rId5" Type="http://schemas.openxmlformats.org/officeDocument/2006/relationships/image" Target="../media/image132.png"/><Relationship Id="rId4" Type="http://schemas.openxmlformats.org/officeDocument/2006/relationships/image" Target="../media/image131.sv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37.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40.emf"/><Relationship Id="rId4" Type="http://schemas.openxmlformats.org/officeDocument/2006/relationships/package" Target="../embeddings/Microsoft_Excel_Worksheet3.xlsx"/></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41.emf"/><Relationship Id="rId4" Type="http://schemas.openxmlformats.org/officeDocument/2006/relationships/package" Target="../embeddings/Microsoft_Excel_Worksheet4.xlsx"/></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42.emf"/><Relationship Id="rId4" Type="http://schemas.openxmlformats.org/officeDocument/2006/relationships/package" Target="../embeddings/Microsoft_Excel_Worksheet5.xlsx"/></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26.jpeg"/><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zakon.rada.gov.ua/laws/show/2468-20#n34" TargetMode="External"/><Relationship Id="rId5" Type="http://schemas.openxmlformats.org/officeDocument/2006/relationships/hyperlink" Target="https://zakon.rada.gov.ua/laws/show/2695-12" TargetMode="Externa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33.svg"/></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0.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jpe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1.png"/><Relationship Id="rId4" Type="http://schemas.openxmlformats.org/officeDocument/2006/relationships/image" Target="../media/image49.svg"/></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59.jpeg"/><Relationship Id="rId4" Type="http://schemas.openxmlformats.org/officeDocument/2006/relationships/image" Target="../media/image58.jpeg"/></Relationships>
</file>

<file path=ppt/slides/_rels/slide5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61.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4.png"/><Relationship Id="rId4" Type="http://schemas.openxmlformats.org/officeDocument/2006/relationships/notesSlide" Target="../notesSlides/notesSlide44.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7.jpe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6" Type="http://schemas.openxmlformats.org/officeDocument/2006/relationships/image" Target="../media/image73.jpeg"/><Relationship Id="rId5" Type="http://schemas.microsoft.com/office/2007/relationships/hdphoto" Target="../media/hdphoto3.wdp"/><Relationship Id="rId4" Type="http://schemas.openxmlformats.org/officeDocument/2006/relationships/image" Target="../media/image7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5.png"/><Relationship Id="rId2" Type="http://schemas.microsoft.com/office/2017/06/relationships/model3d" Target="../media/model3d1.glb"/><Relationship Id="rId1" Type="http://schemas.openxmlformats.org/officeDocument/2006/relationships/slideLayout" Target="../slideLayouts/slideLayout2.xml"/><Relationship Id="rId6" Type="http://schemas.openxmlformats.org/officeDocument/2006/relationships/image" Target="../media/image75.png"/><Relationship Id="rId5" Type="http://schemas.microsoft.com/office/2017/06/relationships/model3d" Target="../media/model3d2.glb"/><Relationship Id="rId4" Type="http://schemas.openxmlformats.org/officeDocument/2006/relationships/image" Target="../media/image74.png"/></Relationships>
</file>

<file path=ppt/slides/_rels/slide6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2.png"/><Relationship Id="rId2" Type="http://schemas.microsoft.com/office/2017/06/relationships/model3d" Target="../media/model3d3.glb"/><Relationship Id="rId1" Type="http://schemas.openxmlformats.org/officeDocument/2006/relationships/slideLayout" Target="../slideLayouts/slideLayout2.xml"/><Relationship Id="rId6" Type="http://schemas.openxmlformats.org/officeDocument/2006/relationships/image" Target="../media/image82.png"/><Relationship Id="rId5" Type="http://schemas.microsoft.com/office/2017/06/relationships/model3d" Target="../media/model3d4.glb"/><Relationship Id="rId4" Type="http://schemas.openxmlformats.org/officeDocument/2006/relationships/image" Target="../media/image81.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83.png"/><Relationship Id="rId3" Type="http://schemas.openxmlformats.org/officeDocument/2006/relationships/diagramLayout" Target="../diagrams/layout4.xml"/><Relationship Id="rId7" Type="http://schemas.openxmlformats.org/officeDocument/2006/relationships/diagramData" Target="../diagrams/data5.xml"/><Relationship Id="rId12" Type="http://schemas.microsoft.com/office/2017/06/relationships/model3d" Target="../media/model3d5.glb"/><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image" Target="../media/image83.png"/></Relationships>
</file>

<file path=ppt/slides/_rels/slide72.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07/relationships/hdphoto" Target="../media/hdphoto4.wdp"/><Relationship Id="rId7" Type="http://schemas.openxmlformats.org/officeDocument/2006/relationships/diagramColors" Target="../diagrams/colors6.xml"/><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73.xml.rels><?xml version="1.0" encoding="UTF-8" standalone="yes"?>
<Relationships xmlns="http://schemas.openxmlformats.org/package/2006/relationships"><Relationship Id="rId8" Type="http://schemas.microsoft.com/office/2007/relationships/diagramDrawing" Target="../diagrams/drawing7.xml"/><Relationship Id="rId3" Type="http://schemas.microsoft.com/office/2007/relationships/hdphoto" Target="../media/hdphoto5.wdp"/><Relationship Id="rId7" Type="http://schemas.openxmlformats.org/officeDocument/2006/relationships/diagramColors" Target="../diagrams/colors7.xml"/><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74.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8.png"/><Relationship Id="rId3" Type="http://schemas.openxmlformats.org/officeDocument/2006/relationships/diagramLayout" Target="../diagrams/layout8.xml"/><Relationship Id="rId7" Type="http://schemas.microsoft.com/office/2017/06/relationships/model3d" Target="../media/model3d6.glb"/><Relationship Id="rId12" Type="http://schemas.openxmlformats.org/officeDocument/2006/relationships/image" Target="../media/image87.png"/><Relationship Id="rId17" Type="http://schemas.openxmlformats.org/officeDocument/2006/relationships/image" Target="../media/image90.png"/><Relationship Id="rId2" Type="http://schemas.openxmlformats.org/officeDocument/2006/relationships/diagramData" Target="../diagrams/data8.xml"/><Relationship Id="rId16" Type="http://schemas.openxmlformats.org/officeDocument/2006/relationships/image" Target="../media/image90.png"/><Relationship Id="rId1" Type="http://schemas.openxmlformats.org/officeDocument/2006/relationships/slideLayout" Target="../slideLayouts/slideLayout2.xml"/><Relationship Id="rId6" Type="http://schemas.microsoft.com/office/2007/relationships/diagramDrawing" Target="../diagrams/drawing8.xml"/><Relationship Id="rId11" Type="http://schemas.openxmlformats.org/officeDocument/2006/relationships/image" Target="../media/image87.png"/><Relationship Id="rId5" Type="http://schemas.openxmlformats.org/officeDocument/2006/relationships/diagramColors" Target="../diagrams/colors8.xml"/><Relationship Id="rId15" Type="http://schemas.microsoft.com/office/2017/06/relationships/model3d" Target="../media/model3d8.glb"/><Relationship Id="rId10" Type="http://schemas.microsoft.com/office/2017/06/relationships/model3d" Target="../media/model3d7.glb"/><Relationship Id="rId4" Type="http://schemas.openxmlformats.org/officeDocument/2006/relationships/diagramQuickStyle" Target="../diagrams/quickStyle8.xml"/><Relationship Id="rId9" Type="http://schemas.openxmlformats.org/officeDocument/2006/relationships/image" Target="../media/image86.png"/><Relationship Id="rId14" Type="http://schemas.openxmlformats.org/officeDocument/2006/relationships/image" Target="../media/image89.svg"/></Relationships>
</file>

<file path=ppt/slides/_rels/slide75.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image" Target="../media/image91.png"/><Relationship Id="rId3" Type="http://schemas.openxmlformats.org/officeDocument/2006/relationships/diagramLayout" Target="../diagrams/layout9.xml"/><Relationship Id="rId7" Type="http://schemas.openxmlformats.org/officeDocument/2006/relationships/diagramData" Target="../diagrams/data10.xml"/><Relationship Id="rId12" Type="http://schemas.microsoft.com/office/2017/06/relationships/model3d" Target="../media/model3d9.glb"/><Relationship Id="rId17" Type="http://schemas.openxmlformats.org/officeDocument/2006/relationships/image" Target="../media/image92.png"/><Relationship Id="rId2" Type="http://schemas.openxmlformats.org/officeDocument/2006/relationships/diagramData" Target="../diagrams/data9.xml"/><Relationship Id="rId16" Type="http://schemas.openxmlformats.org/officeDocument/2006/relationships/image" Target="../media/image92.png"/><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microsoft.com/office/2017/06/relationships/model3d" Target="../media/model3d1.glb"/><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image" Target="../media/image91.png"/></Relationships>
</file>

<file path=ppt/slides/_rels/slide76.xml.rels><?xml version="1.0" encoding="UTF-8" standalone="yes"?>
<Relationships xmlns="http://schemas.openxmlformats.org/package/2006/relationships"><Relationship Id="rId8" Type="http://schemas.microsoft.com/office/2007/relationships/diagramDrawing" Target="../diagrams/drawing11.xml"/><Relationship Id="rId3" Type="http://schemas.microsoft.com/office/2007/relationships/hdphoto" Target="../media/hdphoto6.wdp"/><Relationship Id="rId7" Type="http://schemas.openxmlformats.org/officeDocument/2006/relationships/diagramColors" Target="../diagrams/colors11.xml"/><Relationship Id="rId2"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77.xml.rels><?xml version="1.0" encoding="UTF-8" standalone="yes"?>
<Relationships xmlns="http://schemas.openxmlformats.org/package/2006/relationships"><Relationship Id="rId8" Type="http://schemas.openxmlformats.org/officeDocument/2006/relationships/diagramLayout" Target="../diagrams/layout13.xml"/><Relationship Id="rId13" Type="http://schemas.openxmlformats.org/officeDocument/2006/relationships/image" Target="../media/image95.svg"/><Relationship Id="rId3" Type="http://schemas.openxmlformats.org/officeDocument/2006/relationships/diagramLayout" Target="../diagrams/layout12.xml"/><Relationship Id="rId7" Type="http://schemas.openxmlformats.org/officeDocument/2006/relationships/diagramData" Target="../diagrams/data13.xml"/><Relationship Id="rId12" Type="http://schemas.openxmlformats.org/officeDocument/2006/relationships/image" Target="../media/image94.png"/><Relationship Id="rId2" Type="http://schemas.openxmlformats.org/officeDocument/2006/relationships/diagramData" Target="../diagrams/data12.xml"/><Relationship Id="rId16" Type="http://schemas.openxmlformats.org/officeDocument/2006/relationships/image" Target="../media/image96.png"/><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5" Type="http://schemas.openxmlformats.org/officeDocument/2006/relationships/image" Target="../media/image96.png"/><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 Id="rId14" Type="http://schemas.microsoft.com/office/2017/06/relationships/model3d" Target="../media/model3d10.glb"/></Relationships>
</file>

<file path=ppt/slides/_rels/slide7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Layout" Target="../diagrams/layout14.xml"/><Relationship Id="rId7" Type="http://schemas.microsoft.com/office/2017/06/relationships/model3d" Target="../media/model3d11.glb"/><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 Id="rId9" Type="http://schemas.openxmlformats.org/officeDocument/2006/relationships/image" Target="../media/image97.png"/></Relationships>
</file>

<file path=ppt/slides/_rels/slide79.xml.rels><?xml version="1.0" encoding="UTF-8" standalone="yes"?>
<Relationships xmlns="http://schemas.openxmlformats.org/package/2006/relationships"><Relationship Id="rId8" Type="http://schemas.openxmlformats.org/officeDocument/2006/relationships/diagramColors" Target="../diagrams/colors15.xml"/><Relationship Id="rId13" Type="http://schemas.openxmlformats.org/officeDocument/2006/relationships/diagramColors" Target="../diagrams/colors16.xml"/><Relationship Id="rId3" Type="http://schemas.openxmlformats.org/officeDocument/2006/relationships/image" Target="../media/image98.png"/><Relationship Id="rId7" Type="http://schemas.openxmlformats.org/officeDocument/2006/relationships/diagramQuickStyle" Target="../diagrams/quickStyle15.xml"/><Relationship Id="rId12" Type="http://schemas.openxmlformats.org/officeDocument/2006/relationships/diagramQuickStyle" Target="../diagrams/quickStyle16.xml"/><Relationship Id="rId2" Type="http://schemas.microsoft.com/office/2017/06/relationships/model3d" Target="../media/model3d12.glb"/><Relationship Id="rId1" Type="http://schemas.openxmlformats.org/officeDocument/2006/relationships/slideLayout" Target="../slideLayouts/slideLayout2.xml"/><Relationship Id="rId6" Type="http://schemas.openxmlformats.org/officeDocument/2006/relationships/diagramLayout" Target="../diagrams/layout15.xml"/><Relationship Id="rId11" Type="http://schemas.openxmlformats.org/officeDocument/2006/relationships/diagramLayout" Target="../diagrams/layout16.xml"/><Relationship Id="rId5" Type="http://schemas.openxmlformats.org/officeDocument/2006/relationships/diagramData" Target="../diagrams/data15.xml"/><Relationship Id="rId10" Type="http://schemas.openxmlformats.org/officeDocument/2006/relationships/diagramData" Target="../diagrams/data16.xml"/><Relationship Id="rId4" Type="http://schemas.openxmlformats.org/officeDocument/2006/relationships/image" Target="../media/image98.png"/><Relationship Id="rId9" Type="http://schemas.microsoft.com/office/2007/relationships/diagramDrawing" Target="../diagrams/drawing15.xml"/><Relationship Id="rId14" Type="http://schemas.microsoft.com/office/2007/relationships/diagramDrawing" Target="../diagrams/drawing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8" Type="http://schemas.openxmlformats.org/officeDocument/2006/relationships/image" Target="../media/image101.svg"/><Relationship Id="rId13" Type="http://schemas.openxmlformats.org/officeDocument/2006/relationships/image" Target="../media/image106.png"/><Relationship Id="rId18" Type="http://schemas.openxmlformats.org/officeDocument/2006/relationships/image" Target="../media/image111.svg"/><Relationship Id="rId3" Type="http://schemas.openxmlformats.org/officeDocument/2006/relationships/diagramLayout" Target="../diagrams/layout17.xml"/><Relationship Id="rId7" Type="http://schemas.openxmlformats.org/officeDocument/2006/relationships/image" Target="../media/image100.png"/><Relationship Id="rId12" Type="http://schemas.openxmlformats.org/officeDocument/2006/relationships/image" Target="../media/image105.svg"/><Relationship Id="rId17" Type="http://schemas.openxmlformats.org/officeDocument/2006/relationships/image" Target="../media/image110.png"/><Relationship Id="rId2" Type="http://schemas.openxmlformats.org/officeDocument/2006/relationships/diagramData" Target="../diagrams/data17.xml"/><Relationship Id="rId16" Type="http://schemas.openxmlformats.org/officeDocument/2006/relationships/image" Target="../media/image109.svg"/><Relationship Id="rId1" Type="http://schemas.openxmlformats.org/officeDocument/2006/relationships/slideLayout" Target="../slideLayouts/slideLayout2.xml"/><Relationship Id="rId6" Type="http://schemas.microsoft.com/office/2007/relationships/diagramDrawing" Target="../diagrams/drawing17.xml"/><Relationship Id="rId11" Type="http://schemas.openxmlformats.org/officeDocument/2006/relationships/image" Target="../media/image104.png"/><Relationship Id="rId5" Type="http://schemas.openxmlformats.org/officeDocument/2006/relationships/diagramColors" Target="../diagrams/colors17.xml"/><Relationship Id="rId15" Type="http://schemas.openxmlformats.org/officeDocument/2006/relationships/image" Target="../media/image108.png"/><Relationship Id="rId10" Type="http://schemas.openxmlformats.org/officeDocument/2006/relationships/image" Target="../media/image103.svg"/><Relationship Id="rId4" Type="http://schemas.openxmlformats.org/officeDocument/2006/relationships/diagramQuickStyle" Target="../diagrams/quickStyle17.xml"/><Relationship Id="rId9" Type="http://schemas.openxmlformats.org/officeDocument/2006/relationships/image" Target="../media/image102.png"/><Relationship Id="rId14" Type="http://schemas.openxmlformats.org/officeDocument/2006/relationships/image" Target="../media/image107.sv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12.jpeg"/><Relationship Id="rId7" Type="http://schemas.openxmlformats.org/officeDocument/2006/relationships/diagramColors" Target="../diagrams/colors18.xml"/><Relationship Id="rId2" Type="http://schemas.openxmlformats.org/officeDocument/2006/relationships/notesSlide" Target="../notesSlides/notesSlide52.xml"/><Relationship Id="rId1" Type="http://schemas.openxmlformats.org/officeDocument/2006/relationships/slideLayout" Target="../slideLayouts/slideLayout15.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8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86.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14.jpeg"/><Relationship Id="rId7" Type="http://schemas.openxmlformats.org/officeDocument/2006/relationships/diagramColors" Target="../diagrams/colors19.xml"/><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image" Target="../media/image116.png"/><Relationship Id="rId5" Type="http://schemas.openxmlformats.org/officeDocument/2006/relationships/image" Target="../media/image115.wmf"/><Relationship Id="rId4" Type="http://schemas.openxmlformats.org/officeDocument/2006/relationships/oleObject" Target="../embeddings/oleObject1.bin"/></Relationships>
</file>

<file path=ppt/slides/_rels/slide8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ctrTitle"/>
          </p:nvPr>
        </p:nvSpPr>
        <p:spPr>
          <a:xfrm>
            <a:off x="523195" y="2304594"/>
            <a:ext cx="6964533" cy="3242191"/>
          </a:xfrm>
        </p:spPr>
        <p:txBody>
          <a:bodyPr/>
          <a:lstStyle/>
          <a:p>
            <a:r>
              <a:rPr lang="uk-UA" dirty="0">
                <a:solidFill>
                  <a:srgbClr val="1E2DBE"/>
                </a:solidFill>
                <a:latin typeface="Arial" panose="020B0604020202020204" pitchFamily="34" charset="0"/>
                <a:cs typeface="Arial" panose="020B0604020202020204" pitchFamily="34" charset="0"/>
              </a:rPr>
              <a:t>Покращення безпеки</a:t>
            </a:r>
            <a:br>
              <a:rPr lang="uk-UA" dirty="0">
                <a:solidFill>
                  <a:srgbClr val="1E2DBE"/>
                </a:solidFill>
                <a:latin typeface="Arial" panose="020B0604020202020204" pitchFamily="34" charset="0"/>
                <a:cs typeface="Arial" panose="020B0604020202020204" pitchFamily="34" charset="0"/>
              </a:rPr>
            </a:br>
            <a:r>
              <a:rPr lang="uk-UA" dirty="0">
                <a:solidFill>
                  <a:srgbClr val="1E2DBE"/>
                </a:solidFill>
                <a:latin typeface="Arial" panose="020B0604020202020204" pitchFamily="34" charset="0"/>
                <a:cs typeface="Arial" panose="020B0604020202020204" pitchFamily="34" charset="0"/>
              </a:rPr>
              <a:t>та здоров’я на роботі (БЗР)</a:t>
            </a:r>
            <a:br>
              <a:rPr lang="uk-UA" dirty="0">
                <a:solidFill>
                  <a:srgbClr val="1E2DBE"/>
                </a:solidFill>
                <a:latin typeface="Arial" panose="020B0604020202020204" pitchFamily="34" charset="0"/>
                <a:cs typeface="Arial" panose="020B0604020202020204" pitchFamily="34" charset="0"/>
              </a:rPr>
            </a:br>
            <a:r>
              <a:rPr lang="uk-UA" dirty="0">
                <a:solidFill>
                  <a:srgbClr val="1E2DBE"/>
                </a:solidFill>
                <a:latin typeface="Arial" panose="020B0604020202020204" pitchFamily="34" charset="0"/>
                <a:cs typeface="Arial" panose="020B0604020202020204" pitchFamily="34" charset="0"/>
              </a:rPr>
              <a:t>на малих і середніх підприємствах (МСП)</a:t>
            </a:r>
            <a:br>
              <a:rPr lang="uk-UA" dirty="0">
                <a:solidFill>
                  <a:srgbClr val="1E2DBE"/>
                </a:solidFill>
                <a:latin typeface="Arial" panose="020B0604020202020204" pitchFamily="34" charset="0"/>
                <a:cs typeface="Arial" panose="020B0604020202020204" pitchFamily="34" charset="0"/>
              </a:rPr>
            </a:br>
            <a:br>
              <a:rPr lang="uk-UA" dirty="0">
                <a:solidFill>
                  <a:srgbClr val="1E2DBE"/>
                </a:solidFill>
                <a:latin typeface="Arial" panose="020B0604020202020204" pitchFamily="34" charset="0"/>
                <a:cs typeface="Arial" panose="020B0604020202020204" pitchFamily="34" charset="0"/>
              </a:rPr>
            </a:br>
            <a:r>
              <a:rPr lang="uk-UA" b="0" dirty="0">
                <a:solidFill>
                  <a:srgbClr val="1E2DBE"/>
                </a:solidFill>
                <a:latin typeface="Arial" panose="020B0604020202020204" pitchFamily="34" charset="0"/>
                <a:cs typeface="Arial" panose="020B0604020202020204" pitchFamily="34" charset="0"/>
              </a:rPr>
              <a:t>частина 1</a:t>
            </a:r>
            <a:endParaRPr lang="en-GB" b="0" dirty="0">
              <a:solidFill>
                <a:srgbClr val="1E2DBE"/>
              </a:solidFill>
              <a:latin typeface="Arial" panose="020B0604020202020204" pitchFamily="34" charset="0"/>
              <a:cs typeface="Arial" panose="020B0604020202020204" pitchFamily="34" charset="0"/>
            </a:endParaRPr>
          </a:p>
        </p:txBody>
      </p:sp>
      <p:pic>
        <p:nvPicPr>
          <p:cNvPr id="3" name="Місце для зображення 2"/>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grpSp>
        <p:nvGrpSpPr>
          <p:cNvPr id="2" name="Групувати 1">
            <a:extLst>
              <a:ext uri="{FF2B5EF4-FFF2-40B4-BE49-F238E27FC236}">
                <a16:creationId xmlns:a16="http://schemas.microsoft.com/office/drawing/2014/main" id="{CA98F98C-8C2D-7E8D-FE3A-9E84FA980088}"/>
              </a:ext>
            </a:extLst>
          </p:cNvPr>
          <p:cNvGrpSpPr/>
          <p:nvPr/>
        </p:nvGrpSpPr>
        <p:grpSpPr>
          <a:xfrm>
            <a:off x="661928" y="6021319"/>
            <a:ext cx="995030" cy="474895"/>
            <a:chOff x="3538537" y="2209800"/>
            <a:chExt cx="5113877" cy="2440685"/>
          </a:xfrm>
        </p:grpSpPr>
        <p:sp>
          <p:nvSpPr>
            <p:cNvPr id="4" name="Полілінія: фігура 3">
              <a:extLst>
                <a:ext uri="{FF2B5EF4-FFF2-40B4-BE49-F238E27FC236}">
                  <a16:creationId xmlns:a16="http://schemas.microsoft.com/office/drawing/2014/main" id="{13D4F531-A19E-5594-60D9-42A66F411137}"/>
                </a:ext>
              </a:extLst>
            </p:cNvPr>
            <p:cNvSpPr/>
            <p:nvPr/>
          </p:nvSpPr>
          <p:spPr>
            <a:xfrm>
              <a:off x="5121591" y="2224277"/>
              <a:ext cx="757237" cy="675227"/>
            </a:xfrm>
            <a:custGeom>
              <a:avLst/>
              <a:gdLst>
                <a:gd name="connsiteX0" fmla="*/ 578834 w 757237"/>
                <a:gd name="connsiteY0" fmla="*/ 0 h 675227"/>
                <a:gd name="connsiteX1" fmla="*/ 387763 w 757237"/>
                <a:gd name="connsiteY1" fmla="*/ 487204 h 675227"/>
                <a:gd name="connsiteX2" fmla="*/ 188119 w 757237"/>
                <a:gd name="connsiteY2" fmla="*/ 0 h 675227"/>
                <a:gd name="connsiteX3" fmla="*/ 0 w 757237"/>
                <a:gd name="connsiteY3" fmla="*/ 0 h 675227"/>
                <a:gd name="connsiteX4" fmla="*/ 299085 w 757237"/>
                <a:gd name="connsiteY4" fmla="*/ 675227 h 675227"/>
                <a:gd name="connsiteX5" fmla="*/ 467868 w 757237"/>
                <a:gd name="connsiteY5" fmla="*/ 675227 h 675227"/>
                <a:gd name="connsiteX6" fmla="*/ 757238 w 757237"/>
                <a:gd name="connsiteY6" fmla="*/ 0 h 675227"/>
                <a:gd name="connsiteX7" fmla="*/ 578834 w 757237"/>
                <a:gd name="connsiteY7" fmla="*/ 0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237" h="675227">
                  <a:moveTo>
                    <a:pt x="578834" y="0"/>
                  </a:moveTo>
                  <a:lnTo>
                    <a:pt x="387763" y="487204"/>
                  </a:lnTo>
                  <a:lnTo>
                    <a:pt x="188119" y="0"/>
                  </a:lnTo>
                  <a:lnTo>
                    <a:pt x="0" y="0"/>
                  </a:lnTo>
                  <a:lnTo>
                    <a:pt x="299085" y="675227"/>
                  </a:lnTo>
                  <a:lnTo>
                    <a:pt x="467868" y="675227"/>
                  </a:lnTo>
                  <a:lnTo>
                    <a:pt x="757238" y="0"/>
                  </a:lnTo>
                  <a:lnTo>
                    <a:pt x="578834" y="0"/>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 name="Полілінія: фігура 4">
              <a:extLst>
                <a:ext uri="{FF2B5EF4-FFF2-40B4-BE49-F238E27FC236}">
                  <a16:creationId xmlns:a16="http://schemas.microsoft.com/office/drawing/2014/main" id="{44679C5C-DD72-3109-D8C4-019E6B29F74A}"/>
                </a:ext>
              </a:extLst>
            </p:cNvPr>
            <p:cNvSpPr/>
            <p:nvPr/>
          </p:nvSpPr>
          <p:spPr>
            <a:xfrm>
              <a:off x="5946457" y="2224278"/>
              <a:ext cx="173736" cy="675322"/>
            </a:xfrm>
            <a:custGeom>
              <a:avLst/>
              <a:gdLst>
                <a:gd name="connsiteX0" fmla="*/ 0 w 173736"/>
                <a:gd name="connsiteY0" fmla="*/ 0 h 675322"/>
                <a:gd name="connsiteX1" fmla="*/ 173736 w 173736"/>
                <a:gd name="connsiteY1" fmla="*/ 0 h 675322"/>
                <a:gd name="connsiteX2" fmla="*/ 173736 w 173736"/>
                <a:gd name="connsiteY2" fmla="*/ 675323 h 675322"/>
                <a:gd name="connsiteX3" fmla="*/ 0 w 173736"/>
                <a:gd name="connsiteY3" fmla="*/ 675323 h 675322"/>
              </a:gdLst>
              <a:ahLst/>
              <a:cxnLst>
                <a:cxn ang="0">
                  <a:pos x="connsiteX0" y="connsiteY0"/>
                </a:cxn>
                <a:cxn ang="0">
                  <a:pos x="connsiteX1" y="connsiteY1"/>
                </a:cxn>
                <a:cxn ang="0">
                  <a:pos x="connsiteX2" y="connsiteY2"/>
                </a:cxn>
                <a:cxn ang="0">
                  <a:pos x="connsiteX3" y="connsiteY3"/>
                </a:cxn>
              </a:cxnLst>
              <a:rect l="l" t="t" r="r" b="b"/>
              <a:pathLst>
                <a:path w="173736" h="675322">
                  <a:moveTo>
                    <a:pt x="0" y="0"/>
                  </a:moveTo>
                  <a:lnTo>
                    <a:pt x="173736" y="0"/>
                  </a:lnTo>
                  <a:lnTo>
                    <a:pt x="173736" y="675323"/>
                  </a:lnTo>
                  <a:lnTo>
                    <a:pt x="0" y="675323"/>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 name="Полілінія: фігура 5">
              <a:extLst>
                <a:ext uri="{FF2B5EF4-FFF2-40B4-BE49-F238E27FC236}">
                  <a16:creationId xmlns:a16="http://schemas.microsoft.com/office/drawing/2014/main" id="{6BE9980E-1E42-80A3-7A00-1E55CFEC52EB}"/>
                </a:ext>
              </a:extLst>
            </p:cNvPr>
            <p:cNvSpPr/>
            <p:nvPr/>
          </p:nvSpPr>
          <p:spPr>
            <a:xfrm>
              <a:off x="6240493" y="2209800"/>
              <a:ext cx="594359" cy="704183"/>
            </a:xfrm>
            <a:custGeom>
              <a:avLst/>
              <a:gdLst>
                <a:gd name="connsiteX0" fmla="*/ 594360 w 594359"/>
                <a:gd name="connsiteY0" fmla="*/ 491014 h 704183"/>
                <a:gd name="connsiteX1" fmla="*/ 325183 w 594359"/>
                <a:gd name="connsiteY1" fmla="*/ 272987 h 704183"/>
                <a:gd name="connsiteX2" fmla="*/ 184309 w 594359"/>
                <a:gd name="connsiteY2" fmla="*/ 190976 h 704183"/>
                <a:gd name="connsiteX3" fmla="*/ 308705 w 594359"/>
                <a:gd name="connsiteY3" fmla="*/ 130207 h 704183"/>
                <a:gd name="connsiteX4" fmla="*/ 546068 w 594359"/>
                <a:gd name="connsiteY4" fmla="*/ 186214 h 704183"/>
                <a:gd name="connsiteX5" fmla="*/ 546068 w 594359"/>
                <a:gd name="connsiteY5" fmla="*/ 58865 h 704183"/>
                <a:gd name="connsiteX6" fmla="*/ 303943 w 594359"/>
                <a:gd name="connsiteY6" fmla="*/ 0 h 704183"/>
                <a:gd name="connsiteX7" fmla="*/ 7810 w 594359"/>
                <a:gd name="connsiteY7" fmla="*/ 211265 h 704183"/>
                <a:gd name="connsiteX8" fmla="*/ 273082 w 594359"/>
                <a:gd name="connsiteY8" fmla="*/ 433102 h 704183"/>
                <a:gd name="connsiteX9" fmla="*/ 417766 w 594359"/>
                <a:gd name="connsiteY9" fmla="*/ 512255 h 704183"/>
                <a:gd name="connsiteX10" fmla="*/ 276892 w 594359"/>
                <a:gd name="connsiteY10" fmla="*/ 573977 h 704183"/>
                <a:gd name="connsiteX11" fmla="*/ 0 w 594359"/>
                <a:gd name="connsiteY11" fmla="*/ 496824 h 704183"/>
                <a:gd name="connsiteX12" fmla="*/ 0 w 594359"/>
                <a:gd name="connsiteY12" fmla="*/ 629888 h 704183"/>
                <a:gd name="connsiteX13" fmla="*/ 283559 w 594359"/>
                <a:gd name="connsiteY13" fmla="*/ 704183 h 704183"/>
                <a:gd name="connsiteX14" fmla="*/ 594265 w 594359"/>
                <a:gd name="connsiteY14" fmla="*/ 491014 h 7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4359" h="704183">
                  <a:moveTo>
                    <a:pt x="594360" y="491014"/>
                  </a:moveTo>
                  <a:cubicBezTo>
                    <a:pt x="594360" y="374237"/>
                    <a:pt x="536543" y="312611"/>
                    <a:pt x="325183" y="272987"/>
                  </a:cubicBezTo>
                  <a:cubicBezTo>
                    <a:pt x="202597" y="249746"/>
                    <a:pt x="184309" y="228505"/>
                    <a:pt x="184309" y="190976"/>
                  </a:cubicBezTo>
                  <a:cubicBezTo>
                    <a:pt x="184309" y="153448"/>
                    <a:pt x="217170" y="130207"/>
                    <a:pt x="308705" y="130207"/>
                  </a:cubicBezTo>
                  <a:cubicBezTo>
                    <a:pt x="388810" y="130207"/>
                    <a:pt x="462153" y="147638"/>
                    <a:pt x="546068" y="186214"/>
                  </a:cubicBezTo>
                  <a:lnTo>
                    <a:pt x="546068" y="58865"/>
                  </a:lnTo>
                  <a:cubicBezTo>
                    <a:pt x="471773" y="18383"/>
                    <a:pt x="401479" y="0"/>
                    <a:pt x="303943" y="0"/>
                  </a:cubicBezTo>
                  <a:cubicBezTo>
                    <a:pt x="120682" y="0"/>
                    <a:pt x="7810" y="85916"/>
                    <a:pt x="7810" y="211265"/>
                  </a:cubicBezTo>
                  <a:cubicBezTo>
                    <a:pt x="7810" y="326993"/>
                    <a:pt x="70485" y="393573"/>
                    <a:pt x="273082" y="433102"/>
                  </a:cubicBezTo>
                  <a:cubicBezTo>
                    <a:pt x="397478" y="457295"/>
                    <a:pt x="417766" y="478441"/>
                    <a:pt x="417766" y="512255"/>
                  </a:cubicBezTo>
                  <a:cubicBezTo>
                    <a:pt x="417766" y="549878"/>
                    <a:pt x="380143" y="573977"/>
                    <a:pt x="276892" y="573977"/>
                  </a:cubicBezTo>
                  <a:cubicBezTo>
                    <a:pt x="189166" y="573977"/>
                    <a:pt x="98488" y="550831"/>
                    <a:pt x="0" y="496824"/>
                  </a:cubicBezTo>
                  <a:lnTo>
                    <a:pt x="0" y="629888"/>
                  </a:lnTo>
                  <a:cubicBezTo>
                    <a:pt x="85915" y="681038"/>
                    <a:pt x="184213" y="704183"/>
                    <a:pt x="283559" y="704183"/>
                  </a:cubicBezTo>
                  <a:cubicBezTo>
                    <a:pt x="486251" y="704183"/>
                    <a:pt x="594265" y="622268"/>
                    <a:pt x="594265" y="491014"/>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 name="Полілінія: фігура 6">
              <a:extLst>
                <a:ext uri="{FF2B5EF4-FFF2-40B4-BE49-F238E27FC236}">
                  <a16:creationId xmlns:a16="http://schemas.microsoft.com/office/drawing/2014/main" id="{D3C162BD-2768-9D2B-35AB-050594E43545}"/>
                </a:ext>
              </a:extLst>
            </p:cNvPr>
            <p:cNvSpPr/>
            <p:nvPr/>
          </p:nvSpPr>
          <p:spPr>
            <a:xfrm>
              <a:off x="6945820" y="2224278"/>
              <a:ext cx="173640" cy="675322"/>
            </a:xfrm>
            <a:custGeom>
              <a:avLst/>
              <a:gdLst>
                <a:gd name="connsiteX0" fmla="*/ 0 w 173640"/>
                <a:gd name="connsiteY0" fmla="*/ 0 h 675322"/>
                <a:gd name="connsiteX1" fmla="*/ 173641 w 173640"/>
                <a:gd name="connsiteY1" fmla="*/ 0 h 675322"/>
                <a:gd name="connsiteX2" fmla="*/ 173641 w 173640"/>
                <a:gd name="connsiteY2" fmla="*/ 675323 h 675322"/>
                <a:gd name="connsiteX3" fmla="*/ 0 w 173640"/>
                <a:gd name="connsiteY3" fmla="*/ 675323 h 675322"/>
              </a:gdLst>
              <a:ahLst/>
              <a:cxnLst>
                <a:cxn ang="0">
                  <a:pos x="connsiteX0" y="connsiteY0"/>
                </a:cxn>
                <a:cxn ang="0">
                  <a:pos x="connsiteX1" y="connsiteY1"/>
                </a:cxn>
                <a:cxn ang="0">
                  <a:pos x="connsiteX2" y="connsiteY2"/>
                </a:cxn>
                <a:cxn ang="0">
                  <a:pos x="connsiteX3" y="connsiteY3"/>
                </a:cxn>
              </a:cxnLst>
              <a:rect l="l" t="t" r="r" b="b"/>
              <a:pathLst>
                <a:path w="173640" h="675322">
                  <a:moveTo>
                    <a:pt x="0" y="0"/>
                  </a:moveTo>
                  <a:lnTo>
                    <a:pt x="173641" y="0"/>
                  </a:lnTo>
                  <a:lnTo>
                    <a:pt x="173641" y="675323"/>
                  </a:lnTo>
                  <a:lnTo>
                    <a:pt x="0" y="675323"/>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 name="Полілінія: фігура 7">
              <a:extLst>
                <a:ext uri="{FF2B5EF4-FFF2-40B4-BE49-F238E27FC236}">
                  <a16:creationId xmlns:a16="http://schemas.microsoft.com/office/drawing/2014/main" id="{77EC421F-A0C6-6724-ED74-C9D36780056E}"/>
                </a:ext>
              </a:extLst>
            </p:cNvPr>
            <p:cNvSpPr/>
            <p:nvPr/>
          </p:nvSpPr>
          <p:spPr>
            <a:xfrm>
              <a:off x="7215853" y="2209800"/>
              <a:ext cx="703325" cy="704183"/>
            </a:xfrm>
            <a:custGeom>
              <a:avLst/>
              <a:gdLst>
                <a:gd name="connsiteX0" fmla="*/ 352234 w 703325"/>
                <a:gd name="connsiteY0" fmla="*/ 0 h 704183"/>
                <a:gd name="connsiteX1" fmla="*/ 0 w 703325"/>
                <a:gd name="connsiteY1" fmla="*/ 352044 h 704183"/>
                <a:gd name="connsiteX2" fmla="*/ 352234 w 703325"/>
                <a:gd name="connsiteY2" fmla="*/ 704183 h 704183"/>
                <a:gd name="connsiteX3" fmla="*/ 703326 w 703325"/>
                <a:gd name="connsiteY3" fmla="*/ 352044 h 704183"/>
                <a:gd name="connsiteX4" fmla="*/ 352234 w 703325"/>
                <a:gd name="connsiteY4" fmla="*/ 0 h 704183"/>
                <a:gd name="connsiteX5" fmla="*/ 352234 w 703325"/>
                <a:gd name="connsiteY5" fmla="*/ 568166 h 704183"/>
                <a:gd name="connsiteX6" fmla="*/ 183451 w 703325"/>
                <a:gd name="connsiteY6" fmla="*/ 352044 h 704183"/>
                <a:gd name="connsiteX7" fmla="*/ 352234 w 703325"/>
                <a:gd name="connsiteY7" fmla="*/ 135065 h 704183"/>
                <a:gd name="connsiteX8" fmla="*/ 520065 w 703325"/>
                <a:gd name="connsiteY8" fmla="*/ 352044 h 704183"/>
                <a:gd name="connsiteX9" fmla="*/ 352234 w 703325"/>
                <a:gd name="connsiteY9" fmla="*/ 568166 h 7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3325" h="704183">
                  <a:moveTo>
                    <a:pt x="352234" y="0"/>
                  </a:moveTo>
                  <a:cubicBezTo>
                    <a:pt x="156305" y="0"/>
                    <a:pt x="0" y="156210"/>
                    <a:pt x="0" y="352044"/>
                  </a:cubicBezTo>
                  <a:cubicBezTo>
                    <a:pt x="0" y="547878"/>
                    <a:pt x="156305" y="704183"/>
                    <a:pt x="352234" y="704183"/>
                  </a:cubicBezTo>
                  <a:cubicBezTo>
                    <a:pt x="548164" y="704183"/>
                    <a:pt x="703326" y="546926"/>
                    <a:pt x="703326" y="352044"/>
                  </a:cubicBezTo>
                  <a:cubicBezTo>
                    <a:pt x="703326" y="157163"/>
                    <a:pt x="547021" y="0"/>
                    <a:pt x="352234" y="0"/>
                  </a:cubicBezTo>
                  <a:moveTo>
                    <a:pt x="352234" y="568166"/>
                  </a:moveTo>
                  <a:cubicBezTo>
                    <a:pt x="252889" y="568166"/>
                    <a:pt x="183451" y="490919"/>
                    <a:pt x="183451" y="352044"/>
                  </a:cubicBezTo>
                  <a:cubicBezTo>
                    <a:pt x="183451" y="213169"/>
                    <a:pt x="252889" y="135065"/>
                    <a:pt x="352234" y="135065"/>
                  </a:cubicBezTo>
                  <a:cubicBezTo>
                    <a:pt x="451580" y="135065"/>
                    <a:pt x="520065" y="213169"/>
                    <a:pt x="520065" y="352044"/>
                  </a:cubicBezTo>
                  <a:cubicBezTo>
                    <a:pt x="520065" y="490919"/>
                    <a:pt x="450532" y="568166"/>
                    <a:pt x="352234" y="568166"/>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 name="Полілінія: фігура 8">
              <a:extLst>
                <a:ext uri="{FF2B5EF4-FFF2-40B4-BE49-F238E27FC236}">
                  <a16:creationId xmlns:a16="http://schemas.microsoft.com/office/drawing/2014/main" id="{EDFE8F55-AF18-BC0F-6EC1-8CE6E31199E0}"/>
                </a:ext>
              </a:extLst>
            </p:cNvPr>
            <p:cNvSpPr/>
            <p:nvPr/>
          </p:nvSpPr>
          <p:spPr>
            <a:xfrm>
              <a:off x="8015763" y="2224277"/>
              <a:ext cx="636651" cy="675227"/>
            </a:xfrm>
            <a:custGeom>
              <a:avLst/>
              <a:gdLst>
                <a:gd name="connsiteX0" fmla="*/ 482251 w 636651"/>
                <a:gd name="connsiteY0" fmla="*/ 0 h 675227"/>
                <a:gd name="connsiteX1" fmla="*/ 482251 w 636651"/>
                <a:gd name="connsiteY1" fmla="*/ 390716 h 675227"/>
                <a:gd name="connsiteX2" fmla="*/ 163925 w 636651"/>
                <a:gd name="connsiteY2" fmla="*/ 0 h 675227"/>
                <a:gd name="connsiteX3" fmla="*/ 0 w 636651"/>
                <a:gd name="connsiteY3" fmla="*/ 0 h 675227"/>
                <a:gd name="connsiteX4" fmla="*/ 0 w 636651"/>
                <a:gd name="connsiteY4" fmla="*/ 675227 h 675227"/>
                <a:gd name="connsiteX5" fmla="*/ 154305 w 636651"/>
                <a:gd name="connsiteY5" fmla="*/ 675227 h 675227"/>
                <a:gd name="connsiteX6" fmla="*/ 154305 w 636651"/>
                <a:gd name="connsiteY6" fmla="*/ 260414 h 675227"/>
                <a:gd name="connsiteX7" fmla="*/ 491871 w 636651"/>
                <a:gd name="connsiteY7" fmla="*/ 675227 h 675227"/>
                <a:gd name="connsiteX8" fmla="*/ 636651 w 636651"/>
                <a:gd name="connsiteY8" fmla="*/ 675227 h 675227"/>
                <a:gd name="connsiteX9" fmla="*/ 636651 w 636651"/>
                <a:gd name="connsiteY9" fmla="*/ 0 h 675227"/>
                <a:gd name="connsiteX10" fmla="*/ 482251 w 636651"/>
                <a:gd name="connsiteY10" fmla="*/ 0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651" h="675227">
                  <a:moveTo>
                    <a:pt x="482251" y="0"/>
                  </a:moveTo>
                  <a:lnTo>
                    <a:pt x="482251" y="390716"/>
                  </a:lnTo>
                  <a:lnTo>
                    <a:pt x="163925" y="0"/>
                  </a:lnTo>
                  <a:lnTo>
                    <a:pt x="0" y="0"/>
                  </a:lnTo>
                  <a:lnTo>
                    <a:pt x="0" y="675227"/>
                  </a:lnTo>
                  <a:lnTo>
                    <a:pt x="154305" y="675227"/>
                  </a:lnTo>
                  <a:lnTo>
                    <a:pt x="154305" y="260414"/>
                  </a:lnTo>
                  <a:lnTo>
                    <a:pt x="491871" y="675227"/>
                  </a:lnTo>
                  <a:lnTo>
                    <a:pt x="636651" y="675227"/>
                  </a:lnTo>
                  <a:lnTo>
                    <a:pt x="636651" y="0"/>
                  </a:lnTo>
                  <a:lnTo>
                    <a:pt x="482251" y="0"/>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1" name="Полілінія: фігура 10">
              <a:extLst>
                <a:ext uri="{FF2B5EF4-FFF2-40B4-BE49-F238E27FC236}">
                  <a16:creationId xmlns:a16="http://schemas.microsoft.com/office/drawing/2014/main" id="{397DB400-0D06-3261-A364-0F00D6DB62D9}"/>
                </a:ext>
              </a:extLst>
            </p:cNvPr>
            <p:cNvSpPr/>
            <p:nvPr/>
          </p:nvSpPr>
          <p:spPr>
            <a:xfrm>
              <a:off x="3538537" y="3092481"/>
              <a:ext cx="617315" cy="675322"/>
            </a:xfrm>
            <a:custGeom>
              <a:avLst/>
              <a:gdLst>
                <a:gd name="connsiteX0" fmla="*/ 33719 w 617315"/>
                <a:gd name="connsiteY0" fmla="*/ 125444 h 675322"/>
                <a:gd name="connsiteX1" fmla="*/ 352997 w 617315"/>
                <a:gd name="connsiteY1" fmla="*/ 125444 h 675322"/>
                <a:gd name="connsiteX2" fmla="*/ 0 w 617315"/>
                <a:gd name="connsiteY2" fmla="*/ 665702 h 675322"/>
                <a:gd name="connsiteX3" fmla="*/ 0 w 617315"/>
                <a:gd name="connsiteY3" fmla="*/ 675323 h 675322"/>
                <a:gd name="connsiteX4" fmla="*/ 617315 w 617315"/>
                <a:gd name="connsiteY4" fmla="*/ 675323 h 675322"/>
                <a:gd name="connsiteX5" fmla="*/ 617315 w 617315"/>
                <a:gd name="connsiteY5" fmla="*/ 540258 h 675322"/>
                <a:gd name="connsiteX6" fmla="*/ 271082 w 617315"/>
                <a:gd name="connsiteY6" fmla="*/ 540258 h 675322"/>
                <a:gd name="connsiteX7" fmla="*/ 617315 w 617315"/>
                <a:gd name="connsiteY7" fmla="*/ 9620 h 675322"/>
                <a:gd name="connsiteX8" fmla="*/ 617315 w 617315"/>
                <a:gd name="connsiteY8" fmla="*/ 0 h 675322"/>
                <a:gd name="connsiteX9" fmla="*/ 33719 w 617315"/>
                <a:gd name="connsiteY9" fmla="*/ 0 h 675322"/>
                <a:gd name="connsiteX10" fmla="*/ 33719 w 617315"/>
                <a:gd name="connsiteY10" fmla="*/ 125444 h 67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315" h="675322">
                  <a:moveTo>
                    <a:pt x="33719" y="125444"/>
                  </a:moveTo>
                  <a:lnTo>
                    <a:pt x="352997" y="125444"/>
                  </a:lnTo>
                  <a:lnTo>
                    <a:pt x="0" y="665702"/>
                  </a:lnTo>
                  <a:lnTo>
                    <a:pt x="0" y="675323"/>
                  </a:lnTo>
                  <a:lnTo>
                    <a:pt x="617315" y="675323"/>
                  </a:lnTo>
                  <a:lnTo>
                    <a:pt x="617315" y="540258"/>
                  </a:lnTo>
                  <a:lnTo>
                    <a:pt x="271082" y="540258"/>
                  </a:lnTo>
                  <a:lnTo>
                    <a:pt x="617315" y="9620"/>
                  </a:lnTo>
                  <a:lnTo>
                    <a:pt x="617315" y="0"/>
                  </a:lnTo>
                  <a:lnTo>
                    <a:pt x="33719" y="0"/>
                  </a:lnTo>
                  <a:lnTo>
                    <a:pt x="33719" y="125444"/>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2" name="Полілінія: фігура 11">
              <a:extLst>
                <a:ext uri="{FF2B5EF4-FFF2-40B4-BE49-F238E27FC236}">
                  <a16:creationId xmlns:a16="http://schemas.microsoft.com/office/drawing/2014/main" id="{44A4FBD2-2EEA-33F0-F7AD-9AE5681EC916}"/>
                </a:ext>
              </a:extLst>
            </p:cNvPr>
            <p:cNvSpPr/>
            <p:nvPr/>
          </p:nvSpPr>
          <p:spPr>
            <a:xfrm>
              <a:off x="4252435" y="3092481"/>
              <a:ext cx="559498" cy="675322"/>
            </a:xfrm>
            <a:custGeom>
              <a:avLst/>
              <a:gdLst>
                <a:gd name="connsiteX0" fmla="*/ 173641 w 559498"/>
                <a:gd name="connsiteY0" fmla="*/ 405194 h 675322"/>
                <a:gd name="connsiteX1" fmla="*/ 491871 w 559498"/>
                <a:gd name="connsiteY1" fmla="*/ 405194 h 675322"/>
                <a:gd name="connsiteX2" fmla="*/ 491871 w 559498"/>
                <a:gd name="connsiteY2" fmla="*/ 270129 h 675322"/>
                <a:gd name="connsiteX3" fmla="*/ 173641 w 559498"/>
                <a:gd name="connsiteY3" fmla="*/ 270129 h 675322"/>
                <a:gd name="connsiteX4" fmla="*/ 173641 w 559498"/>
                <a:gd name="connsiteY4" fmla="*/ 135065 h 675322"/>
                <a:gd name="connsiteX5" fmla="*/ 540163 w 559498"/>
                <a:gd name="connsiteY5" fmla="*/ 135065 h 675322"/>
                <a:gd name="connsiteX6" fmla="*/ 540163 w 559498"/>
                <a:gd name="connsiteY6" fmla="*/ 0 h 675322"/>
                <a:gd name="connsiteX7" fmla="*/ 0 w 559498"/>
                <a:gd name="connsiteY7" fmla="*/ 0 h 675322"/>
                <a:gd name="connsiteX8" fmla="*/ 0 w 559498"/>
                <a:gd name="connsiteY8" fmla="*/ 675323 h 675322"/>
                <a:gd name="connsiteX9" fmla="*/ 559499 w 559498"/>
                <a:gd name="connsiteY9" fmla="*/ 675323 h 675322"/>
                <a:gd name="connsiteX10" fmla="*/ 559499 w 559498"/>
                <a:gd name="connsiteY10" fmla="*/ 540258 h 675322"/>
                <a:gd name="connsiteX11" fmla="*/ 173641 w 559498"/>
                <a:gd name="connsiteY11" fmla="*/ 540258 h 675322"/>
                <a:gd name="connsiteX12" fmla="*/ 173641 w 559498"/>
                <a:gd name="connsiteY12" fmla="*/ 405194 h 67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9498" h="675322">
                  <a:moveTo>
                    <a:pt x="173641" y="405194"/>
                  </a:moveTo>
                  <a:lnTo>
                    <a:pt x="491871" y="405194"/>
                  </a:lnTo>
                  <a:lnTo>
                    <a:pt x="491871" y="270129"/>
                  </a:lnTo>
                  <a:lnTo>
                    <a:pt x="173641" y="270129"/>
                  </a:lnTo>
                  <a:lnTo>
                    <a:pt x="173641" y="135065"/>
                  </a:lnTo>
                  <a:lnTo>
                    <a:pt x="540163" y="135065"/>
                  </a:lnTo>
                  <a:lnTo>
                    <a:pt x="540163" y="0"/>
                  </a:lnTo>
                  <a:lnTo>
                    <a:pt x="0" y="0"/>
                  </a:lnTo>
                  <a:lnTo>
                    <a:pt x="0" y="675323"/>
                  </a:lnTo>
                  <a:lnTo>
                    <a:pt x="559499" y="675323"/>
                  </a:lnTo>
                  <a:lnTo>
                    <a:pt x="559499" y="540258"/>
                  </a:lnTo>
                  <a:lnTo>
                    <a:pt x="173641" y="540258"/>
                  </a:lnTo>
                  <a:lnTo>
                    <a:pt x="173641" y="405194"/>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5" name="Полілінія: фігура 14">
              <a:extLst>
                <a:ext uri="{FF2B5EF4-FFF2-40B4-BE49-F238E27FC236}">
                  <a16:creationId xmlns:a16="http://schemas.microsoft.com/office/drawing/2014/main" id="{B125FDA9-98C1-E259-1435-AC3A5B498990}"/>
                </a:ext>
              </a:extLst>
            </p:cNvPr>
            <p:cNvSpPr/>
            <p:nvPr/>
          </p:nvSpPr>
          <p:spPr>
            <a:xfrm>
              <a:off x="4927758" y="3092481"/>
              <a:ext cx="641413" cy="675227"/>
            </a:xfrm>
            <a:custGeom>
              <a:avLst/>
              <a:gdLst>
                <a:gd name="connsiteX0" fmla="*/ 617315 w 641413"/>
                <a:gd name="connsiteY0" fmla="*/ 217075 h 675227"/>
                <a:gd name="connsiteX1" fmla="*/ 325088 w 641413"/>
                <a:gd name="connsiteY1" fmla="*/ 0 h 675227"/>
                <a:gd name="connsiteX2" fmla="*/ 0 w 641413"/>
                <a:gd name="connsiteY2" fmla="*/ 0 h 675227"/>
                <a:gd name="connsiteX3" fmla="*/ 0 w 641413"/>
                <a:gd name="connsiteY3" fmla="*/ 675227 h 675227"/>
                <a:gd name="connsiteX4" fmla="*/ 173641 w 641413"/>
                <a:gd name="connsiteY4" fmla="*/ 675227 h 675227"/>
                <a:gd name="connsiteX5" fmla="*/ 173641 w 641413"/>
                <a:gd name="connsiteY5" fmla="*/ 134969 h 675227"/>
                <a:gd name="connsiteX6" fmla="*/ 309658 w 641413"/>
                <a:gd name="connsiteY6" fmla="*/ 134969 h 675227"/>
                <a:gd name="connsiteX7" fmla="*/ 435959 w 641413"/>
                <a:gd name="connsiteY7" fmla="*/ 242125 h 675227"/>
                <a:gd name="connsiteX8" fmla="*/ 249746 w 641413"/>
                <a:gd name="connsiteY8" fmla="*/ 344424 h 675227"/>
                <a:gd name="connsiteX9" fmla="*/ 217932 w 641413"/>
                <a:gd name="connsiteY9" fmla="*/ 344424 h 675227"/>
                <a:gd name="connsiteX10" fmla="*/ 217932 w 641413"/>
                <a:gd name="connsiteY10" fmla="*/ 358902 h 675227"/>
                <a:gd name="connsiteX11" fmla="*/ 434054 w 641413"/>
                <a:gd name="connsiteY11" fmla="*/ 675227 h 675227"/>
                <a:gd name="connsiteX12" fmla="*/ 641413 w 641413"/>
                <a:gd name="connsiteY12" fmla="*/ 675227 h 675227"/>
                <a:gd name="connsiteX13" fmla="*/ 442722 w 641413"/>
                <a:gd name="connsiteY13" fmla="*/ 416719 h 675227"/>
                <a:gd name="connsiteX14" fmla="*/ 617315 w 641413"/>
                <a:gd name="connsiteY14" fmla="*/ 217075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13" h="675227">
                  <a:moveTo>
                    <a:pt x="617315" y="217075"/>
                  </a:moveTo>
                  <a:cubicBezTo>
                    <a:pt x="617315" y="89725"/>
                    <a:pt x="499586" y="0"/>
                    <a:pt x="325088" y="0"/>
                  </a:cubicBezTo>
                  <a:lnTo>
                    <a:pt x="0" y="0"/>
                  </a:lnTo>
                  <a:lnTo>
                    <a:pt x="0" y="675227"/>
                  </a:lnTo>
                  <a:lnTo>
                    <a:pt x="173641" y="675227"/>
                  </a:lnTo>
                  <a:lnTo>
                    <a:pt x="173641" y="134969"/>
                  </a:lnTo>
                  <a:lnTo>
                    <a:pt x="309658" y="134969"/>
                  </a:lnTo>
                  <a:cubicBezTo>
                    <a:pt x="393573" y="134969"/>
                    <a:pt x="435959" y="172593"/>
                    <a:pt x="435959" y="242125"/>
                  </a:cubicBezTo>
                  <a:cubicBezTo>
                    <a:pt x="435959" y="311658"/>
                    <a:pt x="399383" y="344424"/>
                    <a:pt x="249746" y="344424"/>
                  </a:cubicBezTo>
                  <a:lnTo>
                    <a:pt x="217932" y="344424"/>
                  </a:lnTo>
                  <a:lnTo>
                    <a:pt x="217932" y="358902"/>
                  </a:lnTo>
                  <a:lnTo>
                    <a:pt x="434054" y="675227"/>
                  </a:lnTo>
                  <a:lnTo>
                    <a:pt x="641413" y="675227"/>
                  </a:lnTo>
                  <a:lnTo>
                    <a:pt x="442722" y="416719"/>
                  </a:lnTo>
                  <a:cubicBezTo>
                    <a:pt x="557498" y="386810"/>
                    <a:pt x="617315" y="313563"/>
                    <a:pt x="617315" y="217075"/>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6" name="Полілінія: фігура 15">
              <a:extLst>
                <a:ext uri="{FF2B5EF4-FFF2-40B4-BE49-F238E27FC236}">
                  <a16:creationId xmlns:a16="http://schemas.microsoft.com/office/drawing/2014/main" id="{2AF5CF5E-8D88-F6F9-228E-0A0B7DAD25F0}"/>
                </a:ext>
              </a:extLst>
            </p:cNvPr>
            <p:cNvSpPr/>
            <p:nvPr/>
          </p:nvSpPr>
          <p:spPr>
            <a:xfrm>
              <a:off x="4252435" y="3960780"/>
              <a:ext cx="559498" cy="675227"/>
            </a:xfrm>
            <a:custGeom>
              <a:avLst/>
              <a:gdLst>
                <a:gd name="connsiteX0" fmla="*/ 0 w 559498"/>
                <a:gd name="connsiteY0" fmla="*/ 675227 h 675227"/>
                <a:gd name="connsiteX1" fmla="*/ 173546 w 559498"/>
                <a:gd name="connsiteY1" fmla="*/ 675227 h 675227"/>
                <a:gd name="connsiteX2" fmla="*/ 173546 w 559498"/>
                <a:gd name="connsiteY2" fmla="*/ 443675 h 675227"/>
                <a:gd name="connsiteX3" fmla="*/ 491966 w 559498"/>
                <a:gd name="connsiteY3" fmla="*/ 443675 h 675227"/>
                <a:gd name="connsiteX4" fmla="*/ 491966 w 559498"/>
                <a:gd name="connsiteY4" fmla="*/ 308705 h 675227"/>
                <a:gd name="connsiteX5" fmla="*/ 173546 w 559498"/>
                <a:gd name="connsiteY5" fmla="*/ 308705 h 675227"/>
                <a:gd name="connsiteX6" fmla="*/ 173546 w 559498"/>
                <a:gd name="connsiteY6" fmla="*/ 135064 h 675227"/>
                <a:gd name="connsiteX7" fmla="*/ 559499 w 559498"/>
                <a:gd name="connsiteY7" fmla="*/ 135064 h 675227"/>
                <a:gd name="connsiteX8" fmla="*/ 559499 w 559498"/>
                <a:gd name="connsiteY8" fmla="*/ 0 h 675227"/>
                <a:gd name="connsiteX9" fmla="*/ 0 w 559498"/>
                <a:gd name="connsiteY9" fmla="*/ 0 h 675227"/>
                <a:gd name="connsiteX10" fmla="*/ 0 w 559498"/>
                <a:gd name="connsiteY10" fmla="*/ 675227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498" h="675227">
                  <a:moveTo>
                    <a:pt x="0" y="675227"/>
                  </a:moveTo>
                  <a:lnTo>
                    <a:pt x="173546" y="675227"/>
                  </a:lnTo>
                  <a:lnTo>
                    <a:pt x="173546" y="443675"/>
                  </a:lnTo>
                  <a:lnTo>
                    <a:pt x="491966" y="443675"/>
                  </a:lnTo>
                  <a:lnTo>
                    <a:pt x="491966" y="308705"/>
                  </a:lnTo>
                  <a:lnTo>
                    <a:pt x="173546" y="308705"/>
                  </a:lnTo>
                  <a:lnTo>
                    <a:pt x="173546" y="135064"/>
                  </a:lnTo>
                  <a:lnTo>
                    <a:pt x="559499" y="135064"/>
                  </a:lnTo>
                  <a:lnTo>
                    <a:pt x="559499" y="0"/>
                  </a:lnTo>
                  <a:lnTo>
                    <a:pt x="0" y="0"/>
                  </a:lnTo>
                  <a:lnTo>
                    <a:pt x="0" y="675227"/>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7" name="Полілінія: фігура 16">
              <a:extLst>
                <a:ext uri="{FF2B5EF4-FFF2-40B4-BE49-F238E27FC236}">
                  <a16:creationId xmlns:a16="http://schemas.microsoft.com/office/drawing/2014/main" id="{D7632DC4-B0F8-74E3-FCCD-222E576DED06}"/>
                </a:ext>
              </a:extLst>
            </p:cNvPr>
            <p:cNvSpPr/>
            <p:nvPr/>
          </p:nvSpPr>
          <p:spPr>
            <a:xfrm>
              <a:off x="4927758" y="3960780"/>
              <a:ext cx="636650" cy="689705"/>
            </a:xfrm>
            <a:custGeom>
              <a:avLst/>
              <a:gdLst>
                <a:gd name="connsiteX0" fmla="*/ 463010 w 636650"/>
                <a:gd name="connsiteY0" fmla="*/ 371380 h 689705"/>
                <a:gd name="connsiteX1" fmla="*/ 318325 w 636650"/>
                <a:gd name="connsiteY1" fmla="*/ 553784 h 689705"/>
                <a:gd name="connsiteX2" fmla="*/ 173641 w 636650"/>
                <a:gd name="connsiteY2" fmla="*/ 371380 h 689705"/>
                <a:gd name="connsiteX3" fmla="*/ 173641 w 636650"/>
                <a:gd name="connsiteY3" fmla="*/ 0 h 689705"/>
                <a:gd name="connsiteX4" fmla="*/ 0 w 636650"/>
                <a:gd name="connsiteY4" fmla="*/ 0 h 689705"/>
                <a:gd name="connsiteX5" fmla="*/ 0 w 636650"/>
                <a:gd name="connsiteY5" fmla="*/ 390716 h 689705"/>
                <a:gd name="connsiteX6" fmla="*/ 318325 w 636650"/>
                <a:gd name="connsiteY6" fmla="*/ 689705 h 689705"/>
                <a:gd name="connsiteX7" fmla="*/ 636651 w 636650"/>
                <a:gd name="connsiteY7" fmla="*/ 390716 h 689705"/>
                <a:gd name="connsiteX8" fmla="*/ 636651 w 636650"/>
                <a:gd name="connsiteY8" fmla="*/ 0 h 689705"/>
                <a:gd name="connsiteX9" fmla="*/ 463010 w 636650"/>
                <a:gd name="connsiteY9" fmla="*/ 0 h 689705"/>
                <a:gd name="connsiteX10" fmla="*/ 463010 w 636650"/>
                <a:gd name="connsiteY10" fmla="*/ 371380 h 68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650" h="689705">
                  <a:moveTo>
                    <a:pt x="463010" y="371380"/>
                  </a:moveTo>
                  <a:cubicBezTo>
                    <a:pt x="463010" y="498729"/>
                    <a:pt x="414814" y="553784"/>
                    <a:pt x="318325" y="553784"/>
                  </a:cubicBezTo>
                  <a:cubicBezTo>
                    <a:pt x="221837" y="553784"/>
                    <a:pt x="173641" y="498824"/>
                    <a:pt x="173641" y="371380"/>
                  </a:cubicBezTo>
                  <a:lnTo>
                    <a:pt x="173641" y="0"/>
                  </a:lnTo>
                  <a:lnTo>
                    <a:pt x="0" y="0"/>
                  </a:lnTo>
                  <a:lnTo>
                    <a:pt x="0" y="390716"/>
                  </a:lnTo>
                  <a:cubicBezTo>
                    <a:pt x="0" y="574072"/>
                    <a:pt x="115729" y="689705"/>
                    <a:pt x="318325" y="689705"/>
                  </a:cubicBezTo>
                  <a:cubicBezTo>
                    <a:pt x="520922" y="689705"/>
                    <a:pt x="636651" y="573976"/>
                    <a:pt x="636651" y="390716"/>
                  </a:cubicBezTo>
                  <a:lnTo>
                    <a:pt x="636651" y="0"/>
                  </a:lnTo>
                  <a:lnTo>
                    <a:pt x="463010" y="0"/>
                  </a:lnTo>
                  <a:lnTo>
                    <a:pt x="463010" y="371380"/>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8" name="Полілінія: фігура 17">
              <a:extLst>
                <a:ext uri="{FF2B5EF4-FFF2-40B4-BE49-F238E27FC236}">
                  <a16:creationId xmlns:a16="http://schemas.microsoft.com/office/drawing/2014/main" id="{D2E62DAA-AE46-1868-3FE8-EE0C2B7023F2}"/>
                </a:ext>
              </a:extLst>
            </p:cNvPr>
            <p:cNvSpPr/>
            <p:nvPr/>
          </p:nvSpPr>
          <p:spPr>
            <a:xfrm>
              <a:off x="5709094" y="3960780"/>
              <a:ext cx="636650" cy="675227"/>
            </a:xfrm>
            <a:custGeom>
              <a:avLst/>
              <a:gdLst>
                <a:gd name="connsiteX0" fmla="*/ 482346 w 636650"/>
                <a:gd name="connsiteY0" fmla="*/ 390716 h 675227"/>
                <a:gd name="connsiteX1" fmla="*/ 164021 w 636650"/>
                <a:gd name="connsiteY1" fmla="*/ 0 h 675227"/>
                <a:gd name="connsiteX2" fmla="*/ 0 w 636650"/>
                <a:gd name="connsiteY2" fmla="*/ 0 h 675227"/>
                <a:gd name="connsiteX3" fmla="*/ 0 w 636650"/>
                <a:gd name="connsiteY3" fmla="*/ 675227 h 675227"/>
                <a:gd name="connsiteX4" fmla="*/ 154305 w 636650"/>
                <a:gd name="connsiteY4" fmla="*/ 675227 h 675227"/>
                <a:gd name="connsiteX5" fmla="*/ 154305 w 636650"/>
                <a:gd name="connsiteY5" fmla="*/ 260413 h 675227"/>
                <a:gd name="connsiteX6" fmla="*/ 491966 w 636650"/>
                <a:gd name="connsiteY6" fmla="*/ 675227 h 675227"/>
                <a:gd name="connsiteX7" fmla="*/ 636651 w 636650"/>
                <a:gd name="connsiteY7" fmla="*/ 675227 h 675227"/>
                <a:gd name="connsiteX8" fmla="*/ 636651 w 636650"/>
                <a:gd name="connsiteY8" fmla="*/ 0 h 675227"/>
                <a:gd name="connsiteX9" fmla="*/ 482346 w 636650"/>
                <a:gd name="connsiteY9" fmla="*/ 0 h 675227"/>
                <a:gd name="connsiteX10" fmla="*/ 482346 w 636650"/>
                <a:gd name="connsiteY10" fmla="*/ 390716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650" h="675227">
                  <a:moveTo>
                    <a:pt x="482346" y="390716"/>
                  </a:moveTo>
                  <a:lnTo>
                    <a:pt x="164021" y="0"/>
                  </a:lnTo>
                  <a:lnTo>
                    <a:pt x="0" y="0"/>
                  </a:lnTo>
                  <a:lnTo>
                    <a:pt x="0" y="675227"/>
                  </a:lnTo>
                  <a:lnTo>
                    <a:pt x="154305" y="675227"/>
                  </a:lnTo>
                  <a:lnTo>
                    <a:pt x="154305" y="260413"/>
                  </a:lnTo>
                  <a:lnTo>
                    <a:pt x="491966" y="675227"/>
                  </a:lnTo>
                  <a:lnTo>
                    <a:pt x="636651" y="675227"/>
                  </a:lnTo>
                  <a:lnTo>
                    <a:pt x="636651" y="0"/>
                  </a:lnTo>
                  <a:lnTo>
                    <a:pt x="482346" y="0"/>
                  </a:lnTo>
                  <a:lnTo>
                    <a:pt x="482346" y="390716"/>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9" name="Полілінія: фігура 18">
              <a:extLst>
                <a:ext uri="{FF2B5EF4-FFF2-40B4-BE49-F238E27FC236}">
                  <a16:creationId xmlns:a16="http://schemas.microsoft.com/office/drawing/2014/main" id="{257EA501-FA4C-34D2-4B75-E44DEF82F5F6}"/>
                </a:ext>
              </a:extLst>
            </p:cNvPr>
            <p:cNvSpPr/>
            <p:nvPr/>
          </p:nvSpPr>
          <p:spPr>
            <a:xfrm>
              <a:off x="6500145" y="3960780"/>
              <a:ext cx="653129" cy="675322"/>
            </a:xfrm>
            <a:custGeom>
              <a:avLst/>
              <a:gdLst>
                <a:gd name="connsiteX0" fmla="*/ 298990 w 653129"/>
                <a:gd name="connsiteY0" fmla="*/ 0 h 675322"/>
                <a:gd name="connsiteX1" fmla="*/ 0 w 653129"/>
                <a:gd name="connsiteY1" fmla="*/ 0 h 675322"/>
                <a:gd name="connsiteX2" fmla="*/ 0 w 653129"/>
                <a:gd name="connsiteY2" fmla="*/ 675322 h 675322"/>
                <a:gd name="connsiteX3" fmla="*/ 298990 w 653129"/>
                <a:gd name="connsiteY3" fmla="*/ 675322 h 675322"/>
                <a:gd name="connsiteX4" fmla="*/ 653129 w 653129"/>
                <a:gd name="connsiteY4" fmla="*/ 337756 h 675322"/>
                <a:gd name="connsiteX5" fmla="*/ 298990 w 653129"/>
                <a:gd name="connsiteY5" fmla="*/ 95 h 675322"/>
                <a:gd name="connsiteX6" fmla="*/ 294227 w 653129"/>
                <a:gd name="connsiteY6" fmla="*/ 540353 h 675322"/>
                <a:gd name="connsiteX7" fmla="*/ 173736 w 653129"/>
                <a:gd name="connsiteY7" fmla="*/ 540353 h 675322"/>
                <a:gd name="connsiteX8" fmla="*/ 173736 w 653129"/>
                <a:gd name="connsiteY8" fmla="*/ 135160 h 675322"/>
                <a:gd name="connsiteX9" fmla="*/ 294227 w 653129"/>
                <a:gd name="connsiteY9" fmla="*/ 135160 h 675322"/>
                <a:gd name="connsiteX10" fmla="*/ 469773 w 653129"/>
                <a:gd name="connsiteY10" fmla="*/ 337756 h 675322"/>
                <a:gd name="connsiteX11" fmla="*/ 294227 w 653129"/>
                <a:gd name="connsiteY11" fmla="*/ 540258 h 67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3129" h="675322">
                  <a:moveTo>
                    <a:pt x="298990" y="0"/>
                  </a:moveTo>
                  <a:lnTo>
                    <a:pt x="0" y="0"/>
                  </a:lnTo>
                  <a:lnTo>
                    <a:pt x="0" y="675322"/>
                  </a:lnTo>
                  <a:lnTo>
                    <a:pt x="298990" y="675322"/>
                  </a:lnTo>
                  <a:cubicBezTo>
                    <a:pt x="512255" y="675322"/>
                    <a:pt x="653129" y="514255"/>
                    <a:pt x="653129" y="337756"/>
                  </a:cubicBezTo>
                  <a:cubicBezTo>
                    <a:pt x="653129" y="161258"/>
                    <a:pt x="512255" y="95"/>
                    <a:pt x="298990" y="95"/>
                  </a:cubicBezTo>
                  <a:moveTo>
                    <a:pt x="294227" y="540353"/>
                  </a:moveTo>
                  <a:lnTo>
                    <a:pt x="173736" y="540353"/>
                  </a:lnTo>
                  <a:lnTo>
                    <a:pt x="173736" y="135160"/>
                  </a:lnTo>
                  <a:lnTo>
                    <a:pt x="294227" y="135160"/>
                  </a:lnTo>
                  <a:cubicBezTo>
                    <a:pt x="402241" y="135160"/>
                    <a:pt x="469773" y="207550"/>
                    <a:pt x="469773" y="337756"/>
                  </a:cubicBezTo>
                  <a:cubicBezTo>
                    <a:pt x="469773" y="467963"/>
                    <a:pt x="402241" y="540258"/>
                    <a:pt x="294227" y="540258"/>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0" name="Полілінія: фігура 19">
              <a:extLst>
                <a:ext uri="{FF2B5EF4-FFF2-40B4-BE49-F238E27FC236}">
                  <a16:creationId xmlns:a16="http://schemas.microsoft.com/office/drawing/2014/main" id="{FBFAAEC0-2F50-B5BA-A6A0-498F310B0868}"/>
                </a:ext>
              </a:extLst>
            </p:cNvPr>
            <p:cNvSpPr/>
            <p:nvPr/>
          </p:nvSpPr>
          <p:spPr>
            <a:xfrm>
              <a:off x="5637561" y="2973800"/>
              <a:ext cx="791432" cy="911447"/>
            </a:xfrm>
            <a:custGeom>
              <a:avLst/>
              <a:gdLst>
                <a:gd name="connsiteX0" fmla="*/ 580549 w 791432"/>
                <a:gd name="connsiteY0" fmla="*/ 105823 h 911447"/>
                <a:gd name="connsiteX1" fmla="*/ 614458 w 791432"/>
                <a:gd name="connsiteY1" fmla="*/ 26098 h 911447"/>
                <a:gd name="connsiteX2" fmla="*/ 552831 w 791432"/>
                <a:gd name="connsiteY2" fmla="*/ 0 h 911447"/>
                <a:gd name="connsiteX3" fmla="*/ 519017 w 791432"/>
                <a:gd name="connsiteY3" fmla="*/ 79724 h 911447"/>
                <a:gd name="connsiteX4" fmla="*/ 395669 w 791432"/>
                <a:gd name="connsiteY4" fmla="*/ 60103 h 911447"/>
                <a:gd name="connsiteX5" fmla="*/ 0 w 791432"/>
                <a:gd name="connsiteY5" fmla="*/ 455771 h 911447"/>
                <a:gd name="connsiteX6" fmla="*/ 210884 w 791432"/>
                <a:gd name="connsiteY6" fmla="*/ 805624 h 911447"/>
                <a:gd name="connsiteX7" fmla="*/ 176975 w 791432"/>
                <a:gd name="connsiteY7" fmla="*/ 885349 h 911447"/>
                <a:gd name="connsiteX8" fmla="*/ 238506 w 791432"/>
                <a:gd name="connsiteY8" fmla="*/ 911447 h 911447"/>
                <a:gd name="connsiteX9" fmla="*/ 272320 w 791432"/>
                <a:gd name="connsiteY9" fmla="*/ 831723 h 911447"/>
                <a:gd name="connsiteX10" fmla="*/ 395669 w 791432"/>
                <a:gd name="connsiteY10" fmla="*/ 851440 h 911447"/>
                <a:gd name="connsiteX11" fmla="*/ 791432 w 791432"/>
                <a:gd name="connsiteY11" fmla="*/ 455676 h 911447"/>
                <a:gd name="connsiteX12" fmla="*/ 580549 w 791432"/>
                <a:gd name="connsiteY12" fmla="*/ 105823 h 911447"/>
                <a:gd name="connsiteX13" fmla="*/ 395669 w 791432"/>
                <a:gd name="connsiteY13" fmla="*/ 555022 h 911447"/>
                <a:gd name="connsiteX14" fmla="*/ 296323 w 791432"/>
                <a:gd name="connsiteY14" fmla="*/ 455676 h 911447"/>
                <a:gd name="connsiteX15" fmla="*/ 395669 w 791432"/>
                <a:gd name="connsiteY15" fmla="*/ 356330 h 911447"/>
                <a:gd name="connsiteX16" fmla="*/ 495014 w 791432"/>
                <a:gd name="connsiteY16" fmla="*/ 455676 h 911447"/>
                <a:gd name="connsiteX17" fmla="*/ 395669 w 791432"/>
                <a:gd name="connsiteY17" fmla="*/ 555022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1432" h="911447">
                  <a:moveTo>
                    <a:pt x="580549" y="105823"/>
                  </a:moveTo>
                  <a:lnTo>
                    <a:pt x="614458" y="26098"/>
                  </a:lnTo>
                  <a:lnTo>
                    <a:pt x="552831" y="0"/>
                  </a:lnTo>
                  <a:lnTo>
                    <a:pt x="519017" y="79724"/>
                  </a:lnTo>
                  <a:cubicBezTo>
                    <a:pt x="480251" y="66961"/>
                    <a:pt x="438912" y="60103"/>
                    <a:pt x="395669" y="60103"/>
                  </a:cubicBezTo>
                  <a:cubicBezTo>
                    <a:pt x="177165" y="60103"/>
                    <a:pt x="0" y="237268"/>
                    <a:pt x="0" y="455771"/>
                  </a:cubicBezTo>
                  <a:cubicBezTo>
                    <a:pt x="0" y="607505"/>
                    <a:pt x="85535" y="739331"/>
                    <a:pt x="210884" y="805624"/>
                  </a:cubicBezTo>
                  <a:lnTo>
                    <a:pt x="176975" y="885349"/>
                  </a:lnTo>
                  <a:lnTo>
                    <a:pt x="238506" y="911447"/>
                  </a:lnTo>
                  <a:lnTo>
                    <a:pt x="272320" y="831723"/>
                  </a:lnTo>
                  <a:cubicBezTo>
                    <a:pt x="311182" y="844486"/>
                    <a:pt x="352616" y="851440"/>
                    <a:pt x="395669" y="851440"/>
                  </a:cubicBezTo>
                  <a:cubicBezTo>
                    <a:pt x="614267" y="851440"/>
                    <a:pt x="791432" y="674275"/>
                    <a:pt x="791432" y="455676"/>
                  </a:cubicBezTo>
                  <a:cubicBezTo>
                    <a:pt x="791432" y="303943"/>
                    <a:pt x="705993" y="172117"/>
                    <a:pt x="580549" y="105823"/>
                  </a:cubicBezTo>
                  <a:moveTo>
                    <a:pt x="395669" y="555022"/>
                  </a:moveTo>
                  <a:cubicBezTo>
                    <a:pt x="340805" y="555022"/>
                    <a:pt x="296323" y="510540"/>
                    <a:pt x="296323" y="455676"/>
                  </a:cubicBezTo>
                  <a:cubicBezTo>
                    <a:pt x="296323" y="400812"/>
                    <a:pt x="340805" y="356330"/>
                    <a:pt x="395669" y="356330"/>
                  </a:cubicBezTo>
                  <a:cubicBezTo>
                    <a:pt x="450533" y="356330"/>
                    <a:pt x="495014" y="400812"/>
                    <a:pt x="495014" y="455676"/>
                  </a:cubicBezTo>
                  <a:cubicBezTo>
                    <a:pt x="495014" y="510540"/>
                    <a:pt x="450533" y="555022"/>
                    <a:pt x="395669" y="555022"/>
                  </a:cubicBezTo>
                </a:path>
              </a:pathLst>
            </a:custGeom>
            <a:solidFill>
              <a:srgbClr val="00B7B8"/>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nvGrpSpPr>
          <p:cNvPr id="21" name="Групувати 20">
            <a:extLst>
              <a:ext uri="{FF2B5EF4-FFF2-40B4-BE49-F238E27FC236}">
                <a16:creationId xmlns:a16="http://schemas.microsoft.com/office/drawing/2014/main" id="{14644A6D-0386-B9F7-49BB-1666900269EA}"/>
              </a:ext>
            </a:extLst>
          </p:cNvPr>
          <p:cNvGrpSpPr/>
          <p:nvPr/>
        </p:nvGrpSpPr>
        <p:grpSpPr>
          <a:xfrm>
            <a:off x="2003093" y="5898950"/>
            <a:ext cx="1051947" cy="650384"/>
            <a:chOff x="4800457" y="2628900"/>
            <a:chExt cx="2592942" cy="1603130"/>
          </a:xfrm>
        </p:grpSpPr>
        <p:sp>
          <p:nvSpPr>
            <p:cNvPr id="22" name="Полілінія: фігура 21">
              <a:extLst>
                <a:ext uri="{FF2B5EF4-FFF2-40B4-BE49-F238E27FC236}">
                  <a16:creationId xmlns:a16="http://schemas.microsoft.com/office/drawing/2014/main" id="{83D574CB-639F-A189-B223-625B91FF8417}"/>
                </a:ext>
              </a:extLst>
            </p:cNvPr>
            <p:cNvSpPr/>
            <p:nvPr/>
          </p:nvSpPr>
          <p:spPr>
            <a:xfrm>
              <a:off x="5638133" y="2853975"/>
              <a:ext cx="855535" cy="855535"/>
            </a:xfrm>
            <a:custGeom>
              <a:avLst/>
              <a:gdLst>
                <a:gd name="connsiteX0" fmla="*/ 427768 w 855535"/>
                <a:gd name="connsiteY0" fmla="*/ 0 h 855535"/>
                <a:gd name="connsiteX1" fmla="*/ 0 w 855535"/>
                <a:gd name="connsiteY1" fmla="*/ 427768 h 855535"/>
                <a:gd name="connsiteX2" fmla="*/ 427768 w 855535"/>
                <a:gd name="connsiteY2" fmla="*/ 855536 h 855535"/>
                <a:gd name="connsiteX3" fmla="*/ 855536 w 855535"/>
                <a:gd name="connsiteY3" fmla="*/ 427768 h 855535"/>
                <a:gd name="connsiteX4" fmla="*/ 427768 w 855535"/>
                <a:gd name="connsiteY4" fmla="*/ 0 h 855535"/>
                <a:gd name="connsiteX5" fmla="*/ 427768 w 855535"/>
                <a:gd name="connsiteY5" fmla="*/ 829532 h 855535"/>
                <a:gd name="connsiteX6" fmla="*/ 26003 w 855535"/>
                <a:gd name="connsiteY6" fmla="*/ 427768 h 855535"/>
                <a:gd name="connsiteX7" fmla="*/ 427768 w 855535"/>
                <a:gd name="connsiteY7" fmla="*/ 26003 h 855535"/>
                <a:gd name="connsiteX8" fmla="*/ 829532 w 855535"/>
                <a:gd name="connsiteY8" fmla="*/ 427768 h 855535"/>
                <a:gd name="connsiteX9" fmla="*/ 427768 w 855535"/>
                <a:gd name="connsiteY9" fmla="*/ 829532 h 85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5535" h="855535">
                  <a:moveTo>
                    <a:pt x="427768" y="0"/>
                  </a:moveTo>
                  <a:cubicBezTo>
                    <a:pt x="191548" y="0"/>
                    <a:pt x="0" y="191548"/>
                    <a:pt x="0" y="427768"/>
                  </a:cubicBezTo>
                  <a:cubicBezTo>
                    <a:pt x="0" y="663988"/>
                    <a:pt x="191548" y="855536"/>
                    <a:pt x="427768" y="855536"/>
                  </a:cubicBezTo>
                  <a:cubicBezTo>
                    <a:pt x="663988" y="855536"/>
                    <a:pt x="855536" y="663988"/>
                    <a:pt x="855536" y="427768"/>
                  </a:cubicBezTo>
                  <a:cubicBezTo>
                    <a:pt x="855536" y="191548"/>
                    <a:pt x="663988" y="0"/>
                    <a:pt x="427768" y="0"/>
                  </a:cubicBezTo>
                  <a:close/>
                  <a:moveTo>
                    <a:pt x="427768" y="829532"/>
                  </a:moveTo>
                  <a:cubicBezTo>
                    <a:pt x="205931" y="829532"/>
                    <a:pt x="26003" y="649700"/>
                    <a:pt x="26003" y="427768"/>
                  </a:cubicBezTo>
                  <a:cubicBezTo>
                    <a:pt x="26003" y="205835"/>
                    <a:pt x="205835" y="26003"/>
                    <a:pt x="427768" y="26003"/>
                  </a:cubicBezTo>
                  <a:cubicBezTo>
                    <a:pt x="649700" y="26003"/>
                    <a:pt x="829532" y="205835"/>
                    <a:pt x="829532" y="427768"/>
                  </a:cubicBezTo>
                  <a:cubicBezTo>
                    <a:pt x="829532" y="649700"/>
                    <a:pt x="649700" y="829532"/>
                    <a:pt x="427768" y="829532"/>
                  </a:cubicBezTo>
                  <a:close/>
                </a:path>
              </a:pathLst>
            </a:custGeom>
            <a:solidFill>
              <a:srgbClr val="EF505B"/>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nvGrpSpPr>
            <p:cNvPr id="23" name="Графіка 29">
              <a:extLst>
                <a:ext uri="{FF2B5EF4-FFF2-40B4-BE49-F238E27FC236}">
                  <a16:creationId xmlns:a16="http://schemas.microsoft.com/office/drawing/2014/main" id="{21500ECE-EE54-A79D-4511-7F94ECBD7052}"/>
                </a:ext>
              </a:extLst>
            </p:cNvPr>
            <p:cNvGrpSpPr/>
            <p:nvPr/>
          </p:nvGrpSpPr>
          <p:grpSpPr>
            <a:xfrm>
              <a:off x="4800689" y="2628900"/>
              <a:ext cx="2592234" cy="1406051"/>
              <a:chOff x="4800689" y="2628900"/>
              <a:chExt cx="2592234" cy="1406051"/>
            </a:xfrm>
            <a:solidFill>
              <a:srgbClr val="404D9F"/>
            </a:solidFill>
          </p:grpSpPr>
          <p:sp>
            <p:nvSpPr>
              <p:cNvPr id="52" name="Полілінія: фігура 51">
                <a:extLst>
                  <a:ext uri="{FF2B5EF4-FFF2-40B4-BE49-F238E27FC236}">
                    <a16:creationId xmlns:a16="http://schemas.microsoft.com/office/drawing/2014/main" id="{2F518995-6FC7-9E58-0163-716DBBE9A5DE}"/>
                  </a:ext>
                </a:extLst>
              </p:cNvPr>
              <p:cNvSpPr/>
              <p:nvPr/>
            </p:nvSpPr>
            <p:spPr>
              <a:xfrm>
                <a:off x="6645592" y="3004223"/>
                <a:ext cx="375285" cy="504213"/>
              </a:xfrm>
              <a:custGeom>
                <a:avLst/>
                <a:gdLst>
                  <a:gd name="connsiteX0" fmla="*/ 373666 w 375285"/>
                  <a:gd name="connsiteY0" fmla="*/ 497547 h 504213"/>
                  <a:gd name="connsiteX1" fmla="*/ 293751 w 375285"/>
                  <a:gd name="connsiteY1" fmla="*/ 303428 h 504213"/>
                  <a:gd name="connsiteX2" fmla="*/ 245269 w 375285"/>
                  <a:gd name="connsiteY2" fmla="*/ 253993 h 504213"/>
                  <a:gd name="connsiteX3" fmla="*/ 256223 w 375285"/>
                  <a:gd name="connsiteY3" fmla="*/ 250469 h 504213"/>
                  <a:gd name="connsiteX4" fmla="*/ 340042 w 375285"/>
                  <a:gd name="connsiteY4" fmla="*/ 174650 h 504213"/>
                  <a:gd name="connsiteX5" fmla="*/ 342614 w 375285"/>
                  <a:gd name="connsiteY5" fmla="*/ 100450 h 504213"/>
                  <a:gd name="connsiteX6" fmla="*/ 328708 w 375285"/>
                  <a:gd name="connsiteY6" fmla="*/ 63493 h 504213"/>
                  <a:gd name="connsiteX7" fmla="*/ 253175 w 375285"/>
                  <a:gd name="connsiteY7" fmla="*/ 11296 h 504213"/>
                  <a:gd name="connsiteX8" fmla="*/ 157353 w 375285"/>
                  <a:gd name="connsiteY8" fmla="*/ 438 h 504213"/>
                  <a:gd name="connsiteX9" fmla="*/ 12383 w 375285"/>
                  <a:gd name="connsiteY9" fmla="*/ 247 h 504213"/>
                  <a:gd name="connsiteX10" fmla="*/ 0 w 375285"/>
                  <a:gd name="connsiteY10" fmla="*/ 247 h 504213"/>
                  <a:gd name="connsiteX11" fmla="*/ 0 w 375285"/>
                  <a:gd name="connsiteY11" fmla="*/ 502596 h 504213"/>
                  <a:gd name="connsiteX12" fmla="*/ 100965 w 375285"/>
                  <a:gd name="connsiteY12" fmla="*/ 501357 h 504213"/>
                  <a:gd name="connsiteX13" fmla="*/ 100965 w 375285"/>
                  <a:gd name="connsiteY13" fmla="*/ 294093 h 504213"/>
                  <a:gd name="connsiteX14" fmla="*/ 154877 w 375285"/>
                  <a:gd name="connsiteY14" fmla="*/ 295998 h 504213"/>
                  <a:gd name="connsiteX15" fmla="*/ 190595 w 375285"/>
                  <a:gd name="connsiteY15" fmla="*/ 319620 h 504213"/>
                  <a:gd name="connsiteX16" fmla="*/ 201454 w 375285"/>
                  <a:gd name="connsiteY16" fmla="*/ 340766 h 504213"/>
                  <a:gd name="connsiteX17" fmla="*/ 252413 w 375285"/>
                  <a:gd name="connsiteY17" fmla="*/ 473068 h 504213"/>
                  <a:gd name="connsiteX18" fmla="*/ 264128 w 375285"/>
                  <a:gd name="connsiteY18" fmla="*/ 503072 h 504213"/>
                  <a:gd name="connsiteX19" fmla="*/ 375285 w 375285"/>
                  <a:gd name="connsiteY19" fmla="*/ 501834 h 504213"/>
                  <a:gd name="connsiteX20" fmla="*/ 373666 w 375285"/>
                  <a:gd name="connsiteY20" fmla="*/ 497643 h 504213"/>
                  <a:gd name="connsiteX21" fmla="*/ 221171 w 375285"/>
                  <a:gd name="connsiteY21" fmla="*/ 194081 h 504213"/>
                  <a:gd name="connsiteX22" fmla="*/ 180023 w 375285"/>
                  <a:gd name="connsiteY22" fmla="*/ 211893 h 504213"/>
                  <a:gd name="connsiteX23" fmla="*/ 102775 w 375285"/>
                  <a:gd name="connsiteY23" fmla="*/ 214560 h 504213"/>
                  <a:gd name="connsiteX24" fmla="*/ 101441 w 375285"/>
                  <a:gd name="connsiteY24" fmla="*/ 213321 h 504213"/>
                  <a:gd name="connsiteX25" fmla="*/ 101441 w 375285"/>
                  <a:gd name="connsiteY25" fmla="*/ 79400 h 504213"/>
                  <a:gd name="connsiteX26" fmla="*/ 168974 w 375285"/>
                  <a:gd name="connsiteY26" fmla="*/ 81210 h 504213"/>
                  <a:gd name="connsiteX27" fmla="*/ 197834 w 375285"/>
                  <a:gd name="connsiteY27" fmla="*/ 86544 h 504213"/>
                  <a:gd name="connsiteX28" fmla="*/ 240030 w 375285"/>
                  <a:gd name="connsiteY28" fmla="*/ 132835 h 504213"/>
                  <a:gd name="connsiteX29" fmla="*/ 221171 w 375285"/>
                  <a:gd name="connsiteY29" fmla="*/ 194176 h 50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75285" h="504213">
                    <a:moveTo>
                      <a:pt x="373666" y="497547"/>
                    </a:moveTo>
                    <a:cubicBezTo>
                      <a:pt x="347091" y="432777"/>
                      <a:pt x="320992" y="367912"/>
                      <a:pt x="293751" y="303428"/>
                    </a:cubicBezTo>
                    <a:cubicBezTo>
                      <a:pt x="284417" y="281235"/>
                      <a:pt x="271558" y="260946"/>
                      <a:pt x="245269" y="253993"/>
                    </a:cubicBezTo>
                    <a:cubicBezTo>
                      <a:pt x="249079" y="252279"/>
                      <a:pt x="252603" y="251326"/>
                      <a:pt x="256223" y="250469"/>
                    </a:cubicBezTo>
                    <a:cubicBezTo>
                      <a:pt x="297466" y="239896"/>
                      <a:pt x="326136" y="215226"/>
                      <a:pt x="340042" y="174650"/>
                    </a:cubicBezTo>
                    <a:cubicBezTo>
                      <a:pt x="348329" y="150361"/>
                      <a:pt x="347282" y="125406"/>
                      <a:pt x="342614" y="100450"/>
                    </a:cubicBezTo>
                    <a:cubicBezTo>
                      <a:pt x="340138" y="87306"/>
                      <a:pt x="335471" y="75018"/>
                      <a:pt x="328708" y="63493"/>
                    </a:cubicBezTo>
                    <a:cubicBezTo>
                      <a:pt x="311658" y="34347"/>
                      <a:pt x="284321" y="20059"/>
                      <a:pt x="253175" y="11296"/>
                    </a:cubicBezTo>
                    <a:cubicBezTo>
                      <a:pt x="221837" y="2533"/>
                      <a:pt x="189548" y="1009"/>
                      <a:pt x="157353" y="438"/>
                    </a:cubicBezTo>
                    <a:cubicBezTo>
                      <a:pt x="109061" y="-420"/>
                      <a:pt x="60674" y="247"/>
                      <a:pt x="12383" y="247"/>
                    </a:cubicBezTo>
                    <a:lnTo>
                      <a:pt x="0" y="247"/>
                    </a:lnTo>
                    <a:lnTo>
                      <a:pt x="0" y="502596"/>
                    </a:lnTo>
                    <a:cubicBezTo>
                      <a:pt x="19050" y="504786"/>
                      <a:pt x="92488" y="504024"/>
                      <a:pt x="100965" y="501357"/>
                    </a:cubicBezTo>
                    <a:lnTo>
                      <a:pt x="100965" y="294093"/>
                    </a:lnTo>
                    <a:cubicBezTo>
                      <a:pt x="119444" y="294951"/>
                      <a:pt x="137065" y="292855"/>
                      <a:pt x="154877" y="295998"/>
                    </a:cubicBezTo>
                    <a:cubicBezTo>
                      <a:pt x="170402" y="298761"/>
                      <a:pt x="182499" y="306095"/>
                      <a:pt x="190595" y="319620"/>
                    </a:cubicBezTo>
                    <a:cubicBezTo>
                      <a:pt x="194691" y="326383"/>
                      <a:pt x="198596" y="333432"/>
                      <a:pt x="201454" y="340766"/>
                    </a:cubicBezTo>
                    <a:cubicBezTo>
                      <a:pt x="218599" y="384771"/>
                      <a:pt x="235458" y="428967"/>
                      <a:pt x="252413" y="473068"/>
                    </a:cubicBezTo>
                    <a:cubicBezTo>
                      <a:pt x="256318" y="483260"/>
                      <a:pt x="260318" y="493356"/>
                      <a:pt x="264128" y="503072"/>
                    </a:cubicBezTo>
                    <a:cubicBezTo>
                      <a:pt x="299657" y="505072"/>
                      <a:pt x="366332" y="504310"/>
                      <a:pt x="375285" y="501834"/>
                    </a:cubicBezTo>
                    <a:cubicBezTo>
                      <a:pt x="374713" y="500405"/>
                      <a:pt x="374237" y="499071"/>
                      <a:pt x="373666" y="497643"/>
                    </a:cubicBezTo>
                    <a:close/>
                    <a:moveTo>
                      <a:pt x="221171" y="194081"/>
                    </a:moveTo>
                    <a:cubicBezTo>
                      <a:pt x="209455" y="204463"/>
                      <a:pt x="194977" y="209321"/>
                      <a:pt x="180023" y="211893"/>
                    </a:cubicBezTo>
                    <a:cubicBezTo>
                      <a:pt x="154496" y="216179"/>
                      <a:pt x="128588" y="215036"/>
                      <a:pt x="102775" y="214560"/>
                    </a:cubicBezTo>
                    <a:cubicBezTo>
                      <a:pt x="102489" y="214560"/>
                      <a:pt x="102203" y="214083"/>
                      <a:pt x="101441" y="213321"/>
                    </a:cubicBezTo>
                    <a:lnTo>
                      <a:pt x="101441" y="79400"/>
                    </a:lnTo>
                    <a:cubicBezTo>
                      <a:pt x="124492" y="79781"/>
                      <a:pt x="146780" y="77876"/>
                      <a:pt x="168974" y="81210"/>
                    </a:cubicBezTo>
                    <a:cubicBezTo>
                      <a:pt x="178689" y="82638"/>
                      <a:pt x="188500" y="83877"/>
                      <a:pt x="197834" y="86544"/>
                    </a:cubicBezTo>
                    <a:cubicBezTo>
                      <a:pt x="221266" y="93211"/>
                      <a:pt x="236887" y="107784"/>
                      <a:pt x="240030" y="132835"/>
                    </a:cubicBezTo>
                    <a:cubicBezTo>
                      <a:pt x="242888" y="155886"/>
                      <a:pt x="239840" y="177698"/>
                      <a:pt x="221171" y="19417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3" name="Полілінія: фігура 52">
                <a:extLst>
                  <a:ext uri="{FF2B5EF4-FFF2-40B4-BE49-F238E27FC236}">
                    <a16:creationId xmlns:a16="http://schemas.microsoft.com/office/drawing/2014/main" id="{0FE0F246-671F-DBF0-BCAD-4B1F8CDD9248}"/>
                  </a:ext>
                </a:extLst>
              </p:cNvPr>
              <p:cNvSpPr/>
              <p:nvPr/>
            </p:nvSpPr>
            <p:spPr>
              <a:xfrm>
                <a:off x="7095362" y="3005137"/>
                <a:ext cx="297561" cy="501967"/>
              </a:xfrm>
              <a:custGeom>
                <a:avLst/>
                <a:gdLst>
                  <a:gd name="connsiteX0" fmla="*/ 100489 w 297561"/>
                  <a:gd name="connsiteY0" fmla="*/ 423100 h 501967"/>
                  <a:gd name="connsiteX1" fmla="*/ 100489 w 297561"/>
                  <a:gd name="connsiteY1" fmla="*/ 281464 h 501967"/>
                  <a:gd name="connsiteX2" fmla="*/ 279368 w 297561"/>
                  <a:gd name="connsiteY2" fmla="*/ 281464 h 501967"/>
                  <a:gd name="connsiteX3" fmla="*/ 279368 w 297561"/>
                  <a:gd name="connsiteY3" fmla="*/ 202406 h 501967"/>
                  <a:gd name="connsiteX4" fmla="*/ 100489 w 297561"/>
                  <a:gd name="connsiteY4" fmla="*/ 202406 h 501967"/>
                  <a:gd name="connsiteX5" fmla="*/ 100489 w 297561"/>
                  <a:gd name="connsiteY5" fmla="*/ 77915 h 501967"/>
                  <a:gd name="connsiteX6" fmla="*/ 295942 w 297561"/>
                  <a:gd name="connsiteY6" fmla="*/ 77915 h 501967"/>
                  <a:gd name="connsiteX7" fmla="*/ 295942 w 297561"/>
                  <a:gd name="connsiteY7" fmla="*/ 0 h 501967"/>
                  <a:gd name="connsiteX8" fmla="*/ 0 w 297561"/>
                  <a:gd name="connsiteY8" fmla="*/ 0 h 501967"/>
                  <a:gd name="connsiteX9" fmla="*/ 0 w 297561"/>
                  <a:gd name="connsiteY9" fmla="*/ 501967 h 501967"/>
                  <a:gd name="connsiteX10" fmla="*/ 297561 w 297561"/>
                  <a:gd name="connsiteY10" fmla="*/ 501967 h 501967"/>
                  <a:gd name="connsiteX11" fmla="*/ 297561 w 297561"/>
                  <a:gd name="connsiteY11" fmla="*/ 423196 h 501967"/>
                  <a:gd name="connsiteX12" fmla="*/ 100679 w 297561"/>
                  <a:gd name="connsiteY12" fmla="*/ 423196 h 50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561" h="501967">
                    <a:moveTo>
                      <a:pt x="100489" y="423100"/>
                    </a:moveTo>
                    <a:lnTo>
                      <a:pt x="100489" y="281464"/>
                    </a:lnTo>
                    <a:lnTo>
                      <a:pt x="279368" y="281464"/>
                    </a:lnTo>
                    <a:lnTo>
                      <a:pt x="279368" y="202406"/>
                    </a:lnTo>
                    <a:lnTo>
                      <a:pt x="100489" y="202406"/>
                    </a:lnTo>
                    <a:lnTo>
                      <a:pt x="100489" y="77915"/>
                    </a:lnTo>
                    <a:lnTo>
                      <a:pt x="295942" y="77915"/>
                    </a:lnTo>
                    <a:lnTo>
                      <a:pt x="295942" y="0"/>
                    </a:lnTo>
                    <a:lnTo>
                      <a:pt x="0" y="0"/>
                    </a:lnTo>
                    <a:lnTo>
                      <a:pt x="0" y="501967"/>
                    </a:lnTo>
                    <a:lnTo>
                      <a:pt x="297561" y="501967"/>
                    </a:lnTo>
                    <a:lnTo>
                      <a:pt x="297561" y="423196"/>
                    </a:lnTo>
                    <a:lnTo>
                      <a:pt x="100679" y="423196"/>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4" name="Полілінія: фігура 53">
                <a:extLst>
                  <a:ext uri="{FF2B5EF4-FFF2-40B4-BE49-F238E27FC236}">
                    <a16:creationId xmlns:a16="http://schemas.microsoft.com/office/drawing/2014/main" id="{59CCC6F1-79B8-7C60-DBFD-FE692A02D565}"/>
                  </a:ext>
                </a:extLst>
              </p:cNvPr>
              <p:cNvSpPr/>
              <p:nvPr/>
            </p:nvSpPr>
            <p:spPr>
              <a:xfrm>
                <a:off x="4800689" y="2996330"/>
                <a:ext cx="325354" cy="519899"/>
              </a:xfrm>
              <a:custGeom>
                <a:avLst/>
                <a:gdLst>
                  <a:gd name="connsiteX0" fmla="*/ 312521 w 325354"/>
                  <a:gd name="connsiteY0" fmla="*/ 305416 h 519899"/>
                  <a:gd name="connsiteX1" fmla="*/ 252228 w 325354"/>
                  <a:gd name="connsiteY1" fmla="*/ 245408 h 519899"/>
                  <a:gd name="connsiteX2" fmla="*/ 178409 w 325354"/>
                  <a:gd name="connsiteY2" fmla="*/ 213214 h 519899"/>
                  <a:gd name="connsiteX3" fmla="*/ 133166 w 325354"/>
                  <a:gd name="connsiteY3" fmla="*/ 192259 h 519899"/>
                  <a:gd name="connsiteX4" fmla="*/ 106210 w 325354"/>
                  <a:gd name="connsiteY4" fmla="*/ 158731 h 519899"/>
                  <a:gd name="connsiteX5" fmla="*/ 137261 w 325354"/>
                  <a:gd name="connsiteY5" fmla="*/ 89770 h 519899"/>
                  <a:gd name="connsiteX6" fmla="*/ 182029 w 325354"/>
                  <a:gd name="connsiteY6" fmla="*/ 78530 h 519899"/>
                  <a:gd name="connsiteX7" fmla="*/ 274326 w 325354"/>
                  <a:gd name="connsiteY7" fmla="*/ 95104 h 519899"/>
                  <a:gd name="connsiteX8" fmla="*/ 287090 w 325354"/>
                  <a:gd name="connsiteY8" fmla="*/ 99581 h 519899"/>
                  <a:gd name="connsiteX9" fmla="*/ 295948 w 325354"/>
                  <a:gd name="connsiteY9" fmla="*/ 17666 h 519899"/>
                  <a:gd name="connsiteX10" fmla="*/ 285280 w 325354"/>
                  <a:gd name="connsiteY10" fmla="*/ 14332 h 519899"/>
                  <a:gd name="connsiteX11" fmla="*/ 162884 w 325354"/>
                  <a:gd name="connsiteY11" fmla="*/ 330 h 519899"/>
                  <a:gd name="connsiteX12" fmla="*/ 90875 w 325354"/>
                  <a:gd name="connsiteY12" fmla="*/ 14618 h 519899"/>
                  <a:gd name="connsiteX13" fmla="*/ 15151 w 325354"/>
                  <a:gd name="connsiteY13" fmla="*/ 81578 h 519899"/>
                  <a:gd name="connsiteX14" fmla="*/ 1149 w 325354"/>
                  <a:gd name="connsiteY14" fmla="*/ 173685 h 519899"/>
                  <a:gd name="connsiteX15" fmla="*/ 16484 w 325354"/>
                  <a:gd name="connsiteY15" fmla="*/ 220834 h 519899"/>
                  <a:gd name="connsiteX16" fmla="*/ 70777 w 325354"/>
                  <a:gd name="connsiteY16" fmla="*/ 271602 h 519899"/>
                  <a:gd name="connsiteX17" fmla="*/ 138023 w 325354"/>
                  <a:gd name="connsiteY17" fmla="*/ 301892 h 519899"/>
                  <a:gd name="connsiteX18" fmla="*/ 188411 w 325354"/>
                  <a:gd name="connsiteY18" fmla="*/ 325418 h 519899"/>
                  <a:gd name="connsiteX19" fmla="*/ 213176 w 325354"/>
                  <a:gd name="connsiteY19" fmla="*/ 348469 h 519899"/>
                  <a:gd name="connsiteX20" fmla="*/ 196126 w 325354"/>
                  <a:gd name="connsiteY20" fmla="*/ 421716 h 519899"/>
                  <a:gd name="connsiteX21" fmla="*/ 134118 w 325354"/>
                  <a:gd name="connsiteY21" fmla="*/ 440957 h 519899"/>
                  <a:gd name="connsiteX22" fmla="*/ 32105 w 325354"/>
                  <a:gd name="connsiteY22" fmla="*/ 417430 h 519899"/>
                  <a:gd name="connsiteX23" fmla="*/ 17437 w 325354"/>
                  <a:gd name="connsiteY23" fmla="*/ 410762 h 519899"/>
                  <a:gd name="connsiteX24" fmla="*/ 8102 w 325354"/>
                  <a:gd name="connsiteY24" fmla="*/ 500393 h 519899"/>
                  <a:gd name="connsiteX25" fmla="*/ 32772 w 325354"/>
                  <a:gd name="connsiteY25" fmla="*/ 506489 h 519899"/>
                  <a:gd name="connsiteX26" fmla="*/ 99733 w 325354"/>
                  <a:gd name="connsiteY26" fmla="*/ 518300 h 519899"/>
                  <a:gd name="connsiteX27" fmla="*/ 182791 w 325354"/>
                  <a:gd name="connsiteY27" fmla="*/ 516680 h 519899"/>
                  <a:gd name="connsiteX28" fmla="*/ 254895 w 325354"/>
                  <a:gd name="connsiteY28" fmla="*/ 494297 h 519899"/>
                  <a:gd name="connsiteX29" fmla="*/ 319475 w 325354"/>
                  <a:gd name="connsiteY29" fmla="*/ 415620 h 519899"/>
                  <a:gd name="connsiteX30" fmla="*/ 324999 w 325354"/>
                  <a:gd name="connsiteY30" fmla="*/ 353517 h 519899"/>
                  <a:gd name="connsiteX31" fmla="*/ 312617 w 325354"/>
                  <a:gd name="connsiteY31" fmla="*/ 305511 h 51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25354" h="519899">
                    <a:moveTo>
                      <a:pt x="312521" y="305416"/>
                    </a:moveTo>
                    <a:cubicBezTo>
                      <a:pt x="299567" y="278270"/>
                      <a:pt x="277850" y="259791"/>
                      <a:pt x="252228" y="245408"/>
                    </a:cubicBezTo>
                    <a:cubicBezTo>
                      <a:pt x="228701" y="232169"/>
                      <a:pt x="203174" y="223406"/>
                      <a:pt x="178409" y="213214"/>
                    </a:cubicBezTo>
                    <a:cubicBezTo>
                      <a:pt x="163074" y="206832"/>
                      <a:pt x="147834" y="200069"/>
                      <a:pt x="133166" y="192259"/>
                    </a:cubicBezTo>
                    <a:cubicBezTo>
                      <a:pt x="119735" y="185115"/>
                      <a:pt x="108782" y="174352"/>
                      <a:pt x="106210" y="158731"/>
                    </a:cubicBezTo>
                    <a:cubicBezTo>
                      <a:pt x="102114" y="133585"/>
                      <a:pt x="109448" y="105105"/>
                      <a:pt x="137261" y="89770"/>
                    </a:cubicBezTo>
                    <a:cubicBezTo>
                      <a:pt x="151168" y="82055"/>
                      <a:pt x="166313" y="78721"/>
                      <a:pt x="182029" y="78530"/>
                    </a:cubicBezTo>
                    <a:cubicBezTo>
                      <a:pt x="213842" y="78149"/>
                      <a:pt x="244513" y="84245"/>
                      <a:pt x="274326" y="95104"/>
                    </a:cubicBezTo>
                    <a:cubicBezTo>
                      <a:pt x="278327" y="96533"/>
                      <a:pt x="282422" y="97961"/>
                      <a:pt x="287090" y="99581"/>
                    </a:cubicBezTo>
                    <a:cubicBezTo>
                      <a:pt x="290138" y="71196"/>
                      <a:pt x="292995" y="44621"/>
                      <a:pt x="295948" y="17666"/>
                    </a:cubicBezTo>
                    <a:cubicBezTo>
                      <a:pt x="291662" y="16332"/>
                      <a:pt x="288518" y="15189"/>
                      <a:pt x="285280" y="14332"/>
                    </a:cubicBezTo>
                    <a:cubicBezTo>
                      <a:pt x="245275" y="2997"/>
                      <a:pt x="204508" y="-1289"/>
                      <a:pt x="162884" y="330"/>
                    </a:cubicBezTo>
                    <a:cubicBezTo>
                      <a:pt x="138023" y="1283"/>
                      <a:pt x="114020" y="5569"/>
                      <a:pt x="90875" y="14618"/>
                    </a:cubicBezTo>
                    <a:cubicBezTo>
                      <a:pt x="57442" y="27667"/>
                      <a:pt x="31248" y="49098"/>
                      <a:pt x="15151" y="81578"/>
                    </a:cubicBezTo>
                    <a:cubicBezTo>
                      <a:pt x="578" y="110630"/>
                      <a:pt x="-1899" y="141967"/>
                      <a:pt x="1149" y="173685"/>
                    </a:cubicBezTo>
                    <a:cubicBezTo>
                      <a:pt x="2768" y="190259"/>
                      <a:pt x="7817" y="206261"/>
                      <a:pt x="16484" y="220834"/>
                    </a:cubicBezTo>
                    <a:cubicBezTo>
                      <a:pt x="29724" y="242932"/>
                      <a:pt x="48107" y="259982"/>
                      <a:pt x="70777" y="271602"/>
                    </a:cubicBezTo>
                    <a:cubicBezTo>
                      <a:pt x="92589" y="282842"/>
                      <a:pt x="115640" y="291700"/>
                      <a:pt x="138023" y="301892"/>
                    </a:cubicBezTo>
                    <a:cubicBezTo>
                      <a:pt x="154883" y="309512"/>
                      <a:pt x="171932" y="317036"/>
                      <a:pt x="188411" y="325418"/>
                    </a:cubicBezTo>
                    <a:cubicBezTo>
                      <a:pt x="198602" y="330657"/>
                      <a:pt x="207080" y="338468"/>
                      <a:pt x="213176" y="348469"/>
                    </a:cubicBezTo>
                    <a:cubicBezTo>
                      <a:pt x="226034" y="369519"/>
                      <a:pt x="223463" y="402952"/>
                      <a:pt x="196126" y="421716"/>
                    </a:cubicBezTo>
                    <a:cubicBezTo>
                      <a:pt x="177362" y="434670"/>
                      <a:pt x="156407" y="440480"/>
                      <a:pt x="134118" y="440957"/>
                    </a:cubicBezTo>
                    <a:cubicBezTo>
                      <a:pt x="98304" y="441719"/>
                      <a:pt x="64395" y="432575"/>
                      <a:pt x="32105" y="417430"/>
                    </a:cubicBezTo>
                    <a:cubicBezTo>
                      <a:pt x="27438" y="415239"/>
                      <a:pt x="22676" y="413144"/>
                      <a:pt x="17437" y="410762"/>
                    </a:cubicBezTo>
                    <a:cubicBezTo>
                      <a:pt x="14294" y="440861"/>
                      <a:pt x="11246" y="469817"/>
                      <a:pt x="8102" y="500393"/>
                    </a:cubicBezTo>
                    <a:cubicBezTo>
                      <a:pt x="16675" y="502583"/>
                      <a:pt x="24676" y="504965"/>
                      <a:pt x="32772" y="506489"/>
                    </a:cubicBezTo>
                    <a:cubicBezTo>
                      <a:pt x="55061" y="510775"/>
                      <a:pt x="77254" y="516585"/>
                      <a:pt x="99733" y="518300"/>
                    </a:cubicBezTo>
                    <a:cubicBezTo>
                      <a:pt x="127260" y="520395"/>
                      <a:pt x="155168" y="520967"/>
                      <a:pt x="182791" y="516680"/>
                    </a:cubicBezTo>
                    <a:cubicBezTo>
                      <a:pt x="208032" y="512775"/>
                      <a:pt x="232321" y="506489"/>
                      <a:pt x="254895" y="494297"/>
                    </a:cubicBezTo>
                    <a:cubicBezTo>
                      <a:pt x="287185" y="476771"/>
                      <a:pt x="308902" y="450863"/>
                      <a:pt x="319475" y="415620"/>
                    </a:cubicBezTo>
                    <a:cubicBezTo>
                      <a:pt x="325571" y="395332"/>
                      <a:pt x="325856" y="374472"/>
                      <a:pt x="324999" y="353517"/>
                    </a:cubicBezTo>
                    <a:cubicBezTo>
                      <a:pt x="324332" y="336658"/>
                      <a:pt x="319951" y="320656"/>
                      <a:pt x="312617" y="305511"/>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5" name="Полілінія: фігура 54">
                <a:extLst>
                  <a:ext uri="{FF2B5EF4-FFF2-40B4-BE49-F238E27FC236}">
                    <a16:creationId xmlns:a16="http://schemas.microsoft.com/office/drawing/2014/main" id="{36A678FA-4243-DB11-0017-F0D27E601398}"/>
                  </a:ext>
                </a:extLst>
              </p:cNvPr>
              <p:cNvSpPr/>
              <p:nvPr/>
            </p:nvSpPr>
            <p:spPr>
              <a:xfrm>
                <a:off x="5186558" y="2995772"/>
                <a:ext cx="390614" cy="520251"/>
              </a:xfrm>
              <a:custGeom>
                <a:avLst/>
                <a:gdLst>
                  <a:gd name="connsiteX0" fmla="*/ 236500 w 390614"/>
                  <a:gd name="connsiteY0" fmla="*/ 437419 h 520251"/>
                  <a:gd name="connsiteX1" fmla="*/ 129058 w 390614"/>
                  <a:gd name="connsiteY1" fmla="*/ 360647 h 520251"/>
                  <a:gd name="connsiteX2" fmla="*/ 105245 w 390614"/>
                  <a:gd name="connsiteY2" fmla="*/ 259015 h 520251"/>
                  <a:gd name="connsiteX3" fmla="*/ 148584 w 390614"/>
                  <a:gd name="connsiteY3" fmla="*/ 134047 h 520251"/>
                  <a:gd name="connsiteX4" fmla="*/ 217545 w 390614"/>
                  <a:gd name="connsiteY4" fmla="*/ 87851 h 520251"/>
                  <a:gd name="connsiteX5" fmla="*/ 302889 w 390614"/>
                  <a:gd name="connsiteY5" fmla="*/ 80517 h 520251"/>
                  <a:gd name="connsiteX6" fmla="*/ 375374 w 390614"/>
                  <a:gd name="connsiteY6" fmla="*/ 101662 h 520251"/>
                  <a:gd name="connsiteX7" fmla="*/ 382899 w 390614"/>
                  <a:gd name="connsiteY7" fmla="*/ 104996 h 520251"/>
                  <a:gd name="connsiteX8" fmla="*/ 389186 w 390614"/>
                  <a:gd name="connsiteY8" fmla="*/ 21081 h 520251"/>
                  <a:gd name="connsiteX9" fmla="*/ 275648 w 390614"/>
                  <a:gd name="connsiteY9" fmla="*/ 31 h 520251"/>
                  <a:gd name="connsiteX10" fmla="*/ 210020 w 390614"/>
                  <a:gd name="connsiteY10" fmla="*/ 5460 h 520251"/>
                  <a:gd name="connsiteX11" fmla="*/ 118295 w 390614"/>
                  <a:gd name="connsiteY11" fmla="*/ 37178 h 520251"/>
                  <a:gd name="connsiteX12" fmla="*/ 29045 w 390614"/>
                  <a:gd name="connsiteY12" fmla="*/ 131666 h 520251"/>
                  <a:gd name="connsiteX13" fmla="*/ 1232 w 390614"/>
                  <a:gd name="connsiteY13" fmla="*/ 237394 h 520251"/>
                  <a:gd name="connsiteX14" fmla="*/ 16758 w 390614"/>
                  <a:gd name="connsiteY14" fmla="*/ 370744 h 520251"/>
                  <a:gd name="connsiteX15" fmla="*/ 87148 w 390614"/>
                  <a:gd name="connsiteY15" fmla="*/ 466470 h 520251"/>
                  <a:gd name="connsiteX16" fmla="*/ 241929 w 390614"/>
                  <a:gd name="connsiteY16" fmla="*/ 518857 h 520251"/>
                  <a:gd name="connsiteX17" fmla="*/ 326130 w 390614"/>
                  <a:gd name="connsiteY17" fmla="*/ 516762 h 520251"/>
                  <a:gd name="connsiteX18" fmla="*/ 390614 w 390614"/>
                  <a:gd name="connsiteY18" fmla="*/ 505141 h 520251"/>
                  <a:gd name="connsiteX19" fmla="*/ 386138 w 390614"/>
                  <a:gd name="connsiteY19" fmla="*/ 421702 h 520251"/>
                  <a:gd name="connsiteX20" fmla="*/ 236500 w 390614"/>
                  <a:gd name="connsiteY20" fmla="*/ 437323 h 520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0614" h="520251">
                    <a:moveTo>
                      <a:pt x="236500" y="437419"/>
                    </a:moveTo>
                    <a:cubicBezTo>
                      <a:pt x="189065" y="428465"/>
                      <a:pt x="152966" y="402557"/>
                      <a:pt x="129058" y="360647"/>
                    </a:cubicBezTo>
                    <a:cubicBezTo>
                      <a:pt x="111246" y="329310"/>
                      <a:pt x="104674" y="295020"/>
                      <a:pt x="105245" y="259015"/>
                    </a:cubicBezTo>
                    <a:cubicBezTo>
                      <a:pt x="106007" y="212438"/>
                      <a:pt x="118009" y="170147"/>
                      <a:pt x="148584" y="134047"/>
                    </a:cubicBezTo>
                    <a:cubicBezTo>
                      <a:pt x="167158" y="111949"/>
                      <a:pt x="190208" y="96614"/>
                      <a:pt x="217545" y="87851"/>
                    </a:cubicBezTo>
                    <a:cubicBezTo>
                      <a:pt x="245358" y="78898"/>
                      <a:pt x="273838" y="77183"/>
                      <a:pt x="302889" y="80517"/>
                    </a:cubicBezTo>
                    <a:cubicBezTo>
                      <a:pt x="328416" y="83469"/>
                      <a:pt x="352610" y="89947"/>
                      <a:pt x="375374" y="101662"/>
                    </a:cubicBezTo>
                    <a:cubicBezTo>
                      <a:pt x="377279" y="102615"/>
                      <a:pt x="379280" y="103377"/>
                      <a:pt x="382899" y="104996"/>
                    </a:cubicBezTo>
                    <a:cubicBezTo>
                      <a:pt x="384614" y="75850"/>
                      <a:pt x="388709" y="48322"/>
                      <a:pt x="389186" y="21081"/>
                    </a:cubicBezTo>
                    <a:cubicBezTo>
                      <a:pt x="351848" y="5841"/>
                      <a:pt x="313938" y="602"/>
                      <a:pt x="275648" y="31"/>
                    </a:cubicBezTo>
                    <a:cubicBezTo>
                      <a:pt x="253835" y="-255"/>
                      <a:pt x="231737" y="1459"/>
                      <a:pt x="210020" y="5460"/>
                    </a:cubicBezTo>
                    <a:cubicBezTo>
                      <a:pt x="177731" y="11461"/>
                      <a:pt x="146870" y="20890"/>
                      <a:pt x="118295" y="37178"/>
                    </a:cubicBezTo>
                    <a:cubicBezTo>
                      <a:pt x="78956" y="59657"/>
                      <a:pt x="49238" y="90994"/>
                      <a:pt x="29045" y="131666"/>
                    </a:cubicBezTo>
                    <a:cubicBezTo>
                      <a:pt x="12472" y="165099"/>
                      <a:pt x="3899" y="200627"/>
                      <a:pt x="1232" y="237394"/>
                    </a:cubicBezTo>
                    <a:cubicBezTo>
                      <a:pt x="-2006" y="282637"/>
                      <a:pt x="470" y="327595"/>
                      <a:pt x="16758" y="370744"/>
                    </a:cubicBezTo>
                    <a:cubicBezTo>
                      <a:pt x="31331" y="409225"/>
                      <a:pt x="53810" y="441800"/>
                      <a:pt x="87148" y="466470"/>
                    </a:cubicBezTo>
                    <a:cubicBezTo>
                      <a:pt x="133154" y="500665"/>
                      <a:pt x="185922" y="514857"/>
                      <a:pt x="241929" y="518857"/>
                    </a:cubicBezTo>
                    <a:cubicBezTo>
                      <a:pt x="269933" y="520857"/>
                      <a:pt x="298222" y="521143"/>
                      <a:pt x="326130" y="516762"/>
                    </a:cubicBezTo>
                    <a:cubicBezTo>
                      <a:pt x="347657" y="513333"/>
                      <a:pt x="369088" y="509047"/>
                      <a:pt x="390614" y="505141"/>
                    </a:cubicBezTo>
                    <a:cubicBezTo>
                      <a:pt x="389090" y="476661"/>
                      <a:pt x="387662" y="449420"/>
                      <a:pt x="386138" y="421702"/>
                    </a:cubicBezTo>
                    <a:cubicBezTo>
                      <a:pt x="336608" y="438943"/>
                      <a:pt x="287363" y="446944"/>
                      <a:pt x="236500" y="437323"/>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6" name="Полілінія: фігура 55">
                <a:extLst>
                  <a:ext uri="{FF2B5EF4-FFF2-40B4-BE49-F238E27FC236}">
                    <a16:creationId xmlns:a16="http://schemas.microsoft.com/office/drawing/2014/main" id="{83D48521-C5BE-841B-23E7-11A8B897443C}"/>
                  </a:ext>
                </a:extLst>
              </p:cNvPr>
              <p:cNvSpPr/>
              <p:nvPr/>
            </p:nvSpPr>
            <p:spPr>
              <a:xfrm>
                <a:off x="5707665" y="3204305"/>
                <a:ext cx="479869" cy="587311"/>
              </a:xfrm>
              <a:custGeom>
                <a:avLst/>
                <a:gdLst>
                  <a:gd name="connsiteX0" fmla="*/ 384048 w 479869"/>
                  <a:gd name="connsiteY0" fmla="*/ 584835 h 587311"/>
                  <a:gd name="connsiteX1" fmla="*/ 344329 w 479869"/>
                  <a:gd name="connsiteY1" fmla="*/ 516731 h 587311"/>
                  <a:gd name="connsiteX2" fmla="*/ 337661 w 479869"/>
                  <a:gd name="connsiteY2" fmla="*/ 502539 h 587311"/>
                  <a:gd name="connsiteX3" fmla="*/ 324707 w 479869"/>
                  <a:gd name="connsiteY3" fmla="*/ 477964 h 587311"/>
                  <a:gd name="connsiteX4" fmla="*/ 312420 w 479869"/>
                  <a:gd name="connsiteY4" fmla="*/ 456629 h 587311"/>
                  <a:gd name="connsiteX5" fmla="*/ 269367 w 479869"/>
                  <a:gd name="connsiteY5" fmla="*/ 356616 h 587311"/>
                  <a:gd name="connsiteX6" fmla="*/ 251936 w 479869"/>
                  <a:gd name="connsiteY6" fmla="*/ 277082 h 587311"/>
                  <a:gd name="connsiteX7" fmla="*/ 265366 w 479869"/>
                  <a:gd name="connsiteY7" fmla="*/ 224980 h 587311"/>
                  <a:gd name="connsiteX8" fmla="*/ 301276 w 479869"/>
                  <a:gd name="connsiteY8" fmla="*/ 175260 h 587311"/>
                  <a:gd name="connsiteX9" fmla="*/ 394907 w 479869"/>
                  <a:gd name="connsiteY9" fmla="*/ 94012 h 587311"/>
                  <a:gd name="connsiteX10" fmla="*/ 477393 w 479869"/>
                  <a:gd name="connsiteY10" fmla="*/ 39529 h 587311"/>
                  <a:gd name="connsiteX11" fmla="*/ 479869 w 479869"/>
                  <a:gd name="connsiteY11" fmla="*/ 37338 h 587311"/>
                  <a:gd name="connsiteX12" fmla="*/ 479489 w 479869"/>
                  <a:gd name="connsiteY12" fmla="*/ 33814 h 587311"/>
                  <a:gd name="connsiteX13" fmla="*/ 413575 w 479869"/>
                  <a:gd name="connsiteY13" fmla="*/ 61341 h 587311"/>
                  <a:gd name="connsiteX14" fmla="*/ 274225 w 479869"/>
                  <a:gd name="connsiteY14" fmla="*/ 144209 h 587311"/>
                  <a:gd name="connsiteX15" fmla="*/ 252222 w 479869"/>
                  <a:gd name="connsiteY15" fmla="*/ 160496 h 587311"/>
                  <a:gd name="connsiteX16" fmla="*/ 156972 w 479869"/>
                  <a:gd name="connsiteY16" fmla="*/ 152019 h 587311"/>
                  <a:gd name="connsiteX17" fmla="*/ 83248 w 479869"/>
                  <a:gd name="connsiteY17" fmla="*/ 75819 h 587311"/>
                  <a:gd name="connsiteX18" fmla="*/ 7525 w 479869"/>
                  <a:gd name="connsiteY18" fmla="*/ 3143 h 587311"/>
                  <a:gd name="connsiteX19" fmla="*/ 2857 w 479869"/>
                  <a:gd name="connsiteY19" fmla="*/ 0 h 587311"/>
                  <a:gd name="connsiteX20" fmla="*/ 0 w 479869"/>
                  <a:gd name="connsiteY20" fmla="*/ 4953 h 587311"/>
                  <a:gd name="connsiteX21" fmla="*/ 97250 w 479869"/>
                  <a:gd name="connsiteY21" fmla="*/ 141732 h 587311"/>
                  <a:gd name="connsiteX22" fmla="*/ 130588 w 479869"/>
                  <a:gd name="connsiteY22" fmla="*/ 206121 h 587311"/>
                  <a:gd name="connsiteX23" fmla="*/ 142494 w 479869"/>
                  <a:gd name="connsiteY23" fmla="*/ 286798 h 587311"/>
                  <a:gd name="connsiteX24" fmla="*/ 121348 w 479869"/>
                  <a:gd name="connsiteY24" fmla="*/ 366332 h 587311"/>
                  <a:gd name="connsiteX25" fmla="*/ 105632 w 479869"/>
                  <a:gd name="connsiteY25" fmla="*/ 390811 h 587311"/>
                  <a:gd name="connsiteX26" fmla="*/ 92202 w 479869"/>
                  <a:gd name="connsiteY26" fmla="*/ 410432 h 587311"/>
                  <a:gd name="connsiteX27" fmla="*/ 87725 w 479869"/>
                  <a:gd name="connsiteY27" fmla="*/ 418243 h 587311"/>
                  <a:gd name="connsiteX28" fmla="*/ 54959 w 479869"/>
                  <a:gd name="connsiteY28" fmla="*/ 454152 h 587311"/>
                  <a:gd name="connsiteX29" fmla="*/ 15716 w 479869"/>
                  <a:gd name="connsiteY29" fmla="*/ 493300 h 587311"/>
                  <a:gd name="connsiteX30" fmla="*/ 20479 w 479869"/>
                  <a:gd name="connsiteY30" fmla="*/ 495872 h 587311"/>
                  <a:gd name="connsiteX31" fmla="*/ 82010 w 479869"/>
                  <a:gd name="connsiteY31" fmla="*/ 453199 h 587311"/>
                  <a:gd name="connsiteX32" fmla="*/ 116491 w 479869"/>
                  <a:gd name="connsiteY32" fmla="*/ 427482 h 587311"/>
                  <a:gd name="connsiteX33" fmla="*/ 136017 w 479869"/>
                  <a:gd name="connsiteY33" fmla="*/ 411289 h 587311"/>
                  <a:gd name="connsiteX34" fmla="*/ 163735 w 479869"/>
                  <a:gd name="connsiteY34" fmla="*/ 384429 h 587311"/>
                  <a:gd name="connsiteX35" fmla="*/ 202978 w 479869"/>
                  <a:gd name="connsiteY35" fmla="*/ 345948 h 587311"/>
                  <a:gd name="connsiteX36" fmla="*/ 218218 w 479869"/>
                  <a:gd name="connsiteY36" fmla="*/ 374428 h 587311"/>
                  <a:gd name="connsiteX37" fmla="*/ 269272 w 479869"/>
                  <a:gd name="connsiteY37" fmla="*/ 456343 h 587311"/>
                  <a:gd name="connsiteX38" fmla="*/ 278320 w 479869"/>
                  <a:gd name="connsiteY38" fmla="*/ 470630 h 587311"/>
                  <a:gd name="connsiteX39" fmla="*/ 298894 w 479869"/>
                  <a:gd name="connsiteY39" fmla="*/ 497776 h 587311"/>
                  <a:gd name="connsiteX40" fmla="*/ 326993 w 479869"/>
                  <a:gd name="connsiteY40" fmla="*/ 529971 h 587311"/>
                  <a:gd name="connsiteX41" fmla="*/ 381476 w 479869"/>
                  <a:gd name="connsiteY41" fmla="*/ 587312 h 587311"/>
                  <a:gd name="connsiteX42" fmla="*/ 383953 w 479869"/>
                  <a:gd name="connsiteY42" fmla="*/ 584835 h 587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79869" h="587311">
                    <a:moveTo>
                      <a:pt x="384048" y="584835"/>
                    </a:moveTo>
                    <a:cubicBezTo>
                      <a:pt x="370808" y="562166"/>
                      <a:pt x="357473" y="539496"/>
                      <a:pt x="344329" y="516731"/>
                    </a:cubicBezTo>
                    <a:cubicBezTo>
                      <a:pt x="341757" y="512255"/>
                      <a:pt x="339852" y="507301"/>
                      <a:pt x="337661" y="502539"/>
                    </a:cubicBezTo>
                    <a:lnTo>
                      <a:pt x="324707" y="477964"/>
                    </a:lnTo>
                    <a:cubicBezTo>
                      <a:pt x="320611" y="470916"/>
                      <a:pt x="316135" y="463963"/>
                      <a:pt x="312420" y="456629"/>
                    </a:cubicBezTo>
                    <a:cubicBezTo>
                      <a:pt x="296037" y="424243"/>
                      <a:pt x="281559" y="391001"/>
                      <a:pt x="269367" y="356616"/>
                    </a:cubicBezTo>
                    <a:cubicBezTo>
                      <a:pt x="260223" y="330803"/>
                      <a:pt x="253651" y="304419"/>
                      <a:pt x="251936" y="277082"/>
                    </a:cubicBezTo>
                    <a:cubicBezTo>
                      <a:pt x="250793" y="258604"/>
                      <a:pt x="256889" y="241268"/>
                      <a:pt x="265366" y="224980"/>
                    </a:cubicBezTo>
                    <a:cubicBezTo>
                      <a:pt x="274891" y="206693"/>
                      <a:pt x="287465" y="190405"/>
                      <a:pt x="301276" y="175260"/>
                    </a:cubicBezTo>
                    <a:cubicBezTo>
                      <a:pt x="329374" y="144685"/>
                      <a:pt x="361093" y="117920"/>
                      <a:pt x="394907" y="94012"/>
                    </a:cubicBezTo>
                    <a:cubicBezTo>
                      <a:pt x="421862" y="75057"/>
                      <a:pt x="449866" y="57626"/>
                      <a:pt x="477393" y="39529"/>
                    </a:cubicBezTo>
                    <a:cubicBezTo>
                      <a:pt x="478345" y="38957"/>
                      <a:pt x="479107" y="38005"/>
                      <a:pt x="479869" y="37338"/>
                    </a:cubicBezTo>
                    <a:cubicBezTo>
                      <a:pt x="479774" y="36195"/>
                      <a:pt x="479679" y="34957"/>
                      <a:pt x="479489" y="33814"/>
                    </a:cubicBezTo>
                    <a:cubicBezTo>
                      <a:pt x="457486" y="42958"/>
                      <a:pt x="435197" y="51245"/>
                      <a:pt x="413575" y="61341"/>
                    </a:cubicBezTo>
                    <a:cubicBezTo>
                      <a:pt x="364331" y="84296"/>
                      <a:pt x="317944" y="112109"/>
                      <a:pt x="274225" y="144209"/>
                    </a:cubicBezTo>
                    <a:cubicBezTo>
                      <a:pt x="266890" y="149638"/>
                      <a:pt x="259651" y="155162"/>
                      <a:pt x="252222" y="160496"/>
                    </a:cubicBezTo>
                    <a:cubicBezTo>
                      <a:pt x="219456" y="183642"/>
                      <a:pt x="181832" y="177260"/>
                      <a:pt x="156972" y="152019"/>
                    </a:cubicBezTo>
                    <a:cubicBezTo>
                      <a:pt x="132112" y="126873"/>
                      <a:pt x="108299" y="100774"/>
                      <a:pt x="83248" y="75819"/>
                    </a:cubicBezTo>
                    <a:cubicBezTo>
                      <a:pt x="58483" y="51149"/>
                      <a:pt x="32861" y="27337"/>
                      <a:pt x="7525" y="3143"/>
                    </a:cubicBezTo>
                    <a:cubicBezTo>
                      <a:pt x="6191" y="1905"/>
                      <a:pt x="4381" y="1048"/>
                      <a:pt x="2857" y="0"/>
                    </a:cubicBezTo>
                    <a:cubicBezTo>
                      <a:pt x="1905" y="1619"/>
                      <a:pt x="952" y="3334"/>
                      <a:pt x="0" y="4953"/>
                    </a:cubicBezTo>
                    <a:cubicBezTo>
                      <a:pt x="34480" y="49054"/>
                      <a:pt x="68675" y="93440"/>
                      <a:pt x="97250" y="141732"/>
                    </a:cubicBezTo>
                    <a:cubicBezTo>
                      <a:pt x="109538" y="162497"/>
                      <a:pt x="120015" y="184404"/>
                      <a:pt x="130588" y="206121"/>
                    </a:cubicBezTo>
                    <a:cubicBezTo>
                      <a:pt x="142970" y="231648"/>
                      <a:pt x="145637" y="258509"/>
                      <a:pt x="142494" y="286798"/>
                    </a:cubicBezTo>
                    <a:cubicBezTo>
                      <a:pt x="139446" y="314611"/>
                      <a:pt x="133540" y="341186"/>
                      <a:pt x="121348" y="366332"/>
                    </a:cubicBezTo>
                    <a:cubicBezTo>
                      <a:pt x="117157" y="375095"/>
                      <a:pt x="113919" y="384620"/>
                      <a:pt x="105632" y="390811"/>
                    </a:cubicBezTo>
                    <a:cubicBezTo>
                      <a:pt x="101155" y="397383"/>
                      <a:pt x="96679" y="403955"/>
                      <a:pt x="92202" y="410432"/>
                    </a:cubicBezTo>
                    <a:cubicBezTo>
                      <a:pt x="90773" y="413004"/>
                      <a:pt x="89725" y="416052"/>
                      <a:pt x="87725" y="418243"/>
                    </a:cubicBezTo>
                    <a:cubicBezTo>
                      <a:pt x="76962" y="430339"/>
                      <a:pt x="66199" y="442436"/>
                      <a:pt x="54959" y="454152"/>
                    </a:cubicBezTo>
                    <a:cubicBezTo>
                      <a:pt x="42100" y="467487"/>
                      <a:pt x="28861" y="480251"/>
                      <a:pt x="15716" y="493300"/>
                    </a:cubicBezTo>
                    <a:cubicBezTo>
                      <a:pt x="17335" y="494157"/>
                      <a:pt x="18859" y="495014"/>
                      <a:pt x="20479" y="495872"/>
                    </a:cubicBezTo>
                    <a:cubicBezTo>
                      <a:pt x="40957" y="481679"/>
                      <a:pt x="61627" y="467582"/>
                      <a:pt x="82010" y="453199"/>
                    </a:cubicBezTo>
                    <a:cubicBezTo>
                      <a:pt x="93726" y="444913"/>
                      <a:pt x="104965" y="436055"/>
                      <a:pt x="116491" y="427482"/>
                    </a:cubicBezTo>
                    <a:cubicBezTo>
                      <a:pt x="122968" y="422053"/>
                      <a:pt x="129445" y="416719"/>
                      <a:pt x="136017" y="411289"/>
                    </a:cubicBezTo>
                    <a:cubicBezTo>
                      <a:pt x="145256" y="402336"/>
                      <a:pt x="154495" y="393383"/>
                      <a:pt x="163735" y="384429"/>
                    </a:cubicBezTo>
                    <a:cubicBezTo>
                      <a:pt x="176689" y="371761"/>
                      <a:pt x="189738" y="358997"/>
                      <a:pt x="202978" y="345948"/>
                    </a:cubicBezTo>
                    <a:cubicBezTo>
                      <a:pt x="207931" y="355187"/>
                      <a:pt x="212503" y="365189"/>
                      <a:pt x="218218" y="374428"/>
                    </a:cubicBezTo>
                    <a:cubicBezTo>
                      <a:pt x="234982" y="401860"/>
                      <a:pt x="252222" y="429006"/>
                      <a:pt x="269272" y="456343"/>
                    </a:cubicBezTo>
                    <a:cubicBezTo>
                      <a:pt x="272224" y="461105"/>
                      <a:pt x="275272" y="465868"/>
                      <a:pt x="278320" y="470630"/>
                    </a:cubicBezTo>
                    <a:cubicBezTo>
                      <a:pt x="285178" y="479679"/>
                      <a:pt x="292036" y="488728"/>
                      <a:pt x="298894" y="497776"/>
                    </a:cubicBezTo>
                    <a:cubicBezTo>
                      <a:pt x="308229" y="508540"/>
                      <a:pt x="317278" y="519589"/>
                      <a:pt x="326993" y="529971"/>
                    </a:cubicBezTo>
                    <a:cubicBezTo>
                      <a:pt x="344995" y="549307"/>
                      <a:pt x="363283" y="568262"/>
                      <a:pt x="381476" y="587312"/>
                    </a:cubicBezTo>
                    <a:cubicBezTo>
                      <a:pt x="382333" y="586454"/>
                      <a:pt x="383095" y="585692"/>
                      <a:pt x="383953" y="58483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7" name="Полілінія: фігура 56">
                <a:extLst>
                  <a:ext uri="{FF2B5EF4-FFF2-40B4-BE49-F238E27FC236}">
                    <a16:creationId xmlns:a16="http://schemas.microsoft.com/office/drawing/2014/main" id="{A60A797A-58CD-37E4-5640-DC7241B20EE5}"/>
                  </a:ext>
                </a:extLst>
              </p:cNvPr>
              <p:cNvSpPr/>
              <p:nvPr/>
            </p:nvSpPr>
            <p:spPr>
              <a:xfrm>
                <a:off x="6098476" y="2988278"/>
                <a:ext cx="477297" cy="584549"/>
              </a:xfrm>
              <a:custGeom>
                <a:avLst/>
                <a:gdLst>
                  <a:gd name="connsiteX0" fmla="*/ 373666 w 477297"/>
                  <a:gd name="connsiteY0" fmla="*/ 567976 h 584549"/>
                  <a:gd name="connsiteX1" fmla="*/ 336899 w 477297"/>
                  <a:gd name="connsiteY1" fmla="*/ 501872 h 584549"/>
                  <a:gd name="connsiteX2" fmla="*/ 324041 w 477297"/>
                  <a:gd name="connsiteY2" fmla="*/ 476726 h 584549"/>
                  <a:gd name="connsiteX3" fmla="*/ 304991 w 477297"/>
                  <a:gd name="connsiteY3" fmla="*/ 440912 h 584549"/>
                  <a:gd name="connsiteX4" fmla="*/ 261747 w 477297"/>
                  <a:gd name="connsiteY4" fmla="*/ 326517 h 584549"/>
                  <a:gd name="connsiteX5" fmla="*/ 255461 w 477297"/>
                  <a:gd name="connsiteY5" fmla="*/ 287369 h 584549"/>
                  <a:gd name="connsiteX6" fmla="*/ 270891 w 477297"/>
                  <a:gd name="connsiteY6" fmla="*/ 224504 h 584549"/>
                  <a:gd name="connsiteX7" fmla="*/ 339281 w 477297"/>
                  <a:gd name="connsiteY7" fmla="*/ 146018 h 584549"/>
                  <a:gd name="connsiteX8" fmla="*/ 340424 w 477297"/>
                  <a:gd name="connsiteY8" fmla="*/ 145923 h 584549"/>
                  <a:gd name="connsiteX9" fmla="*/ 358712 w 477297"/>
                  <a:gd name="connsiteY9" fmla="*/ 130493 h 584549"/>
                  <a:gd name="connsiteX10" fmla="*/ 362045 w 477297"/>
                  <a:gd name="connsiteY10" fmla="*/ 126206 h 584549"/>
                  <a:gd name="connsiteX11" fmla="*/ 410147 w 477297"/>
                  <a:gd name="connsiteY11" fmla="*/ 89916 h 584549"/>
                  <a:gd name="connsiteX12" fmla="*/ 477298 w 477297"/>
                  <a:gd name="connsiteY12" fmla="*/ 45149 h 584549"/>
                  <a:gd name="connsiteX13" fmla="*/ 477298 w 477297"/>
                  <a:gd name="connsiteY13" fmla="*/ 40481 h 584549"/>
                  <a:gd name="connsiteX14" fmla="*/ 473964 w 477297"/>
                  <a:gd name="connsiteY14" fmla="*/ 41053 h 584549"/>
                  <a:gd name="connsiteX15" fmla="*/ 374428 w 477297"/>
                  <a:gd name="connsiteY15" fmla="*/ 87249 h 584549"/>
                  <a:gd name="connsiteX16" fmla="*/ 346424 w 477297"/>
                  <a:gd name="connsiteY16" fmla="*/ 101918 h 584549"/>
                  <a:gd name="connsiteX17" fmla="*/ 326517 w 477297"/>
                  <a:gd name="connsiteY17" fmla="*/ 113633 h 584549"/>
                  <a:gd name="connsiteX18" fmla="*/ 317945 w 477297"/>
                  <a:gd name="connsiteY18" fmla="*/ 120682 h 584549"/>
                  <a:gd name="connsiteX19" fmla="*/ 258699 w 477297"/>
                  <a:gd name="connsiteY19" fmla="*/ 162592 h 584549"/>
                  <a:gd name="connsiteX20" fmla="*/ 216122 w 477297"/>
                  <a:gd name="connsiteY20" fmla="*/ 179546 h 584549"/>
                  <a:gd name="connsiteX21" fmla="*/ 165925 w 477297"/>
                  <a:gd name="connsiteY21" fmla="*/ 162116 h 584549"/>
                  <a:gd name="connsiteX22" fmla="*/ 141827 w 477297"/>
                  <a:gd name="connsiteY22" fmla="*/ 138113 h 584549"/>
                  <a:gd name="connsiteX23" fmla="*/ 45339 w 477297"/>
                  <a:gd name="connsiteY23" fmla="*/ 40100 h 584549"/>
                  <a:gd name="connsiteX24" fmla="*/ 476 w 477297"/>
                  <a:gd name="connsiteY24" fmla="*/ 0 h 584549"/>
                  <a:gd name="connsiteX25" fmla="*/ 0 w 477297"/>
                  <a:gd name="connsiteY25" fmla="*/ 6286 h 584549"/>
                  <a:gd name="connsiteX26" fmla="*/ 79248 w 477297"/>
                  <a:gd name="connsiteY26" fmla="*/ 114300 h 584549"/>
                  <a:gd name="connsiteX27" fmla="*/ 129731 w 477297"/>
                  <a:gd name="connsiteY27" fmla="*/ 201740 h 584549"/>
                  <a:gd name="connsiteX28" fmla="*/ 144590 w 477297"/>
                  <a:gd name="connsiteY28" fmla="*/ 296704 h 584549"/>
                  <a:gd name="connsiteX29" fmla="*/ 108585 w 477297"/>
                  <a:gd name="connsiteY29" fmla="*/ 398240 h 584549"/>
                  <a:gd name="connsiteX30" fmla="*/ 62198 w 477297"/>
                  <a:gd name="connsiteY30" fmla="*/ 454343 h 584549"/>
                  <a:gd name="connsiteX31" fmla="*/ 19622 w 477297"/>
                  <a:gd name="connsiteY31" fmla="*/ 495491 h 584549"/>
                  <a:gd name="connsiteX32" fmla="*/ 14478 w 477297"/>
                  <a:gd name="connsiteY32" fmla="*/ 501587 h 584549"/>
                  <a:gd name="connsiteX33" fmla="*/ 20669 w 477297"/>
                  <a:gd name="connsiteY33" fmla="*/ 502158 h 584549"/>
                  <a:gd name="connsiteX34" fmla="*/ 66866 w 477297"/>
                  <a:gd name="connsiteY34" fmla="*/ 471202 h 584549"/>
                  <a:gd name="connsiteX35" fmla="*/ 142208 w 477297"/>
                  <a:gd name="connsiteY35" fmla="*/ 410528 h 584549"/>
                  <a:gd name="connsiteX36" fmla="*/ 201549 w 477297"/>
                  <a:gd name="connsiteY36" fmla="*/ 352330 h 584549"/>
                  <a:gd name="connsiteX37" fmla="*/ 205264 w 477297"/>
                  <a:gd name="connsiteY37" fmla="*/ 350711 h 584549"/>
                  <a:gd name="connsiteX38" fmla="*/ 209455 w 477297"/>
                  <a:gd name="connsiteY38" fmla="*/ 356902 h 584549"/>
                  <a:gd name="connsiteX39" fmla="*/ 303276 w 477297"/>
                  <a:gd name="connsiteY39" fmla="*/ 502825 h 584549"/>
                  <a:gd name="connsiteX40" fmla="*/ 305943 w 477297"/>
                  <a:gd name="connsiteY40" fmla="*/ 508921 h 584549"/>
                  <a:gd name="connsiteX41" fmla="*/ 320707 w 477297"/>
                  <a:gd name="connsiteY41" fmla="*/ 527114 h 584549"/>
                  <a:gd name="connsiteX42" fmla="*/ 326612 w 477297"/>
                  <a:gd name="connsiteY42" fmla="*/ 531686 h 584549"/>
                  <a:gd name="connsiteX43" fmla="*/ 376238 w 477297"/>
                  <a:gd name="connsiteY43" fmla="*/ 584549 h 584549"/>
                  <a:gd name="connsiteX44" fmla="*/ 381476 w 477297"/>
                  <a:gd name="connsiteY44" fmla="*/ 581787 h 584549"/>
                  <a:gd name="connsiteX45" fmla="*/ 373571 w 477297"/>
                  <a:gd name="connsiteY45" fmla="*/ 568166 h 58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77297" h="584549">
                    <a:moveTo>
                      <a:pt x="373666" y="567976"/>
                    </a:moveTo>
                    <a:cubicBezTo>
                      <a:pt x="361379" y="545973"/>
                      <a:pt x="349091" y="523875"/>
                      <a:pt x="336899" y="501872"/>
                    </a:cubicBezTo>
                    <a:cubicBezTo>
                      <a:pt x="332613" y="493490"/>
                      <a:pt x="328327" y="485108"/>
                      <a:pt x="324041" y="476726"/>
                    </a:cubicBezTo>
                    <a:cubicBezTo>
                      <a:pt x="317659" y="464820"/>
                      <a:pt x="310896" y="453104"/>
                      <a:pt x="304991" y="440912"/>
                    </a:cubicBezTo>
                    <a:cubicBezTo>
                      <a:pt x="287274" y="404051"/>
                      <a:pt x="271272" y="366427"/>
                      <a:pt x="261747" y="326517"/>
                    </a:cubicBezTo>
                    <a:cubicBezTo>
                      <a:pt x="258699" y="313658"/>
                      <a:pt x="256985" y="300514"/>
                      <a:pt x="255461" y="287369"/>
                    </a:cubicBezTo>
                    <a:cubicBezTo>
                      <a:pt x="252794" y="264605"/>
                      <a:pt x="259556" y="244030"/>
                      <a:pt x="270891" y="224504"/>
                    </a:cubicBezTo>
                    <a:cubicBezTo>
                      <a:pt x="288703" y="193929"/>
                      <a:pt x="312801" y="168974"/>
                      <a:pt x="339281" y="146018"/>
                    </a:cubicBezTo>
                    <a:cubicBezTo>
                      <a:pt x="339471" y="145828"/>
                      <a:pt x="340043" y="146018"/>
                      <a:pt x="340424" y="145923"/>
                    </a:cubicBezTo>
                    <a:cubicBezTo>
                      <a:pt x="346520" y="140779"/>
                      <a:pt x="352616" y="135636"/>
                      <a:pt x="358712" y="130493"/>
                    </a:cubicBezTo>
                    <a:cubicBezTo>
                      <a:pt x="359855" y="129064"/>
                      <a:pt x="360712" y="127254"/>
                      <a:pt x="362045" y="126206"/>
                    </a:cubicBezTo>
                    <a:cubicBezTo>
                      <a:pt x="378047" y="114014"/>
                      <a:pt x="393668" y="101346"/>
                      <a:pt x="410147" y="89916"/>
                    </a:cubicBezTo>
                    <a:cubicBezTo>
                      <a:pt x="432245" y="74486"/>
                      <a:pt x="454914" y="60007"/>
                      <a:pt x="477298" y="45149"/>
                    </a:cubicBezTo>
                    <a:cubicBezTo>
                      <a:pt x="477298" y="43625"/>
                      <a:pt x="477298" y="42005"/>
                      <a:pt x="477298" y="40481"/>
                    </a:cubicBezTo>
                    <a:cubicBezTo>
                      <a:pt x="476155" y="40672"/>
                      <a:pt x="475012" y="40577"/>
                      <a:pt x="473964" y="41053"/>
                    </a:cubicBezTo>
                    <a:cubicBezTo>
                      <a:pt x="439865" y="54483"/>
                      <a:pt x="406527" y="69628"/>
                      <a:pt x="374428" y="87249"/>
                    </a:cubicBezTo>
                    <a:cubicBezTo>
                      <a:pt x="365189" y="92297"/>
                      <a:pt x="355759" y="96965"/>
                      <a:pt x="346424" y="101918"/>
                    </a:cubicBezTo>
                    <a:cubicBezTo>
                      <a:pt x="339757" y="105823"/>
                      <a:pt x="333185" y="109728"/>
                      <a:pt x="326517" y="113633"/>
                    </a:cubicBezTo>
                    <a:cubicBezTo>
                      <a:pt x="323660" y="116015"/>
                      <a:pt x="320993" y="118586"/>
                      <a:pt x="317945" y="120682"/>
                    </a:cubicBezTo>
                    <a:cubicBezTo>
                      <a:pt x="298228" y="134684"/>
                      <a:pt x="278321" y="148400"/>
                      <a:pt x="258699" y="162592"/>
                    </a:cubicBezTo>
                    <a:cubicBezTo>
                      <a:pt x="245840" y="171831"/>
                      <a:pt x="231934" y="178499"/>
                      <a:pt x="216122" y="179546"/>
                    </a:cubicBezTo>
                    <a:cubicBezTo>
                      <a:pt x="197168" y="180880"/>
                      <a:pt x="180308" y="174308"/>
                      <a:pt x="165925" y="162116"/>
                    </a:cubicBezTo>
                    <a:cubicBezTo>
                      <a:pt x="157258" y="154781"/>
                      <a:pt x="149733" y="146209"/>
                      <a:pt x="141827" y="138113"/>
                    </a:cubicBezTo>
                    <a:cubicBezTo>
                      <a:pt x="109728" y="105442"/>
                      <a:pt x="77819" y="72390"/>
                      <a:pt x="45339" y="40100"/>
                    </a:cubicBezTo>
                    <a:cubicBezTo>
                      <a:pt x="31147" y="26003"/>
                      <a:pt x="15431" y="13335"/>
                      <a:pt x="476" y="0"/>
                    </a:cubicBezTo>
                    <a:cubicBezTo>
                      <a:pt x="286" y="2096"/>
                      <a:pt x="191" y="4191"/>
                      <a:pt x="0" y="6286"/>
                    </a:cubicBezTo>
                    <a:cubicBezTo>
                      <a:pt x="26479" y="42291"/>
                      <a:pt x="53531" y="77819"/>
                      <a:pt x="79248" y="114300"/>
                    </a:cubicBezTo>
                    <a:cubicBezTo>
                      <a:pt x="98679" y="141827"/>
                      <a:pt x="115443" y="171164"/>
                      <a:pt x="129731" y="201740"/>
                    </a:cubicBezTo>
                    <a:cubicBezTo>
                      <a:pt x="143923" y="232029"/>
                      <a:pt x="148685" y="263176"/>
                      <a:pt x="144590" y="296704"/>
                    </a:cubicBezTo>
                    <a:cubicBezTo>
                      <a:pt x="140113" y="333566"/>
                      <a:pt x="128873" y="367379"/>
                      <a:pt x="108585" y="398240"/>
                    </a:cubicBezTo>
                    <a:cubicBezTo>
                      <a:pt x="95250" y="418624"/>
                      <a:pt x="79248" y="437007"/>
                      <a:pt x="62198" y="454343"/>
                    </a:cubicBezTo>
                    <a:cubicBezTo>
                      <a:pt x="48292" y="468344"/>
                      <a:pt x="33814" y="481774"/>
                      <a:pt x="19622" y="495491"/>
                    </a:cubicBezTo>
                    <a:cubicBezTo>
                      <a:pt x="17717" y="497300"/>
                      <a:pt x="16193" y="499586"/>
                      <a:pt x="14478" y="501587"/>
                    </a:cubicBezTo>
                    <a:cubicBezTo>
                      <a:pt x="16574" y="501777"/>
                      <a:pt x="18574" y="501968"/>
                      <a:pt x="20669" y="502158"/>
                    </a:cubicBezTo>
                    <a:cubicBezTo>
                      <a:pt x="36100" y="491871"/>
                      <a:pt x="52197" y="482441"/>
                      <a:pt x="66866" y="471202"/>
                    </a:cubicBezTo>
                    <a:cubicBezTo>
                      <a:pt x="92488" y="451676"/>
                      <a:pt x="118015" y="431768"/>
                      <a:pt x="142208" y="410528"/>
                    </a:cubicBezTo>
                    <a:cubicBezTo>
                      <a:pt x="162973" y="392240"/>
                      <a:pt x="181832" y="371761"/>
                      <a:pt x="201549" y="352330"/>
                    </a:cubicBezTo>
                    <a:cubicBezTo>
                      <a:pt x="202311" y="351568"/>
                      <a:pt x="203549" y="351377"/>
                      <a:pt x="205264" y="350711"/>
                    </a:cubicBezTo>
                    <a:cubicBezTo>
                      <a:pt x="206693" y="352806"/>
                      <a:pt x="208312" y="354711"/>
                      <a:pt x="209455" y="356902"/>
                    </a:cubicBezTo>
                    <a:cubicBezTo>
                      <a:pt x="235839" y="408718"/>
                      <a:pt x="267367" y="457200"/>
                      <a:pt x="303276" y="502825"/>
                    </a:cubicBezTo>
                    <a:cubicBezTo>
                      <a:pt x="304610" y="504539"/>
                      <a:pt x="305086" y="506825"/>
                      <a:pt x="305943" y="508921"/>
                    </a:cubicBezTo>
                    <a:cubicBezTo>
                      <a:pt x="310896" y="515017"/>
                      <a:pt x="315754" y="521018"/>
                      <a:pt x="320707" y="527114"/>
                    </a:cubicBezTo>
                    <a:cubicBezTo>
                      <a:pt x="322707" y="528638"/>
                      <a:pt x="324898" y="529971"/>
                      <a:pt x="326612" y="531686"/>
                    </a:cubicBezTo>
                    <a:cubicBezTo>
                      <a:pt x="343186" y="549212"/>
                      <a:pt x="359759" y="566928"/>
                      <a:pt x="376238" y="584549"/>
                    </a:cubicBezTo>
                    <a:cubicBezTo>
                      <a:pt x="377952" y="583597"/>
                      <a:pt x="379667" y="582740"/>
                      <a:pt x="381476" y="581787"/>
                    </a:cubicBezTo>
                    <a:cubicBezTo>
                      <a:pt x="378809" y="577215"/>
                      <a:pt x="376142" y="572738"/>
                      <a:pt x="373571" y="56816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8" name="Полілінія: фігура 57">
                <a:extLst>
                  <a:ext uri="{FF2B5EF4-FFF2-40B4-BE49-F238E27FC236}">
                    <a16:creationId xmlns:a16="http://schemas.microsoft.com/office/drawing/2014/main" id="{960FD54F-76E3-5EAF-A288-E9205E9EAFB0}"/>
                  </a:ext>
                </a:extLst>
              </p:cNvPr>
              <p:cNvSpPr/>
              <p:nvPr/>
            </p:nvSpPr>
            <p:spPr>
              <a:xfrm>
                <a:off x="5730144" y="2628900"/>
                <a:ext cx="480250" cy="587311"/>
              </a:xfrm>
              <a:custGeom>
                <a:avLst/>
                <a:gdLst>
                  <a:gd name="connsiteX0" fmla="*/ 101441 w 480250"/>
                  <a:gd name="connsiteY0" fmla="*/ 145352 h 587311"/>
                  <a:gd name="connsiteX1" fmla="*/ 140113 w 480250"/>
                  <a:gd name="connsiteY1" fmla="*/ 224409 h 587311"/>
                  <a:gd name="connsiteX2" fmla="*/ 146114 w 480250"/>
                  <a:gd name="connsiteY2" fmla="*/ 272225 h 587311"/>
                  <a:gd name="connsiteX3" fmla="*/ 144018 w 480250"/>
                  <a:gd name="connsiteY3" fmla="*/ 299561 h 587311"/>
                  <a:gd name="connsiteX4" fmla="*/ 138494 w 480250"/>
                  <a:gd name="connsiteY4" fmla="*/ 331756 h 587311"/>
                  <a:gd name="connsiteX5" fmla="*/ 91535 w 480250"/>
                  <a:gd name="connsiteY5" fmla="*/ 420338 h 587311"/>
                  <a:gd name="connsiteX6" fmla="*/ 21050 w 480250"/>
                  <a:gd name="connsiteY6" fmla="*/ 493109 h 587311"/>
                  <a:gd name="connsiteX7" fmla="*/ 16478 w 480250"/>
                  <a:gd name="connsiteY7" fmla="*/ 498158 h 587311"/>
                  <a:gd name="connsiteX8" fmla="*/ 16478 w 480250"/>
                  <a:gd name="connsiteY8" fmla="*/ 503111 h 587311"/>
                  <a:gd name="connsiteX9" fmla="*/ 89345 w 480250"/>
                  <a:gd name="connsiteY9" fmla="*/ 452819 h 587311"/>
                  <a:gd name="connsiteX10" fmla="*/ 185928 w 480250"/>
                  <a:gd name="connsiteY10" fmla="*/ 368046 h 587311"/>
                  <a:gd name="connsiteX11" fmla="*/ 205454 w 480250"/>
                  <a:gd name="connsiteY11" fmla="*/ 346996 h 587311"/>
                  <a:gd name="connsiteX12" fmla="*/ 214313 w 480250"/>
                  <a:gd name="connsiteY12" fmla="*/ 362141 h 587311"/>
                  <a:gd name="connsiteX13" fmla="*/ 298895 w 480250"/>
                  <a:gd name="connsiteY13" fmla="*/ 493871 h 587311"/>
                  <a:gd name="connsiteX14" fmla="*/ 376714 w 480250"/>
                  <a:gd name="connsiteY14" fmla="*/ 582835 h 587311"/>
                  <a:gd name="connsiteX15" fmla="*/ 381857 w 480250"/>
                  <a:gd name="connsiteY15" fmla="*/ 587312 h 587311"/>
                  <a:gd name="connsiteX16" fmla="*/ 386810 w 480250"/>
                  <a:gd name="connsiteY16" fmla="*/ 587216 h 587311"/>
                  <a:gd name="connsiteX17" fmla="*/ 355473 w 480250"/>
                  <a:gd name="connsiteY17" fmla="*/ 533305 h 587311"/>
                  <a:gd name="connsiteX18" fmla="*/ 278416 w 480250"/>
                  <a:gd name="connsiteY18" fmla="*/ 375190 h 587311"/>
                  <a:gd name="connsiteX19" fmla="*/ 256794 w 480250"/>
                  <a:gd name="connsiteY19" fmla="*/ 295656 h 587311"/>
                  <a:gd name="connsiteX20" fmla="*/ 256508 w 480250"/>
                  <a:gd name="connsiteY20" fmla="*/ 261556 h 587311"/>
                  <a:gd name="connsiteX21" fmla="*/ 258604 w 480250"/>
                  <a:gd name="connsiteY21" fmla="*/ 257747 h 587311"/>
                  <a:gd name="connsiteX22" fmla="*/ 268034 w 480250"/>
                  <a:gd name="connsiteY22" fmla="*/ 231648 h 587311"/>
                  <a:gd name="connsiteX23" fmla="*/ 274606 w 480250"/>
                  <a:gd name="connsiteY23" fmla="*/ 217456 h 587311"/>
                  <a:gd name="connsiteX24" fmla="*/ 311849 w 480250"/>
                  <a:gd name="connsiteY24" fmla="*/ 170307 h 587311"/>
                  <a:gd name="connsiteX25" fmla="*/ 412147 w 480250"/>
                  <a:gd name="connsiteY25" fmla="*/ 86868 h 587311"/>
                  <a:gd name="connsiteX26" fmla="*/ 480250 w 480250"/>
                  <a:gd name="connsiteY26" fmla="*/ 41815 h 587311"/>
                  <a:gd name="connsiteX27" fmla="*/ 475679 w 480250"/>
                  <a:gd name="connsiteY27" fmla="*/ 39434 h 587311"/>
                  <a:gd name="connsiteX28" fmla="*/ 472250 w 480250"/>
                  <a:gd name="connsiteY28" fmla="*/ 39815 h 587311"/>
                  <a:gd name="connsiteX29" fmla="*/ 364712 w 480250"/>
                  <a:gd name="connsiteY29" fmla="*/ 90773 h 587311"/>
                  <a:gd name="connsiteX30" fmla="*/ 258794 w 480250"/>
                  <a:gd name="connsiteY30" fmla="*/ 160973 h 587311"/>
                  <a:gd name="connsiteX31" fmla="*/ 220504 w 480250"/>
                  <a:gd name="connsiteY31" fmla="*/ 176784 h 587311"/>
                  <a:gd name="connsiteX32" fmla="*/ 158020 w 480250"/>
                  <a:gd name="connsiteY32" fmla="*/ 152591 h 587311"/>
                  <a:gd name="connsiteX33" fmla="*/ 137160 w 480250"/>
                  <a:gd name="connsiteY33" fmla="*/ 130016 h 587311"/>
                  <a:gd name="connsiteX34" fmla="*/ 46292 w 480250"/>
                  <a:gd name="connsiteY34" fmla="*/ 38672 h 587311"/>
                  <a:gd name="connsiteX35" fmla="*/ 3239 w 480250"/>
                  <a:gd name="connsiteY35" fmla="*/ 0 h 587311"/>
                  <a:gd name="connsiteX36" fmla="*/ 0 w 480250"/>
                  <a:gd name="connsiteY36" fmla="*/ 3143 h 587311"/>
                  <a:gd name="connsiteX37" fmla="*/ 6763 w 480250"/>
                  <a:gd name="connsiteY37" fmla="*/ 12192 h 587311"/>
                  <a:gd name="connsiteX38" fmla="*/ 101346 w 480250"/>
                  <a:gd name="connsiteY38" fmla="*/ 145256 h 587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80250" h="587311">
                    <a:moveTo>
                      <a:pt x="101441" y="145352"/>
                    </a:moveTo>
                    <a:cubicBezTo>
                      <a:pt x="116681" y="170593"/>
                      <a:pt x="130778" y="196310"/>
                      <a:pt x="140113" y="224409"/>
                    </a:cubicBezTo>
                    <a:cubicBezTo>
                      <a:pt x="145352" y="239935"/>
                      <a:pt x="148781" y="255651"/>
                      <a:pt x="146114" y="272225"/>
                    </a:cubicBezTo>
                    <a:lnTo>
                      <a:pt x="144018" y="299561"/>
                    </a:lnTo>
                    <a:cubicBezTo>
                      <a:pt x="142208" y="310325"/>
                      <a:pt x="141161" y="321278"/>
                      <a:pt x="138494" y="331756"/>
                    </a:cubicBezTo>
                    <a:cubicBezTo>
                      <a:pt x="130112" y="365093"/>
                      <a:pt x="113157" y="393954"/>
                      <a:pt x="91535" y="420338"/>
                    </a:cubicBezTo>
                    <a:cubicBezTo>
                      <a:pt x="70104" y="446532"/>
                      <a:pt x="46006" y="470249"/>
                      <a:pt x="21050" y="493109"/>
                    </a:cubicBezTo>
                    <a:cubicBezTo>
                      <a:pt x="19431" y="494633"/>
                      <a:pt x="18002" y="496443"/>
                      <a:pt x="16478" y="498158"/>
                    </a:cubicBezTo>
                    <a:cubicBezTo>
                      <a:pt x="16478" y="499777"/>
                      <a:pt x="16478" y="501491"/>
                      <a:pt x="16478" y="503111"/>
                    </a:cubicBezTo>
                    <a:cubicBezTo>
                      <a:pt x="40767" y="486442"/>
                      <a:pt x="65723" y="470535"/>
                      <a:pt x="89345" y="452819"/>
                    </a:cubicBezTo>
                    <a:cubicBezTo>
                      <a:pt x="123635" y="427101"/>
                      <a:pt x="155734" y="398526"/>
                      <a:pt x="185928" y="368046"/>
                    </a:cubicBezTo>
                    <a:cubicBezTo>
                      <a:pt x="192310" y="361664"/>
                      <a:pt x="198215" y="354806"/>
                      <a:pt x="205454" y="346996"/>
                    </a:cubicBezTo>
                    <a:cubicBezTo>
                      <a:pt x="208788" y="352711"/>
                      <a:pt x="211836" y="357283"/>
                      <a:pt x="214313" y="362141"/>
                    </a:cubicBezTo>
                    <a:cubicBezTo>
                      <a:pt x="238411" y="408623"/>
                      <a:pt x="267081" y="452247"/>
                      <a:pt x="298895" y="493871"/>
                    </a:cubicBezTo>
                    <a:cubicBezTo>
                      <a:pt x="322898" y="525304"/>
                      <a:pt x="348806" y="554927"/>
                      <a:pt x="376714" y="582835"/>
                    </a:cubicBezTo>
                    <a:cubicBezTo>
                      <a:pt x="378333" y="584454"/>
                      <a:pt x="380143" y="585788"/>
                      <a:pt x="381857" y="587312"/>
                    </a:cubicBezTo>
                    <a:cubicBezTo>
                      <a:pt x="383477" y="587312"/>
                      <a:pt x="385191" y="587312"/>
                      <a:pt x="386810" y="587216"/>
                    </a:cubicBezTo>
                    <a:cubicBezTo>
                      <a:pt x="376333" y="569214"/>
                      <a:pt x="365855" y="551307"/>
                      <a:pt x="355473" y="533305"/>
                    </a:cubicBezTo>
                    <a:cubicBezTo>
                      <a:pt x="326136" y="482441"/>
                      <a:pt x="299275" y="430244"/>
                      <a:pt x="278416" y="375190"/>
                    </a:cubicBezTo>
                    <a:cubicBezTo>
                      <a:pt x="268605" y="349377"/>
                      <a:pt x="260128" y="323088"/>
                      <a:pt x="256794" y="295656"/>
                    </a:cubicBezTo>
                    <a:cubicBezTo>
                      <a:pt x="255461" y="284417"/>
                      <a:pt x="256413" y="272891"/>
                      <a:pt x="256508" y="261556"/>
                    </a:cubicBezTo>
                    <a:cubicBezTo>
                      <a:pt x="256508" y="260318"/>
                      <a:pt x="257842" y="259080"/>
                      <a:pt x="258604" y="257747"/>
                    </a:cubicBezTo>
                    <a:cubicBezTo>
                      <a:pt x="261747" y="249079"/>
                      <a:pt x="264890" y="240316"/>
                      <a:pt x="268034" y="231648"/>
                    </a:cubicBezTo>
                    <a:cubicBezTo>
                      <a:pt x="270224" y="226886"/>
                      <a:pt x="271939" y="221837"/>
                      <a:pt x="274606" y="217456"/>
                    </a:cubicBezTo>
                    <a:cubicBezTo>
                      <a:pt x="285083" y="200216"/>
                      <a:pt x="297942" y="184785"/>
                      <a:pt x="311849" y="170307"/>
                    </a:cubicBezTo>
                    <a:cubicBezTo>
                      <a:pt x="342138" y="138779"/>
                      <a:pt x="376238" y="111633"/>
                      <a:pt x="412147" y="86868"/>
                    </a:cubicBezTo>
                    <a:cubicBezTo>
                      <a:pt x="434531" y="71438"/>
                      <a:pt x="457486" y="56769"/>
                      <a:pt x="480250" y="41815"/>
                    </a:cubicBezTo>
                    <a:cubicBezTo>
                      <a:pt x="478727" y="41053"/>
                      <a:pt x="477203" y="40195"/>
                      <a:pt x="475679" y="39434"/>
                    </a:cubicBezTo>
                    <a:cubicBezTo>
                      <a:pt x="474536" y="39529"/>
                      <a:pt x="473297" y="39434"/>
                      <a:pt x="472250" y="39815"/>
                    </a:cubicBezTo>
                    <a:cubicBezTo>
                      <a:pt x="435197" y="54388"/>
                      <a:pt x="399383" y="71438"/>
                      <a:pt x="364712" y="90773"/>
                    </a:cubicBezTo>
                    <a:cubicBezTo>
                      <a:pt x="327660" y="111538"/>
                      <a:pt x="292322" y="134874"/>
                      <a:pt x="258794" y="160973"/>
                    </a:cubicBezTo>
                    <a:cubicBezTo>
                      <a:pt x="247650" y="169640"/>
                      <a:pt x="234887" y="175451"/>
                      <a:pt x="220504" y="176784"/>
                    </a:cubicBezTo>
                    <a:cubicBezTo>
                      <a:pt x="195644" y="179070"/>
                      <a:pt x="175260" y="169926"/>
                      <a:pt x="158020" y="152591"/>
                    </a:cubicBezTo>
                    <a:cubicBezTo>
                      <a:pt x="150781" y="145352"/>
                      <a:pt x="144304" y="137351"/>
                      <a:pt x="137160" y="130016"/>
                    </a:cubicBezTo>
                    <a:cubicBezTo>
                      <a:pt x="106966" y="99441"/>
                      <a:pt x="76962" y="68771"/>
                      <a:pt x="46292" y="38672"/>
                    </a:cubicBezTo>
                    <a:cubicBezTo>
                      <a:pt x="32576" y="25146"/>
                      <a:pt x="17621" y="12859"/>
                      <a:pt x="3239" y="0"/>
                    </a:cubicBezTo>
                    <a:cubicBezTo>
                      <a:pt x="2191" y="1048"/>
                      <a:pt x="1143" y="2096"/>
                      <a:pt x="0" y="3143"/>
                    </a:cubicBezTo>
                    <a:cubicBezTo>
                      <a:pt x="2191" y="6191"/>
                      <a:pt x="4382" y="9239"/>
                      <a:pt x="6763" y="12192"/>
                    </a:cubicBezTo>
                    <a:cubicBezTo>
                      <a:pt x="40577" y="54959"/>
                      <a:pt x="73057" y="98584"/>
                      <a:pt x="101346" y="14525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9" name="Полілінія: фігура 58">
                <a:extLst>
                  <a:ext uri="{FF2B5EF4-FFF2-40B4-BE49-F238E27FC236}">
                    <a16:creationId xmlns:a16="http://schemas.microsoft.com/office/drawing/2014/main" id="{7758BFB6-01E7-6E74-2221-1DAED7543E3D}"/>
                  </a:ext>
                </a:extLst>
              </p:cNvPr>
              <p:cNvSpPr/>
              <p:nvPr/>
            </p:nvSpPr>
            <p:spPr>
              <a:xfrm>
                <a:off x="6300501" y="3882751"/>
                <a:ext cx="150036" cy="107366"/>
              </a:xfrm>
              <a:custGeom>
                <a:avLst/>
                <a:gdLst>
                  <a:gd name="connsiteX0" fmla="*/ 106299 w 150036"/>
                  <a:gd name="connsiteY0" fmla="*/ 2496 h 107366"/>
                  <a:gd name="connsiteX1" fmla="*/ 84392 w 150036"/>
                  <a:gd name="connsiteY1" fmla="*/ 14974 h 107366"/>
                  <a:gd name="connsiteX2" fmla="*/ 25241 w 150036"/>
                  <a:gd name="connsiteY2" fmla="*/ 13831 h 107366"/>
                  <a:gd name="connsiteX3" fmla="*/ 23527 w 150036"/>
                  <a:gd name="connsiteY3" fmla="*/ 3068 h 107366"/>
                  <a:gd name="connsiteX4" fmla="*/ 0 w 150036"/>
                  <a:gd name="connsiteY4" fmla="*/ 3068 h 107366"/>
                  <a:gd name="connsiteX5" fmla="*/ 0 w 150036"/>
                  <a:gd name="connsiteY5" fmla="*/ 106890 h 107366"/>
                  <a:gd name="connsiteX6" fmla="*/ 26670 w 150036"/>
                  <a:gd name="connsiteY6" fmla="*/ 106890 h 107366"/>
                  <a:gd name="connsiteX7" fmla="*/ 26765 w 150036"/>
                  <a:gd name="connsiteY7" fmla="*/ 53646 h 107366"/>
                  <a:gd name="connsiteX8" fmla="*/ 39243 w 150036"/>
                  <a:gd name="connsiteY8" fmla="*/ 25547 h 107366"/>
                  <a:gd name="connsiteX9" fmla="*/ 61150 w 150036"/>
                  <a:gd name="connsiteY9" fmla="*/ 44787 h 107366"/>
                  <a:gd name="connsiteX10" fmla="*/ 61055 w 150036"/>
                  <a:gd name="connsiteY10" fmla="*/ 97270 h 107366"/>
                  <a:gd name="connsiteX11" fmla="*/ 61817 w 150036"/>
                  <a:gd name="connsiteY11" fmla="*/ 107367 h 107366"/>
                  <a:gd name="connsiteX12" fmla="*/ 87916 w 150036"/>
                  <a:gd name="connsiteY12" fmla="*/ 107367 h 107366"/>
                  <a:gd name="connsiteX13" fmla="*/ 87916 w 150036"/>
                  <a:gd name="connsiteY13" fmla="*/ 70886 h 107366"/>
                  <a:gd name="connsiteX14" fmla="*/ 89916 w 150036"/>
                  <a:gd name="connsiteY14" fmla="*/ 42597 h 107366"/>
                  <a:gd name="connsiteX15" fmla="*/ 101917 w 150036"/>
                  <a:gd name="connsiteY15" fmla="*/ 25261 h 107366"/>
                  <a:gd name="connsiteX16" fmla="*/ 114109 w 150036"/>
                  <a:gd name="connsiteY16" fmla="*/ 25261 h 107366"/>
                  <a:gd name="connsiteX17" fmla="*/ 122682 w 150036"/>
                  <a:gd name="connsiteY17" fmla="*/ 42311 h 107366"/>
                  <a:gd name="connsiteX18" fmla="*/ 122682 w 150036"/>
                  <a:gd name="connsiteY18" fmla="*/ 97080 h 107366"/>
                  <a:gd name="connsiteX19" fmla="*/ 123349 w 150036"/>
                  <a:gd name="connsiteY19" fmla="*/ 106986 h 107366"/>
                  <a:gd name="connsiteX20" fmla="*/ 149542 w 150036"/>
                  <a:gd name="connsiteY20" fmla="*/ 106986 h 107366"/>
                  <a:gd name="connsiteX21" fmla="*/ 149162 w 150036"/>
                  <a:gd name="connsiteY21" fmla="*/ 31167 h 107366"/>
                  <a:gd name="connsiteX22" fmla="*/ 106299 w 150036"/>
                  <a:gd name="connsiteY22" fmla="*/ 2401 h 10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0036" h="107366">
                    <a:moveTo>
                      <a:pt x="106299" y="2496"/>
                    </a:moveTo>
                    <a:cubicBezTo>
                      <a:pt x="98488" y="5068"/>
                      <a:pt x="91726" y="10688"/>
                      <a:pt x="84392" y="14974"/>
                    </a:cubicBezTo>
                    <a:cubicBezTo>
                      <a:pt x="68961" y="-4457"/>
                      <a:pt x="52483" y="-5124"/>
                      <a:pt x="25241" y="13831"/>
                    </a:cubicBezTo>
                    <a:cubicBezTo>
                      <a:pt x="24670" y="10021"/>
                      <a:pt x="24098" y="6592"/>
                      <a:pt x="23527" y="3068"/>
                    </a:cubicBezTo>
                    <a:lnTo>
                      <a:pt x="0" y="3068"/>
                    </a:lnTo>
                    <a:lnTo>
                      <a:pt x="0" y="106890"/>
                    </a:lnTo>
                    <a:lnTo>
                      <a:pt x="26670" y="106890"/>
                    </a:lnTo>
                    <a:cubicBezTo>
                      <a:pt x="26670" y="88602"/>
                      <a:pt x="26384" y="71172"/>
                      <a:pt x="26765" y="53646"/>
                    </a:cubicBezTo>
                    <a:cubicBezTo>
                      <a:pt x="27051" y="42597"/>
                      <a:pt x="28480" y="31548"/>
                      <a:pt x="39243" y="25547"/>
                    </a:cubicBezTo>
                    <a:cubicBezTo>
                      <a:pt x="54007" y="21642"/>
                      <a:pt x="61913" y="29738"/>
                      <a:pt x="61150" y="44787"/>
                    </a:cubicBezTo>
                    <a:cubicBezTo>
                      <a:pt x="60293" y="62218"/>
                      <a:pt x="60960" y="79744"/>
                      <a:pt x="61055" y="97270"/>
                    </a:cubicBezTo>
                    <a:cubicBezTo>
                      <a:pt x="61055" y="100509"/>
                      <a:pt x="61531" y="103842"/>
                      <a:pt x="61817" y="107367"/>
                    </a:cubicBezTo>
                    <a:lnTo>
                      <a:pt x="87916" y="107367"/>
                    </a:lnTo>
                    <a:cubicBezTo>
                      <a:pt x="87916" y="94413"/>
                      <a:pt x="87630" y="82602"/>
                      <a:pt x="87916" y="70886"/>
                    </a:cubicBezTo>
                    <a:cubicBezTo>
                      <a:pt x="88201" y="61456"/>
                      <a:pt x="89154" y="52026"/>
                      <a:pt x="89916" y="42597"/>
                    </a:cubicBezTo>
                    <a:cubicBezTo>
                      <a:pt x="90583" y="34310"/>
                      <a:pt x="94964" y="28595"/>
                      <a:pt x="101917" y="25261"/>
                    </a:cubicBezTo>
                    <a:lnTo>
                      <a:pt x="114109" y="25261"/>
                    </a:lnTo>
                    <a:cubicBezTo>
                      <a:pt x="121158" y="29547"/>
                      <a:pt x="122777" y="35358"/>
                      <a:pt x="122682" y="42311"/>
                    </a:cubicBezTo>
                    <a:cubicBezTo>
                      <a:pt x="122492" y="60599"/>
                      <a:pt x="122682" y="78792"/>
                      <a:pt x="122682" y="97080"/>
                    </a:cubicBezTo>
                    <a:cubicBezTo>
                      <a:pt x="122682" y="100413"/>
                      <a:pt x="123063" y="103652"/>
                      <a:pt x="123349" y="106986"/>
                    </a:cubicBezTo>
                    <a:lnTo>
                      <a:pt x="149542" y="106986"/>
                    </a:lnTo>
                    <a:cubicBezTo>
                      <a:pt x="149542" y="81268"/>
                      <a:pt x="150876" y="56122"/>
                      <a:pt x="149162" y="31167"/>
                    </a:cubicBezTo>
                    <a:cubicBezTo>
                      <a:pt x="147352" y="4592"/>
                      <a:pt x="128302" y="-4838"/>
                      <a:pt x="106299" y="2401"/>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0" name="Полілінія: фігура 59">
                <a:extLst>
                  <a:ext uri="{FF2B5EF4-FFF2-40B4-BE49-F238E27FC236}">
                    <a16:creationId xmlns:a16="http://schemas.microsoft.com/office/drawing/2014/main" id="{E666E36A-0B44-75EB-338C-CE05D1C648C4}"/>
                  </a:ext>
                </a:extLst>
              </p:cNvPr>
              <p:cNvSpPr/>
              <p:nvPr/>
            </p:nvSpPr>
            <p:spPr>
              <a:xfrm>
                <a:off x="5875853" y="3882934"/>
                <a:ext cx="101359" cy="152017"/>
              </a:xfrm>
              <a:custGeom>
                <a:avLst/>
                <a:gdLst>
                  <a:gd name="connsiteX0" fmla="*/ 100608 w 101359"/>
                  <a:gd name="connsiteY0" fmla="*/ 2980 h 152017"/>
                  <a:gd name="connsiteX1" fmla="*/ 76415 w 101359"/>
                  <a:gd name="connsiteY1" fmla="*/ 2980 h 152017"/>
                  <a:gd name="connsiteX2" fmla="*/ 73938 w 101359"/>
                  <a:gd name="connsiteY2" fmla="*/ 12410 h 152017"/>
                  <a:gd name="connsiteX3" fmla="*/ 57460 w 101359"/>
                  <a:gd name="connsiteY3" fmla="*/ 2599 h 152017"/>
                  <a:gd name="connsiteX4" fmla="*/ 4215 w 101359"/>
                  <a:gd name="connsiteY4" fmla="*/ 29841 h 152017"/>
                  <a:gd name="connsiteX5" fmla="*/ 3644 w 101359"/>
                  <a:gd name="connsiteY5" fmla="*/ 78894 h 152017"/>
                  <a:gd name="connsiteX6" fmla="*/ 17455 w 101359"/>
                  <a:gd name="connsiteY6" fmla="*/ 100326 h 152017"/>
                  <a:gd name="connsiteX7" fmla="*/ 64413 w 101359"/>
                  <a:gd name="connsiteY7" fmla="*/ 101373 h 152017"/>
                  <a:gd name="connsiteX8" fmla="*/ 72890 w 101359"/>
                  <a:gd name="connsiteY8" fmla="*/ 95373 h 152017"/>
                  <a:gd name="connsiteX9" fmla="*/ 52983 w 101359"/>
                  <a:gd name="connsiteY9" fmla="*/ 126900 h 152017"/>
                  <a:gd name="connsiteX10" fmla="*/ 34028 w 101359"/>
                  <a:gd name="connsiteY10" fmla="*/ 126234 h 152017"/>
                  <a:gd name="connsiteX11" fmla="*/ 12692 w 101359"/>
                  <a:gd name="connsiteY11" fmla="*/ 119757 h 152017"/>
                  <a:gd name="connsiteX12" fmla="*/ 12692 w 101359"/>
                  <a:gd name="connsiteY12" fmla="*/ 145379 h 152017"/>
                  <a:gd name="connsiteX13" fmla="*/ 60889 w 101359"/>
                  <a:gd name="connsiteY13" fmla="*/ 150808 h 152017"/>
                  <a:gd name="connsiteX14" fmla="*/ 97084 w 101359"/>
                  <a:gd name="connsiteY14" fmla="*/ 120995 h 152017"/>
                  <a:gd name="connsiteX15" fmla="*/ 101084 w 101359"/>
                  <a:gd name="connsiteY15" fmla="*/ 96611 h 152017"/>
                  <a:gd name="connsiteX16" fmla="*/ 101275 w 101359"/>
                  <a:gd name="connsiteY16" fmla="*/ 13458 h 152017"/>
                  <a:gd name="connsiteX17" fmla="*/ 100703 w 101359"/>
                  <a:gd name="connsiteY17" fmla="*/ 3171 h 152017"/>
                  <a:gd name="connsiteX18" fmla="*/ 70890 w 101359"/>
                  <a:gd name="connsiteY18" fmla="*/ 70512 h 152017"/>
                  <a:gd name="connsiteX19" fmla="*/ 51745 w 101359"/>
                  <a:gd name="connsiteY19" fmla="*/ 83943 h 152017"/>
                  <a:gd name="connsiteX20" fmla="*/ 32885 w 101359"/>
                  <a:gd name="connsiteY20" fmla="*/ 71846 h 152017"/>
                  <a:gd name="connsiteX21" fmla="*/ 27170 w 101359"/>
                  <a:gd name="connsiteY21" fmla="*/ 54129 h 152017"/>
                  <a:gd name="connsiteX22" fmla="*/ 31933 w 101359"/>
                  <a:gd name="connsiteY22" fmla="*/ 36984 h 152017"/>
                  <a:gd name="connsiteX23" fmla="*/ 52697 w 101359"/>
                  <a:gd name="connsiteY23" fmla="*/ 24411 h 152017"/>
                  <a:gd name="connsiteX24" fmla="*/ 71462 w 101359"/>
                  <a:gd name="connsiteY24" fmla="*/ 38318 h 152017"/>
                  <a:gd name="connsiteX25" fmla="*/ 70890 w 101359"/>
                  <a:gd name="connsiteY25" fmla="*/ 70417 h 15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359" h="152017">
                    <a:moveTo>
                      <a:pt x="100608" y="2980"/>
                    </a:moveTo>
                    <a:lnTo>
                      <a:pt x="76415" y="2980"/>
                    </a:lnTo>
                    <a:cubicBezTo>
                      <a:pt x="75462" y="6695"/>
                      <a:pt x="74605" y="9838"/>
                      <a:pt x="73938" y="12410"/>
                    </a:cubicBezTo>
                    <a:cubicBezTo>
                      <a:pt x="68318" y="8981"/>
                      <a:pt x="63365" y="4599"/>
                      <a:pt x="57460" y="2599"/>
                    </a:cubicBezTo>
                    <a:cubicBezTo>
                      <a:pt x="34600" y="-5402"/>
                      <a:pt x="12883" y="5457"/>
                      <a:pt x="4215" y="29841"/>
                    </a:cubicBezTo>
                    <a:cubicBezTo>
                      <a:pt x="-1500" y="45843"/>
                      <a:pt x="-1119" y="62511"/>
                      <a:pt x="3644" y="78894"/>
                    </a:cubicBezTo>
                    <a:cubicBezTo>
                      <a:pt x="6120" y="87276"/>
                      <a:pt x="10216" y="94896"/>
                      <a:pt x="17455" y="100326"/>
                    </a:cubicBezTo>
                    <a:cubicBezTo>
                      <a:pt x="30218" y="109946"/>
                      <a:pt x="50697" y="110422"/>
                      <a:pt x="64413" y="101373"/>
                    </a:cubicBezTo>
                    <a:cubicBezTo>
                      <a:pt x="67175" y="99564"/>
                      <a:pt x="69842" y="97563"/>
                      <a:pt x="72890" y="95373"/>
                    </a:cubicBezTo>
                    <a:cubicBezTo>
                      <a:pt x="73938" y="112899"/>
                      <a:pt x="67271" y="123852"/>
                      <a:pt x="52983" y="126900"/>
                    </a:cubicBezTo>
                    <a:cubicBezTo>
                      <a:pt x="46982" y="128139"/>
                      <a:pt x="40220" y="127377"/>
                      <a:pt x="34028" y="126234"/>
                    </a:cubicBezTo>
                    <a:cubicBezTo>
                      <a:pt x="27170" y="124995"/>
                      <a:pt x="20693" y="122233"/>
                      <a:pt x="12692" y="119757"/>
                    </a:cubicBezTo>
                    <a:lnTo>
                      <a:pt x="12692" y="145379"/>
                    </a:lnTo>
                    <a:cubicBezTo>
                      <a:pt x="28599" y="151761"/>
                      <a:pt x="44411" y="153475"/>
                      <a:pt x="60889" y="150808"/>
                    </a:cubicBezTo>
                    <a:cubicBezTo>
                      <a:pt x="78796" y="147855"/>
                      <a:pt x="92036" y="139092"/>
                      <a:pt x="97084" y="120995"/>
                    </a:cubicBezTo>
                    <a:cubicBezTo>
                      <a:pt x="99275" y="113089"/>
                      <a:pt x="100989" y="104802"/>
                      <a:pt x="101084" y="96611"/>
                    </a:cubicBezTo>
                    <a:cubicBezTo>
                      <a:pt x="101561" y="68893"/>
                      <a:pt x="101275" y="41175"/>
                      <a:pt x="101275" y="13458"/>
                    </a:cubicBezTo>
                    <a:cubicBezTo>
                      <a:pt x="101275" y="10124"/>
                      <a:pt x="100894" y="6885"/>
                      <a:pt x="100703" y="3171"/>
                    </a:cubicBezTo>
                    <a:close/>
                    <a:moveTo>
                      <a:pt x="70890" y="70512"/>
                    </a:moveTo>
                    <a:cubicBezTo>
                      <a:pt x="67271" y="79085"/>
                      <a:pt x="60794" y="83752"/>
                      <a:pt x="51745" y="83943"/>
                    </a:cubicBezTo>
                    <a:cubicBezTo>
                      <a:pt x="43172" y="84133"/>
                      <a:pt x="36219" y="80228"/>
                      <a:pt x="32885" y="71846"/>
                    </a:cubicBezTo>
                    <a:cubicBezTo>
                      <a:pt x="30599" y="65940"/>
                      <a:pt x="28980" y="59844"/>
                      <a:pt x="27170" y="54129"/>
                    </a:cubicBezTo>
                    <a:cubicBezTo>
                      <a:pt x="28885" y="47748"/>
                      <a:pt x="29837" y="42128"/>
                      <a:pt x="31933" y="36984"/>
                    </a:cubicBezTo>
                    <a:cubicBezTo>
                      <a:pt x="35648" y="27840"/>
                      <a:pt x="42982" y="24030"/>
                      <a:pt x="52697" y="24411"/>
                    </a:cubicBezTo>
                    <a:cubicBezTo>
                      <a:pt x="61746" y="24792"/>
                      <a:pt x="68509" y="29174"/>
                      <a:pt x="71462" y="38318"/>
                    </a:cubicBezTo>
                    <a:cubicBezTo>
                      <a:pt x="74891" y="48986"/>
                      <a:pt x="75367" y="59749"/>
                      <a:pt x="70890" y="70417"/>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1" name="Полілінія: фігура 60">
                <a:extLst>
                  <a:ext uri="{FF2B5EF4-FFF2-40B4-BE49-F238E27FC236}">
                    <a16:creationId xmlns:a16="http://schemas.microsoft.com/office/drawing/2014/main" id="{3C8764A6-1C82-C13D-CFDE-0D857F449A5C}"/>
                  </a:ext>
                </a:extLst>
              </p:cNvPr>
              <p:cNvSpPr/>
              <p:nvPr/>
            </p:nvSpPr>
            <p:spPr>
              <a:xfrm>
                <a:off x="6475952" y="3882640"/>
                <a:ext cx="101479" cy="149387"/>
              </a:xfrm>
              <a:custGeom>
                <a:avLst/>
                <a:gdLst>
                  <a:gd name="connsiteX0" fmla="*/ 29337 w 101479"/>
                  <a:gd name="connsiteY0" fmla="*/ 12703 h 149387"/>
                  <a:gd name="connsiteX1" fmla="*/ 27242 w 101479"/>
                  <a:gd name="connsiteY1" fmla="*/ 13275 h 149387"/>
                  <a:gd name="connsiteX2" fmla="*/ 25622 w 101479"/>
                  <a:gd name="connsiteY2" fmla="*/ 3369 h 149387"/>
                  <a:gd name="connsiteX3" fmla="*/ 953 w 101479"/>
                  <a:gd name="connsiteY3" fmla="*/ 3369 h 149387"/>
                  <a:gd name="connsiteX4" fmla="*/ 0 w 101479"/>
                  <a:gd name="connsiteY4" fmla="*/ 14037 h 149387"/>
                  <a:gd name="connsiteX5" fmla="*/ 0 w 101479"/>
                  <a:gd name="connsiteY5" fmla="*/ 138243 h 149387"/>
                  <a:gd name="connsiteX6" fmla="*/ 1810 w 101479"/>
                  <a:gd name="connsiteY6" fmla="*/ 149387 h 149387"/>
                  <a:gd name="connsiteX7" fmla="*/ 26861 w 101479"/>
                  <a:gd name="connsiteY7" fmla="*/ 149387 h 149387"/>
                  <a:gd name="connsiteX8" fmla="*/ 26861 w 101479"/>
                  <a:gd name="connsiteY8" fmla="*/ 97762 h 149387"/>
                  <a:gd name="connsiteX9" fmla="*/ 32195 w 101479"/>
                  <a:gd name="connsiteY9" fmla="*/ 101476 h 149387"/>
                  <a:gd name="connsiteX10" fmla="*/ 97726 w 101479"/>
                  <a:gd name="connsiteY10" fmla="*/ 79569 h 149387"/>
                  <a:gd name="connsiteX11" fmla="*/ 98012 w 101479"/>
                  <a:gd name="connsiteY11" fmla="*/ 31563 h 149387"/>
                  <a:gd name="connsiteX12" fmla="*/ 29242 w 101479"/>
                  <a:gd name="connsiteY12" fmla="*/ 12799 h 149387"/>
                  <a:gd name="connsiteX13" fmla="*/ 68580 w 101479"/>
                  <a:gd name="connsiteY13" fmla="*/ 74521 h 149387"/>
                  <a:gd name="connsiteX14" fmla="*/ 52197 w 101479"/>
                  <a:gd name="connsiteY14" fmla="*/ 86617 h 149387"/>
                  <a:gd name="connsiteX15" fmla="*/ 32575 w 101479"/>
                  <a:gd name="connsiteY15" fmla="*/ 75283 h 149387"/>
                  <a:gd name="connsiteX16" fmla="*/ 34576 w 101479"/>
                  <a:gd name="connsiteY16" fmla="*/ 32992 h 149387"/>
                  <a:gd name="connsiteX17" fmla="*/ 68199 w 101479"/>
                  <a:gd name="connsiteY17" fmla="*/ 35373 h 149387"/>
                  <a:gd name="connsiteX18" fmla="*/ 74104 w 101479"/>
                  <a:gd name="connsiteY18" fmla="*/ 56328 h 149387"/>
                  <a:gd name="connsiteX19" fmla="*/ 68675 w 101479"/>
                  <a:gd name="connsiteY19" fmla="*/ 74425 h 14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1479" h="149387">
                    <a:moveTo>
                      <a:pt x="29337" y="12703"/>
                    </a:moveTo>
                    <a:cubicBezTo>
                      <a:pt x="29337" y="12703"/>
                      <a:pt x="28004" y="13084"/>
                      <a:pt x="27242" y="13275"/>
                    </a:cubicBezTo>
                    <a:cubicBezTo>
                      <a:pt x="26670" y="10036"/>
                      <a:pt x="26194" y="6703"/>
                      <a:pt x="25622" y="3369"/>
                    </a:cubicBezTo>
                    <a:lnTo>
                      <a:pt x="953" y="3369"/>
                    </a:lnTo>
                    <a:cubicBezTo>
                      <a:pt x="571" y="7369"/>
                      <a:pt x="0" y="10703"/>
                      <a:pt x="0" y="14037"/>
                    </a:cubicBezTo>
                    <a:cubicBezTo>
                      <a:pt x="0" y="55471"/>
                      <a:pt x="0" y="96809"/>
                      <a:pt x="0" y="138243"/>
                    </a:cubicBezTo>
                    <a:cubicBezTo>
                      <a:pt x="0" y="142148"/>
                      <a:pt x="1238" y="146053"/>
                      <a:pt x="1810" y="149387"/>
                    </a:cubicBezTo>
                    <a:lnTo>
                      <a:pt x="26861" y="149387"/>
                    </a:lnTo>
                    <a:lnTo>
                      <a:pt x="26861" y="97762"/>
                    </a:lnTo>
                    <a:cubicBezTo>
                      <a:pt x="29813" y="99762"/>
                      <a:pt x="31051" y="100619"/>
                      <a:pt x="32195" y="101476"/>
                    </a:cubicBezTo>
                    <a:cubicBezTo>
                      <a:pt x="57721" y="120431"/>
                      <a:pt x="88297" y="110144"/>
                      <a:pt x="97726" y="79569"/>
                    </a:cubicBezTo>
                    <a:cubicBezTo>
                      <a:pt x="102584" y="63567"/>
                      <a:pt x="102775" y="47565"/>
                      <a:pt x="98012" y="31563"/>
                    </a:cubicBezTo>
                    <a:cubicBezTo>
                      <a:pt x="88297" y="-917"/>
                      <a:pt x="54007" y="-10347"/>
                      <a:pt x="29242" y="12799"/>
                    </a:cubicBezTo>
                    <a:close/>
                    <a:moveTo>
                      <a:pt x="68580" y="74521"/>
                    </a:moveTo>
                    <a:cubicBezTo>
                      <a:pt x="65818" y="81855"/>
                      <a:pt x="60103" y="86236"/>
                      <a:pt x="52197" y="86617"/>
                    </a:cubicBezTo>
                    <a:cubicBezTo>
                      <a:pt x="43434" y="86998"/>
                      <a:pt x="36100" y="82998"/>
                      <a:pt x="32575" y="75283"/>
                    </a:cubicBezTo>
                    <a:cubicBezTo>
                      <a:pt x="26194" y="61186"/>
                      <a:pt x="25622" y="46517"/>
                      <a:pt x="34576" y="32992"/>
                    </a:cubicBezTo>
                    <a:cubicBezTo>
                      <a:pt x="42863" y="20514"/>
                      <a:pt x="60674" y="22228"/>
                      <a:pt x="68199" y="35373"/>
                    </a:cubicBezTo>
                    <a:cubicBezTo>
                      <a:pt x="71914" y="41945"/>
                      <a:pt x="73247" y="48708"/>
                      <a:pt x="74104" y="56328"/>
                    </a:cubicBezTo>
                    <a:cubicBezTo>
                      <a:pt x="72295" y="62329"/>
                      <a:pt x="70866" y="68520"/>
                      <a:pt x="68675" y="7442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2" name="Полілінія: фігура 61">
                <a:extLst>
                  <a:ext uri="{FF2B5EF4-FFF2-40B4-BE49-F238E27FC236}">
                    <a16:creationId xmlns:a16="http://schemas.microsoft.com/office/drawing/2014/main" id="{5AF4139B-0CCD-AF58-CA48-15F5058D5FC5}"/>
                  </a:ext>
                </a:extLst>
              </p:cNvPr>
              <p:cNvSpPr/>
              <p:nvPr/>
            </p:nvSpPr>
            <p:spPr>
              <a:xfrm>
                <a:off x="5890308" y="2680330"/>
                <a:ext cx="103302" cy="104116"/>
              </a:xfrm>
              <a:custGeom>
                <a:avLst/>
                <a:gdLst>
                  <a:gd name="connsiteX0" fmla="*/ 50815 w 103302"/>
                  <a:gd name="connsiteY0" fmla="*/ 104113 h 104116"/>
                  <a:gd name="connsiteX1" fmla="*/ 103298 w 103302"/>
                  <a:gd name="connsiteY1" fmla="*/ 52678 h 104116"/>
                  <a:gd name="connsiteX2" fmla="*/ 50910 w 103302"/>
                  <a:gd name="connsiteY2" fmla="*/ 5 h 104116"/>
                  <a:gd name="connsiteX3" fmla="*/ 142 w 103302"/>
                  <a:gd name="connsiteY3" fmla="*/ 51535 h 104116"/>
                  <a:gd name="connsiteX4" fmla="*/ 50910 w 103302"/>
                  <a:gd name="connsiteY4" fmla="*/ 104018 h 104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02" h="104116">
                    <a:moveTo>
                      <a:pt x="50815" y="104113"/>
                    </a:moveTo>
                    <a:cubicBezTo>
                      <a:pt x="80819" y="104494"/>
                      <a:pt x="103679" y="78395"/>
                      <a:pt x="103298" y="52678"/>
                    </a:cubicBezTo>
                    <a:cubicBezTo>
                      <a:pt x="102821" y="23246"/>
                      <a:pt x="80152" y="-376"/>
                      <a:pt x="50910" y="5"/>
                    </a:cubicBezTo>
                    <a:cubicBezTo>
                      <a:pt x="21573" y="386"/>
                      <a:pt x="-1763" y="25817"/>
                      <a:pt x="142" y="51535"/>
                    </a:cubicBezTo>
                    <a:cubicBezTo>
                      <a:pt x="-2144" y="80205"/>
                      <a:pt x="23573" y="103732"/>
                      <a:pt x="50910" y="10401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3" name="Полілінія: фігура 62">
                <a:extLst>
                  <a:ext uri="{FF2B5EF4-FFF2-40B4-BE49-F238E27FC236}">
                    <a16:creationId xmlns:a16="http://schemas.microsoft.com/office/drawing/2014/main" id="{9C3758CF-1E84-CEA1-3C01-35ED73C529D6}"/>
                  </a:ext>
                </a:extLst>
              </p:cNvPr>
              <p:cNvSpPr/>
              <p:nvPr/>
            </p:nvSpPr>
            <p:spPr>
              <a:xfrm>
                <a:off x="5022543" y="3846571"/>
                <a:ext cx="89778" cy="146384"/>
              </a:xfrm>
              <a:custGeom>
                <a:avLst/>
                <a:gdLst>
                  <a:gd name="connsiteX0" fmla="*/ 69045 w 89778"/>
                  <a:gd name="connsiteY0" fmla="*/ 67822 h 146384"/>
                  <a:gd name="connsiteX1" fmla="*/ 45137 w 89778"/>
                  <a:gd name="connsiteY1" fmla="*/ 57440 h 146384"/>
                  <a:gd name="connsiteX2" fmla="*/ 30088 w 89778"/>
                  <a:gd name="connsiteY2" fmla="*/ 46582 h 146384"/>
                  <a:gd name="connsiteX3" fmla="*/ 38755 w 89778"/>
                  <a:gd name="connsiteY3" fmla="*/ 28484 h 146384"/>
                  <a:gd name="connsiteX4" fmla="*/ 55234 w 89778"/>
                  <a:gd name="connsiteY4" fmla="*/ 25912 h 146384"/>
                  <a:gd name="connsiteX5" fmla="*/ 79141 w 89778"/>
                  <a:gd name="connsiteY5" fmla="*/ 30675 h 146384"/>
                  <a:gd name="connsiteX6" fmla="*/ 81618 w 89778"/>
                  <a:gd name="connsiteY6" fmla="*/ 5434 h 146384"/>
                  <a:gd name="connsiteX7" fmla="*/ 44566 w 89778"/>
                  <a:gd name="connsiteY7" fmla="*/ 195 h 146384"/>
                  <a:gd name="connsiteX8" fmla="*/ 179 w 89778"/>
                  <a:gd name="connsiteY8" fmla="*/ 48677 h 146384"/>
                  <a:gd name="connsiteX9" fmla="*/ 23611 w 89778"/>
                  <a:gd name="connsiteY9" fmla="*/ 80776 h 146384"/>
                  <a:gd name="connsiteX10" fmla="*/ 45518 w 89778"/>
                  <a:gd name="connsiteY10" fmla="*/ 90111 h 146384"/>
                  <a:gd name="connsiteX11" fmla="*/ 59329 w 89778"/>
                  <a:gd name="connsiteY11" fmla="*/ 99731 h 146384"/>
                  <a:gd name="connsiteX12" fmla="*/ 59329 w 89778"/>
                  <a:gd name="connsiteY12" fmla="*/ 111733 h 146384"/>
                  <a:gd name="connsiteX13" fmla="*/ 4656 w 89778"/>
                  <a:gd name="connsiteY13" fmla="*/ 113638 h 146384"/>
                  <a:gd name="connsiteX14" fmla="*/ 2275 w 89778"/>
                  <a:gd name="connsiteY14" fmla="*/ 140212 h 146384"/>
                  <a:gd name="connsiteX15" fmla="*/ 61425 w 89778"/>
                  <a:gd name="connsiteY15" fmla="*/ 143451 h 146384"/>
                  <a:gd name="connsiteX16" fmla="*/ 89047 w 89778"/>
                  <a:gd name="connsiteY16" fmla="*/ 112304 h 146384"/>
                  <a:gd name="connsiteX17" fmla="*/ 69140 w 89778"/>
                  <a:gd name="connsiteY17" fmla="*/ 67918 h 14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778" h="146384">
                    <a:moveTo>
                      <a:pt x="69045" y="67822"/>
                    </a:moveTo>
                    <a:cubicBezTo>
                      <a:pt x="61330" y="63822"/>
                      <a:pt x="53233" y="60583"/>
                      <a:pt x="45137" y="57440"/>
                    </a:cubicBezTo>
                    <a:cubicBezTo>
                      <a:pt x="39041" y="55059"/>
                      <a:pt x="33421" y="52106"/>
                      <a:pt x="30088" y="46582"/>
                    </a:cubicBezTo>
                    <a:cubicBezTo>
                      <a:pt x="28183" y="37914"/>
                      <a:pt x="31421" y="31532"/>
                      <a:pt x="38755" y="28484"/>
                    </a:cubicBezTo>
                    <a:cubicBezTo>
                      <a:pt x="43708" y="26293"/>
                      <a:pt x="49804" y="25436"/>
                      <a:pt x="55234" y="25912"/>
                    </a:cubicBezTo>
                    <a:cubicBezTo>
                      <a:pt x="63044" y="26579"/>
                      <a:pt x="70759" y="28865"/>
                      <a:pt x="79141" y="30675"/>
                    </a:cubicBezTo>
                    <a:cubicBezTo>
                      <a:pt x="79999" y="22293"/>
                      <a:pt x="80761" y="13911"/>
                      <a:pt x="81618" y="5434"/>
                    </a:cubicBezTo>
                    <a:cubicBezTo>
                      <a:pt x="68664" y="1909"/>
                      <a:pt x="56758" y="-758"/>
                      <a:pt x="44566" y="195"/>
                    </a:cubicBezTo>
                    <a:cubicBezTo>
                      <a:pt x="16086" y="2576"/>
                      <a:pt x="-2012" y="17054"/>
                      <a:pt x="179" y="48677"/>
                    </a:cubicBezTo>
                    <a:cubicBezTo>
                      <a:pt x="1227" y="64774"/>
                      <a:pt x="10180" y="74299"/>
                      <a:pt x="23611" y="80776"/>
                    </a:cubicBezTo>
                    <a:cubicBezTo>
                      <a:pt x="30754" y="84205"/>
                      <a:pt x="38470" y="86491"/>
                      <a:pt x="45518" y="90111"/>
                    </a:cubicBezTo>
                    <a:cubicBezTo>
                      <a:pt x="50757" y="92778"/>
                      <a:pt x="55234" y="96874"/>
                      <a:pt x="59329" y="99731"/>
                    </a:cubicBezTo>
                    <a:lnTo>
                      <a:pt x="59329" y="111733"/>
                    </a:lnTo>
                    <a:cubicBezTo>
                      <a:pt x="42184" y="127544"/>
                      <a:pt x="24182" y="120972"/>
                      <a:pt x="4656" y="113638"/>
                    </a:cubicBezTo>
                    <a:cubicBezTo>
                      <a:pt x="3799" y="122877"/>
                      <a:pt x="3037" y="131735"/>
                      <a:pt x="2275" y="140212"/>
                    </a:cubicBezTo>
                    <a:cubicBezTo>
                      <a:pt x="18086" y="147070"/>
                      <a:pt x="45899" y="148309"/>
                      <a:pt x="61425" y="143451"/>
                    </a:cubicBezTo>
                    <a:cubicBezTo>
                      <a:pt x="76951" y="138593"/>
                      <a:pt x="86856" y="128497"/>
                      <a:pt x="89047" y="112304"/>
                    </a:cubicBezTo>
                    <a:cubicBezTo>
                      <a:pt x="91714" y="93635"/>
                      <a:pt x="87523" y="77347"/>
                      <a:pt x="69140" y="6791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4" name="Полілінія: фігура 63">
                <a:extLst>
                  <a:ext uri="{FF2B5EF4-FFF2-40B4-BE49-F238E27FC236}">
                    <a16:creationId xmlns:a16="http://schemas.microsoft.com/office/drawing/2014/main" id="{D67799DE-A615-35C2-76EE-16F59A09F427}"/>
                  </a:ext>
                </a:extLst>
              </p:cNvPr>
              <p:cNvSpPr/>
              <p:nvPr/>
            </p:nvSpPr>
            <p:spPr>
              <a:xfrm>
                <a:off x="6054406" y="3846595"/>
                <a:ext cx="107636" cy="146665"/>
              </a:xfrm>
              <a:custGeom>
                <a:avLst/>
                <a:gdLst>
                  <a:gd name="connsiteX0" fmla="*/ 69787 w 107636"/>
                  <a:gd name="connsiteY0" fmla="*/ 120758 h 146665"/>
                  <a:gd name="connsiteX1" fmla="*/ 38926 w 107636"/>
                  <a:gd name="connsiteY1" fmla="*/ 104279 h 146665"/>
                  <a:gd name="connsiteX2" fmla="*/ 29782 w 107636"/>
                  <a:gd name="connsiteY2" fmla="*/ 71133 h 146665"/>
                  <a:gd name="connsiteX3" fmla="*/ 83884 w 107636"/>
                  <a:gd name="connsiteY3" fmla="*/ 26460 h 146665"/>
                  <a:gd name="connsiteX4" fmla="*/ 105220 w 107636"/>
                  <a:gd name="connsiteY4" fmla="*/ 31413 h 146665"/>
                  <a:gd name="connsiteX5" fmla="*/ 106268 w 107636"/>
                  <a:gd name="connsiteY5" fmla="*/ 6077 h 146665"/>
                  <a:gd name="connsiteX6" fmla="*/ 53499 w 107636"/>
                  <a:gd name="connsiteY6" fmla="*/ 2648 h 146665"/>
                  <a:gd name="connsiteX7" fmla="*/ 2826 w 107636"/>
                  <a:gd name="connsiteY7" fmla="*/ 51797 h 146665"/>
                  <a:gd name="connsiteX8" fmla="*/ 1302 w 107636"/>
                  <a:gd name="connsiteY8" fmla="*/ 92469 h 146665"/>
                  <a:gd name="connsiteX9" fmla="*/ 42831 w 107636"/>
                  <a:gd name="connsiteY9" fmla="*/ 141808 h 146665"/>
                  <a:gd name="connsiteX10" fmla="*/ 106077 w 107636"/>
                  <a:gd name="connsiteY10" fmla="*/ 142665 h 146665"/>
                  <a:gd name="connsiteX11" fmla="*/ 105601 w 107636"/>
                  <a:gd name="connsiteY11" fmla="*/ 118472 h 146665"/>
                  <a:gd name="connsiteX12" fmla="*/ 69787 w 107636"/>
                  <a:gd name="connsiteY12" fmla="*/ 120948 h 14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6" h="146665">
                    <a:moveTo>
                      <a:pt x="69787" y="120758"/>
                    </a:moveTo>
                    <a:cubicBezTo>
                      <a:pt x="57214" y="120472"/>
                      <a:pt x="46832" y="114566"/>
                      <a:pt x="38926" y="104279"/>
                    </a:cubicBezTo>
                    <a:cubicBezTo>
                      <a:pt x="31306" y="94374"/>
                      <a:pt x="29877" y="83134"/>
                      <a:pt x="29782" y="71133"/>
                    </a:cubicBezTo>
                    <a:cubicBezTo>
                      <a:pt x="29592" y="44462"/>
                      <a:pt x="52261" y="21031"/>
                      <a:pt x="83884" y="26460"/>
                    </a:cubicBezTo>
                    <a:cubicBezTo>
                      <a:pt x="90837" y="27699"/>
                      <a:pt x="97790" y="29604"/>
                      <a:pt x="105220" y="31413"/>
                    </a:cubicBezTo>
                    <a:cubicBezTo>
                      <a:pt x="104363" y="23031"/>
                      <a:pt x="109697" y="14840"/>
                      <a:pt x="106268" y="6077"/>
                    </a:cubicBezTo>
                    <a:cubicBezTo>
                      <a:pt x="88742" y="-876"/>
                      <a:pt x="71121" y="-1638"/>
                      <a:pt x="53499" y="2648"/>
                    </a:cubicBezTo>
                    <a:cubicBezTo>
                      <a:pt x="27115" y="9029"/>
                      <a:pt x="9399" y="24460"/>
                      <a:pt x="2826" y="51797"/>
                    </a:cubicBezTo>
                    <a:cubicBezTo>
                      <a:pt x="-412" y="65418"/>
                      <a:pt x="-793" y="79133"/>
                      <a:pt x="1302" y="92469"/>
                    </a:cubicBezTo>
                    <a:cubicBezTo>
                      <a:pt x="5207" y="116662"/>
                      <a:pt x="18638" y="133998"/>
                      <a:pt x="42831" y="141808"/>
                    </a:cubicBezTo>
                    <a:cubicBezTo>
                      <a:pt x="63977" y="148571"/>
                      <a:pt x="85122" y="147714"/>
                      <a:pt x="106077" y="142665"/>
                    </a:cubicBezTo>
                    <a:cubicBezTo>
                      <a:pt x="108363" y="131997"/>
                      <a:pt x="108078" y="126378"/>
                      <a:pt x="105601" y="118472"/>
                    </a:cubicBezTo>
                    <a:cubicBezTo>
                      <a:pt x="92933" y="119424"/>
                      <a:pt x="81312" y="121234"/>
                      <a:pt x="69787" y="12094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5" name="Полілінія: фігура 64">
                <a:extLst>
                  <a:ext uri="{FF2B5EF4-FFF2-40B4-BE49-F238E27FC236}">
                    <a16:creationId xmlns:a16="http://schemas.microsoft.com/office/drawing/2014/main" id="{C6B85325-9C3D-07C2-9EFE-10CB032D69FC}"/>
                  </a:ext>
                </a:extLst>
              </p:cNvPr>
              <p:cNvSpPr/>
              <p:nvPr/>
            </p:nvSpPr>
            <p:spPr>
              <a:xfrm>
                <a:off x="6173123" y="3883003"/>
                <a:ext cx="107433" cy="109670"/>
              </a:xfrm>
              <a:custGeom>
                <a:avLst/>
                <a:gdLst>
                  <a:gd name="connsiteX0" fmla="*/ 57084 w 107433"/>
                  <a:gd name="connsiteY0" fmla="*/ 148 h 109670"/>
                  <a:gd name="connsiteX1" fmla="*/ 2505 w 107433"/>
                  <a:gd name="connsiteY1" fmla="*/ 38058 h 109670"/>
                  <a:gd name="connsiteX2" fmla="*/ 29 w 107433"/>
                  <a:gd name="connsiteY2" fmla="*/ 55965 h 109670"/>
                  <a:gd name="connsiteX3" fmla="*/ 38510 w 107433"/>
                  <a:gd name="connsiteY3" fmla="*/ 108352 h 109670"/>
                  <a:gd name="connsiteX4" fmla="*/ 63370 w 107433"/>
                  <a:gd name="connsiteY4" fmla="*/ 109305 h 109670"/>
                  <a:gd name="connsiteX5" fmla="*/ 93850 w 107433"/>
                  <a:gd name="connsiteY5" fmla="*/ 93779 h 109670"/>
                  <a:gd name="connsiteX6" fmla="*/ 105947 w 107433"/>
                  <a:gd name="connsiteY6" fmla="*/ 42821 h 109670"/>
                  <a:gd name="connsiteX7" fmla="*/ 57084 w 107433"/>
                  <a:gd name="connsiteY7" fmla="*/ 244 h 109670"/>
                  <a:gd name="connsiteX8" fmla="*/ 75276 w 107433"/>
                  <a:gd name="connsiteY8" fmla="*/ 72348 h 109670"/>
                  <a:gd name="connsiteX9" fmla="*/ 54036 w 107433"/>
                  <a:gd name="connsiteY9" fmla="*/ 86350 h 109670"/>
                  <a:gd name="connsiteX10" fmla="*/ 32319 w 107433"/>
                  <a:gd name="connsiteY10" fmla="*/ 73110 h 109670"/>
                  <a:gd name="connsiteX11" fmla="*/ 29937 w 107433"/>
                  <a:gd name="connsiteY11" fmla="*/ 42344 h 109670"/>
                  <a:gd name="connsiteX12" fmla="*/ 57655 w 107433"/>
                  <a:gd name="connsiteY12" fmla="*/ 24723 h 109670"/>
                  <a:gd name="connsiteX13" fmla="*/ 78610 w 107433"/>
                  <a:gd name="connsiteY13" fmla="*/ 47964 h 109670"/>
                  <a:gd name="connsiteX14" fmla="*/ 78610 w 107433"/>
                  <a:gd name="connsiteY14" fmla="*/ 53679 h 109670"/>
                  <a:gd name="connsiteX15" fmla="*/ 79658 w 107433"/>
                  <a:gd name="connsiteY15" fmla="*/ 53870 h 109670"/>
                  <a:gd name="connsiteX16" fmla="*/ 75181 w 107433"/>
                  <a:gd name="connsiteY16" fmla="*/ 72348 h 10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7433" h="109670">
                    <a:moveTo>
                      <a:pt x="57084" y="148"/>
                    </a:moveTo>
                    <a:cubicBezTo>
                      <a:pt x="31176" y="-1661"/>
                      <a:pt x="7839" y="13198"/>
                      <a:pt x="2505" y="38058"/>
                    </a:cubicBezTo>
                    <a:cubicBezTo>
                      <a:pt x="1267" y="43963"/>
                      <a:pt x="791" y="49964"/>
                      <a:pt x="29" y="55965"/>
                    </a:cubicBezTo>
                    <a:cubicBezTo>
                      <a:pt x="-828" y="84730"/>
                      <a:pt x="17460" y="103685"/>
                      <a:pt x="38510" y="108352"/>
                    </a:cubicBezTo>
                    <a:cubicBezTo>
                      <a:pt x="46511" y="110067"/>
                      <a:pt x="55083" y="109781"/>
                      <a:pt x="63370" y="109305"/>
                    </a:cubicBezTo>
                    <a:cubicBezTo>
                      <a:pt x="75562" y="108638"/>
                      <a:pt x="85944" y="103018"/>
                      <a:pt x="93850" y="93779"/>
                    </a:cubicBezTo>
                    <a:cubicBezTo>
                      <a:pt x="106423" y="78920"/>
                      <a:pt x="109757" y="61775"/>
                      <a:pt x="105947" y="42821"/>
                    </a:cubicBezTo>
                    <a:cubicBezTo>
                      <a:pt x="100422" y="14912"/>
                      <a:pt x="80896" y="1958"/>
                      <a:pt x="57084" y="244"/>
                    </a:cubicBezTo>
                    <a:close/>
                    <a:moveTo>
                      <a:pt x="75276" y="72348"/>
                    </a:moveTo>
                    <a:cubicBezTo>
                      <a:pt x="71752" y="81968"/>
                      <a:pt x="63846" y="86064"/>
                      <a:pt x="54036" y="86350"/>
                    </a:cubicBezTo>
                    <a:cubicBezTo>
                      <a:pt x="44225" y="86540"/>
                      <a:pt x="36510" y="82540"/>
                      <a:pt x="32319" y="73110"/>
                    </a:cubicBezTo>
                    <a:cubicBezTo>
                      <a:pt x="27937" y="63204"/>
                      <a:pt x="26318" y="53108"/>
                      <a:pt x="29937" y="42344"/>
                    </a:cubicBezTo>
                    <a:cubicBezTo>
                      <a:pt x="34414" y="29200"/>
                      <a:pt x="43749" y="23009"/>
                      <a:pt x="57655" y="24723"/>
                    </a:cubicBezTo>
                    <a:cubicBezTo>
                      <a:pt x="68990" y="26152"/>
                      <a:pt x="77658" y="35677"/>
                      <a:pt x="78610" y="47964"/>
                    </a:cubicBezTo>
                    <a:cubicBezTo>
                      <a:pt x="78801" y="49869"/>
                      <a:pt x="78610" y="51774"/>
                      <a:pt x="78610" y="53679"/>
                    </a:cubicBezTo>
                    <a:lnTo>
                      <a:pt x="79658" y="53870"/>
                    </a:lnTo>
                    <a:cubicBezTo>
                      <a:pt x="78229" y="60061"/>
                      <a:pt x="77372" y="66442"/>
                      <a:pt x="75181" y="7234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6" name="Полілінія: фігура 65">
                <a:extLst>
                  <a:ext uri="{FF2B5EF4-FFF2-40B4-BE49-F238E27FC236}">
                    <a16:creationId xmlns:a16="http://schemas.microsoft.com/office/drawing/2014/main" id="{9566276E-A495-941E-B55B-F9BEC8228182}"/>
                  </a:ext>
                </a:extLst>
              </p:cNvPr>
              <p:cNvSpPr/>
              <p:nvPr/>
            </p:nvSpPr>
            <p:spPr>
              <a:xfrm>
                <a:off x="6590822" y="3882893"/>
                <a:ext cx="96402" cy="110177"/>
              </a:xfrm>
              <a:custGeom>
                <a:avLst/>
                <a:gdLst>
                  <a:gd name="connsiteX0" fmla="*/ 58866 w 96402"/>
                  <a:gd name="connsiteY0" fmla="*/ 925 h 110177"/>
                  <a:gd name="connsiteX1" fmla="*/ 4287 w 96402"/>
                  <a:gd name="connsiteY1" fmla="*/ 30548 h 110177"/>
                  <a:gd name="connsiteX2" fmla="*/ 1906 w 96402"/>
                  <a:gd name="connsiteY2" fmla="*/ 73030 h 110177"/>
                  <a:gd name="connsiteX3" fmla="*/ 33053 w 96402"/>
                  <a:gd name="connsiteY3" fmla="*/ 107320 h 110177"/>
                  <a:gd name="connsiteX4" fmla="*/ 74677 w 96402"/>
                  <a:gd name="connsiteY4" fmla="*/ 107605 h 110177"/>
                  <a:gd name="connsiteX5" fmla="*/ 88488 w 96402"/>
                  <a:gd name="connsiteY5" fmla="*/ 102367 h 110177"/>
                  <a:gd name="connsiteX6" fmla="*/ 88488 w 96402"/>
                  <a:gd name="connsiteY6" fmla="*/ 77602 h 110177"/>
                  <a:gd name="connsiteX7" fmla="*/ 80297 w 96402"/>
                  <a:gd name="connsiteY7" fmla="*/ 81507 h 110177"/>
                  <a:gd name="connsiteX8" fmla="*/ 49245 w 96402"/>
                  <a:gd name="connsiteY8" fmla="*/ 86841 h 110177"/>
                  <a:gd name="connsiteX9" fmla="*/ 26957 w 96402"/>
                  <a:gd name="connsiteY9" fmla="*/ 65981 h 110177"/>
                  <a:gd name="connsiteX10" fmla="*/ 95632 w 96402"/>
                  <a:gd name="connsiteY10" fmla="*/ 64933 h 110177"/>
                  <a:gd name="connsiteX11" fmla="*/ 92584 w 96402"/>
                  <a:gd name="connsiteY11" fmla="*/ 33025 h 110177"/>
                  <a:gd name="connsiteX12" fmla="*/ 58675 w 96402"/>
                  <a:gd name="connsiteY12" fmla="*/ 925 h 110177"/>
                  <a:gd name="connsiteX13" fmla="*/ 26481 w 96402"/>
                  <a:gd name="connsiteY13" fmla="*/ 43026 h 110177"/>
                  <a:gd name="connsiteX14" fmla="*/ 51341 w 96402"/>
                  <a:gd name="connsiteY14" fmla="*/ 22928 h 110177"/>
                  <a:gd name="connsiteX15" fmla="*/ 69343 w 96402"/>
                  <a:gd name="connsiteY15" fmla="*/ 43026 h 110177"/>
                  <a:gd name="connsiteX16" fmla="*/ 26481 w 96402"/>
                  <a:gd name="connsiteY16" fmla="*/ 43026 h 1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402" h="110177">
                    <a:moveTo>
                      <a:pt x="58866" y="925"/>
                    </a:moveTo>
                    <a:cubicBezTo>
                      <a:pt x="35720" y="-2980"/>
                      <a:pt x="13146" y="5212"/>
                      <a:pt x="4287" y="30548"/>
                    </a:cubicBezTo>
                    <a:cubicBezTo>
                      <a:pt x="-666" y="44645"/>
                      <a:pt x="-1142" y="58933"/>
                      <a:pt x="1906" y="73030"/>
                    </a:cubicBezTo>
                    <a:cubicBezTo>
                      <a:pt x="5526" y="89984"/>
                      <a:pt x="15622" y="102367"/>
                      <a:pt x="33053" y="107320"/>
                    </a:cubicBezTo>
                    <a:cubicBezTo>
                      <a:pt x="46864" y="111225"/>
                      <a:pt x="60771" y="110939"/>
                      <a:pt x="74677" y="107605"/>
                    </a:cubicBezTo>
                    <a:cubicBezTo>
                      <a:pt x="79344" y="106462"/>
                      <a:pt x="83726" y="104272"/>
                      <a:pt x="88488" y="102367"/>
                    </a:cubicBezTo>
                    <a:lnTo>
                      <a:pt x="88488" y="77602"/>
                    </a:lnTo>
                    <a:cubicBezTo>
                      <a:pt x="84964" y="79316"/>
                      <a:pt x="82773" y="80554"/>
                      <a:pt x="80297" y="81507"/>
                    </a:cubicBezTo>
                    <a:cubicBezTo>
                      <a:pt x="70391" y="85507"/>
                      <a:pt x="60199" y="88079"/>
                      <a:pt x="49245" y="86841"/>
                    </a:cubicBezTo>
                    <a:cubicBezTo>
                      <a:pt x="37244" y="85507"/>
                      <a:pt x="30195" y="79030"/>
                      <a:pt x="26957" y="65981"/>
                    </a:cubicBezTo>
                    <a:cubicBezTo>
                      <a:pt x="49626" y="64743"/>
                      <a:pt x="72391" y="66553"/>
                      <a:pt x="95632" y="64933"/>
                    </a:cubicBezTo>
                    <a:cubicBezTo>
                      <a:pt x="97728" y="52741"/>
                      <a:pt x="95156" y="42931"/>
                      <a:pt x="92584" y="33025"/>
                    </a:cubicBezTo>
                    <a:cubicBezTo>
                      <a:pt x="88012" y="15118"/>
                      <a:pt x="77058" y="4069"/>
                      <a:pt x="58675" y="925"/>
                    </a:cubicBezTo>
                    <a:close/>
                    <a:moveTo>
                      <a:pt x="26481" y="43026"/>
                    </a:moveTo>
                    <a:cubicBezTo>
                      <a:pt x="30576" y="28548"/>
                      <a:pt x="39054" y="21785"/>
                      <a:pt x="51341" y="22928"/>
                    </a:cubicBezTo>
                    <a:cubicBezTo>
                      <a:pt x="61818" y="23881"/>
                      <a:pt x="68010" y="30643"/>
                      <a:pt x="69343" y="43026"/>
                    </a:cubicBezTo>
                    <a:lnTo>
                      <a:pt x="26481" y="43026"/>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7" name="Полілінія: фігура 66">
                <a:extLst>
                  <a:ext uri="{FF2B5EF4-FFF2-40B4-BE49-F238E27FC236}">
                    <a16:creationId xmlns:a16="http://schemas.microsoft.com/office/drawing/2014/main" id="{41D11AAF-24DA-E50B-9775-C215DB18F2E9}"/>
                  </a:ext>
                </a:extLst>
              </p:cNvPr>
              <p:cNvSpPr/>
              <p:nvPr/>
            </p:nvSpPr>
            <p:spPr>
              <a:xfrm>
                <a:off x="7075255" y="3882836"/>
                <a:ext cx="96293" cy="110464"/>
              </a:xfrm>
              <a:custGeom>
                <a:avLst/>
                <a:gdLst>
                  <a:gd name="connsiteX0" fmla="*/ 58303 w 96293"/>
                  <a:gd name="connsiteY0" fmla="*/ 887 h 110464"/>
                  <a:gd name="connsiteX1" fmla="*/ 4010 w 96293"/>
                  <a:gd name="connsiteY1" fmla="*/ 31081 h 110464"/>
                  <a:gd name="connsiteX2" fmla="*/ 2677 w 96293"/>
                  <a:gd name="connsiteY2" fmla="*/ 75754 h 110464"/>
                  <a:gd name="connsiteX3" fmla="*/ 36871 w 96293"/>
                  <a:gd name="connsiteY3" fmla="*/ 108520 h 110464"/>
                  <a:gd name="connsiteX4" fmla="*/ 78496 w 96293"/>
                  <a:gd name="connsiteY4" fmla="*/ 106805 h 110464"/>
                  <a:gd name="connsiteX5" fmla="*/ 88402 w 96293"/>
                  <a:gd name="connsiteY5" fmla="*/ 101281 h 110464"/>
                  <a:gd name="connsiteX6" fmla="*/ 86402 w 96293"/>
                  <a:gd name="connsiteY6" fmla="*/ 79373 h 110464"/>
                  <a:gd name="connsiteX7" fmla="*/ 67161 w 96293"/>
                  <a:gd name="connsiteY7" fmla="*/ 85945 h 110464"/>
                  <a:gd name="connsiteX8" fmla="*/ 26489 w 96293"/>
                  <a:gd name="connsiteY8" fmla="*/ 65752 h 110464"/>
                  <a:gd name="connsiteX9" fmla="*/ 95165 w 96293"/>
                  <a:gd name="connsiteY9" fmla="*/ 65181 h 110464"/>
                  <a:gd name="connsiteX10" fmla="*/ 92498 w 96293"/>
                  <a:gd name="connsiteY10" fmla="*/ 32891 h 110464"/>
                  <a:gd name="connsiteX11" fmla="*/ 58208 w 96293"/>
                  <a:gd name="connsiteY11" fmla="*/ 982 h 110464"/>
                  <a:gd name="connsiteX12" fmla="*/ 27537 w 96293"/>
                  <a:gd name="connsiteY12" fmla="*/ 43178 h 110464"/>
                  <a:gd name="connsiteX13" fmla="*/ 48397 w 96293"/>
                  <a:gd name="connsiteY13" fmla="*/ 22890 h 110464"/>
                  <a:gd name="connsiteX14" fmla="*/ 69352 w 96293"/>
                  <a:gd name="connsiteY14" fmla="*/ 43178 h 110464"/>
                  <a:gd name="connsiteX15" fmla="*/ 27537 w 96293"/>
                  <a:gd name="connsiteY15" fmla="*/ 43178 h 1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6293" h="110464">
                    <a:moveTo>
                      <a:pt x="58303" y="887"/>
                    </a:moveTo>
                    <a:cubicBezTo>
                      <a:pt x="35443" y="-2732"/>
                      <a:pt x="13345" y="4221"/>
                      <a:pt x="4010" y="31081"/>
                    </a:cubicBezTo>
                    <a:cubicBezTo>
                      <a:pt x="-1038" y="45750"/>
                      <a:pt x="-1133" y="60799"/>
                      <a:pt x="2677" y="75754"/>
                    </a:cubicBezTo>
                    <a:cubicBezTo>
                      <a:pt x="7344" y="93756"/>
                      <a:pt x="19345" y="104710"/>
                      <a:pt x="36871" y="108520"/>
                    </a:cubicBezTo>
                    <a:cubicBezTo>
                      <a:pt x="50587" y="111472"/>
                      <a:pt x="64875" y="111187"/>
                      <a:pt x="78496" y="106805"/>
                    </a:cubicBezTo>
                    <a:cubicBezTo>
                      <a:pt x="82306" y="105567"/>
                      <a:pt x="85544" y="102900"/>
                      <a:pt x="88402" y="101281"/>
                    </a:cubicBezTo>
                    <a:cubicBezTo>
                      <a:pt x="89288" y="91184"/>
                      <a:pt x="88621" y="83878"/>
                      <a:pt x="86402" y="79373"/>
                    </a:cubicBezTo>
                    <a:cubicBezTo>
                      <a:pt x="80020" y="81659"/>
                      <a:pt x="73733" y="84612"/>
                      <a:pt x="67161" y="85945"/>
                    </a:cubicBezTo>
                    <a:cubicBezTo>
                      <a:pt x="48968" y="89851"/>
                      <a:pt x="30775" y="86136"/>
                      <a:pt x="26489" y="65752"/>
                    </a:cubicBezTo>
                    <a:cubicBezTo>
                      <a:pt x="49825" y="65276"/>
                      <a:pt x="72495" y="66133"/>
                      <a:pt x="95165" y="65181"/>
                    </a:cubicBezTo>
                    <a:cubicBezTo>
                      <a:pt x="97927" y="53275"/>
                      <a:pt x="95069" y="43083"/>
                      <a:pt x="92498" y="32891"/>
                    </a:cubicBezTo>
                    <a:cubicBezTo>
                      <a:pt x="87925" y="14889"/>
                      <a:pt x="76591" y="3840"/>
                      <a:pt x="58208" y="982"/>
                    </a:cubicBezTo>
                    <a:close/>
                    <a:moveTo>
                      <a:pt x="27537" y="43178"/>
                    </a:moveTo>
                    <a:cubicBezTo>
                      <a:pt x="29156" y="30034"/>
                      <a:pt x="36300" y="23176"/>
                      <a:pt x="48397" y="22890"/>
                    </a:cubicBezTo>
                    <a:cubicBezTo>
                      <a:pt x="60303" y="22604"/>
                      <a:pt x="67161" y="28986"/>
                      <a:pt x="69352" y="43178"/>
                    </a:cubicBezTo>
                    <a:lnTo>
                      <a:pt x="27537" y="43178"/>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8" name="Полілінія: фігура 67">
                <a:extLst>
                  <a:ext uri="{FF2B5EF4-FFF2-40B4-BE49-F238E27FC236}">
                    <a16:creationId xmlns:a16="http://schemas.microsoft.com/office/drawing/2014/main" id="{91CB95BB-84DB-20C2-D7C2-1FC7FB7468B4}"/>
                  </a:ext>
                </a:extLst>
              </p:cNvPr>
              <p:cNvSpPr/>
              <p:nvPr/>
            </p:nvSpPr>
            <p:spPr>
              <a:xfrm>
                <a:off x="5413311" y="3882767"/>
                <a:ext cx="92847" cy="110057"/>
              </a:xfrm>
              <a:custGeom>
                <a:avLst/>
                <a:gdLst>
                  <a:gd name="connsiteX0" fmla="*/ 91472 w 92847"/>
                  <a:gd name="connsiteY0" fmla="*/ 52105 h 110057"/>
                  <a:gd name="connsiteX1" fmla="*/ 90900 w 92847"/>
                  <a:gd name="connsiteY1" fmla="*/ 33912 h 110057"/>
                  <a:gd name="connsiteX2" fmla="*/ 68231 w 92847"/>
                  <a:gd name="connsiteY2" fmla="*/ 3051 h 110057"/>
                  <a:gd name="connsiteX3" fmla="*/ 12414 w 92847"/>
                  <a:gd name="connsiteY3" fmla="*/ 8100 h 110057"/>
                  <a:gd name="connsiteX4" fmla="*/ 14700 w 92847"/>
                  <a:gd name="connsiteY4" fmla="*/ 32198 h 110057"/>
                  <a:gd name="connsiteX5" fmla="*/ 25844 w 92847"/>
                  <a:gd name="connsiteY5" fmla="*/ 27054 h 110057"/>
                  <a:gd name="connsiteX6" fmla="*/ 55753 w 92847"/>
                  <a:gd name="connsiteY6" fmla="*/ 24864 h 110057"/>
                  <a:gd name="connsiteX7" fmla="*/ 65754 w 92847"/>
                  <a:gd name="connsiteY7" fmla="*/ 41342 h 110057"/>
                  <a:gd name="connsiteX8" fmla="*/ 55658 w 92847"/>
                  <a:gd name="connsiteY8" fmla="*/ 41342 h 110057"/>
                  <a:gd name="connsiteX9" fmla="*/ 29654 w 92847"/>
                  <a:gd name="connsiteY9" fmla="*/ 43723 h 110057"/>
                  <a:gd name="connsiteX10" fmla="*/ 317 w 92847"/>
                  <a:gd name="connsiteY10" fmla="*/ 73917 h 110057"/>
                  <a:gd name="connsiteX11" fmla="*/ 14319 w 92847"/>
                  <a:gd name="connsiteY11" fmla="*/ 104112 h 110057"/>
                  <a:gd name="connsiteX12" fmla="*/ 62801 w 92847"/>
                  <a:gd name="connsiteY12" fmla="*/ 99635 h 110057"/>
                  <a:gd name="connsiteX13" fmla="*/ 68040 w 92847"/>
                  <a:gd name="connsiteY13" fmla="*/ 94110 h 110057"/>
                  <a:gd name="connsiteX14" fmla="*/ 69183 w 92847"/>
                  <a:gd name="connsiteY14" fmla="*/ 106874 h 110057"/>
                  <a:gd name="connsiteX15" fmla="*/ 92805 w 92847"/>
                  <a:gd name="connsiteY15" fmla="*/ 106874 h 110057"/>
                  <a:gd name="connsiteX16" fmla="*/ 92805 w 92847"/>
                  <a:gd name="connsiteY16" fmla="*/ 91729 h 110057"/>
                  <a:gd name="connsiteX17" fmla="*/ 91472 w 92847"/>
                  <a:gd name="connsiteY17" fmla="*/ 51915 h 110057"/>
                  <a:gd name="connsiteX18" fmla="*/ 54991 w 92847"/>
                  <a:gd name="connsiteY18" fmla="*/ 84585 h 110057"/>
                  <a:gd name="connsiteX19" fmla="*/ 27178 w 92847"/>
                  <a:gd name="connsiteY19" fmla="*/ 80871 h 110057"/>
                  <a:gd name="connsiteX20" fmla="*/ 27178 w 92847"/>
                  <a:gd name="connsiteY20" fmla="*/ 72489 h 110057"/>
                  <a:gd name="connsiteX21" fmla="*/ 65183 w 92847"/>
                  <a:gd name="connsiteY21" fmla="*/ 60487 h 110057"/>
                  <a:gd name="connsiteX22" fmla="*/ 54991 w 92847"/>
                  <a:gd name="connsiteY22" fmla="*/ 84490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2847" h="110057">
                    <a:moveTo>
                      <a:pt x="91472" y="52105"/>
                    </a:moveTo>
                    <a:cubicBezTo>
                      <a:pt x="91281" y="46009"/>
                      <a:pt x="91472" y="39913"/>
                      <a:pt x="90900" y="33912"/>
                    </a:cubicBezTo>
                    <a:cubicBezTo>
                      <a:pt x="89471" y="19244"/>
                      <a:pt x="83090" y="7433"/>
                      <a:pt x="68231" y="3051"/>
                    </a:cubicBezTo>
                    <a:cubicBezTo>
                      <a:pt x="48990" y="-2664"/>
                      <a:pt x="30226" y="3"/>
                      <a:pt x="12414" y="8100"/>
                    </a:cubicBezTo>
                    <a:cubicBezTo>
                      <a:pt x="10985" y="23244"/>
                      <a:pt x="11081" y="24197"/>
                      <a:pt x="14700" y="32198"/>
                    </a:cubicBezTo>
                    <a:cubicBezTo>
                      <a:pt x="18415" y="30483"/>
                      <a:pt x="22130" y="28674"/>
                      <a:pt x="25844" y="27054"/>
                    </a:cubicBezTo>
                    <a:cubicBezTo>
                      <a:pt x="35560" y="22863"/>
                      <a:pt x="45466" y="21435"/>
                      <a:pt x="55753" y="24864"/>
                    </a:cubicBezTo>
                    <a:cubicBezTo>
                      <a:pt x="62992" y="27340"/>
                      <a:pt x="65278" y="30960"/>
                      <a:pt x="65754" y="41342"/>
                    </a:cubicBezTo>
                    <a:cubicBezTo>
                      <a:pt x="62420" y="41342"/>
                      <a:pt x="58991" y="41151"/>
                      <a:pt x="55658" y="41342"/>
                    </a:cubicBezTo>
                    <a:cubicBezTo>
                      <a:pt x="46990" y="42009"/>
                      <a:pt x="38227" y="42294"/>
                      <a:pt x="29654" y="43723"/>
                    </a:cubicBezTo>
                    <a:cubicBezTo>
                      <a:pt x="12509" y="46676"/>
                      <a:pt x="2984" y="56868"/>
                      <a:pt x="317" y="73917"/>
                    </a:cubicBezTo>
                    <a:cubicBezTo>
                      <a:pt x="-1492" y="85252"/>
                      <a:pt x="4604" y="97920"/>
                      <a:pt x="14319" y="104112"/>
                    </a:cubicBezTo>
                    <a:cubicBezTo>
                      <a:pt x="26606" y="112017"/>
                      <a:pt x="48323" y="113446"/>
                      <a:pt x="62801" y="99635"/>
                    </a:cubicBezTo>
                    <a:cubicBezTo>
                      <a:pt x="64516" y="98016"/>
                      <a:pt x="65945" y="96301"/>
                      <a:pt x="68040" y="94110"/>
                    </a:cubicBezTo>
                    <a:cubicBezTo>
                      <a:pt x="68516" y="98873"/>
                      <a:pt x="68802" y="102588"/>
                      <a:pt x="69183" y="106874"/>
                    </a:cubicBezTo>
                    <a:lnTo>
                      <a:pt x="92805" y="106874"/>
                    </a:lnTo>
                    <a:cubicBezTo>
                      <a:pt x="92805" y="101445"/>
                      <a:pt x="92900" y="96587"/>
                      <a:pt x="92805" y="91729"/>
                    </a:cubicBezTo>
                    <a:cubicBezTo>
                      <a:pt x="92424" y="78489"/>
                      <a:pt x="91853" y="65154"/>
                      <a:pt x="91472" y="51915"/>
                    </a:cubicBezTo>
                    <a:close/>
                    <a:moveTo>
                      <a:pt x="54991" y="84585"/>
                    </a:moveTo>
                    <a:cubicBezTo>
                      <a:pt x="46514" y="89443"/>
                      <a:pt x="36322" y="88205"/>
                      <a:pt x="27178" y="80871"/>
                    </a:cubicBezTo>
                    <a:lnTo>
                      <a:pt x="27178" y="72489"/>
                    </a:lnTo>
                    <a:cubicBezTo>
                      <a:pt x="36608" y="57630"/>
                      <a:pt x="51943" y="62678"/>
                      <a:pt x="65183" y="60487"/>
                    </a:cubicBezTo>
                    <a:cubicBezTo>
                      <a:pt x="67183" y="71441"/>
                      <a:pt x="63754" y="79537"/>
                      <a:pt x="54991" y="8449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9" name="Полілінія: фігура 68">
                <a:extLst>
                  <a:ext uri="{FF2B5EF4-FFF2-40B4-BE49-F238E27FC236}">
                    <a16:creationId xmlns:a16="http://schemas.microsoft.com/office/drawing/2014/main" id="{03EB1286-B779-88D8-F650-625C984375D1}"/>
                  </a:ext>
                </a:extLst>
              </p:cNvPr>
              <p:cNvSpPr/>
              <p:nvPr/>
            </p:nvSpPr>
            <p:spPr>
              <a:xfrm>
                <a:off x="5760779" y="3882966"/>
                <a:ext cx="95317" cy="107056"/>
              </a:xfrm>
              <a:custGeom>
                <a:avLst/>
                <a:gdLst>
                  <a:gd name="connsiteX0" fmla="*/ 92238 w 95317"/>
                  <a:gd name="connsiteY0" fmla="*/ 22379 h 107056"/>
                  <a:gd name="connsiteX1" fmla="*/ 70330 w 95317"/>
                  <a:gd name="connsiteY1" fmla="*/ 1424 h 107056"/>
                  <a:gd name="connsiteX2" fmla="*/ 31278 w 95317"/>
                  <a:gd name="connsiteY2" fmla="*/ 10759 h 107056"/>
                  <a:gd name="connsiteX3" fmla="*/ 27277 w 95317"/>
                  <a:gd name="connsiteY3" fmla="*/ 13521 h 107056"/>
                  <a:gd name="connsiteX4" fmla="*/ 26229 w 95317"/>
                  <a:gd name="connsiteY4" fmla="*/ 2758 h 107056"/>
                  <a:gd name="connsiteX5" fmla="*/ 1941 w 95317"/>
                  <a:gd name="connsiteY5" fmla="*/ 2758 h 107056"/>
                  <a:gd name="connsiteX6" fmla="*/ 2607 w 95317"/>
                  <a:gd name="connsiteY6" fmla="*/ 107056 h 107056"/>
                  <a:gd name="connsiteX7" fmla="*/ 27277 w 95317"/>
                  <a:gd name="connsiteY7" fmla="*/ 107056 h 107056"/>
                  <a:gd name="connsiteX8" fmla="*/ 28611 w 95317"/>
                  <a:gd name="connsiteY8" fmla="*/ 94864 h 107056"/>
                  <a:gd name="connsiteX9" fmla="*/ 28706 w 95317"/>
                  <a:gd name="connsiteY9" fmla="*/ 50383 h 107056"/>
                  <a:gd name="connsiteX10" fmla="*/ 34516 w 95317"/>
                  <a:gd name="connsiteY10" fmla="*/ 32285 h 107056"/>
                  <a:gd name="connsiteX11" fmla="*/ 59281 w 95317"/>
                  <a:gd name="connsiteY11" fmla="*/ 25999 h 107056"/>
                  <a:gd name="connsiteX12" fmla="*/ 66425 w 95317"/>
                  <a:gd name="connsiteY12" fmla="*/ 32285 h 107056"/>
                  <a:gd name="connsiteX13" fmla="*/ 68235 w 95317"/>
                  <a:gd name="connsiteY13" fmla="*/ 59336 h 107056"/>
                  <a:gd name="connsiteX14" fmla="*/ 68330 w 95317"/>
                  <a:gd name="connsiteY14" fmla="*/ 98103 h 107056"/>
                  <a:gd name="connsiteX15" fmla="*/ 68997 w 95317"/>
                  <a:gd name="connsiteY15" fmla="*/ 107056 h 107056"/>
                  <a:gd name="connsiteX16" fmla="*/ 94524 w 95317"/>
                  <a:gd name="connsiteY16" fmla="*/ 107056 h 107056"/>
                  <a:gd name="connsiteX17" fmla="*/ 95191 w 95317"/>
                  <a:gd name="connsiteY17" fmla="*/ 101532 h 107056"/>
                  <a:gd name="connsiteX18" fmla="*/ 95191 w 95317"/>
                  <a:gd name="connsiteY18" fmla="*/ 38858 h 107056"/>
                  <a:gd name="connsiteX19" fmla="*/ 92238 w 95317"/>
                  <a:gd name="connsiteY19" fmla="*/ 22189 h 10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317" h="107056">
                    <a:moveTo>
                      <a:pt x="92238" y="22379"/>
                    </a:moveTo>
                    <a:cubicBezTo>
                      <a:pt x="88713" y="11711"/>
                      <a:pt x="81951" y="4091"/>
                      <a:pt x="70330" y="1424"/>
                    </a:cubicBezTo>
                    <a:cubicBezTo>
                      <a:pt x="55662" y="-1909"/>
                      <a:pt x="42517" y="376"/>
                      <a:pt x="31278" y="10759"/>
                    </a:cubicBezTo>
                    <a:cubicBezTo>
                      <a:pt x="30230" y="11711"/>
                      <a:pt x="28992" y="12378"/>
                      <a:pt x="27277" y="13521"/>
                    </a:cubicBezTo>
                    <a:cubicBezTo>
                      <a:pt x="26896" y="9520"/>
                      <a:pt x="26515" y="6282"/>
                      <a:pt x="26229" y="2758"/>
                    </a:cubicBezTo>
                    <a:lnTo>
                      <a:pt x="1941" y="2758"/>
                    </a:lnTo>
                    <a:cubicBezTo>
                      <a:pt x="-1012" y="15235"/>
                      <a:pt x="-441" y="98675"/>
                      <a:pt x="2607" y="107056"/>
                    </a:cubicBezTo>
                    <a:lnTo>
                      <a:pt x="27277" y="107056"/>
                    </a:lnTo>
                    <a:cubicBezTo>
                      <a:pt x="27753" y="102866"/>
                      <a:pt x="28611" y="98865"/>
                      <a:pt x="28611" y="94864"/>
                    </a:cubicBezTo>
                    <a:cubicBezTo>
                      <a:pt x="28801" y="80101"/>
                      <a:pt x="28896" y="65242"/>
                      <a:pt x="28706" y="50383"/>
                    </a:cubicBezTo>
                    <a:cubicBezTo>
                      <a:pt x="28706" y="43620"/>
                      <a:pt x="30706" y="37619"/>
                      <a:pt x="34516" y="32285"/>
                    </a:cubicBezTo>
                    <a:cubicBezTo>
                      <a:pt x="39755" y="24856"/>
                      <a:pt x="51280" y="21998"/>
                      <a:pt x="59281" y="25999"/>
                    </a:cubicBezTo>
                    <a:cubicBezTo>
                      <a:pt x="61281" y="27808"/>
                      <a:pt x="63568" y="29809"/>
                      <a:pt x="66425" y="32285"/>
                    </a:cubicBezTo>
                    <a:cubicBezTo>
                      <a:pt x="67092" y="41334"/>
                      <a:pt x="68044" y="50287"/>
                      <a:pt x="68235" y="59336"/>
                    </a:cubicBezTo>
                    <a:cubicBezTo>
                      <a:pt x="68520" y="72290"/>
                      <a:pt x="68235" y="85149"/>
                      <a:pt x="68330" y="98103"/>
                    </a:cubicBezTo>
                    <a:cubicBezTo>
                      <a:pt x="68330" y="101056"/>
                      <a:pt x="68711" y="103913"/>
                      <a:pt x="68997" y="107056"/>
                    </a:cubicBezTo>
                    <a:lnTo>
                      <a:pt x="94524" y="107056"/>
                    </a:lnTo>
                    <a:cubicBezTo>
                      <a:pt x="94905" y="104485"/>
                      <a:pt x="95191" y="102961"/>
                      <a:pt x="95191" y="101532"/>
                    </a:cubicBezTo>
                    <a:cubicBezTo>
                      <a:pt x="95191" y="80672"/>
                      <a:pt x="95476" y="59717"/>
                      <a:pt x="95191" y="38858"/>
                    </a:cubicBezTo>
                    <a:cubicBezTo>
                      <a:pt x="95191" y="33238"/>
                      <a:pt x="94047" y="27523"/>
                      <a:pt x="92238" y="22189"/>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0" name="Полілінія: фігура 69">
                <a:extLst>
                  <a:ext uri="{FF2B5EF4-FFF2-40B4-BE49-F238E27FC236}">
                    <a16:creationId xmlns:a16="http://schemas.microsoft.com/office/drawing/2014/main" id="{696CF14C-11BB-DFE0-DC6F-88E7DA9CD665}"/>
                  </a:ext>
                </a:extLst>
              </p:cNvPr>
              <p:cNvSpPr/>
              <p:nvPr/>
            </p:nvSpPr>
            <p:spPr>
              <a:xfrm>
                <a:off x="5585227" y="3882916"/>
                <a:ext cx="95038" cy="106915"/>
              </a:xfrm>
              <a:custGeom>
                <a:avLst/>
                <a:gdLst>
                  <a:gd name="connsiteX0" fmla="*/ 91768 w 95038"/>
                  <a:gd name="connsiteY0" fmla="*/ 22905 h 106915"/>
                  <a:gd name="connsiteX1" fmla="*/ 61479 w 95038"/>
                  <a:gd name="connsiteY1" fmla="*/ 45 h 106915"/>
                  <a:gd name="connsiteX2" fmla="*/ 27570 w 95038"/>
                  <a:gd name="connsiteY2" fmla="*/ 13666 h 106915"/>
                  <a:gd name="connsiteX3" fmla="*/ 25188 w 95038"/>
                  <a:gd name="connsiteY3" fmla="*/ 2903 h 106915"/>
                  <a:gd name="connsiteX4" fmla="*/ 1281 w 95038"/>
                  <a:gd name="connsiteY4" fmla="*/ 2903 h 106915"/>
                  <a:gd name="connsiteX5" fmla="*/ 42 w 95038"/>
                  <a:gd name="connsiteY5" fmla="*/ 12142 h 106915"/>
                  <a:gd name="connsiteX6" fmla="*/ 42 w 95038"/>
                  <a:gd name="connsiteY6" fmla="*/ 97581 h 106915"/>
                  <a:gd name="connsiteX7" fmla="*/ 1662 w 95038"/>
                  <a:gd name="connsiteY7" fmla="*/ 106725 h 106915"/>
                  <a:gd name="connsiteX8" fmla="*/ 26998 w 95038"/>
                  <a:gd name="connsiteY8" fmla="*/ 106725 h 106915"/>
                  <a:gd name="connsiteX9" fmla="*/ 26998 w 95038"/>
                  <a:gd name="connsiteY9" fmla="*/ 60719 h 106915"/>
                  <a:gd name="connsiteX10" fmla="*/ 32808 w 95038"/>
                  <a:gd name="connsiteY10" fmla="*/ 34431 h 106915"/>
                  <a:gd name="connsiteX11" fmla="*/ 59097 w 95038"/>
                  <a:gd name="connsiteY11" fmla="*/ 26144 h 106915"/>
                  <a:gd name="connsiteX12" fmla="*/ 65955 w 95038"/>
                  <a:gd name="connsiteY12" fmla="*/ 32430 h 106915"/>
                  <a:gd name="connsiteX13" fmla="*/ 67575 w 95038"/>
                  <a:gd name="connsiteY13" fmla="*/ 54719 h 106915"/>
                  <a:gd name="connsiteX14" fmla="*/ 67575 w 95038"/>
                  <a:gd name="connsiteY14" fmla="*/ 94628 h 106915"/>
                  <a:gd name="connsiteX15" fmla="*/ 67575 w 95038"/>
                  <a:gd name="connsiteY15" fmla="*/ 106916 h 106915"/>
                  <a:gd name="connsiteX16" fmla="*/ 93959 w 95038"/>
                  <a:gd name="connsiteY16" fmla="*/ 106916 h 106915"/>
                  <a:gd name="connsiteX17" fmla="*/ 94911 w 95038"/>
                  <a:gd name="connsiteY17" fmla="*/ 101106 h 106915"/>
                  <a:gd name="connsiteX18" fmla="*/ 94911 w 95038"/>
                  <a:gd name="connsiteY18" fmla="*/ 39574 h 106915"/>
                  <a:gd name="connsiteX19" fmla="*/ 91863 w 95038"/>
                  <a:gd name="connsiteY19" fmla="*/ 22905 h 10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038" h="106915">
                    <a:moveTo>
                      <a:pt x="91768" y="22905"/>
                    </a:moveTo>
                    <a:cubicBezTo>
                      <a:pt x="87577" y="8713"/>
                      <a:pt x="76338" y="617"/>
                      <a:pt x="61479" y="45"/>
                    </a:cubicBezTo>
                    <a:cubicBezTo>
                      <a:pt x="48239" y="-526"/>
                      <a:pt x="37285" y="4331"/>
                      <a:pt x="27570" y="13666"/>
                    </a:cubicBezTo>
                    <a:cubicBezTo>
                      <a:pt x="26617" y="9475"/>
                      <a:pt x="25855" y="5951"/>
                      <a:pt x="25188" y="2903"/>
                    </a:cubicBezTo>
                    <a:lnTo>
                      <a:pt x="1281" y="2903"/>
                    </a:lnTo>
                    <a:cubicBezTo>
                      <a:pt x="804" y="6332"/>
                      <a:pt x="42" y="9285"/>
                      <a:pt x="42" y="12142"/>
                    </a:cubicBezTo>
                    <a:cubicBezTo>
                      <a:pt x="42" y="40622"/>
                      <a:pt x="-53" y="69102"/>
                      <a:pt x="42" y="97581"/>
                    </a:cubicBezTo>
                    <a:cubicBezTo>
                      <a:pt x="42" y="100724"/>
                      <a:pt x="1090" y="103963"/>
                      <a:pt x="1662" y="106725"/>
                    </a:cubicBezTo>
                    <a:lnTo>
                      <a:pt x="26998" y="106725"/>
                    </a:lnTo>
                    <a:cubicBezTo>
                      <a:pt x="26998" y="90914"/>
                      <a:pt x="26808" y="75769"/>
                      <a:pt x="26998" y="60719"/>
                    </a:cubicBezTo>
                    <a:cubicBezTo>
                      <a:pt x="27189" y="51671"/>
                      <a:pt x="27951" y="42527"/>
                      <a:pt x="32808" y="34431"/>
                    </a:cubicBezTo>
                    <a:cubicBezTo>
                      <a:pt x="38333" y="25191"/>
                      <a:pt x="49572" y="21477"/>
                      <a:pt x="59097" y="26144"/>
                    </a:cubicBezTo>
                    <a:cubicBezTo>
                      <a:pt x="60812" y="27668"/>
                      <a:pt x="63003" y="29763"/>
                      <a:pt x="65955" y="32430"/>
                    </a:cubicBezTo>
                    <a:cubicBezTo>
                      <a:pt x="66527" y="40431"/>
                      <a:pt x="67384" y="47575"/>
                      <a:pt x="67575" y="54719"/>
                    </a:cubicBezTo>
                    <a:cubicBezTo>
                      <a:pt x="67860" y="68054"/>
                      <a:pt x="67575" y="81293"/>
                      <a:pt x="67575" y="94628"/>
                    </a:cubicBezTo>
                    <a:lnTo>
                      <a:pt x="67575" y="106916"/>
                    </a:lnTo>
                    <a:lnTo>
                      <a:pt x="93959" y="106916"/>
                    </a:lnTo>
                    <a:cubicBezTo>
                      <a:pt x="94340" y="104630"/>
                      <a:pt x="94911" y="102820"/>
                      <a:pt x="94911" y="101106"/>
                    </a:cubicBezTo>
                    <a:cubicBezTo>
                      <a:pt x="94911" y="80627"/>
                      <a:pt x="95197" y="60053"/>
                      <a:pt x="94911" y="39574"/>
                    </a:cubicBezTo>
                    <a:cubicBezTo>
                      <a:pt x="94816" y="34049"/>
                      <a:pt x="93387" y="28335"/>
                      <a:pt x="91863" y="2290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1" name="Полілінія: фігура 70">
                <a:extLst>
                  <a:ext uri="{FF2B5EF4-FFF2-40B4-BE49-F238E27FC236}">
                    <a16:creationId xmlns:a16="http://schemas.microsoft.com/office/drawing/2014/main" id="{8AF84BB2-F098-769E-F256-C55C6AB18FD9}"/>
                  </a:ext>
                </a:extLst>
              </p:cNvPr>
              <p:cNvSpPr/>
              <p:nvPr/>
            </p:nvSpPr>
            <p:spPr>
              <a:xfrm>
                <a:off x="5135032" y="3885628"/>
                <a:ext cx="92953" cy="107190"/>
              </a:xfrm>
              <a:custGeom>
                <a:avLst/>
                <a:gdLst>
                  <a:gd name="connsiteX0" fmla="*/ 66474 w 92953"/>
                  <a:gd name="connsiteY0" fmla="*/ 12763 h 107190"/>
                  <a:gd name="connsiteX1" fmla="*/ 66093 w 92953"/>
                  <a:gd name="connsiteY1" fmla="*/ 57150 h 107190"/>
                  <a:gd name="connsiteX2" fmla="*/ 57807 w 92953"/>
                  <a:gd name="connsiteY2" fmla="*/ 77629 h 107190"/>
                  <a:gd name="connsiteX3" fmla="*/ 39138 w 92953"/>
                  <a:gd name="connsiteY3" fmla="*/ 82677 h 107190"/>
                  <a:gd name="connsiteX4" fmla="*/ 27422 w 92953"/>
                  <a:gd name="connsiteY4" fmla="*/ 68866 h 107190"/>
                  <a:gd name="connsiteX5" fmla="*/ 26755 w 92953"/>
                  <a:gd name="connsiteY5" fmla="*/ 58674 h 107190"/>
                  <a:gd name="connsiteX6" fmla="*/ 26755 w 92953"/>
                  <a:gd name="connsiteY6" fmla="*/ 8572 h 107190"/>
                  <a:gd name="connsiteX7" fmla="*/ 25898 w 92953"/>
                  <a:gd name="connsiteY7" fmla="*/ 286 h 107190"/>
                  <a:gd name="connsiteX8" fmla="*/ 85 w 92953"/>
                  <a:gd name="connsiteY8" fmla="*/ 286 h 107190"/>
                  <a:gd name="connsiteX9" fmla="*/ 276 w 92953"/>
                  <a:gd name="connsiteY9" fmla="*/ 73819 h 107190"/>
                  <a:gd name="connsiteX10" fmla="*/ 4752 w 92953"/>
                  <a:gd name="connsiteY10" fmla="*/ 90011 h 107190"/>
                  <a:gd name="connsiteX11" fmla="*/ 25231 w 92953"/>
                  <a:gd name="connsiteY11" fmla="*/ 106394 h 107190"/>
                  <a:gd name="connsiteX12" fmla="*/ 63426 w 92953"/>
                  <a:gd name="connsiteY12" fmla="*/ 96393 h 107190"/>
                  <a:gd name="connsiteX13" fmla="*/ 68189 w 92953"/>
                  <a:gd name="connsiteY13" fmla="*/ 92964 h 107190"/>
                  <a:gd name="connsiteX14" fmla="*/ 68951 w 92953"/>
                  <a:gd name="connsiteY14" fmla="*/ 104013 h 107190"/>
                  <a:gd name="connsiteX15" fmla="*/ 92954 w 92953"/>
                  <a:gd name="connsiteY15" fmla="*/ 104013 h 107190"/>
                  <a:gd name="connsiteX16" fmla="*/ 92954 w 92953"/>
                  <a:gd name="connsiteY16" fmla="*/ 0 h 107190"/>
                  <a:gd name="connsiteX17" fmla="*/ 67903 w 92953"/>
                  <a:gd name="connsiteY17" fmla="*/ 0 h 107190"/>
                  <a:gd name="connsiteX18" fmla="*/ 66760 w 92953"/>
                  <a:gd name="connsiteY18" fmla="*/ 12668 h 10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953" h="107190">
                    <a:moveTo>
                      <a:pt x="66474" y="12763"/>
                    </a:moveTo>
                    <a:cubicBezTo>
                      <a:pt x="66189" y="27527"/>
                      <a:pt x="66093" y="42386"/>
                      <a:pt x="66093" y="57150"/>
                    </a:cubicBezTo>
                    <a:cubicBezTo>
                      <a:pt x="66093" y="65151"/>
                      <a:pt x="63331" y="72104"/>
                      <a:pt x="57807" y="77629"/>
                    </a:cubicBezTo>
                    <a:cubicBezTo>
                      <a:pt x="52663" y="82772"/>
                      <a:pt x="46472" y="84582"/>
                      <a:pt x="39138" y="82677"/>
                    </a:cubicBezTo>
                    <a:cubicBezTo>
                      <a:pt x="31708" y="80772"/>
                      <a:pt x="28851" y="75438"/>
                      <a:pt x="27422" y="68866"/>
                    </a:cubicBezTo>
                    <a:cubicBezTo>
                      <a:pt x="26660" y="65627"/>
                      <a:pt x="26755" y="62103"/>
                      <a:pt x="26755" y="58674"/>
                    </a:cubicBezTo>
                    <a:cubicBezTo>
                      <a:pt x="26755" y="42005"/>
                      <a:pt x="26755" y="25241"/>
                      <a:pt x="26755" y="8572"/>
                    </a:cubicBezTo>
                    <a:cubicBezTo>
                      <a:pt x="26755" y="5715"/>
                      <a:pt x="26184" y="2858"/>
                      <a:pt x="25898" y="286"/>
                    </a:cubicBezTo>
                    <a:lnTo>
                      <a:pt x="85" y="286"/>
                    </a:lnTo>
                    <a:cubicBezTo>
                      <a:pt x="85" y="25337"/>
                      <a:pt x="-201" y="49530"/>
                      <a:pt x="276" y="73819"/>
                    </a:cubicBezTo>
                    <a:cubicBezTo>
                      <a:pt x="371" y="79248"/>
                      <a:pt x="2371" y="84963"/>
                      <a:pt x="4752" y="90011"/>
                    </a:cubicBezTo>
                    <a:cubicBezTo>
                      <a:pt x="8753" y="98584"/>
                      <a:pt x="15611" y="104966"/>
                      <a:pt x="25231" y="106394"/>
                    </a:cubicBezTo>
                    <a:cubicBezTo>
                      <a:pt x="39233" y="108490"/>
                      <a:pt x="52568" y="106871"/>
                      <a:pt x="63426" y="96393"/>
                    </a:cubicBezTo>
                    <a:cubicBezTo>
                      <a:pt x="64569" y="95250"/>
                      <a:pt x="66093" y="94393"/>
                      <a:pt x="68189" y="92964"/>
                    </a:cubicBezTo>
                    <a:cubicBezTo>
                      <a:pt x="68475" y="97346"/>
                      <a:pt x="68760" y="100584"/>
                      <a:pt x="68951" y="104013"/>
                    </a:cubicBezTo>
                    <a:lnTo>
                      <a:pt x="92954" y="104013"/>
                    </a:lnTo>
                    <a:lnTo>
                      <a:pt x="92954" y="0"/>
                    </a:lnTo>
                    <a:lnTo>
                      <a:pt x="67903" y="0"/>
                    </a:lnTo>
                    <a:cubicBezTo>
                      <a:pt x="67522" y="4477"/>
                      <a:pt x="66855" y="8572"/>
                      <a:pt x="66760" y="1266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2" name="Полілінія: фігура 71">
                <a:extLst>
                  <a:ext uri="{FF2B5EF4-FFF2-40B4-BE49-F238E27FC236}">
                    <a16:creationId xmlns:a16="http://schemas.microsoft.com/office/drawing/2014/main" id="{5D0BAAE5-B8BF-8B99-2760-5A5FDB552A70}"/>
                  </a:ext>
                </a:extLst>
              </p:cNvPr>
              <p:cNvSpPr/>
              <p:nvPr/>
            </p:nvSpPr>
            <p:spPr>
              <a:xfrm>
                <a:off x="6962108" y="3885628"/>
                <a:ext cx="102798" cy="104012"/>
              </a:xfrm>
              <a:custGeom>
                <a:avLst/>
                <a:gdLst>
                  <a:gd name="connsiteX0" fmla="*/ 77438 w 102798"/>
                  <a:gd name="connsiteY0" fmla="*/ 95 h 104012"/>
                  <a:gd name="connsiteX1" fmla="*/ 53721 w 102798"/>
                  <a:gd name="connsiteY1" fmla="*/ 70390 h 104012"/>
                  <a:gd name="connsiteX2" fmla="*/ 51340 w 102798"/>
                  <a:gd name="connsiteY2" fmla="*/ 70485 h 104012"/>
                  <a:gd name="connsiteX3" fmla="*/ 26956 w 102798"/>
                  <a:gd name="connsiteY3" fmla="*/ 0 h 104012"/>
                  <a:gd name="connsiteX4" fmla="*/ 0 w 102798"/>
                  <a:gd name="connsiteY4" fmla="*/ 0 h 104012"/>
                  <a:gd name="connsiteX5" fmla="*/ 37433 w 102798"/>
                  <a:gd name="connsiteY5" fmla="*/ 104013 h 104012"/>
                  <a:gd name="connsiteX6" fmla="*/ 66485 w 102798"/>
                  <a:gd name="connsiteY6" fmla="*/ 104013 h 104012"/>
                  <a:gd name="connsiteX7" fmla="*/ 99822 w 102798"/>
                  <a:gd name="connsiteY7" fmla="*/ 14097 h 104012"/>
                  <a:gd name="connsiteX8" fmla="*/ 101537 w 102798"/>
                  <a:gd name="connsiteY8" fmla="*/ 95 h 104012"/>
                  <a:gd name="connsiteX9" fmla="*/ 77343 w 102798"/>
                  <a:gd name="connsiteY9" fmla="*/ 95 h 10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798" h="104012">
                    <a:moveTo>
                      <a:pt x="77438" y="95"/>
                    </a:moveTo>
                    <a:cubicBezTo>
                      <a:pt x="69437" y="23717"/>
                      <a:pt x="61627" y="47054"/>
                      <a:pt x="53721" y="70390"/>
                    </a:cubicBezTo>
                    <a:cubicBezTo>
                      <a:pt x="52959" y="70390"/>
                      <a:pt x="52102" y="70390"/>
                      <a:pt x="51340" y="70485"/>
                    </a:cubicBezTo>
                    <a:cubicBezTo>
                      <a:pt x="43244" y="46958"/>
                      <a:pt x="35052" y="23336"/>
                      <a:pt x="26956" y="0"/>
                    </a:cubicBezTo>
                    <a:lnTo>
                      <a:pt x="0" y="0"/>
                    </a:lnTo>
                    <a:cubicBezTo>
                      <a:pt x="286" y="9906"/>
                      <a:pt x="31242" y="94869"/>
                      <a:pt x="37433" y="104013"/>
                    </a:cubicBezTo>
                    <a:lnTo>
                      <a:pt x="66485" y="104013"/>
                    </a:lnTo>
                    <a:cubicBezTo>
                      <a:pt x="77819" y="73533"/>
                      <a:pt x="88964" y="43815"/>
                      <a:pt x="99822" y="14097"/>
                    </a:cubicBezTo>
                    <a:cubicBezTo>
                      <a:pt x="101346" y="9811"/>
                      <a:pt x="104585" y="5334"/>
                      <a:pt x="101537" y="95"/>
                    </a:cubicBezTo>
                    <a:lnTo>
                      <a:pt x="77343" y="95"/>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3" name="Полілінія: фігура 72">
                <a:extLst>
                  <a:ext uri="{FF2B5EF4-FFF2-40B4-BE49-F238E27FC236}">
                    <a16:creationId xmlns:a16="http://schemas.microsoft.com/office/drawing/2014/main" id="{7EFB9FB5-0320-C03F-5753-95EA7C4DE6EB}"/>
                  </a:ext>
                </a:extLst>
              </p:cNvPr>
              <p:cNvSpPr/>
              <p:nvPr/>
            </p:nvSpPr>
            <p:spPr>
              <a:xfrm>
                <a:off x="5248719" y="3883147"/>
                <a:ext cx="74871" cy="109548"/>
              </a:xfrm>
              <a:custGeom>
                <a:avLst/>
                <a:gdLst>
                  <a:gd name="connsiteX0" fmla="*/ 63468 w 74871"/>
                  <a:gd name="connsiteY0" fmla="*/ 50677 h 109548"/>
                  <a:gd name="connsiteX1" fmla="*/ 47180 w 74871"/>
                  <a:gd name="connsiteY1" fmla="*/ 42962 h 109548"/>
                  <a:gd name="connsiteX2" fmla="*/ 30226 w 74871"/>
                  <a:gd name="connsiteY2" fmla="*/ 36580 h 109548"/>
                  <a:gd name="connsiteX3" fmla="*/ 29750 w 74871"/>
                  <a:gd name="connsiteY3" fmla="*/ 28674 h 109548"/>
                  <a:gd name="connsiteX4" fmla="*/ 68136 w 74871"/>
                  <a:gd name="connsiteY4" fmla="*/ 26484 h 109548"/>
                  <a:gd name="connsiteX5" fmla="*/ 68136 w 74871"/>
                  <a:gd name="connsiteY5" fmla="*/ 2385 h 109548"/>
                  <a:gd name="connsiteX6" fmla="*/ 35941 w 74871"/>
                  <a:gd name="connsiteY6" fmla="*/ 4 h 109548"/>
                  <a:gd name="connsiteX7" fmla="*/ 7556 w 74871"/>
                  <a:gd name="connsiteY7" fmla="*/ 12196 h 109548"/>
                  <a:gd name="connsiteX8" fmla="*/ 21082 w 74871"/>
                  <a:gd name="connsiteY8" fmla="*/ 62012 h 109548"/>
                  <a:gd name="connsiteX9" fmla="*/ 38227 w 74871"/>
                  <a:gd name="connsiteY9" fmla="*/ 67727 h 109548"/>
                  <a:gd name="connsiteX10" fmla="*/ 44894 w 74871"/>
                  <a:gd name="connsiteY10" fmla="*/ 80967 h 109548"/>
                  <a:gd name="connsiteX11" fmla="*/ 2699 w 74871"/>
                  <a:gd name="connsiteY11" fmla="*/ 82110 h 109548"/>
                  <a:gd name="connsiteX12" fmla="*/ 2699 w 74871"/>
                  <a:gd name="connsiteY12" fmla="*/ 105732 h 109548"/>
                  <a:gd name="connsiteX13" fmla="*/ 12605 w 74871"/>
                  <a:gd name="connsiteY13" fmla="*/ 108113 h 109548"/>
                  <a:gd name="connsiteX14" fmla="*/ 59182 w 74871"/>
                  <a:gd name="connsiteY14" fmla="*/ 103541 h 109548"/>
                  <a:gd name="connsiteX15" fmla="*/ 63373 w 74871"/>
                  <a:gd name="connsiteY15" fmla="*/ 50582 h 10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871" h="109548">
                    <a:moveTo>
                      <a:pt x="63468" y="50677"/>
                    </a:moveTo>
                    <a:cubicBezTo>
                      <a:pt x="58611" y="47248"/>
                      <a:pt x="52705" y="45248"/>
                      <a:pt x="47180" y="42962"/>
                    </a:cubicBezTo>
                    <a:cubicBezTo>
                      <a:pt x="41656" y="40676"/>
                      <a:pt x="36036" y="38771"/>
                      <a:pt x="30226" y="36580"/>
                    </a:cubicBezTo>
                    <a:cubicBezTo>
                      <a:pt x="30036" y="33342"/>
                      <a:pt x="29845" y="30770"/>
                      <a:pt x="29750" y="28674"/>
                    </a:cubicBezTo>
                    <a:cubicBezTo>
                      <a:pt x="39751" y="20483"/>
                      <a:pt x="45180" y="21340"/>
                      <a:pt x="68136" y="26484"/>
                    </a:cubicBezTo>
                    <a:lnTo>
                      <a:pt x="68136" y="2385"/>
                    </a:lnTo>
                    <a:cubicBezTo>
                      <a:pt x="56896" y="1528"/>
                      <a:pt x="46418" y="-91"/>
                      <a:pt x="35941" y="4"/>
                    </a:cubicBezTo>
                    <a:cubicBezTo>
                      <a:pt x="25178" y="99"/>
                      <a:pt x="14986" y="3624"/>
                      <a:pt x="7556" y="12196"/>
                    </a:cubicBezTo>
                    <a:cubicBezTo>
                      <a:pt x="-4255" y="25912"/>
                      <a:pt x="-3969" y="54392"/>
                      <a:pt x="21082" y="62012"/>
                    </a:cubicBezTo>
                    <a:cubicBezTo>
                      <a:pt x="26797" y="63822"/>
                      <a:pt x="32702" y="65441"/>
                      <a:pt x="38227" y="67727"/>
                    </a:cubicBezTo>
                    <a:cubicBezTo>
                      <a:pt x="45371" y="70775"/>
                      <a:pt x="45752" y="71918"/>
                      <a:pt x="44894" y="80967"/>
                    </a:cubicBezTo>
                    <a:cubicBezTo>
                      <a:pt x="31655" y="92492"/>
                      <a:pt x="17367" y="84491"/>
                      <a:pt x="2699" y="82110"/>
                    </a:cubicBezTo>
                    <a:lnTo>
                      <a:pt x="2699" y="105732"/>
                    </a:lnTo>
                    <a:cubicBezTo>
                      <a:pt x="6128" y="106589"/>
                      <a:pt x="9366" y="107732"/>
                      <a:pt x="12605" y="108113"/>
                    </a:cubicBezTo>
                    <a:cubicBezTo>
                      <a:pt x="28416" y="110018"/>
                      <a:pt x="44037" y="111256"/>
                      <a:pt x="59182" y="103541"/>
                    </a:cubicBezTo>
                    <a:cubicBezTo>
                      <a:pt x="76422" y="94683"/>
                      <a:pt x="81756" y="63441"/>
                      <a:pt x="63373" y="50582"/>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4" name="Полілінія: фігура 73">
                <a:extLst>
                  <a:ext uri="{FF2B5EF4-FFF2-40B4-BE49-F238E27FC236}">
                    <a16:creationId xmlns:a16="http://schemas.microsoft.com/office/drawing/2014/main" id="{87D3A748-435F-9500-72EC-5DB2337DE1DD}"/>
                  </a:ext>
                </a:extLst>
              </p:cNvPr>
              <p:cNvSpPr/>
              <p:nvPr/>
            </p:nvSpPr>
            <p:spPr>
              <a:xfrm>
                <a:off x="5332916" y="3856672"/>
                <a:ext cx="70330" cy="135954"/>
              </a:xfrm>
              <a:custGeom>
                <a:avLst/>
                <a:gdLst>
                  <a:gd name="connsiteX0" fmla="*/ 48233 w 70330"/>
                  <a:gd name="connsiteY0" fmla="*/ 107347 h 135954"/>
                  <a:gd name="connsiteX1" fmla="*/ 46518 w 70330"/>
                  <a:gd name="connsiteY1" fmla="*/ 52007 h 135954"/>
                  <a:gd name="connsiteX2" fmla="*/ 69759 w 70330"/>
                  <a:gd name="connsiteY2" fmla="*/ 50768 h 135954"/>
                  <a:gd name="connsiteX3" fmla="*/ 69759 w 70330"/>
                  <a:gd name="connsiteY3" fmla="*/ 28289 h 135954"/>
                  <a:gd name="connsiteX4" fmla="*/ 45947 w 70330"/>
                  <a:gd name="connsiteY4" fmla="*/ 28289 h 135954"/>
                  <a:gd name="connsiteX5" fmla="*/ 45947 w 70330"/>
                  <a:gd name="connsiteY5" fmla="*/ 0 h 135954"/>
                  <a:gd name="connsiteX6" fmla="*/ 18515 w 70330"/>
                  <a:gd name="connsiteY6" fmla="*/ 8763 h 135954"/>
                  <a:gd name="connsiteX7" fmla="*/ 18515 w 70330"/>
                  <a:gd name="connsiteY7" fmla="*/ 28289 h 135954"/>
                  <a:gd name="connsiteX8" fmla="*/ 512 w 70330"/>
                  <a:gd name="connsiteY8" fmla="*/ 29147 h 135954"/>
                  <a:gd name="connsiteX9" fmla="*/ 1560 w 70330"/>
                  <a:gd name="connsiteY9" fmla="*/ 51911 h 135954"/>
                  <a:gd name="connsiteX10" fmla="*/ 18896 w 70330"/>
                  <a:gd name="connsiteY10" fmla="*/ 51911 h 135954"/>
                  <a:gd name="connsiteX11" fmla="*/ 18896 w 70330"/>
                  <a:gd name="connsiteY11" fmla="*/ 64103 h 135954"/>
                  <a:gd name="connsiteX12" fmla="*/ 19086 w 70330"/>
                  <a:gd name="connsiteY12" fmla="*/ 102870 h 135954"/>
                  <a:gd name="connsiteX13" fmla="*/ 44327 w 70330"/>
                  <a:gd name="connsiteY13" fmla="*/ 135350 h 135954"/>
                  <a:gd name="connsiteX14" fmla="*/ 70331 w 70330"/>
                  <a:gd name="connsiteY14" fmla="*/ 135541 h 135954"/>
                  <a:gd name="connsiteX15" fmla="*/ 70331 w 70330"/>
                  <a:gd name="connsiteY15" fmla="*/ 110490 h 135954"/>
                  <a:gd name="connsiteX16" fmla="*/ 48137 w 70330"/>
                  <a:gd name="connsiteY16" fmla="*/ 107156 h 13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330" h="135954">
                    <a:moveTo>
                      <a:pt x="48233" y="107347"/>
                    </a:moveTo>
                    <a:cubicBezTo>
                      <a:pt x="44232" y="90011"/>
                      <a:pt x="46804" y="71152"/>
                      <a:pt x="46518" y="52007"/>
                    </a:cubicBezTo>
                    <a:cubicBezTo>
                      <a:pt x="54995" y="51530"/>
                      <a:pt x="62425" y="51149"/>
                      <a:pt x="69759" y="50768"/>
                    </a:cubicBezTo>
                    <a:lnTo>
                      <a:pt x="69759" y="28289"/>
                    </a:lnTo>
                    <a:lnTo>
                      <a:pt x="45947" y="28289"/>
                    </a:lnTo>
                    <a:lnTo>
                      <a:pt x="45947" y="0"/>
                    </a:lnTo>
                    <a:cubicBezTo>
                      <a:pt x="36231" y="3143"/>
                      <a:pt x="27849" y="5810"/>
                      <a:pt x="18515" y="8763"/>
                    </a:cubicBezTo>
                    <a:lnTo>
                      <a:pt x="18515" y="28289"/>
                    </a:lnTo>
                    <a:cubicBezTo>
                      <a:pt x="11847" y="28575"/>
                      <a:pt x="6323" y="28861"/>
                      <a:pt x="512" y="29147"/>
                    </a:cubicBezTo>
                    <a:cubicBezTo>
                      <a:pt x="227" y="37148"/>
                      <a:pt x="-916" y="44196"/>
                      <a:pt x="1560" y="51911"/>
                    </a:cubicBezTo>
                    <a:lnTo>
                      <a:pt x="18896" y="51911"/>
                    </a:lnTo>
                    <a:cubicBezTo>
                      <a:pt x="18896" y="56579"/>
                      <a:pt x="18896" y="60389"/>
                      <a:pt x="18896" y="64103"/>
                    </a:cubicBezTo>
                    <a:cubicBezTo>
                      <a:pt x="18896" y="77057"/>
                      <a:pt x="18324" y="90011"/>
                      <a:pt x="19086" y="102870"/>
                    </a:cubicBezTo>
                    <a:cubicBezTo>
                      <a:pt x="20229" y="122777"/>
                      <a:pt x="28040" y="132969"/>
                      <a:pt x="44327" y="135350"/>
                    </a:cubicBezTo>
                    <a:cubicBezTo>
                      <a:pt x="52805" y="136589"/>
                      <a:pt x="61568" y="135541"/>
                      <a:pt x="70331" y="135541"/>
                    </a:cubicBezTo>
                    <a:lnTo>
                      <a:pt x="70331" y="110490"/>
                    </a:lnTo>
                    <a:cubicBezTo>
                      <a:pt x="62520" y="111538"/>
                      <a:pt x="55186" y="115062"/>
                      <a:pt x="48137" y="10715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5" name="Полілінія: фігура 74">
                <a:extLst>
                  <a:ext uri="{FF2B5EF4-FFF2-40B4-BE49-F238E27FC236}">
                    <a16:creationId xmlns:a16="http://schemas.microsoft.com/office/drawing/2014/main" id="{6F19E59F-870A-5FC9-FDFC-E6308D97C15B}"/>
                  </a:ext>
                </a:extLst>
              </p:cNvPr>
              <p:cNvSpPr/>
              <p:nvPr/>
            </p:nvSpPr>
            <p:spPr>
              <a:xfrm>
                <a:off x="6697599" y="3856767"/>
                <a:ext cx="70676" cy="135858"/>
              </a:xfrm>
              <a:custGeom>
                <a:avLst/>
                <a:gdLst>
                  <a:gd name="connsiteX0" fmla="*/ 48292 w 70676"/>
                  <a:gd name="connsiteY0" fmla="*/ 108109 h 135858"/>
                  <a:gd name="connsiteX1" fmla="*/ 47339 w 70676"/>
                  <a:gd name="connsiteY1" fmla="*/ 51149 h 135858"/>
                  <a:gd name="connsiteX2" fmla="*/ 69151 w 70676"/>
                  <a:gd name="connsiteY2" fmla="*/ 51149 h 135858"/>
                  <a:gd name="connsiteX3" fmla="*/ 69151 w 70676"/>
                  <a:gd name="connsiteY3" fmla="*/ 28480 h 135858"/>
                  <a:gd name="connsiteX4" fmla="*/ 44863 w 70676"/>
                  <a:gd name="connsiteY4" fmla="*/ 28480 h 135858"/>
                  <a:gd name="connsiteX5" fmla="*/ 44863 w 70676"/>
                  <a:gd name="connsiteY5" fmla="*/ 0 h 135858"/>
                  <a:gd name="connsiteX6" fmla="*/ 19240 w 70676"/>
                  <a:gd name="connsiteY6" fmla="*/ 8287 h 135858"/>
                  <a:gd name="connsiteX7" fmla="*/ 17621 w 70676"/>
                  <a:gd name="connsiteY7" fmla="*/ 28194 h 135858"/>
                  <a:gd name="connsiteX8" fmla="*/ 0 w 70676"/>
                  <a:gd name="connsiteY8" fmla="*/ 28956 h 135858"/>
                  <a:gd name="connsiteX9" fmla="*/ 0 w 70676"/>
                  <a:gd name="connsiteY9" fmla="*/ 50863 h 135858"/>
                  <a:gd name="connsiteX10" fmla="*/ 17717 w 70676"/>
                  <a:gd name="connsiteY10" fmla="*/ 51625 h 135858"/>
                  <a:gd name="connsiteX11" fmla="*/ 18193 w 70676"/>
                  <a:gd name="connsiteY11" fmla="*/ 55150 h 135858"/>
                  <a:gd name="connsiteX12" fmla="*/ 18288 w 70676"/>
                  <a:gd name="connsiteY12" fmla="*/ 97346 h 135858"/>
                  <a:gd name="connsiteX13" fmla="*/ 20098 w 70676"/>
                  <a:gd name="connsiteY13" fmla="*/ 113062 h 135858"/>
                  <a:gd name="connsiteX14" fmla="*/ 47434 w 70676"/>
                  <a:gd name="connsiteY14" fmla="*/ 135731 h 135858"/>
                  <a:gd name="connsiteX15" fmla="*/ 69056 w 70676"/>
                  <a:gd name="connsiteY15" fmla="*/ 135731 h 135858"/>
                  <a:gd name="connsiteX16" fmla="*/ 69056 w 70676"/>
                  <a:gd name="connsiteY16" fmla="*/ 109918 h 135858"/>
                  <a:gd name="connsiteX17" fmla="*/ 48196 w 70676"/>
                  <a:gd name="connsiteY17" fmla="*/ 107918 h 13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676" h="135858">
                    <a:moveTo>
                      <a:pt x="48292" y="108109"/>
                    </a:moveTo>
                    <a:cubicBezTo>
                      <a:pt x="44672" y="94583"/>
                      <a:pt x="44005" y="62675"/>
                      <a:pt x="47339" y="51149"/>
                    </a:cubicBezTo>
                    <a:lnTo>
                      <a:pt x="69151" y="51149"/>
                    </a:lnTo>
                    <a:lnTo>
                      <a:pt x="69151" y="28480"/>
                    </a:lnTo>
                    <a:lnTo>
                      <a:pt x="44863" y="28480"/>
                    </a:lnTo>
                    <a:lnTo>
                      <a:pt x="44863" y="0"/>
                    </a:lnTo>
                    <a:cubicBezTo>
                      <a:pt x="35528" y="3048"/>
                      <a:pt x="27718" y="5525"/>
                      <a:pt x="19240" y="8287"/>
                    </a:cubicBezTo>
                    <a:cubicBezTo>
                      <a:pt x="18669" y="15145"/>
                      <a:pt x="18193" y="21336"/>
                      <a:pt x="17621" y="28194"/>
                    </a:cubicBezTo>
                    <a:cubicBezTo>
                      <a:pt x="11525" y="28480"/>
                      <a:pt x="5715" y="28670"/>
                      <a:pt x="0" y="28956"/>
                    </a:cubicBezTo>
                    <a:lnTo>
                      <a:pt x="0" y="50863"/>
                    </a:lnTo>
                    <a:cubicBezTo>
                      <a:pt x="6287" y="51149"/>
                      <a:pt x="12192" y="51435"/>
                      <a:pt x="17717" y="51625"/>
                    </a:cubicBezTo>
                    <a:cubicBezTo>
                      <a:pt x="18002" y="53626"/>
                      <a:pt x="18193" y="54388"/>
                      <a:pt x="18193" y="55150"/>
                    </a:cubicBezTo>
                    <a:cubicBezTo>
                      <a:pt x="18193" y="69247"/>
                      <a:pt x="18097" y="83344"/>
                      <a:pt x="18288" y="97346"/>
                    </a:cubicBezTo>
                    <a:cubicBezTo>
                      <a:pt x="18288" y="102584"/>
                      <a:pt x="18859" y="107918"/>
                      <a:pt x="20098" y="113062"/>
                    </a:cubicBezTo>
                    <a:cubicBezTo>
                      <a:pt x="23241" y="127159"/>
                      <a:pt x="33052" y="135160"/>
                      <a:pt x="47434" y="135731"/>
                    </a:cubicBezTo>
                    <a:cubicBezTo>
                      <a:pt x="54578" y="136017"/>
                      <a:pt x="61817" y="135731"/>
                      <a:pt x="69056" y="135731"/>
                    </a:cubicBezTo>
                    <a:cubicBezTo>
                      <a:pt x="71914" y="126397"/>
                      <a:pt x="70390" y="118586"/>
                      <a:pt x="69056" y="109918"/>
                    </a:cubicBezTo>
                    <a:cubicBezTo>
                      <a:pt x="61150" y="112776"/>
                      <a:pt x="54197" y="114109"/>
                      <a:pt x="48196" y="10791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6" name="Полілінія: фігура 75">
                <a:extLst>
                  <a:ext uri="{FF2B5EF4-FFF2-40B4-BE49-F238E27FC236}">
                    <a16:creationId xmlns:a16="http://schemas.microsoft.com/office/drawing/2014/main" id="{FA9A0539-80EF-A4C2-F905-405B1C46B713}"/>
                  </a:ext>
                </a:extLst>
              </p:cNvPr>
              <p:cNvSpPr/>
              <p:nvPr/>
            </p:nvSpPr>
            <p:spPr>
              <a:xfrm>
                <a:off x="6829805" y="3856672"/>
                <a:ext cx="69749" cy="136337"/>
              </a:xfrm>
              <a:custGeom>
                <a:avLst/>
                <a:gdLst>
                  <a:gd name="connsiteX0" fmla="*/ 47625 w 69749"/>
                  <a:gd name="connsiteY0" fmla="*/ 108299 h 136337"/>
                  <a:gd name="connsiteX1" fmla="*/ 45911 w 69749"/>
                  <a:gd name="connsiteY1" fmla="*/ 51340 h 136337"/>
                  <a:gd name="connsiteX2" fmla="*/ 68199 w 69749"/>
                  <a:gd name="connsiteY2" fmla="*/ 51340 h 136337"/>
                  <a:gd name="connsiteX3" fmla="*/ 66866 w 69749"/>
                  <a:gd name="connsiteY3" fmla="*/ 28099 h 136337"/>
                  <a:gd name="connsiteX4" fmla="*/ 44958 w 69749"/>
                  <a:gd name="connsiteY4" fmla="*/ 28099 h 136337"/>
                  <a:gd name="connsiteX5" fmla="*/ 44958 w 69749"/>
                  <a:gd name="connsiteY5" fmla="*/ 0 h 136337"/>
                  <a:gd name="connsiteX6" fmla="*/ 17907 w 69749"/>
                  <a:gd name="connsiteY6" fmla="*/ 8954 h 136337"/>
                  <a:gd name="connsiteX7" fmla="*/ 17907 w 69749"/>
                  <a:gd name="connsiteY7" fmla="*/ 28670 h 136337"/>
                  <a:gd name="connsiteX8" fmla="*/ 0 w 69749"/>
                  <a:gd name="connsiteY8" fmla="*/ 28670 h 136337"/>
                  <a:gd name="connsiteX9" fmla="*/ 0 w 69749"/>
                  <a:gd name="connsiteY9" fmla="*/ 51435 h 136337"/>
                  <a:gd name="connsiteX10" fmla="*/ 18098 w 69749"/>
                  <a:gd name="connsiteY10" fmla="*/ 51435 h 136337"/>
                  <a:gd name="connsiteX11" fmla="*/ 18098 w 69749"/>
                  <a:gd name="connsiteY11" fmla="*/ 63437 h 136337"/>
                  <a:gd name="connsiteX12" fmla="*/ 18098 w 69749"/>
                  <a:gd name="connsiteY12" fmla="*/ 102203 h 136337"/>
                  <a:gd name="connsiteX13" fmla="*/ 39338 w 69749"/>
                  <a:gd name="connsiteY13" fmla="*/ 134969 h 136337"/>
                  <a:gd name="connsiteX14" fmla="*/ 69723 w 69749"/>
                  <a:gd name="connsiteY14" fmla="*/ 134303 h 136337"/>
                  <a:gd name="connsiteX15" fmla="*/ 69723 w 69749"/>
                  <a:gd name="connsiteY15" fmla="*/ 111252 h 136337"/>
                  <a:gd name="connsiteX16" fmla="*/ 47435 w 69749"/>
                  <a:gd name="connsiteY16" fmla="*/ 108299 h 13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749" h="136337">
                    <a:moveTo>
                      <a:pt x="47625" y="108299"/>
                    </a:moveTo>
                    <a:cubicBezTo>
                      <a:pt x="43339" y="90202"/>
                      <a:pt x="46006" y="71152"/>
                      <a:pt x="45911" y="51340"/>
                    </a:cubicBezTo>
                    <a:lnTo>
                      <a:pt x="68199" y="51340"/>
                    </a:lnTo>
                    <a:cubicBezTo>
                      <a:pt x="70009" y="43339"/>
                      <a:pt x="70961" y="36195"/>
                      <a:pt x="66866" y="28099"/>
                    </a:cubicBezTo>
                    <a:lnTo>
                      <a:pt x="44958" y="28099"/>
                    </a:lnTo>
                    <a:lnTo>
                      <a:pt x="44958" y="0"/>
                    </a:lnTo>
                    <a:cubicBezTo>
                      <a:pt x="35338" y="3239"/>
                      <a:pt x="26861" y="6001"/>
                      <a:pt x="17907" y="8954"/>
                    </a:cubicBezTo>
                    <a:lnTo>
                      <a:pt x="17907" y="28670"/>
                    </a:lnTo>
                    <a:lnTo>
                      <a:pt x="0" y="28670"/>
                    </a:lnTo>
                    <a:lnTo>
                      <a:pt x="0" y="51435"/>
                    </a:lnTo>
                    <a:lnTo>
                      <a:pt x="18098" y="51435"/>
                    </a:lnTo>
                    <a:cubicBezTo>
                      <a:pt x="18098" y="56007"/>
                      <a:pt x="18098" y="59722"/>
                      <a:pt x="18098" y="63437"/>
                    </a:cubicBezTo>
                    <a:cubicBezTo>
                      <a:pt x="18098" y="76391"/>
                      <a:pt x="17907" y="89345"/>
                      <a:pt x="18098" y="102203"/>
                    </a:cubicBezTo>
                    <a:cubicBezTo>
                      <a:pt x="18383" y="118872"/>
                      <a:pt x="26765" y="132398"/>
                      <a:pt x="39338" y="134969"/>
                    </a:cubicBezTo>
                    <a:cubicBezTo>
                      <a:pt x="49340" y="137065"/>
                      <a:pt x="59531" y="136684"/>
                      <a:pt x="69723" y="134303"/>
                    </a:cubicBezTo>
                    <a:lnTo>
                      <a:pt x="69723" y="111252"/>
                    </a:lnTo>
                    <a:cubicBezTo>
                      <a:pt x="60836" y="112395"/>
                      <a:pt x="53407" y="111414"/>
                      <a:pt x="47435" y="108299"/>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7" name="Полілінія: фігура 76">
                <a:extLst>
                  <a:ext uri="{FF2B5EF4-FFF2-40B4-BE49-F238E27FC236}">
                    <a16:creationId xmlns:a16="http://schemas.microsoft.com/office/drawing/2014/main" id="{FE8189B4-9ABC-CE03-63C1-D7DCB45DF588}"/>
                  </a:ext>
                </a:extLst>
              </p:cNvPr>
              <p:cNvSpPr/>
              <p:nvPr/>
            </p:nvSpPr>
            <p:spPr>
              <a:xfrm>
                <a:off x="5530334" y="3885628"/>
                <a:ext cx="28710" cy="104489"/>
              </a:xfrm>
              <a:custGeom>
                <a:avLst/>
                <a:gdLst>
                  <a:gd name="connsiteX0" fmla="*/ 1500 w 28710"/>
                  <a:gd name="connsiteY0" fmla="*/ 0 h 104489"/>
                  <a:gd name="connsiteX1" fmla="*/ 71 w 28710"/>
                  <a:gd name="connsiteY1" fmla="*/ 8668 h 104489"/>
                  <a:gd name="connsiteX2" fmla="*/ 71 w 28710"/>
                  <a:gd name="connsiteY2" fmla="*/ 95441 h 104489"/>
                  <a:gd name="connsiteX3" fmla="*/ 1691 w 28710"/>
                  <a:gd name="connsiteY3" fmla="*/ 104489 h 104489"/>
                  <a:gd name="connsiteX4" fmla="*/ 27122 w 28710"/>
                  <a:gd name="connsiteY4" fmla="*/ 104489 h 104489"/>
                  <a:gd name="connsiteX5" fmla="*/ 26456 w 28710"/>
                  <a:gd name="connsiteY5" fmla="*/ 95 h 104489"/>
                  <a:gd name="connsiteX6" fmla="*/ 1595 w 28710"/>
                  <a:gd name="connsiteY6" fmla="*/ 95 h 10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10" h="104489">
                    <a:moveTo>
                      <a:pt x="1500" y="0"/>
                    </a:moveTo>
                    <a:cubicBezTo>
                      <a:pt x="929" y="3524"/>
                      <a:pt x="71" y="6096"/>
                      <a:pt x="71" y="8668"/>
                    </a:cubicBezTo>
                    <a:cubicBezTo>
                      <a:pt x="-24" y="37624"/>
                      <a:pt x="-24" y="66484"/>
                      <a:pt x="71" y="95441"/>
                    </a:cubicBezTo>
                    <a:cubicBezTo>
                      <a:pt x="71" y="98679"/>
                      <a:pt x="1214" y="101917"/>
                      <a:pt x="1691" y="104489"/>
                    </a:cubicBezTo>
                    <a:lnTo>
                      <a:pt x="27122" y="104489"/>
                    </a:lnTo>
                    <a:cubicBezTo>
                      <a:pt x="29599" y="89630"/>
                      <a:pt x="29027" y="8572"/>
                      <a:pt x="26456" y="95"/>
                    </a:cubicBezTo>
                    <a:lnTo>
                      <a:pt x="1595" y="95"/>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8" name="Полілінія: фігура 77">
                <a:extLst>
                  <a:ext uri="{FF2B5EF4-FFF2-40B4-BE49-F238E27FC236}">
                    <a16:creationId xmlns:a16="http://schemas.microsoft.com/office/drawing/2014/main" id="{1753B93D-C6AC-EFEF-5BFE-E0B6DD03C7B4}"/>
                  </a:ext>
                </a:extLst>
              </p:cNvPr>
              <p:cNvSpPr/>
              <p:nvPr/>
            </p:nvSpPr>
            <p:spPr>
              <a:xfrm>
                <a:off x="6916783" y="3885628"/>
                <a:ext cx="27036" cy="104489"/>
              </a:xfrm>
              <a:custGeom>
                <a:avLst/>
                <a:gdLst>
                  <a:gd name="connsiteX0" fmla="*/ 1891 w 27036"/>
                  <a:gd name="connsiteY0" fmla="*/ 0 h 104489"/>
                  <a:gd name="connsiteX1" fmla="*/ 2272 w 27036"/>
                  <a:gd name="connsiteY1" fmla="*/ 104489 h 104489"/>
                  <a:gd name="connsiteX2" fmla="*/ 27037 w 27036"/>
                  <a:gd name="connsiteY2" fmla="*/ 104489 h 104489"/>
                  <a:gd name="connsiteX3" fmla="*/ 27037 w 27036"/>
                  <a:gd name="connsiteY3" fmla="*/ 0 h 104489"/>
                  <a:gd name="connsiteX4" fmla="*/ 1891 w 27036"/>
                  <a:gd name="connsiteY4" fmla="*/ 0 h 104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6" h="104489">
                    <a:moveTo>
                      <a:pt x="1891" y="0"/>
                    </a:moveTo>
                    <a:cubicBezTo>
                      <a:pt x="-871" y="11239"/>
                      <a:pt x="-490" y="95726"/>
                      <a:pt x="2272" y="104489"/>
                    </a:cubicBezTo>
                    <a:lnTo>
                      <a:pt x="27037" y="104489"/>
                    </a:lnTo>
                    <a:cubicBezTo>
                      <a:pt x="27037" y="68961"/>
                      <a:pt x="27037" y="34576"/>
                      <a:pt x="27037" y="0"/>
                    </a:cubicBezTo>
                    <a:lnTo>
                      <a:pt x="1891" y="0"/>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9" name="Полілінія: фігура 78">
                <a:extLst>
                  <a:ext uri="{FF2B5EF4-FFF2-40B4-BE49-F238E27FC236}">
                    <a16:creationId xmlns:a16="http://schemas.microsoft.com/office/drawing/2014/main" id="{1644DD18-B5D2-E5A8-B848-11A30C0218D6}"/>
                  </a:ext>
                </a:extLst>
              </p:cNvPr>
              <p:cNvSpPr/>
              <p:nvPr/>
            </p:nvSpPr>
            <p:spPr>
              <a:xfrm>
                <a:off x="5708332" y="3885914"/>
                <a:ext cx="26733" cy="104203"/>
              </a:xfrm>
              <a:custGeom>
                <a:avLst/>
                <a:gdLst>
                  <a:gd name="connsiteX0" fmla="*/ 24860 w 26733"/>
                  <a:gd name="connsiteY0" fmla="*/ 0 h 104203"/>
                  <a:gd name="connsiteX1" fmla="*/ 0 w 26733"/>
                  <a:gd name="connsiteY1" fmla="*/ 0 h 104203"/>
                  <a:gd name="connsiteX2" fmla="*/ 0 w 26733"/>
                  <a:gd name="connsiteY2" fmla="*/ 104204 h 104203"/>
                  <a:gd name="connsiteX3" fmla="*/ 25717 w 26733"/>
                  <a:gd name="connsiteY3" fmla="*/ 104204 h 104203"/>
                  <a:gd name="connsiteX4" fmla="*/ 26289 w 26733"/>
                  <a:gd name="connsiteY4" fmla="*/ 51816 h 104203"/>
                  <a:gd name="connsiteX5" fmla="*/ 24860 w 26733"/>
                  <a:gd name="connsiteY5" fmla="*/ 95 h 10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33" h="104203">
                    <a:moveTo>
                      <a:pt x="24860" y="0"/>
                    </a:moveTo>
                    <a:lnTo>
                      <a:pt x="0" y="0"/>
                    </a:lnTo>
                    <a:lnTo>
                      <a:pt x="0" y="104204"/>
                    </a:lnTo>
                    <a:lnTo>
                      <a:pt x="25717" y="104204"/>
                    </a:lnTo>
                    <a:cubicBezTo>
                      <a:pt x="27146" y="86487"/>
                      <a:pt x="26479" y="69056"/>
                      <a:pt x="26289" y="51816"/>
                    </a:cubicBezTo>
                    <a:cubicBezTo>
                      <a:pt x="26003" y="34576"/>
                      <a:pt x="28194" y="17145"/>
                      <a:pt x="24860" y="9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0" name="Полілінія: фігура 79">
                <a:extLst>
                  <a:ext uri="{FF2B5EF4-FFF2-40B4-BE49-F238E27FC236}">
                    <a16:creationId xmlns:a16="http://schemas.microsoft.com/office/drawing/2014/main" id="{73781316-5C3A-F356-0C95-700D39368F9E}"/>
                  </a:ext>
                </a:extLst>
              </p:cNvPr>
              <p:cNvSpPr/>
              <p:nvPr/>
            </p:nvSpPr>
            <p:spPr>
              <a:xfrm>
                <a:off x="6786467" y="3885914"/>
                <a:ext cx="26650" cy="104108"/>
              </a:xfrm>
              <a:custGeom>
                <a:avLst/>
                <a:gdLst>
                  <a:gd name="connsiteX0" fmla="*/ 24860 w 26650"/>
                  <a:gd name="connsiteY0" fmla="*/ 0 h 104108"/>
                  <a:gd name="connsiteX1" fmla="*/ 0 w 26650"/>
                  <a:gd name="connsiteY1" fmla="*/ 0 h 104108"/>
                  <a:gd name="connsiteX2" fmla="*/ 0 w 26650"/>
                  <a:gd name="connsiteY2" fmla="*/ 104108 h 104108"/>
                  <a:gd name="connsiteX3" fmla="*/ 25622 w 26650"/>
                  <a:gd name="connsiteY3" fmla="*/ 104108 h 104108"/>
                  <a:gd name="connsiteX4" fmla="*/ 26289 w 26650"/>
                  <a:gd name="connsiteY4" fmla="*/ 51721 h 104108"/>
                  <a:gd name="connsiteX5" fmla="*/ 24860 w 26650"/>
                  <a:gd name="connsiteY5" fmla="*/ 0 h 104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50" h="104108">
                    <a:moveTo>
                      <a:pt x="24860" y="0"/>
                    </a:moveTo>
                    <a:lnTo>
                      <a:pt x="0" y="0"/>
                    </a:lnTo>
                    <a:lnTo>
                      <a:pt x="0" y="104108"/>
                    </a:lnTo>
                    <a:lnTo>
                      <a:pt x="25622" y="104108"/>
                    </a:lnTo>
                    <a:cubicBezTo>
                      <a:pt x="27242" y="86487"/>
                      <a:pt x="26384" y="69056"/>
                      <a:pt x="26289" y="51721"/>
                    </a:cubicBezTo>
                    <a:cubicBezTo>
                      <a:pt x="26098" y="34480"/>
                      <a:pt x="27908" y="17145"/>
                      <a:pt x="24860" y="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1" name="Полілінія: фігура 80">
                <a:extLst>
                  <a:ext uri="{FF2B5EF4-FFF2-40B4-BE49-F238E27FC236}">
                    <a16:creationId xmlns:a16="http://schemas.microsoft.com/office/drawing/2014/main" id="{5B13119C-1105-E1F6-35E2-32E9C9C88EF9}"/>
                  </a:ext>
                </a:extLst>
              </p:cNvPr>
              <p:cNvSpPr/>
              <p:nvPr/>
            </p:nvSpPr>
            <p:spPr>
              <a:xfrm>
                <a:off x="5529952" y="3842289"/>
                <a:ext cx="29076" cy="27812"/>
              </a:xfrm>
              <a:custGeom>
                <a:avLst/>
                <a:gdLst>
                  <a:gd name="connsiteX0" fmla="*/ 1882 w 29076"/>
                  <a:gd name="connsiteY0" fmla="*/ 0 h 27812"/>
                  <a:gd name="connsiteX1" fmla="*/ 2263 w 29076"/>
                  <a:gd name="connsiteY1" fmla="*/ 27813 h 27812"/>
                  <a:gd name="connsiteX2" fmla="*/ 27218 w 29076"/>
                  <a:gd name="connsiteY2" fmla="*/ 27813 h 27812"/>
                  <a:gd name="connsiteX3" fmla="*/ 27790 w 29076"/>
                  <a:gd name="connsiteY3" fmla="*/ 0 h 27812"/>
                  <a:gd name="connsiteX4" fmla="*/ 1882 w 29076"/>
                  <a:gd name="connsiteY4" fmla="*/ 0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76" h="27812">
                    <a:moveTo>
                      <a:pt x="1882" y="0"/>
                    </a:moveTo>
                    <a:cubicBezTo>
                      <a:pt x="-404" y="9525"/>
                      <a:pt x="-976" y="18764"/>
                      <a:pt x="2263" y="27813"/>
                    </a:cubicBezTo>
                    <a:lnTo>
                      <a:pt x="27218" y="27813"/>
                    </a:lnTo>
                    <a:cubicBezTo>
                      <a:pt x="29981" y="18288"/>
                      <a:pt x="29219" y="9525"/>
                      <a:pt x="27790" y="0"/>
                    </a:cubicBezTo>
                    <a:lnTo>
                      <a:pt x="1882" y="0"/>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2" name="Полілінія: фігура 81">
                <a:extLst>
                  <a:ext uri="{FF2B5EF4-FFF2-40B4-BE49-F238E27FC236}">
                    <a16:creationId xmlns:a16="http://schemas.microsoft.com/office/drawing/2014/main" id="{9489E24A-E2BB-A355-11A0-21A36D69368E}"/>
                  </a:ext>
                </a:extLst>
              </p:cNvPr>
              <p:cNvSpPr/>
              <p:nvPr/>
            </p:nvSpPr>
            <p:spPr>
              <a:xfrm>
                <a:off x="6916602" y="3842099"/>
                <a:ext cx="27409" cy="28193"/>
              </a:xfrm>
              <a:custGeom>
                <a:avLst/>
                <a:gdLst>
                  <a:gd name="connsiteX0" fmla="*/ 1310 w 27409"/>
                  <a:gd name="connsiteY0" fmla="*/ 0 h 28193"/>
                  <a:gd name="connsiteX1" fmla="*/ 1691 w 27409"/>
                  <a:gd name="connsiteY1" fmla="*/ 28194 h 28193"/>
                  <a:gd name="connsiteX2" fmla="*/ 26456 w 27409"/>
                  <a:gd name="connsiteY2" fmla="*/ 28194 h 28193"/>
                  <a:gd name="connsiteX3" fmla="*/ 26075 w 27409"/>
                  <a:gd name="connsiteY3" fmla="*/ 0 h 28193"/>
                  <a:gd name="connsiteX4" fmla="*/ 1310 w 27409"/>
                  <a:gd name="connsiteY4" fmla="*/ 0 h 28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 h="28193">
                    <a:moveTo>
                      <a:pt x="1310" y="0"/>
                    </a:moveTo>
                    <a:cubicBezTo>
                      <a:pt x="-310" y="9525"/>
                      <a:pt x="-691" y="18669"/>
                      <a:pt x="1691" y="28194"/>
                    </a:cubicBezTo>
                    <a:lnTo>
                      <a:pt x="26456" y="28194"/>
                    </a:lnTo>
                    <a:cubicBezTo>
                      <a:pt x="27503" y="18478"/>
                      <a:pt x="28075" y="9335"/>
                      <a:pt x="26075" y="0"/>
                    </a:cubicBezTo>
                    <a:lnTo>
                      <a:pt x="1310" y="0"/>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3" name="Полілінія: фігура 82">
                <a:extLst>
                  <a:ext uri="{FF2B5EF4-FFF2-40B4-BE49-F238E27FC236}">
                    <a16:creationId xmlns:a16="http://schemas.microsoft.com/office/drawing/2014/main" id="{74A2D415-41B3-B231-8CEF-8F65BBDF59EE}"/>
                  </a:ext>
                </a:extLst>
              </p:cNvPr>
              <p:cNvSpPr/>
              <p:nvPr/>
            </p:nvSpPr>
            <p:spPr>
              <a:xfrm>
                <a:off x="5707615" y="3842194"/>
                <a:ext cx="27376" cy="28098"/>
              </a:xfrm>
              <a:custGeom>
                <a:avLst/>
                <a:gdLst>
                  <a:gd name="connsiteX0" fmla="*/ 25386 w 27376"/>
                  <a:gd name="connsiteY0" fmla="*/ 0 h 28098"/>
                  <a:gd name="connsiteX1" fmla="*/ 431 w 27376"/>
                  <a:gd name="connsiteY1" fmla="*/ 0 h 28098"/>
                  <a:gd name="connsiteX2" fmla="*/ 717 w 27376"/>
                  <a:gd name="connsiteY2" fmla="*/ 28099 h 28098"/>
                  <a:gd name="connsiteX3" fmla="*/ 25767 w 27376"/>
                  <a:gd name="connsiteY3" fmla="*/ 28099 h 28098"/>
                  <a:gd name="connsiteX4" fmla="*/ 25482 w 27376"/>
                  <a:gd name="connsiteY4" fmla="*/ 0 h 2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6" h="28098">
                    <a:moveTo>
                      <a:pt x="25386" y="0"/>
                    </a:moveTo>
                    <a:lnTo>
                      <a:pt x="431" y="0"/>
                    </a:lnTo>
                    <a:cubicBezTo>
                      <a:pt x="50" y="10192"/>
                      <a:pt x="-426" y="19050"/>
                      <a:pt x="717" y="28099"/>
                    </a:cubicBezTo>
                    <a:lnTo>
                      <a:pt x="25767" y="28099"/>
                    </a:lnTo>
                    <a:cubicBezTo>
                      <a:pt x="27672" y="18383"/>
                      <a:pt x="28244" y="9335"/>
                      <a:pt x="25482" y="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4" name="Полілінія: фігура 83">
                <a:extLst>
                  <a:ext uri="{FF2B5EF4-FFF2-40B4-BE49-F238E27FC236}">
                    <a16:creationId xmlns:a16="http://schemas.microsoft.com/office/drawing/2014/main" id="{C44FB3EC-A826-D9A5-C23D-78E1842F3F94}"/>
                  </a:ext>
                </a:extLst>
              </p:cNvPr>
              <p:cNvSpPr/>
              <p:nvPr/>
            </p:nvSpPr>
            <p:spPr>
              <a:xfrm>
                <a:off x="6786562" y="3842480"/>
                <a:ext cx="26586" cy="27812"/>
              </a:xfrm>
              <a:custGeom>
                <a:avLst/>
                <a:gdLst>
                  <a:gd name="connsiteX0" fmla="*/ 24955 w 26586"/>
                  <a:gd name="connsiteY0" fmla="*/ 0 h 27812"/>
                  <a:gd name="connsiteX1" fmla="*/ 0 w 26586"/>
                  <a:gd name="connsiteY1" fmla="*/ 0 h 27812"/>
                  <a:gd name="connsiteX2" fmla="*/ 0 w 26586"/>
                  <a:gd name="connsiteY2" fmla="*/ 27813 h 27812"/>
                  <a:gd name="connsiteX3" fmla="*/ 24765 w 26586"/>
                  <a:gd name="connsiteY3" fmla="*/ 27813 h 27812"/>
                  <a:gd name="connsiteX4" fmla="*/ 25051 w 26586"/>
                  <a:gd name="connsiteY4" fmla="*/ 0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86" h="27812">
                    <a:moveTo>
                      <a:pt x="24955" y="0"/>
                    </a:moveTo>
                    <a:lnTo>
                      <a:pt x="0" y="0"/>
                    </a:lnTo>
                    <a:lnTo>
                      <a:pt x="0" y="27813"/>
                    </a:lnTo>
                    <a:lnTo>
                      <a:pt x="24765" y="27813"/>
                    </a:lnTo>
                    <a:cubicBezTo>
                      <a:pt x="27242" y="18383"/>
                      <a:pt x="27051" y="9239"/>
                      <a:pt x="25051" y="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5" name="Полілінія: фігура 84">
                <a:extLst>
                  <a:ext uri="{FF2B5EF4-FFF2-40B4-BE49-F238E27FC236}">
                    <a16:creationId xmlns:a16="http://schemas.microsoft.com/office/drawing/2014/main" id="{5C2D6FD3-60B3-7CBC-3ACA-49FE2D57515C}"/>
                  </a:ext>
                </a:extLst>
              </p:cNvPr>
              <p:cNvSpPr/>
              <p:nvPr/>
            </p:nvSpPr>
            <p:spPr>
              <a:xfrm>
                <a:off x="5864160" y="3253065"/>
                <a:ext cx="103918" cy="104022"/>
              </a:xfrm>
              <a:custGeom>
                <a:avLst/>
                <a:gdLst>
                  <a:gd name="connsiteX0" fmla="*/ 1 w 103918"/>
                  <a:gd name="connsiteY0" fmla="*/ 52396 h 104022"/>
                  <a:gd name="connsiteX1" fmla="*/ 51912 w 103918"/>
                  <a:gd name="connsiteY1" fmla="*/ 104021 h 104022"/>
                  <a:gd name="connsiteX2" fmla="*/ 103919 w 103918"/>
                  <a:gd name="connsiteY2" fmla="*/ 52300 h 104022"/>
                  <a:gd name="connsiteX3" fmla="*/ 52293 w 103918"/>
                  <a:gd name="connsiteY3" fmla="*/ 8 h 104022"/>
                  <a:gd name="connsiteX4" fmla="*/ 1 w 103918"/>
                  <a:gd name="connsiteY4" fmla="*/ 52396 h 104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918" h="104022">
                    <a:moveTo>
                      <a:pt x="1" y="52396"/>
                    </a:moveTo>
                    <a:cubicBezTo>
                      <a:pt x="96" y="81923"/>
                      <a:pt x="21623" y="103831"/>
                      <a:pt x="51912" y="104021"/>
                    </a:cubicBezTo>
                    <a:cubicBezTo>
                      <a:pt x="79249" y="104212"/>
                      <a:pt x="103062" y="83733"/>
                      <a:pt x="103919" y="52300"/>
                    </a:cubicBezTo>
                    <a:cubicBezTo>
                      <a:pt x="103443" y="24297"/>
                      <a:pt x="83345" y="580"/>
                      <a:pt x="52293" y="8"/>
                    </a:cubicBezTo>
                    <a:cubicBezTo>
                      <a:pt x="24766" y="-468"/>
                      <a:pt x="-189" y="20011"/>
                      <a:pt x="1" y="5239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6" name="Полілінія: фігура 85">
                <a:extLst>
                  <a:ext uri="{FF2B5EF4-FFF2-40B4-BE49-F238E27FC236}">
                    <a16:creationId xmlns:a16="http://schemas.microsoft.com/office/drawing/2014/main" id="{3900FB9F-B143-3691-E691-083C11E51625}"/>
                  </a:ext>
                </a:extLst>
              </p:cNvPr>
              <p:cNvSpPr/>
              <p:nvPr/>
            </p:nvSpPr>
            <p:spPr>
              <a:xfrm>
                <a:off x="6256971" y="3042333"/>
                <a:ext cx="104395" cy="103488"/>
              </a:xfrm>
              <a:custGeom>
                <a:avLst/>
                <a:gdLst>
                  <a:gd name="connsiteX0" fmla="*/ 51150 w 104395"/>
                  <a:gd name="connsiteY0" fmla="*/ 103393 h 103488"/>
                  <a:gd name="connsiteX1" fmla="*/ 104395 w 104395"/>
                  <a:gd name="connsiteY1" fmla="*/ 52434 h 103488"/>
                  <a:gd name="connsiteX2" fmla="*/ 52103 w 104395"/>
                  <a:gd name="connsiteY2" fmla="*/ 47 h 103488"/>
                  <a:gd name="connsiteX3" fmla="*/ 1 w 104395"/>
                  <a:gd name="connsiteY3" fmla="*/ 50529 h 103488"/>
                  <a:gd name="connsiteX4" fmla="*/ 51150 w 104395"/>
                  <a:gd name="connsiteY4" fmla="*/ 103488 h 103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395" h="103488">
                    <a:moveTo>
                      <a:pt x="51150" y="103393"/>
                    </a:moveTo>
                    <a:cubicBezTo>
                      <a:pt x="81059" y="104250"/>
                      <a:pt x="104395" y="76818"/>
                      <a:pt x="104395" y="52434"/>
                    </a:cubicBezTo>
                    <a:cubicBezTo>
                      <a:pt x="104395" y="26050"/>
                      <a:pt x="83059" y="-1287"/>
                      <a:pt x="52103" y="47"/>
                    </a:cubicBezTo>
                    <a:cubicBezTo>
                      <a:pt x="23623" y="47"/>
                      <a:pt x="-189" y="22335"/>
                      <a:pt x="1" y="50529"/>
                    </a:cubicBezTo>
                    <a:cubicBezTo>
                      <a:pt x="287" y="84915"/>
                      <a:pt x="27243" y="102726"/>
                      <a:pt x="51150" y="10348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nvGrpSpPr>
            <p:cNvPr id="24" name="Графіка 29">
              <a:extLst>
                <a:ext uri="{FF2B5EF4-FFF2-40B4-BE49-F238E27FC236}">
                  <a16:creationId xmlns:a16="http://schemas.microsoft.com/office/drawing/2014/main" id="{7B2C5095-CEBC-2355-093C-BC931F60A414}"/>
                </a:ext>
              </a:extLst>
            </p:cNvPr>
            <p:cNvGrpSpPr/>
            <p:nvPr/>
          </p:nvGrpSpPr>
          <p:grpSpPr>
            <a:xfrm>
              <a:off x="4800457" y="4042886"/>
              <a:ext cx="2592942" cy="189144"/>
              <a:chOff x="4800457" y="4042886"/>
              <a:chExt cx="2592942" cy="189144"/>
            </a:xfrm>
            <a:solidFill>
              <a:srgbClr val="EF525C"/>
            </a:solidFill>
          </p:grpSpPr>
          <p:sp>
            <p:nvSpPr>
              <p:cNvPr id="25" name="Полілінія: фігура 24">
                <a:extLst>
                  <a:ext uri="{FF2B5EF4-FFF2-40B4-BE49-F238E27FC236}">
                    <a16:creationId xmlns:a16="http://schemas.microsoft.com/office/drawing/2014/main" id="{5FEF66BD-D8E3-409B-ACBC-90271F2E8388}"/>
                  </a:ext>
                </a:extLst>
              </p:cNvPr>
              <p:cNvSpPr/>
              <p:nvPr/>
            </p:nvSpPr>
            <p:spPr>
              <a:xfrm>
                <a:off x="5214012" y="4052125"/>
                <a:ext cx="101413" cy="138375"/>
              </a:xfrm>
              <a:custGeom>
                <a:avLst/>
                <a:gdLst>
                  <a:gd name="connsiteX0" fmla="*/ 71410 w 101413"/>
                  <a:gd name="connsiteY0" fmla="*/ 70580 h 138375"/>
                  <a:gd name="connsiteX1" fmla="*/ 89031 w 101413"/>
                  <a:gd name="connsiteY1" fmla="*/ 56102 h 138375"/>
                  <a:gd name="connsiteX2" fmla="*/ 69696 w 101413"/>
                  <a:gd name="connsiteY2" fmla="*/ 3810 h 138375"/>
                  <a:gd name="connsiteX3" fmla="*/ 60837 w 101413"/>
                  <a:gd name="connsiteY3" fmla="*/ 1905 h 138375"/>
                  <a:gd name="connsiteX4" fmla="*/ 8545 w 101413"/>
                  <a:gd name="connsiteY4" fmla="*/ 0 h 138375"/>
                  <a:gd name="connsiteX5" fmla="*/ 1116 w 101413"/>
                  <a:gd name="connsiteY5" fmla="*/ 857 h 138375"/>
                  <a:gd name="connsiteX6" fmla="*/ 2354 w 101413"/>
                  <a:gd name="connsiteY6" fmla="*/ 138113 h 138375"/>
                  <a:gd name="connsiteX7" fmla="*/ 27690 w 101413"/>
                  <a:gd name="connsiteY7" fmla="*/ 136493 h 138375"/>
                  <a:gd name="connsiteX8" fmla="*/ 27690 w 101413"/>
                  <a:gd name="connsiteY8" fmla="*/ 81725 h 138375"/>
                  <a:gd name="connsiteX9" fmla="*/ 44264 w 101413"/>
                  <a:gd name="connsiteY9" fmla="*/ 81725 h 138375"/>
                  <a:gd name="connsiteX10" fmla="*/ 57789 w 101413"/>
                  <a:gd name="connsiteY10" fmla="*/ 98870 h 138375"/>
                  <a:gd name="connsiteX11" fmla="*/ 72744 w 101413"/>
                  <a:gd name="connsiteY11" fmla="*/ 137732 h 138375"/>
                  <a:gd name="connsiteX12" fmla="*/ 101414 w 101413"/>
                  <a:gd name="connsiteY12" fmla="*/ 137732 h 138375"/>
                  <a:gd name="connsiteX13" fmla="*/ 99985 w 101413"/>
                  <a:gd name="connsiteY13" fmla="*/ 130778 h 138375"/>
                  <a:gd name="connsiteX14" fmla="*/ 71505 w 101413"/>
                  <a:gd name="connsiteY14" fmla="*/ 70675 h 138375"/>
                  <a:gd name="connsiteX15" fmla="*/ 64647 w 101413"/>
                  <a:gd name="connsiteY15" fmla="*/ 48673 h 138375"/>
                  <a:gd name="connsiteX16" fmla="*/ 62933 w 101413"/>
                  <a:gd name="connsiteY16" fmla="*/ 52388 h 138375"/>
                  <a:gd name="connsiteX17" fmla="*/ 28357 w 101413"/>
                  <a:gd name="connsiteY17" fmla="*/ 59055 h 138375"/>
                  <a:gd name="connsiteX18" fmla="*/ 28357 w 101413"/>
                  <a:gd name="connsiteY18" fmla="*/ 22670 h 138375"/>
                  <a:gd name="connsiteX19" fmla="*/ 50455 w 101413"/>
                  <a:gd name="connsiteY19" fmla="*/ 22860 h 138375"/>
                  <a:gd name="connsiteX20" fmla="*/ 64647 w 101413"/>
                  <a:gd name="connsiteY20" fmla="*/ 48673 h 13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413" h="138375">
                    <a:moveTo>
                      <a:pt x="71410" y="70580"/>
                    </a:moveTo>
                    <a:cubicBezTo>
                      <a:pt x="77697" y="65532"/>
                      <a:pt x="85031" y="61913"/>
                      <a:pt x="89031" y="56102"/>
                    </a:cubicBezTo>
                    <a:cubicBezTo>
                      <a:pt x="103128" y="35338"/>
                      <a:pt x="93794" y="11144"/>
                      <a:pt x="69696" y="3810"/>
                    </a:cubicBezTo>
                    <a:cubicBezTo>
                      <a:pt x="66838" y="2953"/>
                      <a:pt x="63790" y="2096"/>
                      <a:pt x="60837" y="1905"/>
                    </a:cubicBezTo>
                    <a:cubicBezTo>
                      <a:pt x="43407" y="1143"/>
                      <a:pt x="25976" y="571"/>
                      <a:pt x="8545" y="0"/>
                    </a:cubicBezTo>
                    <a:cubicBezTo>
                      <a:pt x="6069" y="0"/>
                      <a:pt x="3497" y="571"/>
                      <a:pt x="1116" y="857"/>
                    </a:cubicBezTo>
                    <a:cubicBezTo>
                      <a:pt x="-885" y="26670"/>
                      <a:pt x="-27" y="129445"/>
                      <a:pt x="2354" y="138113"/>
                    </a:cubicBezTo>
                    <a:cubicBezTo>
                      <a:pt x="10355" y="137827"/>
                      <a:pt x="18642" y="139637"/>
                      <a:pt x="27690" y="136493"/>
                    </a:cubicBezTo>
                    <a:lnTo>
                      <a:pt x="27690" y="81725"/>
                    </a:lnTo>
                    <a:lnTo>
                      <a:pt x="44264" y="81725"/>
                    </a:lnTo>
                    <a:cubicBezTo>
                      <a:pt x="52646" y="84392"/>
                      <a:pt x="55027" y="91726"/>
                      <a:pt x="57789" y="98870"/>
                    </a:cubicBezTo>
                    <a:cubicBezTo>
                      <a:pt x="62742" y="111824"/>
                      <a:pt x="67791" y="124778"/>
                      <a:pt x="72744" y="137732"/>
                    </a:cubicBezTo>
                    <a:lnTo>
                      <a:pt x="101414" y="137732"/>
                    </a:lnTo>
                    <a:cubicBezTo>
                      <a:pt x="100842" y="134874"/>
                      <a:pt x="100842" y="132588"/>
                      <a:pt x="99985" y="130778"/>
                    </a:cubicBezTo>
                    <a:cubicBezTo>
                      <a:pt x="90460" y="110776"/>
                      <a:pt x="86174" y="88297"/>
                      <a:pt x="71505" y="70675"/>
                    </a:cubicBezTo>
                    <a:close/>
                    <a:moveTo>
                      <a:pt x="64647" y="48673"/>
                    </a:moveTo>
                    <a:cubicBezTo>
                      <a:pt x="64076" y="50101"/>
                      <a:pt x="63409" y="51435"/>
                      <a:pt x="62933" y="52388"/>
                    </a:cubicBezTo>
                    <a:cubicBezTo>
                      <a:pt x="52455" y="61055"/>
                      <a:pt x="40740" y="59436"/>
                      <a:pt x="28357" y="59055"/>
                    </a:cubicBezTo>
                    <a:lnTo>
                      <a:pt x="28357" y="22670"/>
                    </a:lnTo>
                    <a:cubicBezTo>
                      <a:pt x="36168" y="22670"/>
                      <a:pt x="43407" y="21812"/>
                      <a:pt x="50455" y="22860"/>
                    </a:cubicBezTo>
                    <a:cubicBezTo>
                      <a:pt x="64552" y="24860"/>
                      <a:pt x="69981" y="35338"/>
                      <a:pt x="64647" y="48673"/>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6" name="Полілінія: фігура 25">
                <a:extLst>
                  <a:ext uri="{FF2B5EF4-FFF2-40B4-BE49-F238E27FC236}">
                    <a16:creationId xmlns:a16="http://schemas.microsoft.com/office/drawing/2014/main" id="{9C4ADACD-3611-52D7-7E4E-15F04217A1D7}"/>
                  </a:ext>
                </a:extLst>
              </p:cNvPr>
              <p:cNvSpPr/>
              <p:nvPr/>
            </p:nvSpPr>
            <p:spPr>
              <a:xfrm>
                <a:off x="5031983" y="4043171"/>
                <a:ext cx="99964" cy="149593"/>
              </a:xfrm>
              <a:custGeom>
                <a:avLst/>
                <a:gdLst>
                  <a:gd name="connsiteX0" fmla="*/ 98468 w 99964"/>
                  <a:gd name="connsiteY0" fmla="*/ 95 h 149593"/>
                  <a:gd name="connsiteX1" fmla="*/ 73131 w 99964"/>
                  <a:gd name="connsiteY1" fmla="*/ 95 h 149593"/>
                  <a:gd name="connsiteX2" fmla="*/ 73131 w 99964"/>
                  <a:gd name="connsiteY2" fmla="*/ 55912 h 149593"/>
                  <a:gd name="connsiteX3" fmla="*/ 64654 w 99964"/>
                  <a:gd name="connsiteY3" fmla="*/ 50006 h 149593"/>
                  <a:gd name="connsiteX4" fmla="*/ 5313 w 99964"/>
                  <a:gd name="connsiteY4" fmla="*/ 66580 h 149593"/>
                  <a:gd name="connsiteX5" fmla="*/ 2456 w 99964"/>
                  <a:gd name="connsiteY5" fmla="*/ 117824 h 149593"/>
                  <a:gd name="connsiteX6" fmla="*/ 50462 w 99964"/>
                  <a:gd name="connsiteY6" fmla="*/ 148400 h 149593"/>
                  <a:gd name="connsiteX7" fmla="*/ 69988 w 99964"/>
                  <a:gd name="connsiteY7" fmla="*/ 139827 h 149593"/>
                  <a:gd name="connsiteX8" fmla="*/ 73512 w 99964"/>
                  <a:gd name="connsiteY8" fmla="*/ 138779 h 149593"/>
                  <a:gd name="connsiteX9" fmla="*/ 76084 w 99964"/>
                  <a:gd name="connsiteY9" fmla="*/ 146495 h 149593"/>
                  <a:gd name="connsiteX10" fmla="*/ 99706 w 99964"/>
                  <a:gd name="connsiteY10" fmla="*/ 146495 h 149593"/>
                  <a:gd name="connsiteX11" fmla="*/ 99706 w 99964"/>
                  <a:gd name="connsiteY11" fmla="*/ 109728 h 149593"/>
                  <a:gd name="connsiteX12" fmla="*/ 99706 w 99964"/>
                  <a:gd name="connsiteY12" fmla="*/ 73247 h 149593"/>
                  <a:gd name="connsiteX13" fmla="*/ 99706 w 99964"/>
                  <a:gd name="connsiteY13" fmla="*/ 35624 h 149593"/>
                  <a:gd name="connsiteX14" fmla="*/ 98563 w 99964"/>
                  <a:gd name="connsiteY14" fmla="*/ 0 h 149593"/>
                  <a:gd name="connsiteX15" fmla="*/ 68940 w 99964"/>
                  <a:gd name="connsiteY15" fmla="*/ 116681 h 149593"/>
                  <a:gd name="connsiteX16" fmla="*/ 49223 w 99964"/>
                  <a:gd name="connsiteY16" fmla="*/ 129445 h 149593"/>
                  <a:gd name="connsiteX17" fmla="*/ 31126 w 99964"/>
                  <a:gd name="connsiteY17" fmla="*/ 116300 h 149593"/>
                  <a:gd name="connsiteX18" fmla="*/ 32078 w 99964"/>
                  <a:gd name="connsiteY18" fmla="*/ 74676 h 149593"/>
                  <a:gd name="connsiteX19" fmla="*/ 41032 w 99964"/>
                  <a:gd name="connsiteY19" fmla="*/ 64389 h 149593"/>
                  <a:gd name="connsiteX20" fmla="*/ 71131 w 99964"/>
                  <a:gd name="connsiteY20" fmla="*/ 82391 h 149593"/>
                  <a:gd name="connsiteX21" fmla="*/ 68940 w 99964"/>
                  <a:gd name="connsiteY21" fmla="*/ 116681 h 14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9964" h="149593">
                    <a:moveTo>
                      <a:pt x="98468" y="95"/>
                    </a:moveTo>
                    <a:lnTo>
                      <a:pt x="73131" y="95"/>
                    </a:lnTo>
                    <a:lnTo>
                      <a:pt x="73131" y="55912"/>
                    </a:lnTo>
                    <a:cubicBezTo>
                      <a:pt x="69321" y="53245"/>
                      <a:pt x="66940" y="51625"/>
                      <a:pt x="64654" y="50006"/>
                    </a:cubicBezTo>
                    <a:cubicBezTo>
                      <a:pt x="45890" y="36290"/>
                      <a:pt x="13695" y="43910"/>
                      <a:pt x="5313" y="66580"/>
                    </a:cubicBezTo>
                    <a:cubicBezTo>
                      <a:pt x="-973" y="83534"/>
                      <a:pt x="-1354" y="100394"/>
                      <a:pt x="2456" y="117824"/>
                    </a:cubicBezTo>
                    <a:cubicBezTo>
                      <a:pt x="6647" y="136779"/>
                      <a:pt x="26459" y="154400"/>
                      <a:pt x="50462" y="148400"/>
                    </a:cubicBezTo>
                    <a:cubicBezTo>
                      <a:pt x="57224" y="146685"/>
                      <a:pt x="63511" y="142685"/>
                      <a:pt x="69988" y="139827"/>
                    </a:cubicBezTo>
                    <a:cubicBezTo>
                      <a:pt x="70940" y="139351"/>
                      <a:pt x="71988" y="139160"/>
                      <a:pt x="73512" y="138779"/>
                    </a:cubicBezTo>
                    <a:cubicBezTo>
                      <a:pt x="74465" y="141732"/>
                      <a:pt x="75322" y="144304"/>
                      <a:pt x="76084" y="146495"/>
                    </a:cubicBezTo>
                    <a:lnTo>
                      <a:pt x="99706" y="146495"/>
                    </a:lnTo>
                    <a:lnTo>
                      <a:pt x="99706" y="109728"/>
                    </a:lnTo>
                    <a:cubicBezTo>
                      <a:pt x="99706" y="97536"/>
                      <a:pt x="99706" y="85439"/>
                      <a:pt x="99706" y="73247"/>
                    </a:cubicBezTo>
                    <a:cubicBezTo>
                      <a:pt x="99706" y="61055"/>
                      <a:pt x="99896" y="48196"/>
                      <a:pt x="99706" y="35624"/>
                    </a:cubicBezTo>
                    <a:cubicBezTo>
                      <a:pt x="99420" y="23717"/>
                      <a:pt x="101039" y="11621"/>
                      <a:pt x="98563" y="0"/>
                    </a:cubicBezTo>
                    <a:close/>
                    <a:moveTo>
                      <a:pt x="68940" y="116681"/>
                    </a:moveTo>
                    <a:cubicBezTo>
                      <a:pt x="65225" y="125254"/>
                      <a:pt x="58272" y="129445"/>
                      <a:pt x="49223" y="129445"/>
                    </a:cubicBezTo>
                    <a:cubicBezTo>
                      <a:pt x="40270" y="129445"/>
                      <a:pt x="34364" y="124206"/>
                      <a:pt x="31126" y="116300"/>
                    </a:cubicBezTo>
                    <a:cubicBezTo>
                      <a:pt x="25316" y="102299"/>
                      <a:pt x="25220" y="88202"/>
                      <a:pt x="32078" y="74676"/>
                    </a:cubicBezTo>
                    <a:cubicBezTo>
                      <a:pt x="34364" y="70295"/>
                      <a:pt x="38746" y="66961"/>
                      <a:pt x="41032" y="64389"/>
                    </a:cubicBezTo>
                    <a:cubicBezTo>
                      <a:pt x="57510" y="61150"/>
                      <a:pt x="67321" y="69056"/>
                      <a:pt x="71131" y="82391"/>
                    </a:cubicBezTo>
                    <a:cubicBezTo>
                      <a:pt x="74465" y="94202"/>
                      <a:pt x="73798" y="105537"/>
                      <a:pt x="68940" y="116681"/>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7" name="Полілінія: фігура 26">
                <a:extLst>
                  <a:ext uri="{FF2B5EF4-FFF2-40B4-BE49-F238E27FC236}">
                    <a16:creationId xmlns:a16="http://schemas.microsoft.com/office/drawing/2014/main" id="{4181E722-AD8F-5833-56F7-3C59038B1FBD}"/>
                  </a:ext>
                </a:extLst>
              </p:cNvPr>
              <p:cNvSpPr/>
              <p:nvPr/>
            </p:nvSpPr>
            <p:spPr>
              <a:xfrm>
                <a:off x="6039516" y="4043267"/>
                <a:ext cx="99310" cy="149503"/>
              </a:xfrm>
              <a:custGeom>
                <a:avLst/>
                <a:gdLst>
                  <a:gd name="connsiteX0" fmla="*/ 34290 w 99310"/>
                  <a:gd name="connsiteY0" fmla="*/ 50578 h 149503"/>
                  <a:gd name="connsiteX1" fmla="*/ 26194 w 99310"/>
                  <a:gd name="connsiteY1" fmla="*/ 55721 h 149503"/>
                  <a:gd name="connsiteX2" fmla="*/ 26194 w 99310"/>
                  <a:gd name="connsiteY2" fmla="*/ 0 h 149503"/>
                  <a:gd name="connsiteX3" fmla="*/ 0 w 99310"/>
                  <a:gd name="connsiteY3" fmla="*/ 0 h 149503"/>
                  <a:gd name="connsiteX4" fmla="*/ 0 w 99310"/>
                  <a:gd name="connsiteY4" fmla="*/ 146209 h 149503"/>
                  <a:gd name="connsiteX5" fmla="*/ 23527 w 99310"/>
                  <a:gd name="connsiteY5" fmla="*/ 146209 h 149503"/>
                  <a:gd name="connsiteX6" fmla="*/ 26098 w 99310"/>
                  <a:gd name="connsiteY6" fmla="*/ 137541 h 149503"/>
                  <a:gd name="connsiteX7" fmla="*/ 33338 w 99310"/>
                  <a:gd name="connsiteY7" fmla="*/ 142018 h 149503"/>
                  <a:gd name="connsiteX8" fmla="*/ 95726 w 99310"/>
                  <a:gd name="connsiteY8" fmla="*/ 120491 h 149503"/>
                  <a:gd name="connsiteX9" fmla="*/ 95536 w 99310"/>
                  <a:gd name="connsiteY9" fmla="*/ 71342 h 149503"/>
                  <a:gd name="connsiteX10" fmla="*/ 34290 w 99310"/>
                  <a:gd name="connsiteY10" fmla="*/ 50482 h 149503"/>
                  <a:gd name="connsiteX11" fmla="*/ 68389 w 99310"/>
                  <a:gd name="connsiteY11" fmla="*/ 115633 h 149503"/>
                  <a:gd name="connsiteX12" fmla="*/ 49720 w 99310"/>
                  <a:gd name="connsiteY12" fmla="*/ 129445 h 149503"/>
                  <a:gd name="connsiteX13" fmla="*/ 30099 w 99310"/>
                  <a:gd name="connsiteY13" fmla="*/ 116491 h 149503"/>
                  <a:gd name="connsiteX14" fmla="*/ 31623 w 99310"/>
                  <a:gd name="connsiteY14" fmla="*/ 74104 h 149503"/>
                  <a:gd name="connsiteX15" fmla="*/ 52483 w 99310"/>
                  <a:gd name="connsiteY15" fmla="*/ 63436 h 149503"/>
                  <a:gd name="connsiteX16" fmla="*/ 68675 w 99310"/>
                  <a:gd name="connsiteY16" fmla="*/ 77248 h 149503"/>
                  <a:gd name="connsiteX17" fmla="*/ 73723 w 99310"/>
                  <a:gd name="connsiteY17" fmla="*/ 95726 h 149503"/>
                  <a:gd name="connsiteX18" fmla="*/ 68485 w 99310"/>
                  <a:gd name="connsiteY18" fmla="*/ 115633 h 14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9310" h="149503">
                    <a:moveTo>
                      <a:pt x="34290" y="50578"/>
                    </a:moveTo>
                    <a:cubicBezTo>
                      <a:pt x="32385" y="52197"/>
                      <a:pt x="30099" y="53245"/>
                      <a:pt x="26194" y="55721"/>
                    </a:cubicBezTo>
                    <a:lnTo>
                      <a:pt x="26194" y="0"/>
                    </a:lnTo>
                    <a:lnTo>
                      <a:pt x="0" y="0"/>
                    </a:lnTo>
                    <a:lnTo>
                      <a:pt x="0" y="146209"/>
                    </a:lnTo>
                    <a:lnTo>
                      <a:pt x="23527" y="146209"/>
                    </a:lnTo>
                    <a:cubicBezTo>
                      <a:pt x="24479" y="143161"/>
                      <a:pt x="25146" y="140779"/>
                      <a:pt x="26098" y="137541"/>
                    </a:cubicBezTo>
                    <a:cubicBezTo>
                      <a:pt x="28956" y="139351"/>
                      <a:pt x="31242" y="140589"/>
                      <a:pt x="33338" y="142018"/>
                    </a:cubicBezTo>
                    <a:cubicBezTo>
                      <a:pt x="55626" y="157734"/>
                      <a:pt x="87820" y="147828"/>
                      <a:pt x="95726" y="120491"/>
                    </a:cubicBezTo>
                    <a:cubicBezTo>
                      <a:pt x="100489" y="103918"/>
                      <a:pt x="100584" y="87821"/>
                      <a:pt x="95536" y="71342"/>
                    </a:cubicBezTo>
                    <a:cubicBezTo>
                      <a:pt x="85725" y="39719"/>
                      <a:pt x="50863" y="36671"/>
                      <a:pt x="34290" y="50482"/>
                    </a:cubicBezTo>
                    <a:close/>
                    <a:moveTo>
                      <a:pt x="68389" y="115633"/>
                    </a:moveTo>
                    <a:cubicBezTo>
                      <a:pt x="65437" y="124301"/>
                      <a:pt x="59245" y="129254"/>
                      <a:pt x="49720" y="129445"/>
                    </a:cubicBezTo>
                    <a:cubicBezTo>
                      <a:pt x="40100" y="129635"/>
                      <a:pt x="33528" y="124396"/>
                      <a:pt x="30099" y="116491"/>
                    </a:cubicBezTo>
                    <a:cubicBezTo>
                      <a:pt x="24003" y="102394"/>
                      <a:pt x="23431" y="88011"/>
                      <a:pt x="31623" y="74104"/>
                    </a:cubicBezTo>
                    <a:cubicBezTo>
                      <a:pt x="36290" y="66199"/>
                      <a:pt x="43243" y="62293"/>
                      <a:pt x="52483" y="63436"/>
                    </a:cubicBezTo>
                    <a:cubicBezTo>
                      <a:pt x="60865" y="64389"/>
                      <a:pt x="66199" y="69247"/>
                      <a:pt x="68675" y="77248"/>
                    </a:cubicBezTo>
                    <a:cubicBezTo>
                      <a:pt x="70485" y="83344"/>
                      <a:pt x="72009" y="89440"/>
                      <a:pt x="73723" y="95726"/>
                    </a:cubicBezTo>
                    <a:cubicBezTo>
                      <a:pt x="71914" y="102679"/>
                      <a:pt x="70675" y="109347"/>
                      <a:pt x="68485" y="115633"/>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8" name="Полілінія: фігура 27">
                <a:extLst>
                  <a:ext uri="{FF2B5EF4-FFF2-40B4-BE49-F238E27FC236}">
                    <a16:creationId xmlns:a16="http://schemas.microsoft.com/office/drawing/2014/main" id="{54DB20EE-DDFD-F0BD-8406-861AA6740700}"/>
                  </a:ext>
                </a:extLst>
              </p:cNvPr>
              <p:cNvSpPr/>
              <p:nvPr/>
            </p:nvSpPr>
            <p:spPr>
              <a:xfrm>
                <a:off x="5533167" y="4086254"/>
                <a:ext cx="99453" cy="145131"/>
              </a:xfrm>
              <a:custGeom>
                <a:avLst/>
                <a:gdLst>
                  <a:gd name="connsiteX0" fmla="*/ 47911 w 99453"/>
                  <a:gd name="connsiteY0" fmla="*/ 1400 h 145131"/>
                  <a:gd name="connsiteX1" fmla="*/ 26194 w 99453"/>
                  <a:gd name="connsiteY1" fmla="*/ 13973 h 145131"/>
                  <a:gd name="connsiteX2" fmla="*/ 24955 w 99453"/>
                  <a:gd name="connsiteY2" fmla="*/ 3019 h 145131"/>
                  <a:gd name="connsiteX3" fmla="*/ 0 w 99453"/>
                  <a:gd name="connsiteY3" fmla="*/ 3019 h 145131"/>
                  <a:gd name="connsiteX4" fmla="*/ 0 w 99453"/>
                  <a:gd name="connsiteY4" fmla="*/ 145132 h 145131"/>
                  <a:gd name="connsiteX5" fmla="*/ 26003 w 99453"/>
                  <a:gd name="connsiteY5" fmla="*/ 145132 h 145131"/>
                  <a:gd name="connsiteX6" fmla="*/ 26765 w 99453"/>
                  <a:gd name="connsiteY6" fmla="*/ 95126 h 145131"/>
                  <a:gd name="connsiteX7" fmla="*/ 31147 w 99453"/>
                  <a:gd name="connsiteY7" fmla="*/ 97031 h 145131"/>
                  <a:gd name="connsiteX8" fmla="*/ 97345 w 99453"/>
                  <a:gd name="connsiteY8" fmla="*/ 73218 h 145131"/>
                  <a:gd name="connsiteX9" fmla="*/ 97060 w 99453"/>
                  <a:gd name="connsiteY9" fmla="*/ 31594 h 145131"/>
                  <a:gd name="connsiteX10" fmla="*/ 47911 w 99453"/>
                  <a:gd name="connsiteY10" fmla="*/ 1304 h 145131"/>
                  <a:gd name="connsiteX11" fmla="*/ 66865 w 99453"/>
                  <a:gd name="connsiteY11" fmla="*/ 76266 h 145131"/>
                  <a:gd name="connsiteX12" fmla="*/ 32194 w 99453"/>
                  <a:gd name="connsiteY12" fmla="*/ 76647 h 145131"/>
                  <a:gd name="connsiteX13" fmla="*/ 32194 w 99453"/>
                  <a:gd name="connsiteY13" fmla="*/ 31022 h 145131"/>
                  <a:gd name="connsiteX14" fmla="*/ 52006 w 99453"/>
                  <a:gd name="connsiteY14" fmla="*/ 20354 h 145131"/>
                  <a:gd name="connsiteX15" fmla="*/ 68961 w 99453"/>
                  <a:gd name="connsiteY15" fmla="*/ 33308 h 145131"/>
                  <a:gd name="connsiteX16" fmla="*/ 73533 w 99453"/>
                  <a:gd name="connsiteY16" fmla="*/ 54359 h 145131"/>
                  <a:gd name="connsiteX17" fmla="*/ 66865 w 99453"/>
                  <a:gd name="connsiteY17" fmla="*/ 76171 h 14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53" h="145131">
                    <a:moveTo>
                      <a:pt x="47911" y="1400"/>
                    </a:moveTo>
                    <a:cubicBezTo>
                      <a:pt x="39719" y="3590"/>
                      <a:pt x="33242" y="8067"/>
                      <a:pt x="26194" y="13973"/>
                    </a:cubicBezTo>
                    <a:cubicBezTo>
                      <a:pt x="25717" y="9496"/>
                      <a:pt x="25336" y="6257"/>
                      <a:pt x="24955" y="3019"/>
                    </a:cubicBezTo>
                    <a:lnTo>
                      <a:pt x="0" y="3019"/>
                    </a:lnTo>
                    <a:lnTo>
                      <a:pt x="0" y="145132"/>
                    </a:lnTo>
                    <a:lnTo>
                      <a:pt x="26003" y="145132"/>
                    </a:lnTo>
                    <a:cubicBezTo>
                      <a:pt x="26860" y="127892"/>
                      <a:pt x="25622" y="111794"/>
                      <a:pt x="26765" y="95126"/>
                    </a:cubicBezTo>
                    <a:cubicBezTo>
                      <a:pt x="29242" y="96173"/>
                      <a:pt x="30385" y="96364"/>
                      <a:pt x="31147" y="97031"/>
                    </a:cubicBezTo>
                    <a:cubicBezTo>
                      <a:pt x="52102" y="116271"/>
                      <a:pt x="90868" y="105794"/>
                      <a:pt x="97345" y="73218"/>
                    </a:cubicBezTo>
                    <a:cubicBezTo>
                      <a:pt x="100108" y="59216"/>
                      <a:pt x="100298" y="45405"/>
                      <a:pt x="97060" y="31594"/>
                    </a:cubicBezTo>
                    <a:cubicBezTo>
                      <a:pt x="90964" y="5305"/>
                      <a:pt x="66484" y="-3649"/>
                      <a:pt x="47911" y="1304"/>
                    </a:cubicBezTo>
                    <a:close/>
                    <a:moveTo>
                      <a:pt x="66865" y="76266"/>
                    </a:moveTo>
                    <a:cubicBezTo>
                      <a:pt x="59626" y="90077"/>
                      <a:pt x="39529" y="90268"/>
                      <a:pt x="32194" y="76647"/>
                    </a:cubicBezTo>
                    <a:cubicBezTo>
                      <a:pt x="24193" y="61788"/>
                      <a:pt x="23622" y="46262"/>
                      <a:pt x="32194" y="31022"/>
                    </a:cubicBezTo>
                    <a:cubicBezTo>
                      <a:pt x="36576" y="23212"/>
                      <a:pt x="43148" y="19973"/>
                      <a:pt x="52006" y="20354"/>
                    </a:cubicBezTo>
                    <a:cubicBezTo>
                      <a:pt x="60865" y="20735"/>
                      <a:pt x="66294" y="25688"/>
                      <a:pt x="68961" y="33308"/>
                    </a:cubicBezTo>
                    <a:cubicBezTo>
                      <a:pt x="71152" y="39595"/>
                      <a:pt x="71914" y="46453"/>
                      <a:pt x="73533" y="54359"/>
                    </a:cubicBezTo>
                    <a:cubicBezTo>
                      <a:pt x="71533" y="61217"/>
                      <a:pt x="70485" y="69408"/>
                      <a:pt x="66865" y="76171"/>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9" name="Полілінія: фігура 28">
                <a:extLst>
                  <a:ext uri="{FF2B5EF4-FFF2-40B4-BE49-F238E27FC236}">
                    <a16:creationId xmlns:a16="http://schemas.microsoft.com/office/drawing/2014/main" id="{E8D2D095-3EDE-BC9F-2281-3DDE3BEA1A70}"/>
                  </a:ext>
                </a:extLst>
              </p:cNvPr>
              <p:cNvSpPr/>
              <p:nvPr/>
            </p:nvSpPr>
            <p:spPr>
              <a:xfrm>
                <a:off x="6875907" y="4085975"/>
                <a:ext cx="99728" cy="146054"/>
              </a:xfrm>
              <a:custGeom>
                <a:avLst/>
                <a:gdLst>
                  <a:gd name="connsiteX0" fmla="*/ 80677 w 99728"/>
                  <a:gd name="connsiteY0" fmla="*/ 7488 h 146054"/>
                  <a:gd name="connsiteX1" fmla="*/ 31337 w 99728"/>
                  <a:gd name="connsiteY1" fmla="*/ 10060 h 146054"/>
                  <a:gd name="connsiteX2" fmla="*/ 25241 w 99728"/>
                  <a:gd name="connsiteY2" fmla="*/ 13965 h 146054"/>
                  <a:gd name="connsiteX3" fmla="*/ 23241 w 99728"/>
                  <a:gd name="connsiteY3" fmla="*/ 3297 h 146054"/>
                  <a:gd name="connsiteX4" fmla="*/ 0 w 99728"/>
                  <a:gd name="connsiteY4" fmla="*/ 3297 h 146054"/>
                  <a:gd name="connsiteX5" fmla="*/ 0 w 99728"/>
                  <a:gd name="connsiteY5" fmla="*/ 145791 h 146054"/>
                  <a:gd name="connsiteX6" fmla="*/ 26003 w 99728"/>
                  <a:gd name="connsiteY6" fmla="*/ 144743 h 146054"/>
                  <a:gd name="connsiteX7" fmla="*/ 26003 w 99728"/>
                  <a:gd name="connsiteY7" fmla="*/ 120169 h 146054"/>
                  <a:gd name="connsiteX8" fmla="*/ 27051 w 99728"/>
                  <a:gd name="connsiteY8" fmla="*/ 94928 h 146054"/>
                  <a:gd name="connsiteX9" fmla="*/ 31909 w 99728"/>
                  <a:gd name="connsiteY9" fmla="*/ 98166 h 146054"/>
                  <a:gd name="connsiteX10" fmla="*/ 94583 w 99728"/>
                  <a:gd name="connsiteY10" fmla="*/ 80545 h 146054"/>
                  <a:gd name="connsiteX11" fmla="*/ 93726 w 99728"/>
                  <a:gd name="connsiteY11" fmla="*/ 24062 h 146054"/>
                  <a:gd name="connsiteX12" fmla="*/ 80677 w 99728"/>
                  <a:gd name="connsiteY12" fmla="*/ 7393 h 146054"/>
                  <a:gd name="connsiteX13" fmla="*/ 67818 w 99728"/>
                  <a:gd name="connsiteY13" fmla="*/ 73877 h 146054"/>
                  <a:gd name="connsiteX14" fmla="*/ 51816 w 99728"/>
                  <a:gd name="connsiteY14" fmla="*/ 86546 h 146054"/>
                  <a:gd name="connsiteX15" fmla="*/ 32194 w 99728"/>
                  <a:gd name="connsiteY15" fmla="*/ 77497 h 146054"/>
                  <a:gd name="connsiteX16" fmla="*/ 32194 w 99728"/>
                  <a:gd name="connsiteY16" fmla="*/ 29872 h 146054"/>
                  <a:gd name="connsiteX17" fmla="*/ 51721 w 99728"/>
                  <a:gd name="connsiteY17" fmla="*/ 20633 h 146054"/>
                  <a:gd name="connsiteX18" fmla="*/ 68199 w 99728"/>
                  <a:gd name="connsiteY18" fmla="*/ 34158 h 146054"/>
                  <a:gd name="connsiteX19" fmla="*/ 73247 w 99728"/>
                  <a:gd name="connsiteY19" fmla="*/ 52732 h 146054"/>
                  <a:gd name="connsiteX20" fmla="*/ 67818 w 99728"/>
                  <a:gd name="connsiteY20" fmla="*/ 73687 h 146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728" h="146054">
                    <a:moveTo>
                      <a:pt x="80677" y="7488"/>
                    </a:moveTo>
                    <a:cubicBezTo>
                      <a:pt x="65818" y="-2799"/>
                      <a:pt x="43720" y="-2989"/>
                      <a:pt x="31337" y="10060"/>
                    </a:cubicBezTo>
                    <a:cubicBezTo>
                      <a:pt x="29908" y="11584"/>
                      <a:pt x="27622" y="12441"/>
                      <a:pt x="25241" y="13965"/>
                    </a:cubicBezTo>
                    <a:cubicBezTo>
                      <a:pt x="24479" y="9679"/>
                      <a:pt x="23813" y="6250"/>
                      <a:pt x="23241" y="3297"/>
                    </a:cubicBezTo>
                    <a:lnTo>
                      <a:pt x="0" y="3297"/>
                    </a:lnTo>
                    <a:lnTo>
                      <a:pt x="0" y="145791"/>
                    </a:lnTo>
                    <a:cubicBezTo>
                      <a:pt x="9049" y="145696"/>
                      <a:pt x="17526" y="146934"/>
                      <a:pt x="26003" y="144743"/>
                    </a:cubicBezTo>
                    <a:cubicBezTo>
                      <a:pt x="26003" y="136171"/>
                      <a:pt x="25813" y="128170"/>
                      <a:pt x="26003" y="120169"/>
                    </a:cubicBezTo>
                    <a:cubicBezTo>
                      <a:pt x="26289" y="112168"/>
                      <a:pt x="24955" y="103976"/>
                      <a:pt x="27051" y="94928"/>
                    </a:cubicBezTo>
                    <a:cubicBezTo>
                      <a:pt x="29527" y="96547"/>
                      <a:pt x="30861" y="97118"/>
                      <a:pt x="31909" y="98166"/>
                    </a:cubicBezTo>
                    <a:cubicBezTo>
                      <a:pt x="48482" y="113882"/>
                      <a:pt x="84201" y="109215"/>
                      <a:pt x="94583" y="80545"/>
                    </a:cubicBezTo>
                    <a:cubicBezTo>
                      <a:pt x="101441" y="61685"/>
                      <a:pt x="101727" y="42540"/>
                      <a:pt x="93726" y="24062"/>
                    </a:cubicBezTo>
                    <a:cubicBezTo>
                      <a:pt x="90964" y="17775"/>
                      <a:pt x="86201" y="11298"/>
                      <a:pt x="80677" y="7393"/>
                    </a:cubicBezTo>
                    <a:close/>
                    <a:moveTo>
                      <a:pt x="67818" y="73877"/>
                    </a:moveTo>
                    <a:cubicBezTo>
                      <a:pt x="65342" y="81307"/>
                      <a:pt x="59626" y="85593"/>
                      <a:pt x="51816" y="86546"/>
                    </a:cubicBezTo>
                    <a:cubicBezTo>
                      <a:pt x="43529" y="87593"/>
                      <a:pt x="37147" y="84069"/>
                      <a:pt x="32194" y="77497"/>
                    </a:cubicBezTo>
                    <a:cubicBezTo>
                      <a:pt x="24384" y="67115"/>
                      <a:pt x="23527" y="41588"/>
                      <a:pt x="32194" y="29872"/>
                    </a:cubicBezTo>
                    <a:cubicBezTo>
                      <a:pt x="37052" y="23395"/>
                      <a:pt x="43339" y="19680"/>
                      <a:pt x="51721" y="20633"/>
                    </a:cubicBezTo>
                    <a:cubicBezTo>
                      <a:pt x="60007" y="21585"/>
                      <a:pt x="65722" y="26062"/>
                      <a:pt x="68199" y="34158"/>
                    </a:cubicBezTo>
                    <a:cubicBezTo>
                      <a:pt x="70009" y="40254"/>
                      <a:pt x="71533" y="46445"/>
                      <a:pt x="73247" y="52732"/>
                    </a:cubicBezTo>
                    <a:cubicBezTo>
                      <a:pt x="71438" y="59971"/>
                      <a:pt x="70104" y="67019"/>
                      <a:pt x="67818" y="73687"/>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0" name="Полілінія: фігура 29">
                <a:extLst>
                  <a:ext uri="{FF2B5EF4-FFF2-40B4-BE49-F238E27FC236}">
                    <a16:creationId xmlns:a16="http://schemas.microsoft.com/office/drawing/2014/main" id="{9681C26C-A39C-468E-4C6E-3E5B7472DBD2}"/>
                  </a:ext>
                </a:extLst>
              </p:cNvPr>
              <p:cNvSpPr/>
              <p:nvPr/>
            </p:nvSpPr>
            <p:spPr>
              <a:xfrm>
                <a:off x="6382301" y="4052887"/>
                <a:ext cx="81458" cy="136874"/>
              </a:xfrm>
              <a:custGeom>
                <a:avLst/>
                <a:gdLst>
                  <a:gd name="connsiteX0" fmla="*/ 2115 w 81458"/>
                  <a:gd name="connsiteY0" fmla="*/ 136779 h 136874"/>
                  <a:gd name="connsiteX1" fmla="*/ 80887 w 81458"/>
                  <a:gd name="connsiteY1" fmla="*/ 136779 h 136874"/>
                  <a:gd name="connsiteX2" fmla="*/ 80887 w 81458"/>
                  <a:gd name="connsiteY2" fmla="*/ 115633 h 136874"/>
                  <a:gd name="connsiteX3" fmla="*/ 53931 w 81458"/>
                  <a:gd name="connsiteY3" fmla="*/ 115633 h 136874"/>
                  <a:gd name="connsiteX4" fmla="*/ 27642 w 81458"/>
                  <a:gd name="connsiteY4" fmla="*/ 114586 h 136874"/>
                  <a:gd name="connsiteX5" fmla="*/ 27642 w 81458"/>
                  <a:gd name="connsiteY5" fmla="*/ 76391 h 136874"/>
                  <a:gd name="connsiteX6" fmla="*/ 76315 w 81458"/>
                  <a:gd name="connsiteY6" fmla="*/ 76391 h 136874"/>
                  <a:gd name="connsiteX7" fmla="*/ 76315 w 81458"/>
                  <a:gd name="connsiteY7" fmla="*/ 55340 h 136874"/>
                  <a:gd name="connsiteX8" fmla="*/ 27642 w 81458"/>
                  <a:gd name="connsiteY8" fmla="*/ 55340 h 136874"/>
                  <a:gd name="connsiteX9" fmla="*/ 27642 w 81458"/>
                  <a:gd name="connsiteY9" fmla="*/ 21241 h 136874"/>
                  <a:gd name="connsiteX10" fmla="*/ 81459 w 81458"/>
                  <a:gd name="connsiteY10" fmla="*/ 21241 h 136874"/>
                  <a:gd name="connsiteX11" fmla="*/ 81459 w 81458"/>
                  <a:gd name="connsiteY11" fmla="*/ 0 h 136874"/>
                  <a:gd name="connsiteX12" fmla="*/ 1830 w 81458"/>
                  <a:gd name="connsiteY12" fmla="*/ 0 h 136874"/>
                  <a:gd name="connsiteX13" fmla="*/ 2115 w 81458"/>
                  <a:gd name="connsiteY13" fmla="*/ 136874 h 13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458" h="136874">
                    <a:moveTo>
                      <a:pt x="2115" y="136779"/>
                    </a:moveTo>
                    <a:lnTo>
                      <a:pt x="80887" y="136779"/>
                    </a:lnTo>
                    <a:lnTo>
                      <a:pt x="80887" y="115633"/>
                    </a:lnTo>
                    <a:cubicBezTo>
                      <a:pt x="71362" y="115633"/>
                      <a:pt x="62694" y="115824"/>
                      <a:pt x="53931" y="115633"/>
                    </a:cubicBezTo>
                    <a:cubicBezTo>
                      <a:pt x="44978" y="115348"/>
                      <a:pt x="35929" y="116967"/>
                      <a:pt x="27642" y="114586"/>
                    </a:cubicBezTo>
                    <a:lnTo>
                      <a:pt x="27642" y="76391"/>
                    </a:lnTo>
                    <a:lnTo>
                      <a:pt x="76315" y="76391"/>
                    </a:lnTo>
                    <a:lnTo>
                      <a:pt x="76315" y="55340"/>
                    </a:lnTo>
                    <a:lnTo>
                      <a:pt x="27642" y="55340"/>
                    </a:lnTo>
                    <a:lnTo>
                      <a:pt x="27642" y="21241"/>
                    </a:lnTo>
                    <a:lnTo>
                      <a:pt x="81459" y="21241"/>
                    </a:lnTo>
                    <a:lnTo>
                      <a:pt x="81459" y="0"/>
                    </a:lnTo>
                    <a:lnTo>
                      <a:pt x="1830" y="0"/>
                    </a:lnTo>
                    <a:cubicBezTo>
                      <a:pt x="-837" y="11049"/>
                      <a:pt x="-456" y="128492"/>
                      <a:pt x="2115" y="136874"/>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1" name="Полілінія: фігура 30">
                <a:extLst>
                  <a:ext uri="{FF2B5EF4-FFF2-40B4-BE49-F238E27FC236}">
                    <a16:creationId xmlns:a16="http://schemas.microsoft.com/office/drawing/2014/main" id="{94A9E89C-3828-327C-D031-8149AB6EE586}"/>
                  </a:ext>
                </a:extLst>
              </p:cNvPr>
              <p:cNvSpPr/>
              <p:nvPr/>
            </p:nvSpPr>
            <p:spPr>
              <a:xfrm>
                <a:off x="5648225" y="4086225"/>
                <a:ext cx="105541" cy="106584"/>
              </a:xfrm>
              <a:custGeom>
                <a:avLst/>
                <a:gdLst>
                  <a:gd name="connsiteX0" fmla="*/ 53439 w 105541"/>
                  <a:gd name="connsiteY0" fmla="*/ 95 h 106584"/>
                  <a:gd name="connsiteX1" fmla="*/ 99 w 105541"/>
                  <a:gd name="connsiteY1" fmla="*/ 53530 h 106584"/>
                  <a:gd name="connsiteX2" fmla="*/ 52391 w 105541"/>
                  <a:gd name="connsiteY2" fmla="*/ 106585 h 106584"/>
                  <a:gd name="connsiteX3" fmla="*/ 105541 w 105541"/>
                  <a:gd name="connsiteY3" fmla="*/ 53912 h 106584"/>
                  <a:gd name="connsiteX4" fmla="*/ 53439 w 105541"/>
                  <a:gd name="connsiteY4" fmla="*/ 0 h 106584"/>
                  <a:gd name="connsiteX5" fmla="*/ 75918 w 105541"/>
                  <a:gd name="connsiteY5" fmla="*/ 67437 h 106584"/>
                  <a:gd name="connsiteX6" fmla="*/ 51439 w 105541"/>
                  <a:gd name="connsiteY6" fmla="*/ 86487 h 106584"/>
                  <a:gd name="connsiteX7" fmla="*/ 27817 w 105541"/>
                  <a:gd name="connsiteY7" fmla="*/ 64294 h 106584"/>
                  <a:gd name="connsiteX8" fmla="*/ 27055 w 105541"/>
                  <a:gd name="connsiteY8" fmla="*/ 53626 h 106584"/>
                  <a:gd name="connsiteX9" fmla="*/ 34103 w 105541"/>
                  <a:gd name="connsiteY9" fmla="*/ 28384 h 106584"/>
                  <a:gd name="connsiteX10" fmla="*/ 60011 w 105541"/>
                  <a:gd name="connsiteY10" fmla="*/ 21050 h 106584"/>
                  <a:gd name="connsiteX11" fmla="*/ 77347 w 105541"/>
                  <a:gd name="connsiteY11" fmla="*/ 41529 h 106584"/>
                  <a:gd name="connsiteX12" fmla="*/ 75918 w 105541"/>
                  <a:gd name="connsiteY12" fmla="*/ 67342 h 10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541" h="106584">
                    <a:moveTo>
                      <a:pt x="53439" y="95"/>
                    </a:moveTo>
                    <a:cubicBezTo>
                      <a:pt x="22959" y="-286"/>
                      <a:pt x="-1425" y="21526"/>
                      <a:pt x="99" y="53530"/>
                    </a:cubicBezTo>
                    <a:cubicBezTo>
                      <a:pt x="-1615" y="83249"/>
                      <a:pt x="19054" y="106585"/>
                      <a:pt x="52391" y="106585"/>
                    </a:cubicBezTo>
                    <a:cubicBezTo>
                      <a:pt x="85348" y="106585"/>
                      <a:pt x="105636" y="84772"/>
                      <a:pt x="105541" y="53912"/>
                    </a:cubicBezTo>
                    <a:cubicBezTo>
                      <a:pt x="105446" y="22098"/>
                      <a:pt x="84586" y="476"/>
                      <a:pt x="53439" y="0"/>
                    </a:cubicBezTo>
                    <a:close/>
                    <a:moveTo>
                      <a:pt x="75918" y="67437"/>
                    </a:moveTo>
                    <a:cubicBezTo>
                      <a:pt x="73061" y="80105"/>
                      <a:pt x="62964" y="87058"/>
                      <a:pt x="51439" y="86487"/>
                    </a:cubicBezTo>
                    <a:cubicBezTo>
                      <a:pt x="39342" y="85916"/>
                      <a:pt x="30103" y="77438"/>
                      <a:pt x="27817" y="64294"/>
                    </a:cubicBezTo>
                    <a:cubicBezTo>
                      <a:pt x="27150" y="60579"/>
                      <a:pt x="27245" y="56769"/>
                      <a:pt x="27055" y="53626"/>
                    </a:cubicBezTo>
                    <a:cubicBezTo>
                      <a:pt x="27055" y="44101"/>
                      <a:pt x="27817" y="35624"/>
                      <a:pt x="34103" y="28384"/>
                    </a:cubicBezTo>
                    <a:cubicBezTo>
                      <a:pt x="41247" y="20098"/>
                      <a:pt x="50391" y="18764"/>
                      <a:pt x="60011" y="21050"/>
                    </a:cubicBezTo>
                    <a:cubicBezTo>
                      <a:pt x="70298" y="23527"/>
                      <a:pt x="75918" y="32004"/>
                      <a:pt x="77347" y="41529"/>
                    </a:cubicBezTo>
                    <a:cubicBezTo>
                      <a:pt x="78585" y="49911"/>
                      <a:pt x="77823" y="58960"/>
                      <a:pt x="75918" y="6734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2" name="Полілінія: фігура 31">
                <a:extLst>
                  <a:ext uri="{FF2B5EF4-FFF2-40B4-BE49-F238E27FC236}">
                    <a16:creationId xmlns:a16="http://schemas.microsoft.com/office/drawing/2014/main" id="{D26814E9-D2F0-EE70-38C4-F18C1F611C73}"/>
                  </a:ext>
                </a:extLst>
              </p:cNvPr>
              <p:cNvSpPr/>
              <p:nvPr/>
            </p:nvSpPr>
            <p:spPr>
              <a:xfrm>
                <a:off x="5328571" y="4086059"/>
                <a:ext cx="95581" cy="106737"/>
              </a:xfrm>
              <a:custGeom>
                <a:avLst/>
                <a:gdLst>
                  <a:gd name="connsiteX0" fmla="*/ 88201 w 95581"/>
                  <a:gd name="connsiteY0" fmla="*/ 22073 h 106737"/>
                  <a:gd name="connsiteX1" fmla="*/ 22478 w 95581"/>
                  <a:gd name="connsiteY1" fmla="*/ 6642 h 106737"/>
                  <a:gd name="connsiteX2" fmla="*/ 1714 w 95581"/>
                  <a:gd name="connsiteY2" fmla="*/ 39122 h 106737"/>
                  <a:gd name="connsiteX3" fmla="*/ 12953 w 95581"/>
                  <a:gd name="connsiteY3" fmla="*/ 91510 h 106737"/>
                  <a:gd name="connsiteX4" fmla="*/ 88105 w 95581"/>
                  <a:gd name="connsiteY4" fmla="*/ 97415 h 106737"/>
                  <a:gd name="connsiteX5" fmla="*/ 88105 w 95581"/>
                  <a:gd name="connsiteY5" fmla="*/ 77794 h 106737"/>
                  <a:gd name="connsiteX6" fmla="*/ 79247 w 95581"/>
                  <a:gd name="connsiteY6" fmla="*/ 81699 h 106737"/>
                  <a:gd name="connsiteX7" fmla="*/ 49339 w 95581"/>
                  <a:gd name="connsiteY7" fmla="*/ 86843 h 106737"/>
                  <a:gd name="connsiteX8" fmla="*/ 25812 w 95581"/>
                  <a:gd name="connsiteY8" fmla="*/ 61506 h 106737"/>
                  <a:gd name="connsiteX9" fmla="*/ 95535 w 95581"/>
                  <a:gd name="connsiteY9" fmla="*/ 61506 h 106737"/>
                  <a:gd name="connsiteX10" fmla="*/ 88105 w 95581"/>
                  <a:gd name="connsiteY10" fmla="*/ 21977 h 106737"/>
                  <a:gd name="connsiteX11" fmla="*/ 26479 w 95581"/>
                  <a:gd name="connsiteY11" fmla="*/ 43028 h 106737"/>
                  <a:gd name="connsiteX12" fmla="*/ 61150 w 95581"/>
                  <a:gd name="connsiteY12" fmla="*/ 21787 h 106737"/>
                  <a:gd name="connsiteX13" fmla="*/ 70484 w 95581"/>
                  <a:gd name="connsiteY13" fmla="*/ 43028 h 106737"/>
                  <a:gd name="connsiteX14" fmla="*/ 26479 w 95581"/>
                  <a:gd name="connsiteY14" fmla="*/ 43028 h 10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581" h="106737">
                    <a:moveTo>
                      <a:pt x="88201" y="22073"/>
                    </a:moveTo>
                    <a:cubicBezTo>
                      <a:pt x="75247" y="-4121"/>
                      <a:pt x="39623" y="-3835"/>
                      <a:pt x="22478" y="6642"/>
                    </a:cubicBezTo>
                    <a:cubicBezTo>
                      <a:pt x="10191" y="14072"/>
                      <a:pt x="4381" y="25787"/>
                      <a:pt x="1714" y="39122"/>
                    </a:cubicBezTo>
                    <a:cubicBezTo>
                      <a:pt x="-2001" y="58077"/>
                      <a:pt x="-287" y="75889"/>
                      <a:pt x="12953" y="91510"/>
                    </a:cubicBezTo>
                    <a:cubicBezTo>
                      <a:pt x="27717" y="108941"/>
                      <a:pt x="67055" y="112084"/>
                      <a:pt x="88105" y="97415"/>
                    </a:cubicBezTo>
                    <a:lnTo>
                      <a:pt x="88105" y="77794"/>
                    </a:lnTo>
                    <a:cubicBezTo>
                      <a:pt x="84676" y="79318"/>
                      <a:pt x="81914" y="80461"/>
                      <a:pt x="79247" y="81699"/>
                    </a:cubicBezTo>
                    <a:cubicBezTo>
                      <a:pt x="69817" y="86271"/>
                      <a:pt x="59816" y="87795"/>
                      <a:pt x="49339" y="86843"/>
                    </a:cubicBezTo>
                    <a:cubicBezTo>
                      <a:pt x="35242" y="85604"/>
                      <a:pt x="27336" y="77413"/>
                      <a:pt x="25812" y="61506"/>
                    </a:cubicBezTo>
                    <a:lnTo>
                      <a:pt x="95535" y="61506"/>
                    </a:lnTo>
                    <a:cubicBezTo>
                      <a:pt x="95916" y="46933"/>
                      <a:pt x="94011" y="33884"/>
                      <a:pt x="88105" y="21977"/>
                    </a:cubicBezTo>
                    <a:close/>
                    <a:moveTo>
                      <a:pt x="26479" y="43028"/>
                    </a:moveTo>
                    <a:cubicBezTo>
                      <a:pt x="22859" y="26549"/>
                      <a:pt x="42385" y="12929"/>
                      <a:pt x="61150" y="21787"/>
                    </a:cubicBezTo>
                    <a:cubicBezTo>
                      <a:pt x="66769" y="27502"/>
                      <a:pt x="70675" y="33979"/>
                      <a:pt x="70484" y="43028"/>
                    </a:cubicBezTo>
                    <a:lnTo>
                      <a:pt x="26479" y="43028"/>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3" name="Полілінія: фігура 32">
                <a:extLst>
                  <a:ext uri="{FF2B5EF4-FFF2-40B4-BE49-F238E27FC236}">
                    <a16:creationId xmlns:a16="http://schemas.microsoft.com/office/drawing/2014/main" id="{C335C391-70FB-B3EC-8124-0D160414316F}"/>
                  </a:ext>
                </a:extLst>
              </p:cNvPr>
              <p:cNvSpPr/>
              <p:nvPr/>
            </p:nvSpPr>
            <p:spPr>
              <a:xfrm>
                <a:off x="6208422" y="4086455"/>
                <a:ext cx="95399" cy="106533"/>
              </a:xfrm>
              <a:custGeom>
                <a:avLst/>
                <a:gdLst>
                  <a:gd name="connsiteX0" fmla="*/ 16832 w 95399"/>
                  <a:gd name="connsiteY0" fmla="*/ 10819 h 106533"/>
                  <a:gd name="connsiteX1" fmla="*/ 7307 w 95399"/>
                  <a:gd name="connsiteY1" fmla="*/ 83399 h 106533"/>
                  <a:gd name="connsiteX2" fmla="*/ 39216 w 95399"/>
                  <a:gd name="connsiteY2" fmla="*/ 104925 h 106533"/>
                  <a:gd name="connsiteX3" fmla="*/ 87888 w 95399"/>
                  <a:gd name="connsiteY3" fmla="*/ 97877 h 106533"/>
                  <a:gd name="connsiteX4" fmla="*/ 87888 w 95399"/>
                  <a:gd name="connsiteY4" fmla="*/ 77208 h 106533"/>
                  <a:gd name="connsiteX5" fmla="*/ 55694 w 95399"/>
                  <a:gd name="connsiteY5" fmla="*/ 87019 h 106533"/>
                  <a:gd name="connsiteX6" fmla="*/ 25023 w 95399"/>
                  <a:gd name="connsiteY6" fmla="*/ 61111 h 106533"/>
                  <a:gd name="connsiteX7" fmla="*/ 95223 w 95399"/>
                  <a:gd name="connsiteY7" fmla="*/ 61111 h 106533"/>
                  <a:gd name="connsiteX8" fmla="*/ 91794 w 95399"/>
                  <a:gd name="connsiteY8" fmla="*/ 30916 h 106533"/>
                  <a:gd name="connsiteX9" fmla="*/ 16832 w 95399"/>
                  <a:gd name="connsiteY9" fmla="*/ 10914 h 106533"/>
                  <a:gd name="connsiteX10" fmla="*/ 25023 w 95399"/>
                  <a:gd name="connsiteY10" fmla="*/ 42537 h 106533"/>
                  <a:gd name="connsiteX11" fmla="*/ 36930 w 95399"/>
                  <a:gd name="connsiteY11" fmla="*/ 21106 h 106533"/>
                  <a:gd name="connsiteX12" fmla="*/ 70267 w 95399"/>
                  <a:gd name="connsiteY12" fmla="*/ 42537 h 106533"/>
                  <a:gd name="connsiteX13" fmla="*/ 25119 w 95399"/>
                  <a:gd name="connsiteY13" fmla="*/ 42537 h 10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399" h="106533">
                    <a:moveTo>
                      <a:pt x="16832" y="10819"/>
                    </a:moveTo>
                    <a:cubicBezTo>
                      <a:pt x="-1456" y="27582"/>
                      <a:pt x="-5171" y="61968"/>
                      <a:pt x="7307" y="83399"/>
                    </a:cubicBezTo>
                    <a:cubicBezTo>
                      <a:pt x="14451" y="95686"/>
                      <a:pt x="25404" y="102258"/>
                      <a:pt x="39216" y="104925"/>
                    </a:cubicBezTo>
                    <a:cubicBezTo>
                      <a:pt x="56551" y="108259"/>
                      <a:pt x="72934" y="106640"/>
                      <a:pt x="87888" y="97877"/>
                    </a:cubicBezTo>
                    <a:lnTo>
                      <a:pt x="87888" y="77208"/>
                    </a:lnTo>
                    <a:cubicBezTo>
                      <a:pt x="77125" y="82923"/>
                      <a:pt x="67124" y="87114"/>
                      <a:pt x="55694" y="87019"/>
                    </a:cubicBezTo>
                    <a:cubicBezTo>
                      <a:pt x="37692" y="86923"/>
                      <a:pt x="29786" y="80923"/>
                      <a:pt x="25023" y="61111"/>
                    </a:cubicBezTo>
                    <a:lnTo>
                      <a:pt x="95223" y="61111"/>
                    </a:lnTo>
                    <a:cubicBezTo>
                      <a:pt x="95985" y="50061"/>
                      <a:pt x="94175" y="40536"/>
                      <a:pt x="91794" y="30916"/>
                    </a:cubicBezTo>
                    <a:cubicBezTo>
                      <a:pt x="82840" y="-5279"/>
                      <a:pt x="35787" y="-6517"/>
                      <a:pt x="16832" y="10914"/>
                    </a:cubicBezTo>
                    <a:close/>
                    <a:moveTo>
                      <a:pt x="25023" y="42537"/>
                    </a:moveTo>
                    <a:cubicBezTo>
                      <a:pt x="25976" y="33107"/>
                      <a:pt x="29881" y="26058"/>
                      <a:pt x="36930" y="21106"/>
                    </a:cubicBezTo>
                    <a:cubicBezTo>
                      <a:pt x="59313" y="16057"/>
                      <a:pt x="68743" y="22058"/>
                      <a:pt x="70267" y="42537"/>
                    </a:cubicBezTo>
                    <a:lnTo>
                      <a:pt x="25119" y="42537"/>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4" name="Полілінія: фігура 33">
                <a:extLst>
                  <a:ext uri="{FF2B5EF4-FFF2-40B4-BE49-F238E27FC236}">
                    <a16:creationId xmlns:a16="http://schemas.microsoft.com/office/drawing/2014/main" id="{079075FC-B094-8FC1-6876-762A520792C6}"/>
                  </a:ext>
                </a:extLst>
              </p:cNvPr>
              <p:cNvSpPr/>
              <p:nvPr/>
            </p:nvSpPr>
            <p:spPr>
              <a:xfrm>
                <a:off x="6681697" y="4085856"/>
                <a:ext cx="96387" cy="107382"/>
              </a:xfrm>
              <a:custGeom>
                <a:avLst/>
                <a:gdLst>
                  <a:gd name="connsiteX0" fmla="*/ 92006 w 96387"/>
                  <a:gd name="connsiteY0" fmla="*/ 32087 h 107382"/>
                  <a:gd name="connsiteX1" fmla="*/ 17330 w 96387"/>
                  <a:gd name="connsiteY1" fmla="*/ 11036 h 107382"/>
                  <a:gd name="connsiteX2" fmla="*/ 471 w 96387"/>
                  <a:gd name="connsiteY2" fmla="*/ 62757 h 107382"/>
                  <a:gd name="connsiteX3" fmla="*/ 19521 w 96387"/>
                  <a:gd name="connsiteY3" fmla="*/ 97523 h 107382"/>
                  <a:gd name="connsiteX4" fmla="*/ 87529 w 96387"/>
                  <a:gd name="connsiteY4" fmla="*/ 98666 h 107382"/>
                  <a:gd name="connsiteX5" fmla="*/ 87529 w 96387"/>
                  <a:gd name="connsiteY5" fmla="*/ 77902 h 107382"/>
                  <a:gd name="connsiteX6" fmla="*/ 53239 w 96387"/>
                  <a:gd name="connsiteY6" fmla="*/ 87427 h 107382"/>
                  <a:gd name="connsiteX7" fmla="*/ 25617 w 96387"/>
                  <a:gd name="connsiteY7" fmla="*/ 61614 h 107382"/>
                  <a:gd name="connsiteX8" fmla="*/ 96388 w 96387"/>
                  <a:gd name="connsiteY8" fmla="*/ 61614 h 107382"/>
                  <a:gd name="connsiteX9" fmla="*/ 92102 w 96387"/>
                  <a:gd name="connsiteY9" fmla="*/ 31896 h 107382"/>
                  <a:gd name="connsiteX10" fmla="*/ 25141 w 96387"/>
                  <a:gd name="connsiteY10" fmla="*/ 43231 h 107382"/>
                  <a:gd name="connsiteX11" fmla="*/ 49715 w 96387"/>
                  <a:gd name="connsiteY11" fmla="*/ 19133 h 107382"/>
                  <a:gd name="connsiteX12" fmla="*/ 69908 w 96387"/>
                  <a:gd name="connsiteY12" fmla="*/ 43231 h 107382"/>
                  <a:gd name="connsiteX13" fmla="*/ 25236 w 96387"/>
                  <a:gd name="connsiteY13" fmla="*/ 43231 h 10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387" h="107382">
                    <a:moveTo>
                      <a:pt x="92006" y="32087"/>
                    </a:moveTo>
                    <a:cubicBezTo>
                      <a:pt x="83339" y="1035"/>
                      <a:pt x="41524" y="-10490"/>
                      <a:pt x="17330" y="11036"/>
                    </a:cubicBezTo>
                    <a:cubicBezTo>
                      <a:pt x="1614" y="25038"/>
                      <a:pt x="-1339" y="43136"/>
                      <a:pt x="471" y="62757"/>
                    </a:cubicBezTo>
                    <a:cubicBezTo>
                      <a:pt x="1804" y="76949"/>
                      <a:pt x="7234" y="90094"/>
                      <a:pt x="19521" y="97523"/>
                    </a:cubicBezTo>
                    <a:cubicBezTo>
                      <a:pt x="41619" y="110858"/>
                      <a:pt x="64765" y="110096"/>
                      <a:pt x="87529" y="98666"/>
                    </a:cubicBezTo>
                    <a:lnTo>
                      <a:pt x="87529" y="77902"/>
                    </a:lnTo>
                    <a:cubicBezTo>
                      <a:pt x="76099" y="83426"/>
                      <a:pt x="65431" y="87903"/>
                      <a:pt x="53239" y="87427"/>
                    </a:cubicBezTo>
                    <a:cubicBezTo>
                      <a:pt x="35999" y="86760"/>
                      <a:pt x="28379" y="80092"/>
                      <a:pt x="25617" y="61614"/>
                    </a:cubicBezTo>
                    <a:lnTo>
                      <a:pt x="96388" y="61614"/>
                    </a:lnTo>
                    <a:cubicBezTo>
                      <a:pt x="94864" y="50470"/>
                      <a:pt x="94578" y="40850"/>
                      <a:pt x="92102" y="31896"/>
                    </a:cubicBezTo>
                    <a:close/>
                    <a:moveTo>
                      <a:pt x="25141" y="43231"/>
                    </a:moveTo>
                    <a:cubicBezTo>
                      <a:pt x="28379" y="25800"/>
                      <a:pt x="36285" y="18180"/>
                      <a:pt x="49715" y="19133"/>
                    </a:cubicBezTo>
                    <a:cubicBezTo>
                      <a:pt x="63050" y="20085"/>
                      <a:pt x="68860" y="26848"/>
                      <a:pt x="69908" y="43231"/>
                    </a:cubicBezTo>
                    <a:lnTo>
                      <a:pt x="25236" y="43231"/>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5" name="Полілінія: фігура 34">
                <a:extLst>
                  <a:ext uri="{FF2B5EF4-FFF2-40B4-BE49-F238E27FC236}">
                    <a16:creationId xmlns:a16="http://schemas.microsoft.com/office/drawing/2014/main" id="{19A765D0-BCCB-D019-47F3-49FD2B9752B9}"/>
                  </a:ext>
                </a:extLst>
              </p:cNvPr>
              <p:cNvSpPr/>
              <p:nvPr/>
            </p:nvSpPr>
            <p:spPr>
              <a:xfrm>
                <a:off x="7209394" y="4086415"/>
                <a:ext cx="95190" cy="106678"/>
              </a:xfrm>
              <a:custGeom>
                <a:avLst/>
                <a:gdLst>
                  <a:gd name="connsiteX0" fmla="*/ 43607 w 95190"/>
                  <a:gd name="connsiteY0" fmla="*/ 0 h 106678"/>
                  <a:gd name="connsiteX1" fmla="*/ 5222 w 95190"/>
                  <a:gd name="connsiteY1" fmla="*/ 27432 h 106678"/>
                  <a:gd name="connsiteX2" fmla="*/ 4364 w 95190"/>
                  <a:gd name="connsiteY2" fmla="*/ 77343 h 106678"/>
                  <a:gd name="connsiteX3" fmla="*/ 28272 w 95190"/>
                  <a:gd name="connsiteY3" fmla="*/ 101822 h 106678"/>
                  <a:gd name="connsiteX4" fmla="*/ 87803 w 95190"/>
                  <a:gd name="connsiteY4" fmla="*/ 98488 h 106678"/>
                  <a:gd name="connsiteX5" fmla="*/ 87803 w 95190"/>
                  <a:gd name="connsiteY5" fmla="*/ 78010 h 106678"/>
                  <a:gd name="connsiteX6" fmla="*/ 79231 w 95190"/>
                  <a:gd name="connsiteY6" fmla="*/ 81915 h 106678"/>
                  <a:gd name="connsiteX7" fmla="*/ 49322 w 95190"/>
                  <a:gd name="connsiteY7" fmla="*/ 86773 h 106678"/>
                  <a:gd name="connsiteX8" fmla="*/ 26939 w 95190"/>
                  <a:gd name="connsiteY8" fmla="*/ 61531 h 106678"/>
                  <a:gd name="connsiteX9" fmla="*/ 94947 w 95190"/>
                  <a:gd name="connsiteY9" fmla="*/ 61531 h 106678"/>
                  <a:gd name="connsiteX10" fmla="*/ 88470 w 95190"/>
                  <a:gd name="connsiteY10" fmla="*/ 22479 h 106678"/>
                  <a:gd name="connsiteX11" fmla="*/ 43512 w 95190"/>
                  <a:gd name="connsiteY11" fmla="*/ 190 h 106678"/>
                  <a:gd name="connsiteX12" fmla="*/ 26081 w 95190"/>
                  <a:gd name="connsiteY12" fmla="*/ 42577 h 106678"/>
                  <a:gd name="connsiteX13" fmla="*/ 49608 w 95190"/>
                  <a:gd name="connsiteY13" fmla="*/ 18574 h 106678"/>
                  <a:gd name="connsiteX14" fmla="*/ 69801 w 95190"/>
                  <a:gd name="connsiteY14" fmla="*/ 42577 h 106678"/>
                  <a:gd name="connsiteX15" fmla="*/ 26081 w 95190"/>
                  <a:gd name="connsiteY15" fmla="*/ 42577 h 10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190" h="106678">
                    <a:moveTo>
                      <a:pt x="43607" y="0"/>
                    </a:moveTo>
                    <a:cubicBezTo>
                      <a:pt x="25319" y="1238"/>
                      <a:pt x="12175" y="10477"/>
                      <a:pt x="5222" y="27432"/>
                    </a:cubicBezTo>
                    <a:cubicBezTo>
                      <a:pt x="-1541" y="43815"/>
                      <a:pt x="-1636" y="60865"/>
                      <a:pt x="4364" y="77343"/>
                    </a:cubicBezTo>
                    <a:cubicBezTo>
                      <a:pt x="8460" y="88583"/>
                      <a:pt x="16461" y="97346"/>
                      <a:pt x="28272" y="101822"/>
                    </a:cubicBezTo>
                    <a:cubicBezTo>
                      <a:pt x="48560" y="109442"/>
                      <a:pt x="68182" y="107918"/>
                      <a:pt x="87803" y="98488"/>
                    </a:cubicBezTo>
                    <a:cubicBezTo>
                      <a:pt x="88375" y="91726"/>
                      <a:pt x="88470" y="85249"/>
                      <a:pt x="87803" y="78010"/>
                    </a:cubicBezTo>
                    <a:cubicBezTo>
                      <a:pt x="84089" y="79724"/>
                      <a:pt x="81612" y="80772"/>
                      <a:pt x="79231" y="81915"/>
                    </a:cubicBezTo>
                    <a:cubicBezTo>
                      <a:pt x="69706" y="86392"/>
                      <a:pt x="59609" y="87821"/>
                      <a:pt x="49322" y="86773"/>
                    </a:cubicBezTo>
                    <a:cubicBezTo>
                      <a:pt x="34940" y="85344"/>
                      <a:pt x="26558" y="75914"/>
                      <a:pt x="26939" y="61531"/>
                    </a:cubicBezTo>
                    <a:lnTo>
                      <a:pt x="94947" y="61531"/>
                    </a:lnTo>
                    <a:cubicBezTo>
                      <a:pt x="95804" y="46863"/>
                      <a:pt x="94566" y="34100"/>
                      <a:pt x="88470" y="22479"/>
                    </a:cubicBezTo>
                    <a:cubicBezTo>
                      <a:pt x="78945" y="4477"/>
                      <a:pt x="62753" y="-1143"/>
                      <a:pt x="43512" y="190"/>
                    </a:cubicBezTo>
                    <a:close/>
                    <a:moveTo>
                      <a:pt x="26081" y="42577"/>
                    </a:moveTo>
                    <a:cubicBezTo>
                      <a:pt x="27320" y="26289"/>
                      <a:pt x="35130" y="18383"/>
                      <a:pt x="49608" y="18574"/>
                    </a:cubicBezTo>
                    <a:cubicBezTo>
                      <a:pt x="62276" y="18764"/>
                      <a:pt x="69706" y="27242"/>
                      <a:pt x="69801" y="42577"/>
                    </a:cubicBezTo>
                    <a:lnTo>
                      <a:pt x="26081" y="42577"/>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6" name="Полілінія: фігура 35">
                <a:extLst>
                  <a:ext uri="{FF2B5EF4-FFF2-40B4-BE49-F238E27FC236}">
                    <a16:creationId xmlns:a16="http://schemas.microsoft.com/office/drawing/2014/main" id="{CB701DD8-378E-60AB-B4C8-E8C3A212E3D6}"/>
                  </a:ext>
                </a:extLst>
              </p:cNvPr>
              <p:cNvSpPr/>
              <p:nvPr/>
            </p:nvSpPr>
            <p:spPr>
              <a:xfrm>
                <a:off x="6489596" y="4086090"/>
                <a:ext cx="93243" cy="104466"/>
              </a:xfrm>
              <a:custGeom>
                <a:avLst/>
                <a:gdLst>
                  <a:gd name="connsiteX0" fmla="*/ 60841 w 93243"/>
                  <a:gd name="connsiteY0" fmla="*/ 134 h 104466"/>
                  <a:gd name="connsiteX1" fmla="*/ 29027 w 93243"/>
                  <a:gd name="connsiteY1" fmla="*/ 10707 h 104466"/>
                  <a:gd name="connsiteX2" fmla="*/ 27122 w 93243"/>
                  <a:gd name="connsiteY2" fmla="*/ 10707 h 104466"/>
                  <a:gd name="connsiteX3" fmla="*/ 24551 w 93243"/>
                  <a:gd name="connsiteY3" fmla="*/ 3087 h 104466"/>
                  <a:gd name="connsiteX4" fmla="*/ 1405 w 93243"/>
                  <a:gd name="connsiteY4" fmla="*/ 3087 h 104466"/>
                  <a:gd name="connsiteX5" fmla="*/ 71 w 93243"/>
                  <a:gd name="connsiteY5" fmla="*/ 13755 h 104466"/>
                  <a:gd name="connsiteX6" fmla="*/ 71 w 93243"/>
                  <a:gd name="connsiteY6" fmla="*/ 93574 h 104466"/>
                  <a:gd name="connsiteX7" fmla="*/ 1881 w 93243"/>
                  <a:gd name="connsiteY7" fmla="*/ 103766 h 104466"/>
                  <a:gd name="connsiteX8" fmla="*/ 26265 w 93243"/>
                  <a:gd name="connsiteY8" fmla="*/ 103766 h 104466"/>
                  <a:gd name="connsiteX9" fmla="*/ 26741 w 93243"/>
                  <a:gd name="connsiteY9" fmla="*/ 93289 h 104466"/>
                  <a:gd name="connsiteX10" fmla="*/ 26741 w 93243"/>
                  <a:gd name="connsiteY10" fmla="*/ 52236 h 104466"/>
                  <a:gd name="connsiteX11" fmla="*/ 33409 w 93243"/>
                  <a:gd name="connsiteY11" fmla="*/ 28709 h 104466"/>
                  <a:gd name="connsiteX12" fmla="*/ 54650 w 93243"/>
                  <a:gd name="connsiteY12" fmla="*/ 20994 h 104466"/>
                  <a:gd name="connsiteX13" fmla="*/ 66651 w 93243"/>
                  <a:gd name="connsiteY13" fmla="*/ 35758 h 104466"/>
                  <a:gd name="connsiteX14" fmla="*/ 67794 w 93243"/>
                  <a:gd name="connsiteY14" fmla="*/ 48140 h 104466"/>
                  <a:gd name="connsiteX15" fmla="*/ 67794 w 93243"/>
                  <a:gd name="connsiteY15" fmla="*/ 94908 h 104466"/>
                  <a:gd name="connsiteX16" fmla="*/ 68366 w 93243"/>
                  <a:gd name="connsiteY16" fmla="*/ 103481 h 104466"/>
                  <a:gd name="connsiteX17" fmla="*/ 92750 w 93243"/>
                  <a:gd name="connsiteY17" fmla="*/ 102147 h 104466"/>
                  <a:gd name="connsiteX18" fmla="*/ 92369 w 93243"/>
                  <a:gd name="connsiteY18" fmla="*/ 29566 h 104466"/>
                  <a:gd name="connsiteX19" fmla="*/ 60746 w 93243"/>
                  <a:gd name="connsiteY19" fmla="*/ 325 h 10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243" h="104466">
                    <a:moveTo>
                      <a:pt x="60841" y="134"/>
                    </a:moveTo>
                    <a:cubicBezTo>
                      <a:pt x="48554" y="-1009"/>
                      <a:pt x="39029" y="5373"/>
                      <a:pt x="29027" y="10707"/>
                    </a:cubicBezTo>
                    <a:cubicBezTo>
                      <a:pt x="28551" y="10993"/>
                      <a:pt x="27789" y="10707"/>
                      <a:pt x="27122" y="10707"/>
                    </a:cubicBezTo>
                    <a:cubicBezTo>
                      <a:pt x="26265" y="8231"/>
                      <a:pt x="25503" y="5849"/>
                      <a:pt x="24551" y="3087"/>
                    </a:cubicBezTo>
                    <a:lnTo>
                      <a:pt x="1405" y="3087"/>
                    </a:lnTo>
                    <a:cubicBezTo>
                      <a:pt x="929" y="6992"/>
                      <a:pt x="71" y="10326"/>
                      <a:pt x="71" y="13755"/>
                    </a:cubicBezTo>
                    <a:cubicBezTo>
                      <a:pt x="-24" y="40330"/>
                      <a:pt x="-24" y="67000"/>
                      <a:pt x="71" y="93574"/>
                    </a:cubicBezTo>
                    <a:cubicBezTo>
                      <a:pt x="71" y="97099"/>
                      <a:pt x="1310" y="100623"/>
                      <a:pt x="1881" y="103766"/>
                    </a:cubicBezTo>
                    <a:lnTo>
                      <a:pt x="26265" y="103766"/>
                    </a:lnTo>
                    <a:cubicBezTo>
                      <a:pt x="26456" y="99956"/>
                      <a:pt x="26741" y="96623"/>
                      <a:pt x="26741" y="93289"/>
                    </a:cubicBezTo>
                    <a:cubicBezTo>
                      <a:pt x="26741" y="79573"/>
                      <a:pt x="26741" y="65952"/>
                      <a:pt x="26741" y="52236"/>
                    </a:cubicBezTo>
                    <a:cubicBezTo>
                      <a:pt x="26741" y="43759"/>
                      <a:pt x="28361" y="35662"/>
                      <a:pt x="33409" y="28709"/>
                    </a:cubicBezTo>
                    <a:cubicBezTo>
                      <a:pt x="38648" y="21565"/>
                      <a:pt x="46172" y="19184"/>
                      <a:pt x="54650" y="20994"/>
                    </a:cubicBezTo>
                    <a:cubicBezTo>
                      <a:pt x="62174" y="22613"/>
                      <a:pt x="65889" y="28138"/>
                      <a:pt x="66651" y="35758"/>
                    </a:cubicBezTo>
                    <a:cubicBezTo>
                      <a:pt x="67032" y="39853"/>
                      <a:pt x="67794" y="44044"/>
                      <a:pt x="67794" y="48140"/>
                    </a:cubicBezTo>
                    <a:cubicBezTo>
                      <a:pt x="67889" y="63761"/>
                      <a:pt x="67794" y="79287"/>
                      <a:pt x="67794" y="94908"/>
                    </a:cubicBezTo>
                    <a:cubicBezTo>
                      <a:pt x="67794" y="97861"/>
                      <a:pt x="68175" y="100718"/>
                      <a:pt x="68366" y="103481"/>
                    </a:cubicBezTo>
                    <a:cubicBezTo>
                      <a:pt x="82748" y="105004"/>
                      <a:pt x="84653" y="104909"/>
                      <a:pt x="92750" y="102147"/>
                    </a:cubicBezTo>
                    <a:cubicBezTo>
                      <a:pt x="92750" y="78049"/>
                      <a:pt x="94083" y="53665"/>
                      <a:pt x="92369" y="29566"/>
                    </a:cubicBezTo>
                    <a:cubicBezTo>
                      <a:pt x="90940" y="10231"/>
                      <a:pt x="78557" y="2039"/>
                      <a:pt x="60746" y="325"/>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7" name="Полілінія: фігура 36">
                <a:extLst>
                  <a:ext uri="{FF2B5EF4-FFF2-40B4-BE49-F238E27FC236}">
                    <a16:creationId xmlns:a16="http://schemas.microsoft.com/office/drawing/2014/main" id="{3900D033-BCF2-4D71-4372-936FC47EC910}"/>
                  </a:ext>
                </a:extLst>
              </p:cNvPr>
              <p:cNvSpPr/>
              <p:nvPr/>
            </p:nvSpPr>
            <p:spPr>
              <a:xfrm>
                <a:off x="4918138" y="4086211"/>
                <a:ext cx="92835" cy="103454"/>
              </a:xfrm>
              <a:custGeom>
                <a:avLst/>
                <a:gdLst>
                  <a:gd name="connsiteX0" fmla="*/ 90583 w 92835"/>
                  <a:gd name="connsiteY0" fmla="*/ 25445 h 103454"/>
                  <a:gd name="connsiteX1" fmla="*/ 64294 w 92835"/>
                  <a:gd name="connsiteY1" fmla="*/ 394 h 103454"/>
                  <a:gd name="connsiteX2" fmla="*/ 28003 w 92835"/>
                  <a:gd name="connsiteY2" fmla="*/ 12396 h 103454"/>
                  <a:gd name="connsiteX3" fmla="*/ 24955 w 92835"/>
                  <a:gd name="connsiteY3" fmla="*/ 13062 h 103454"/>
                  <a:gd name="connsiteX4" fmla="*/ 23622 w 92835"/>
                  <a:gd name="connsiteY4" fmla="*/ 2871 h 103454"/>
                  <a:gd name="connsiteX5" fmla="*/ 0 w 92835"/>
                  <a:gd name="connsiteY5" fmla="*/ 2871 h 103454"/>
                  <a:gd name="connsiteX6" fmla="*/ 0 w 92835"/>
                  <a:gd name="connsiteY6" fmla="*/ 103169 h 103454"/>
                  <a:gd name="connsiteX7" fmla="*/ 24194 w 92835"/>
                  <a:gd name="connsiteY7" fmla="*/ 103169 h 103454"/>
                  <a:gd name="connsiteX8" fmla="*/ 24765 w 92835"/>
                  <a:gd name="connsiteY8" fmla="*/ 93168 h 103454"/>
                  <a:gd name="connsiteX9" fmla="*/ 24860 w 92835"/>
                  <a:gd name="connsiteY9" fmla="*/ 57830 h 103454"/>
                  <a:gd name="connsiteX10" fmla="*/ 31433 w 92835"/>
                  <a:gd name="connsiteY10" fmla="*/ 29446 h 103454"/>
                  <a:gd name="connsiteX11" fmla="*/ 53435 w 92835"/>
                  <a:gd name="connsiteY11" fmla="*/ 20873 h 103454"/>
                  <a:gd name="connsiteX12" fmla="*/ 65818 w 92835"/>
                  <a:gd name="connsiteY12" fmla="*/ 38208 h 103454"/>
                  <a:gd name="connsiteX13" fmla="*/ 65818 w 92835"/>
                  <a:gd name="connsiteY13" fmla="*/ 46210 h 103454"/>
                  <a:gd name="connsiteX14" fmla="*/ 65818 w 92835"/>
                  <a:gd name="connsiteY14" fmla="*/ 95263 h 103454"/>
                  <a:gd name="connsiteX15" fmla="*/ 66580 w 92835"/>
                  <a:gd name="connsiteY15" fmla="*/ 103455 h 103454"/>
                  <a:gd name="connsiteX16" fmla="*/ 92774 w 92835"/>
                  <a:gd name="connsiteY16" fmla="*/ 103455 h 103454"/>
                  <a:gd name="connsiteX17" fmla="*/ 92678 w 92835"/>
                  <a:gd name="connsiteY17" fmla="*/ 44590 h 103454"/>
                  <a:gd name="connsiteX18" fmla="*/ 90488 w 92835"/>
                  <a:gd name="connsiteY18" fmla="*/ 25445 h 10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835" h="103454">
                    <a:moveTo>
                      <a:pt x="90583" y="25445"/>
                    </a:moveTo>
                    <a:cubicBezTo>
                      <a:pt x="87630" y="12110"/>
                      <a:pt x="77057" y="1918"/>
                      <a:pt x="64294" y="394"/>
                    </a:cubicBezTo>
                    <a:cubicBezTo>
                      <a:pt x="50578" y="-1130"/>
                      <a:pt x="37909" y="1537"/>
                      <a:pt x="28003" y="12396"/>
                    </a:cubicBezTo>
                    <a:cubicBezTo>
                      <a:pt x="27432" y="12967"/>
                      <a:pt x="26194" y="12872"/>
                      <a:pt x="24955" y="13062"/>
                    </a:cubicBezTo>
                    <a:cubicBezTo>
                      <a:pt x="24479" y="9443"/>
                      <a:pt x="24098" y="6204"/>
                      <a:pt x="23622" y="2871"/>
                    </a:cubicBezTo>
                    <a:lnTo>
                      <a:pt x="0" y="2871"/>
                    </a:lnTo>
                    <a:lnTo>
                      <a:pt x="0" y="103169"/>
                    </a:lnTo>
                    <a:lnTo>
                      <a:pt x="24194" y="103169"/>
                    </a:lnTo>
                    <a:cubicBezTo>
                      <a:pt x="24384" y="99740"/>
                      <a:pt x="24765" y="96406"/>
                      <a:pt x="24765" y="93168"/>
                    </a:cubicBezTo>
                    <a:cubicBezTo>
                      <a:pt x="24765" y="81357"/>
                      <a:pt x="24479" y="69546"/>
                      <a:pt x="24860" y="57830"/>
                    </a:cubicBezTo>
                    <a:cubicBezTo>
                      <a:pt x="25146" y="48019"/>
                      <a:pt x="25622" y="38018"/>
                      <a:pt x="31433" y="29446"/>
                    </a:cubicBezTo>
                    <a:cubicBezTo>
                      <a:pt x="36195" y="22397"/>
                      <a:pt x="45720" y="18778"/>
                      <a:pt x="53435" y="20873"/>
                    </a:cubicBezTo>
                    <a:cubicBezTo>
                      <a:pt x="60389" y="22778"/>
                      <a:pt x="65151" y="29350"/>
                      <a:pt x="65818" y="38208"/>
                    </a:cubicBezTo>
                    <a:cubicBezTo>
                      <a:pt x="66008" y="40875"/>
                      <a:pt x="65818" y="43543"/>
                      <a:pt x="65818" y="46210"/>
                    </a:cubicBezTo>
                    <a:cubicBezTo>
                      <a:pt x="65818" y="62593"/>
                      <a:pt x="65818" y="78975"/>
                      <a:pt x="65818" y="95263"/>
                    </a:cubicBezTo>
                    <a:cubicBezTo>
                      <a:pt x="65818" y="98121"/>
                      <a:pt x="66294" y="100978"/>
                      <a:pt x="66580" y="103455"/>
                    </a:cubicBezTo>
                    <a:lnTo>
                      <a:pt x="92774" y="103455"/>
                    </a:lnTo>
                    <a:cubicBezTo>
                      <a:pt x="92774" y="83357"/>
                      <a:pt x="92964" y="63926"/>
                      <a:pt x="92678" y="44590"/>
                    </a:cubicBezTo>
                    <a:cubicBezTo>
                      <a:pt x="92678" y="38208"/>
                      <a:pt x="91916" y="31732"/>
                      <a:pt x="90488" y="25445"/>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8" name="Полілінія: фігура 37">
                <a:extLst>
                  <a:ext uri="{FF2B5EF4-FFF2-40B4-BE49-F238E27FC236}">
                    <a16:creationId xmlns:a16="http://schemas.microsoft.com/office/drawing/2014/main" id="{FA683633-84B0-A1B0-DD84-65B39CB4E889}"/>
                  </a:ext>
                </a:extLst>
              </p:cNvPr>
              <p:cNvSpPr/>
              <p:nvPr/>
            </p:nvSpPr>
            <p:spPr>
              <a:xfrm>
                <a:off x="4800457" y="4086040"/>
                <a:ext cx="91487" cy="107020"/>
              </a:xfrm>
              <a:custGeom>
                <a:avLst/>
                <a:gdLst>
                  <a:gd name="connsiteX0" fmla="*/ 89868 w 91487"/>
                  <a:gd name="connsiteY0" fmla="*/ 38761 h 107020"/>
                  <a:gd name="connsiteX1" fmla="*/ 89201 w 91487"/>
                  <a:gd name="connsiteY1" fmla="*/ 29713 h 107020"/>
                  <a:gd name="connsiteX2" fmla="*/ 73675 w 91487"/>
                  <a:gd name="connsiteY2" fmla="*/ 5995 h 107020"/>
                  <a:gd name="connsiteX3" fmla="*/ 12334 w 91487"/>
                  <a:gd name="connsiteY3" fmla="*/ 8091 h 107020"/>
                  <a:gd name="connsiteX4" fmla="*/ 12334 w 91487"/>
                  <a:gd name="connsiteY4" fmla="*/ 29141 h 107020"/>
                  <a:gd name="connsiteX5" fmla="*/ 46529 w 91487"/>
                  <a:gd name="connsiteY5" fmla="*/ 19902 h 107020"/>
                  <a:gd name="connsiteX6" fmla="*/ 65579 w 91487"/>
                  <a:gd name="connsiteY6" fmla="*/ 41523 h 107020"/>
                  <a:gd name="connsiteX7" fmla="*/ 45386 w 91487"/>
                  <a:gd name="connsiteY7" fmla="*/ 41619 h 107020"/>
                  <a:gd name="connsiteX8" fmla="*/ 11191 w 91487"/>
                  <a:gd name="connsiteY8" fmla="*/ 51715 h 107020"/>
                  <a:gd name="connsiteX9" fmla="*/ 8905 w 91487"/>
                  <a:gd name="connsiteY9" fmla="*/ 96959 h 107020"/>
                  <a:gd name="connsiteX10" fmla="*/ 57007 w 91487"/>
                  <a:gd name="connsiteY10" fmla="*/ 99721 h 107020"/>
                  <a:gd name="connsiteX11" fmla="*/ 66341 w 91487"/>
                  <a:gd name="connsiteY11" fmla="*/ 92863 h 107020"/>
                  <a:gd name="connsiteX12" fmla="*/ 69961 w 91487"/>
                  <a:gd name="connsiteY12" fmla="*/ 103912 h 107020"/>
                  <a:gd name="connsiteX13" fmla="*/ 91487 w 91487"/>
                  <a:gd name="connsiteY13" fmla="*/ 103912 h 107020"/>
                  <a:gd name="connsiteX14" fmla="*/ 91487 w 91487"/>
                  <a:gd name="connsiteY14" fmla="*/ 94482 h 107020"/>
                  <a:gd name="connsiteX15" fmla="*/ 89773 w 91487"/>
                  <a:gd name="connsiteY15" fmla="*/ 38856 h 107020"/>
                  <a:gd name="connsiteX16" fmla="*/ 53101 w 91487"/>
                  <a:gd name="connsiteY16" fmla="*/ 85243 h 107020"/>
                  <a:gd name="connsiteX17" fmla="*/ 26812 w 91487"/>
                  <a:gd name="connsiteY17" fmla="*/ 81719 h 107020"/>
                  <a:gd name="connsiteX18" fmla="*/ 40909 w 91487"/>
                  <a:gd name="connsiteY18" fmla="*/ 58859 h 107020"/>
                  <a:gd name="connsiteX19" fmla="*/ 66246 w 91487"/>
                  <a:gd name="connsiteY19" fmla="*/ 56573 h 107020"/>
                  <a:gd name="connsiteX20" fmla="*/ 53101 w 91487"/>
                  <a:gd name="connsiteY20" fmla="*/ 85339 h 107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487" h="107020">
                    <a:moveTo>
                      <a:pt x="89868" y="38761"/>
                    </a:moveTo>
                    <a:cubicBezTo>
                      <a:pt x="89773" y="35713"/>
                      <a:pt x="89773" y="32665"/>
                      <a:pt x="89201" y="29713"/>
                    </a:cubicBezTo>
                    <a:cubicBezTo>
                      <a:pt x="87391" y="19616"/>
                      <a:pt x="83391" y="10377"/>
                      <a:pt x="73675" y="5995"/>
                    </a:cubicBezTo>
                    <a:cubicBezTo>
                      <a:pt x="52720" y="-3530"/>
                      <a:pt x="32051" y="-863"/>
                      <a:pt x="12334" y="8091"/>
                    </a:cubicBezTo>
                    <a:lnTo>
                      <a:pt x="12334" y="29141"/>
                    </a:lnTo>
                    <a:cubicBezTo>
                      <a:pt x="23479" y="23045"/>
                      <a:pt x="34337" y="19140"/>
                      <a:pt x="46529" y="19902"/>
                    </a:cubicBezTo>
                    <a:cubicBezTo>
                      <a:pt x="60531" y="20759"/>
                      <a:pt x="65674" y="25902"/>
                      <a:pt x="65579" y="41523"/>
                    </a:cubicBezTo>
                    <a:cubicBezTo>
                      <a:pt x="58912" y="41523"/>
                      <a:pt x="52054" y="41047"/>
                      <a:pt x="45386" y="41619"/>
                    </a:cubicBezTo>
                    <a:cubicBezTo>
                      <a:pt x="33385" y="42762"/>
                      <a:pt x="21383" y="43619"/>
                      <a:pt x="11191" y="51715"/>
                    </a:cubicBezTo>
                    <a:cubicBezTo>
                      <a:pt x="-1953" y="62097"/>
                      <a:pt x="-4525" y="84862"/>
                      <a:pt x="8905" y="96959"/>
                    </a:cubicBezTo>
                    <a:cubicBezTo>
                      <a:pt x="21764" y="108580"/>
                      <a:pt x="40814" y="110961"/>
                      <a:pt x="57007" y="99721"/>
                    </a:cubicBezTo>
                    <a:cubicBezTo>
                      <a:pt x="59959" y="97721"/>
                      <a:pt x="62722" y="95530"/>
                      <a:pt x="66341" y="92863"/>
                    </a:cubicBezTo>
                    <a:cubicBezTo>
                      <a:pt x="67865" y="97340"/>
                      <a:pt x="68913" y="100769"/>
                      <a:pt x="69961" y="103912"/>
                    </a:cubicBezTo>
                    <a:lnTo>
                      <a:pt x="91487" y="103912"/>
                    </a:lnTo>
                    <a:cubicBezTo>
                      <a:pt x="91487" y="100388"/>
                      <a:pt x="91487" y="97435"/>
                      <a:pt x="91487" y="94482"/>
                    </a:cubicBezTo>
                    <a:cubicBezTo>
                      <a:pt x="90916" y="75909"/>
                      <a:pt x="90344" y="57430"/>
                      <a:pt x="89773" y="38856"/>
                    </a:cubicBezTo>
                    <a:close/>
                    <a:moveTo>
                      <a:pt x="53101" y="85243"/>
                    </a:moveTo>
                    <a:cubicBezTo>
                      <a:pt x="46434" y="89339"/>
                      <a:pt x="34718" y="87434"/>
                      <a:pt x="26812" y="81719"/>
                    </a:cubicBezTo>
                    <a:cubicBezTo>
                      <a:pt x="24145" y="67431"/>
                      <a:pt x="27193" y="61717"/>
                      <a:pt x="40909" y="58859"/>
                    </a:cubicBezTo>
                    <a:cubicBezTo>
                      <a:pt x="48815" y="57144"/>
                      <a:pt x="57197" y="57335"/>
                      <a:pt x="66246" y="56573"/>
                    </a:cubicBezTo>
                    <a:cubicBezTo>
                      <a:pt x="67675" y="70384"/>
                      <a:pt x="62817" y="79243"/>
                      <a:pt x="53101" y="85339"/>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9" name="Полілінія: фігура 38">
                <a:extLst>
                  <a:ext uri="{FF2B5EF4-FFF2-40B4-BE49-F238E27FC236}">
                    <a16:creationId xmlns:a16="http://schemas.microsoft.com/office/drawing/2014/main" id="{9E02DA40-A43E-25BE-0CD7-4F29B5F0ADF0}"/>
                  </a:ext>
                </a:extLst>
              </p:cNvPr>
              <p:cNvSpPr/>
              <p:nvPr/>
            </p:nvSpPr>
            <p:spPr>
              <a:xfrm>
                <a:off x="5774691" y="4086147"/>
                <a:ext cx="93254" cy="104412"/>
              </a:xfrm>
              <a:custGeom>
                <a:avLst/>
                <a:gdLst>
                  <a:gd name="connsiteX0" fmla="*/ 66515 w 93254"/>
                  <a:gd name="connsiteY0" fmla="*/ 554 h 104412"/>
                  <a:gd name="connsiteX1" fmla="*/ 31463 w 93254"/>
                  <a:gd name="connsiteY1" fmla="*/ 10270 h 104412"/>
                  <a:gd name="connsiteX2" fmla="*/ 25462 w 93254"/>
                  <a:gd name="connsiteY2" fmla="*/ 14175 h 104412"/>
                  <a:gd name="connsiteX3" fmla="*/ 24033 w 93254"/>
                  <a:gd name="connsiteY3" fmla="*/ 2935 h 104412"/>
                  <a:gd name="connsiteX4" fmla="*/ 2411 w 93254"/>
                  <a:gd name="connsiteY4" fmla="*/ 2935 h 104412"/>
                  <a:gd name="connsiteX5" fmla="*/ 1840 w 93254"/>
                  <a:gd name="connsiteY5" fmla="*/ 103424 h 104412"/>
                  <a:gd name="connsiteX6" fmla="*/ 26605 w 93254"/>
                  <a:gd name="connsiteY6" fmla="*/ 102471 h 104412"/>
                  <a:gd name="connsiteX7" fmla="*/ 26605 w 93254"/>
                  <a:gd name="connsiteY7" fmla="*/ 90946 h 104412"/>
                  <a:gd name="connsiteX8" fmla="*/ 26605 w 93254"/>
                  <a:gd name="connsiteY8" fmla="*/ 52179 h 104412"/>
                  <a:gd name="connsiteX9" fmla="*/ 34987 w 93254"/>
                  <a:gd name="connsiteY9" fmla="*/ 26843 h 104412"/>
                  <a:gd name="connsiteX10" fmla="*/ 54799 w 93254"/>
                  <a:gd name="connsiteY10" fmla="*/ 20937 h 104412"/>
                  <a:gd name="connsiteX11" fmla="*/ 66038 w 93254"/>
                  <a:gd name="connsiteY11" fmla="*/ 33796 h 104412"/>
                  <a:gd name="connsiteX12" fmla="*/ 67658 w 93254"/>
                  <a:gd name="connsiteY12" fmla="*/ 46083 h 104412"/>
                  <a:gd name="connsiteX13" fmla="*/ 67753 w 93254"/>
                  <a:gd name="connsiteY13" fmla="*/ 95137 h 104412"/>
                  <a:gd name="connsiteX14" fmla="*/ 68610 w 93254"/>
                  <a:gd name="connsiteY14" fmla="*/ 103900 h 104412"/>
                  <a:gd name="connsiteX15" fmla="*/ 93089 w 93254"/>
                  <a:gd name="connsiteY15" fmla="*/ 103900 h 104412"/>
                  <a:gd name="connsiteX16" fmla="*/ 92899 w 93254"/>
                  <a:gd name="connsiteY16" fmla="*/ 32082 h 104412"/>
                  <a:gd name="connsiteX17" fmla="*/ 66419 w 93254"/>
                  <a:gd name="connsiteY17" fmla="*/ 649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3254" h="104412">
                    <a:moveTo>
                      <a:pt x="66515" y="554"/>
                    </a:moveTo>
                    <a:cubicBezTo>
                      <a:pt x="53561" y="-1351"/>
                      <a:pt x="41654" y="1602"/>
                      <a:pt x="31463" y="10270"/>
                    </a:cubicBezTo>
                    <a:cubicBezTo>
                      <a:pt x="29939" y="11603"/>
                      <a:pt x="28034" y="12555"/>
                      <a:pt x="25462" y="14175"/>
                    </a:cubicBezTo>
                    <a:cubicBezTo>
                      <a:pt x="24890" y="9793"/>
                      <a:pt x="24509" y="6555"/>
                      <a:pt x="24033" y="2935"/>
                    </a:cubicBezTo>
                    <a:lnTo>
                      <a:pt x="2411" y="2935"/>
                    </a:lnTo>
                    <a:cubicBezTo>
                      <a:pt x="-446" y="11984"/>
                      <a:pt x="-922" y="91708"/>
                      <a:pt x="1840" y="103424"/>
                    </a:cubicBezTo>
                    <a:cubicBezTo>
                      <a:pt x="9746" y="104376"/>
                      <a:pt x="17842" y="105424"/>
                      <a:pt x="26605" y="102471"/>
                    </a:cubicBezTo>
                    <a:cubicBezTo>
                      <a:pt x="26605" y="98471"/>
                      <a:pt x="26605" y="94661"/>
                      <a:pt x="26605" y="90946"/>
                    </a:cubicBezTo>
                    <a:cubicBezTo>
                      <a:pt x="26605" y="77992"/>
                      <a:pt x="26414" y="65133"/>
                      <a:pt x="26605" y="52179"/>
                    </a:cubicBezTo>
                    <a:cubicBezTo>
                      <a:pt x="26795" y="42940"/>
                      <a:pt x="28510" y="34082"/>
                      <a:pt x="34987" y="26843"/>
                    </a:cubicBezTo>
                    <a:cubicBezTo>
                      <a:pt x="40321" y="20842"/>
                      <a:pt x="47369" y="19413"/>
                      <a:pt x="54799" y="20937"/>
                    </a:cubicBezTo>
                    <a:cubicBezTo>
                      <a:pt x="61371" y="22366"/>
                      <a:pt x="64991" y="27224"/>
                      <a:pt x="66038" y="33796"/>
                    </a:cubicBezTo>
                    <a:cubicBezTo>
                      <a:pt x="66705" y="37892"/>
                      <a:pt x="67658" y="41988"/>
                      <a:pt x="67658" y="46083"/>
                    </a:cubicBezTo>
                    <a:cubicBezTo>
                      <a:pt x="67848" y="62466"/>
                      <a:pt x="67658" y="78754"/>
                      <a:pt x="67753" y="95137"/>
                    </a:cubicBezTo>
                    <a:cubicBezTo>
                      <a:pt x="67753" y="97995"/>
                      <a:pt x="68324" y="100852"/>
                      <a:pt x="68610" y="103900"/>
                    </a:cubicBezTo>
                    <a:lnTo>
                      <a:pt x="93089" y="103900"/>
                    </a:lnTo>
                    <a:cubicBezTo>
                      <a:pt x="93089" y="79135"/>
                      <a:pt x="93566" y="55608"/>
                      <a:pt x="92899" y="32082"/>
                    </a:cubicBezTo>
                    <a:cubicBezTo>
                      <a:pt x="92423" y="15984"/>
                      <a:pt x="80993" y="2745"/>
                      <a:pt x="66419" y="649"/>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0" name="Полілінія: фігура 39">
                <a:extLst>
                  <a:ext uri="{FF2B5EF4-FFF2-40B4-BE49-F238E27FC236}">
                    <a16:creationId xmlns:a16="http://schemas.microsoft.com/office/drawing/2014/main" id="{E9DF6BD6-8906-DCF3-B391-0DA875021E8A}"/>
                  </a:ext>
                </a:extLst>
              </p:cNvPr>
              <p:cNvSpPr/>
              <p:nvPr/>
            </p:nvSpPr>
            <p:spPr>
              <a:xfrm>
                <a:off x="5438663" y="4086161"/>
                <a:ext cx="73343" cy="106922"/>
              </a:xfrm>
              <a:custGeom>
                <a:avLst/>
                <a:gdLst>
                  <a:gd name="connsiteX0" fmla="*/ 57262 w 73343"/>
                  <a:gd name="connsiteY0" fmla="*/ 47402 h 106922"/>
                  <a:gd name="connsiteX1" fmla="*/ 45641 w 73343"/>
                  <a:gd name="connsiteY1" fmla="*/ 43116 h 106922"/>
                  <a:gd name="connsiteX2" fmla="*/ 30496 w 73343"/>
                  <a:gd name="connsiteY2" fmla="*/ 37496 h 106922"/>
                  <a:gd name="connsiteX3" fmla="*/ 41355 w 73343"/>
                  <a:gd name="connsiteY3" fmla="*/ 19970 h 106922"/>
                  <a:gd name="connsiteX4" fmla="*/ 58405 w 73343"/>
                  <a:gd name="connsiteY4" fmla="*/ 20923 h 106922"/>
                  <a:gd name="connsiteX5" fmla="*/ 67453 w 73343"/>
                  <a:gd name="connsiteY5" fmla="*/ 22542 h 106922"/>
                  <a:gd name="connsiteX6" fmla="*/ 67453 w 73343"/>
                  <a:gd name="connsiteY6" fmla="*/ 3492 h 106922"/>
                  <a:gd name="connsiteX7" fmla="*/ 56881 w 73343"/>
                  <a:gd name="connsiteY7" fmla="*/ 1587 h 106922"/>
                  <a:gd name="connsiteX8" fmla="*/ 23162 w 73343"/>
                  <a:gd name="connsiteY8" fmla="*/ 2635 h 106922"/>
                  <a:gd name="connsiteX9" fmla="*/ 16 w 73343"/>
                  <a:gd name="connsiteY9" fmla="*/ 31496 h 106922"/>
                  <a:gd name="connsiteX10" fmla="*/ 21067 w 73343"/>
                  <a:gd name="connsiteY10" fmla="*/ 58832 h 106922"/>
                  <a:gd name="connsiteX11" fmla="*/ 42212 w 73343"/>
                  <a:gd name="connsiteY11" fmla="*/ 66738 h 106922"/>
                  <a:gd name="connsiteX12" fmla="*/ 45641 w 73343"/>
                  <a:gd name="connsiteY12" fmla="*/ 69119 h 106922"/>
                  <a:gd name="connsiteX13" fmla="*/ 45641 w 73343"/>
                  <a:gd name="connsiteY13" fmla="*/ 79597 h 106922"/>
                  <a:gd name="connsiteX14" fmla="*/ 40402 w 73343"/>
                  <a:gd name="connsiteY14" fmla="*/ 85502 h 106922"/>
                  <a:gd name="connsiteX15" fmla="*/ 2779 w 73343"/>
                  <a:gd name="connsiteY15" fmla="*/ 81407 h 106922"/>
                  <a:gd name="connsiteX16" fmla="*/ 2779 w 73343"/>
                  <a:gd name="connsiteY16" fmla="*/ 102171 h 106922"/>
                  <a:gd name="connsiteX17" fmla="*/ 55452 w 73343"/>
                  <a:gd name="connsiteY17" fmla="*/ 101790 h 106922"/>
                  <a:gd name="connsiteX18" fmla="*/ 73264 w 73343"/>
                  <a:gd name="connsiteY18" fmla="*/ 76263 h 106922"/>
                  <a:gd name="connsiteX19" fmla="*/ 57452 w 73343"/>
                  <a:gd name="connsiteY19" fmla="*/ 47402 h 10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3343" h="106922">
                    <a:moveTo>
                      <a:pt x="57262" y="47402"/>
                    </a:moveTo>
                    <a:cubicBezTo>
                      <a:pt x="53547" y="45593"/>
                      <a:pt x="49451" y="44545"/>
                      <a:pt x="45641" y="43116"/>
                    </a:cubicBezTo>
                    <a:cubicBezTo>
                      <a:pt x="40402" y="41211"/>
                      <a:pt x="35068" y="39211"/>
                      <a:pt x="30496" y="37496"/>
                    </a:cubicBezTo>
                    <a:cubicBezTo>
                      <a:pt x="27258" y="24733"/>
                      <a:pt x="30115" y="20351"/>
                      <a:pt x="41355" y="19970"/>
                    </a:cubicBezTo>
                    <a:cubicBezTo>
                      <a:pt x="46975" y="19780"/>
                      <a:pt x="52690" y="20447"/>
                      <a:pt x="58405" y="20923"/>
                    </a:cubicBezTo>
                    <a:cubicBezTo>
                      <a:pt x="61167" y="21209"/>
                      <a:pt x="63929" y="21875"/>
                      <a:pt x="67453" y="22542"/>
                    </a:cubicBezTo>
                    <a:lnTo>
                      <a:pt x="67453" y="3492"/>
                    </a:lnTo>
                    <a:cubicBezTo>
                      <a:pt x="63453" y="2730"/>
                      <a:pt x="60119" y="2254"/>
                      <a:pt x="56881" y="1587"/>
                    </a:cubicBezTo>
                    <a:cubicBezTo>
                      <a:pt x="45546" y="-889"/>
                      <a:pt x="34211" y="-413"/>
                      <a:pt x="23162" y="2635"/>
                    </a:cubicBezTo>
                    <a:cubicBezTo>
                      <a:pt x="9256" y="6445"/>
                      <a:pt x="397" y="17684"/>
                      <a:pt x="16" y="31496"/>
                    </a:cubicBezTo>
                    <a:cubicBezTo>
                      <a:pt x="-365" y="45212"/>
                      <a:pt x="5922" y="53403"/>
                      <a:pt x="21067" y="58832"/>
                    </a:cubicBezTo>
                    <a:cubicBezTo>
                      <a:pt x="28115" y="61404"/>
                      <a:pt x="35164" y="64071"/>
                      <a:pt x="42212" y="66738"/>
                    </a:cubicBezTo>
                    <a:cubicBezTo>
                      <a:pt x="43546" y="67310"/>
                      <a:pt x="44689" y="68453"/>
                      <a:pt x="45641" y="69119"/>
                    </a:cubicBezTo>
                    <a:lnTo>
                      <a:pt x="45641" y="79597"/>
                    </a:lnTo>
                    <a:cubicBezTo>
                      <a:pt x="43546" y="81978"/>
                      <a:pt x="41260" y="84550"/>
                      <a:pt x="40402" y="85502"/>
                    </a:cubicBezTo>
                    <a:cubicBezTo>
                      <a:pt x="26115" y="88741"/>
                      <a:pt x="14780" y="86074"/>
                      <a:pt x="2779" y="81407"/>
                    </a:cubicBezTo>
                    <a:lnTo>
                      <a:pt x="2779" y="102171"/>
                    </a:lnTo>
                    <a:cubicBezTo>
                      <a:pt x="20209" y="107696"/>
                      <a:pt x="38021" y="109410"/>
                      <a:pt x="55452" y="101790"/>
                    </a:cubicBezTo>
                    <a:cubicBezTo>
                      <a:pt x="66215" y="97123"/>
                      <a:pt x="72502" y="88741"/>
                      <a:pt x="73264" y="76263"/>
                    </a:cubicBezTo>
                    <a:cubicBezTo>
                      <a:pt x="74026" y="63023"/>
                      <a:pt x="69358" y="53308"/>
                      <a:pt x="57452" y="4740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1" name="Полілінія: фігура 40">
                <a:extLst>
                  <a:ext uri="{FF2B5EF4-FFF2-40B4-BE49-F238E27FC236}">
                    <a16:creationId xmlns:a16="http://schemas.microsoft.com/office/drawing/2014/main" id="{4575F8B5-709C-A2FC-EBF1-B8A92677C296}"/>
                  </a:ext>
                </a:extLst>
              </p:cNvPr>
              <p:cNvSpPr/>
              <p:nvPr/>
            </p:nvSpPr>
            <p:spPr>
              <a:xfrm>
                <a:off x="7121949" y="4086226"/>
                <a:ext cx="73495" cy="106990"/>
              </a:xfrm>
              <a:custGeom>
                <a:avLst/>
                <a:gdLst>
                  <a:gd name="connsiteX0" fmla="*/ 60376 w 73495"/>
                  <a:gd name="connsiteY0" fmla="*/ 49529 h 106990"/>
                  <a:gd name="connsiteX1" fmla="*/ 47041 w 73495"/>
                  <a:gd name="connsiteY1" fmla="*/ 43528 h 106990"/>
                  <a:gd name="connsiteX2" fmla="*/ 30754 w 73495"/>
                  <a:gd name="connsiteY2" fmla="*/ 37527 h 106990"/>
                  <a:gd name="connsiteX3" fmla="*/ 26277 w 73495"/>
                  <a:gd name="connsiteY3" fmla="*/ 27335 h 106990"/>
                  <a:gd name="connsiteX4" fmla="*/ 35135 w 73495"/>
                  <a:gd name="connsiteY4" fmla="*/ 19239 h 106990"/>
                  <a:gd name="connsiteX5" fmla="*/ 67139 w 73495"/>
                  <a:gd name="connsiteY5" fmla="*/ 21716 h 106990"/>
                  <a:gd name="connsiteX6" fmla="*/ 67139 w 73495"/>
                  <a:gd name="connsiteY6" fmla="*/ 3904 h 106990"/>
                  <a:gd name="connsiteX7" fmla="*/ 52661 w 73495"/>
                  <a:gd name="connsiteY7" fmla="*/ 570 h 106990"/>
                  <a:gd name="connsiteX8" fmla="*/ 14180 w 73495"/>
                  <a:gd name="connsiteY8" fmla="*/ 6571 h 106990"/>
                  <a:gd name="connsiteX9" fmla="*/ 274 w 73495"/>
                  <a:gd name="connsiteY9" fmla="*/ 36575 h 106990"/>
                  <a:gd name="connsiteX10" fmla="*/ 18466 w 73495"/>
                  <a:gd name="connsiteY10" fmla="*/ 57815 h 106990"/>
                  <a:gd name="connsiteX11" fmla="*/ 33516 w 73495"/>
                  <a:gd name="connsiteY11" fmla="*/ 62768 h 106990"/>
                  <a:gd name="connsiteX12" fmla="*/ 45041 w 73495"/>
                  <a:gd name="connsiteY12" fmla="*/ 70579 h 106990"/>
                  <a:gd name="connsiteX13" fmla="*/ 38088 w 73495"/>
                  <a:gd name="connsiteY13" fmla="*/ 86105 h 106990"/>
                  <a:gd name="connsiteX14" fmla="*/ 2941 w 73495"/>
                  <a:gd name="connsiteY14" fmla="*/ 81628 h 106990"/>
                  <a:gd name="connsiteX15" fmla="*/ 1322 w 73495"/>
                  <a:gd name="connsiteY15" fmla="*/ 101154 h 106990"/>
                  <a:gd name="connsiteX16" fmla="*/ 35230 w 73495"/>
                  <a:gd name="connsiteY16" fmla="*/ 106679 h 106990"/>
                  <a:gd name="connsiteX17" fmla="*/ 60948 w 73495"/>
                  <a:gd name="connsiteY17" fmla="*/ 98487 h 106990"/>
                  <a:gd name="connsiteX18" fmla="*/ 60567 w 73495"/>
                  <a:gd name="connsiteY18" fmla="*/ 49624 h 106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495" h="106990">
                    <a:moveTo>
                      <a:pt x="60376" y="49529"/>
                    </a:moveTo>
                    <a:cubicBezTo>
                      <a:pt x="55995" y="47433"/>
                      <a:pt x="51518" y="45338"/>
                      <a:pt x="47041" y="43528"/>
                    </a:cubicBezTo>
                    <a:cubicBezTo>
                      <a:pt x="41517" y="41337"/>
                      <a:pt x="35802" y="39432"/>
                      <a:pt x="30754" y="37527"/>
                    </a:cubicBezTo>
                    <a:cubicBezTo>
                      <a:pt x="29325" y="34193"/>
                      <a:pt x="28277" y="31812"/>
                      <a:pt x="26277" y="27335"/>
                    </a:cubicBezTo>
                    <a:cubicBezTo>
                      <a:pt x="29039" y="24859"/>
                      <a:pt x="31992" y="22097"/>
                      <a:pt x="35135" y="19239"/>
                    </a:cubicBezTo>
                    <a:cubicBezTo>
                      <a:pt x="45994" y="20096"/>
                      <a:pt x="55995" y="20858"/>
                      <a:pt x="67139" y="21716"/>
                    </a:cubicBezTo>
                    <a:lnTo>
                      <a:pt x="67139" y="3904"/>
                    </a:lnTo>
                    <a:cubicBezTo>
                      <a:pt x="62091" y="2666"/>
                      <a:pt x="57424" y="951"/>
                      <a:pt x="52661" y="570"/>
                    </a:cubicBezTo>
                    <a:cubicBezTo>
                      <a:pt x="39422" y="-478"/>
                      <a:pt x="26086" y="-859"/>
                      <a:pt x="14180" y="6571"/>
                    </a:cubicBezTo>
                    <a:cubicBezTo>
                      <a:pt x="2941" y="13524"/>
                      <a:pt x="-1155" y="23621"/>
                      <a:pt x="274" y="36575"/>
                    </a:cubicBezTo>
                    <a:cubicBezTo>
                      <a:pt x="1512" y="47909"/>
                      <a:pt x="8941" y="53815"/>
                      <a:pt x="18466" y="57815"/>
                    </a:cubicBezTo>
                    <a:cubicBezTo>
                      <a:pt x="23324" y="59816"/>
                      <a:pt x="28468" y="61435"/>
                      <a:pt x="33516" y="62768"/>
                    </a:cubicBezTo>
                    <a:cubicBezTo>
                      <a:pt x="38945" y="64197"/>
                      <a:pt x="43136" y="66959"/>
                      <a:pt x="45041" y="70579"/>
                    </a:cubicBezTo>
                    <a:cubicBezTo>
                      <a:pt x="47613" y="78961"/>
                      <a:pt x="43422" y="82676"/>
                      <a:pt x="38088" y="86105"/>
                    </a:cubicBezTo>
                    <a:cubicBezTo>
                      <a:pt x="25610" y="88962"/>
                      <a:pt x="14466" y="85724"/>
                      <a:pt x="2941" y="81628"/>
                    </a:cubicBezTo>
                    <a:cubicBezTo>
                      <a:pt x="2369" y="89153"/>
                      <a:pt x="1893" y="95058"/>
                      <a:pt x="1322" y="101154"/>
                    </a:cubicBezTo>
                    <a:cubicBezTo>
                      <a:pt x="11513" y="105345"/>
                      <a:pt x="25420" y="107917"/>
                      <a:pt x="35230" y="106679"/>
                    </a:cubicBezTo>
                    <a:cubicBezTo>
                      <a:pt x="44279" y="105536"/>
                      <a:pt x="52852" y="103345"/>
                      <a:pt x="60948" y="98487"/>
                    </a:cubicBezTo>
                    <a:cubicBezTo>
                      <a:pt x="76093" y="89248"/>
                      <a:pt x="79331" y="58673"/>
                      <a:pt x="60567" y="49624"/>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2" name="Полілінія: фігура 41">
                <a:extLst>
                  <a:ext uri="{FF2B5EF4-FFF2-40B4-BE49-F238E27FC236}">
                    <a16:creationId xmlns:a16="http://schemas.microsoft.com/office/drawing/2014/main" id="{17DC8AB8-3DC9-CFE0-6A18-EC0D408CA564}"/>
                  </a:ext>
                </a:extLst>
              </p:cNvPr>
              <p:cNvSpPr/>
              <p:nvPr/>
            </p:nvSpPr>
            <p:spPr>
              <a:xfrm>
                <a:off x="5889677" y="4086098"/>
                <a:ext cx="73459" cy="106764"/>
              </a:xfrm>
              <a:custGeom>
                <a:avLst/>
                <a:gdLst>
                  <a:gd name="connsiteX0" fmla="*/ 56018 w 73459"/>
                  <a:gd name="connsiteY0" fmla="*/ 47084 h 106764"/>
                  <a:gd name="connsiteX1" fmla="*/ 36873 w 73459"/>
                  <a:gd name="connsiteY1" fmla="*/ 40036 h 106764"/>
                  <a:gd name="connsiteX2" fmla="*/ 29063 w 73459"/>
                  <a:gd name="connsiteY2" fmla="*/ 24510 h 106764"/>
                  <a:gd name="connsiteX3" fmla="*/ 66877 w 73459"/>
                  <a:gd name="connsiteY3" fmla="*/ 21938 h 106764"/>
                  <a:gd name="connsiteX4" fmla="*/ 66877 w 73459"/>
                  <a:gd name="connsiteY4" fmla="*/ 3555 h 106764"/>
                  <a:gd name="connsiteX5" fmla="*/ 49446 w 73459"/>
                  <a:gd name="connsiteY5" fmla="*/ 412 h 106764"/>
                  <a:gd name="connsiteX6" fmla="*/ 16109 w 73459"/>
                  <a:gd name="connsiteY6" fmla="*/ 5270 h 106764"/>
                  <a:gd name="connsiteX7" fmla="*/ 11 w 73459"/>
                  <a:gd name="connsiteY7" fmla="*/ 33178 h 106764"/>
                  <a:gd name="connsiteX8" fmla="*/ 19442 w 73459"/>
                  <a:gd name="connsiteY8" fmla="*/ 58514 h 106764"/>
                  <a:gd name="connsiteX9" fmla="*/ 34587 w 73459"/>
                  <a:gd name="connsiteY9" fmla="*/ 63086 h 106764"/>
                  <a:gd name="connsiteX10" fmla="*/ 46208 w 73459"/>
                  <a:gd name="connsiteY10" fmla="*/ 76231 h 106764"/>
                  <a:gd name="connsiteX11" fmla="*/ 30301 w 73459"/>
                  <a:gd name="connsiteY11" fmla="*/ 86804 h 106764"/>
                  <a:gd name="connsiteX12" fmla="*/ 1916 w 73459"/>
                  <a:gd name="connsiteY12" fmla="*/ 83089 h 106764"/>
                  <a:gd name="connsiteX13" fmla="*/ 1916 w 73459"/>
                  <a:gd name="connsiteY13" fmla="*/ 102044 h 106764"/>
                  <a:gd name="connsiteX14" fmla="*/ 33063 w 73459"/>
                  <a:gd name="connsiteY14" fmla="*/ 106520 h 106764"/>
                  <a:gd name="connsiteX15" fmla="*/ 56971 w 73459"/>
                  <a:gd name="connsiteY15" fmla="*/ 100234 h 106764"/>
                  <a:gd name="connsiteX16" fmla="*/ 73449 w 73459"/>
                  <a:gd name="connsiteY16" fmla="*/ 72516 h 106764"/>
                  <a:gd name="connsiteX17" fmla="*/ 56018 w 73459"/>
                  <a:gd name="connsiteY17" fmla="*/ 46989 h 10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59" h="106764">
                    <a:moveTo>
                      <a:pt x="56018" y="47084"/>
                    </a:moveTo>
                    <a:cubicBezTo>
                      <a:pt x="49732" y="44608"/>
                      <a:pt x="43160" y="42608"/>
                      <a:pt x="36873" y="40036"/>
                    </a:cubicBezTo>
                    <a:cubicBezTo>
                      <a:pt x="28777" y="36797"/>
                      <a:pt x="27824" y="34797"/>
                      <a:pt x="29063" y="24510"/>
                    </a:cubicBezTo>
                    <a:cubicBezTo>
                      <a:pt x="40493" y="14985"/>
                      <a:pt x="53732" y="21653"/>
                      <a:pt x="66877" y="21938"/>
                    </a:cubicBezTo>
                    <a:lnTo>
                      <a:pt x="66877" y="3555"/>
                    </a:lnTo>
                    <a:cubicBezTo>
                      <a:pt x="60495" y="2412"/>
                      <a:pt x="55066" y="793"/>
                      <a:pt x="49446" y="412"/>
                    </a:cubicBezTo>
                    <a:cubicBezTo>
                      <a:pt x="38016" y="-445"/>
                      <a:pt x="26681" y="-445"/>
                      <a:pt x="16109" y="5270"/>
                    </a:cubicBezTo>
                    <a:cubicBezTo>
                      <a:pt x="4869" y="11270"/>
                      <a:pt x="-274" y="20891"/>
                      <a:pt x="11" y="33178"/>
                    </a:cubicBezTo>
                    <a:cubicBezTo>
                      <a:pt x="297" y="46037"/>
                      <a:pt x="7822" y="54133"/>
                      <a:pt x="19442" y="58514"/>
                    </a:cubicBezTo>
                    <a:cubicBezTo>
                      <a:pt x="24395" y="60419"/>
                      <a:pt x="29444" y="61848"/>
                      <a:pt x="34587" y="63086"/>
                    </a:cubicBezTo>
                    <a:cubicBezTo>
                      <a:pt x="41731" y="64801"/>
                      <a:pt x="45731" y="69087"/>
                      <a:pt x="46208" y="76231"/>
                    </a:cubicBezTo>
                    <a:cubicBezTo>
                      <a:pt x="41159" y="85184"/>
                      <a:pt x="39254" y="87185"/>
                      <a:pt x="30301" y="86804"/>
                    </a:cubicBezTo>
                    <a:cubicBezTo>
                      <a:pt x="21062" y="86423"/>
                      <a:pt x="11822" y="84518"/>
                      <a:pt x="1916" y="83089"/>
                    </a:cubicBezTo>
                    <a:lnTo>
                      <a:pt x="1916" y="102044"/>
                    </a:lnTo>
                    <a:cubicBezTo>
                      <a:pt x="12108" y="105568"/>
                      <a:pt x="22586" y="107473"/>
                      <a:pt x="33063" y="106520"/>
                    </a:cubicBezTo>
                    <a:cubicBezTo>
                      <a:pt x="41159" y="105758"/>
                      <a:pt x="49637" y="103758"/>
                      <a:pt x="56971" y="100234"/>
                    </a:cubicBezTo>
                    <a:cubicBezTo>
                      <a:pt x="68210" y="94995"/>
                      <a:pt x="73735" y="84899"/>
                      <a:pt x="73449" y="72516"/>
                    </a:cubicBezTo>
                    <a:cubicBezTo>
                      <a:pt x="73163" y="60610"/>
                      <a:pt x="67544" y="51561"/>
                      <a:pt x="56018" y="46989"/>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3" name="Полілінія: фігура 42">
                <a:extLst>
                  <a:ext uri="{FF2B5EF4-FFF2-40B4-BE49-F238E27FC236}">
                    <a16:creationId xmlns:a16="http://schemas.microsoft.com/office/drawing/2014/main" id="{DD4C1814-4E41-C68F-A61E-21173236D565}"/>
                  </a:ext>
                </a:extLst>
              </p:cNvPr>
              <p:cNvSpPr/>
              <p:nvPr/>
            </p:nvSpPr>
            <p:spPr>
              <a:xfrm>
                <a:off x="7320248" y="4086168"/>
                <a:ext cx="73151" cy="106705"/>
              </a:xfrm>
              <a:custGeom>
                <a:avLst/>
                <a:gdLst>
                  <a:gd name="connsiteX0" fmla="*/ 54578 w 73151"/>
                  <a:gd name="connsiteY0" fmla="*/ 46252 h 106705"/>
                  <a:gd name="connsiteX1" fmla="*/ 38386 w 73151"/>
                  <a:gd name="connsiteY1" fmla="*/ 40823 h 106705"/>
                  <a:gd name="connsiteX2" fmla="*/ 27432 w 73151"/>
                  <a:gd name="connsiteY2" fmla="*/ 31774 h 106705"/>
                  <a:gd name="connsiteX3" fmla="*/ 39338 w 73151"/>
                  <a:gd name="connsiteY3" fmla="*/ 20059 h 106705"/>
                  <a:gd name="connsiteX4" fmla="*/ 66008 w 73151"/>
                  <a:gd name="connsiteY4" fmla="*/ 21392 h 106705"/>
                  <a:gd name="connsiteX5" fmla="*/ 67913 w 73151"/>
                  <a:gd name="connsiteY5" fmla="*/ 4057 h 106705"/>
                  <a:gd name="connsiteX6" fmla="*/ 55054 w 73151"/>
                  <a:gd name="connsiteY6" fmla="*/ 913 h 106705"/>
                  <a:gd name="connsiteX7" fmla="*/ 18193 w 73151"/>
                  <a:gd name="connsiteY7" fmla="*/ 4438 h 106705"/>
                  <a:gd name="connsiteX8" fmla="*/ 0 w 73151"/>
                  <a:gd name="connsiteY8" fmla="*/ 30631 h 106705"/>
                  <a:gd name="connsiteX9" fmla="*/ 17145 w 73151"/>
                  <a:gd name="connsiteY9" fmla="*/ 57111 h 106705"/>
                  <a:gd name="connsiteX10" fmla="*/ 34290 w 73151"/>
                  <a:gd name="connsiteY10" fmla="*/ 63016 h 106705"/>
                  <a:gd name="connsiteX11" fmla="*/ 46196 w 73151"/>
                  <a:gd name="connsiteY11" fmla="*/ 72922 h 106705"/>
                  <a:gd name="connsiteX12" fmla="*/ 42767 w 73151"/>
                  <a:gd name="connsiteY12" fmla="*/ 82924 h 106705"/>
                  <a:gd name="connsiteX13" fmla="*/ 2572 w 73151"/>
                  <a:gd name="connsiteY13" fmla="*/ 81971 h 106705"/>
                  <a:gd name="connsiteX14" fmla="*/ 286 w 73151"/>
                  <a:gd name="connsiteY14" fmla="*/ 100735 h 106705"/>
                  <a:gd name="connsiteX15" fmla="*/ 53245 w 73151"/>
                  <a:gd name="connsiteY15" fmla="*/ 102164 h 106705"/>
                  <a:gd name="connsiteX16" fmla="*/ 73152 w 73151"/>
                  <a:gd name="connsiteY16" fmla="*/ 74446 h 106705"/>
                  <a:gd name="connsiteX17" fmla="*/ 54483 w 73151"/>
                  <a:gd name="connsiteY17" fmla="*/ 46062 h 1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51" h="106705">
                    <a:moveTo>
                      <a:pt x="54578" y="46252"/>
                    </a:moveTo>
                    <a:cubicBezTo>
                      <a:pt x="49339" y="44062"/>
                      <a:pt x="43815" y="42728"/>
                      <a:pt x="38386" y="40823"/>
                    </a:cubicBezTo>
                    <a:cubicBezTo>
                      <a:pt x="33719" y="39204"/>
                      <a:pt x="29146" y="37204"/>
                      <a:pt x="27432" y="31774"/>
                    </a:cubicBezTo>
                    <a:cubicBezTo>
                      <a:pt x="29337" y="22154"/>
                      <a:pt x="30766" y="20154"/>
                      <a:pt x="39338" y="20059"/>
                    </a:cubicBezTo>
                    <a:cubicBezTo>
                      <a:pt x="47911" y="19963"/>
                      <a:pt x="56579" y="20821"/>
                      <a:pt x="66008" y="21392"/>
                    </a:cubicBezTo>
                    <a:cubicBezTo>
                      <a:pt x="66580" y="16153"/>
                      <a:pt x="67246" y="10343"/>
                      <a:pt x="67913" y="4057"/>
                    </a:cubicBezTo>
                    <a:cubicBezTo>
                      <a:pt x="62389" y="2723"/>
                      <a:pt x="58769" y="1294"/>
                      <a:pt x="55054" y="913"/>
                    </a:cubicBezTo>
                    <a:cubicBezTo>
                      <a:pt x="42577" y="-325"/>
                      <a:pt x="30004" y="-1182"/>
                      <a:pt x="18193" y="4438"/>
                    </a:cubicBezTo>
                    <a:cubicBezTo>
                      <a:pt x="7048" y="9676"/>
                      <a:pt x="0" y="17582"/>
                      <a:pt x="0" y="30631"/>
                    </a:cubicBezTo>
                    <a:cubicBezTo>
                      <a:pt x="0" y="44633"/>
                      <a:pt x="4096" y="51491"/>
                      <a:pt x="17145" y="57111"/>
                    </a:cubicBezTo>
                    <a:cubicBezTo>
                      <a:pt x="22670" y="59492"/>
                      <a:pt x="28480" y="61492"/>
                      <a:pt x="34290" y="63016"/>
                    </a:cubicBezTo>
                    <a:cubicBezTo>
                      <a:pt x="39434" y="64350"/>
                      <a:pt x="43148" y="67017"/>
                      <a:pt x="46196" y="72922"/>
                    </a:cubicBezTo>
                    <a:cubicBezTo>
                      <a:pt x="45148" y="75875"/>
                      <a:pt x="43910" y="79590"/>
                      <a:pt x="42767" y="82924"/>
                    </a:cubicBezTo>
                    <a:cubicBezTo>
                      <a:pt x="28956" y="90448"/>
                      <a:pt x="16288" y="85972"/>
                      <a:pt x="2572" y="81971"/>
                    </a:cubicBezTo>
                    <a:cubicBezTo>
                      <a:pt x="1810" y="88543"/>
                      <a:pt x="1048" y="94735"/>
                      <a:pt x="286" y="100735"/>
                    </a:cubicBezTo>
                    <a:cubicBezTo>
                      <a:pt x="25337" y="109594"/>
                      <a:pt x="39529" y="107308"/>
                      <a:pt x="53245" y="102164"/>
                    </a:cubicBezTo>
                    <a:cubicBezTo>
                      <a:pt x="65913" y="97402"/>
                      <a:pt x="73152" y="84067"/>
                      <a:pt x="73152" y="74446"/>
                    </a:cubicBezTo>
                    <a:cubicBezTo>
                      <a:pt x="73152" y="60826"/>
                      <a:pt x="67532" y="51491"/>
                      <a:pt x="54483" y="4606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4" name="Полілінія: фігура 43">
                <a:extLst>
                  <a:ext uri="{FF2B5EF4-FFF2-40B4-BE49-F238E27FC236}">
                    <a16:creationId xmlns:a16="http://schemas.microsoft.com/office/drawing/2014/main" id="{12BED6DD-054A-5E3E-FCDE-9BF5ADF8970A}"/>
                  </a:ext>
                </a:extLst>
              </p:cNvPr>
              <p:cNvSpPr/>
              <p:nvPr/>
            </p:nvSpPr>
            <p:spPr>
              <a:xfrm>
                <a:off x="6601301" y="4059650"/>
                <a:ext cx="70146" cy="133364"/>
              </a:xfrm>
              <a:custGeom>
                <a:avLst/>
                <a:gdLst>
                  <a:gd name="connsiteX0" fmla="*/ 69247 w 70146"/>
                  <a:gd name="connsiteY0" fmla="*/ 111347 h 133364"/>
                  <a:gd name="connsiteX1" fmla="*/ 64960 w 70146"/>
                  <a:gd name="connsiteY1" fmla="*/ 111823 h 133364"/>
                  <a:gd name="connsiteX2" fmla="*/ 45244 w 70146"/>
                  <a:gd name="connsiteY2" fmla="*/ 96774 h 133364"/>
                  <a:gd name="connsiteX3" fmla="*/ 45244 w 70146"/>
                  <a:gd name="connsiteY3" fmla="*/ 77438 h 133364"/>
                  <a:gd name="connsiteX4" fmla="*/ 45244 w 70146"/>
                  <a:gd name="connsiteY4" fmla="*/ 48196 h 133364"/>
                  <a:gd name="connsiteX5" fmla="*/ 67532 w 70146"/>
                  <a:gd name="connsiteY5" fmla="*/ 48196 h 133364"/>
                  <a:gd name="connsiteX6" fmla="*/ 67532 w 70146"/>
                  <a:gd name="connsiteY6" fmla="*/ 28480 h 133364"/>
                  <a:gd name="connsiteX7" fmla="*/ 45244 w 70146"/>
                  <a:gd name="connsiteY7" fmla="*/ 28480 h 133364"/>
                  <a:gd name="connsiteX8" fmla="*/ 45244 w 70146"/>
                  <a:gd name="connsiteY8" fmla="*/ 0 h 133364"/>
                  <a:gd name="connsiteX9" fmla="*/ 17717 w 70146"/>
                  <a:gd name="connsiteY9" fmla="*/ 9334 h 133364"/>
                  <a:gd name="connsiteX10" fmla="*/ 17717 w 70146"/>
                  <a:gd name="connsiteY10" fmla="*/ 29718 h 133364"/>
                  <a:gd name="connsiteX11" fmla="*/ 0 w 70146"/>
                  <a:gd name="connsiteY11" fmla="*/ 29718 h 133364"/>
                  <a:gd name="connsiteX12" fmla="*/ 0 w 70146"/>
                  <a:gd name="connsiteY12" fmla="*/ 48006 h 133364"/>
                  <a:gd name="connsiteX13" fmla="*/ 18288 w 70146"/>
                  <a:gd name="connsiteY13" fmla="*/ 49339 h 133364"/>
                  <a:gd name="connsiteX14" fmla="*/ 18288 w 70146"/>
                  <a:gd name="connsiteY14" fmla="*/ 99155 h 133364"/>
                  <a:gd name="connsiteX15" fmla="*/ 54102 w 70146"/>
                  <a:gd name="connsiteY15" fmla="*/ 133350 h 133364"/>
                  <a:gd name="connsiteX16" fmla="*/ 70104 w 70146"/>
                  <a:gd name="connsiteY16" fmla="*/ 131064 h 133364"/>
                  <a:gd name="connsiteX17" fmla="*/ 70104 w 70146"/>
                  <a:gd name="connsiteY17" fmla="*/ 121253 h 133364"/>
                  <a:gd name="connsiteX18" fmla="*/ 69247 w 70146"/>
                  <a:gd name="connsiteY18" fmla="*/ 111442 h 13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0146" h="133364">
                    <a:moveTo>
                      <a:pt x="69247" y="111347"/>
                    </a:moveTo>
                    <a:cubicBezTo>
                      <a:pt x="67151" y="111538"/>
                      <a:pt x="66008" y="111538"/>
                      <a:pt x="64960" y="111823"/>
                    </a:cubicBezTo>
                    <a:cubicBezTo>
                      <a:pt x="51340" y="114681"/>
                      <a:pt x="45529" y="110299"/>
                      <a:pt x="45244" y="96774"/>
                    </a:cubicBezTo>
                    <a:cubicBezTo>
                      <a:pt x="45148" y="90297"/>
                      <a:pt x="45244" y="83915"/>
                      <a:pt x="45244" y="77438"/>
                    </a:cubicBezTo>
                    <a:lnTo>
                      <a:pt x="45244" y="48196"/>
                    </a:lnTo>
                    <a:lnTo>
                      <a:pt x="67532" y="48196"/>
                    </a:lnTo>
                    <a:lnTo>
                      <a:pt x="67532" y="28480"/>
                    </a:lnTo>
                    <a:lnTo>
                      <a:pt x="45244" y="28480"/>
                    </a:lnTo>
                    <a:lnTo>
                      <a:pt x="45244" y="0"/>
                    </a:lnTo>
                    <a:cubicBezTo>
                      <a:pt x="35433" y="3334"/>
                      <a:pt x="26956" y="6191"/>
                      <a:pt x="17717" y="9334"/>
                    </a:cubicBezTo>
                    <a:lnTo>
                      <a:pt x="17717" y="29718"/>
                    </a:lnTo>
                    <a:lnTo>
                      <a:pt x="0" y="29718"/>
                    </a:lnTo>
                    <a:lnTo>
                      <a:pt x="0" y="48006"/>
                    </a:lnTo>
                    <a:cubicBezTo>
                      <a:pt x="6287" y="48482"/>
                      <a:pt x="12097" y="48863"/>
                      <a:pt x="18288" y="49339"/>
                    </a:cubicBezTo>
                    <a:cubicBezTo>
                      <a:pt x="18288" y="66580"/>
                      <a:pt x="18097" y="82867"/>
                      <a:pt x="18288" y="99155"/>
                    </a:cubicBezTo>
                    <a:cubicBezTo>
                      <a:pt x="18669" y="122872"/>
                      <a:pt x="32194" y="133826"/>
                      <a:pt x="54102" y="133350"/>
                    </a:cubicBezTo>
                    <a:cubicBezTo>
                      <a:pt x="59246" y="133255"/>
                      <a:pt x="64389" y="131921"/>
                      <a:pt x="70104" y="131064"/>
                    </a:cubicBezTo>
                    <a:cubicBezTo>
                      <a:pt x="70104" y="127159"/>
                      <a:pt x="70199" y="124206"/>
                      <a:pt x="70104" y="121253"/>
                    </a:cubicBezTo>
                    <a:cubicBezTo>
                      <a:pt x="69913" y="118015"/>
                      <a:pt x="69533" y="114871"/>
                      <a:pt x="69247" y="11144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5" name="Полілінія: фігура 44">
                <a:extLst>
                  <a:ext uri="{FF2B5EF4-FFF2-40B4-BE49-F238E27FC236}">
                    <a16:creationId xmlns:a16="http://schemas.microsoft.com/office/drawing/2014/main" id="{1E488A7E-6BD4-043A-C4D7-81333BA0E7F1}"/>
                  </a:ext>
                </a:extLst>
              </p:cNvPr>
              <p:cNvSpPr/>
              <p:nvPr/>
            </p:nvSpPr>
            <p:spPr>
              <a:xfrm>
                <a:off x="6159996" y="4042886"/>
                <a:ext cx="27055" cy="146970"/>
              </a:xfrm>
              <a:custGeom>
                <a:avLst/>
                <a:gdLst>
                  <a:gd name="connsiteX0" fmla="*/ 1345 w 27055"/>
                  <a:gd name="connsiteY0" fmla="*/ 0 h 146970"/>
                  <a:gd name="connsiteX1" fmla="*/ 2202 w 27055"/>
                  <a:gd name="connsiteY1" fmla="*/ 146971 h 146970"/>
                  <a:gd name="connsiteX2" fmla="*/ 24586 w 27055"/>
                  <a:gd name="connsiteY2" fmla="*/ 146971 h 146970"/>
                  <a:gd name="connsiteX3" fmla="*/ 25443 w 27055"/>
                  <a:gd name="connsiteY3" fmla="*/ 0 h 146970"/>
                  <a:gd name="connsiteX4" fmla="*/ 1345 w 27055"/>
                  <a:gd name="connsiteY4" fmla="*/ 0 h 14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55" h="146970">
                    <a:moveTo>
                      <a:pt x="1345" y="0"/>
                    </a:moveTo>
                    <a:cubicBezTo>
                      <a:pt x="-941" y="22479"/>
                      <a:pt x="-84" y="139256"/>
                      <a:pt x="2202" y="146971"/>
                    </a:cubicBezTo>
                    <a:lnTo>
                      <a:pt x="24586" y="146971"/>
                    </a:lnTo>
                    <a:cubicBezTo>
                      <a:pt x="27348" y="138303"/>
                      <a:pt x="28015" y="12859"/>
                      <a:pt x="25443" y="0"/>
                    </a:cubicBezTo>
                    <a:lnTo>
                      <a:pt x="1345" y="0"/>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6" name="Полілінія: фігура 45">
                <a:extLst>
                  <a:ext uri="{FF2B5EF4-FFF2-40B4-BE49-F238E27FC236}">
                    <a16:creationId xmlns:a16="http://schemas.microsoft.com/office/drawing/2014/main" id="{F3A62B27-7EB6-C228-0B5D-70A15B39870A}"/>
                  </a:ext>
                </a:extLst>
              </p:cNvPr>
              <p:cNvSpPr/>
              <p:nvPr/>
            </p:nvSpPr>
            <p:spPr>
              <a:xfrm>
                <a:off x="6995921" y="4086191"/>
                <a:ext cx="60674" cy="103474"/>
              </a:xfrm>
              <a:custGeom>
                <a:avLst/>
                <a:gdLst>
                  <a:gd name="connsiteX0" fmla="*/ 39815 w 60674"/>
                  <a:gd name="connsiteY0" fmla="*/ 4510 h 103474"/>
                  <a:gd name="connsiteX1" fmla="*/ 25242 w 60674"/>
                  <a:gd name="connsiteY1" fmla="*/ 18417 h 103474"/>
                  <a:gd name="connsiteX2" fmla="*/ 24099 w 60674"/>
                  <a:gd name="connsiteY2" fmla="*/ 3272 h 103474"/>
                  <a:gd name="connsiteX3" fmla="*/ 1048 w 60674"/>
                  <a:gd name="connsiteY3" fmla="*/ 3272 h 103474"/>
                  <a:gd name="connsiteX4" fmla="*/ 2287 w 60674"/>
                  <a:gd name="connsiteY4" fmla="*/ 103475 h 103474"/>
                  <a:gd name="connsiteX5" fmla="*/ 27433 w 60674"/>
                  <a:gd name="connsiteY5" fmla="*/ 103475 h 103474"/>
                  <a:gd name="connsiteX6" fmla="*/ 27623 w 60674"/>
                  <a:gd name="connsiteY6" fmla="*/ 58326 h 103474"/>
                  <a:gd name="connsiteX7" fmla="*/ 32005 w 60674"/>
                  <a:gd name="connsiteY7" fmla="*/ 36324 h 103474"/>
                  <a:gd name="connsiteX8" fmla="*/ 51055 w 60674"/>
                  <a:gd name="connsiteY8" fmla="*/ 25084 h 103474"/>
                  <a:gd name="connsiteX9" fmla="*/ 60675 w 60674"/>
                  <a:gd name="connsiteY9" fmla="*/ 26322 h 103474"/>
                  <a:gd name="connsiteX10" fmla="*/ 60675 w 60674"/>
                  <a:gd name="connsiteY10" fmla="*/ 1653 h 103474"/>
                  <a:gd name="connsiteX11" fmla="*/ 39910 w 60674"/>
                  <a:gd name="connsiteY11" fmla="*/ 4510 h 103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74" h="103474">
                    <a:moveTo>
                      <a:pt x="39815" y="4510"/>
                    </a:moveTo>
                    <a:cubicBezTo>
                      <a:pt x="34671" y="8225"/>
                      <a:pt x="30576" y="13273"/>
                      <a:pt x="25242" y="18417"/>
                    </a:cubicBezTo>
                    <a:cubicBezTo>
                      <a:pt x="24766" y="12321"/>
                      <a:pt x="24384" y="7558"/>
                      <a:pt x="24099" y="3272"/>
                    </a:cubicBezTo>
                    <a:lnTo>
                      <a:pt x="1048" y="3272"/>
                    </a:lnTo>
                    <a:cubicBezTo>
                      <a:pt x="-857" y="36609"/>
                      <a:pt x="0" y="95283"/>
                      <a:pt x="2287" y="103475"/>
                    </a:cubicBezTo>
                    <a:lnTo>
                      <a:pt x="27433" y="103475"/>
                    </a:lnTo>
                    <a:cubicBezTo>
                      <a:pt x="27433" y="87949"/>
                      <a:pt x="26956" y="73090"/>
                      <a:pt x="27623" y="58326"/>
                    </a:cubicBezTo>
                    <a:cubicBezTo>
                      <a:pt x="27909" y="50897"/>
                      <a:pt x="29433" y="43277"/>
                      <a:pt x="32005" y="36324"/>
                    </a:cubicBezTo>
                    <a:cubicBezTo>
                      <a:pt x="35053" y="27942"/>
                      <a:pt x="42101" y="24513"/>
                      <a:pt x="51055" y="25084"/>
                    </a:cubicBezTo>
                    <a:cubicBezTo>
                      <a:pt x="54198" y="25275"/>
                      <a:pt x="57436" y="25941"/>
                      <a:pt x="60675" y="26322"/>
                    </a:cubicBezTo>
                    <a:lnTo>
                      <a:pt x="60675" y="1653"/>
                    </a:lnTo>
                    <a:cubicBezTo>
                      <a:pt x="52102" y="-1681"/>
                      <a:pt x="45530" y="414"/>
                      <a:pt x="39910" y="4510"/>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7" name="Полілінія: фігура 46">
                <a:extLst>
                  <a:ext uri="{FF2B5EF4-FFF2-40B4-BE49-F238E27FC236}">
                    <a16:creationId xmlns:a16="http://schemas.microsoft.com/office/drawing/2014/main" id="{C02B5256-7C21-E4B2-4E49-0938F8238323}"/>
                  </a:ext>
                </a:extLst>
              </p:cNvPr>
              <p:cNvSpPr/>
              <p:nvPr/>
            </p:nvSpPr>
            <p:spPr>
              <a:xfrm>
                <a:off x="6800087" y="4086738"/>
                <a:ext cx="58102" cy="103805"/>
              </a:xfrm>
              <a:custGeom>
                <a:avLst/>
                <a:gdLst>
                  <a:gd name="connsiteX0" fmla="*/ 22765 w 58102"/>
                  <a:gd name="connsiteY0" fmla="*/ 20061 h 103805"/>
                  <a:gd name="connsiteX1" fmla="*/ 21622 w 58102"/>
                  <a:gd name="connsiteY1" fmla="*/ 2440 h 103805"/>
                  <a:gd name="connsiteX2" fmla="*/ 0 w 58102"/>
                  <a:gd name="connsiteY2" fmla="*/ 2440 h 103805"/>
                  <a:gd name="connsiteX3" fmla="*/ 0 w 58102"/>
                  <a:gd name="connsiteY3" fmla="*/ 101881 h 103805"/>
                  <a:gd name="connsiteX4" fmla="*/ 24860 w 58102"/>
                  <a:gd name="connsiteY4" fmla="*/ 103786 h 103805"/>
                  <a:gd name="connsiteX5" fmla="*/ 25051 w 58102"/>
                  <a:gd name="connsiteY5" fmla="*/ 61114 h 103805"/>
                  <a:gd name="connsiteX6" fmla="*/ 29051 w 58102"/>
                  <a:gd name="connsiteY6" fmla="*/ 37873 h 103805"/>
                  <a:gd name="connsiteX7" fmla="*/ 48958 w 58102"/>
                  <a:gd name="connsiteY7" fmla="*/ 24633 h 103805"/>
                  <a:gd name="connsiteX8" fmla="*/ 58103 w 58102"/>
                  <a:gd name="connsiteY8" fmla="*/ 26062 h 103805"/>
                  <a:gd name="connsiteX9" fmla="*/ 58103 w 58102"/>
                  <a:gd name="connsiteY9" fmla="*/ 439 h 103805"/>
                  <a:gd name="connsiteX10" fmla="*/ 22860 w 58102"/>
                  <a:gd name="connsiteY10" fmla="*/ 20061 h 10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102" h="103805">
                    <a:moveTo>
                      <a:pt x="22765" y="20061"/>
                    </a:moveTo>
                    <a:cubicBezTo>
                      <a:pt x="22288" y="13584"/>
                      <a:pt x="21908" y="7964"/>
                      <a:pt x="21622" y="2440"/>
                    </a:cubicBezTo>
                    <a:lnTo>
                      <a:pt x="0" y="2440"/>
                    </a:lnTo>
                    <a:lnTo>
                      <a:pt x="0" y="101881"/>
                    </a:lnTo>
                    <a:cubicBezTo>
                      <a:pt x="7906" y="105310"/>
                      <a:pt x="15716" y="102928"/>
                      <a:pt x="24860" y="103786"/>
                    </a:cubicBezTo>
                    <a:cubicBezTo>
                      <a:pt x="24860" y="88355"/>
                      <a:pt x="24384" y="74734"/>
                      <a:pt x="25051" y="61114"/>
                    </a:cubicBezTo>
                    <a:cubicBezTo>
                      <a:pt x="25432" y="53303"/>
                      <a:pt x="26765" y="45302"/>
                      <a:pt x="29051" y="37873"/>
                    </a:cubicBezTo>
                    <a:cubicBezTo>
                      <a:pt x="31909" y="28252"/>
                      <a:pt x="38957" y="24157"/>
                      <a:pt x="48958" y="24633"/>
                    </a:cubicBezTo>
                    <a:cubicBezTo>
                      <a:pt x="51911" y="24823"/>
                      <a:pt x="54769" y="25490"/>
                      <a:pt x="58103" y="26062"/>
                    </a:cubicBezTo>
                    <a:lnTo>
                      <a:pt x="58103" y="439"/>
                    </a:lnTo>
                    <a:cubicBezTo>
                      <a:pt x="41624" y="-1085"/>
                      <a:pt x="38767" y="439"/>
                      <a:pt x="22860" y="20061"/>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8" name="Полілінія: фігура 47">
                <a:extLst>
                  <a:ext uri="{FF2B5EF4-FFF2-40B4-BE49-F238E27FC236}">
                    <a16:creationId xmlns:a16="http://schemas.microsoft.com/office/drawing/2014/main" id="{1CBCC349-C040-C01D-D135-B88BFF4AC675}"/>
                  </a:ext>
                </a:extLst>
              </p:cNvPr>
              <p:cNvSpPr/>
              <p:nvPr/>
            </p:nvSpPr>
            <p:spPr>
              <a:xfrm>
                <a:off x="5985033" y="4089273"/>
                <a:ext cx="25241" cy="101388"/>
              </a:xfrm>
              <a:custGeom>
                <a:avLst/>
                <a:gdLst>
                  <a:gd name="connsiteX0" fmla="*/ 0 w 25241"/>
                  <a:gd name="connsiteY0" fmla="*/ 99536 h 101388"/>
                  <a:gd name="connsiteX1" fmla="*/ 25241 w 25241"/>
                  <a:gd name="connsiteY1" fmla="*/ 98869 h 101388"/>
                  <a:gd name="connsiteX2" fmla="*/ 25241 w 25241"/>
                  <a:gd name="connsiteY2" fmla="*/ 0 h 101388"/>
                  <a:gd name="connsiteX3" fmla="*/ 0 w 25241"/>
                  <a:gd name="connsiteY3" fmla="*/ 0 h 101388"/>
                  <a:gd name="connsiteX4" fmla="*/ 0 w 25241"/>
                  <a:gd name="connsiteY4" fmla="*/ 99536 h 101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1" h="101388">
                    <a:moveTo>
                      <a:pt x="0" y="99536"/>
                    </a:moveTo>
                    <a:cubicBezTo>
                      <a:pt x="8954" y="101441"/>
                      <a:pt x="17335" y="102775"/>
                      <a:pt x="25241" y="98869"/>
                    </a:cubicBezTo>
                    <a:lnTo>
                      <a:pt x="25241" y="0"/>
                    </a:lnTo>
                    <a:lnTo>
                      <a:pt x="0" y="0"/>
                    </a:lnTo>
                    <a:lnTo>
                      <a:pt x="0" y="99536"/>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9" name="Полілінія: фігура 48">
                <a:extLst>
                  <a:ext uri="{FF2B5EF4-FFF2-40B4-BE49-F238E27FC236}">
                    <a16:creationId xmlns:a16="http://schemas.microsoft.com/office/drawing/2014/main" id="{3B7A4C5E-F011-49BF-C739-CEE9D5194BF5}"/>
                  </a:ext>
                </a:extLst>
              </p:cNvPr>
              <p:cNvSpPr/>
              <p:nvPr/>
            </p:nvSpPr>
            <p:spPr>
              <a:xfrm>
                <a:off x="7074503" y="4089463"/>
                <a:ext cx="24479" cy="100012"/>
              </a:xfrm>
              <a:custGeom>
                <a:avLst/>
                <a:gdLst>
                  <a:gd name="connsiteX0" fmla="*/ 0 w 24479"/>
                  <a:gd name="connsiteY0" fmla="*/ 100013 h 100012"/>
                  <a:gd name="connsiteX1" fmla="*/ 24479 w 24479"/>
                  <a:gd name="connsiteY1" fmla="*/ 100013 h 100012"/>
                  <a:gd name="connsiteX2" fmla="*/ 24479 w 24479"/>
                  <a:gd name="connsiteY2" fmla="*/ 0 h 100012"/>
                  <a:gd name="connsiteX3" fmla="*/ 0 w 24479"/>
                  <a:gd name="connsiteY3" fmla="*/ 0 h 100012"/>
                  <a:gd name="connsiteX4" fmla="*/ 0 w 24479"/>
                  <a:gd name="connsiteY4" fmla="*/ 100013 h 10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79" h="100012">
                    <a:moveTo>
                      <a:pt x="0" y="100013"/>
                    </a:moveTo>
                    <a:lnTo>
                      <a:pt x="24479" y="100013"/>
                    </a:lnTo>
                    <a:lnTo>
                      <a:pt x="24479" y="0"/>
                    </a:lnTo>
                    <a:lnTo>
                      <a:pt x="0" y="0"/>
                    </a:lnTo>
                    <a:lnTo>
                      <a:pt x="0" y="100013"/>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0" name="Полілінія: фігура 49">
                <a:extLst>
                  <a:ext uri="{FF2B5EF4-FFF2-40B4-BE49-F238E27FC236}">
                    <a16:creationId xmlns:a16="http://schemas.microsoft.com/office/drawing/2014/main" id="{C1C41C4B-70B2-EF1D-E8C9-381A2C00FF7A}"/>
                  </a:ext>
                </a:extLst>
              </p:cNvPr>
              <p:cNvSpPr/>
              <p:nvPr/>
            </p:nvSpPr>
            <p:spPr>
              <a:xfrm>
                <a:off x="7074598" y="4045838"/>
                <a:ext cx="25431" cy="23622"/>
              </a:xfrm>
              <a:custGeom>
                <a:avLst/>
                <a:gdLst>
                  <a:gd name="connsiteX0" fmla="*/ 0 w 25431"/>
                  <a:gd name="connsiteY0" fmla="*/ 23622 h 23622"/>
                  <a:gd name="connsiteX1" fmla="*/ 25432 w 25431"/>
                  <a:gd name="connsiteY1" fmla="*/ 23622 h 23622"/>
                  <a:gd name="connsiteX2" fmla="*/ 25432 w 25431"/>
                  <a:gd name="connsiteY2" fmla="*/ 0 h 23622"/>
                  <a:gd name="connsiteX3" fmla="*/ 0 w 25431"/>
                  <a:gd name="connsiteY3" fmla="*/ 0 h 23622"/>
                  <a:gd name="connsiteX4" fmla="*/ 0 w 25431"/>
                  <a:gd name="connsiteY4" fmla="*/ 23622 h 23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1" h="23622">
                    <a:moveTo>
                      <a:pt x="0" y="23622"/>
                    </a:moveTo>
                    <a:lnTo>
                      <a:pt x="25432" y="23622"/>
                    </a:lnTo>
                    <a:lnTo>
                      <a:pt x="25432" y="0"/>
                    </a:lnTo>
                    <a:lnTo>
                      <a:pt x="0" y="0"/>
                    </a:lnTo>
                    <a:lnTo>
                      <a:pt x="0" y="23622"/>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1" name="Полілінія: фігура 50">
                <a:extLst>
                  <a:ext uri="{FF2B5EF4-FFF2-40B4-BE49-F238E27FC236}">
                    <a16:creationId xmlns:a16="http://schemas.microsoft.com/office/drawing/2014/main" id="{75C2A66A-C7E9-9E42-D3AD-90E8BF8F97FE}"/>
                  </a:ext>
                </a:extLst>
              </p:cNvPr>
              <p:cNvSpPr/>
              <p:nvPr/>
            </p:nvSpPr>
            <p:spPr>
              <a:xfrm>
                <a:off x="5985033" y="4045553"/>
                <a:ext cx="25431" cy="23526"/>
              </a:xfrm>
              <a:custGeom>
                <a:avLst/>
                <a:gdLst>
                  <a:gd name="connsiteX0" fmla="*/ 0 w 25431"/>
                  <a:gd name="connsiteY0" fmla="*/ 23527 h 23526"/>
                  <a:gd name="connsiteX1" fmla="*/ 25432 w 25431"/>
                  <a:gd name="connsiteY1" fmla="*/ 23527 h 23526"/>
                  <a:gd name="connsiteX2" fmla="*/ 25432 w 25431"/>
                  <a:gd name="connsiteY2" fmla="*/ 0 h 23526"/>
                  <a:gd name="connsiteX3" fmla="*/ 0 w 25431"/>
                  <a:gd name="connsiteY3" fmla="*/ 0 h 23526"/>
                  <a:gd name="connsiteX4" fmla="*/ 0 w 25431"/>
                  <a:gd name="connsiteY4" fmla="*/ 23527 h 23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1" h="23526">
                    <a:moveTo>
                      <a:pt x="0" y="23527"/>
                    </a:moveTo>
                    <a:lnTo>
                      <a:pt x="25432" y="23527"/>
                    </a:lnTo>
                    <a:lnTo>
                      <a:pt x="25432" y="0"/>
                    </a:lnTo>
                    <a:lnTo>
                      <a:pt x="0" y="0"/>
                    </a:lnTo>
                    <a:lnTo>
                      <a:pt x="0" y="23527"/>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03179" y="2712720"/>
            <a:ext cx="7187184" cy="4145280"/>
          </a:xfrm>
          <a:prstGeom prst="rect">
            <a:avLst/>
          </a:prstGeom>
        </p:spPr>
      </p:pic>
      <p:sp>
        <p:nvSpPr>
          <p:cNvPr id="2" name="Título 1"/>
          <p:cNvSpPr>
            <a:spLocks noGrp="1"/>
          </p:cNvSpPr>
          <p:nvPr>
            <p:ph type="title"/>
          </p:nvPr>
        </p:nvSpPr>
        <p:spPr/>
        <p:txBody>
          <a:bodyPr/>
          <a:lstStyle/>
          <a:p>
            <a:r>
              <a:rPr lang="uk-UA" dirty="0">
                <a:latin typeface="Arial" panose="020B0604020202020204" pitchFamily="34" charset="0"/>
                <a:cs typeface="Arial" panose="020B0604020202020204" pitchFamily="34" charset="0"/>
              </a:rPr>
              <a:t>Заняття</a:t>
            </a:r>
            <a:r>
              <a:rPr lang="en-GB" dirty="0">
                <a:latin typeface="Arial" panose="020B0604020202020204" pitchFamily="34" charset="0"/>
                <a:cs typeface="Arial" panose="020B0604020202020204" pitchFamily="34" charset="0"/>
              </a:rPr>
              <a:t> 1</a:t>
            </a:r>
            <a:endParaRPr lang="es-ES" dirty="0">
              <a:latin typeface="Arial" panose="020B0604020202020204" pitchFamily="34" charset="0"/>
              <a:cs typeface="Arial" panose="020B0604020202020204" pitchFamily="34" charset="0"/>
            </a:endParaRPr>
          </a:p>
        </p:txBody>
      </p:sp>
      <p:sp>
        <p:nvSpPr>
          <p:cNvPr id="3" name="Marcador de texto 2"/>
          <p:cNvSpPr>
            <a:spLocks noGrp="1"/>
          </p:cNvSpPr>
          <p:nvPr>
            <p:ph type="body" idx="1"/>
          </p:nvPr>
        </p:nvSpPr>
        <p:spPr>
          <a:xfrm>
            <a:off x="490538" y="3596779"/>
            <a:ext cx="6427847" cy="1156375"/>
          </a:xfrm>
        </p:spPr>
        <p:txBody>
          <a:bodyPr/>
          <a:lstStyle/>
          <a:p>
            <a:r>
              <a:rPr lang="uk-UA" sz="3200" b="1" dirty="0">
                <a:solidFill>
                  <a:schemeClr val="accent2">
                    <a:lumMod val="75000"/>
                  </a:schemeClr>
                </a:solidFill>
                <a:latin typeface="Arial" panose="020B0604020202020204" pitchFamily="34" charset="0"/>
                <a:cs typeface="Arial" panose="020B0604020202020204" pitchFamily="34" charset="0"/>
              </a:rPr>
              <a:t>Вступ </a:t>
            </a:r>
            <a:r>
              <a:rPr lang="uk-UA" sz="3200" b="1" dirty="0">
                <a:solidFill>
                  <a:srgbClr val="FF0000"/>
                </a:solidFill>
                <a:latin typeface="Arial" panose="020B0604020202020204" pitchFamily="34" charset="0"/>
                <a:cs typeface="Arial" panose="020B0604020202020204" pitchFamily="34" charset="0"/>
              </a:rPr>
              <a:t>до теми БЗР </a:t>
            </a:r>
            <a:r>
              <a:rPr lang="uk-UA" sz="3200" b="1" dirty="0">
                <a:solidFill>
                  <a:schemeClr val="accent2">
                    <a:lumMod val="75000"/>
                  </a:schemeClr>
                </a:solidFill>
                <a:latin typeface="Arial" panose="020B0604020202020204" pitchFamily="34" charset="0"/>
                <a:cs typeface="Arial" panose="020B0604020202020204" pitchFamily="34" charset="0"/>
              </a:rPr>
              <a:t>на МСП: огляд і обґрунтування</a:t>
            </a:r>
          </a:p>
          <a:p>
            <a:endParaRPr lang="es-ES" sz="3200" dirty="0">
              <a:latin typeface="Arial" panose="020B0604020202020204" pitchFamily="34" charset="0"/>
              <a:cs typeface="Arial" panose="020B0604020202020204" pitchFamily="34" charset="0"/>
            </a:endParaRPr>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pic>
        <p:nvPicPr>
          <p:cNvPr id="13" name="Picture 11"/>
          <p:cNvPicPr>
            <a:picLocks noChangeAspect="1"/>
          </p:cNvPicPr>
          <p:nvPr/>
        </p:nvPicPr>
        <p:blipFill>
          <a:blip r:embed="rId3"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1209463" y="6519863"/>
            <a:ext cx="644400" cy="172266"/>
          </a:xfrm>
          <a:prstGeom prst="rect">
            <a:avLst/>
          </a:prstGeom>
        </p:spPr>
      </p:pic>
    </p:spTree>
    <p:extLst>
      <p:ext uri="{BB962C8B-B14F-4D97-AF65-F5344CB8AC3E}">
        <p14:creationId xmlns:p14="http://schemas.microsoft.com/office/powerpoint/2010/main" val="146509759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51380"/>
            <a:ext cx="11210924" cy="389966"/>
          </a:xfrm>
        </p:spPr>
        <p:txBody>
          <a:bodyPr/>
          <a:lstStyle/>
          <a:p>
            <a:r>
              <a:rPr lang="uk-UA" sz="2400" dirty="0">
                <a:latin typeface="Arial" panose="020B0604020202020204" pitchFamily="34" charset="0"/>
                <a:cs typeface="Arial" panose="020B0604020202020204" pitchFamily="34" charset="0"/>
              </a:rPr>
              <a:t>Ідентифікація працівників, які зазнають впливу</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100</a:t>
            </a:fld>
            <a:endParaRPr lang="en-GB">
              <a:latin typeface="Arial" panose="020B0604020202020204" pitchFamily="34" charset="0"/>
              <a:cs typeface="Arial" panose="020B0604020202020204" pitchFamily="34" charset="0"/>
            </a:endParaRPr>
          </a:p>
        </p:txBody>
      </p:sp>
      <p:sp>
        <p:nvSpPr>
          <p:cNvPr id="4" name="Text Box 7">
            <a:extLst>
              <a:ext uri="{FF2B5EF4-FFF2-40B4-BE49-F238E27FC236}">
                <a16:creationId xmlns:a16="http://schemas.microsoft.com/office/drawing/2014/main" id="{E403CE61-4531-51D6-35B4-E0B9D2B03DED}"/>
              </a:ext>
            </a:extLst>
          </p:cNvPr>
          <p:cNvSpPr txBox="1">
            <a:spLocks noChangeArrowheads="1"/>
          </p:cNvSpPr>
          <p:nvPr/>
        </p:nvSpPr>
        <p:spPr bwMode="auto">
          <a:xfrm>
            <a:off x="373250" y="2070147"/>
            <a:ext cx="7716962" cy="3987245"/>
          </a:xfrm>
          <a:prstGeom prst="rect">
            <a:avLst/>
          </a:prstGeom>
          <a:noFill/>
          <a:ln w="9525">
            <a:noFill/>
            <a:miter lim="800000"/>
            <a:headEnd/>
            <a:tailEnd/>
          </a:ln>
        </p:spPr>
        <p:txBody>
          <a:bodyPr wrap="square">
            <a:spAutoFit/>
          </a:bodyPr>
          <a:lstStyle/>
          <a:p>
            <a:pPr marL="285750" indent="-285750" algn="just">
              <a:buClr>
                <a:srgbClr val="000099"/>
              </a:buClr>
              <a:buFont typeface="Wingdings" panose="05000000000000000000" pitchFamily="2" charset="2"/>
              <a:buChar char="ü"/>
            </a:pPr>
            <a:r>
              <a:rPr lang="uk-UA" sz="1600" dirty="0">
                <a:solidFill>
                  <a:srgbClr val="003399"/>
                </a:solidFill>
                <a:latin typeface="Arial" panose="020B0604020202020204" pitchFamily="34" charset="0"/>
                <a:cs typeface="Arial" panose="020B0604020202020204" pitchFamily="34" charset="0"/>
              </a:rPr>
              <a:t>Необхідне належне врахування всіх груп працівників або третіх осіб, які можуть зазнавати впливу (офісні працівники, нічні прибиральники, персонал технічного обслуговування, охоронці, відвідувачі, населення районів, розташованих поблизу, тощо)</a:t>
            </a:r>
          </a:p>
          <a:p>
            <a:pPr marL="285750" indent="-285750" algn="just">
              <a:lnSpc>
                <a:spcPct val="130000"/>
              </a:lnSpc>
              <a:buClr>
                <a:srgbClr val="000099"/>
              </a:buClr>
              <a:buFont typeface="Wingdings" panose="05000000000000000000" pitchFamily="2" charset="2"/>
              <a:buChar char="ü"/>
            </a:pPr>
            <a:endParaRPr lang="uk-UA" sz="700" dirty="0">
              <a:solidFill>
                <a:srgbClr val="003399"/>
              </a:solidFill>
              <a:latin typeface="Arial" panose="020B0604020202020204" pitchFamily="34" charset="0"/>
              <a:cs typeface="Arial" panose="020B0604020202020204" pitchFamily="34" charset="0"/>
            </a:endParaRPr>
          </a:p>
          <a:p>
            <a:pPr marL="285750" indent="-285750" algn="just">
              <a:buClr>
                <a:srgbClr val="000099"/>
              </a:buClr>
              <a:buFont typeface="Wingdings" panose="05000000000000000000" pitchFamily="2" charset="2"/>
              <a:buChar char="ü"/>
            </a:pPr>
            <a:r>
              <a:rPr lang="uk-UA" sz="1600" dirty="0">
                <a:solidFill>
                  <a:srgbClr val="003399"/>
                </a:solidFill>
                <a:latin typeface="Arial" panose="020B0604020202020204" pitchFamily="34" charset="0"/>
                <a:cs typeface="Arial" panose="020B0604020202020204" pitchFamily="34" charset="0"/>
              </a:rPr>
              <a:t>Враховувати такі групи особливо уразливих працівників:</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Молоді працівники</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Вагітні жінки</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Жінки, які нещодавно народили або годують грудьми</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Працівники з обмеженими можливостями</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Працівники-початківці</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Працівники, тимчасово надані агентствами</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Працівники, що працюють на умовах контракту</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Ізольовані працівники</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Іноземні працівники</a:t>
            </a:r>
          </a:p>
          <a:p>
            <a:pPr marL="800100" lvl="1" indent="-342900" algn="just">
              <a:buClr>
                <a:srgbClr val="000099"/>
              </a:buClr>
              <a:buFont typeface="Arial" panose="020B0604020202020204" pitchFamily="34" charset="0"/>
              <a:buChar char="•"/>
            </a:pPr>
            <a:r>
              <a:rPr lang="uk-UA" sz="1600" dirty="0">
                <a:solidFill>
                  <a:schemeClr val="tx2"/>
                </a:solidFill>
                <a:latin typeface="Arial" panose="020B0604020202020204" pitchFamily="34" charset="0"/>
                <a:cs typeface="Arial" panose="020B0604020202020204" pitchFamily="34" charset="0"/>
              </a:rPr>
              <a:t>Працівники, що особливо уразливі до певних професійних ризиків</a:t>
            </a:r>
            <a:r>
              <a:rPr lang="uk-UA" sz="1600" dirty="0">
                <a:solidFill>
                  <a:srgbClr val="003399"/>
                </a:solidFill>
                <a:latin typeface="Arial" panose="020B0604020202020204" pitchFamily="34" charset="0"/>
                <a:cs typeface="Arial" panose="020B0604020202020204" pitchFamily="34" charset="0"/>
              </a:rPr>
              <a:t>    </a:t>
            </a:r>
            <a:r>
              <a:rPr lang="uk-UA" sz="1600" dirty="0">
                <a:solidFill>
                  <a:schemeClr val="tx1"/>
                </a:solidFill>
                <a:latin typeface="Arial" panose="020B0604020202020204" pitchFamily="34" charset="0"/>
                <a:cs typeface="Arial" panose="020B0604020202020204" pitchFamily="34" charset="0"/>
              </a:rPr>
              <a:t> </a:t>
            </a:r>
          </a:p>
        </p:txBody>
      </p:sp>
      <mc:AlternateContent xmlns:mc="http://schemas.openxmlformats.org/markup-compatibility/2006" xmlns:am3d="http://schemas.microsoft.com/office/drawing/2017/model3d">
        <mc:Choice Requires="am3d">
          <p:graphicFrame>
            <p:nvGraphicFramePr>
              <p:cNvPr id="8" name="Трехмерная модель 7" descr="Мужчина-парашютист">
                <a:extLst>
                  <a:ext uri="{FF2B5EF4-FFF2-40B4-BE49-F238E27FC236}">
                    <a16:creationId xmlns:a16="http://schemas.microsoft.com/office/drawing/2014/main" id="{A5815FA8-FC32-6121-7928-BA4DA0B70FDC}"/>
                  </a:ext>
                </a:extLst>
              </p:cNvPr>
              <p:cNvGraphicFramePr>
                <a:graphicFrameLocks noChangeAspect="1"/>
              </p:cNvGraphicFramePr>
              <p:nvPr>
                <p:extLst>
                  <p:ext uri="{D42A27DB-BD31-4B8C-83A1-F6EECF244321}">
                    <p14:modId xmlns:p14="http://schemas.microsoft.com/office/powerpoint/2010/main" val="1938519881"/>
                  </p:ext>
                </p:extLst>
              </p:nvPr>
            </p:nvGraphicFramePr>
            <p:xfrm>
              <a:off x="8090212" y="1618835"/>
              <a:ext cx="1415022" cy="5008408"/>
            </p:xfrm>
            <a:graphic>
              <a:graphicData uri="http://schemas.microsoft.com/office/drawing/2017/model3d">
                <am3d:model3d r:embed="rId3">
                  <am3d:spPr>
                    <a:xfrm>
                      <a:off x="0" y="0"/>
                      <a:ext cx="1415022" cy="5008408"/>
                    </a:xfrm>
                    <a:prstGeom prst="rect">
                      <a:avLst/>
                    </a:prstGeom>
                  </am3d:spPr>
                  <am3d:camera>
                    <am3d:pos x="0" y="0" z="51267489"/>
                    <am3d:up dx="0" dy="36000000" dz="0"/>
                    <am3d:lookAt x="0" y="0" z="0"/>
                    <am3d:perspective fov="2700000"/>
                  </am3d:camera>
                  <am3d:trans>
                    <am3d:meterPerModelUnit n="573714" d="1000000"/>
                    <am3d:preTrans dx="-27279" dy="-17985891" dz="263366"/>
                    <am3d:scale>
                      <am3d:sx n="1000000" d="1000000"/>
                      <am3d:sy n="1000000" d="1000000"/>
                      <am3d:sz n="1000000" d="1000000"/>
                    </am3d:scale>
                    <am3d:rot ax="1790634" ay="3494893" az="1560344"/>
                    <am3d:postTrans dx="0" dy="0" dz="0"/>
                  </am3d:trans>
                  <am3d:raster rName="Office3DRenderer" rVer="16.0.8326">
                    <am3d:blip r:embed="rId4"/>
                  </am3d:raster>
                  <am3d:objViewport viewportSz="568030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8" name="Трехмерная модель 7" descr="Мужчина-парашютист">
                <a:extLst>
                  <a:ext uri="{FF2B5EF4-FFF2-40B4-BE49-F238E27FC236}">
                    <a16:creationId xmlns:a16="http://schemas.microsoft.com/office/drawing/2014/main" id="{A5815FA8-FC32-6121-7928-BA4DA0B70FDC}"/>
                  </a:ext>
                </a:extLst>
              </p:cNvPr>
              <p:cNvPicPr>
                <a:picLocks noGrp="1" noRot="1" noChangeAspect="1" noMove="1" noResize="1" noEditPoints="1" noAdjustHandles="1" noChangeArrowheads="1" noChangeShapeType="1" noCrop="1"/>
              </p:cNvPicPr>
              <p:nvPr/>
            </p:nvPicPr>
            <p:blipFill>
              <a:blip r:embed="rId5"/>
              <a:stretch>
                <a:fillRect/>
              </a:stretch>
            </p:blipFill>
            <p:spPr>
              <a:xfrm>
                <a:off x="8090212" y="1618835"/>
                <a:ext cx="1415022" cy="5008408"/>
              </a:xfrm>
              <a:prstGeom prst="rect">
                <a:avLst/>
              </a:prstGeom>
            </p:spPr>
          </p:pic>
        </mc:Fallback>
      </mc:AlternateContent>
      <mc:AlternateContent xmlns:mc="http://schemas.openxmlformats.org/markup-compatibility/2006" xmlns:am3d="http://schemas.microsoft.com/office/drawing/2017/model3d">
        <mc:Choice Requires="am3d">
          <p:graphicFrame>
            <p:nvGraphicFramePr>
              <p:cNvPr id="9" name="Трехмерная модель 8" descr="Игрок в боулинг">
                <a:extLst>
                  <a:ext uri="{FF2B5EF4-FFF2-40B4-BE49-F238E27FC236}">
                    <a16:creationId xmlns:a16="http://schemas.microsoft.com/office/drawing/2014/main" id="{66DE9F86-51D9-74EE-6268-7BE22B3D986B}"/>
                  </a:ext>
                </a:extLst>
              </p:cNvPr>
              <p:cNvGraphicFramePr>
                <a:graphicFrameLocks noChangeAspect="1"/>
              </p:cNvGraphicFramePr>
              <p:nvPr>
                <p:extLst>
                  <p:ext uri="{D42A27DB-BD31-4B8C-83A1-F6EECF244321}">
                    <p14:modId xmlns:p14="http://schemas.microsoft.com/office/powerpoint/2010/main" val="1791342192"/>
                  </p:ext>
                </p:extLst>
              </p:nvPr>
            </p:nvGraphicFramePr>
            <p:xfrm>
              <a:off x="9271378" y="2347715"/>
              <a:ext cx="2539697" cy="3814300"/>
            </p:xfrm>
            <a:graphic>
              <a:graphicData uri="http://schemas.microsoft.com/office/drawing/2017/model3d">
                <am3d:model3d r:embed="rId6">
                  <am3d:spPr>
                    <a:xfrm>
                      <a:off x="0" y="0"/>
                      <a:ext cx="2539697" cy="3814300"/>
                    </a:xfrm>
                    <a:prstGeom prst="rect">
                      <a:avLst/>
                    </a:prstGeom>
                  </am3d:spPr>
                  <am3d:camera>
                    <am3d:pos x="0" y="0" z="65912960"/>
                    <am3d:up dx="0" dy="36000000" dz="0"/>
                    <am3d:lookAt x="0" y="0" z="0"/>
                    <am3d:perspective fov="2700000"/>
                  </am3d:camera>
                  <am3d:trans>
                    <am3d:meterPerModelUnit n="664337" d="1000000"/>
                    <am3d:preTrans dx="0" dy="-17999994" dz="600081"/>
                    <am3d:scale>
                      <am3d:sx n="1000000" d="1000000"/>
                      <am3d:sy n="1000000" d="1000000"/>
                      <am3d:sz n="1000000" d="1000000"/>
                    </am3d:scale>
                    <am3d:rot ax="2186450" ay="-3124744" az="-1813152"/>
                    <am3d:postTrans dx="0" dy="0" dz="0"/>
                  </am3d:trans>
                  <am3d:raster rName="Office3DRenderer" rVer="16.0.8326">
                    <am3d:blip r:embed="rId7"/>
                  </am3d:raster>
                  <am3d:objViewport viewportSz="545035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9" name="Трехмерная модель 8" descr="Игрок в боулинг">
                <a:extLst>
                  <a:ext uri="{FF2B5EF4-FFF2-40B4-BE49-F238E27FC236}">
                    <a16:creationId xmlns:a16="http://schemas.microsoft.com/office/drawing/2014/main" id="{66DE9F86-51D9-74EE-6268-7BE22B3D986B}"/>
                  </a:ext>
                </a:extLst>
              </p:cNvPr>
              <p:cNvPicPr>
                <a:picLocks noGrp="1" noRot="1" noChangeAspect="1" noMove="1" noResize="1" noEditPoints="1" noAdjustHandles="1" noChangeArrowheads="1" noChangeShapeType="1" noCrop="1"/>
              </p:cNvPicPr>
              <p:nvPr/>
            </p:nvPicPr>
            <p:blipFill>
              <a:blip r:embed="rId8"/>
              <a:stretch>
                <a:fillRect/>
              </a:stretch>
            </p:blipFill>
            <p:spPr>
              <a:xfrm>
                <a:off x="9271378" y="2347715"/>
                <a:ext cx="2539697" cy="3814300"/>
              </a:xfrm>
              <a:prstGeom prst="rect">
                <a:avLst/>
              </a:prstGeom>
            </p:spPr>
          </p:pic>
        </mc:Fallback>
      </mc:AlternateContent>
    </p:spTree>
    <p:extLst>
      <p:ext uri="{BB962C8B-B14F-4D97-AF65-F5344CB8AC3E}">
        <p14:creationId xmlns:p14="http://schemas.microsoft.com/office/powerpoint/2010/main" val="27387607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101</a:t>
            </a:fld>
            <a:endParaRPr lang="en-GB">
              <a:latin typeface="Arial" panose="020B0604020202020204" pitchFamily="34" charset="0"/>
              <a:cs typeface="Arial" panose="020B0604020202020204" pitchFamily="34" charset="0"/>
            </a:endParaRPr>
          </a:p>
        </p:txBody>
      </p:sp>
      <p:sp>
        <p:nvSpPr>
          <p:cNvPr id="4" name="Text Box 7">
            <a:extLst>
              <a:ext uri="{FF2B5EF4-FFF2-40B4-BE49-F238E27FC236}">
                <a16:creationId xmlns:a16="http://schemas.microsoft.com/office/drawing/2014/main" id="{E403CE61-4531-51D6-35B4-E0B9D2B03DED}"/>
              </a:ext>
            </a:extLst>
          </p:cNvPr>
          <p:cNvSpPr txBox="1">
            <a:spLocks noChangeArrowheads="1"/>
          </p:cNvSpPr>
          <p:nvPr/>
        </p:nvSpPr>
        <p:spPr bwMode="auto">
          <a:xfrm>
            <a:off x="404622" y="2715349"/>
            <a:ext cx="6557537" cy="2677656"/>
          </a:xfrm>
          <a:prstGeom prst="rect">
            <a:avLst/>
          </a:prstGeom>
          <a:noFill/>
          <a:ln w="9525">
            <a:noFill/>
            <a:miter lim="800000"/>
            <a:headEnd/>
            <a:tailEnd/>
          </a:ln>
        </p:spPr>
        <p:txBody>
          <a:bodyPr wrap="square">
            <a:spAutoFit/>
          </a:bodyPr>
          <a:lstStyle/>
          <a:p>
            <a:pPr marL="0" lvl="2"/>
            <a:r>
              <a:rPr lang="uk-UA" sz="2400" b="1" dirty="0">
                <a:solidFill>
                  <a:srgbClr val="C00000"/>
                </a:solidFill>
                <a:latin typeface="Arial" panose="020B0604020202020204" pitchFamily="34" charset="0"/>
                <a:cs typeface="Arial" panose="020B0604020202020204" pitchFamily="34" charset="0"/>
              </a:rPr>
              <a:t>ПАМ’ЯТАЙТЕ!</a:t>
            </a:r>
          </a:p>
          <a:p>
            <a:pPr marL="0" lvl="2"/>
            <a:endParaRPr lang="uk-UA" sz="2400" dirty="0">
              <a:solidFill>
                <a:srgbClr val="003399"/>
              </a:solidFill>
              <a:latin typeface="Arial" panose="020B0604020202020204" pitchFamily="34" charset="0"/>
              <a:cs typeface="Arial" panose="020B0604020202020204" pitchFamily="34" charset="0"/>
            </a:endParaRPr>
          </a:p>
          <a:p>
            <a:pPr marL="0" lvl="2"/>
            <a:r>
              <a:rPr lang="uk-UA" sz="2400" dirty="0">
                <a:solidFill>
                  <a:schemeClr val="tx2"/>
                </a:solidFill>
                <a:latin typeface="Arial" panose="020B0604020202020204" pitchFamily="34" charset="0"/>
                <a:cs typeface="Arial" panose="020B0604020202020204" pitchFamily="34" charset="0"/>
              </a:rPr>
              <a:t>Якщо робоче місце використовується різними працівниками, подумайте про те, як ваша робота зачіпає інших, а також як їхня робота впливає на ваших колег – поговоріть із ними</a:t>
            </a:r>
            <a:endParaRPr lang="en-GB" sz="2400"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xmlns:am3d="http://schemas.microsoft.com/office/drawing/2017/model3d">
        <mc:Choice Requires="am3d">
          <p:graphicFrame>
            <p:nvGraphicFramePr>
              <p:cNvPr id="3" name="Трехмерная модель 2" descr="Женский аватар">
                <a:extLst>
                  <a:ext uri="{FF2B5EF4-FFF2-40B4-BE49-F238E27FC236}">
                    <a16:creationId xmlns:a16="http://schemas.microsoft.com/office/drawing/2014/main" id="{A1D34292-42C8-8E11-F8C0-3164BE981FEC}"/>
                  </a:ext>
                </a:extLst>
              </p:cNvPr>
              <p:cNvGraphicFramePr>
                <a:graphicFrameLocks noChangeAspect="1"/>
              </p:cNvGraphicFramePr>
              <p:nvPr>
                <p:extLst>
                  <p:ext uri="{D42A27DB-BD31-4B8C-83A1-F6EECF244321}">
                    <p14:modId xmlns:p14="http://schemas.microsoft.com/office/powerpoint/2010/main" val="252338228"/>
                  </p:ext>
                </p:extLst>
              </p:nvPr>
            </p:nvGraphicFramePr>
            <p:xfrm>
              <a:off x="8100246" y="1976988"/>
              <a:ext cx="1285679" cy="4702916"/>
            </p:xfrm>
            <a:graphic>
              <a:graphicData uri="http://schemas.microsoft.com/office/drawing/2017/model3d">
                <am3d:model3d r:embed="rId3">
                  <am3d:spPr>
                    <a:xfrm>
                      <a:off x="0" y="0"/>
                      <a:ext cx="1285679" cy="4702916"/>
                    </a:xfrm>
                    <a:prstGeom prst="rect">
                      <a:avLst/>
                    </a:prstGeom>
                  </am3d:spPr>
                  <am3d:camera>
                    <am3d:pos x="0" y="0" z="52035889"/>
                    <am3d:up dx="0" dy="36000000" dz="0"/>
                    <am3d:lookAt x="0" y="0" z="0"/>
                    <am3d:perspective fov="2700000"/>
                  </am3d:camera>
                  <am3d:trans>
                    <am3d:meterPerModelUnit n="621971" d="1000000"/>
                    <am3d:preTrans dx="-95019" dy="-17857480" dz="1505735"/>
                    <am3d:scale>
                      <am3d:sx n="1000000" d="1000000"/>
                      <am3d:sy n="1000000" d="1000000"/>
                      <am3d:sz n="1000000" d="1000000"/>
                    </am3d:scale>
                    <am3d:rot ax="2110287" ay="3101557" az="1736448"/>
                    <am3d:postTrans dx="0" dy="0" dz="0"/>
                  </am3d:trans>
                  <am3d:raster rName="Office3DRenderer" rVer="16.0.8326">
                    <am3d:blip r:embed="rId4"/>
                  </am3d:raster>
                  <am3d:objViewport viewportSz="526652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3" name="Трехмерная модель 2" descr="Женский аватар">
                <a:extLst>
                  <a:ext uri="{FF2B5EF4-FFF2-40B4-BE49-F238E27FC236}">
                    <a16:creationId xmlns:a16="http://schemas.microsoft.com/office/drawing/2014/main" id="{A1D34292-42C8-8E11-F8C0-3164BE981FEC}"/>
                  </a:ext>
                </a:extLst>
              </p:cNvPr>
              <p:cNvPicPr>
                <a:picLocks noGrp="1" noRot="1" noChangeAspect="1" noMove="1" noResize="1" noEditPoints="1" noAdjustHandles="1" noChangeArrowheads="1" noChangeShapeType="1" noCrop="1"/>
              </p:cNvPicPr>
              <p:nvPr/>
            </p:nvPicPr>
            <p:blipFill>
              <a:blip r:embed="rId5"/>
              <a:stretch>
                <a:fillRect/>
              </a:stretch>
            </p:blipFill>
            <p:spPr>
              <a:xfrm>
                <a:off x="8100246" y="1976988"/>
                <a:ext cx="1285679" cy="4702916"/>
              </a:xfrm>
              <a:prstGeom prst="rect">
                <a:avLst/>
              </a:prstGeom>
            </p:spPr>
          </p:pic>
        </mc:Fallback>
      </mc:AlternateContent>
      <mc:AlternateContent xmlns:mc="http://schemas.openxmlformats.org/markup-compatibility/2006" xmlns:am3d="http://schemas.microsoft.com/office/drawing/2017/model3d">
        <mc:Choice Requires="am3d">
          <p:graphicFrame>
            <p:nvGraphicFramePr>
              <p:cNvPr id="10" name="Трехмерная модель 9" descr="Мужской костюм акулы">
                <a:extLst>
                  <a:ext uri="{FF2B5EF4-FFF2-40B4-BE49-F238E27FC236}">
                    <a16:creationId xmlns:a16="http://schemas.microsoft.com/office/drawing/2014/main" id="{E9CAABA7-2496-1002-2881-8041A478913A}"/>
                  </a:ext>
                </a:extLst>
              </p:cNvPr>
              <p:cNvGraphicFramePr>
                <a:graphicFrameLocks noChangeAspect="1"/>
              </p:cNvGraphicFramePr>
              <p:nvPr>
                <p:extLst>
                  <p:ext uri="{D42A27DB-BD31-4B8C-83A1-F6EECF244321}">
                    <p14:modId xmlns:p14="http://schemas.microsoft.com/office/powerpoint/2010/main" val="1652753390"/>
                  </p:ext>
                </p:extLst>
              </p:nvPr>
            </p:nvGraphicFramePr>
            <p:xfrm>
              <a:off x="9385925" y="1735263"/>
              <a:ext cx="2586408" cy="5364167"/>
            </p:xfrm>
            <a:graphic>
              <a:graphicData uri="http://schemas.microsoft.com/office/drawing/2017/model3d">
                <am3d:model3d r:embed="rId6">
                  <am3d:spPr>
                    <a:xfrm>
                      <a:off x="0" y="0"/>
                      <a:ext cx="2586408" cy="5364167"/>
                    </a:xfrm>
                    <a:prstGeom prst="rect">
                      <a:avLst/>
                    </a:prstGeom>
                  </am3d:spPr>
                  <am3d:camera>
                    <am3d:pos x="0" y="0" z="70436954"/>
                    <am3d:up dx="0" dy="36000000" dz="0"/>
                    <am3d:lookAt x="0" y="0" z="0"/>
                    <am3d:perspective fov="2700000"/>
                  </am3d:camera>
                  <am3d:trans>
                    <am3d:meterPerModelUnit n="585241" d="1000000"/>
                    <am3d:preTrans dx="0" dy="-18001708" dz="-419057"/>
                    <am3d:scale>
                      <am3d:sx n="1000000" d="1000000"/>
                      <am3d:sy n="1000000" d="1000000"/>
                      <am3d:sz n="1000000" d="1000000"/>
                    </am3d:scale>
                    <am3d:rot ax="1505840" ay="-2432075" az="-1015817"/>
                    <am3d:postTrans dx="0" dy="0" dz="0"/>
                  </am3d:trans>
                  <am3d:raster rName="Office3DRenderer" rVer="16.0.8326">
                    <am3d:blip r:embed="rId7"/>
                  </am3d:raster>
                  <am3d:objViewport viewportSz="536299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10" name="Трехмерная модель 9" descr="Мужской костюм акулы">
                <a:extLst>
                  <a:ext uri="{FF2B5EF4-FFF2-40B4-BE49-F238E27FC236}">
                    <a16:creationId xmlns:a16="http://schemas.microsoft.com/office/drawing/2014/main" id="{E9CAABA7-2496-1002-2881-8041A478913A}"/>
                  </a:ext>
                </a:extLst>
              </p:cNvPr>
              <p:cNvPicPr>
                <a:picLocks noGrp="1" noRot="1" noChangeAspect="1" noMove="1" noResize="1" noEditPoints="1" noAdjustHandles="1" noChangeArrowheads="1" noChangeShapeType="1" noCrop="1"/>
              </p:cNvPicPr>
              <p:nvPr/>
            </p:nvPicPr>
            <p:blipFill>
              <a:blip r:embed="rId8"/>
              <a:stretch>
                <a:fillRect/>
              </a:stretch>
            </p:blipFill>
            <p:spPr>
              <a:xfrm>
                <a:off x="9385925" y="1735263"/>
                <a:ext cx="2586408" cy="5364167"/>
              </a:xfrm>
              <a:prstGeom prst="rect">
                <a:avLst/>
              </a:prstGeom>
            </p:spPr>
          </p:pic>
        </mc:Fallback>
      </mc:AlternateContent>
      <p:sp>
        <p:nvSpPr>
          <p:cNvPr id="11" name="Title 1">
            <a:extLst>
              <a:ext uri="{FF2B5EF4-FFF2-40B4-BE49-F238E27FC236}">
                <a16:creationId xmlns:a16="http://schemas.microsoft.com/office/drawing/2014/main" id="{956D63B8-F29D-3262-540C-78CD58CCBBCA}"/>
              </a:ext>
            </a:extLst>
          </p:cNvPr>
          <p:cNvSpPr>
            <a:spLocks noGrp="1"/>
          </p:cNvSpPr>
          <p:nvPr>
            <p:ph type="title"/>
          </p:nvPr>
        </p:nvSpPr>
        <p:spPr>
          <a:xfrm>
            <a:off x="490538" y="1451380"/>
            <a:ext cx="11210924" cy="389966"/>
          </a:xfrm>
        </p:spPr>
        <p:txBody>
          <a:bodyPr/>
          <a:lstStyle/>
          <a:p>
            <a:r>
              <a:rPr lang="uk-UA" sz="2400" dirty="0">
                <a:latin typeface="Arial" panose="020B0604020202020204" pitchFamily="34" charset="0"/>
                <a:cs typeface="Arial" panose="020B0604020202020204" pitchFamily="34" charset="0"/>
              </a:rPr>
              <a:t>Ідентифікація працівників, які зазнають впливу</a:t>
            </a:r>
            <a:endParaRPr lang="en-GB" sz="24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533090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Визначаємо, кому може бути завдано шкоди і як саме</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102</a:t>
            </a:fld>
            <a:endParaRPr lang="en-GB">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409896" y="2106707"/>
            <a:ext cx="8506418" cy="4012090"/>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uk-UA" sz="2400" b="1" dirty="0">
                <a:solidFill>
                  <a:srgbClr val="FF0000"/>
                </a:solidFill>
                <a:latin typeface="Arial" panose="020B0604020202020204" pitchFamily="34" charset="0"/>
                <a:cs typeface="Arial" panose="020B0604020202020204" pitchFamily="34" charset="0"/>
              </a:rPr>
              <a:t>Пам’ятайте</a:t>
            </a:r>
            <a:r>
              <a:rPr lang="en-US" sz="2400" b="1" dirty="0">
                <a:solidFill>
                  <a:srgbClr val="FF0000"/>
                </a:solidFill>
                <a:latin typeface="Arial" panose="020B0604020202020204" pitchFamily="34" charset="0"/>
                <a:cs typeface="Arial" panose="020B0604020202020204" pitchFamily="34" charset="0"/>
              </a:rPr>
              <a:t>!</a:t>
            </a:r>
          </a:p>
          <a:p>
            <a:pPr marL="0" lvl="2" indent="0">
              <a:buNone/>
            </a:pPr>
            <a:endParaRPr lang="en-US" sz="1200" dirty="0">
              <a:solidFill>
                <a:schemeClr val="accent2"/>
              </a:solidFill>
              <a:latin typeface="Arial" panose="020B0604020202020204" pitchFamily="34" charset="0"/>
              <a:cs typeface="Arial" panose="020B0604020202020204" pitchFamily="34" charset="0"/>
            </a:endParaRPr>
          </a:p>
          <a:p>
            <a:pPr lvl="2"/>
            <a:r>
              <a:rPr lang="uk-UA" sz="2400" dirty="0">
                <a:solidFill>
                  <a:schemeClr val="tx2"/>
                </a:solidFill>
                <a:latin typeface="Arial" panose="020B0604020202020204" pitchFamily="34" charset="0"/>
                <a:cs typeface="Arial" panose="020B0604020202020204" pitchFamily="34" charset="0"/>
              </a:rPr>
              <a:t>Прибиральники </a:t>
            </a:r>
          </a:p>
          <a:p>
            <a:pPr lvl="2"/>
            <a:r>
              <a:rPr lang="uk-UA" sz="2400" dirty="0">
                <a:solidFill>
                  <a:schemeClr val="tx2"/>
                </a:solidFill>
                <a:latin typeface="Arial" panose="020B0604020202020204" pitchFamily="34" charset="0"/>
                <a:cs typeface="Arial" panose="020B0604020202020204" pitchFamily="34" charset="0"/>
              </a:rPr>
              <a:t>Відвідувачі</a:t>
            </a:r>
          </a:p>
          <a:p>
            <a:pPr lvl="2"/>
            <a:r>
              <a:rPr lang="uk-UA" sz="2400" dirty="0">
                <a:solidFill>
                  <a:schemeClr val="tx2"/>
                </a:solidFill>
                <a:latin typeface="Arial" panose="020B0604020202020204" pitchFamily="34" charset="0"/>
                <a:cs typeface="Arial" panose="020B0604020202020204" pitchFamily="34" charset="0"/>
              </a:rPr>
              <a:t>Підрядники</a:t>
            </a:r>
          </a:p>
          <a:p>
            <a:pPr lvl="2"/>
            <a:r>
              <a:rPr lang="uk-UA" sz="2400" dirty="0">
                <a:solidFill>
                  <a:schemeClr val="tx2"/>
                </a:solidFill>
                <a:latin typeface="Arial" panose="020B0604020202020204" pitchFamily="34" charset="0"/>
                <a:cs typeface="Arial" panose="020B0604020202020204" pitchFamily="34" charset="0"/>
              </a:rPr>
              <a:t>Працівники з технічного обслуговування тощо, які можуть не перебувати на підприємстві весь час</a:t>
            </a:r>
            <a:endParaRPr lang="en-US" sz="2400" b="0" dirty="0">
              <a:solidFill>
                <a:schemeClr val="tx2"/>
              </a:solidFill>
              <a:latin typeface="Arial" panose="020B0604020202020204" pitchFamily="34" charset="0"/>
              <a:cs typeface="Arial" panose="020B0604020202020204" pitchFamily="34" charset="0"/>
            </a:endParaRPr>
          </a:p>
          <a:p>
            <a:pPr lvl="2"/>
            <a:r>
              <a:rPr lang="uk-UA" sz="2400" dirty="0">
                <a:solidFill>
                  <a:schemeClr val="tx2"/>
                </a:solidFill>
                <a:latin typeface="Arial" panose="020B0604020202020204" pitchFamily="34" charset="0"/>
                <a:cs typeface="Arial" panose="020B0604020202020204" pitchFamily="34" charset="0"/>
              </a:rPr>
              <a:t>Прості мешканці, якщо ваша діяльність може </a:t>
            </a:r>
            <a:br>
              <a:rPr lang="uk-UA" sz="2400" dirty="0">
                <a:solidFill>
                  <a:schemeClr val="tx2"/>
                </a:solidFill>
                <a:latin typeface="Arial" panose="020B0604020202020204" pitchFamily="34" charset="0"/>
                <a:cs typeface="Arial" panose="020B0604020202020204" pitchFamily="34" charset="0"/>
              </a:rPr>
            </a:br>
            <a:r>
              <a:rPr lang="uk-UA" sz="2400" dirty="0">
                <a:solidFill>
                  <a:schemeClr val="tx2"/>
                </a:solidFill>
                <a:latin typeface="Arial" panose="020B0604020202020204" pitchFamily="34" charset="0"/>
                <a:cs typeface="Arial" panose="020B0604020202020204" pitchFamily="34" charset="0"/>
              </a:rPr>
              <a:t>зашкодити їм</a:t>
            </a:r>
            <a:endParaRPr lang="en-GB" sz="2400" dirty="0">
              <a:solidFill>
                <a:schemeClr val="tx2"/>
              </a:solidFill>
              <a:latin typeface="Arial" panose="020B0604020202020204" pitchFamily="34" charset="0"/>
              <a:cs typeface="Arial" panose="020B0604020202020204" pitchFamily="34" charset="0"/>
            </a:endParaRPr>
          </a:p>
        </p:txBody>
      </p:sp>
      <p:pic>
        <p:nvPicPr>
          <p:cNvPr id="4" name="Рисунок 3" descr="Шов мужской со сплошной заливкой">
            <a:extLst>
              <a:ext uri="{FF2B5EF4-FFF2-40B4-BE49-F238E27FC236}">
                <a16:creationId xmlns:a16="http://schemas.microsoft.com/office/drawing/2014/main" id="{FBB574C5-99C8-9B47-E903-11E5DD1B0C8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67803" y="1843217"/>
            <a:ext cx="1900335" cy="1900335"/>
          </a:xfrm>
          <a:prstGeom prst="rect">
            <a:avLst/>
          </a:prstGeom>
        </p:spPr>
      </p:pic>
      <p:pic>
        <p:nvPicPr>
          <p:cNvPr id="11" name="Рисунок 10" descr="Фермер женский со сплошной заливкой">
            <a:extLst>
              <a:ext uri="{FF2B5EF4-FFF2-40B4-BE49-F238E27FC236}">
                <a16:creationId xmlns:a16="http://schemas.microsoft.com/office/drawing/2014/main" id="{757D39CC-F1B0-6FFD-3A15-A948CF16975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099746" y="2046212"/>
            <a:ext cx="1794324" cy="1794324"/>
          </a:xfrm>
          <a:prstGeom prst="rect">
            <a:avLst/>
          </a:prstGeom>
        </p:spPr>
      </p:pic>
      <p:pic>
        <p:nvPicPr>
          <p:cNvPr id="13" name="Рисунок 12" descr="Программист мужской со сплошной заливкой">
            <a:extLst>
              <a:ext uri="{FF2B5EF4-FFF2-40B4-BE49-F238E27FC236}">
                <a16:creationId xmlns:a16="http://schemas.microsoft.com/office/drawing/2014/main" id="{ABF027DA-D0EC-FC69-E7DE-6C4D0C65AEDD}"/>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916314" y="4112752"/>
            <a:ext cx="1900335" cy="1900335"/>
          </a:xfrm>
          <a:prstGeom prst="rect">
            <a:avLst/>
          </a:prstGeom>
        </p:spPr>
      </p:pic>
    </p:spTree>
    <p:extLst>
      <p:ext uri="{BB962C8B-B14F-4D97-AF65-F5344CB8AC3E}">
        <p14:creationId xmlns:p14="http://schemas.microsoft.com/office/powerpoint/2010/main" val="37456471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35100"/>
            <a:ext cx="11210924" cy="424467"/>
          </a:xfrm>
        </p:spPr>
        <p:txBody>
          <a:bodyPr/>
          <a:lstStyle/>
          <a:p>
            <a:r>
              <a:rPr lang="uk-UA" sz="2400" dirty="0">
                <a:solidFill>
                  <a:srgbClr val="1E2DBE"/>
                </a:solidFill>
                <a:latin typeface="Arial" panose="020B0604020202020204" pitchFamily="34" charset="0"/>
                <a:cs typeface="Arial" panose="020B0604020202020204" pitchFamily="34" charset="0"/>
              </a:rPr>
              <a:t>Кому може бути завдано шкоди</a:t>
            </a:r>
            <a:r>
              <a:rPr lang="en-GB" sz="2400" dirty="0">
                <a:solidFill>
                  <a:srgbClr val="1E2DBE"/>
                </a:solidFill>
                <a:latin typeface="Arial" panose="020B0604020202020204" pitchFamily="34" charset="0"/>
                <a:cs typeface="Arial" panose="020B0604020202020204" pitchFamily="34" charset="0"/>
              </a:rPr>
              <a:t>?</a:t>
            </a:r>
            <a:endParaRPr lang="es-ES" sz="2400" dirty="0">
              <a:solidFill>
                <a:srgbClr val="1E2DBE"/>
              </a:solidFill>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103</a:t>
            </a:fld>
            <a:endParaRPr lang="en-GB">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7A45CEB-1630-A039-E68B-D932B1F73150}"/>
              </a:ext>
            </a:extLst>
          </p:cNvPr>
          <p:cNvSpPr txBox="1"/>
          <p:nvPr/>
        </p:nvSpPr>
        <p:spPr>
          <a:xfrm>
            <a:off x="490538" y="2025113"/>
            <a:ext cx="11210924" cy="3816429"/>
          </a:xfrm>
          <a:prstGeom prst="rect">
            <a:avLst/>
          </a:prstGeom>
          <a:noFill/>
        </p:spPr>
        <p:txBody>
          <a:bodyPr wrap="square">
            <a:spAutoFit/>
          </a:bodyPr>
          <a:lstStyle/>
          <a:p>
            <a:pPr marL="342900" indent="-342900">
              <a:buClr>
                <a:schemeClr val="accent2"/>
              </a:buClr>
              <a:buFontTx/>
              <a:buChar char="►"/>
            </a:pPr>
            <a:r>
              <a:rPr lang="uk-UA" sz="2200" dirty="0">
                <a:latin typeface="Arial" panose="020B0604020202020204" pitchFamily="34" charset="0"/>
                <a:cs typeface="Arial" panose="020B0604020202020204" pitchFamily="34" charset="0"/>
              </a:rPr>
              <a:t>Особи, які контактують із небезпечними та шкідливими професійними факторами в робочій зоні</a:t>
            </a:r>
          </a:p>
          <a:p>
            <a:pPr marL="800100" lvl="1" indent="-342900">
              <a:buClr>
                <a:srgbClr val="646ED9"/>
              </a:buClr>
              <a:buFontTx/>
              <a:buChar char="►"/>
            </a:pPr>
            <a:r>
              <a:rPr lang="uk-UA" sz="2200" dirty="0">
                <a:latin typeface="Arial" panose="020B0604020202020204" pitchFamily="34" charset="0"/>
                <a:cs typeface="Arial" panose="020B0604020202020204" pitchFamily="34" charset="0"/>
              </a:rPr>
              <a:t>Наприклад, ті, хто працює з певною речовиною або має з нею контакт через систему праці (включно з відвідувачами)</a:t>
            </a:r>
          </a:p>
          <a:p>
            <a:pPr marL="342900" indent="-342900">
              <a:buClr>
                <a:schemeClr val="accent2"/>
              </a:buClr>
              <a:buFontTx/>
              <a:buChar char="►"/>
            </a:pPr>
            <a:endParaRPr lang="uk-UA" sz="2200" dirty="0">
              <a:latin typeface="Arial" panose="020B0604020202020204" pitchFamily="34" charset="0"/>
              <a:cs typeface="Arial" panose="020B0604020202020204" pitchFamily="34" charset="0"/>
            </a:endParaRPr>
          </a:p>
          <a:p>
            <a:pPr marL="342900" indent="-342900">
              <a:buClr>
                <a:schemeClr val="accent2"/>
              </a:buClr>
              <a:buFontTx/>
              <a:buChar char="►"/>
            </a:pPr>
            <a:r>
              <a:rPr lang="uk-UA" sz="2200" dirty="0">
                <a:latin typeface="Arial" panose="020B0604020202020204" pitchFamily="34" charset="0"/>
                <a:cs typeface="Arial" panose="020B0604020202020204" pitchFamily="34" charset="0"/>
              </a:rPr>
              <a:t>Інші особи (населення)</a:t>
            </a:r>
          </a:p>
          <a:p>
            <a:pPr marL="800100" lvl="1" indent="-342900">
              <a:buClr>
                <a:srgbClr val="646ED9"/>
              </a:buClr>
              <a:buFontTx/>
              <a:buChar char="►"/>
            </a:pPr>
            <a:r>
              <a:rPr lang="uk-UA" sz="2200" dirty="0">
                <a:latin typeface="Arial" panose="020B0604020202020204" pitchFamily="34" charset="0"/>
                <a:cs typeface="Arial" panose="020B0604020202020204" pitchFamily="34" charset="0"/>
              </a:rPr>
              <a:t>Члени сім’ї працівників, які торкаються забрудненого одягу (наприклад, забрудненого азбестовим пилом)</a:t>
            </a:r>
          </a:p>
          <a:p>
            <a:pPr marL="800100" lvl="1" indent="-342900">
              <a:buClr>
                <a:srgbClr val="646ED9"/>
              </a:buClr>
              <a:buFontTx/>
              <a:buChar char="►"/>
            </a:pPr>
            <a:r>
              <a:rPr lang="uk-UA" sz="2200" dirty="0">
                <a:latin typeface="Arial" panose="020B0604020202020204" pitchFamily="34" charset="0"/>
                <a:cs typeface="Arial" panose="020B0604020202020204" pitchFamily="34" charset="0"/>
              </a:rPr>
              <a:t>Перехожі або місцеві мешканці, які вдихають речовини, що викидаються із систем витяжної вентиляції, тощо</a:t>
            </a:r>
          </a:p>
          <a:p>
            <a:pPr marL="800100" lvl="1" indent="-342900">
              <a:buClr>
                <a:srgbClr val="646ED9"/>
              </a:buClr>
              <a:buFontTx/>
              <a:buChar char="►"/>
            </a:pPr>
            <a:r>
              <a:rPr lang="uk-UA" sz="2200" dirty="0">
                <a:latin typeface="Arial" panose="020B0604020202020204" pitchFamily="34" charset="0"/>
                <a:cs typeface="Arial" panose="020B0604020202020204" pitchFamily="34" charset="0"/>
              </a:rPr>
              <a:t>Особи, постраждалі під час великих промислових аварій тощо</a:t>
            </a:r>
          </a:p>
        </p:txBody>
      </p:sp>
    </p:spTree>
    <p:extLst>
      <p:ext uri="{BB962C8B-B14F-4D97-AF65-F5344CB8AC3E}">
        <p14:creationId xmlns:p14="http://schemas.microsoft.com/office/powerpoint/2010/main" val="31478726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351494" y="2030879"/>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90538" y="1443414"/>
            <a:ext cx="11210924" cy="461315"/>
          </a:xfrm>
        </p:spPr>
        <p:txBody>
          <a:bodyPr/>
          <a:lstStyle/>
          <a:p>
            <a:r>
              <a:rPr lang="uk-UA" sz="2400" dirty="0">
                <a:latin typeface="Arial" panose="020B0604020202020204" pitchFamily="34" charset="0"/>
                <a:cs typeface="Arial" panose="020B0604020202020204" pitchFamily="34" charset="0"/>
              </a:rPr>
              <a:t>Якої шкоди можуть зазнати працівники</a:t>
            </a:r>
            <a:r>
              <a:rPr lang="en-GB" sz="2400" dirty="0">
                <a:latin typeface="Arial" panose="020B0604020202020204" pitchFamily="34" charset="0"/>
                <a:cs typeface="Arial" panose="020B0604020202020204" pitchFamily="34" charset="0"/>
              </a:rPr>
              <a:t>? </a:t>
            </a:r>
            <a:endParaRPr lang="es-ES" sz="2400"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104</a:t>
            </a:fld>
            <a:endParaRPr lang="en-GB">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CC9D4A68-1F38-DF20-7CE6-28CF896C487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00255" y="1803414"/>
            <a:ext cx="3899786" cy="3466998"/>
          </a:xfrm>
          <a:prstGeom prst="rect">
            <a:avLst/>
          </a:prstGeom>
        </p:spPr>
      </p:pic>
      <p:pic>
        <p:nvPicPr>
          <p:cNvPr id="11" name="Picture 10">
            <a:extLst>
              <a:ext uri="{FF2B5EF4-FFF2-40B4-BE49-F238E27FC236}">
                <a16:creationId xmlns:a16="http://schemas.microsoft.com/office/drawing/2014/main" id="{FAE9D715-09E6-0B4B-95BE-9E9C71222C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89306" y="4466227"/>
            <a:ext cx="2860842" cy="2076349"/>
          </a:xfrm>
          <a:prstGeom prst="rect">
            <a:avLst/>
          </a:prstGeom>
        </p:spPr>
      </p:pic>
      <p:sp>
        <p:nvSpPr>
          <p:cNvPr id="7" name="TextBox 6">
            <a:extLst>
              <a:ext uri="{FF2B5EF4-FFF2-40B4-BE49-F238E27FC236}">
                <a16:creationId xmlns:a16="http://schemas.microsoft.com/office/drawing/2014/main" id="{51B3A0AD-04A4-A150-60D9-A82E29D7A460}"/>
              </a:ext>
            </a:extLst>
          </p:cNvPr>
          <p:cNvSpPr txBox="1"/>
          <p:nvPr/>
        </p:nvSpPr>
        <p:spPr>
          <a:xfrm>
            <a:off x="391959" y="2274356"/>
            <a:ext cx="6110441" cy="3693319"/>
          </a:xfrm>
          <a:prstGeom prst="rect">
            <a:avLst/>
          </a:prstGeom>
          <a:noFill/>
        </p:spPr>
        <p:txBody>
          <a:bodyPr wrap="square">
            <a:spAutoFit/>
          </a:bodyPr>
          <a:lstStyle/>
          <a:p>
            <a:pPr>
              <a:buClr>
                <a:schemeClr val="accent2"/>
              </a:buClr>
            </a:pPr>
            <a:r>
              <a:rPr lang="uk-UA" dirty="0">
                <a:solidFill>
                  <a:srgbClr val="E85439"/>
                </a:solidFill>
                <a:latin typeface="Arial" panose="020B0604020202020204" pitchFamily="34" charset="0"/>
                <a:cs typeface="Arial" panose="020B0604020202020204" pitchFamily="34" charset="0"/>
              </a:rPr>
              <a:t>Деякі приклади: </a:t>
            </a:r>
          </a:p>
          <a:p>
            <a:pPr marL="342900" indent="-342900">
              <a:buClr>
                <a:schemeClr val="accent2"/>
              </a:buClr>
              <a:buFontTx/>
              <a:buChar char="►"/>
            </a:pPr>
            <a:r>
              <a:rPr lang="uk-UA" dirty="0">
                <a:latin typeface="Arial" panose="020B0604020202020204" pitchFamily="34" charset="0"/>
                <a:cs typeface="Arial" panose="020B0604020202020204" pitchFamily="34" charset="0"/>
              </a:rPr>
              <a:t>Подразнення або незворотне ушкодження шкіри чи очей (наприклад, опіки)</a:t>
            </a:r>
          </a:p>
          <a:p>
            <a:pPr marL="342900" indent="-342900">
              <a:buClr>
                <a:schemeClr val="accent2"/>
              </a:buClr>
              <a:buFontTx/>
              <a:buChar char="►"/>
            </a:pPr>
            <a:r>
              <a:rPr lang="uk-UA" dirty="0">
                <a:latin typeface="Arial" panose="020B0604020202020204" pitchFamily="34" charset="0"/>
                <a:cs typeface="Arial" panose="020B0604020202020204" pitchFamily="34" charset="0"/>
              </a:rPr>
              <a:t>Проблеми з диханням (як-от алергія чи астма, утруднене дихання, кашель)</a:t>
            </a:r>
          </a:p>
          <a:p>
            <a:pPr marL="342900" indent="-342900">
              <a:buClr>
                <a:schemeClr val="accent2"/>
              </a:buClr>
              <a:buFontTx/>
              <a:buChar char="►"/>
            </a:pPr>
            <a:r>
              <a:rPr lang="uk-UA" dirty="0">
                <a:latin typeface="Arial" panose="020B0604020202020204" pitchFamily="34" charset="0"/>
                <a:cs typeface="Arial" panose="020B0604020202020204" pitchFamily="34" charset="0"/>
              </a:rPr>
              <a:t>Порізи та ампутація</a:t>
            </a:r>
          </a:p>
          <a:p>
            <a:pPr marL="342900" indent="-342900">
              <a:buClr>
                <a:schemeClr val="accent2"/>
              </a:buClr>
              <a:buFontTx/>
              <a:buChar char="►"/>
            </a:pPr>
            <a:r>
              <a:rPr lang="uk-UA" dirty="0" err="1">
                <a:latin typeface="Arial" panose="020B0604020202020204" pitchFamily="34" charset="0"/>
                <a:cs typeface="Arial" panose="020B0604020202020204" pitchFamily="34" charset="0"/>
              </a:rPr>
              <a:t>Розчавлювання</a:t>
            </a:r>
            <a:r>
              <a:rPr lang="uk-UA" dirty="0">
                <a:latin typeface="Arial" panose="020B0604020202020204" pitchFamily="34" charset="0"/>
                <a:cs typeface="Arial" panose="020B0604020202020204" pitchFamily="34" charset="0"/>
              </a:rPr>
              <a:t>/заплутування</a:t>
            </a:r>
          </a:p>
          <a:p>
            <a:pPr marL="342900" indent="-342900">
              <a:buClr>
                <a:schemeClr val="accent2"/>
              </a:buClr>
              <a:buFontTx/>
              <a:buChar char="►"/>
            </a:pPr>
            <a:r>
              <a:rPr lang="uk-UA" dirty="0">
                <a:latin typeface="Arial" panose="020B0604020202020204" pitchFamily="34" charset="0"/>
                <a:cs typeface="Arial" panose="020B0604020202020204" pitchFamily="34" charset="0"/>
              </a:rPr>
              <a:t>Розлади опорно-рухового апарату (біль у спині, ушкодження від постійного напруження)</a:t>
            </a:r>
          </a:p>
          <a:p>
            <a:pPr marL="342900" indent="-342900">
              <a:buClr>
                <a:schemeClr val="accent2"/>
              </a:buClr>
              <a:buFontTx/>
              <a:buChar char="►"/>
            </a:pPr>
            <a:r>
              <a:rPr lang="uk-UA" dirty="0">
                <a:latin typeface="Arial" panose="020B0604020202020204" pitchFamily="34" charset="0"/>
                <a:cs typeface="Arial" panose="020B0604020202020204" pitchFamily="34" charset="0"/>
              </a:rPr>
              <a:t>Порушення фертильності, негативний вплив на майбутню дитину або дітей, яких годують грудьми</a:t>
            </a:r>
          </a:p>
          <a:p>
            <a:pPr marL="342900" indent="-342900">
              <a:buClr>
                <a:schemeClr val="accent2"/>
              </a:buClr>
              <a:buFontTx/>
              <a:buChar char="►"/>
            </a:pPr>
            <a:r>
              <a:rPr lang="uk-UA" dirty="0">
                <a:latin typeface="Arial" panose="020B0604020202020204" pitchFamily="34" charset="0"/>
                <a:cs typeface="Arial" panose="020B0604020202020204" pitchFamily="34" charset="0"/>
              </a:rPr>
              <a:t>Рак</a:t>
            </a:r>
          </a:p>
          <a:p>
            <a:pPr marL="342900" indent="-342900">
              <a:buClr>
                <a:schemeClr val="accent2"/>
              </a:buClr>
              <a:buFontTx/>
              <a:buChar char="►"/>
            </a:pPr>
            <a:r>
              <a:rPr lang="uk-UA" dirty="0">
                <a:latin typeface="Arial" panose="020B0604020202020204" pitchFamily="34" charset="0"/>
                <a:cs typeface="Arial" panose="020B0604020202020204" pitchFamily="34" charset="0"/>
              </a:rPr>
              <a:t>Смерть</a:t>
            </a:r>
          </a:p>
        </p:txBody>
      </p:sp>
      <p:sp>
        <p:nvSpPr>
          <p:cNvPr id="12" name="Footer Placeholder 5">
            <a:extLst>
              <a:ext uri="{FF2B5EF4-FFF2-40B4-BE49-F238E27FC236}">
                <a16:creationId xmlns:a16="http://schemas.microsoft.com/office/drawing/2014/main" id="{EED19E31-FFE1-C2E8-3779-2E6F01BE83A1}"/>
              </a:ext>
            </a:extLst>
          </p:cNvPr>
          <p:cNvSpPr>
            <a:spLocks noGrp="1"/>
          </p:cNvSpPr>
          <p:nvPr>
            <p:ph type="ftr" sz="quarter" idx="11"/>
          </p:nvPr>
        </p:nvSpPr>
        <p:spPr>
          <a:xfrm>
            <a:off x="490538" y="6337302"/>
            <a:ext cx="5605462" cy="180000"/>
          </a:xfrm>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46771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a:xfrm>
            <a:off x="490538" y="1423195"/>
            <a:ext cx="9596437" cy="720000"/>
          </a:xfrm>
        </p:spPr>
        <p:txBody>
          <a:bodyPr/>
          <a:lstStyle/>
          <a:p>
            <a:r>
              <a:rPr lang="uk-UA" sz="2400" dirty="0">
                <a:latin typeface="Arial" panose="020B0604020202020204" pitchFamily="34" charset="0"/>
                <a:cs typeface="Arial" panose="020B0604020202020204" pitchFamily="34" charset="0"/>
              </a:rPr>
              <a:t>Визначити заходи контролю професійних ризиків для безпеки та здоров’я й прийняти відповідне рішення щодо них</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105</a:t>
            </a:fld>
            <a:endParaRPr lang="en-GB" dirty="0">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490538" y="2499315"/>
            <a:ext cx="6383762"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uk-UA" sz="2200" b="1" dirty="0">
                <a:solidFill>
                  <a:srgbClr val="FF0000"/>
                </a:solidFill>
                <a:latin typeface="Arial" panose="020B0604020202020204" pitchFamily="34" charset="0"/>
                <a:cs typeface="Arial" panose="020B0604020202020204" pitchFamily="34" charset="0"/>
              </a:rPr>
              <a:t>Складається з двох частин:</a:t>
            </a:r>
            <a:endParaRPr lang="en-US" sz="2200" b="1" dirty="0">
              <a:solidFill>
                <a:srgbClr val="FF0000"/>
              </a:solidFill>
              <a:latin typeface="Arial" panose="020B0604020202020204" pitchFamily="34" charset="0"/>
              <a:cs typeface="Arial" panose="020B0604020202020204" pitchFamily="34" charset="0"/>
            </a:endParaRPr>
          </a:p>
          <a:p>
            <a:pPr marL="0" lvl="2" indent="0">
              <a:buNone/>
            </a:pPr>
            <a:endParaRPr lang="en-US" sz="2200" dirty="0">
              <a:solidFill>
                <a:schemeClr val="accent2"/>
              </a:solidFill>
              <a:latin typeface="Arial" panose="020B0604020202020204" pitchFamily="34" charset="0"/>
              <a:cs typeface="Arial" panose="020B0604020202020204" pitchFamily="34" charset="0"/>
            </a:endParaRPr>
          </a:p>
          <a:p>
            <a:pPr lvl="2"/>
            <a:r>
              <a:rPr lang="en-US" sz="2200" dirty="0">
                <a:solidFill>
                  <a:schemeClr val="tx2"/>
                </a:solidFill>
                <a:latin typeface="Arial" panose="020B0604020202020204" pitchFamily="34" charset="0"/>
                <a:cs typeface="Arial" panose="020B0604020202020204" pitchFamily="34" charset="0"/>
              </a:rPr>
              <a:t>A: </a:t>
            </a:r>
            <a:r>
              <a:rPr lang="uk-UA" sz="2200" dirty="0">
                <a:solidFill>
                  <a:schemeClr val="tx2"/>
                </a:solidFill>
                <a:latin typeface="Arial" panose="020B0604020202020204" pitchFamily="34" charset="0"/>
                <a:cs typeface="Arial" panose="020B0604020202020204" pitchFamily="34" charset="0"/>
              </a:rPr>
              <a:t>визначте, що ви вже робите в плані наявних заходів із контролю ризиків. Чи цього достатньо для зменшення ризику до прийнятного рівня?</a:t>
            </a:r>
          </a:p>
          <a:p>
            <a:pPr lvl="2"/>
            <a:endParaRPr lang="en-US" sz="2200" b="0" dirty="0">
              <a:solidFill>
                <a:schemeClr val="tx2"/>
              </a:solidFill>
              <a:latin typeface="Arial" panose="020B0604020202020204" pitchFamily="34" charset="0"/>
              <a:cs typeface="Arial" panose="020B0604020202020204" pitchFamily="34" charset="0"/>
            </a:endParaRPr>
          </a:p>
          <a:p>
            <a:pPr lvl="2"/>
            <a:r>
              <a:rPr lang="en-US" sz="2200" dirty="0">
                <a:solidFill>
                  <a:schemeClr val="tx2"/>
                </a:solidFill>
                <a:latin typeface="Arial" panose="020B0604020202020204" pitchFamily="34" charset="0"/>
                <a:cs typeface="Arial" panose="020B0604020202020204" pitchFamily="34" charset="0"/>
              </a:rPr>
              <a:t>B: </a:t>
            </a:r>
            <a:r>
              <a:rPr lang="uk-UA" sz="2200" dirty="0">
                <a:solidFill>
                  <a:schemeClr val="tx2"/>
                </a:solidFill>
                <a:latin typeface="Arial" panose="020B0604020202020204" pitchFamily="34" charset="0"/>
                <a:cs typeface="Arial" panose="020B0604020202020204" pitchFamily="34" charset="0"/>
              </a:rPr>
              <a:t>визначте, які ще заходи з контролю ризиків необхідні для зменшення ризику до прийнятного рівня</a:t>
            </a:r>
            <a:endParaRPr lang="en-GB" sz="2200" b="0" dirty="0">
              <a:solidFill>
                <a:schemeClr val="tx2"/>
              </a:solidFill>
              <a:latin typeface="Arial" panose="020B0604020202020204" pitchFamily="34" charset="0"/>
              <a:cs typeface="Arial" panose="020B0604020202020204" pitchFamily="34" charset="0"/>
            </a:endParaRPr>
          </a:p>
          <a:p>
            <a:pPr lvl="2"/>
            <a:endParaRPr lang="en-US" sz="2200" dirty="0">
              <a:solidFill>
                <a:schemeClr val="tx2"/>
              </a:solidFill>
              <a:latin typeface="Arial" panose="020B0604020202020204" pitchFamily="34" charset="0"/>
              <a:cs typeface="Arial" panose="020B0604020202020204" pitchFamily="34" charset="0"/>
            </a:endParaRPr>
          </a:p>
        </p:txBody>
      </p:sp>
      <p:grpSp>
        <p:nvGrpSpPr>
          <p:cNvPr id="14" name="Групувати 13">
            <a:extLst>
              <a:ext uri="{FF2B5EF4-FFF2-40B4-BE49-F238E27FC236}">
                <a16:creationId xmlns:a16="http://schemas.microsoft.com/office/drawing/2014/main" id="{836AFBC7-9DA0-E5B1-E5B0-9BE4A53A321B}"/>
              </a:ext>
            </a:extLst>
          </p:cNvPr>
          <p:cNvGrpSpPr/>
          <p:nvPr/>
        </p:nvGrpSpPr>
        <p:grpSpPr>
          <a:xfrm>
            <a:off x="6905678" y="3019454"/>
            <a:ext cx="2051996" cy="2051996"/>
            <a:chOff x="5380671" y="1490477"/>
            <a:chExt cx="2051996" cy="2051996"/>
          </a:xfrm>
        </p:grpSpPr>
        <p:sp>
          <p:nvSpPr>
            <p:cNvPr id="15" name="Овал 14">
              <a:extLst>
                <a:ext uri="{FF2B5EF4-FFF2-40B4-BE49-F238E27FC236}">
                  <a16:creationId xmlns:a16="http://schemas.microsoft.com/office/drawing/2014/main" id="{EB6DC566-1F2B-0890-6060-E7F598E90AAF}"/>
                </a:ext>
              </a:extLst>
            </p:cNvPr>
            <p:cNvSpPr/>
            <p:nvPr/>
          </p:nvSpPr>
          <p:spPr>
            <a:xfrm>
              <a:off x="5380671" y="1490477"/>
              <a:ext cx="2051996" cy="2051996"/>
            </a:xfrm>
            <a:prstGeom prst="ellipse">
              <a:avLst/>
            </a:prstGeom>
            <a:solidFill>
              <a:srgbClr val="00B050"/>
            </a:solidFill>
            <a:ln>
              <a:noFill/>
            </a:ln>
          </p:spPr>
          <p:style>
            <a:lnRef idx="2">
              <a:scrgbClr r="0" g="0" b="0"/>
            </a:lnRef>
            <a:fillRef idx="1">
              <a:scrgbClr r="0" g="0" b="0"/>
            </a:fillRef>
            <a:effectRef idx="0">
              <a:schemeClr val="accent3">
                <a:hueOff val="4232193"/>
                <a:satOff val="-3130"/>
                <a:lumOff val="-6862"/>
                <a:alphaOff val="0"/>
              </a:schemeClr>
            </a:effectRef>
            <a:fontRef idx="minor">
              <a:schemeClr val="lt1"/>
            </a:fontRef>
          </p:style>
        </p:sp>
        <p:sp>
          <p:nvSpPr>
            <p:cNvPr id="16" name="Овал 4">
              <a:extLst>
                <a:ext uri="{FF2B5EF4-FFF2-40B4-BE49-F238E27FC236}">
                  <a16:creationId xmlns:a16="http://schemas.microsoft.com/office/drawing/2014/main" id="{D85547F0-3448-FD9F-1AA8-82B2F415EB43}"/>
                </a:ext>
              </a:extLst>
            </p:cNvPr>
            <p:cNvSpPr txBox="1"/>
            <p:nvPr/>
          </p:nvSpPr>
          <p:spPr>
            <a:xfrm>
              <a:off x="5681179" y="1790985"/>
              <a:ext cx="1450980" cy="14509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Крок 2</a:t>
              </a:r>
            </a:p>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Оцінювання професійних ризиків, матриця та </a:t>
              </a:r>
              <a:r>
                <a:rPr lang="uk-UA" sz="1400" b="1" kern="1200" noProof="0" dirty="0" err="1">
                  <a:latin typeface="Arial" panose="020B0604020202020204" pitchFamily="34" charset="0"/>
                  <a:cs typeface="Arial" panose="020B0604020202020204" pitchFamily="34" charset="0"/>
                </a:rPr>
                <a:t>ієрархізація</a:t>
              </a:r>
              <a:endParaRPr lang="uk-UA" sz="1400" b="1" kern="1200" noProof="0" dirty="0">
                <a:latin typeface="Arial" panose="020B0604020202020204" pitchFamily="34" charset="0"/>
                <a:cs typeface="Arial" panose="020B0604020202020204" pitchFamily="34" charset="0"/>
              </a:endParaRPr>
            </a:p>
          </p:txBody>
        </p:sp>
      </p:grpSp>
      <p:sp>
        <p:nvSpPr>
          <p:cNvPr id="17" name="Стрелка: вправо 10">
            <a:extLst>
              <a:ext uri="{FF2B5EF4-FFF2-40B4-BE49-F238E27FC236}">
                <a16:creationId xmlns:a16="http://schemas.microsoft.com/office/drawing/2014/main" id="{3D4A1B15-9E36-1D77-7078-35A2571380BC}"/>
              </a:ext>
            </a:extLst>
          </p:cNvPr>
          <p:cNvSpPr/>
          <p:nvPr/>
        </p:nvSpPr>
        <p:spPr>
          <a:xfrm>
            <a:off x="9217450" y="3761655"/>
            <a:ext cx="619988" cy="567594"/>
          </a:xfrm>
          <a:prstGeom prst="rightArrow">
            <a:avLst/>
          </a:prstGeom>
          <a:solidFill>
            <a:schemeClr val="accent6">
              <a:lumMod val="50000"/>
            </a:schemeClr>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atin typeface="Arial" panose="020B0604020202020204" pitchFamily="34" charset="0"/>
              <a:cs typeface="Arial" panose="020B0604020202020204" pitchFamily="34" charset="0"/>
            </a:endParaRPr>
          </a:p>
        </p:txBody>
      </p:sp>
      <p:sp>
        <p:nvSpPr>
          <p:cNvPr id="18" name="Блок-схема: узел 9">
            <a:extLst>
              <a:ext uri="{FF2B5EF4-FFF2-40B4-BE49-F238E27FC236}">
                <a16:creationId xmlns:a16="http://schemas.microsoft.com/office/drawing/2014/main" id="{92BB14BB-08EE-0DBF-4641-096560A3281F}"/>
              </a:ext>
            </a:extLst>
          </p:cNvPr>
          <p:cNvSpPr/>
          <p:nvPr/>
        </p:nvSpPr>
        <p:spPr>
          <a:xfrm>
            <a:off x="9960578" y="3203170"/>
            <a:ext cx="1718256" cy="1684565"/>
          </a:xfrm>
          <a:prstGeom prst="flowChartConnector">
            <a:avLst/>
          </a:prstGeom>
          <a:solidFill>
            <a:srgbClr val="BAED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uk-UA" sz="1400" b="1" kern="1200" dirty="0" err="1">
                <a:solidFill>
                  <a:schemeClr val="tx1"/>
                </a:solidFill>
                <a:latin typeface="Arial" panose="020B0604020202020204" pitchFamily="34" charset="0"/>
                <a:cs typeface="Arial" panose="020B0604020202020204" pitchFamily="34" charset="0"/>
              </a:rPr>
              <a:t>Характе-ризація</a:t>
            </a:r>
            <a:r>
              <a:rPr lang="uk-UA" sz="1400" b="1" kern="1200" dirty="0">
                <a:solidFill>
                  <a:schemeClr val="tx1"/>
                </a:solidFill>
                <a:latin typeface="Arial" panose="020B0604020202020204" pitchFamily="34" charset="0"/>
                <a:cs typeface="Arial" panose="020B0604020202020204" pitchFamily="34" charset="0"/>
              </a:rPr>
              <a:t> професійних ризиків</a:t>
            </a:r>
          </a:p>
        </p:txBody>
      </p:sp>
    </p:spTree>
    <p:extLst>
      <p:ext uri="{BB962C8B-B14F-4D97-AF65-F5344CB8AC3E}">
        <p14:creationId xmlns:p14="http://schemas.microsoft.com/office/powerpoint/2010/main" val="342682937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uk-UA" altLang="en-US" sz="2400" dirty="0">
                <a:solidFill>
                  <a:srgbClr val="1E2DBE"/>
                </a:solidFill>
                <a:latin typeface="Arial" panose="020B0604020202020204" pitchFamily="34" charset="0"/>
                <a:cs typeface="Arial" panose="020B0604020202020204" pitchFamily="34" charset="0"/>
              </a:rPr>
              <a:t>Визначення професійного ризику</a:t>
            </a:r>
            <a:endParaRPr lang="es-ES" sz="2400" dirty="0">
              <a:solidFill>
                <a:srgbClr val="1E2DBE"/>
              </a:solidFill>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106</a:t>
            </a:fld>
            <a:endParaRPr lang="en-GB">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C65D7E2-3A01-26CE-F59F-9B4F8D6E2CAD}"/>
              </a:ext>
            </a:extLst>
          </p:cNvPr>
          <p:cNvSpPr txBox="1"/>
          <p:nvPr/>
        </p:nvSpPr>
        <p:spPr>
          <a:xfrm>
            <a:off x="391958" y="2055584"/>
            <a:ext cx="11309503" cy="3724096"/>
          </a:xfrm>
          <a:prstGeom prst="rect">
            <a:avLst/>
          </a:prstGeom>
          <a:noFill/>
        </p:spPr>
        <p:txBody>
          <a:bodyPr wrap="square">
            <a:spAutoFit/>
          </a:bodyPr>
          <a:lstStyle/>
          <a:p>
            <a:pPr marL="342900" indent="-342900">
              <a:spcAft>
                <a:spcPts val="1200"/>
              </a:spcAft>
              <a:buClr>
                <a:schemeClr val="accent2"/>
              </a:buClr>
              <a:buFontTx/>
              <a:buChar char="►"/>
            </a:pPr>
            <a:r>
              <a:rPr lang="uk-UA" sz="2200" dirty="0">
                <a:latin typeface="Arial" panose="020B0604020202020204" pitchFamily="34" charset="0"/>
                <a:cs typeface="Arial" panose="020B0604020202020204" pitchFamily="34" charset="0"/>
              </a:rPr>
              <a:t>Частота контакту з небезпечним та шкідливим професійним фактором – підвищує ризик</a:t>
            </a:r>
          </a:p>
          <a:p>
            <a:pPr marL="800100" lvl="1" indent="-342900">
              <a:spcAft>
                <a:spcPts val="1200"/>
              </a:spcAft>
              <a:buClr>
                <a:srgbClr val="646ED9"/>
              </a:buClr>
              <a:buFontTx/>
              <a:buChar char="►"/>
            </a:pPr>
            <a:r>
              <a:rPr lang="uk-UA" sz="2200" dirty="0">
                <a:latin typeface="Arial" panose="020B0604020202020204" pitchFamily="34" charset="0"/>
                <a:cs typeface="Arial" panose="020B0604020202020204" pitchFamily="34" charset="0"/>
              </a:rPr>
              <a:t>Як часто працівник перебуває поруч із вентилятором?</a:t>
            </a:r>
          </a:p>
          <a:p>
            <a:pPr marL="342900" indent="-342900">
              <a:spcAft>
                <a:spcPts val="1200"/>
              </a:spcAft>
              <a:buClr>
                <a:schemeClr val="accent2"/>
              </a:buClr>
              <a:buFontTx/>
              <a:buChar char="►"/>
            </a:pPr>
            <a:r>
              <a:rPr lang="uk-UA" sz="2200" dirty="0">
                <a:latin typeface="Arial" panose="020B0604020202020204" pitchFamily="34" charset="0"/>
                <a:cs typeface="Arial" panose="020B0604020202020204" pitchFamily="34" charset="0"/>
              </a:rPr>
              <a:t>Тяжкість травми – підвищує професійний ризик</a:t>
            </a:r>
          </a:p>
          <a:p>
            <a:pPr marL="800100" lvl="1" indent="-342900">
              <a:spcAft>
                <a:spcPts val="1200"/>
              </a:spcAft>
              <a:buClr>
                <a:srgbClr val="646ED9"/>
              </a:buClr>
              <a:buFontTx/>
              <a:buChar char="►"/>
            </a:pPr>
            <a:r>
              <a:rPr lang="uk-UA" sz="2200" dirty="0">
                <a:latin typeface="Arial" panose="020B0604020202020204" pitchFamily="34" charset="0"/>
                <a:cs typeface="Arial" panose="020B0604020202020204" pitchFamily="34" charset="0"/>
              </a:rPr>
              <a:t>Чи посилює швидкість вентилятора тяжкість травми?</a:t>
            </a:r>
          </a:p>
          <a:p>
            <a:pPr marL="342900" indent="-342900">
              <a:spcAft>
                <a:spcPts val="1200"/>
              </a:spcAft>
              <a:buClr>
                <a:schemeClr val="accent2"/>
              </a:buClr>
              <a:buFontTx/>
              <a:buChar char="►"/>
            </a:pPr>
            <a:r>
              <a:rPr lang="uk-UA" sz="2200" dirty="0">
                <a:latin typeface="Arial" panose="020B0604020202020204" pitchFamily="34" charset="0"/>
                <a:cs typeface="Arial" panose="020B0604020202020204" pitchFamily="34" charset="0"/>
              </a:rPr>
              <a:t>Кількість працівників, які мали контакт, – підвищує професійний ризик</a:t>
            </a:r>
          </a:p>
          <a:p>
            <a:pPr marL="800100" lvl="1" indent="-342900">
              <a:spcAft>
                <a:spcPts val="1200"/>
              </a:spcAft>
              <a:buClr>
                <a:srgbClr val="646ED9"/>
              </a:buClr>
              <a:buFontTx/>
              <a:buChar char="►"/>
            </a:pPr>
            <a:r>
              <a:rPr lang="uk-UA" sz="2200" dirty="0">
                <a:latin typeface="Arial" panose="020B0604020202020204" pitchFamily="34" charset="0"/>
                <a:cs typeface="Arial" panose="020B0604020202020204" pitchFamily="34" charset="0"/>
              </a:rPr>
              <a:t>Контактували 1 працівник або 10 працівників</a:t>
            </a:r>
          </a:p>
          <a:p>
            <a:pPr marL="800100" lvl="1" indent="-342900">
              <a:spcAft>
                <a:spcPts val="1200"/>
              </a:spcAft>
              <a:buClr>
                <a:srgbClr val="646ED9"/>
              </a:buClr>
              <a:buFontTx/>
              <a:buChar char="►"/>
            </a:pPr>
            <a:r>
              <a:rPr lang="uk-UA" sz="2200" dirty="0">
                <a:latin typeface="Arial" panose="020B0604020202020204" pitchFamily="34" charset="0"/>
                <a:cs typeface="Arial" panose="020B0604020202020204" pitchFamily="34" charset="0"/>
              </a:rPr>
              <a:t>Вентилятор на одному столі або стіл у залі засідань</a:t>
            </a:r>
          </a:p>
        </p:txBody>
      </p:sp>
    </p:spTree>
    <p:extLst>
      <p:ext uri="{BB962C8B-B14F-4D97-AF65-F5344CB8AC3E}">
        <p14:creationId xmlns:p14="http://schemas.microsoft.com/office/powerpoint/2010/main" val="13442936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Вправа «Небезпека-1» </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107</a:t>
            </a:fld>
            <a:endParaRPr lang="en-GB">
              <a:latin typeface="Arial" panose="020B0604020202020204" pitchFamily="34" charset="0"/>
              <a:cs typeface="Arial" panose="020B0604020202020204" pitchFamily="34" charset="0"/>
            </a:endParaRPr>
          </a:p>
        </p:txBody>
      </p:sp>
      <p:pic>
        <p:nvPicPr>
          <p:cNvPr id="8" name="Imagen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3038" y="1880322"/>
            <a:ext cx="5729189" cy="4005161"/>
          </a:xfrm>
          <a:prstGeom prst="rect">
            <a:avLst/>
          </a:prstGeom>
        </p:spPr>
      </p:pic>
      <p:sp>
        <p:nvSpPr>
          <p:cNvPr id="10" name="Content Placeholder 2"/>
          <p:cNvSpPr txBox="1">
            <a:spLocks/>
          </p:cNvSpPr>
          <p:nvPr/>
        </p:nvSpPr>
        <p:spPr>
          <a:xfrm>
            <a:off x="409897" y="2143195"/>
            <a:ext cx="4710844" cy="397560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Aft>
                <a:spcPts val="1200"/>
              </a:spcAft>
            </a:pPr>
            <a:r>
              <a:rPr lang="uk-UA" sz="2200" dirty="0">
                <a:solidFill>
                  <a:schemeClr val="tx2"/>
                </a:solidFill>
                <a:latin typeface="Arial" panose="020B0604020202020204" pitchFamily="34" charset="0"/>
                <a:cs typeface="Arial" panose="020B0604020202020204" pitchFamily="34" charset="0"/>
              </a:rPr>
              <a:t>Індивідуальна робота</a:t>
            </a:r>
            <a:r>
              <a:rPr lang="en-US" sz="2200" dirty="0">
                <a:solidFill>
                  <a:schemeClr val="tx2"/>
                </a:solidFill>
                <a:latin typeface="Arial" panose="020B0604020202020204" pitchFamily="34" charset="0"/>
                <a:cs typeface="Arial" panose="020B0604020202020204" pitchFamily="34" charset="0"/>
              </a:rPr>
              <a:t>: </a:t>
            </a:r>
            <a:r>
              <a:rPr lang="uk-UA" sz="2200" dirty="0">
                <a:solidFill>
                  <a:schemeClr val="tx2"/>
                </a:solidFill>
                <a:latin typeface="Arial" panose="020B0604020202020204" pitchFamily="34" charset="0"/>
                <a:cs typeface="Arial" panose="020B0604020202020204" pitchFamily="34" charset="0"/>
              </a:rPr>
              <a:t>виявіть небезпечні фактори на своєму підприємстві (робочій зоні, робочому місці) й запишіть три небезпечні та шкідливі професійні фактори, наявні на ньому</a:t>
            </a:r>
          </a:p>
          <a:p>
            <a:pPr lvl="2">
              <a:spcAft>
                <a:spcPts val="1200"/>
              </a:spcAft>
            </a:pPr>
            <a:r>
              <a:rPr lang="uk-UA" sz="2200" dirty="0">
                <a:solidFill>
                  <a:schemeClr val="tx2"/>
                </a:solidFill>
                <a:latin typeface="Arial" panose="020B0604020202020204" pitchFamily="34" charset="0"/>
                <a:cs typeface="Arial" panose="020B0604020202020204" pitchFamily="34" charset="0"/>
              </a:rPr>
              <a:t>Визначте, де знаходяться ці небезпечні та шкідливі професійні фактори</a:t>
            </a:r>
            <a:endParaRPr lang="es-ES" sz="2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077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11210924" cy="405605"/>
          </a:xfrm>
        </p:spPr>
        <p:txBody>
          <a:bodyPr/>
          <a:lstStyle/>
          <a:p>
            <a:r>
              <a:rPr lang="uk-UA" sz="2400" dirty="0">
                <a:latin typeface="Arial" panose="020B0604020202020204" pitchFamily="34" charset="0"/>
                <a:cs typeface="Arial" panose="020B0604020202020204" pitchFamily="34" charset="0"/>
              </a:rPr>
              <a:t>Вправа «Небезпека-2» </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108</a:t>
            </a:fld>
            <a:endParaRPr lang="en-GB">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409897" y="2285999"/>
            <a:ext cx="9889803" cy="3832797"/>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uk-UA" sz="2200" dirty="0">
                <a:solidFill>
                  <a:schemeClr val="tx2"/>
                </a:solidFill>
                <a:latin typeface="Arial" panose="020B0604020202020204" pitchFamily="34" charset="0"/>
                <a:cs typeface="Arial" panose="020B0604020202020204" pitchFamily="34" charset="0"/>
              </a:rPr>
              <a:t>Визначення осіб, які зазнають </a:t>
            </a:r>
            <a:r>
              <a:rPr lang="uk-UA" altLang="en-US" sz="2200" b="0" dirty="0">
                <a:solidFill>
                  <a:schemeClr val="tx2"/>
                </a:solidFill>
                <a:latin typeface="Arial" panose="020B0604020202020204" pitchFamily="34" charset="0"/>
                <a:cs typeface="Arial" panose="020B0604020202020204" pitchFamily="34" charset="0"/>
              </a:rPr>
              <a:t>професійного</a:t>
            </a:r>
            <a:r>
              <a:rPr lang="uk-UA" sz="2200" dirty="0">
                <a:solidFill>
                  <a:schemeClr val="tx2"/>
                </a:solidFill>
                <a:latin typeface="Arial" panose="020B0604020202020204" pitchFamily="34" charset="0"/>
                <a:cs typeface="Arial" panose="020B0604020202020204" pitchFamily="34" charset="0"/>
              </a:rPr>
              <a:t> ризику, та оцінювання поточного рівня </a:t>
            </a:r>
            <a:r>
              <a:rPr lang="uk-UA" altLang="en-US" sz="2200" b="0" dirty="0">
                <a:solidFill>
                  <a:schemeClr val="tx2"/>
                </a:solidFill>
                <a:latin typeface="Arial" panose="020B0604020202020204" pitchFamily="34" charset="0"/>
                <a:cs typeface="Arial" panose="020B0604020202020204" pitchFamily="34" charset="0"/>
              </a:rPr>
              <a:t>професійних</a:t>
            </a:r>
            <a:r>
              <a:rPr lang="uk-UA" sz="2200" dirty="0">
                <a:solidFill>
                  <a:schemeClr val="tx2"/>
                </a:solidFill>
                <a:latin typeface="Arial" panose="020B0604020202020204" pitchFamily="34" charset="0"/>
                <a:cs typeface="Arial" panose="020B0604020202020204" pitchFamily="34" charset="0"/>
              </a:rPr>
              <a:t> ризиків у вашій робочій зоні</a:t>
            </a:r>
            <a:endParaRPr lang="en-US" sz="2200" dirty="0">
              <a:solidFill>
                <a:schemeClr val="tx2"/>
              </a:solidFill>
              <a:latin typeface="Arial" panose="020B0604020202020204" pitchFamily="34" charset="0"/>
              <a:cs typeface="Arial" panose="020B0604020202020204" pitchFamily="34" charset="0"/>
            </a:endParaRPr>
          </a:p>
          <a:p>
            <a:pPr lvl="2"/>
            <a:endParaRPr lang="en-US" sz="2200" dirty="0">
              <a:solidFill>
                <a:schemeClr val="tx2"/>
              </a:solidFill>
              <a:latin typeface="Arial" panose="020B0604020202020204" pitchFamily="34" charset="0"/>
              <a:cs typeface="Arial" panose="020B0604020202020204" pitchFamily="34" charset="0"/>
            </a:endParaRPr>
          </a:p>
          <a:p>
            <a:pPr lvl="2"/>
            <a: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За допомогою ваших відповідей на вправу «</a:t>
            </a:r>
            <a:r>
              <a:rPr lang="uk-UA" sz="2200" dirty="0">
                <a:solidFill>
                  <a:schemeClr val="tx2"/>
                </a:solidFill>
                <a:latin typeface="Arial" panose="020B0604020202020204" pitchFamily="34" charset="0"/>
                <a:cs typeface="Arial" panose="020B0604020202020204" pitchFamily="34" charset="0"/>
              </a:rPr>
              <a:t>Небезпека-1</a:t>
            </a:r>
            <a: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 продовжити оцінювання </a:t>
            </a:r>
            <a:r>
              <a:rPr lang="uk-UA" altLang="en-US" sz="2200" b="0" dirty="0">
                <a:solidFill>
                  <a:schemeClr val="tx2"/>
                </a:solidFill>
                <a:latin typeface="Arial" panose="020B0604020202020204" pitchFamily="34" charset="0"/>
                <a:cs typeface="Arial" panose="020B0604020202020204" pitchFamily="34" charset="0"/>
              </a:rPr>
              <a:t>професійних</a:t>
            </a:r>
            <a: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 ризиків на підприємстві шляхом визначення, </a:t>
            </a:r>
            <a:r>
              <a:rPr lang="uk-UA" sz="22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кому може бути завдано шкоди і як саме</a:t>
            </a:r>
            <a: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 а також визначити за допомогою матриці </a:t>
            </a:r>
            <a:r>
              <a:rPr lang="uk-UA" altLang="en-US" sz="2200" b="0" dirty="0">
                <a:solidFill>
                  <a:schemeClr val="tx2"/>
                </a:solidFill>
                <a:latin typeface="Arial" panose="020B0604020202020204" pitchFamily="34" charset="0"/>
                <a:cs typeface="Arial" panose="020B0604020202020204" pitchFamily="34" charset="0"/>
              </a:rPr>
              <a:t>професійних</a:t>
            </a:r>
            <a: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 ризиків </a:t>
            </a:r>
            <a:r>
              <a:rPr lang="uk-UA" sz="22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поточний рівень професійного ризику та заповнити карти професійних ризиків</a:t>
            </a:r>
            <a:endParaRPr lang="uk-UA" sz="2200" b="1" dirty="0">
              <a:solidFill>
                <a:schemeClr val="tx2"/>
              </a:solidFill>
              <a:latin typeface="Arial" panose="020B0604020202020204" pitchFamily="34" charset="0"/>
              <a:cs typeface="Arial" panose="020B0604020202020204" pitchFamily="34" charset="0"/>
            </a:endParaRPr>
          </a:p>
          <a:p>
            <a:pPr lvl="2"/>
            <a:endParaRPr lang="en-US" sz="2200" dirty="0">
              <a:solidFill>
                <a:schemeClr val="tx2"/>
              </a:solidFill>
              <a:latin typeface="Arial" panose="020B0604020202020204" pitchFamily="34" charset="0"/>
              <a:cs typeface="Arial" panose="020B0604020202020204" pitchFamily="34" charset="0"/>
            </a:endParaRPr>
          </a:p>
          <a:p>
            <a:pPr lvl="2"/>
            <a:endParaRPr lang="en-US" sz="2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658881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109</a:t>
            </a:fld>
            <a:endParaRPr lang="en-GB">
              <a:latin typeface="Arial" panose="020B0604020202020204" pitchFamily="34" charset="0"/>
              <a:cs typeface="Arial" panose="020B0604020202020204" pitchFamily="34" charset="0"/>
            </a:endParaRPr>
          </a:p>
        </p:txBody>
      </p:sp>
      <p:sp>
        <p:nvSpPr>
          <p:cNvPr id="12" name="CuadroTexto 11"/>
          <p:cNvSpPr txBox="1"/>
          <p:nvPr/>
        </p:nvSpPr>
        <p:spPr>
          <a:xfrm>
            <a:off x="523875" y="2016646"/>
            <a:ext cx="5800725" cy="369332"/>
          </a:xfrm>
          <a:prstGeom prst="rect">
            <a:avLst/>
          </a:prstGeom>
          <a:noFill/>
        </p:spPr>
        <p:txBody>
          <a:bodyPr wrap="square" rtlCol="0">
            <a:spAutoFit/>
          </a:bodyPr>
          <a:lstStyle/>
          <a:p>
            <a:r>
              <a:rPr lang="uk-UA" dirty="0">
                <a:solidFill>
                  <a:schemeClr val="accent2"/>
                </a:solidFill>
                <a:latin typeface="Arial" panose="020B0604020202020204" pitchFamily="34" charset="0"/>
                <a:cs typeface="Arial" panose="020B0604020202020204" pitchFamily="34" charset="0"/>
              </a:rPr>
              <a:t>Чи є рівень професійного ризику прийнятним</a:t>
            </a:r>
            <a:r>
              <a:rPr lang="en-GB" dirty="0">
                <a:solidFill>
                  <a:schemeClr val="accent2"/>
                </a:solidFill>
                <a:latin typeface="Arial" panose="020B0604020202020204" pitchFamily="34" charset="0"/>
                <a:cs typeface="Arial" panose="020B0604020202020204" pitchFamily="34" charset="0"/>
              </a:rPr>
              <a:t>?</a:t>
            </a:r>
          </a:p>
        </p:txBody>
      </p:sp>
      <p:pic>
        <p:nvPicPr>
          <p:cNvPr id="4" name="Picture 3">
            <a:extLst>
              <a:ext uri="{FF2B5EF4-FFF2-40B4-BE49-F238E27FC236}">
                <a16:creationId xmlns:a16="http://schemas.microsoft.com/office/drawing/2014/main" id="{2C8C3C26-6C34-5E4A-B8CD-145641C25B2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6620" y="2654885"/>
            <a:ext cx="2697342" cy="3170727"/>
          </a:xfrm>
          <a:prstGeom prst="rect">
            <a:avLst/>
          </a:prstGeom>
        </p:spPr>
      </p:pic>
      <p:graphicFrame>
        <p:nvGraphicFramePr>
          <p:cNvPr id="3" name="Таблиця 7">
            <a:extLst>
              <a:ext uri="{FF2B5EF4-FFF2-40B4-BE49-F238E27FC236}">
                <a16:creationId xmlns:a16="http://schemas.microsoft.com/office/drawing/2014/main" id="{2B6D5A12-14DB-F0B2-A1E2-D371968AA8E2}"/>
              </a:ext>
            </a:extLst>
          </p:cNvPr>
          <p:cNvGraphicFramePr>
            <a:graphicFrameLocks noGrp="1"/>
          </p:cNvGraphicFramePr>
          <p:nvPr>
            <p:extLst>
              <p:ext uri="{D42A27DB-BD31-4B8C-83A1-F6EECF244321}">
                <p14:modId xmlns:p14="http://schemas.microsoft.com/office/powerpoint/2010/main" val="3496051767"/>
              </p:ext>
            </p:extLst>
          </p:nvPr>
        </p:nvGraphicFramePr>
        <p:xfrm>
          <a:off x="3573462" y="2607492"/>
          <a:ext cx="8128000" cy="331512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4214921154"/>
                    </a:ext>
                  </a:extLst>
                </a:gridCol>
                <a:gridCol w="2032000">
                  <a:extLst>
                    <a:ext uri="{9D8B030D-6E8A-4147-A177-3AD203B41FA5}">
                      <a16:colId xmlns:a16="http://schemas.microsoft.com/office/drawing/2014/main" val="2741597675"/>
                    </a:ext>
                  </a:extLst>
                </a:gridCol>
                <a:gridCol w="2032000">
                  <a:extLst>
                    <a:ext uri="{9D8B030D-6E8A-4147-A177-3AD203B41FA5}">
                      <a16:colId xmlns:a16="http://schemas.microsoft.com/office/drawing/2014/main" val="2517220357"/>
                    </a:ext>
                  </a:extLst>
                </a:gridCol>
                <a:gridCol w="2032000">
                  <a:extLst>
                    <a:ext uri="{9D8B030D-6E8A-4147-A177-3AD203B41FA5}">
                      <a16:colId xmlns:a16="http://schemas.microsoft.com/office/drawing/2014/main" val="1431004729"/>
                    </a:ext>
                  </a:extLst>
                </a:gridCol>
              </a:tblGrid>
              <a:tr h="66302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Імовірність</a:t>
                      </a:r>
                      <a:b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b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(вірогідність) </a:t>
                      </a:r>
                      <a:b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b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настання події</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b="0" i="0" u="none" strike="noStrike" kern="1200" baseline="30000" dirty="0" err="1">
                          <a:solidFill>
                            <a:schemeClr val="tx1"/>
                          </a:solidFill>
                          <a:latin typeface="Arial" panose="020B0604020202020204" pitchFamily="34" charset="0"/>
                          <a:ea typeface="+mn-ea"/>
                          <a:cs typeface="Arial" panose="020B0604020202020204" pitchFamily="34" charset="0"/>
                        </a:rPr>
                        <a:t>Потенційна</a:t>
                      </a:r>
                      <a:r>
                        <a:rPr lang="ru-RU" sz="2400" b="0" i="0" u="none" strike="noStrike" kern="1200" baseline="30000" dirty="0">
                          <a:solidFill>
                            <a:schemeClr val="tx1"/>
                          </a:solidFill>
                          <a:latin typeface="Arial" panose="020B0604020202020204" pitchFamily="34" charset="0"/>
                          <a:ea typeface="+mn-ea"/>
                          <a:cs typeface="Arial" panose="020B0604020202020204" pitchFamily="34" charset="0"/>
                        </a:rPr>
                        <a:t> </a:t>
                      </a:r>
                      <a:r>
                        <a:rPr lang="ru-RU" sz="2400" b="0" i="0" u="none" strike="noStrike" kern="1200" baseline="30000" dirty="0" err="1">
                          <a:solidFill>
                            <a:schemeClr val="tx1"/>
                          </a:solidFill>
                          <a:latin typeface="Arial" panose="020B0604020202020204" pitchFamily="34" charset="0"/>
                          <a:ea typeface="+mn-ea"/>
                          <a:cs typeface="Arial" panose="020B0604020202020204" pitchFamily="34" charset="0"/>
                        </a:rPr>
                        <a:t>тяжкість</a:t>
                      </a:r>
                      <a:r>
                        <a:rPr lang="ru-RU" sz="2400" b="0" i="0" u="none" strike="noStrike" kern="1200" baseline="30000" dirty="0">
                          <a:solidFill>
                            <a:schemeClr val="tx1"/>
                          </a:solidFill>
                          <a:latin typeface="Arial" panose="020B0604020202020204" pitchFamily="34" charset="0"/>
                          <a:ea typeface="+mn-ea"/>
                          <a:cs typeface="Arial" panose="020B0604020202020204" pitchFamily="34" charset="0"/>
                        </a:rPr>
                        <a:t> </a:t>
                      </a:r>
                      <a:r>
                        <a:rPr lang="ru-RU" sz="2400" b="0" i="0" u="none" strike="noStrike" kern="1200" baseline="30000" dirty="0" err="1">
                          <a:solidFill>
                            <a:schemeClr val="tx1"/>
                          </a:solidFill>
                          <a:latin typeface="Arial" panose="020B0604020202020204" pitchFamily="34" charset="0"/>
                          <a:ea typeface="+mn-ea"/>
                          <a:cs typeface="Arial" panose="020B0604020202020204" pitchFamily="34" charset="0"/>
                        </a:rPr>
                        <a:t>або</a:t>
                      </a:r>
                      <a:r>
                        <a:rPr lang="ru-RU" sz="2400" b="0" i="0" u="none" strike="noStrike" kern="1200" baseline="30000" dirty="0">
                          <a:solidFill>
                            <a:schemeClr val="tx1"/>
                          </a:solidFill>
                          <a:latin typeface="Arial" panose="020B0604020202020204" pitchFamily="34" charset="0"/>
                          <a:ea typeface="+mn-ea"/>
                          <a:cs typeface="Arial" panose="020B0604020202020204" pitchFamily="34" charset="0"/>
                        </a:rPr>
                        <a:t> </a:t>
                      </a:r>
                      <a:r>
                        <a:rPr lang="ru-RU" sz="2400" b="0" i="0" u="none" strike="noStrike" kern="1200" baseline="30000" dirty="0" err="1">
                          <a:solidFill>
                            <a:schemeClr val="tx1"/>
                          </a:solidFill>
                          <a:latin typeface="Arial" panose="020B0604020202020204" pitchFamily="34" charset="0"/>
                          <a:ea typeface="+mn-ea"/>
                          <a:cs typeface="Arial" panose="020B0604020202020204" pitchFamily="34" charset="0"/>
                        </a:rPr>
                        <a:t>наслідки</a:t>
                      </a:r>
                      <a:r>
                        <a:rPr lang="ru-RU" sz="2400" b="0" i="0" u="none" strike="noStrike" kern="1200" baseline="30000" dirty="0">
                          <a:solidFill>
                            <a:schemeClr val="tx1"/>
                          </a:solidFill>
                          <a:latin typeface="Arial" panose="020B0604020202020204" pitchFamily="34" charset="0"/>
                          <a:ea typeface="+mn-ea"/>
                          <a:cs typeface="Arial" panose="020B0604020202020204" pitchFamily="34" charset="0"/>
                        </a:rPr>
                        <a:t> </a:t>
                      </a:r>
                      <a:r>
                        <a:rPr lang="ru-RU" sz="2400" b="0" i="0" u="none" strike="noStrike" kern="1200" baseline="30000" dirty="0" err="1">
                          <a:solidFill>
                            <a:schemeClr val="tx1"/>
                          </a:solidFill>
                          <a:latin typeface="Arial" panose="020B0604020202020204" pitchFamily="34" charset="0"/>
                          <a:ea typeface="+mn-ea"/>
                          <a:cs typeface="Arial" panose="020B0604020202020204" pitchFamily="34" charset="0"/>
                        </a:rPr>
                        <a:t>події</a:t>
                      </a:r>
                      <a:endParaRPr lang="ru-RU" sz="24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7709613"/>
                  </a:ext>
                </a:extLst>
              </a:tr>
              <a:tr h="663024">
                <a:tc vMerge="1">
                  <a:txBody>
                    <a:bodyPr/>
                    <a:lstStyle/>
                    <a:p>
                      <a:endParaRPr lang="uk-UA"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Незначна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Помірна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Дуже висока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extLst>
                  <a:ext uri="{0D108BD9-81ED-4DB2-BD59-A6C34878D82A}">
                    <a16:rowId xmlns:a16="http://schemas.microsoft.com/office/drawing/2014/main" val="3839699499"/>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Малоймовірна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extLst>
                  <a:ext uri="{0D108BD9-81ED-4DB2-BD59-A6C34878D82A}">
                    <a16:rowId xmlns:a16="http://schemas.microsoft.com/office/drawing/2014/main" val="4128070248"/>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Імовірна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algn="ctr"/>
                      <a:r>
                        <a:rPr lang="uk-UA" sz="2400" b="0" i="0" u="none" strike="noStrike" kern="1200" baseline="30000" dirty="0">
                          <a:solidFill>
                            <a:schemeClr val="bg1"/>
                          </a:solidFill>
                          <a:latin typeface="Arial" panose="020B0604020202020204" pitchFamily="34" charset="0"/>
                          <a:ea typeface="+mn-ea"/>
                          <a:cs typeface="Arial" panose="020B0604020202020204" pitchFamily="34" charset="0"/>
                        </a:rPr>
                        <a:t>Високий ризик</a:t>
                      </a:r>
                      <a:endParaRPr lang="uk-UA" sz="2400" b="0" dirty="0">
                        <a:solidFill>
                          <a:schemeClr val="bg1"/>
                        </a:solidFill>
                        <a:latin typeface="Arial" panose="020B0604020202020204" pitchFamily="34" charset="0"/>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2038117721"/>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Дуже ймовірна</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0" i="0" u="none" strike="noStrike" kern="1200" baseline="30000" dirty="0">
                          <a:solidFill>
                            <a:schemeClr val="bg1"/>
                          </a:solidFill>
                          <a:latin typeface="Arial" panose="020B0604020202020204" pitchFamily="34" charset="0"/>
                          <a:ea typeface="+mn-ea"/>
                          <a:cs typeface="Arial" panose="020B0604020202020204" pitchFamily="34" charset="0"/>
                        </a:rPr>
                        <a:t>Високий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tc>
                  <a:txBody>
                    <a:bodyPr/>
                    <a:lstStyle/>
                    <a:p>
                      <a:pPr algn="ctr"/>
                      <a:r>
                        <a:rPr lang="uk-UA" sz="2400" b="0" i="0" u="none" strike="noStrike" kern="1200" baseline="30000" dirty="0">
                          <a:solidFill>
                            <a:schemeClr val="bg1"/>
                          </a:solidFill>
                          <a:latin typeface="Arial" panose="020B0604020202020204" pitchFamily="34" charset="0"/>
                          <a:ea typeface="+mn-ea"/>
                          <a:cs typeface="Arial" panose="020B0604020202020204" pitchFamily="34" charset="0"/>
                        </a:rPr>
                        <a:t>Високий ризик</a:t>
                      </a:r>
                      <a:endParaRPr lang="uk-UA" sz="2400" b="0" dirty="0">
                        <a:solidFill>
                          <a:schemeClr val="bg1"/>
                        </a:solidFill>
                        <a:latin typeface="Arial" panose="020B0604020202020204" pitchFamily="34" charset="0"/>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1912866215"/>
                  </a:ext>
                </a:extLst>
              </a:tr>
            </a:tbl>
          </a:graphicData>
        </a:graphic>
      </p:graphicFrame>
      <p:sp>
        <p:nvSpPr>
          <p:cNvPr id="8" name="Title 1">
            <a:extLst>
              <a:ext uri="{FF2B5EF4-FFF2-40B4-BE49-F238E27FC236}">
                <a16:creationId xmlns:a16="http://schemas.microsoft.com/office/drawing/2014/main" id="{0B07032F-9081-FACC-0B00-16A13B128B94}"/>
              </a:ext>
            </a:extLst>
          </p:cNvPr>
          <p:cNvSpPr txBox="1">
            <a:spLocks/>
          </p:cNvSpPr>
          <p:nvPr/>
        </p:nvSpPr>
        <p:spPr>
          <a:xfrm>
            <a:off x="490538" y="1423195"/>
            <a:ext cx="11210924" cy="40560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dirty="0">
                <a:latin typeface="Arial" panose="020B0604020202020204" pitchFamily="34" charset="0"/>
                <a:cs typeface="Arial" panose="020B0604020202020204" pitchFamily="34" charset="0"/>
              </a:rPr>
              <a:t>Оцінювання рівнів професійних ризиків за допомогою матриці</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1401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Цілі заняття 1 та очікуваний результат</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90539" y="2393950"/>
            <a:ext cx="5987900" cy="3482975"/>
          </a:xfrm>
        </p:spPr>
        <p:txBody>
          <a:bodyPr/>
          <a:lstStyle/>
          <a:p>
            <a:r>
              <a:rPr lang="uk-UA" sz="2200" dirty="0">
                <a:solidFill>
                  <a:schemeClr val="tx2"/>
                </a:solidFill>
                <a:latin typeface="Arial" panose="020B0604020202020204" pitchFamily="34" charset="0"/>
                <a:cs typeface="Arial" panose="020B0604020202020204" pitchFamily="34" charset="0"/>
              </a:rPr>
              <a:t>Після цього заняття ви зможете:</a:t>
            </a:r>
            <a:endParaRPr lang="en-GB" sz="220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2200" dirty="0">
                <a:solidFill>
                  <a:schemeClr val="tx2"/>
                </a:solidFill>
                <a:latin typeface="Arial" panose="020B0604020202020204" pitchFamily="34" charset="0"/>
                <a:cs typeface="Arial" panose="020B0604020202020204" pitchFamily="34" charset="0"/>
              </a:rPr>
              <a:t>Зрозуміти важливе значення безпеки та здоров’я на роботі для покращення життя і здоров’я </a:t>
            </a:r>
            <a:r>
              <a:rPr lang="uk-UA" sz="2200" dirty="0">
                <a:solidFill>
                  <a:schemeClr val="tx2">
                    <a:lumMod val="95000"/>
                    <a:lumOff val="5000"/>
                  </a:schemeClr>
                </a:solidFill>
                <a:latin typeface="Arial" panose="020B0604020202020204" pitchFamily="34" charset="0"/>
                <a:cs typeface="Arial" panose="020B0604020202020204" pitchFamily="34" charset="0"/>
              </a:rPr>
              <a:t>працівників</a:t>
            </a:r>
            <a:endParaRPr lang="en-GB" sz="2200" strike="sngStrike" dirty="0">
              <a:solidFill>
                <a:schemeClr val="tx2">
                  <a:lumMod val="95000"/>
                  <a:lumOff val="5000"/>
                </a:schemeClr>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2200" dirty="0">
                <a:solidFill>
                  <a:schemeClr val="tx2"/>
                </a:solidFill>
                <a:latin typeface="Arial" panose="020B0604020202020204" pitchFamily="34" charset="0"/>
                <a:cs typeface="Arial" panose="020B0604020202020204" pitchFamily="34" charset="0"/>
              </a:rPr>
              <a:t>Усвідомити роль малих і середніх підприємств у покращенні БЗР</a:t>
            </a:r>
            <a:endParaRPr lang="en-GB" sz="2200"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11</a:t>
            </a:fld>
            <a:endParaRPr lang="en-GB">
              <a:latin typeface="Arial" panose="020B0604020202020204" pitchFamily="34" charset="0"/>
              <a:cs typeface="Arial" panose="020B0604020202020204" pitchFamily="34" charset="0"/>
            </a:endParaRPr>
          </a:p>
        </p:txBody>
      </p:sp>
      <p:pic>
        <p:nvPicPr>
          <p:cNvPr id="10"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pic>
        <p:nvPicPr>
          <p:cNvPr id="8" name="Рисунок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66142" y="1145976"/>
            <a:ext cx="4483261" cy="3307425"/>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3488850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110</a:t>
            </a:fld>
            <a:endParaRPr lang="en-GB">
              <a:latin typeface="Arial" panose="020B0604020202020204" pitchFamily="34" charset="0"/>
              <a:cs typeface="Arial" panose="020B0604020202020204" pitchFamily="34" charset="0"/>
            </a:endParaRPr>
          </a:p>
        </p:txBody>
      </p:sp>
      <p:sp>
        <p:nvSpPr>
          <p:cNvPr id="9" name="CaixaDeTexto 11">
            <a:extLst>
              <a:ext uri="{FF2B5EF4-FFF2-40B4-BE49-F238E27FC236}">
                <a16:creationId xmlns:a16="http://schemas.microsoft.com/office/drawing/2014/main" id="{83A4795B-6035-3744-304A-793FF2ACAD35}"/>
              </a:ext>
            </a:extLst>
          </p:cNvPr>
          <p:cNvSpPr txBox="1">
            <a:spLocks noGrp="1"/>
          </p:cNvSpPr>
          <p:nvPr>
            <p:ph type="title"/>
          </p:nvPr>
        </p:nvSpPr>
        <p:spPr>
          <a:xfrm>
            <a:off x="523875" y="1423195"/>
            <a:ext cx="10612083" cy="332399"/>
          </a:xfrm>
          <a:prstGeom prst="rect">
            <a:avLst/>
          </a:prstGeom>
          <a:noFill/>
        </p:spPr>
        <p:txBody>
          <a:bodyPr wrap="square" rtlCol="0">
            <a:spAutoFit/>
          </a:bodyPr>
          <a:lstStyle/>
          <a:p>
            <a:r>
              <a:rPr lang="uk-UA" sz="2400" dirty="0">
                <a:latin typeface="Arial" panose="020B0604020202020204" pitchFamily="34" charset="0"/>
                <a:cs typeface="Arial" panose="020B0604020202020204" pitchFamily="34" charset="0"/>
              </a:rPr>
              <a:t>Управління професійними ризиками – варіант шаблону для обліку</a:t>
            </a:r>
          </a:p>
        </p:txBody>
      </p:sp>
      <p:graphicFrame>
        <p:nvGraphicFramePr>
          <p:cNvPr id="11" name="Object 2">
            <a:extLst>
              <a:ext uri="{FF2B5EF4-FFF2-40B4-BE49-F238E27FC236}">
                <a16:creationId xmlns:a16="http://schemas.microsoft.com/office/drawing/2014/main" id="{B37745E6-05E0-23A1-E57C-1DF660E1C386}"/>
              </a:ext>
            </a:extLst>
          </p:cNvPr>
          <p:cNvGraphicFramePr>
            <a:graphicFrameLocks noChangeAspect="1"/>
          </p:cNvGraphicFramePr>
          <p:nvPr>
            <p:extLst>
              <p:ext uri="{D42A27DB-BD31-4B8C-83A1-F6EECF244321}">
                <p14:modId xmlns:p14="http://schemas.microsoft.com/office/powerpoint/2010/main" val="179952463"/>
              </p:ext>
            </p:extLst>
          </p:nvPr>
        </p:nvGraphicFramePr>
        <p:xfrm>
          <a:off x="546701" y="2209404"/>
          <a:ext cx="10432061" cy="4307898"/>
        </p:xfrm>
        <a:graphic>
          <a:graphicData uri="http://schemas.openxmlformats.org/presentationml/2006/ole">
            <mc:AlternateContent xmlns:mc="http://schemas.openxmlformats.org/markup-compatibility/2006">
              <mc:Choice xmlns:v="urn:schemas-microsoft-com:vml" Requires="v">
                <p:oleObj spid="_x0000_s2068" name="Worksheet" r:id="rId4" imgW="9342253" imgH="3695934" progId="Excel.Sheet.12">
                  <p:embed/>
                </p:oleObj>
              </mc:Choice>
              <mc:Fallback>
                <p:oleObj name="Worksheet" r:id="rId4" imgW="9342253" imgH="3695934" progId="Excel.Sheet.12">
                  <p:embed/>
                  <p:pic>
                    <p:nvPicPr>
                      <p:cNvPr id="3" name="Object 2"/>
                      <p:cNvPicPr/>
                      <p:nvPr/>
                    </p:nvPicPr>
                    <p:blipFill>
                      <a:blip r:embed="rId5"/>
                      <a:stretch>
                        <a:fillRect/>
                      </a:stretch>
                    </p:blipFill>
                    <p:spPr>
                      <a:xfrm>
                        <a:off x="546701" y="2209404"/>
                        <a:ext cx="10432061" cy="4307898"/>
                      </a:xfrm>
                      <a:prstGeom prst="rect">
                        <a:avLst/>
                      </a:prstGeom>
                    </p:spPr>
                  </p:pic>
                </p:oleObj>
              </mc:Fallback>
            </mc:AlternateContent>
          </a:graphicData>
        </a:graphic>
      </p:graphicFrame>
      <p:sp>
        <p:nvSpPr>
          <p:cNvPr id="13" name="Rectangle 1">
            <a:extLst>
              <a:ext uri="{FF2B5EF4-FFF2-40B4-BE49-F238E27FC236}">
                <a16:creationId xmlns:a16="http://schemas.microsoft.com/office/drawing/2014/main" id="{84C0AB66-723E-F8CD-9E8F-C034DE4B5706}"/>
              </a:ext>
            </a:extLst>
          </p:cNvPr>
          <p:cNvSpPr/>
          <p:nvPr/>
        </p:nvSpPr>
        <p:spPr>
          <a:xfrm>
            <a:off x="9159516" y="6152636"/>
            <a:ext cx="966932" cy="369332"/>
          </a:xfrm>
          <a:prstGeom prst="rect">
            <a:avLst/>
          </a:prstGeom>
        </p:spPr>
        <p:txBody>
          <a:bodyPr wrap="none">
            <a:spAutoFit/>
          </a:bodyPr>
          <a:lstStyle/>
          <a:p>
            <a:pPr algn="ctr"/>
            <a:r>
              <a:rPr lang="en-US" b="1" dirty="0">
                <a:solidFill>
                  <a:schemeClr val="accent1">
                    <a:lumMod val="50000"/>
                  </a:schemeClr>
                </a:solidFill>
                <a:latin typeface="Arial" panose="020B0604020202020204" pitchFamily="34" charset="0"/>
                <a:cs typeface="Arial" panose="020B0604020202020204" pitchFamily="34" charset="0"/>
              </a:rPr>
              <a:t>*INHST</a:t>
            </a:r>
          </a:p>
        </p:txBody>
      </p:sp>
      <p:sp>
        <p:nvSpPr>
          <p:cNvPr id="2" name="CuadroTexto 11">
            <a:extLst>
              <a:ext uri="{FF2B5EF4-FFF2-40B4-BE49-F238E27FC236}">
                <a16:creationId xmlns:a16="http://schemas.microsoft.com/office/drawing/2014/main" id="{624D635F-2B76-EEB2-D4D9-31EB16AD363E}"/>
              </a:ext>
            </a:extLst>
          </p:cNvPr>
          <p:cNvSpPr txBox="1"/>
          <p:nvPr/>
        </p:nvSpPr>
        <p:spPr>
          <a:xfrm>
            <a:off x="443706" y="1755594"/>
            <a:ext cx="5800725" cy="369332"/>
          </a:xfrm>
          <a:prstGeom prst="rect">
            <a:avLst/>
          </a:prstGeom>
          <a:noFill/>
        </p:spPr>
        <p:txBody>
          <a:bodyPr wrap="square" rtlCol="0">
            <a:spAutoFit/>
          </a:bodyPr>
          <a:lstStyle/>
          <a:p>
            <a:r>
              <a:rPr lang="uk-UA" dirty="0">
                <a:solidFill>
                  <a:srgbClr val="16228E"/>
                </a:solidFill>
                <a:latin typeface="Arial" panose="020B0604020202020204" pitchFamily="34" charset="0"/>
                <a:cs typeface="Arial" panose="020B0604020202020204" pitchFamily="34" charset="0"/>
              </a:rPr>
              <a:t>Шаблон </a:t>
            </a:r>
            <a:r>
              <a:rPr lang="uk-UA" dirty="0" err="1">
                <a:solidFill>
                  <a:srgbClr val="16228E"/>
                </a:solidFill>
                <a:latin typeface="Arial" panose="020B0604020202020204" pitchFamily="34" charset="0"/>
                <a:cs typeface="Arial" panose="020B0604020202020204" pitchFamily="34" charset="0"/>
              </a:rPr>
              <a:t>характеризації</a:t>
            </a:r>
            <a:r>
              <a:rPr lang="uk-UA" dirty="0">
                <a:solidFill>
                  <a:srgbClr val="16228E"/>
                </a:solidFill>
                <a:latin typeface="Arial" panose="020B0604020202020204" pitchFamily="34" charset="0"/>
                <a:cs typeface="Arial" panose="020B0604020202020204" pitchFamily="34" charset="0"/>
              </a:rPr>
              <a:t> професійних ризиків*</a:t>
            </a:r>
            <a:endParaRPr lang="en-GB" dirty="0">
              <a:solidFill>
                <a:srgbClr val="16228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48245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111</a:t>
            </a:fld>
            <a:endParaRPr lang="en-GB">
              <a:latin typeface="Arial" panose="020B0604020202020204" pitchFamily="34" charset="0"/>
              <a:cs typeface="Arial" panose="020B0604020202020204" pitchFamily="34" charset="0"/>
            </a:endParaRPr>
          </a:p>
        </p:txBody>
      </p:sp>
      <p:sp>
        <p:nvSpPr>
          <p:cNvPr id="8" name="CaixaDeTexto 11">
            <a:extLst>
              <a:ext uri="{FF2B5EF4-FFF2-40B4-BE49-F238E27FC236}">
                <a16:creationId xmlns:a16="http://schemas.microsoft.com/office/drawing/2014/main" id="{E49996D9-5D5E-E063-C5C6-61E6D9EA2CB6}"/>
              </a:ext>
            </a:extLst>
          </p:cNvPr>
          <p:cNvSpPr txBox="1"/>
          <p:nvPr/>
        </p:nvSpPr>
        <p:spPr>
          <a:xfrm>
            <a:off x="443706" y="2596595"/>
            <a:ext cx="2248694" cy="2554545"/>
          </a:xfrm>
          <a:prstGeom prst="rect">
            <a:avLst/>
          </a:prstGeom>
          <a:noFill/>
        </p:spPr>
        <p:txBody>
          <a:bodyPr wrap="square" rtlCol="0">
            <a:spAutoFit/>
          </a:bodyPr>
          <a:lstStyle/>
          <a:p>
            <a:r>
              <a:rPr lang="uk-UA" sz="2000" dirty="0">
                <a:solidFill>
                  <a:schemeClr val="accent1">
                    <a:lumMod val="50000"/>
                  </a:schemeClr>
                </a:solidFill>
                <a:latin typeface="Arial" panose="020B0604020202020204" pitchFamily="34" charset="0"/>
                <a:cs typeface="Arial" panose="020B0604020202020204" pitchFamily="34" charset="0"/>
              </a:rPr>
              <a:t>Для факторів професійного ризику, позначених як «П», «З» або «НС» у попередньому шаблоні</a:t>
            </a:r>
            <a:endParaRPr lang="en-US" sz="2000" dirty="0">
              <a:solidFill>
                <a:schemeClr val="accent1">
                  <a:lumMod val="50000"/>
                </a:schemeClr>
              </a:solidFill>
              <a:latin typeface="Arial" panose="020B0604020202020204" pitchFamily="34" charset="0"/>
              <a:cs typeface="Arial" panose="020B0604020202020204" pitchFamily="34" charset="0"/>
            </a:endParaRPr>
          </a:p>
        </p:txBody>
      </p:sp>
      <p:graphicFrame>
        <p:nvGraphicFramePr>
          <p:cNvPr id="12" name="Object 3">
            <a:extLst>
              <a:ext uri="{FF2B5EF4-FFF2-40B4-BE49-F238E27FC236}">
                <a16:creationId xmlns:a16="http://schemas.microsoft.com/office/drawing/2014/main" id="{9CE5C4C0-CBF2-4BE9-42E7-71DC914CE989}"/>
              </a:ext>
            </a:extLst>
          </p:cNvPr>
          <p:cNvGraphicFramePr>
            <a:graphicFrameLocks noChangeAspect="1"/>
          </p:cNvGraphicFramePr>
          <p:nvPr>
            <p:extLst>
              <p:ext uri="{D42A27DB-BD31-4B8C-83A1-F6EECF244321}">
                <p14:modId xmlns:p14="http://schemas.microsoft.com/office/powerpoint/2010/main" val="3601281224"/>
              </p:ext>
            </p:extLst>
          </p:nvPr>
        </p:nvGraphicFramePr>
        <p:xfrm>
          <a:off x="2868613" y="2125663"/>
          <a:ext cx="10150475" cy="4022725"/>
        </p:xfrm>
        <a:graphic>
          <a:graphicData uri="http://schemas.openxmlformats.org/presentationml/2006/ole">
            <mc:AlternateContent xmlns:mc="http://schemas.openxmlformats.org/markup-compatibility/2006">
              <mc:Choice xmlns:v="urn:schemas-microsoft-com:vml" Requires="v">
                <p:oleObj spid="_x0000_s3092" name="Worksheet" r:id="rId4" imgW="5791200" imgH="2295525" progId="Excel.Sheet.12">
                  <p:embed/>
                </p:oleObj>
              </mc:Choice>
              <mc:Fallback>
                <p:oleObj name="Worksheet" r:id="rId4" imgW="5791200" imgH="2295525" progId="Excel.Sheet.12">
                  <p:embed/>
                  <p:pic>
                    <p:nvPicPr>
                      <p:cNvPr id="4" name="Object 3"/>
                      <p:cNvPicPr/>
                      <p:nvPr/>
                    </p:nvPicPr>
                    <p:blipFill>
                      <a:blip r:embed="rId5"/>
                      <a:stretch>
                        <a:fillRect/>
                      </a:stretch>
                    </p:blipFill>
                    <p:spPr>
                      <a:xfrm>
                        <a:off x="2868613" y="2125663"/>
                        <a:ext cx="10150475" cy="4022725"/>
                      </a:xfrm>
                      <a:prstGeom prst="rect">
                        <a:avLst/>
                      </a:prstGeom>
                    </p:spPr>
                  </p:pic>
                </p:oleObj>
              </mc:Fallback>
            </mc:AlternateContent>
          </a:graphicData>
        </a:graphic>
      </p:graphicFrame>
      <p:sp>
        <p:nvSpPr>
          <p:cNvPr id="14" name="Rectangle 1">
            <a:extLst>
              <a:ext uri="{FF2B5EF4-FFF2-40B4-BE49-F238E27FC236}">
                <a16:creationId xmlns:a16="http://schemas.microsoft.com/office/drawing/2014/main" id="{7FEFA58C-8F82-19AD-A71C-DF5E6E692B67}"/>
              </a:ext>
            </a:extLst>
          </p:cNvPr>
          <p:cNvSpPr/>
          <p:nvPr/>
        </p:nvSpPr>
        <p:spPr>
          <a:xfrm>
            <a:off x="9159516" y="6152636"/>
            <a:ext cx="966932" cy="369332"/>
          </a:xfrm>
          <a:prstGeom prst="rect">
            <a:avLst/>
          </a:prstGeom>
        </p:spPr>
        <p:txBody>
          <a:bodyPr wrap="none">
            <a:spAutoFit/>
          </a:bodyPr>
          <a:lstStyle/>
          <a:p>
            <a:pPr algn="ctr"/>
            <a:r>
              <a:rPr lang="en-US" b="1" dirty="0">
                <a:solidFill>
                  <a:schemeClr val="accent1">
                    <a:lumMod val="50000"/>
                  </a:schemeClr>
                </a:solidFill>
                <a:latin typeface="Arial" panose="020B0604020202020204" pitchFamily="34" charset="0"/>
                <a:cs typeface="Arial" panose="020B0604020202020204" pitchFamily="34" charset="0"/>
              </a:rPr>
              <a:t>*INHST</a:t>
            </a:r>
          </a:p>
        </p:txBody>
      </p:sp>
      <p:sp>
        <p:nvSpPr>
          <p:cNvPr id="9" name="CaixaDeTexto 11">
            <a:extLst>
              <a:ext uri="{FF2B5EF4-FFF2-40B4-BE49-F238E27FC236}">
                <a16:creationId xmlns:a16="http://schemas.microsoft.com/office/drawing/2014/main" id="{DD57F617-6B21-98F7-C659-845AC352A742}"/>
              </a:ext>
            </a:extLst>
          </p:cNvPr>
          <p:cNvSpPr txBox="1">
            <a:spLocks noGrp="1"/>
          </p:cNvSpPr>
          <p:nvPr>
            <p:ph type="title"/>
          </p:nvPr>
        </p:nvSpPr>
        <p:spPr>
          <a:xfrm>
            <a:off x="523875" y="1423195"/>
            <a:ext cx="10612083" cy="332399"/>
          </a:xfrm>
          <a:prstGeom prst="rect">
            <a:avLst/>
          </a:prstGeom>
          <a:noFill/>
        </p:spPr>
        <p:txBody>
          <a:bodyPr wrap="square" rtlCol="0">
            <a:spAutoFit/>
          </a:bodyPr>
          <a:lstStyle/>
          <a:p>
            <a:r>
              <a:rPr lang="uk-UA" sz="2400" dirty="0">
                <a:latin typeface="Arial" panose="020B0604020202020204" pitchFamily="34" charset="0"/>
                <a:cs typeface="Arial" panose="020B0604020202020204" pitchFamily="34" charset="0"/>
              </a:rPr>
              <a:t>Управління професійними ризиками – варіант шаблону для обліку</a:t>
            </a:r>
            <a:endParaRPr lang="uk-UA" sz="2400" b="1" dirty="0">
              <a:solidFill>
                <a:schemeClr val="accent1">
                  <a:lumMod val="75000"/>
                </a:schemeClr>
              </a:solidFill>
              <a:latin typeface="Arial" panose="020B0604020202020204" pitchFamily="34" charset="0"/>
              <a:cs typeface="Arial" panose="020B0604020202020204" pitchFamily="34" charset="0"/>
            </a:endParaRPr>
          </a:p>
        </p:txBody>
      </p:sp>
      <p:sp>
        <p:nvSpPr>
          <p:cNvPr id="10" name="CuadroTexto 11">
            <a:extLst>
              <a:ext uri="{FF2B5EF4-FFF2-40B4-BE49-F238E27FC236}">
                <a16:creationId xmlns:a16="http://schemas.microsoft.com/office/drawing/2014/main" id="{43B51716-0508-EE5B-6F3F-AD428D20F816}"/>
              </a:ext>
            </a:extLst>
          </p:cNvPr>
          <p:cNvSpPr txBox="1"/>
          <p:nvPr/>
        </p:nvSpPr>
        <p:spPr>
          <a:xfrm>
            <a:off x="443706" y="1755594"/>
            <a:ext cx="5800725" cy="369332"/>
          </a:xfrm>
          <a:prstGeom prst="rect">
            <a:avLst/>
          </a:prstGeom>
          <a:noFill/>
        </p:spPr>
        <p:txBody>
          <a:bodyPr wrap="square" rtlCol="0">
            <a:spAutoFit/>
          </a:bodyPr>
          <a:lstStyle/>
          <a:p>
            <a:r>
              <a:rPr lang="uk-UA" dirty="0">
                <a:solidFill>
                  <a:srgbClr val="16228E"/>
                </a:solidFill>
                <a:latin typeface="Arial" panose="020B0604020202020204" pitchFamily="34" charset="0"/>
                <a:cs typeface="Arial" panose="020B0604020202020204" pitchFamily="34" charset="0"/>
              </a:rPr>
              <a:t>Шаблон контролю професійних ризиків*</a:t>
            </a:r>
            <a:endParaRPr lang="en-GB" dirty="0">
              <a:solidFill>
                <a:srgbClr val="16228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503275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112</a:t>
            </a:fld>
            <a:endParaRPr lang="en-GB">
              <a:latin typeface="Arial" panose="020B0604020202020204" pitchFamily="34" charset="0"/>
              <a:cs typeface="Arial" panose="020B0604020202020204" pitchFamily="34" charset="0"/>
            </a:endParaRPr>
          </a:p>
        </p:txBody>
      </p:sp>
      <p:sp>
        <p:nvSpPr>
          <p:cNvPr id="14" name="Rectangle 1">
            <a:extLst>
              <a:ext uri="{FF2B5EF4-FFF2-40B4-BE49-F238E27FC236}">
                <a16:creationId xmlns:a16="http://schemas.microsoft.com/office/drawing/2014/main" id="{7FEFA58C-8F82-19AD-A71C-DF5E6E692B67}"/>
              </a:ext>
            </a:extLst>
          </p:cNvPr>
          <p:cNvSpPr/>
          <p:nvPr/>
        </p:nvSpPr>
        <p:spPr>
          <a:xfrm>
            <a:off x="9159516" y="6152636"/>
            <a:ext cx="966932" cy="369332"/>
          </a:xfrm>
          <a:prstGeom prst="rect">
            <a:avLst/>
          </a:prstGeom>
        </p:spPr>
        <p:txBody>
          <a:bodyPr wrap="none">
            <a:spAutoFit/>
          </a:bodyPr>
          <a:lstStyle/>
          <a:p>
            <a:pPr algn="ctr"/>
            <a:r>
              <a:rPr lang="en-US" b="1" dirty="0">
                <a:solidFill>
                  <a:schemeClr val="accent1">
                    <a:lumMod val="50000"/>
                  </a:schemeClr>
                </a:solidFill>
                <a:latin typeface="Arial" panose="020B0604020202020204" pitchFamily="34" charset="0"/>
                <a:cs typeface="Arial" panose="020B0604020202020204" pitchFamily="34" charset="0"/>
              </a:rPr>
              <a:t>*INHST</a:t>
            </a:r>
          </a:p>
        </p:txBody>
      </p:sp>
      <p:graphicFrame>
        <p:nvGraphicFramePr>
          <p:cNvPr id="10" name="Object 1">
            <a:extLst>
              <a:ext uri="{FF2B5EF4-FFF2-40B4-BE49-F238E27FC236}">
                <a16:creationId xmlns:a16="http://schemas.microsoft.com/office/drawing/2014/main" id="{8378F4C8-378F-A11F-9B41-625C41DEFD8E}"/>
              </a:ext>
            </a:extLst>
          </p:cNvPr>
          <p:cNvGraphicFramePr>
            <a:graphicFrameLocks noChangeAspect="1"/>
          </p:cNvGraphicFramePr>
          <p:nvPr>
            <p:extLst>
              <p:ext uri="{D42A27DB-BD31-4B8C-83A1-F6EECF244321}">
                <p14:modId xmlns:p14="http://schemas.microsoft.com/office/powerpoint/2010/main" val="45203028"/>
              </p:ext>
            </p:extLst>
          </p:nvPr>
        </p:nvGraphicFramePr>
        <p:xfrm>
          <a:off x="490538" y="2619375"/>
          <a:ext cx="11261725" cy="3533775"/>
        </p:xfrm>
        <a:graphic>
          <a:graphicData uri="http://schemas.openxmlformats.org/presentationml/2006/ole">
            <mc:AlternateContent xmlns:mc="http://schemas.openxmlformats.org/markup-compatibility/2006">
              <mc:Choice xmlns:v="urn:schemas-microsoft-com:vml" Requires="v">
                <p:oleObj spid="_x0000_s4116" name="Worksheet" r:id="rId4" imgW="9048750" imgH="2705100" progId="Excel.Sheet.12">
                  <p:embed/>
                </p:oleObj>
              </mc:Choice>
              <mc:Fallback>
                <p:oleObj name="Worksheet" r:id="rId4" imgW="9048750" imgH="2705100" progId="Excel.Sheet.12">
                  <p:embed/>
                  <p:pic>
                    <p:nvPicPr>
                      <p:cNvPr id="2" name="Object 1"/>
                      <p:cNvPicPr/>
                      <p:nvPr/>
                    </p:nvPicPr>
                    <p:blipFill>
                      <a:blip r:embed="rId5"/>
                      <a:stretch>
                        <a:fillRect/>
                      </a:stretch>
                    </p:blipFill>
                    <p:spPr>
                      <a:xfrm>
                        <a:off x="490538" y="2619375"/>
                        <a:ext cx="11261725" cy="3533775"/>
                      </a:xfrm>
                      <a:prstGeom prst="rect">
                        <a:avLst/>
                      </a:prstGeom>
                    </p:spPr>
                  </p:pic>
                </p:oleObj>
              </mc:Fallback>
            </mc:AlternateContent>
          </a:graphicData>
        </a:graphic>
      </p:graphicFrame>
      <p:sp>
        <p:nvSpPr>
          <p:cNvPr id="2" name="CaixaDeTexto 11">
            <a:extLst>
              <a:ext uri="{FF2B5EF4-FFF2-40B4-BE49-F238E27FC236}">
                <a16:creationId xmlns:a16="http://schemas.microsoft.com/office/drawing/2014/main" id="{A78D8A4C-EA65-C9BB-5BE5-020C8517DE42}"/>
              </a:ext>
            </a:extLst>
          </p:cNvPr>
          <p:cNvSpPr txBox="1">
            <a:spLocks/>
          </p:cNvSpPr>
          <p:nvPr/>
        </p:nvSpPr>
        <p:spPr>
          <a:xfrm>
            <a:off x="523875" y="1423195"/>
            <a:ext cx="10612083" cy="332399"/>
          </a:xfrm>
          <a:prstGeom prst="rect">
            <a:avLst/>
          </a:prstGeom>
          <a:noFill/>
        </p:spPr>
        <p:txBody>
          <a:bodyPr vert="horz" wrap="square" lIns="0" tIns="0" rIns="0" bIns="0" rtlCol="0" anchor="t" anchorCtr="0">
            <a:sp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dirty="0">
                <a:latin typeface="Arial" panose="020B0604020202020204" pitchFamily="34" charset="0"/>
                <a:cs typeface="Arial" panose="020B0604020202020204" pitchFamily="34" charset="0"/>
              </a:rPr>
              <a:t>Управління професійними ризиками – варіант шаблону для обліку</a:t>
            </a:r>
            <a:endParaRPr lang="uk-UA" sz="2400" dirty="0">
              <a:solidFill>
                <a:schemeClr val="accent1">
                  <a:lumMod val="75000"/>
                </a:schemeClr>
              </a:solidFill>
              <a:latin typeface="Arial" panose="020B0604020202020204" pitchFamily="34" charset="0"/>
              <a:cs typeface="Arial" panose="020B0604020202020204" pitchFamily="34" charset="0"/>
            </a:endParaRPr>
          </a:p>
        </p:txBody>
      </p:sp>
      <p:sp>
        <p:nvSpPr>
          <p:cNvPr id="3" name="CuadroTexto 11">
            <a:extLst>
              <a:ext uri="{FF2B5EF4-FFF2-40B4-BE49-F238E27FC236}">
                <a16:creationId xmlns:a16="http://schemas.microsoft.com/office/drawing/2014/main" id="{A91A441E-55F6-7D5E-5B2F-B71999597DDF}"/>
              </a:ext>
            </a:extLst>
          </p:cNvPr>
          <p:cNvSpPr txBox="1"/>
          <p:nvPr/>
        </p:nvSpPr>
        <p:spPr>
          <a:xfrm>
            <a:off x="443706" y="1864705"/>
            <a:ext cx="11489689" cy="646331"/>
          </a:xfrm>
          <a:prstGeom prst="rect">
            <a:avLst/>
          </a:prstGeom>
          <a:noFill/>
        </p:spPr>
        <p:txBody>
          <a:bodyPr wrap="square" rtlCol="0">
            <a:spAutoFit/>
          </a:bodyPr>
          <a:lstStyle/>
          <a:p>
            <a:r>
              <a:rPr lang="uk-UA" dirty="0">
                <a:solidFill>
                  <a:schemeClr val="accent1">
                    <a:lumMod val="50000"/>
                  </a:schemeClr>
                </a:solidFill>
                <a:latin typeface="Arial" panose="020B0604020202020204" pitchFamily="34" charset="0"/>
                <a:cs typeface="Arial" panose="020B0604020202020204" pitchFamily="34" charset="0"/>
              </a:rPr>
              <a:t>Шаблон плану дій*</a:t>
            </a:r>
          </a:p>
          <a:p>
            <a:r>
              <a:rPr lang="uk-UA" dirty="0">
                <a:solidFill>
                  <a:schemeClr val="accent1">
                    <a:lumMod val="50000"/>
                  </a:schemeClr>
                </a:solidFill>
                <a:latin typeface="Arial" panose="020B0604020202020204" pitchFamily="34" charset="0"/>
                <a:cs typeface="Arial" panose="020B0604020202020204" pitchFamily="34" charset="0"/>
              </a:rPr>
              <a:t>(Для факторів професійного ризику, позначених як «П», «З» або «НС», які поки що не усунені</a:t>
            </a:r>
            <a:r>
              <a:rPr lang="pt-PT" dirty="0">
                <a:solidFill>
                  <a:schemeClr val="accent1">
                    <a:lumMod val="50000"/>
                  </a:schemeClr>
                </a:solidFill>
                <a:latin typeface="Arial" panose="020B0604020202020204" pitchFamily="34" charset="0"/>
                <a:cs typeface="Arial" panose="020B0604020202020204" pitchFamily="34" charset="0"/>
              </a:rPr>
              <a:t>) </a:t>
            </a:r>
            <a:endParaRPr lang="en-US"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5375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67019" y="1423195"/>
            <a:ext cx="5548564" cy="575708"/>
          </a:xfrm>
          <a:noFill/>
        </p:spPr>
        <p:txBody>
          <a:bodyPr/>
          <a:lstStyle/>
          <a:p>
            <a:r>
              <a:rPr lang="uk-UA" sz="2400" dirty="0">
                <a:latin typeface="Arial" panose="020B0604020202020204" pitchFamily="34" charset="0"/>
                <a:cs typeface="Arial" panose="020B0604020202020204" pitchFamily="34" charset="0"/>
              </a:rPr>
              <a:t>Як ви розумієте </a:t>
            </a:r>
            <a:r>
              <a:rPr lang="uk-UA" sz="2400" dirty="0" err="1">
                <a:latin typeface="Arial" panose="020B0604020202020204" pitchFamily="34" charset="0"/>
                <a:cs typeface="Arial" panose="020B0604020202020204" pitchFamily="34" charset="0"/>
              </a:rPr>
              <a:t>БЗР</a:t>
            </a:r>
            <a:r>
              <a:rPr lang="en-GB" sz="2400" dirty="0">
                <a:latin typeface="Arial" panose="020B0604020202020204" pitchFamily="34" charset="0"/>
                <a:cs typeface="Arial" panose="020B0604020202020204" pitchFamily="34" charset="0"/>
              </a:rPr>
              <a:t>?</a:t>
            </a:r>
            <a:endParaRPr lang="es-ES" sz="2400" dirty="0">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12</a:t>
            </a:fld>
            <a:endParaRPr lang="en-GB">
              <a:latin typeface="Arial" panose="020B0604020202020204" pitchFamily="34" charset="0"/>
              <a:cs typeface="Arial" panose="020B0604020202020204" pitchFamily="34" charset="0"/>
            </a:endParaRPr>
          </a:p>
        </p:txBody>
      </p:sp>
      <p:pic>
        <p:nvPicPr>
          <p:cNvPr id="9" name="Imagen 8" descr="10_slid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81345" y="265472"/>
            <a:ext cx="3883530" cy="58560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1224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кутник 14">
            <a:extLst>
              <a:ext uri="{FF2B5EF4-FFF2-40B4-BE49-F238E27FC236}">
                <a16:creationId xmlns:a16="http://schemas.microsoft.com/office/drawing/2014/main" id="{F5922732-B8FD-4FF7-AF1C-739F00C9DC25}"/>
              </a:ext>
            </a:extLst>
          </p:cNvPr>
          <p:cNvSpPr/>
          <p:nvPr/>
        </p:nvSpPr>
        <p:spPr>
          <a:xfrm>
            <a:off x="3113615" y="3889188"/>
            <a:ext cx="4320000" cy="1080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2" name="Título 1"/>
          <p:cNvSpPr>
            <a:spLocks noGrp="1"/>
          </p:cNvSpPr>
          <p:nvPr>
            <p:ph type="title"/>
          </p:nvPr>
        </p:nvSpPr>
        <p:spPr>
          <a:xfrm>
            <a:off x="426225" y="1366992"/>
            <a:ext cx="6706476" cy="720000"/>
          </a:xfrm>
        </p:spPr>
        <p:txBody>
          <a:bodyPr/>
          <a:lstStyle/>
          <a:p>
            <a:r>
              <a:rPr lang="uk-UA" sz="2400" dirty="0">
                <a:latin typeface="Arial" panose="020B0604020202020204" pitchFamily="34" charset="0"/>
                <a:cs typeface="Arial" panose="020B0604020202020204" pitchFamily="34" charset="0"/>
              </a:rPr>
              <a:t>Безпека та здоров’я на роботі</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(терміни)</a:t>
            </a:r>
            <a:endParaRPr lang="es-ES" sz="2400" dirty="0">
              <a:highlight>
                <a:srgbClr val="FFFF00"/>
              </a:highlight>
              <a:latin typeface="Arial" panose="020B0604020202020204" pitchFamily="34" charset="0"/>
              <a:cs typeface="Arial" panose="020B0604020202020204" pitchFamily="34" charset="0"/>
            </a:endParaRPr>
          </a:p>
        </p:txBody>
      </p:sp>
      <p:sp>
        <p:nvSpPr>
          <p:cNvPr id="4" name="Marcador de pie de página 3"/>
          <p:cNvSpPr>
            <a:spLocks noGrp="1"/>
          </p:cNvSpPr>
          <p:nvPr>
            <p:ph type="ftr" sz="quarter" idx="11"/>
          </p:nvPr>
        </p:nvSpPr>
        <p:spPr>
          <a:xfrm>
            <a:off x="4310698" y="2250389"/>
            <a:ext cx="1785302" cy="189863"/>
          </a:xfrm>
        </p:spPr>
        <p:txBody>
          <a:bodyPr/>
          <a:lstStyle/>
          <a:p>
            <a:r>
              <a:rPr lang="ru-RU" dirty="0" err="1">
                <a:latin typeface="Arial" panose="020B0604020202020204" pitchFamily="34" charset="0"/>
                <a:cs typeface="Arial" panose="020B0604020202020204" pitchFamily="34" charset="0"/>
              </a:rPr>
              <a:t>Визначення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згідно</a:t>
            </a:r>
            <a:r>
              <a:rPr lang="ru-RU" dirty="0">
                <a:latin typeface="Arial" panose="020B0604020202020204" pitchFamily="34" charset="0"/>
                <a:cs typeface="Arial" panose="020B0604020202020204" pitchFamily="34" charset="0"/>
              </a:rPr>
              <a:t> з МОП</a:t>
            </a:r>
            <a:endParaRPr lang="en-GB" dirty="0">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13</a:t>
            </a:fld>
            <a:endParaRPr lang="en-GB" dirty="0">
              <a:latin typeface="Arial" panose="020B0604020202020204" pitchFamily="34" charset="0"/>
              <a:cs typeface="Arial" panose="020B0604020202020204" pitchFamily="34" charset="0"/>
            </a:endParaRPr>
          </a:p>
        </p:txBody>
      </p:sp>
      <p:pic>
        <p:nvPicPr>
          <p:cNvPr id="14" name="Рисунок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88325" y="281642"/>
            <a:ext cx="3166850" cy="1583425"/>
          </a:xfrm>
          <a:prstGeom prst="rect">
            <a:avLst/>
          </a:prstGeom>
          <a:ln>
            <a:noFill/>
          </a:ln>
          <a:effectLst>
            <a:outerShdw blurRad="50800" dist="38100" dir="2700000" algn="tl" rotWithShape="0">
              <a:prstClr val="black">
                <a:alpha val="40000"/>
              </a:prstClr>
            </a:outerShdw>
          </a:effectLst>
        </p:spPr>
      </p:pic>
      <p:sp>
        <p:nvSpPr>
          <p:cNvPr id="12" name="Прямокутник 11">
            <a:extLst>
              <a:ext uri="{FF2B5EF4-FFF2-40B4-BE49-F238E27FC236}">
                <a16:creationId xmlns:a16="http://schemas.microsoft.com/office/drawing/2014/main" id="{AF5BE55B-2E51-20E1-EC4E-DF7D422C2D3F}"/>
              </a:ext>
            </a:extLst>
          </p:cNvPr>
          <p:cNvSpPr/>
          <p:nvPr/>
        </p:nvSpPr>
        <p:spPr>
          <a:xfrm>
            <a:off x="3126541" y="2672705"/>
            <a:ext cx="4320000" cy="1080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3" name="Прямокутник 12">
            <a:extLst>
              <a:ext uri="{FF2B5EF4-FFF2-40B4-BE49-F238E27FC236}">
                <a16:creationId xmlns:a16="http://schemas.microsoft.com/office/drawing/2014/main" id="{3C60EC63-1DD0-E56A-4DB2-3D9792228C96}"/>
              </a:ext>
            </a:extLst>
          </p:cNvPr>
          <p:cNvSpPr/>
          <p:nvPr/>
        </p:nvSpPr>
        <p:spPr>
          <a:xfrm>
            <a:off x="426226" y="2654102"/>
            <a:ext cx="2452442" cy="1080000"/>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marL="0" lvl="0" indent="0" algn="ctr" defTabSz="1333500">
              <a:lnSpc>
                <a:spcPct val="90000"/>
              </a:lnSpc>
              <a:spcBef>
                <a:spcPct val="0"/>
              </a:spcBef>
              <a:spcAft>
                <a:spcPct val="35000"/>
              </a:spcAft>
              <a:buNone/>
            </a:pPr>
            <a:r>
              <a:rPr lang="uk-UA" sz="2400" kern="1200" dirty="0">
                <a:effectLst/>
                <a:latin typeface="Arial" panose="020B0604020202020204" pitchFamily="34" charset="0"/>
                <a:ea typeface="Calibri" panose="020F0502020204030204" pitchFamily="34" charset="0"/>
                <a:cs typeface="Arial" panose="020B0604020202020204" pitchFamily="34" charset="0"/>
              </a:rPr>
              <a:t>Термін </a:t>
            </a:r>
          </a:p>
          <a:p>
            <a:pPr marL="0" lvl="0" indent="0" algn="ctr" defTabSz="1333500">
              <a:lnSpc>
                <a:spcPct val="90000"/>
              </a:lnSpc>
              <a:spcBef>
                <a:spcPct val="0"/>
              </a:spcBef>
              <a:spcAft>
                <a:spcPct val="35000"/>
              </a:spcAft>
              <a:buNone/>
            </a:pPr>
            <a:r>
              <a:rPr lang="uk-UA" sz="2400" b="1" kern="1200" dirty="0">
                <a:effectLst/>
                <a:latin typeface="Arial" panose="020B0604020202020204" pitchFamily="34" charset="0"/>
                <a:ea typeface="Calibri" panose="020F0502020204030204" pitchFamily="34" charset="0"/>
                <a:cs typeface="Arial" panose="020B0604020202020204" pitchFamily="34" charset="0"/>
              </a:rPr>
              <a:t>«НА РОБОТІ» </a:t>
            </a:r>
            <a:endParaRPr lang="en-US" sz="2400" kern="1200" dirty="0">
              <a:latin typeface="Arial" panose="020B0604020202020204" pitchFamily="34" charset="0"/>
              <a:cs typeface="Arial" panose="020B0604020202020204" pitchFamily="34" charset="0"/>
            </a:endParaRPr>
          </a:p>
        </p:txBody>
      </p:sp>
      <p:sp>
        <p:nvSpPr>
          <p:cNvPr id="15" name="Прямокутник 14">
            <a:extLst>
              <a:ext uri="{FF2B5EF4-FFF2-40B4-BE49-F238E27FC236}">
                <a16:creationId xmlns:a16="http://schemas.microsoft.com/office/drawing/2014/main" id="{2605C32B-387C-7A16-4676-5EB1D64C284A}"/>
              </a:ext>
            </a:extLst>
          </p:cNvPr>
          <p:cNvSpPr/>
          <p:nvPr/>
        </p:nvSpPr>
        <p:spPr>
          <a:xfrm>
            <a:off x="7628064" y="3886960"/>
            <a:ext cx="4320000" cy="1080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6" name="Прямокутник 15">
            <a:extLst>
              <a:ext uri="{FF2B5EF4-FFF2-40B4-BE49-F238E27FC236}">
                <a16:creationId xmlns:a16="http://schemas.microsoft.com/office/drawing/2014/main" id="{7E63F95D-7D63-4FDA-D518-3961BC3BDABB}"/>
              </a:ext>
            </a:extLst>
          </p:cNvPr>
          <p:cNvSpPr/>
          <p:nvPr/>
        </p:nvSpPr>
        <p:spPr>
          <a:xfrm>
            <a:off x="426226" y="3895296"/>
            <a:ext cx="2452442" cy="1080000"/>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marL="0" lvl="0" indent="0" algn="ctr" defTabSz="1333500">
              <a:lnSpc>
                <a:spcPct val="90000"/>
              </a:lnSpc>
              <a:spcBef>
                <a:spcPct val="0"/>
              </a:spcBef>
              <a:spcAft>
                <a:spcPct val="35000"/>
              </a:spcAft>
              <a:buNone/>
            </a:pPr>
            <a:r>
              <a:rPr lang="uk-UA" sz="2400" b="1" kern="1200" dirty="0">
                <a:effectLst/>
                <a:latin typeface="Arial" panose="020B0604020202020204" pitchFamily="34" charset="0"/>
                <a:ea typeface="Calibri" panose="020F0502020204030204" pitchFamily="34" charset="0"/>
                <a:cs typeface="Arial" panose="020B0604020202020204" pitchFamily="34" charset="0"/>
              </a:rPr>
              <a:t>БЕЗПЕКА НА РОБОТІ</a:t>
            </a:r>
            <a:endParaRPr lang="en-US" sz="2400" kern="1200" dirty="0">
              <a:latin typeface="Arial" panose="020B0604020202020204" pitchFamily="34" charset="0"/>
              <a:cs typeface="Arial" panose="020B0604020202020204" pitchFamily="34" charset="0"/>
            </a:endParaRPr>
          </a:p>
        </p:txBody>
      </p:sp>
      <p:sp>
        <p:nvSpPr>
          <p:cNvPr id="17" name="Прямокутник 16">
            <a:extLst>
              <a:ext uri="{FF2B5EF4-FFF2-40B4-BE49-F238E27FC236}">
                <a16:creationId xmlns:a16="http://schemas.microsoft.com/office/drawing/2014/main" id="{173D1956-BA2F-ABA3-C70B-F3A688AB118B}"/>
              </a:ext>
            </a:extLst>
          </p:cNvPr>
          <p:cNvSpPr/>
          <p:nvPr/>
        </p:nvSpPr>
        <p:spPr>
          <a:xfrm>
            <a:off x="3113616" y="5097324"/>
            <a:ext cx="4320000" cy="1455876"/>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8" name="Прямокутник 17">
            <a:extLst>
              <a:ext uri="{FF2B5EF4-FFF2-40B4-BE49-F238E27FC236}">
                <a16:creationId xmlns:a16="http://schemas.microsoft.com/office/drawing/2014/main" id="{8B0FE69D-3D5B-E739-4201-314E59F256B9}"/>
              </a:ext>
            </a:extLst>
          </p:cNvPr>
          <p:cNvSpPr/>
          <p:nvPr/>
        </p:nvSpPr>
        <p:spPr>
          <a:xfrm>
            <a:off x="426226" y="5131008"/>
            <a:ext cx="2452442" cy="1422192"/>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marL="0" lvl="0" indent="0" algn="ctr" defTabSz="1333500">
              <a:lnSpc>
                <a:spcPct val="90000"/>
              </a:lnSpc>
              <a:spcBef>
                <a:spcPct val="0"/>
              </a:spcBef>
              <a:spcAft>
                <a:spcPct val="35000"/>
              </a:spcAft>
              <a:buNone/>
            </a:pPr>
            <a:r>
              <a:rPr lang="uk-UA" sz="2400" b="1" kern="1200" noProof="0" dirty="0">
                <a:effectLst/>
                <a:latin typeface="Arial" panose="020B0604020202020204" pitchFamily="34" charset="0"/>
                <a:ea typeface="Calibri" panose="020F0502020204030204" pitchFamily="34" charset="0"/>
                <a:cs typeface="Arial" panose="020B0604020202020204" pitchFamily="34" charset="0"/>
              </a:rPr>
              <a:t>ЗДОРОВ</a:t>
            </a:r>
            <a:r>
              <a:rPr lang="uk-UA" sz="2400" kern="1200" dirty="0">
                <a:effectLst/>
                <a:latin typeface="Arial" panose="020B0604020202020204" pitchFamily="34" charset="0"/>
                <a:ea typeface="Calibri" panose="020F0502020204030204" pitchFamily="34" charset="0"/>
                <a:cs typeface="Arial" panose="020B0604020202020204" pitchFamily="34" charset="0"/>
              </a:rPr>
              <a:t>’</a:t>
            </a:r>
            <a:r>
              <a:rPr lang="uk-UA" sz="2400" b="1" kern="1200" noProof="0" dirty="0">
                <a:effectLst/>
                <a:latin typeface="Arial" panose="020B0604020202020204" pitchFamily="34" charset="0"/>
                <a:ea typeface="Calibri" panose="020F0502020204030204" pitchFamily="34" charset="0"/>
                <a:cs typeface="Arial" panose="020B0604020202020204" pitchFamily="34" charset="0"/>
              </a:rPr>
              <a:t>Я</a:t>
            </a:r>
            <a:r>
              <a:rPr lang="uk-UA" sz="2400" b="1" kern="1200" dirty="0">
                <a:effectLst/>
                <a:latin typeface="Arial" panose="020B0604020202020204" pitchFamily="34" charset="0"/>
                <a:ea typeface="Calibri" panose="020F0502020204030204" pitchFamily="34" charset="0"/>
                <a:cs typeface="Arial" panose="020B0604020202020204" pitchFamily="34" charset="0"/>
              </a:rPr>
              <a:t> НА РОБОТІ</a:t>
            </a:r>
            <a:endParaRPr lang="en-US" sz="2400" kern="1200" dirty="0">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BDA1D73E-D8C3-8350-7CF4-E9DA521C9E73}"/>
              </a:ext>
            </a:extLst>
          </p:cNvPr>
          <p:cNvSpPr txBox="1">
            <a:spLocks/>
          </p:cNvSpPr>
          <p:nvPr/>
        </p:nvSpPr>
        <p:spPr>
          <a:xfrm>
            <a:off x="3355822" y="2809188"/>
            <a:ext cx="3878097" cy="6442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r>
              <a:rPr lang="ru-RU" sz="2000" b="0" dirty="0" err="1">
                <a:latin typeface="Arial" panose="020B0604020202020204" pitchFamily="34" charset="0"/>
                <a:ea typeface="Calibri" panose="020F0502020204030204" pitchFamily="34" charset="0"/>
                <a:cs typeface="Arial" panose="020B0604020202020204" pitchFamily="34" charset="0"/>
              </a:rPr>
              <a:t>означає</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питання</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пов’язані</a:t>
            </a:r>
            <a:r>
              <a:rPr lang="ru-RU" sz="2000" b="0" dirty="0">
                <a:latin typeface="Arial" panose="020B0604020202020204" pitchFamily="34" charset="0"/>
                <a:ea typeface="Calibri" panose="020F0502020204030204" pitchFamily="34" charset="0"/>
                <a:cs typeface="Arial" panose="020B0604020202020204" pitchFamily="34" charset="0"/>
              </a:rPr>
              <a:t> з </a:t>
            </a:r>
            <a:r>
              <a:rPr lang="ru-RU" sz="2000" b="0" dirty="0" err="1">
                <a:latin typeface="Arial" panose="020B0604020202020204" pitchFamily="34" charset="0"/>
                <a:ea typeface="Calibri" panose="020F0502020204030204" pitchFamily="34" charset="0"/>
                <a:cs typeface="Arial" panose="020B0604020202020204" pitchFamily="34" charset="0"/>
              </a:rPr>
              <a:t>трудовим</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життям</a:t>
            </a:r>
            <a:endParaRPr lang="ru-RU" sz="2000" b="0" dirty="0">
              <a:latin typeface="Arial" panose="020B0604020202020204" pitchFamily="34" charset="0"/>
              <a:ea typeface="Calibri" panose="020F0502020204030204" pitchFamily="34" charset="0"/>
              <a:cs typeface="Arial" panose="020B0604020202020204" pitchFamily="34" charset="0"/>
            </a:endParaRPr>
          </a:p>
        </p:txBody>
      </p:sp>
      <p:sp>
        <p:nvSpPr>
          <p:cNvPr id="8" name="Título 1">
            <a:extLst>
              <a:ext uri="{FF2B5EF4-FFF2-40B4-BE49-F238E27FC236}">
                <a16:creationId xmlns:a16="http://schemas.microsoft.com/office/drawing/2014/main" id="{5C02FA3F-9D6A-228B-E83E-38FDE85498C0}"/>
              </a:ext>
            </a:extLst>
          </p:cNvPr>
          <p:cNvSpPr txBox="1">
            <a:spLocks/>
          </p:cNvSpPr>
          <p:nvPr/>
        </p:nvSpPr>
        <p:spPr>
          <a:xfrm>
            <a:off x="3329956" y="4161966"/>
            <a:ext cx="3887318" cy="45823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r>
              <a:rPr lang="ru-RU" sz="2000" b="0" dirty="0" err="1">
                <a:latin typeface="Arial" panose="020B0604020202020204" pitchFamily="34" charset="0"/>
                <a:ea typeface="Calibri" panose="020F0502020204030204" pitchFamily="34" charset="0"/>
                <a:cs typeface="Arial" panose="020B0604020202020204" pitchFamily="34" charset="0"/>
              </a:rPr>
              <a:t>це</a:t>
            </a:r>
            <a:r>
              <a:rPr lang="ru-RU" sz="2000" b="0" dirty="0">
                <a:latin typeface="Arial" panose="020B0604020202020204" pitchFamily="34" charset="0"/>
                <a:ea typeface="Calibri" panose="020F0502020204030204" pitchFamily="34" charset="0"/>
                <a:cs typeface="Arial" panose="020B0604020202020204" pitchFamily="34" charset="0"/>
              </a:rPr>
              <a:t> стан, коли </a:t>
            </a:r>
            <a:r>
              <a:rPr lang="ru-RU" sz="2000" b="0" dirty="0" err="1">
                <a:latin typeface="Arial" panose="020B0604020202020204" pitchFamily="34" charset="0"/>
                <a:ea typeface="Calibri" panose="020F0502020204030204" pitchFamily="34" charset="0"/>
                <a:cs typeface="Arial" panose="020B0604020202020204" pitchFamily="34" charset="0"/>
              </a:rPr>
              <a:t>відсутні</a:t>
            </a:r>
            <a:r>
              <a:rPr lang="ru-RU" sz="2000" b="0" dirty="0">
                <a:latin typeface="Arial" panose="020B0604020202020204" pitchFamily="34" charset="0"/>
                <a:ea typeface="Calibri" panose="020F0502020204030204" pitchFamily="34" charset="0"/>
                <a:cs typeface="Arial" panose="020B0604020202020204" pitchFamily="34" charset="0"/>
              </a:rPr>
              <a:t> шкода, </a:t>
            </a:r>
            <a:r>
              <a:rPr lang="ru-RU" sz="2000" b="0" dirty="0" err="1">
                <a:latin typeface="Arial" panose="020B0604020202020204" pitchFamily="34" charset="0"/>
                <a:ea typeface="Calibri" panose="020F0502020204030204" pitchFamily="34" charset="0"/>
                <a:cs typeface="Arial" panose="020B0604020202020204" pitchFamily="34" charset="0"/>
              </a:rPr>
              <a:t>травми</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або</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збиток</a:t>
            </a:r>
            <a:endParaRPr lang="ru-RU" sz="2000" b="0" dirty="0">
              <a:latin typeface="Arial" panose="020B0604020202020204" pitchFamily="34" charset="0"/>
              <a:ea typeface="Calibri" panose="020F0502020204030204" pitchFamily="34" charset="0"/>
              <a:cs typeface="Arial" panose="020B0604020202020204" pitchFamily="34" charset="0"/>
            </a:endParaRPr>
          </a:p>
        </p:txBody>
      </p:sp>
      <p:sp>
        <p:nvSpPr>
          <p:cNvPr id="11" name="Título 1">
            <a:extLst>
              <a:ext uri="{FF2B5EF4-FFF2-40B4-BE49-F238E27FC236}">
                <a16:creationId xmlns:a16="http://schemas.microsoft.com/office/drawing/2014/main" id="{87215BB0-6465-43B9-41C0-DCC79E35AFB0}"/>
              </a:ext>
            </a:extLst>
          </p:cNvPr>
          <p:cNvSpPr txBox="1">
            <a:spLocks/>
          </p:cNvSpPr>
          <p:nvPr/>
        </p:nvSpPr>
        <p:spPr>
          <a:xfrm>
            <a:off x="3346601" y="5194705"/>
            <a:ext cx="3887317" cy="92891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r>
              <a:rPr lang="ru-RU" sz="2000" b="0" dirty="0" err="1">
                <a:latin typeface="Arial" panose="020B0604020202020204" pitchFamily="34" charset="0"/>
                <a:ea typeface="Calibri" panose="020F0502020204030204" pitchFamily="34" charset="0"/>
                <a:cs typeface="Arial" panose="020B0604020202020204" pitchFamily="34" charset="0"/>
              </a:rPr>
              <a:t>це</a:t>
            </a:r>
            <a:r>
              <a:rPr lang="ru-RU" sz="2000" b="0" dirty="0">
                <a:latin typeface="Arial" panose="020B0604020202020204" pitchFamily="34" charset="0"/>
                <a:ea typeface="Calibri" panose="020F0502020204030204" pitchFamily="34" charset="0"/>
                <a:cs typeface="Arial" panose="020B0604020202020204" pitchFamily="34" charset="0"/>
              </a:rPr>
              <a:t> стан </a:t>
            </a:r>
            <a:r>
              <a:rPr lang="ru-RU" sz="2000" b="0" dirty="0" err="1">
                <a:latin typeface="Arial" panose="020B0604020202020204" pitchFamily="34" charset="0"/>
                <a:ea typeface="Calibri" panose="020F0502020204030204" pitchFamily="34" charset="0"/>
                <a:cs typeface="Arial" panose="020B0604020202020204" pitchFamily="34" charset="0"/>
              </a:rPr>
              <a:t>повного</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фізичного</a:t>
            </a:r>
            <a:r>
              <a:rPr lang="ru-RU" sz="2000" b="0" dirty="0">
                <a:latin typeface="Arial" panose="020B0604020202020204" pitchFamily="34" charset="0"/>
                <a:ea typeface="Calibri" panose="020F0502020204030204" pitchFamily="34" charset="0"/>
                <a:cs typeface="Arial" panose="020B0604020202020204" pitchFamily="34" charset="0"/>
              </a:rPr>
              <a:t>, душевного та </a:t>
            </a:r>
            <a:r>
              <a:rPr lang="ru-RU" sz="2000" b="0" dirty="0" err="1">
                <a:latin typeface="Arial" panose="020B0604020202020204" pitchFamily="34" charset="0"/>
                <a:ea typeface="Calibri" panose="020F0502020204030204" pitchFamily="34" charset="0"/>
                <a:cs typeface="Arial" panose="020B0604020202020204" pitchFamily="34" charset="0"/>
              </a:rPr>
              <a:t>соціального</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добробуту</a:t>
            </a:r>
            <a:r>
              <a:rPr lang="ru-RU" sz="2000" b="0" dirty="0">
                <a:latin typeface="Arial" panose="020B0604020202020204" pitchFamily="34" charset="0"/>
                <a:ea typeface="Calibri" panose="020F0502020204030204" pitchFamily="34" charset="0"/>
                <a:cs typeface="Arial" panose="020B0604020202020204" pitchFamily="34" charset="0"/>
              </a:rPr>
              <a:t>, а не </a:t>
            </a:r>
            <a:r>
              <a:rPr lang="ru-RU" sz="2000" b="0" dirty="0" err="1">
                <a:latin typeface="Arial" panose="020B0604020202020204" pitchFamily="34" charset="0"/>
                <a:ea typeface="Calibri" panose="020F0502020204030204" pitchFamily="34" charset="0"/>
                <a:cs typeface="Arial" panose="020B0604020202020204" pitchFamily="34" charset="0"/>
              </a:rPr>
              <a:t>тільки</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відсутність</a:t>
            </a:r>
            <a:r>
              <a:rPr lang="ru-RU" sz="2000" b="0" dirty="0">
                <a:latin typeface="Arial" panose="020B0604020202020204" pitchFamily="34" charset="0"/>
                <a:ea typeface="Calibri" panose="020F0502020204030204" pitchFamily="34" charset="0"/>
                <a:cs typeface="Arial" panose="020B0604020202020204" pitchFamily="34" charset="0"/>
              </a:rPr>
              <a:t> хвороб і </a:t>
            </a:r>
            <a:r>
              <a:rPr lang="ru-RU" sz="2000" b="0" dirty="0" err="1">
                <a:latin typeface="Arial" panose="020B0604020202020204" pitchFamily="34" charset="0"/>
                <a:ea typeface="Calibri" panose="020F0502020204030204" pitchFamily="34" charset="0"/>
                <a:cs typeface="Arial" panose="020B0604020202020204" pitchFamily="34" charset="0"/>
              </a:rPr>
              <a:t>фізичних</a:t>
            </a:r>
            <a:r>
              <a:rPr lang="ru-RU" sz="2000" b="0" dirty="0">
                <a:latin typeface="Arial" panose="020B0604020202020204" pitchFamily="34" charset="0"/>
                <a:ea typeface="Calibri" panose="020F0502020204030204" pitchFamily="34" charset="0"/>
                <a:cs typeface="Arial" panose="020B0604020202020204" pitchFamily="34" charset="0"/>
              </a:rPr>
              <a:t> </a:t>
            </a:r>
            <a:r>
              <a:rPr lang="ru-RU" sz="2000" b="0" dirty="0" err="1">
                <a:latin typeface="Arial" panose="020B0604020202020204" pitchFamily="34" charset="0"/>
                <a:ea typeface="Calibri" panose="020F0502020204030204" pitchFamily="34" charset="0"/>
                <a:cs typeface="Arial" panose="020B0604020202020204" pitchFamily="34" charset="0"/>
              </a:rPr>
              <a:t>дефектів</a:t>
            </a:r>
            <a:endParaRPr lang="ru-RU" sz="2000" b="0" dirty="0">
              <a:latin typeface="Arial" panose="020B0604020202020204" pitchFamily="34" charset="0"/>
              <a:ea typeface="Calibri" panose="020F0502020204030204" pitchFamily="34" charset="0"/>
              <a:cs typeface="Arial" panose="020B0604020202020204" pitchFamily="34" charset="0"/>
            </a:endParaRPr>
          </a:p>
        </p:txBody>
      </p:sp>
      <p:sp>
        <p:nvSpPr>
          <p:cNvPr id="19" name="Прямокутник 11">
            <a:extLst>
              <a:ext uri="{FF2B5EF4-FFF2-40B4-BE49-F238E27FC236}">
                <a16:creationId xmlns:a16="http://schemas.microsoft.com/office/drawing/2014/main" id="{7486E7AE-4397-4AE6-A5E0-00FF3BD4AFCE}"/>
              </a:ext>
            </a:extLst>
          </p:cNvPr>
          <p:cNvSpPr/>
          <p:nvPr/>
        </p:nvSpPr>
        <p:spPr>
          <a:xfrm>
            <a:off x="7613615" y="2670832"/>
            <a:ext cx="4320000" cy="1080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20" name="Título 1">
            <a:extLst>
              <a:ext uri="{FF2B5EF4-FFF2-40B4-BE49-F238E27FC236}">
                <a16:creationId xmlns:a16="http://schemas.microsoft.com/office/drawing/2014/main" id="{50E9CB2C-6242-4A88-91B8-D6ACE21B4DA1}"/>
              </a:ext>
            </a:extLst>
          </p:cNvPr>
          <p:cNvSpPr txBox="1">
            <a:spLocks/>
          </p:cNvSpPr>
          <p:nvPr/>
        </p:nvSpPr>
        <p:spPr>
          <a:xfrm>
            <a:off x="7725474" y="2831253"/>
            <a:ext cx="4040300" cy="6222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r>
              <a:rPr lang="uk-UA" sz="2000" b="0" dirty="0">
                <a:effectLst/>
                <a:latin typeface="Arial" panose="020B0604020202020204" pitchFamily="34" charset="0"/>
                <a:ea typeface="Calibri" panose="020F0502020204030204" pitchFamily="34" charset="0"/>
                <a:cs typeface="Arial" panose="020B0604020202020204" pitchFamily="34" charset="0"/>
              </a:rPr>
              <a:t>означає питання, пов’язані з виконанням трудових обов’язків та робочим процесом</a:t>
            </a:r>
            <a:endParaRPr lang="en-US" sz="2000" b="0" dirty="0">
              <a:latin typeface="Arial" panose="020B0604020202020204" pitchFamily="34" charset="0"/>
              <a:cs typeface="Arial" panose="020B0604020202020204" pitchFamily="34" charset="0"/>
            </a:endParaRPr>
          </a:p>
        </p:txBody>
      </p:sp>
      <p:sp>
        <p:nvSpPr>
          <p:cNvPr id="22" name="Título 1">
            <a:extLst>
              <a:ext uri="{FF2B5EF4-FFF2-40B4-BE49-F238E27FC236}">
                <a16:creationId xmlns:a16="http://schemas.microsoft.com/office/drawing/2014/main" id="{E8AF0079-B431-4F45-BEC9-CC84A6A56D05}"/>
              </a:ext>
            </a:extLst>
          </p:cNvPr>
          <p:cNvSpPr txBox="1">
            <a:spLocks/>
          </p:cNvSpPr>
          <p:nvPr/>
        </p:nvSpPr>
        <p:spPr>
          <a:xfrm>
            <a:off x="7666600" y="4065257"/>
            <a:ext cx="4099173" cy="32582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r>
              <a:rPr lang="uk-UA" sz="2000" b="0" dirty="0">
                <a:effectLst/>
                <a:latin typeface="Arial" panose="020B0604020202020204" pitchFamily="34" charset="0"/>
                <a:ea typeface="Calibri" panose="020F0502020204030204" pitchFamily="34" charset="0"/>
                <a:cs typeface="Arial" panose="020B0604020202020204" pitchFamily="34" charset="0"/>
              </a:rPr>
              <a:t>це стан, коли відсутні небезпеки, шкідливість, травми або збитки від нещасних випадків</a:t>
            </a:r>
            <a:endParaRPr lang="en-US" sz="2000" b="0" dirty="0">
              <a:latin typeface="Arial" panose="020B0604020202020204" pitchFamily="34" charset="0"/>
              <a:cs typeface="Arial" panose="020B0604020202020204" pitchFamily="34" charset="0"/>
            </a:endParaRPr>
          </a:p>
        </p:txBody>
      </p:sp>
      <p:sp>
        <p:nvSpPr>
          <p:cNvPr id="23" name="Прямокутник 16">
            <a:extLst>
              <a:ext uri="{FF2B5EF4-FFF2-40B4-BE49-F238E27FC236}">
                <a16:creationId xmlns:a16="http://schemas.microsoft.com/office/drawing/2014/main" id="{50FF863F-4C55-4C54-948C-6C8E5D4486FC}"/>
              </a:ext>
            </a:extLst>
          </p:cNvPr>
          <p:cNvSpPr/>
          <p:nvPr/>
        </p:nvSpPr>
        <p:spPr>
          <a:xfrm>
            <a:off x="7606270" y="5097324"/>
            <a:ext cx="4320000" cy="1455876"/>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24" name="Título 1">
            <a:extLst>
              <a:ext uri="{FF2B5EF4-FFF2-40B4-BE49-F238E27FC236}">
                <a16:creationId xmlns:a16="http://schemas.microsoft.com/office/drawing/2014/main" id="{E5521934-0B9B-4F5D-AD52-1BF59F468521}"/>
              </a:ext>
            </a:extLst>
          </p:cNvPr>
          <p:cNvSpPr txBox="1">
            <a:spLocks/>
          </p:cNvSpPr>
          <p:nvPr/>
        </p:nvSpPr>
        <p:spPr>
          <a:xfrm>
            <a:off x="7725473" y="5246182"/>
            <a:ext cx="4040300" cy="92891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r>
              <a:rPr lang="uk-UA" sz="2000" b="0" dirty="0">
                <a:effectLst/>
                <a:latin typeface="Arial" panose="020B0604020202020204" pitchFamily="34" charset="0"/>
                <a:ea typeface="Calibri" panose="020F0502020204030204" pitchFamily="34" charset="0"/>
                <a:cs typeface="Arial" panose="020B0604020202020204" pitchFamily="34" charset="0"/>
              </a:rPr>
              <a:t>це стан повного фізичного, душевного та соціального добробуту, а не тільки відсутність </a:t>
            </a:r>
            <a:r>
              <a:rPr lang="uk-UA" sz="2000" b="0" dirty="0" err="1">
                <a:effectLst/>
                <a:latin typeface="Arial" panose="020B0604020202020204" pitchFamily="34" charset="0"/>
                <a:ea typeface="Calibri" panose="020F0502020204030204" pitchFamily="34" charset="0"/>
                <a:cs typeface="Arial" panose="020B0604020202020204" pitchFamily="34" charset="0"/>
              </a:rPr>
              <a:t>хвороб</a:t>
            </a:r>
            <a:r>
              <a:rPr lang="uk-UA" sz="2000" b="0" dirty="0">
                <a:effectLst/>
                <a:latin typeface="Arial" panose="020B0604020202020204" pitchFamily="34" charset="0"/>
                <a:ea typeface="Calibri" panose="020F0502020204030204" pitchFamily="34" charset="0"/>
                <a:cs typeface="Arial" panose="020B0604020202020204" pitchFamily="34" charset="0"/>
              </a:rPr>
              <a:t> і фізичних дефектів</a:t>
            </a:r>
            <a:endParaRPr lang="en-US" sz="2000" b="0" dirty="0">
              <a:latin typeface="Arial" panose="020B0604020202020204" pitchFamily="34" charset="0"/>
              <a:cs typeface="Arial" panose="020B0604020202020204" pitchFamily="34" charset="0"/>
            </a:endParaRPr>
          </a:p>
        </p:txBody>
      </p:sp>
      <p:sp>
        <p:nvSpPr>
          <p:cNvPr id="25" name="Marcador de pie de página 3">
            <a:extLst>
              <a:ext uri="{FF2B5EF4-FFF2-40B4-BE49-F238E27FC236}">
                <a16:creationId xmlns:a16="http://schemas.microsoft.com/office/drawing/2014/main" id="{74F9A74D-0B7D-4811-84A6-BBDA7CD3BC84}"/>
              </a:ext>
            </a:extLst>
          </p:cNvPr>
          <p:cNvSpPr txBox="1">
            <a:spLocks/>
          </p:cNvSpPr>
          <p:nvPr/>
        </p:nvSpPr>
        <p:spPr>
          <a:xfrm>
            <a:off x="7979920" y="2201849"/>
            <a:ext cx="3451542" cy="230503"/>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err="1">
                <a:latin typeface="Arial" panose="020B0604020202020204" pitchFamily="34" charset="0"/>
                <a:cs typeface="Arial" panose="020B0604020202020204" pitchFamily="34" charset="0"/>
              </a:rPr>
              <a:t>Визначення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згідно</a:t>
            </a:r>
            <a:r>
              <a:rPr lang="ru-RU" dirty="0">
                <a:latin typeface="Arial" panose="020B0604020202020204" pitchFamily="34" charset="0"/>
                <a:cs typeface="Arial" panose="020B0604020202020204" pitchFamily="34" charset="0"/>
              </a:rPr>
              <a:t> з </a:t>
            </a:r>
            <a:r>
              <a:rPr lang="ru-RU" dirty="0" err="1">
                <a:latin typeface="Arial" panose="020B0604020202020204" pitchFamily="34" charset="0"/>
                <a:cs typeface="Arial" panose="020B0604020202020204" pitchFamily="34" charset="0"/>
              </a:rPr>
              <a:t>проєктом</a:t>
            </a:r>
            <a:r>
              <a:rPr lang="ru-RU" dirty="0">
                <a:latin typeface="Arial" panose="020B0604020202020204" pitchFamily="34" charset="0"/>
                <a:cs typeface="Arial" panose="020B0604020202020204" pitchFamily="34" charset="0"/>
              </a:rPr>
              <a:t> закону про БЗР</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71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20" grpId="0"/>
      <p:bldP spid="22"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27904" y="1391677"/>
            <a:ext cx="6598024" cy="1215833"/>
          </a:xfrm>
        </p:spPr>
        <p:txBody>
          <a:bodyPr/>
          <a:lstStyle/>
          <a:p>
            <a:r>
              <a:rPr lang="uk-UA" sz="2400" dirty="0">
                <a:latin typeface="Arial" panose="020B0604020202020204" pitchFamily="34" charset="0"/>
                <a:cs typeface="Arial" panose="020B0604020202020204" pitchFamily="34" charset="0"/>
              </a:rPr>
              <a:t>Безпека та здоров’я на роботі</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(терміни)</a:t>
            </a:r>
            <a:endParaRPr lang="es-ES" sz="2400" dirty="0">
              <a:highlight>
                <a:srgbClr val="FFFF00"/>
              </a:highlight>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14</a:t>
            </a:fld>
            <a:endParaRPr lang="en-GB">
              <a:latin typeface="Arial" panose="020B0604020202020204" pitchFamily="34" charset="0"/>
              <a:cs typeface="Arial" panose="020B0604020202020204" pitchFamily="34" charset="0"/>
            </a:endParaRPr>
          </a:p>
        </p:txBody>
      </p:sp>
      <p:sp>
        <p:nvSpPr>
          <p:cNvPr id="15" name="Прямокутник 14">
            <a:extLst>
              <a:ext uri="{FF2B5EF4-FFF2-40B4-BE49-F238E27FC236}">
                <a16:creationId xmlns:a16="http://schemas.microsoft.com/office/drawing/2014/main" id="{4356477C-E5E1-EBFE-AEDC-398BDC7469E4}"/>
              </a:ext>
            </a:extLst>
          </p:cNvPr>
          <p:cNvSpPr/>
          <p:nvPr/>
        </p:nvSpPr>
        <p:spPr>
          <a:xfrm>
            <a:off x="1139104" y="2314348"/>
            <a:ext cx="3817530" cy="1080000"/>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algn="ctr" defTabSz="1333500">
              <a:lnSpc>
                <a:spcPct val="90000"/>
              </a:lnSpc>
              <a:spcBef>
                <a:spcPct val="0"/>
              </a:spcBef>
              <a:spcAft>
                <a:spcPct val="35000"/>
              </a:spcAft>
            </a:pPr>
            <a:r>
              <a:rPr lang="uk-UA" sz="2400" dirty="0">
                <a:solidFill>
                  <a:schemeClr val="lt1"/>
                </a:solidFill>
                <a:latin typeface="Arial" panose="020B0604020202020204" pitchFamily="34" charset="0"/>
                <a:cs typeface="Arial" panose="020B0604020202020204" pitchFamily="34" charset="0"/>
              </a:rPr>
              <a:t>БЕЗПЕКА ТА ЗДОРОВ’Я НА РОБОТІ </a:t>
            </a:r>
            <a:endParaRPr lang="en-US" sz="2400" dirty="0">
              <a:solidFill>
                <a:schemeClr val="lt1"/>
              </a:solidFill>
              <a:latin typeface="Arial" panose="020B0604020202020204" pitchFamily="34" charset="0"/>
              <a:cs typeface="Arial" panose="020B0604020202020204" pitchFamily="34" charset="0"/>
            </a:endParaRPr>
          </a:p>
        </p:txBody>
      </p:sp>
      <p:pic>
        <p:nvPicPr>
          <p:cNvPr id="13" name="Рисунок 12" descr="Изображение выглядит как пол, внутренний, устройство, фрезерный станок&#10;&#10;Автоматически созданное описание">
            <a:extLst>
              <a:ext uri="{FF2B5EF4-FFF2-40B4-BE49-F238E27FC236}">
                <a16:creationId xmlns:a16="http://schemas.microsoft.com/office/drawing/2014/main" id="{F4F29F1B-6B10-4BFE-4380-013C9798E2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32759" y="432000"/>
            <a:ext cx="3364751" cy="3856249"/>
          </a:xfrm>
          <a:prstGeom prst="rect">
            <a:avLst/>
          </a:prstGeom>
          <a:ln>
            <a:noFill/>
          </a:ln>
          <a:effectLst>
            <a:outerShdw blurRad="50800" dist="38100" dir="2700000" algn="tl" rotWithShape="0">
              <a:prstClr val="black">
                <a:alpha val="40000"/>
              </a:prstClr>
            </a:outerShdw>
          </a:effectLst>
        </p:spPr>
      </p:pic>
      <p:sp>
        <p:nvSpPr>
          <p:cNvPr id="11" name="Marcador de pie de página 3">
            <a:extLst>
              <a:ext uri="{FF2B5EF4-FFF2-40B4-BE49-F238E27FC236}">
                <a16:creationId xmlns:a16="http://schemas.microsoft.com/office/drawing/2014/main" id="{F3FFADF7-E161-47EE-B8E7-BAA27064E9F3}"/>
              </a:ext>
            </a:extLst>
          </p:cNvPr>
          <p:cNvSpPr>
            <a:spLocks noGrp="1"/>
          </p:cNvSpPr>
          <p:nvPr>
            <p:ph type="ftr" sz="quarter" idx="11"/>
          </p:nvPr>
        </p:nvSpPr>
        <p:spPr>
          <a:xfrm>
            <a:off x="1134312" y="3558238"/>
            <a:ext cx="1704022" cy="189863"/>
          </a:xfrm>
        </p:spPr>
        <p:txBody>
          <a:bodyPr/>
          <a:lstStyle/>
          <a:p>
            <a:r>
              <a:rPr lang="ru-RU" dirty="0" err="1">
                <a:latin typeface="Arial" panose="020B0604020202020204" pitchFamily="34" charset="0"/>
                <a:cs typeface="Arial" panose="020B0604020202020204" pitchFamily="34" charset="0"/>
              </a:rPr>
              <a:t>Визначення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згідно</a:t>
            </a:r>
            <a:r>
              <a:rPr lang="ru-RU" dirty="0">
                <a:latin typeface="Arial" panose="020B0604020202020204" pitchFamily="34" charset="0"/>
                <a:cs typeface="Arial" panose="020B0604020202020204" pitchFamily="34" charset="0"/>
              </a:rPr>
              <a:t> з МОП</a:t>
            </a:r>
          </a:p>
        </p:txBody>
      </p:sp>
      <p:sp>
        <p:nvSpPr>
          <p:cNvPr id="16" name="Прямокутник 15">
            <a:extLst>
              <a:ext uri="{FF2B5EF4-FFF2-40B4-BE49-F238E27FC236}">
                <a16:creationId xmlns:a16="http://schemas.microsoft.com/office/drawing/2014/main" id="{22E42201-BA35-7632-36F1-097FB50D7381}"/>
              </a:ext>
            </a:extLst>
          </p:cNvPr>
          <p:cNvSpPr/>
          <p:nvPr/>
        </p:nvSpPr>
        <p:spPr>
          <a:xfrm>
            <a:off x="1134312" y="3824726"/>
            <a:ext cx="7372652" cy="1080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7" name="Título 1">
            <a:extLst>
              <a:ext uri="{FF2B5EF4-FFF2-40B4-BE49-F238E27FC236}">
                <a16:creationId xmlns:a16="http://schemas.microsoft.com/office/drawing/2014/main" id="{90654460-043C-4FF2-8DC2-D586E0813A64}"/>
              </a:ext>
            </a:extLst>
          </p:cNvPr>
          <p:cNvSpPr txBox="1">
            <a:spLocks/>
          </p:cNvSpPr>
          <p:nvPr/>
        </p:nvSpPr>
        <p:spPr>
          <a:xfrm>
            <a:off x="1310827" y="3977976"/>
            <a:ext cx="7196137" cy="91562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000" b="0" dirty="0">
                <a:latin typeface="Arial" panose="020B0604020202020204" pitchFamily="34" charset="0"/>
                <a:ea typeface="Calibri" panose="020F0502020204030204" pitchFamily="34" charset="0"/>
                <a:cs typeface="Arial" panose="020B0604020202020204" pitchFamily="34" charset="0"/>
              </a:rPr>
              <a:t>це дисципліна, що займається запобіганням професійним травмам і професійним захворюванням, а також захистом і покращенням безпеки та здоров’я працівників</a:t>
            </a:r>
            <a:endParaRPr lang="en-US" sz="2000" b="0" dirty="0">
              <a:latin typeface="Arial" panose="020B0604020202020204" pitchFamily="34" charset="0"/>
              <a:ea typeface="Calibri" panose="020F0502020204030204" pitchFamily="34" charset="0"/>
              <a:cs typeface="Arial" panose="020B0604020202020204" pitchFamily="34" charset="0"/>
            </a:endParaRPr>
          </a:p>
        </p:txBody>
      </p:sp>
      <p:sp>
        <p:nvSpPr>
          <p:cNvPr id="12" name="Прямокутник 15">
            <a:extLst>
              <a:ext uri="{FF2B5EF4-FFF2-40B4-BE49-F238E27FC236}">
                <a16:creationId xmlns:a16="http://schemas.microsoft.com/office/drawing/2014/main" id="{775F89D5-A451-489A-B503-326CBE62BB96}"/>
              </a:ext>
            </a:extLst>
          </p:cNvPr>
          <p:cNvSpPr/>
          <p:nvPr/>
        </p:nvSpPr>
        <p:spPr>
          <a:xfrm>
            <a:off x="1134312" y="5395640"/>
            <a:ext cx="7372652" cy="1080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4" name="Título 1">
            <a:extLst>
              <a:ext uri="{FF2B5EF4-FFF2-40B4-BE49-F238E27FC236}">
                <a16:creationId xmlns:a16="http://schemas.microsoft.com/office/drawing/2014/main" id="{E88AABFC-0E6F-4F4D-84EB-ABA13EF28F54}"/>
              </a:ext>
            </a:extLst>
          </p:cNvPr>
          <p:cNvSpPr txBox="1">
            <a:spLocks/>
          </p:cNvSpPr>
          <p:nvPr/>
        </p:nvSpPr>
        <p:spPr>
          <a:xfrm>
            <a:off x="1262006" y="5491547"/>
            <a:ext cx="7196137" cy="91562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000" b="0" dirty="0">
                <a:latin typeface="Arial" panose="020B0604020202020204" pitchFamily="34" charset="0"/>
                <a:ea typeface="Calibri" panose="020F0502020204030204" pitchFamily="34" charset="0"/>
                <a:cs typeface="Arial" panose="020B0604020202020204" pitchFamily="34" charset="0"/>
              </a:rPr>
              <a:t>система заходів щодо запобігання та/або зменшення впливу на працівників небезпечних та шкідливих професійних факторів і професійних ризиків </a:t>
            </a:r>
            <a:endParaRPr lang="en-US" sz="2000" b="0" dirty="0">
              <a:latin typeface="Arial" panose="020B0604020202020204" pitchFamily="34" charset="0"/>
              <a:ea typeface="Calibri" panose="020F0502020204030204" pitchFamily="34" charset="0"/>
              <a:cs typeface="Arial" panose="020B0604020202020204" pitchFamily="34" charset="0"/>
            </a:endParaRPr>
          </a:p>
        </p:txBody>
      </p:sp>
      <p:sp>
        <p:nvSpPr>
          <p:cNvPr id="19" name="Marcador de pie de página 3">
            <a:extLst>
              <a:ext uri="{FF2B5EF4-FFF2-40B4-BE49-F238E27FC236}">
                <a16:creationId xmlns:a16="http://schemas.microsoft.com/office/drawing/2014/main" id="{E077699B-B1C5-4601-B2A2-49DC632D085D}"/>
              </a:ext>
            </a:extLst>
          </p:cNvPr>
          <p:cNvSpPr txBox="1">
            <a:spLocks/>
          </p:cNvSpPr>
          <p:nvPr/>
        </p:nvSpPr>
        <p:spPr>
          <a:xfrm>
            <a:off x="1142900" y="5096667"/>
            <a:ext cx="3451542" cy="230503"/>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err="1">
                <a:latin typeface="Arial" panose="020B0604020202020204" pitchFamily="34" charset="0"/>
                <a:cs typeface="Arial" panose="020B0604020202020204" pitchFamily="34" charset="0"/>
              </a:rPr>
              <a:t>Визначення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згідно</a:t>
            </a:r>
            <a:r>
              <a:rPr lang="ru-RU" dirty="0">
                <a:latin typeface="Arial" panose="020B0604020202020204" pitchFamily="34" charset="0"/>
                <a:cs typeface="Arial" panose="020B0604020202020204" pitchFamily="34" charset="0"/>
              </a:rPr>
              <a:t> з </a:t>
            </a:r>
            <a:r>
              <a:rPr lang="ru-RU" dirty="0" err="1">
                <a:latin typeface="Arial" panose="020B0604020202020204" pitchFamily="34" charset="0"/>
                <a:cs typeface="Arial" panose="020B0604020202020204" pitchFamily="34" charset="0"/>
              </a:rPr>
              <a:t>проєктом</a:t>
            </a:r>
            <a:r>
              <a:rPr lang="ru-RU" dirty="0">
                <a:latin typeface="Arial" panose="020B0604020202020204" pitchFamily="34" charset="0"/>
                <a:cs typeface="Arial" panose="020B0604020202020204" pitchFamily="34" charset="0"/>
              </a:rPr>
              <a:t> закону про БЗР</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983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12_slide-ilu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9092" y="1556755"/>
            <a:ext cx="4263112" cy="4569128"/>
          </a:xfrm>
          <a:prstGeom prst="rect">
            <a:avLst/>
          </a:prstGeom>
        </p:spPr>
      </p:pic>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Навіщо здійснювати заходи з </a:t>
            </a:r>
            <a:r>
              <a:rPr lang="uk-UA" sz="2400" dirty="0" err="1">
                <a:latin typeface="Arial" panose="020B0604020202020204" pitchFamily="34" charset="0"/>
                <a:cs typeface="Arial" panose="020B0604020202020204" pitchFamily="34" charset="0"/>
              </a:rPr>
              <a:t>БЗР</a:t>
            </a:r>
            <a:r>
              <a:rPr lang="uk-UA" sz="2400" dirty="0">
                <a:latin typeface="Arial" panose="020B0604020202020204" pitchFamily="34" charset="0"/>
                <a:cs typeface="Arial" panose="020B0604020202020204" pitchFamily="34" charset="0"/>
              </a:rPr>
              <a:t> на робочих місцях?</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0537" y="2143195"/>
            <a:ext cx="7165131" cy="3731933"/>
          </a:xfrm>
        </p:spPr>
        <p:txBody>
          <a:bodyPr/>
          <a:lstStyle/>
          <a:p>
            <a:pPr marL="342900" indent="-342900" algn="just">
              <a:buAutoNum type="arabicPeriod"/>
            </a:pPr>
            <a:r>
              <a:rPr lang="uk-UA" dirty="0">
                <a:solidFill>
                  <a:schemeClr val="accent2">
                    <a:lumMod val="75000"/>
                  </a:schemeClr>
                </a:solidFill>
                <a:latin typeface="Arial" panose="020B0604020202020204" pitchFamily="34" charset="0"/>
                <a:cs typeface="Arial" panose="020B0604020202020204" pitchFamily="34" charset="0"/>
              </a:rPr>
              <a:t>Захист безпеки та здоров’я працівників – важлива справа</a:t>
            </a:r>
            <a:r>
              <a:rPr lang="en-US" dirty="0">
                <a:solidFill>
                  <a:schemeClr val="accent2">
                    <a:lumMod val="75000"/>
                  </a:schemeClr>
                </a:solidFill>
                <a:latin typeface="Arial" panose="020B0604020202020204" pitchFamily="34" charset="0"/>
                <a:cs typeface="Arial" panose="020B0604020202020204" pitchFamily="34" charset="0"/>
              </a:rPr>
              <a:t> </a:t>
            </a:r>
          </a:p>
          <a:p>
            <a:pPr lvl="2"/>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Щороку в світі 2,78 мільйона працівників гинуть, а 374 мільйони отримують травми внаслідок нещасних випадків на роботі без смертельних наслідків</a:t>
            </a:r>
          </a:p>
          <a:p>
            <a:pPr lvl="2"/>
            <a:r>
              <a:rPr lang="uk-UA" dirty="0">
                <a:solidFill>
                  <a:schemeClr val="tx2"/>
                </a:solidFill>
                <a:latin typeface="Arial" panose="020B0604020202020204" pitchFamily="34" charset="0"/>
                <a:ea typeface="Calibri" panose="020F0502020204030204" pitchFamily="34" charset="0"/>
                <a:cs typeface="Arial" panose="020B0604020202020204" pitchFamily="34" charset="0"/>
              </a:rPr>
              <a:t>Щодня у світі травми на роботі отримують більше одного мільйона працівників</a:t>
            </a:r>
          </a:p>
          <a:p>
            <a:pPr lvl="2"/>
            <a:r>
              <a:rPr lang="uk-UA" dirty="0">
                <a:solidFill>
                  <a:schemeClr val="tx2">
                    <a:lumMod val="95000"/>
                    <a:lumOff val="5000"/>
                  </a:schemeClr>
                </a:solidFill>
                <a:latin typeface="Arial" panose="020B0604020202020204" pitchFamily="34" charset="0"/>
                <a:ea typeface="Calibri" panose="020F0502020204030204" pitchFamily="34" charset="0"/>
                <a:cs typeface="Arial" panose="020B0604020202020204" pitchFamily="34" charset="0"/>
              </a:rPr>
              <a:t>В Україні протягом 30 років середня кількість травмованих працівників на рік складає понад 30 000 осіб (30 689), а загиблих під час виконання робіт на виробництві – близько 1100 осіб.</a:t>
            </a:r>
          </a:p>
          <a:p>
            <a:pPr lvl="2"/>
            <a:endParaRPr lang="es-ES_tradnl" dirty="0">
              <a:solidFill>
                <a:schemeClr val="tx2">
                  <a:lumMod val="95000"/>
                  <a:lumOff val="5000"/>
                </a:schemeClr>
              </a:solidFill>
              <a:latin typeface="Arial" panose="020B0604020202020204" pitchFamily="34" charset="0"/>
              <a:ea typeface="Calibri" panose="020F0502020204030204" pitchFamily="34" charset="0"/>
              <a:cs typeface="Arial" panose="020B0604020202020204" pitchFamily="34" charset="0"/>
            </a:endParaRPr>
          </a:p>
          <a:p>
            <a:pPr marL="0" lvl="2" indent="0">
              <a:buNone/>
            </a:pPr>
            <a:r>
              <a:rPr lang="uk-UA" i="1" dirty="0">
                <a:solidFill>
                  <a:schemeClr val="accent2"/>
                </a:solidFill>
                <a:latin typeface="Arial" panose="020B0604020202020204" pitchFamily="34" charset="0"/>
                <a:cs typeface="Arial" panose="020B0604020202020204" pitchFamily="34" charset="0"/>
              </a:rPr>
              <a:t>Це неприйнятне явище спричиняє колосальні соціальні та економічні витрати</a:t>
            </a:r>
            <a:endParaRPr lang="en-US" i="1" dirty="0">
              <a:solidFill>
                <a:schemeClr val="accent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15</a:t>
            </a:fld>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2968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Навіщо здійснювати заходи з БЗР на робочих місцях?</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0537" y="2143195"/>
            <a:ext cx="6868555" cy="3733731"/>
          </a:xfrm>
        </p:spPr>
        <p:txBody>
          <a:bodyPr/>
          <a:lstStyle/>
          <a:p>
            <a:pPr marL="342900" indent="-342900" algn="just">
              <a:buAutoNum type="arabicPeriod" startAt="2"/>
            </a:pPr>
            <a:r>
              <a:rPr lang="uk-UA" sz="2000" dirty="0">
                <a:solidFill>
                  <a:schemeClr val="accent2">
                    <a:lumMod val="75000"/>
                  </a:schemeClr>
                </a:solidFill>
                <a:latin typeface="Arial" panose="020B0604020202020204" pitchFamily="34" charset="0"/>
                <a:cs typeface="Arial" panose="020B0604020202020204" pitchFamily="34" charset="0"/>
              </a:rPr>
              <a:t>Юридична відповідальність</a:t>
            </a:r>
            <a:endParaRPr lang="en-US" sz="2000" dirty="0">
              <a:solidFill>
                <a:schemeClr val="accent2">
                  <a:lumMod val="75000"/>
                </a:schemeClr>
              </a:solidFill>
              <a:latin typeface="Arial" panose="020B0604020202020204" pitchFamily="34" charset="0"/>
              <a:cs typeface="Arial" panose="020B0604020202020204" pitchFamily="34" charset="0"/>
            </a:endParaRPr>
          </a:p>
          <a:p>
            <a:pPr marL="0" lvl="2" indent="0">
              <a:lnSpc>
                <a:spcPct val="150000"/>
              </a:lnSpc>
              <a:buNone/>
            </a:pPr>
            <a:r>
              <a:rPr lang="uk-UA" dirty="0">
                <a:solidFill>
                  <a:schemeClr val="tx2"/>
                </a:solidFill>
                <a:latin typeface="Arial" panose="020B0604020202020204" pitchFamily="34" charset="0"/>
                <a:cs typeface="Arial" panose="020B0604020202020204" pitchFamily="34" charset="0"/>
              </a:rPr>
              <a:t>Роботодавці зобов’язані:</a:t>
            </a:r>
          </a:p>
          <a:p>
            <a:pPr marL="0" lvl="2" indent="0">
              <a:lnSpc>
                <a:spcPct val="150000"/>
              </a:lnSpc>
              <a:buNone/>
            </a:pPr>
            <a:r>
              <a:rPr lang="uk-UA" dirty="0">
                <a:solidFill>
                  <a:schemeClr val="tx2"/>
                </a:solidFill>
                <a:latin typeface="Arial" panose="020B0604020202020204" pitchFamily="34" charset="0"/>
                <a:cs typeface="Arial" panose="020B0604020202020204" pitchFamily="34" charset="0"/>
              </a:rPr>
              <a:t> </a:t>
            </a:r>
            <a:endParaRPr lang="fr-CH" dirty="0">
              <a:solidFill>
                <a:schemeClr val="tx2"/>
              </a:solidFill>
              <a:latin typeface="Arial" panose="020B0604020202020204" pitchFamily="34" charset="0"/>
              <a:cs typeface="Arial" panose="020B0604020202020204" pitchFamily="34" charset="0"/>
            </a:endParaRPr>
          </a:p>
          <a:p>
            <a:pPr lvl="2"/>
            <a:r>
              <a:rPr lang="uk-UA" dirty="0">
                <a:solidFill>
                  <a:schemeClr val="tx2">
                    <a:lumMod val="95000"/>
                    <a:lumOff val="5000"/>
                  </a:schemeClr>
                </a:solidFill>
                <a:latin typeface="Arial" panose="020B0604020202020204" pitchFamily="34" charset="0"/>
                <a:cs typeface="Arial" panose="020B0604020202020204" pitchFamily="34" charset="0"/>
              </a:rPr>
              <a:t>Мінімізувати професійні ризики виникнення нещасних випадків</a:t>
            </a:r>
          </a:p>
          <a:p>
            <a:pPr lvl="2"/>
            <a:endParaRPr lang="uk-UA" dirty="0">
              <a:solidFill>
                <a:schemeClr val="tx2">
                  <a:lumMod val="95000"/>
                  <a:lumOff val="5000"/>
                </a:schemeClr>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Захищати своїх працівників у сфері БЗР</a:t>
            </a:r>
          </a:p>
          <a:p>
            <a:pPr marL="0" lvl="2" indent="0">
              <a:buNone/>
            </a:pPr>
            <a:endParaRPr lang="uk-UA" dirty="0">
              <a:solidFill>
                <a:schemeClr val="tx2"/>
              </a:solidFill>
              <a:highlight>
                <a:srgbClr val="FFFF00"/>
              </a:highlight>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Сприяти зменшенню масштабів пандемії через реалізацію заходів із БЗР проти </a:t>
            </a:r>
            <a:r>
              <a:rPr lang="en-US" dirty="0">
                <a:solidFill>
                  <a:schemeClr val="tx2"/>
                </a:solidFill>
                <a:latin typeface="Arial" panose="020B0604020202020204" pitchFamily="34" charset="0"/>
                <a:cs typeface="Arial" panose="020B0604020202020204" pitchFamily="34" charset="0"/>
              </a:rPr>
              <a:t>COVID-19</a:t>
            </a:r>
            <a:r>
              <a:rPr lang="uk-UA" dirty="0">
                <a:solidFill>
                  <a:schemeClr val="tx2"/>
                </a:solidFill>
                <a:latin typeface="Arial" panose="020B0604020202020204" pitchFamily="34" charset="0"/>
                <a:cs typeface="Arial" panose="020B0604020202020204" pitchFamily="34" charset="0"/>
              </a:rPr>
              <a:t> та інших </a:t>
            </a:r>
            <a:r>
              <a:rPr lang="uk-UA" dirty="0" err="1">
                <a:solidFill>
                  <a:schemeClr val="tx2"/>
                </a:solidFill>
                <a:latin typeface="Arial" panose="020B0604020202020204" pitchFamily="34" charset="0"/>
                <a:cs typeface="Arial" panose="020B0604020202020204" pitchFamily="34" charset="0"/>
              </a:rPr>
              <a:t>хвороб</a:t>
            </a:r>
            <a:endParaRPr lang="uk-UA"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16</a:t>
            </a:fld>
            <a:endParaRPr lang="en-GB">
              <a:latin typeface="Arial" panose="020B0604020202020204" pitchFamily="34" charset="0"/>
              <a:cs typeface="Arial" panose="020B0604020202020204" pitchFamily="34" charset="0"/>
            </a:endParaRPr>
          </a:p>
        </p:txBody>
      </p:sp>
      <p:grpSp>
        <p:nvGrpSpPr>
          <p:cNvPr id="18" name="Групувати 17">
            <a:extLst>
              <a:ext uri="{FF2B5EF4-FFF2-40B4-BE49-F238E27FC236}">
                <a16:creationId xmlns:a16="http://schemas.microsoft.com/office/drawing/2014/main" id="{B6728B79-7A32-9AED-4683-99605B2D60BE}"/>
              </a:ext>
            </a:extLst>
          </p:cNvPr>
          <p:cNvGrpSpPr/>
          <p:nvPr/>
        </p:nvGrpSpPr>
        <p:grpSpPr>
          <a:xfrm>
            <a:off x="7720636" y="2025007"/>
            <a:ext cx="3851992" cy="3851920"/>
            <a:chOff x="3547871" y="881062"/>
            <a:chExt cx="5096732" cy="5096637"/>
          </a:xfrm>
        </p:grpSpPr>
        <p:sp>
          <p:nvSpPr>
            <p:cNvPr id="11" name="Полілінія: фігура 10">
              <a:extLst>
                <a:ext uri="{FF2B5EF4-FFF2-40B4-BE49-F238E27FC236}">
                  <a16:creationId xmlns:a16="http://schemas.microsoft.com/office/drawing/2014/main" id="{318E35D6-4EF0-72D3-CB07-38C8C05BCEA4}"/>
                </a:ext>
              </a:extLst>
            </p:cNvPr>
            <p:cNvSpPr/>
            <p:nvPr/>
          </p:nvSpPr>
          <p:spPr>
            <a:xfrm>
              <a:off x="3547871" y="881062"/>
              <a:ext cx="5096732" cy="5096637"/>
            </a:xfrm>
            <a:custGeom>
              <a:avLst/>
              <a:gdLst>
                <a:gd name="connsiteX0" fmla="*/ 2544985 w 5096732"/>
                <a:gd name="connsiteY0" fmla="*/ 0 h 5096637"/>
                <a:gd name="connsiteX1" fmla="*/ 2559177 w 5096732"/>
                <a:gd name="connsiteY1" fmla="*/ 0 h 5096637"/>
                <a:gd name="connsiteX2" fmla="*/ 2577465 w 5096732"/>
                <a:gd name="connsiteY2" fmla="*/ 27813 h 5096637"/>
                <a:gd name="connsiteX3" fmla="*/ 2872169 w 5096732"/>
                <a:gd name="connsiteY3" fmla="*/ 323183 h 5096637"/>
                <a:gd name="connsiteX4" fmla="*/ 3234881 w 5096732"/>
                <a:gd name="connsiteY4" fmla="*/ 685229 h 5096637"/>
                <a:gd name="connsiteX5" fmla="*/ 3557207 w 5096732"/>
                <a:gd name="connsiteY5" fmla="*/ 1008126 h 5096637"/>
                <a:gd name="connsiteX6" fmla="*/ 3916966 w 5096732"/>
                <a:gd name="connsiteY6" fmla="*/ 1367218 h 5096637"/>
                <a:gd name="connsiteX7" fmla="*/ 4231577 w 5096732"/>
                <a:gd name="connsiteY7" fmla="*/ 1681829 h 5096637"/>
                <a:gd name="connsiteX8" fmla="*/ 4574858 w 5096732"/>
                <a:gd name="connsiteY8" fmla="*/ 2022824 h 5096637"/>
                <a:gd name="connsiteX9" fmla="*/ 4935570 w 5096732"/>
                <a:gd name="connsiteY9" fmla="*/ 2386298 h 5096637"/>
                <a:gd name="connsiteX10" fmla="*/ 5096733 w 5096732"/>
                <a:gd name="connsiteY10" fmla="*/ 2544699 h 5096637"/>
                <a:gd name="connsiteX11" fmla="*/ 5096733 w 5096732"/>
                <a:gd name="connsiteY11" fmla="*/ 2558891 h 5096637"/>
                <a:gd name="connsiteX12" fmla="*/ 5068824 w 5096732"/>
                <a:gd name="connsiteY12" fmla="*/ 2577751 h 5096637"/>
                <a:gd name="connsiteX13" fmla="*/ 4887468 w 5096732"/>
                <a:gd name="connsiteY13" fmla="*/ 2761488 h 5096637"/>
                <a:gd name="connsiteX14" fmla="*/ 4595146 w 5096732"/>
                <a:gd name="connsiteY14" fmla="*/ 3053810 h 5096637"/>
                <a:gd name="connsiteX15" fmla="*/ 4319683 w 5096732"/>
                <a:gd name="connsiteY15" fmla="*/ 3327178 h 5096637"/>
                <a:gd name="connsiteX16" fmla="*/ 4048125 w 5096732"/>
                <a:gd name="connsiteY16" fmla="*/ 3600831 h 5096637"/>
                <a:gd name="connsiteX17" fmla="*/ 3756089 w 5096732"/>
                <a:gd name="connsiteY17" fmla="*/ 3892772 h 5096637"/>
                <a:gd name="connsiteX18" fmla="*/ 3407283 w 5096732"/>
                <a:gd name="connsiteY18" fmla="*/ 4239197 h 5096637"/>
                <a:gd name="connsiteX19" fmla="*/ 3140012 w 5096732"/>
                <a:gd name="connsiteY19" fmla="*/ 4506849 h 5096637"/>
                <a:gd name="connsiteX20" fmla="*/ 2937891 w 5096732"/>
                <a:gd name="connsiteY20" fmla="*/ 4708684 h 5096637"/>
                <a:gd name="connsiteX21" fmla="*/ 2758821 w 5096732"/>
                <a:gd name="connsiteY21" fmla="*/ 4889564 h 5096637"/>
                <a:gd name="connsiteX22" fmla="*/ 2570512 w 5096732"/>
                <a:gd name="connsiteY22" fmla="*/ 5076444 h 5096637"/>
                <a:gd name="connsiteX23" fmla="*/ 2559082 w 5096732"/>
                <a:gd name="connsiteY23" fmla="*/ 5096637 h 5096637"/>
                <a:gd name="connsiteX24" fmla="*/ 2544890 w 5096732"/>
                <a:gd name="connsiteY24" fmla="*/ 5096637 h 5096637"/>
                <a:gd name="connsiteX25" fmla="*/ 2466499 w 5096732"/>
                <a:gd name="connsiteY25" fmla="*/ 5015865 h 5096637"/>
                <a:gd name="connsiteX26" fmla="*/ 2096929 w 5096732"/>
                <a:gd name="connsiteY26" fmla="*/ 4646295 h 5096637"/>
                <a:gd name="connsiteX27" fmla="*/ 1782509 w 5096732"/>
                <a:gd name="connsiteY27" fmla="*/ 4331780 h 5096637"/>
                <a:gd name="connsiteX28" fmla="*/ 1415034 w 5096732"/>
                <a:gd name="connsiteY28" fmla="*/ 3964496 h 5096637"/>
                <a:gd name="connsiteX29" fmla="*/ 1184148 w 5096732"/>
                <a:gd name="connsiteY29" fmla="*/ 3735896 h 5096637"/>
                <a:gd name="connsiteX30" fmla="*/ 927926 w 5096732"/>
                <a:gd name="connsiteY30" fmla="*/ 3477482 h 5096637"/>
                <a:gd name="connsiteX31" fmla="*/ 656558 w 5096732"/>
                <a:gd name="connsiteY31" fmla="*/ 3208306 h 5096637"/>
                <a:gd name="connsiteX32" fmla="*/ 455581 w 5096732"/>
                <a:gd name="connsiteY32" fmla="*/ 3004852 h 5096637"/>
                <a:gd name="connsiteX33" fmla="*/ 284988 w 5096732"/>
                <a:gd name="connsiteY33" fmla="*/ 2835783 h 5096637"/>
                <a:gd name="connsiteX34" fmla="*/ 17621 w 5096732"/>
                <a:gd name="connsiteY34" fmla="*/ 2567464 h 5096637"/>
                <a:gd name="connsiteX35" fmla="*/ 0 w 5096732"/>
                <a:gd name="connsiteY35" fmla="*/ 2558987 h 5096637"/>
                <a:gd name="connsiteX36" fmla="*/ 0 w 5096732"/>
                <a:gd name="connsiteY36" fmla="*/ 2544795 h 5096637"/>
                <a:gd name="connsiteX37" fmla="*/ 26289 w 5096732"/>
                <a:gd name="connsiteY37" fmla="*/ 2521839 h 5096637"/>
                <a:gd name="connsiteX38" fmla="*/ 1064705 w 5096732"/>
                <a:gd name="connsiteY38" fmla="*/ 1483614 h 5096637"/>
                <a:gd name="connsiteX39" fmla="*/ 2446687 w 5096732"/>
                <a:gd name="connsiteY39" fmla="*/ 101441 h 5096637"/>
                <a:gd name="connsiteX40" fmla="*/ 2544985 w 5096732"/>
                <a:gd name="connsiteY40" fmla="*/ 0 h 5096637"/>
                <a:gd name="connsiteX41" fmla="*/ 4661821 w 5096732"/>
                <a:gd name="connsiteY41" fmla="*/ 2554320 h 5096637"/>
                <a:gd name="connsiteX42" fmla="*/ 2548509 w 5096732"/>
                <a:gd name="connsiteY42" fmla="*/ 441008 h 5096637"/>
                <a:gd name="connsiteX43" fmla="*/ 440531 w 5096732"/>
                <a:gd name="connsiteY43" fmla="*/ 2548604 h 5096637"/>
                <a:gd name="connsiteX44" fmla="*/ 2554129 w 5096732"/>
                <a:gd name="connsiteY44" fmla="*/ 4662488 h 5096637"/>
                <a:gd name="connsiteX45" fmla="*/ 4661916 w 5096732"/>
                <a:gd name="connsiteY45" fmla="*/ 2554224 h 509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096732" h="5096637">
                  <a:moveTo>
                    <a:pt x="2544985" y="0"/>
                  </a:moveTo>
                  <a:cubicBezTo>
                    <a:pt x="2549748" y="0"/>
                    <a:pt x="2554510" y="0"/>
                    <a:pt x="2559177" y="0"/>
                  </a:cubicBezTo>
                  <a:cubicBezTo>
                    <a:pt x="2556129" y="15145"/>
                    <a:pt x="2569940" y="20193"/>
                    <a:pt x="2577465" y="27813"/>
                  </a:cubicBezTo>
                  <a:cubicBezTo>
                    <a:pt x="2675382" y="126587"/>
                    <a:pt x="2773775" y="224885"/>
                    <a:pt x="2872169" y="323183"/>
                  </a:cubicBezTo>
                  <a:cubicBezTo>
                    <a:pt x="2993041" y="443960"/>
                    <a:pt x="3114104" y="564452"/>
                    <a:pt x="3234881" y="685229"/>
                  </a:cubicBezTo>
                  <a:cubicBezTo>
                    <a:pt x="3342418" y="792766"/>
                    <a:pt x="3449669" y="900589"/>
                    <a:pt x="3557207" y="1008126"/>
                  </a:cubicBezTo>
                  <a:cubicBezTo>
                    <a:pt x="3677031" y="1127951"/>
                    <a:pt x="3797141" y="1247489"/>
                    <a:pt x="3916966" y="1367218"/>
                  </a:cubicBezTo>
                  <a:cubicBezTo>
                    <a:pt x="4021931" y="1472089"/>
                    <a:pt x="4126516" y="1577245"/>
                    <a:pt x="4231577" y="1681829"/>
                  </a:cubicBezTo>
                  <a:cubicBezTo>
                    <a:pt x="4345877" y="1795653"/>
                    <a:pt x="4460843" y="1908715"/>
                    <a:pt x="4574858" y="2022824"/>
                  </a:cubicBezTo>
                  <a:cubicBezTo>
                    <a:pt x="4695540" y="2143601"/>
                    <a:pt x="4815078" y="2265426"/>
                    <a:pt x="4935570" y="2386298"/>
                  </a:cubicBezTo>
                  <a:cubicBezTo>
                    <a:pt x="4988719" y="2439638"/>
                    <a:pt x="5043011" y="2491931"/>
                    <a:pt x="5096733" y="2544699"/>
                  </a:cubicBezTo>
                  <a:lnTo>
                    <a:pt x="5096733" y="2558891"/>
                  </a:lnTo>
                  <a:cubicBezTo>
                    <a:pt x="5087398" y="2565083"/>
                    <a:pt x="5076635" y="2569940"/>
                    <a:pt x="5068824" y="2577751"/>
                  </a:cubicBezTo>
                  <a:cubicBezTo>
                    <a:pt x="5008055" y="2638711"/>
                    <a:pt x="4948142" y="2700433"/>
                    <a:pt x="4887468" y="2761488"/>
                  </a:cubicBezTo>
                  <a:cubicBezTo>
                    <a:pt x="4790218" y="2859120"/>
                    <a:pt x="4692777" y="2956560"/>
                    <a:pt x="4595146" y="3053810"/>
                  </a:cubicBezTo>
                  <a:cubicBezTo>
                    <a:pt x="4503516" y="3145060"/>
                    <a:pt x="4411218" y="3235643"/>
                    <a:pt x="4319683" y="3327178"/>
                  </a:cubicBezTo>
                  <a:cubicBezTo>
                    <a:pt x="4228815" y="3418046"/>
                    <a:pt x="4138803" y="3509867"/>
                    <a:pt x="4048125" y="3600831"/>
                  </a:cubicBezTo>
                  <a:cubicBezTo>
                    <a:pt x="3950970" y="3698367"/>
                    <a:pt x="3853625" y="3795617"/>
                    <a:pt x="3756089" y="3892772"/>
                  </a:cubicBezTo>
                  <a:cubicBezTo>
                    <a:pt x="3639979" y="4008406"/>
                    <a:pt x="3523393" y="4123563"/>
                    <a:pt x="3407283" y="4239197"/>
                  </a:cubicBezTo>
                  <a:cubicBezTo>
                    <a:pt x="3317939" y="4328160"/>
                    <a:pt x="3229070" y="4417695"/>
                    <a:pt x="3140012" y="4506849"/>
                  </a:cubicBezTo>
                  <a:cubicBezTo>
                    <a:pt x="3072670" y="4574191"/>
                    <a:pt x="3005138" y="4641247"/>
                    <a:pt x="2937891" y="4708684"/>
                  </a:cubicBezTo>
                  <a:cubicBezTo>
                    <a:pt x="2877979" y="4768787"/>
                    <a:pt x="2818829" y="4829556"/>
                    <a:pt x="2758821" y="4889564"/>
                  </a:cubicBezTo>
                  <a:cubicBezTo>
                    <a:pt x="2696337" y="4952048"/>
                    <a:pt x="2633091" y="5013960"/>
                    <a:pt x="2570512" y="5076444"/>
                  </a:cubicBezTo>
                  <a:cubicBezTo>
                    <a:pt x="2565273" y="5081683"/>
                    <a:pt x="2562797" y="5089874"/>
                    <a:pt x="2559082" y="5096637"/>
                  </a:cubicBezTo>
                  <a:lnTo>
                    <a:pt x="2544890" y="5096637"/>
                  </a:lnTo>
                  <a:cubicBezTo>
                    <a:pt x="2518791" y="5069681"/>
                    <a:pt x="2492978" y="5042440"/>
                    <a:pt x="2466499" y="5015865"/>
                  </a:cubicBezTo>
                  <a:cubicBezTo>
                    <a:pt x="2343436" y="4892611"/>
                    <a:pt x="2220087" y="4769454"/>
                    <a:pt x="2096929" y="4646295"/>
                  </a:cubicBezTo>
                  <a:cubicBezTo>
                    <a:pt x="1992154" y="4541520"/>
                    <a:pt x="1887379" y="4436650"/>
                    <a:pt x="1782509" y="4331780"/>
                  </a:cubicBezTo>
                  <a:cubicBezTo>
                    <a:pt x="1660017" y="4209288"/>
                    <a:pt x="1537716" y="4086701"/>
                    <a:pt x="1415034" y="3964496"/>
                  </a:cubicBezTo>
                  <a:cubicBezTo>
                    <a:pt x="1338358" y="3888010"/>
                    <a:pt x="1260729" y="3812477"/>
                    <a:pt x="1184148" y="3735896"/>
                  </a:cubicBezTo>
                  <a:cubicBezTo>
                    <a:pt x="1098423" y="3650075"/>
                    <a:pt x="1013746" y="3563207"/>
                    <a:pt x="927926" y="3477482"/>
                  </a:cubicBezTo>
                  <a:cubicBezTo>
                    <a:pt x="837819" y="3387376"/>
                    <a:pt x="746665" y="3298412"/>
                    <a:pt x="656558" y="3208306"/>
                  </a:cubicBezTo>
                  <a:cubicBezTo>
                    <a:pt x="589121" y="3140964"/>
                    <a:pt x="522827" y="3072384"/>
                    <a:pt x="455581" y="3004852"/>
                  </a:cubicBezTo>
                  <a:cubicBezTo>
                    <a:pt x="399098" y="2948178"/>
                    <a:pt x="341662" y="2892362"/>
                    <a:pt x="284988" y="2835783"/>
                  </a:cubicBezTo>
                  <a:cubicBezTo>
                    <a:pt x="195739" y="2746439"/>
                    <a:pt x="106966" y="2656713"/>
                    <a:pt x="17621" y="2567464"/>
                  </a:cubicBezTo>
                  <a:cubicBezTo>
                    <a:pt x="13240" y="2563082"/>
                    <a:pt x="6001" y="2561749"/>
                    <a:pt x="0" y="2558987"/>
                  </a:cubicBezTo>
                  <a:cubicBezTo>
                    <a:pt x="0" y="2554224"/>
                    <a:pt x="0" y="2549462"/>
                    <a:pt x="0" y="2544795"/>
                  </a:cubicBezTo>
                  <a:cubicBezTo>
                    <a:pt x="8763" y="2537174"/>
                    <a:pt x="18098" y="2530031"/>
                    <a:pt x="26289" y="2521839"/>
                  </a:cubicBezTo>
                  <a:cubicBezTo>
                    <a:pt x="372523" y="2175796"/>
                    <a:pt x="718566" y="1829657"/>
                    <a:pt x="1064705" y="1483614"/>
                  </a:cubicBezTo>
                  <a:cubicBezTo>
                    <a:pt x="1525524" y="1022890"/>
                    <a:pt x="1986153" y="562261"/>
                    <a:pt x="2446687" y="101441"/>
                  </a:cubicBezTo>
                  <a:cubicBezTo>
                    <a:pt x="2480024" y="68199"/>
                    <a:pt x="2512219" y="33814"/>
                    <a:pt x="2544985" y="0"/>
                  </a:cubicBezTo>
                  <a:close/>
                  <a:moveTo>
                    <a:pt x="4661821" y="2554320"/>
                  </a:moveTo>
                  <a:cubicBezTo>
                    <a:pt x="3955352" y="1847850"/>
                    <a:pt x="3250311" y="1142810"/>
                    <a:pt x="2548509" y="441008"/>
                  </a:cubicBezTo>
                  <a:cubicBezTo>
                    <a:pt x="1846326" y="1143000"/>
                    <a:pt x="1141857" y="1847374"/>
                    <a:pt x="440531" y="2548604"/>
                  </a:cubicBezTo>
                  <a:cubicBezTo>
                    <a:pt x="1143286" y="3251549"/>
                    <a:pt x="1847850" y="3956114"/>
                    <a:pt x="2554129" y="4662488"/>
                  </a:cubicBezTo>
                  <a:cubicBezTo>
                    <a:pt x="3256312" y="3960209"/>
                    <a:pt x="3960114" y="3256216"/>
                    <a:pt x="4661916" y="2554224"/>
                  </a:cubicBezTo>
                  <a:close/>
                </a:path>
              </a:pathLst>
            </a:custGeom>
            <a:solidFill>
              <a:srgbClr val="F2243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nvGrpSpPr>
            <p:cNvPr id="12" name="Графіка 8">
              <a:extLst>
                <a:ext uri="{FF2B5EF4-FFF2-40B4-BE49-F238E27FC236}">
                  <a16:creationId xmlns:a16="http://schemas.microsoft.com/office/drawing/2014/main" id="{D6F2B4A2-8B6D-23F8-213B-EAE4FCC90DA3}"/>
                </a:ext>
              </a:extLst>
            </p:cNvPr>
            <p:cNvGrpSpPr/>
            <p:nvPr/>
          </p:nvGrpSpPr>
          <p:grpSpPr>
            <a:xfrm>
              <a:off x="5034517" y="2125965"/>
              <a:ext cx="2196147" cy="1939209"/>
              <a:chOff x="5034517" y="2125965"/>
              <a:chExt cx="2196147" cy="1939209"/>
            </a:xfrm>
            <a:solidFill>
              <a:srgbClr val="020202"/>
            </a:solidFill>
          </p:grpSpPr>
          <p:sp>
            <p:nvSpPr>
              <p:cNvPr id="13" name="Полілінія: фігура 12">
                <a:extLst>
                  <a:ext uri="{FF2B5EF4-FFF2-40B4-BE49-F238E27FC236}">
                    <a16:creationId xmlns:a16="http://schemas.microsoft.com/office/drawing/2014/main" id="{B1328D8A-E912-06C9-1D09-20A29AF69A5D}"/>
                  </a:ext>
                </a:extLst>
              </p:cNvPr>
              <p:cNvSpPr/>
              <p:nvPr/>
            </p:nvSpPr>
            <p:spPr>
              <a:xfrm>
                <a:off x="5531643" y="2277998"/>
                <a:ext cx="1699021" cy="1703131"/>
              </a:xfrm>
              <a:custGeom>
                <a:avLst/>
                <a:gdLst>
                  <a:gd name="connsiteX0" fmla="*/ 1636966 w 1699021"/>
                  <a:gd name="connsiteY0" fmla="*/ 1347121 h 1703131"/>
                  <a:gd name="connsiteX1" fmla="*/ 1571720 w 1699021"/>
                  <a:gd name="connsiteY1" fmla="*/ 1281779 h 1703131"/>
                  <a:gd name="connsiteX2" fmla="*/ 1054227 w 1699021"/>
                  <a:gd name="connsiteY2" fmla="*/ 764381 h 1703131"/>
                  <a:gd name="connsiteX3" fmla="*/ 982123 w 1699021"/>
                  <a:gd name="connsiteY3" fmla="*/ 713994 h 1703131"/>
                  <a:gd name="connsiteX4" fmla="*/ 848011 w 1699021"/>
                  <a:gd name="connsiteY4" fmla="*/ 704183 h 1703131"/>
                  <a:gd name="connsiteX5" fmla="*/ 662464 w 1699021"/>
                  <a:gd name="connsiteY5" fmla="*/ 522256 h 1703131"/>
                  <a:gd name="connsiteX6" fmla="*/ 765334 w 1699021"/>
                  <a:gd name="connsiteY6" fmla="*/ 358807 h 1703131"/>
                  <a:gd name="connsiteX7" fmla="*/ 715137 w 1699021"/>
                  <a:gd name="connsiteY7" fmla="*/ 315087 h 1703131"/>
                  <a:gd name="connsiteX8" fmla="*/ 534734 w 1699021"/>
                  <a:gd name="connsiteY8" fmla="*/ 134588 h 1703131"/>
                  <a:gd name="connsiteX9" fmla="*/ 403098 w 1699021"/>
                  <a:gd name="connsiteY9" fmla="*/ 0 h 1703131"/>
                  <a:gd name="connsiteX10" fmla="*/ 0 w 1699021"/>
                  <a:gd name="connsiteY10" fmla="*/ 406432 h 1703131"/>
                  <a:gd name="connsiteX11" fmla="*/ 50673 w 1699021"/>
                  <a:gd name="connsiteY11" fmla="*/ 451294 h 1703131"/>
                  <a:gd name="connsiteX12" fmla="*/ 274130 w 1699021"/>
                  <a:gd name="connsiteY12" fmla="*/ 674846 h 1703131"/>
                  <a:gd name="connsiteX13" fmla="*/ 361569 w 1699021"/>
                  <a:gd name="connsiteY13" fmla="*/ 765905 h 1703131"/>
                  <a:gd name="connsiteX14" fmla="*/ 520446 w 1699021"/>
                  <a:gd name="connsiteY14" fmla="*/ 667607 h 1703131"/>
                  <a:gd name="connsiteX15" fmla="*/ 701040 w 1699021"/>
                  <a:gd name="connsiteY15" fmla="*/ 848868 h 1703131"/>
                  <a:gd name="connsiteX16" fmla="*/ 759714 w 1699021"/>
                  <a:gd name="connsiteY16" fmla="*/ 1058894 h 1703131"/>
                  <a:gd name="connsiteX17" fmla="*/ 945737 w 1699021"/>
                  <a:gd name="connsiteY17" fmla="*/ 1244537 h 1703131"/>
                  <a:gd name="connsiteX18" fmla="*/ 1337881 w 1699021"/>
                  <a:gd name="connsiteY18" fmla="*/ 1636109 h 1703131"/>
                  <a:gd name="connsiteX19" fmla="*/ 1397032 w 1699021"/>
                  <a:gd name="connsiteY19" fmla="*/ 1680400 h 1703131"/>
                  <a:gd name="connsiteX20" fmla="*/ 1659255 w 1699021"/>
                  <a:gd name="connsiteY20" fmla="*/ 1616202 h 1703131"/>
                  <a:gd name="connsiteX21" fmla="*/ 1637062 w 1699021"/>
                  <a:gd name="connsiteY21" fmla="*/ 1347311 h 17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99021" h="1703131">
                    <a:moveTo>
                      <a:pt x="1636966" y="1347121"/>
                    </a:moveTo>
                    <a:cubicBezTo>
                      <a:pt x="1615535" y="1325023"/>
                      <a:pt x="1593532" y="1303496"/>
                      <a:pt x="1571720" y="1281779"/>
                    </a:cubicBezTo>
                    <a:cubicBezTo>
                      <a:pt x="1399223" y="1109281"/>
                      <a:pt x="1226725" y="936879"/>
                      <a:pt x="1054227" y="764381"/>
                    </a:cubicBezTo>
                    <a:cubicBezTo>
                      <a:pt x="1033177" y="743331"/>
                      <a:pt x="1009936" y="725900"/>
                      <a:pt x="982123" y="713994"/>
                    </a:cubicBezTo>
                    <a:cubicBezTo>
                      <a:pt x="935546" y="693992"/>
                      <a:pt x="888016" y="696754"/>
                      <a:pt x="848011" y="704183"/>
                    </a:cubicBezTo>
                    <a:cubicBezTo>
                      <a:pt x="783812" y="641318"/>
                      <a:pt x="723424" y="582073"/>
                      <a:pt x="662464" y="522256"/>
                    </a:cubicBezTo>
                    <a:cubicBezTo>
                      <a:pt x="702469" y="471868"/>
                      <a:pt x="738569" y="417100"/>
                      <a:pt x="765334" y="358807"/>
                    </a:cubicBezTo>
                    <a:cubicBezTo>
                      <a:pt x="746951" y="342900"/>
                      <a:pt x="730091" y="329946"/>
                      <a:pt x="715137" y="315087"/>
                    </a:cubicBezTo>
                    <a:cubicBezTo>
                      <a:pt x="654653" y="255270"/>
                      <a:pt x="594551" y="195072"/>
                      <a:pt x="534734" y="134588"/>
                    </a:cubicBezTo>
                    <a:cubicBezTo>
                      <a:pt x="490823" y="90297"/>
                      <a:pt x="447484" y="45529"/>
                      <a:pt x="403098" y="0"/>
                    </a:cubicBezTo>
                    <a:cubicBezTo>
                      <a:pt x="228886" y="71723"/>
                      <a:pt x="39433" y="280035"/>
                      <a:pt x="0" y="406432"/>
                    </a:cubicBezTo>
                    <a:cubicBezTo>
                      <a:pt x="17336" y="421672"/>
                      <a:pt x="34862" y="435578"/>
                      <a:pt x="50673" y="451294"/>
                    </a:cubicBezTo>
                    <a:cubicBezTo>
                      <a:pt x="125444" y="525494"/>
                      <a:pt x="199930" y="600075"/>
                      <a:pt x="274130" y="674846"/>
                    </a:cubicBezTo>
                    <a:cubicBezTo>
                      <a:pt x="302990" y="703897"/>
                      <a:pt x="330899" y="733901"/>
                      <a:pt x="361569" y="765905"/>
                    </a:cubicBezTo>
                    <a:cubicBezTo>
                      <a:pt x="418052" y="741712"/>
                      <a:pt x="469582" y="702564"/>
                      <a:pt x="520446" y="667607"/>
                    </a:cubicBezTo>
                    <a:cubicBezTo>
                      <a:pt x="581978" y="729329"/>
                      <a:pt x="640271" y="787908"/>
                      <a:pt x="701040" y="848868"/>
                    </a:cubicBezTo>
                    <a:cubicBezTo>
                      <a:pt x="685038" y="927830"/>
                      <a:pt x="698373" y="999268"/>
                      <a:pt x="759714" y="1058894"/>
                    </a:cubicBezTo>
                    <a:cubicBezTo>
                      <a:pt x="822579" y="1119949"/>
                      <a:pt x="883825" y="1182624"/>
                      <a:pt x="945737" y="1244537"/>
                    </a:cubicBezTo>
                    <a:cubicBezTo>
                      <a:pt x="1076325" y="1375124"/>
                      <a:pt x="1206627" y="1505998"/>
                      <a:pt x="1337881" y="1636109"/>
                    </a:cubicBezTo>
                    <a:cubicBezTo>
                      <a:pt x="1355217" y="1653349"/>
                      <a:pt x="1375315" y="1669542"/>
                      <a:pt x="1397032" y="1680400"/>
                    </a:cubicBezTo>
                    <a:cubicBezTo>
                      <a:pt x="1490663" y="1727168"/>
                      <a:pt x="1598581" y="1699831"/>
                      <a:pt x="1659255" y="1616202"/>
                    </a:cubicBezTo>
                    <a:cubicBezTo>
                      <a:pt x="1719548" y="1533049"/>
                      <a:pt x="1710595" y="1423035"/>
                      <a:pt x="1637062" y="1347311"/>
                    </a:cubicBezTo>
                    <a:close/>
                  </a:path>
                </a:pathLst>
              </a:custGeom>
              <a:solidFill>
                <a:srgbClr val="020202"/>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4" name="Полілінія: фігура 13">
                <a:extLst>
                  <a:ext uri="{FF2B5EF4-FFF2-40B4-BE49-F238E27FC236}">
                    <a16:creationId xmlns:a16="http://schemas.microsoft.com/office/drawing/2014/main" id="{DEBE852A-E653-6A0E-4A4B-320419E99DF6}"/>
                  </a:ext>
                </a:extLst>
              </p:cNvPr>
              <p:cNvSpPr/>
              <p:nvPr/>
            </p:nvSpPr>
            <p:spPr>
              <a:xfrm>
                <a:off x="5034517" y="3809547"/>
                <a:ext cx="1155303" cy="255627"/>
              </a:xfrm>
              <a:custGeom>
                <a:avLst/>
                <a:gdLst>
                  <a:gd name="connsiteX0" fmla="*/ 1004999 w 1155303"/>
                  <a:gd name="connsiteY0" fmla="*/ 25599 h 255627"/>
                  <a:gd name="connsiteX1" fmla="*/ 865934 w 1155303"/>
                  <a:gd name="connsiteY1" fmla="*/ 1214 h 255627"/>
                  <a:gd name="connsiteX2" fmla="*/ 283290 w 1155303"/>
                  <a:gd name="connsiteY2" fmla="*/ 1214 h 255627"/>
                  <a:gd name="connsiteX3" fmla="*/ 144320 w 1155303"/>
                  <a:gd name="connsiteY3" fmla="*/ 25884 h 255627"/>
                  <a:gd name="connsiteX4" fmla="*/ 873 w 1155303"/>
                  <a:gd name="connsiteY4" fmla="*/ 255627 h 255627"/>
                  <a:gd name="connsiteX5" fmla="*/ 1155303 w 1155303"/>
                  <a:gd name="connsiteY5" fmla="*/ 255627 h 255627"/>
                  <a:gd name="connsiteX6" fmla="*/ 1149874 w 1155303"/>
                  <a:gd name="connsiteY6" fmla="*/ 201430 h 255627"/>
                  <a:gd name="connsiteX7" fmla="*/ 1005094 w 1155303"/>
                  <a:gd name="connsiteY7" fmla="*/ 25503 h 25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303" h="255627">
                    <a:moveTo>
                      <a:pt x="1004999" y="25599"/>
                    </a:moveTo>
                    <a:cubicBezTo>
                      <a:pt x="959565" y="10263"/>
                      <a:pt x="912892" y="1595"/>
                      <a:pt x="865934" y="1214"/>
                    </a:cubicBezTo>
                    <a:cubicBezTo>
                      <a:pt x="671719" y="-405"/>
                      <a:pt x="477504" y="-405"/>
                      <a:pt x="283290" y="1214"/>
                    </a:cubicBezTo>
                    <a:cubicBezTo>
                      <a:pt x="236331" y="1595"/>
                      <a:pt x="189945" y="11216"/>
                      <a:pt x="144320" y="25884"/>
                    </a:cubicBezTo>
                    <a:cubicBezTo>
                      <a:pt x="58214" y="53793"/>
                      <a:pt x="-8461" y="135708"/>
                      <a:pt x="873" y="255627"/>
                    </a:cubicBezTo>
                    <a:lnTo>
                      <a:pt x="1155303" y="255627"/>
                    </a:lnTo>
                    <a:cubicBezTo>
                      <a:pt x="1153398" y="236006"/>
                      <a:pt x="1152827" y="218480"/>
                      <a:pt x="1149874" y="201430"/>
                    </a:cubicBezTo>
                    <a:cubicBezTo>
                      <a:pt x="1135015" y="115514"/>
                      <a:pt x="1090724" y="54269"/>
                      <a:pt x="1005094" y="25503"/>
                    </a:cubicBezTo>
                    <a:close/>
                  </a:path>
                </a:pathLst>
              </a:custGeom>
              <a:solidFill>
                <a:srgbClr val="020202"/>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5" name="Полілінія: фігура 14">
                <a:extLst>
                  <a:ext uri="{FF2B5EF4-FFF2-40B4-BE49-F238E27FC236}">
                    <a16:creationId xmlns:a16="http://schemas.microsoft.com/office/drawing/2014/main" id="{097A4987-8A4D-B469-3F85-0DB6677AAD95}"/>
                  </a:ext>
                </a:extLst>
              </p:cNvPr>
              <p:cNvSpPr/>
              <p:nvPr/>
            </p:nvSpPr>
            <p:spPr>
              <a:xfrm>
                <a:off x="5973647" y="2125965"/>
                <a:ext cx="473489" cy="473827"/>
              </a:xfrm>
              <a:custGeom>
                <a:avLst/>
                <a:gdLst>
                  <a:gd name="connsiteX0" fmla="*/ 120542 w 473489"/>
                  <a:gd name="connsiteY0" fmla="*/ 259380 h 473827"/>
                  <a:gd name="connsiteX1" fmla="*/ 313900 w 473489"/>
                  <a:gd name="connsiteY1" fmla="*/ 452833 h 473827"/>
                  <a:gd name="connsiteX2" fmla="*/ 357143 w 473489"/>
                  <a:gd name="connsiteY2" fmla="*/ 473788 h 473827"/>
                  <a:gd name="connsiteX3" fmla="*/ 473443 w 473489"/>
                  <a:gd name="connsiteY3" fmla="*/ 365393 h 473827"/>
                  <a:gd name="connsiteX4" fmla="*/ 452203 w 473489"/>
                  <a:gd name="connsiteY4" fmla="*/ 313673 h 473827"/>
                  <a:gd name="connsiteX5" fmla="*/ 341617 w 473489"/>
                  <a:gd name="connsiteY5" fmla="*/ 203183 h 473827"/>
                  <a:gd name="connsiteX6" fmla="*/ 161024 w 473489"/>
                  <a:gd name="connsiteY6" fmla="*/ 22113 h 473827"/>
                  <a:gd name="connsiteX7" fmla="*/ 83395 w 473489"/>
                  <a:gd name="connsiteY7" fmla="*/ 6110 h 473827"/>
                  <a:gd name="connsiteX8" fmla="*/ 11195 w 473489"/>
                  <a:gd name="connsiteY8" fmla="*/ 70880 h 473827"/>
                  <a:gd name="connsiteX9" fmla="*/ 25292 w 473489"/>
                  <a:gd name="connsiteY9" fmla="*/ 163844 h 473827"/>
                  <a:gd name="connsiteX10" fmla="*/ 120638 w 473489"/>
                  <a:gd name="connsiteY10" fmla="*/ 259380 h 47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3489" h="473827">
                    <a:moveTo>
                      <a:pt x="120542" y="259380"/>
                    </a:moveTo>
                    <a:cubicBezTo>
                      <a:pt x="185026" y="323769"/>
                      <a:pt x="249797" y="387968"/>
                      <a:pt x="313900" y="452833"/>
                    </a:cubicBezTo>
                    <a:cubicBezTo>
                      <a:pt x="326282" y="465311"/>
                      <a:pt x="339713" y="473121"/>
                      <a:pt x="357143" y="473788"/>
                    </a:cubicBezTo>
                    <a:cubicBezTo>
                      <a:pt x="411722" y="475598"/>
                      <a:pt x="473443" y="415400"/>
                      <a:pt x="473443" y="365393"/>
                    </a:cubicBezTo>
                    <a:cubicBezTo>
                      <a:pt x="474206" y="341295"/>
                      <a:pt x="465442" y="326722"/>
                      <a:pt x="452203" y="313673"/>
                    </a:cubicBezTo>
                    <a:cubicBezTo>
                      <a:pt x="415151" y="277001"/>
                      <a:pt x="378479" y="240044"/>
                      <a:pt x="341617" y="203183"/>
                    </a:cubicBezTo>
                    <a:cubicBezTo>
                      <a:pt x="281420" y="142889"/>
                      <a:pt x="220936" y="82787"/>
                      <a:pt x="161024" y="22113"/>
                    </a:cubicBezTo>
                    <a:cubicBezTo>
                      <a:pt x="138259" y="-938"/>
                      <a:pt x="113113" y="-5415"/>
                      <a:pt x="83395" y="6110"/>
                    </a:cubicBezTo>
                    <a:cubicBezTo>
                      <a:pt x="51010" y="18684"/>
                      <a:pt x="27007" y="40401"/>
                      <a:pt x="11195" y="70880"/>
                    </a:cubicBezTo>
                    <a:cubicBezTo>
                      <a:pt x="-7474" y="106790"/>
                      <a:pt x="-2806" y="135555"/>
                      <a:pt x="25292" y="163844"/>
                    </a:cubicBezTo>
                    <a:cubicBezTo>
                      <a:pt x="57011" y="195753"/>
                      <a:pt x="88824" y="227567"/>
                      <a:pt x="120638" y="259380"/>
                    </a:cubicBezTo>
                    <a:close/>
                  </a:path>
                </a:pathLst>
              </a:custGeom>
              <a:solidFill>
                <a:srgbClr val="020202"/>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6" name="Полілінія: фігура 15">
                <a:extLst>
                  <a:ext uri="{FF2B5EF4-FFF2-40B4-BE49-F238E27FC236}">
                    <a16:creationId xmlns:a16="http://schemas.microsoft.com/office/drawing/2014/main" id="{F8D52F3D-01E0-01CD-E960-1794C791967F}"/>
                  </a:ext>
                </a:extLst>
              </p:cNvPr>
              <p:cNvSpPr/>
              <p:nvPr/>
            </p:nvSpPr>
            <p:spPr>
              <a:xfrm>
                <a:off x="5380288" y="2720896"/>
                <a:ext cx="471758" cy="471406"/>
              </a:xfrm>
              <a:custGeom>
                <a:avLst/>
                <a:gdLst>
                  <a:gd name="connsiteX0" fmla="*/ 131257 w 471758"/>
                  <a:gd name="connsiteY0" fmla="*/ 269572 h 471406"/>
                  <a:gd name="connsiteX1" fmla="*/ 308898 w 471758"/>
                  <a:gd name="connsiteY1" fmla="*/ 447975 h 471406"/>
                  <a:gd name="connsiteX2" fmla="*/ 395956 w 471758"/>
                  <a:gd name="connsiteY2" fmla="*/ 463691 h 471406"/>
                  <a:gd name="connsiteX3" fmla="*/ 461108 w 471758"/>
                  <a:gd name="connsiteY3" fmla="*/ 401493 h 471406"/>
                  <a:gd name="connsiteX4" fmla="*/ 445391 w 471758"/>
                  <a:gd name="connsiteY4" fmla="*/ 305291 h 471406"/>
                  <a:gd name="connsiteX5" fmla="*/ 327186 w 471758"/>
                  <a:gd name="connsiteY5" fmla="*/ 187847 h 471406"/>
                  <a:gd name="connsiteX6" fmla="*/ 161737 w 471758"/>
                  <a:gd name="connsiteY6" fmla="*/ 22303 h 471406"/>
                  <a:gd name="connsiteX7" fmla="*/ 114874 w 471758"/>
                  <a:gd name="connsiteY7" fmla="*/ 395 h 471406"/>
                  <a:gd name="connsiteX8" fmla="*/ 7337 w 471758"/>
                  <a:gd name="connsiteY8" fmla="*/ 78214 h 471406"/>
                  <a:gd name="connsiteX9" fmla="*/ 23053 w 471758"/>
                  <a:gd name="connsiteY9" fmla="*/ 162130 h 471406"/>
                  <a:gd name="connsiteX10" fmla="*/ 131162 w 471758"/>
                  <a:gd name="connsiteY10" fmla="*/ 269667 h 471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1758" h="471406">
                    <a:moveTo>
                      <a:pt x="131257" y="269572"/>
                    </a:moveTo>
                    <a:cubicBezTo>
                      <a:pt x="190597" y="328913"/>
                      <a:pt x="250796" y="387396"/>
                      <a:pt x="308898" y="447975"/>
                    </a:cubicBezTo>
                    <a:cubicBezTo>
                      <a:pt x="332044" y="472073"/>
                      <a:pt x="360619" y="478074"/>
                      <a:pt x="395956" y="463691"/>
                    </a:cubicBezTo>
                    <a:cubicBezTo>
                      <a:pt x="425865" y="451499"/>
                      <a:pt x="447772" y="429782"/>
                      <a:pt x="461108" y="401493"/>
                    </a:cubicBezTo>
                    <a:cubicBezTo>
                      <a:pt x="476633" y="368537"/>
                      <a:pt x="478157" y="334627"/>
                      <a:pt x="445391" y="305291"/>
                    </a:cubicBezTo>
                    <a:cubicBezTo>
                      <a:pt x="404053" y="268238"/>
                      <a:pt x="366524" y="227090"/>
                      <a:pt x="327186" y="187847"/>
                    </a:cubicBezTo>
                    <a:cubicBezTo>
                      <a:pt x="272036" y="132697"/>
                      <a:pt x="216601" y="77738"/>
                      <a:pt x="161737" y="22303"/>
                    </a:cubicBezTo>
                    <a:cubicBezTo>
                      <a:pt x="147735" y="8110"/>
                      <a:pt x="132971" y="-2177"/>
                      <a:pt x="114874" y="395"/>
                    </a:cubicBezTo>
                    <a:cubicBezTo>
                      <a:pt x="68868" y="586"/>
                      <a:pt x="25625" y="32304"/>
                      <a:pt x="7337" y="78214"/>
                    </a:cubicBezTo>
                    <a:cubicBezTo>
                      <a:pt x="-4951" y="109171"/>
                      <a:pt x="-3141" y="137174"/>
                      <a:pt x="23053" y="162130"/>
                    </a:cubicBezTo>
                    <a:cubicBezTo>
                      <a:pt x="59914" y="197087"/>
                      <a:pt x="95157" y="233758"/>
                      <a:pt x="131162" y="269667"/>
                    </a:cubicBezTo>
                    <a:close/>
                  </a:path>
                </a:pathLst>
              </a:custGeom>
              <a:solidFill>
                <a:srgbClr val="020202"/>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7" name="Полілінія: фігура 16">
                <a:extLst>
                  <a:ext uri="{FF2B5EF4-FFF2-40B4-BE49-F238E27FC236}">
                    <a16:creationId xmlns:a16="http://schemas.microsoft.com/office/drawing/2014/main" id="{372349E2-EC95-C06D-774B-6B2E3A8E105E}"/>
                  </a:ext>
                </a:extLst>
              </p:cNvPr>
              <p:cNvSpPr/>
              <p:nvPr/>
            </p:nvSpPr>
            <p:spPr>
              <a:xfrm>
                <a:off x="5297518" y="3651385"/>
                <a:ext cx="623982" cy="119847"/>
              </a:xfrm>
              <a:custGeom>
                <a:avLst/>
                <a:gdLst>
                  <a:gd name="connsiteX0" fmla="*/ 623983 w 623982"/>
                  <a:gd name="connsiteY0" fmla="*/ 118990 h 119847"/>
                  <a:gd name="connsiteX1" fmla="*/ 623983 w 623982"/>
                  <a:gd name="connsiteY1" fmla="*/ 3928 h 119847"/>
                  <a:gd name="connsiteX2" fmla="*/ 0 w 623982"/>
                  <a:gd name="connsiteY2" fmla="*/ 6119 h 119847"/>
                  <a:gd name="connsiteX3" fmla="*/ 0 w 623982"/>
                  <a:gd name="connsiteY3" fmla="*/ 119847 h 119847"/>
                  <a:gd name="connsiteX4" fmla="*/ 623983 w 623982"/>
                  <a:gd name="connsiteY4" fmla="*/ 118990 h 119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982" h="119847">
                    <a:moveTo>
                      <a:pt x="623983" y="118990"/>
                    </a:moveTo>
                    <a:lnTo>
                      <a:pt x="623983" y="3928"/>
                    </a:lnTo>
                    <a:cubicBezTo>
                      <a:pt x="566928" y="-2549"/>
                      <a:pt x="24670" y="-454"/>
                      <a:pt x="0" y="6119"/>
                    </a:cubicBezTo>
                    <a:lnTo>
                      <a:pt x="0" y="119847"/>
                    </a:lnTo>
                    <a:cubicBezTo>
                      <a:pt x="210217" y="113561"/>
                      <a:pt x="416624" y="114513"/>
                      <a:pt x="623983" y="118990"/>
                    </a:cubicBezTo>
                    <a:close/>
                  </a:path>
                </a:pathLst>
              </a:custGeom>
              <a:solidFill>
                <a:srgbClr val="020202"/>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1806531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B8730A9-B648-524C-921F-01E33DB2D8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89933" y="1609383"/>
            <a:ext cx="6402067" cy="4727919"/>
          </a:xfrm>
          <a:prstGeom prst="rect">
            <a:avLst/>
          </a:prstGeom>
        </p:spPr>
      </p:pic>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Навіщо здійснювати заходи з </a:t>
            </a:r>
            <a:r>
              <a:rPr lang="uk-UA" sz="2400" dirty="0" err="1">
                <a:latin typeface="Arial" panose="020B0604020202020204" pitchFamily="34" charset="0"/>
                <a:cs typeface="Arial" panose="020B0604020202020204" pitchFamily="34" charset="0"/>
              </a:rPr>
              <a:t>БЗР</a:t>
            </a:r>
            <a:r>
              <a:rPr lang="uk-UA" sz="2400" dirty="0">
                <a:latin typeface="Arial" panose="020B0604020202020204" pitchFamily="34" charset="0"/>
                <a:cs typeface="Arial" panose="020B0604020202020204" pitchFamily="34" charset="0"/>
              </a:rPr>
              <a:t> на робочих місцях?</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0537" y="2143195"/>
            <a:ext cx="5875539" cy="3940364"/>
          </a:xfrm>
        </p:spPr>
        <p:txBody>
          <a:bodyPr/>
          <a:lstStyle/>
          <a:p>
            <a:r>
              <a:rPr lang="en-US" sz="2000" dirty="0">
                <a:latin typeface="Arial" panose="020B0604020202020204" pitchFamily="34" charset="0"/>
                <a:cs typeface="Arial" panose="020B0604020202020204" pitchFamily="34" charset="0"/>
              </a:rPr>
              <a:t>3. </a:t>
            </a:r>
            <a:r>
              <a:rPr lang="uk-UA" sz="2000" dirty="0">
                <a:latin typeface="Arial" panose="020B0604020202020204" pitchFamily="34" charset="0"/>
                <a:cs typeface="Arial" panose="020B0604020202020204" pitchFamily="34" charset="0"/>
              </a:rPr>
              <a:t>Вигоди для бізнесу</a:t>
            </a:r>
            <a:endParaRPr lang="en-US" sz="2000" dirty="0">
              <a:latin typeface="Arial" panose="020B0604020202020204" pitchFamily="34" charset="0"/>
              <a:cs typeface="Arial" panose="020B0604020202020204" pitchFamily="34" charset="0"/>
            </a:endParaRPr>
          </a:p>
          <a:p>
            <a:r>
              <a:rPr lang="uk-UA" dirty="0">
                <a:solidFill>
                  <a:schemeClr val="tx2"/>
                </a:solidFill>
                <a:latin typeface="Arial" panose="020B0604020202020204" pitchFamily="34" charset="0"/>
                <a:cs typeface="Arial" panose="020B0604020202020204" pitchFamily="34" charset="0"/>
              </a:rPr>
              <a:t>Що трапляється, коли працівники вважають, що їхні робочі зони є небезпечними?</a:t>
            </a:r>
            <a:endParaRPr lang="en-US"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Моральний дух: Зростає? Занепадає?</a:t>
            </a:r>
            <a:endParaRPr lang="en-US"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Продуктивність праці: Зростає? Знижується? </a:t>
            </a:r>
            <a:endParaRPr lang="en-US"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Невиходи на роботу: Зменшуються? Збільшуються? </a:t>
            </a:r>
            <a:endParaRPr lang="en-US"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Звільнення: Рідше? Частіше? </a:t>
            </a:r>
            <a:endParaRPr lang="es-ES_tradnl"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Колективні трудові спори: Менше? Більше? </a:t>
            </a:r>
          </a:p>
          <a:p>
            <a:pPr marL="0" lvl="2" indent="0">
              <a:buNone/>
            </a:pPr>
            <a:endParaRPr lang="es-ES_tradnl"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17</a:t>
            </a:fld>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5887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Навіщо здійснювати заходи з </a:t>
            </a:r>
            <a:r>
              <a:rPr lang="uk-UA" sz="2400" dirty="0" err="1">
                <a:latin typeface="Arial" panose="020B0604020202020204" pitchFamily="34" charset="0"/>
                <a:cs typeface="Arial" panose="020B0604020202020204" pitchFamily="34" charset="0"/>
              </a:rPr>
              <a:t>БЗР</a:t>
            </a:r>
            <a:r>
              <a:rPr lang="uk-UA" sz="2400" dirty="0">
                <a:latin typeface="Arial" panose="020B0604020202020204" pitchFamily="34" charset="0"/>
                <a:cs typeface="Arial" panose="020B0604020202020204" pitchFamily="34" charset="0"/>
              </a:rPr>
              <a:t> на робочих місцях?</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18</a:t>
            </a:fld>
            <a:endParaRPr lang="en-GB">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051CCCF-5C91-2839-F2CB-001C62762C04}"/>
              </a:ext>
            </a:extLst>
          </p:cNvPr>
          <p:cNvSpPr txBox="1"/>
          <p:nvPr/>
        </p:nvSpPr>
        <p:spPr>
          <a:xfrm>
            <a:off x="5231995" y="2014685"/>
            <a:ext cx="1338635" cy="461665"/>
          </a:xfrm>
          <a:prstGeom prst="rect">
            <a:avLst/>
          </a:prstGeom>
          <a:noFill/>
        </p:spPr>
        <p:txBody>
          <a:bodyPr wrap="none" rtlCol="0">
            <a:spAutoFit/>
          </a:bodyPr>
          <a:lstStyle/>
          <a:p>
            <a:pPr algn="ctr"/>
            <a:r>
              <a:rPr lang="uk-UA" sz="1200" dirty="0">
                <a:latin typeface="Arial" panose="020B0604020202020204" pitchFamily="34" charset="0"/>
                <a:cs typeface="Arial" panose="020B0604020202020204" pitchFamily="34" charset="0"/>
              </a:rPr>
              <a:t>Вартість бренду</a:t>
            </a:r>
          </a:p>
          <a:p>
            <a:pPr algn="ctr"/>
            <a:r>
              <a:rPr lang="uk-UA" sz="1200" dirty="0">
                <a:latin typeface="Arial" panose="020B0604020202020204" pitchFamily="34" charset="0"/>
                <a:cs typeface="Arial" panose="020B0604020202020204" pitchFamily="34" charset="0"/>
              </a:rPr>
              <a:t>та гудвіл</a:t>
            </a:r>
          </a:p>
        </p:txBody>
      </p:sp>
      <p:sp>
        <p:nvSpPr>
          <p:cNvPr id="4" name="TextBox 3">
            <a:extLst>
              <a:ext uri="{FF2B5EF4-FFF2-40B4-BE49-F238E27FC236}">
                <a16:creationId xmlns:a16="http://schemas.microsoft.com/office/drawing/2014/main" id="{77B8378E-3815-2547-CAA0-5AFFA8B2F0CF}"/>
              </a:ext>
            </a:extLst>
          </p:cNvPr>
          <p:cNvSpPr txBox="1"/>
          <p:nvPr/>
        </p:nvSpPr>
        <p:spPr>
          <a:xfrm>
            <a:off x="7207391" y="2489711"/>
            <a:ext cx="1217128" cy="646331"/>
          </a:xfrm>
          <a:prstGeom prst="rect">
            <a:avLst/>
          </a:prstGeom>
          <a:noFill/>
        </p:spPr>
        <p:txBody>
          <a:bodyPr wrap="none" rtlCol="0">
            <a:spAutoFit/>
          </a:bodyPr>
          <a:lstStyle/>
          <a:p>
            <a:pPr algn="ctr"/>
            <a:r>
              <a:rPr lang="uk-UA" sz="1200" dirty="0">
                <a:latin typeface="Arial" panose="020B0604020202020204" pitchFamily="34" charset="0"/>
                <a:cs typeface="Arial" panose="020B0604020202020204" pitchFamily="34" charset="0"/>
              </a:rPr>
              <a:t>Залучення</a:t>
            </a:r>
          </a:p>
          <a:p>
            <a:pPr algn="ctr"/>
            <a:r>
              <a:rPr lang="uk-UA" sz="1200" dirty="0">
                <a:latin typeface="Arial" panose="020B0604020202020204" pitchFamily="34" charset="0"/>
                <a:cs typeface="Arial" panose="020B0604020202020204" pitchFamily="34" charset="0"/>
              </a:rPr>
              <a:t>і збереження</a:t>
            </a:r>
          </a:p>
          <a:p>
            <a:pPr algn="ctr"/>
            <a:r>
              <a:rPr lang="uk-UA" sz="1200" dirty="0">
                <a:latin typeface="Arial" panose="020B0604020202020204" pitchFamily="34" charset="0"/>
                <a:cs typeface="Arial" panose="020B0604020202020204" pitchFamily="34" charset="0"/>
              </a:rPr>
              <a:t>бізнес-клієнтів</a:t>
            </a:r>
          </a:p>
        </p:txBody>
      </p:sp>
      <p:sp>
        <p:nvSpPr>
          <p:cNvPr id="9" name="TextBox 8">
            <a:extLst>
              <a:ext uri="{FF2B5EF4-FFF2-40B4-BE49-F238E27FC236}">
                <a16:creationId xmlns:a16="http://schemas.microsoft.com/office/drawing/2014/main" id="{FD54BA5E-6C56-05EA-4453-4A2F3F94303C}"/>
              </a:ext>
            </a:extLst>
          </p:cNvPr>
          <p:cNvSpPr txBox="1"/>
          <p:nvPr/>
        </p:nvSpPr>
        <p:spPr>
          <a:xfrm>
            <a:off x="7587858" y="3833330"/>
            <a:ext cx="1364476" cy="646331"/>
          </a:xfrm>
          <a:prstGeom prst="rect">
            <a:avLst/>
          </a:prstGeom>
          <a:noFill/>
        </p:spPr>
        <p:txBody>
          <a:bodyPr wrap="none" rtlCol="0">
            <a:spAutoFit/>
          </a:bodyPr>
          <a:lstStyle/>
          <a:p>
            <a:pPr algn="ctr"/>
            <a:r>
              <a:rPr lang="uk-UA" sz="1200" dirty="0">
                <a:latin typeface="Arial" panose="020B0604020202020204" pitchFamily="34" charset="0"/>
                <a:cs typeface="Arial" panose="020B0604020202020204" pitchFamily="34" charset="0"/>
              </a:rPr>
              <a:t>Корпоративна</a:t>
            </a:r>
          </a:p>
          <a:p>
            <a:pPr algn="ctr"/>
            <a:r>
              <a:rPr lang="uk-UA" sz="1200" dirty="0">
                <a:latin typeface="Arial" panose="020B0604020202020204" pitchFamily="34" charset="0"/>
                <a:cs typeface="Arial" panose="020B0604020202020204" pitchFamily="34" charset="0"/>
              </a:rPr>
              <a:t>соціальна</a:t>
            </a:r>
          </a:p>
          <a:p>
            <a:pPr algn="ctr"/>
            <a:r>
              <a:rPr lang="uk-UA" sz="1200" dirty="0">
                <a:latin typeface="Arial" panose="020B0604020202020204" pitchFamily="34" charset="0"/>
                <a:cs typeface="Arial" panose="020B0604020202020204" pitchFamily="34" charset="0"/>
              </a:rPr>
              <a:t>відповідальність</a:t>
            </a:r>
          </a:p>
        </p:txBody>
      </p:sp>
      <p:sp>
        <p:nvSpPr>
          <p:cNvPr id="10" name="TextBox 9">
            <a:extLst>
              <a:ext uri="{FF2B5EF4-FFF2-40B4-BE49-F238E27FC236}">
                <a16:creationId xmlns:a16="http://schemas.microsoft.com/office/drawing/2014/main" id="{E6AF91BD-31E0-6314-898C-1A5593416C62}"/>
              </a:ext>
            </a:extLst>
          </p:cNvPr>
          <p:cNvSpPr txBox="1"/>
          <p:nvPr/>
        </p:nvSpPr>
        <p:spPr>
          <a:xfrm>
            <a:off x="7162762" y="5124717"/>
            <a:ext cx="1316258" cy="646331"/>
          </a:xfrm>
          <a:prstGeom prst="rect">
            <a:avLst/>
          </a:prstGeom>
          <a:noFill/>
        </p:spPr>
        <p:txBody>
          <a:bodyPr wrap="none" rtlCol="0">
            <a:spAutoFit/>
          </a:bodyPr>
          <a:lstStyle/>
          <a:p>
            <a:pPr algn="ctr"/>
            <a:r>
              <a:rPr lang="uk-UA" sz="1200" dirty="0">
                <a:latin typeface="Arial" panose="020B0604020202020204" pitchFamily="34" charset="0"/>
                <a:cs typeface="Arial" panose="020B0604020202020204" pitchFamily="34" charset="0"/>
              </a:rPr>
              <a:t>Мотивація</a:t>
            </a:r>
          </a:p>
          <a:p>
            <a:pPr algn="ctr"/>
            <a:r>
              <a:rPr lang="uk-UA" sz="1200" dirty="0">
                <a:latin typeface="Arial" panose="020B0604020202020204" pitchFamily="34" charset="0"/>
                <a:cs typeface="Arial" panose="020B0604020202020204" pitchFamily="34" charset="0"/>
              </a:rPr>
              <a:t>та прихильність</a:t>
            </a:r>
          </a:p>
          <a:p>
            <a:pPr algn="ctr"/>
            <a:r>
              <a:rPr lang="uk-UA" sz="1200" dirty="0">
                <a:latin typeface="Arial" panose="020B0604020202020204" pitchFamily="34" charset="0"/>
                <a:cs typeface="Arial" panose="020B0604020202020204" pitchFamily="34" charset="0"/>
              </a:rPr>
              <a:t>працівників</a:t>
            </a:r>
          </a:p>
        </p:txBody>
      </p:sp>
      <p:sp>
        <p:nvSpPr>
          <p:cNvPr id="11" name="TextBox 10">
            <a:extLst>
              <a:ext uri="{FF2B5EF4-FFF2-40B4-BE49-F238E27FC236}">
                <a16:creationId xmlns:a16="http://schemas.microsoft.com/office/drawing/2014/main" id="{349EB953-558E-A29C-19AA-C6D56233F62D}"/>
              </a:ext>
            </a:extLst>
          </p:cNvPr>
          <p:cNvSpPr txBox="1"/>
          <p:nvPr/>
        </p:nvSpPr>
        <p:spPr>
          <a:xfrm>
            <a:off x="5251167" y="5936561"/>
            <a:ext cx="1282659" cy="276999"/>
          </a:xfrm>
          <a:prstGeom prst="rect">
            <a:avLst/>
          </a:prstGeom>
          <a:noFill/>
        </p:spPr>
        <p:txBody>
          <a:bodyPr wrap="none" rtlCol="0">
            <a:spAutoFit/>
          </a:bodyPr>
          <a:lstStyle/>
          <a:p>
            <a:pPr algn="ctr"/>
            <a:r>
              <a:rPr lang="uk-UA" sz="1200" dirty="0">
                <a:latin typeface="Arial" panose="020B0604020202020204" pitchFamily="34" charset="0"/>
                <a:cs typeface="Arial" panose="020B0604020202020204" pitchFamily="34" charset="0"/>
              </a:rPr>
              <a:t>Продуктивність</a:t>
            </a:r>
          </a:p>
        </p:txBody>
      </p:sp>
      <p:sp>
        <p:nvSpPr>
          <p:cNvPr id="12" name="TextBox 11">
            <a:extLst>
              <a:ext uri="{FF2B5EF4-FFF2-40B4-BE49-F238E27FC236}">
                <a16:creationId xmlns:a16="http://schemas.microsoft.com/office/drawing/2014/main" id="{B46ECD00-B1F0-372E-99D0-4F6CDFD6A532}"/>
              </a:ext>
            </a:extLst>
          </p:cNvPr>
          <p:cNvSpPr txBox="1"/>
          <p:nvPr/>
        </p:nvSpPr>
        <p:spPr>
          <a:xfrm>
            <a:off x="3502341" y="5138453"/>
            <a:ext cx="1287404" cy="646331"/>
          </a:xfrm>
          <a:prstGeom prst="rect">
            <a:avLst/>
          </a:prstGeom>
          <a:noFill/>
        </p:spPr>
        <p:txBody>
          <a:bodyPr wrap="none" rtlCol="0">
            <a:spAutoFit/>
          </a:bodyPr>
          <a:lstStyle/>
          <a:p>
            <a:pPr algn="ctr"/>
            <a:r>
              <a:rPr lang="uk-UA" sz="1200" dirty="0">
                <a:latin typeface="Arial" panose="020B0604020202020204" pitchFamily="34" charset="0"/>
                <a:cs typeface="Arial" panose="020B0604020202020204" pitchFamily="34" charset="0"/>
              </a:rPr>
              <a:t>Керовані</a:t>
            </a:r>
          </a:p>
          <a:p>
            <a:pPr algn="ctr"/>
            <a:r>
              <a:rPr lang="uk-UA" sz="1200" dirty="0">
                <a:latin typeface="Arial" panose="020B0604020202020204" pitchFamily="34" charset="0"/>
                <a:cs typeface="Arial" panose="020B0604020202020204" pitchFamily="34" charset="0"/>
              </a:rPr>
              <a:t>витрати</a:t>
            </a:r>
          </a:p>
          <a:p>
            <a:pPr algn="ctr"/>
            <a:r>
              <a:rPr lang="uk-UA" sz="1200" dirty="0">
                <a:latin typeface="Arial" panose="020B0604020202020204" pitchFamily="34" charset="0"/>
                <a:cs typeface="Arial" panose="020B0604020202020204" pitchFamily="34" charset="0"/>
              </a:rPr>
              <a:t>на страхування</a:t>
            </a:r>
          </a:p>
        </p:txBody>
      </p:sp>
      <p:sp>
        <p:nvSpPr>
          <p:cNvPr id="13" name="TextBox 12">
            <a:extLst>
              <a:ext uri="{FF2B5EF4-FFF2-40B4-BE49-F238E27FC236}">
                <a16:creationId xmlns:a16="http://schemas.microsoft.com/office/drawing/2014/main" id="{B7273807-C295-4A8B-54D4-1B458038EFBC}"/>
              </a:ext>
            </a:extLst>
          </p:cNvPr>
          <p:cNvSpPr txBox="1"/>
          <p:nvPr/>
        </p:nvSpPr>
        <p:spPr>
          <a:xfrm>
            <a:off x="2836797" y="3732417"/>
            <a:ext cx="1393074" cy="1015663"/>
          </a:xfrm>
          <a:prstGeom prst="rect">
            <a:avLst/>
          </a:prstGeom>
          <a:noFill/>
        </p:spPr>
        <p:txBody>
          <a:bodyPr wrap="none" rtlCol="0">
            <a:spAutoFit/>
          </a:bodyPr>
          <a:lstStyle/>
          <a:p>
            <a:pPr algn="ctr"/>
            <a:r>
              <a:rPr lang="ru-RU" sz="1200" dirty="0" err="1">
                <a:latin typeface="Arial" panose="020B0604020202020204" pitchFamily="34" charset="0"/>
                <a:cs typeface="Arial" panose="020B0604020202020204" pitchFamily="34" charset="0"/>
              </a:rPr>
              <a:t>Менші</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витрати</a:t>
            </a:r>
            <a:endParaRPr lang="ru-RU" sz="1200" dirty="0">
              <a:latin typeface="Arial" panose="020B0604020202020204" pitchFamily="34" charset="0"/>
              <a:cs typeface="Arial" panose="020B0604020202020204" pitchFamily="34" charset="0"/>
            </a:endParaRPr>
          </a:p>
          <a:p>
            <a:pPr algn="ctr"/>
            <a:r>
              <a:rPr lang="ru-RU" sz="1200" dirty="0">
                <a:latin typeface="Arial" panose="020B0604020202020204" pitchFamily="34" charset="0"/>
                <a:cs typeface="Arial" panose="020B0604020202020204" pitchFamily="34" charset="0"/>
              </a:rPr>
              <a:t>у </a:t>
            </a:r>
            <a:r>
              <a:rPr lang="ru-RU" sz="1200" dirty="0" err="1">
                <a:latin typeface="Arial" panose="020B0604020202020204" pitchFamily="34" charset="0"/>
                <a:cs typeface="Arial" panose="020B0604020202020204" pitchFamily="34" charset="0"/>
              </a:rPr>
              <a:t>зв’язку</a:t>
            </a:r>
            <a:endParaRPr lang="ru-RU" sz="1200" dirty="0">
              <a:latin typeface="Arial" panose="020B0604020202020204" pitchFamily="34" charset="0"/>
              <a:cs typeface="Arial" panose="020B0604020202020204" pitchFamily="34" charset="0"/>
            </a:endParaRPr>
          </a:p>
          <a:p>
            <a:pPr algn="ctr"/>
            <a:r>
              <a:rPr lang="ru-RU" sz="1200" dirty="0">
                <a:latin typeface="Arial" panose="020B0604020202020204" pitchFamily="34" charset="0"/>
                <a:cs typeface="Arial" panose="020B0604020202020204" pitchFamily="34" charset="0"/>
              </a:rPr>
              <a:t>з </a:t>
            </a:r>
            <a:r>
              <a:rPr lang="ru-RU" sz="1200" dirty="0" err="1">
                <a:latin typeface="Arial" panose="020B0604020202020204" pitchFamily="34" charset="0"/>
                <a:cs typeface="Arial" panose="020B0604020202020204" pitchFamily="34" charset="0"/>
              </a:rPr>
              <a:t>нещасними</a:t>
            </a:r>
            <a:endParaRPr lang="ru-RU" sz="1200" dirty="0">
              <a:latin typeface="Arial" panose="020B0604020202020204" pitchFamily="34" charset="0"/>
              <a:cs typeface="Arial" panose="020B0604020202020204" pitchFamily="34" charset="0"/>
            </a:endParaRPr>
          </a:p>
          <a:p>
            <a:pPr algn="ctr"/>
            <a:r>
              <a:rPr lang="ru-RU" sz="1200" dirty="0" err="1">
                <a:latin typeface="Arial" panose="020B0604020202020204" pitchFamily="34" charset="0"/>
                <a:cs typeface="Arial" panose="020B0604020202020204" pitchFamily="34" charset="0"/>
              </a:rPr>
              <a:t>випадками</a:t>
            </a:r>
            <a:r>
              <a:rPr lang="ru-RU" sz="1200" dirty="0">
                <a:latin typeface="Arial" panose="020B0604020202020204" pitchFamily="34" charset="0"/>
                <a:cs typeface="Arial" panose="020B0604020202020204" pitchFamily="34" charset="0"/>
              </a:rPr>
              <a:t> та</a:t>
            </a:r>
          </a:p>
          <a:p>
            <a:pPr algn="ctr"/>
            <a:r>
              <a:rPr lang="ru-RU" sz="1200" dirty="0" err="1">
                <a:latin typeface="Arial" panose="020B0604020202020204" pitchFamily="34" charset="0"/>
                <a:cs typeface="Arial" panose="020B0604020202020204" pitchFamily="34" charset="0"/>
              </a:rPr>
              <a:t>захворюваннями</a:t>
            </a:r>
            <a:endParaRPr lang="uk-UA" sz="12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786E07D-A5F4-73EF-4F70-A4B29D1B7EC5}"/>
              </a:ext>
            </a:extLst>
          </p:cNvPr>
          <p:cNvSpPr txBox="1"/>
          <p:nvPr/>
        </p:nvSpPr>
        <p:spPr>
          <a:xfrm>
            <a:off x="3753905" y="2582045"/>
            <a:ext cx="899349" cy="461665"/>
          </a:xfrm>
          <a:prstGeom prst="rect">
            <a:avLst/>
          </a:prstGeom>
          <a:noFill/>
        </p:spPr>
        <p:txBody>
          <a:bodyPr wrap="none" rtlCol="0">
            <a:spAutoFit/>
          </a:bodyPr>
          <a:lstStyle/>
          <a:p>
            <a:pPr algn="ctr"/>
            <a:r>
              <a:rPr lang="uk-UA" sz="1200" dirty="0">
                <a:latin typeface="Arial" panose="020B0604020202020204" pitchFamily="34" charset="0"/>
                <a:cs typeface="Arial" panose="020B0604020202020204" pitchFamily="34" charset="0"/>
              </a:rPr>
              <a:t>Довіра</a:t>
            </a:r>
          </a:p>
          <a:p>
            <a:pPr algn="ctr"/>
            <a:r>
              <a:rPr lang="uk-UA" sz="1200" dirty="0">
                <a:latin typeface="Arial" panose="020B0604020202020204" pitchFamily="34" charset="0"/>
                <a:cs typeface="Arial" panose="020B0604020202020204" pitchFamily="34" charset="0"/>
              </a:rPr>
              <a:t>інвесторів</a:t>
            </a:r>
          </a:p>
        </p:txBody>
      </p:sp>
      <p:sp>
        <p:nvSpPr>
          <p:cNvPr id="15" name="TextBox 14">
            <a:extLst>
              <a:ext uri="{FF2B5EF4-FFF2-40B4-BE49-F238E27FC236}">
                <a16:creationId xmlns:a16="http://schemas.microsoft.com/office/drawing/2014/main" id="{4A5AFA49-79B7-79B7-B85C-3FAE1A1B52B0}"/>
              </a:ext>
            </a:extLst>
          </p:cNvPr>
          <p:cNvSpPr txBox="1"/>
          <p:nvPr/>
        </p:nvSpPr>
        <p:spPr>
          <a:xfrm>
            <a:off x="5154339" y="3740998"/>
            <a:ext cx="1493949" cy="830997"/>
          </a:xfrm>
          <a:prstGeom prst="rect">
            <a:avLst/>
          </a:prstGeom>
          <a:noFill/>
        </p:spPr>
        <p:txBody>
          <a:bodyPr wrap="square" rtlCol="0">
            <a:spAutoFit/>
          </a:bodyPr>
          <a:lstStyle/>
          <a:p>
            <a:pPr algn="ctr"/>
            <a:r>
              <a:rPr lang="uk-UA" sz="1600" dirty="0">
                <a:solidFill>
                  <a:srgbClr val="0695E3"/>
                </a:solidFill>
                <a:latin typeface="Arial" panose="020B0604020202020204" pitchFamily="34" charset="0"/>
                <a:cs typeface="Arial" panose="020B0604020202020204" pitchFamily="34" charset="0"/>
              </a:rPr>
              <a:t>ПЕРЕВАГИ</a:t>
            </a:r>
          </a:p>
          <a:p>
            <a:pPr algn="ctr"/>
            <a:r>
              <a:rPr lang="uk-UA" sz="1600" dirty="0">
                <a:solidFill>
                  <a:srgbClr val="0695E3"/>
                </a:solidFill>
                <a:latin typeface="Arial" panose="020B0604020202020204" pitchFamily="34" charset="0"/>
                <a:cs typeface="Arial" panose="020B0604020202020204" pitchFamily="34" charset="0"/>
              </a:rPr>
              <a:t>НАЛЕЖНОЇ</a:t>
            </a:r>
          </a:p>
          <a:p>
            <a:pPr algn="ctr"/>
            <a:r>
              <a:rPr lang="uk-UA" sz="1600" dirty="0">
                <a:solidFill>
                  <a:srgbClr val="0695E3"/>
                </a:solidFill>
                <a:latin typeface="Arial" panose="020B0604020202020204" pitchFamily="34" charset="0"/>
                <a:cs typeface="Arial" panose="020B0604020202020204" pitchFamily="34" charset="0"/>
              </a:rPr>
              <a:t>БЗР</a:t>
            </a:r>
          </a:p>
        </p:txBody>
      </p:sp>
      <p:grpSp>
        <p:nvGrpSpPr>
          <p:cNvPr id="27" name="Групувати 26">
            <a:extLst>
              <a:ext uri="{FF2B5EF4-FFF2-40B4-BE49-F238E27FC236}">
                <a16:creationId xmlns:a16="http://schemas.microsoft.com/office/drawing/2014/main" id="{0783C80F-940B-4B8F-D559-9AC9148BF91E}"/>
              </a:ext>
            </a:extLst>
          </p:cNvPr>
          <p:cNvGrpSpPr/>
          <p:nvPr/>
        </p:nvGrpSpPr>
        <p:grpSpPr>
          <a:xfrm>
            <a:off x="4188869" y="2459266"/>
            <a:ext cx="3424891" cy="3424891"/>
            <a:chOff x="2667000" y="0"/>
            <a:chExt cx="6859221" cy="6859221"/>
          </a:xfrm>
        </p:grpSpPr>
        <p:sp>
          <p:nvSpPr>
            <p:cNvPr id="19" name="Полілінія: фігура 18">
              <a:extLst>
                <a:ext uri="{FF2B5EF4-FFF2-40B4-BE49-F238E27FC236}">
                  <a16:creationId xmlns:a16="http://schemas.microsoft.com/office/drawing/2014/main" id="{19C5BF70-EA42-73E9-2358-6710079E96E7}"/>
                </a:ext>
              </a:extLst>
            </p:cNvPr>
            <p:cNvSpPr/>
            <p:nvPr/>
          </p:nvSpPr>
          <p:spPr>
            <a:xfrm>
              <a:off x="5266932" y="0"/>
              <a:ext cx="1659356" cy="1437038"/>
            </a:xfrm>
            <a:custGeom>
              <a:avLst/>
              <a:gdLst>
                <a:gd name="connsiteX0" fmla="*/ 829678 w 1659356"/>
                <a:gd name="connsiteY0" fmla="*/ 262192 h 1437038"/>
                <a:gd name="connsiteX1" fmla="*/ 1130959 w 1659356"/>
                <a:gd name="connsiteY1" fmla="*/ 784046 h 1437038"/>
                <a:gd name="connsiteX2" fmla="*/ 1432240 w 1659356"/>
                <a:gd name="connsiteY2" fmla="*/ 1305899 h 1437038"/>
                <a:gd name="connsiteX3" fmla="*/ 227029 w 1659356"/>
                <a:gd name="connsiteY3" fmla="*/ 1305899 h 1437038"/>
                <a:gd name="connsiteX4" fmla="*/ 528310 w 1659356"/>
                <a:gd name="connsiteY4" fmla="*/ 784046 h 1437038"/>
                <a:gd name="connsiteX5" fmla="*/ 829591 w 1659356"/>
                <a:gd name="connsiteY5" fmla="*/ 262192 h 1437038"/>
                <a:gd name="connsiteX6" fmla="*/ 829591 w 1659356"/>
                <a:gd name="connsiteY6" fmla="*/ 0 h 1437038"/>
                <a:gd name="connsiteX7" fmla="*/ 414795 w 1659356"/>
                <a:gd name="connsiteY7" fmla="*/ 718519 h 1437038"/>
                <a:gd name="connsiteX8" fmla="*/ 0 w 1659356"/>
                <a:gd name="connsiteY8" fmla="*/ 1437039 h 1437038"/>
                <a:gd name="connsiteX9" fmla="*/ 1659357 w 1659356"/>
                <a:gd name="connsiteY9" fmla="*/ 1437039 h 1437038"/>
                <a:gd name="connsiteX10" fmla="*/ 1244561 w 1659356"/>
                <a:gd name="connsiteY10" fmla="*/ 718519 h 1437038"/>
                <a:gd name="connsiteX11" fmla="*/ 829678 w 1659356"/>
                <a:gd name="connsiteY11" fmla="*/ 0 h 1437038"/>
                <a:gd name="connsiteX12" fmla="*/ 829678 w 1659356"/>
                <a:gd name="connsiteY12" fmla="*/ 0 h 1437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9356" h="1437038">
                  <a:moveTo>
                    <a:pt x="829678" y="262192"/>
                  </a:moveTo>
                  <a:lnTo>
                    <a:pt x="1130959" y="784046"/>
                  </a:lnTo>
                  <a:lnTo>
                    <a:pt x="1432240" y="1305899"/>
                  </a:lnTo>
                  <a:lnTo>
                    <a:pt x="227029" y="1305899"/>
                  </a:lnTo>
                  <a:lnTo>
                    <a:pt x="528310" y="784046"/>
                  </a:lnTo>
                  <a:lnTo>
                    <a:pt x="829591" y="262192"/>
                  </a:lnTo>
                  <a:moveTo>
                    <a:pt x="829591" y="0"/>
                  </a:moveTo>
                  <a:lnTo>
                    <a:pt x="414795" y="718519"/>
                  </a:lnTo>
                  <a:lnTo>
                    <a:pt x="0" y="1437039"/>
                  </a:lnTo>
                  <a:lnTo>
                    <a:pt x="1659357" y="1437039"/>
                  </a:lnTo>
                  <a:lnTo>
                    <a:pt x="1244561" y="718519"/>
                  </a:lnTo>
                  <a:lnTo>
                    <a:pt x="829678" y="0"/>
                  </a:lnTo>
                  <a:lnTo>
                    <a:pt x="829678" y="0"/>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0" name="Полілінія: фігура 19">
              <a:extLst>
                <a:ext uri="{FF2B5EF4-FFF2-40B4-BE49-F238E27FC236}">
                  <a16:creationId xmlns:a16="http://schemas.microsoft.com/office/drawing/2014/main" id="{461CA30D-2E0A-B57E-7925-541CD5E1FC2D}"/>
                </a:ext>
              </a:extLst>
            </p:cNvPr>
            <p:cNvSpPr/>
            <p:nvPr/>
          </p:nvSpPr>
          <p:spPr>
            <a:xfrm>
              <a:off x="5267019" y="5422182"/>
              <a:ext cx="1659356" cy="1437039"/>
            </a:xfrm>
            <a:custGeom>
              <a:avLst/>
              <a:gdLst>
                <a:gd name="connsiteX0" fmla="*/ 1432240 w 1659356"/>
                <a:gd name="connsiteY0" fmla="*/ 131053 h 1437039"/>
                <a:gd name="connsiteX1" fmla="*/ 1130959 w 1659356"/>
                <a:gd name="connsiteY1" fmla="*/ 652906 h 1437039"/>
                <a:gd name="connsiteX2" fmla="*/ 829678 w 1659356"/>
                <a:gd name="connsiteY2" fmla="*/ 1174760 h 1437039"/>
                <a:gd name="connsiteX3" fmla="*/ 528398 w 1659356"/>
                <a:gd name="connsiteY3" fmla="*/ 652906 h 1437039"/>
                <a:gd name="connsiteX4" fmla="*/ 227117 w 1659356"/>
                <a:gd name="connsiteY4" fmla="*/ 131053 h 1437039"/>
                <a:gd name="connsiteX5" fmla="*/ 1432327 w 1659356"/>
                <a:gd name="connsiteY5" fmla="*/ 131053 h 1437039"/>
                <a:gd name="connsiteX6" fmla="*/ 1659357 w 1659356"/>
                <a:gd name="connsiteY6" fmla="*/ 0 h 1437039"/>
                <a:gd name="connsiteX7" fmla="*/ 0 w 1659356"/>
                <a:gd name="connsiteY7" fmla="*/ 0 h 1437039"/>
                <a:gd name="connsiteX8" fmla="*/ 414796 w 1659356"/>
                <a:gd name="connsiteY8" fmla="*/ 718519 h 1437039"/>
                <a:gd name="connsiteX9" fmla="*/ 829591 w 1659356"/>
                <a:gd name="connsiteY9" fmla="*/ 1437039 h 1437039"/>
                <a:gd name="connsiteX10" fmla="*/ 1244387 w 1659356"/>
                <a:gd name="connsiteY10" fmla="*/ 718519 h 1437039"/>
                <a:gd name="connsiteX11" fmla="*/ 1659182 w 1659356"/>
                <a:gd name="connsiteY11" fmla="*/ 0 h 1437039"/>
                <a:gd name="connsiteX12" fmla="*/ 1659182 w 1659356"/>
                <a:gd name="connsiteY12" fmla="*/ 0 h 143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9356" h="1437039">
                  <a:moveTo>
                    <a:pt x="1432240" y="131053"/>
                  </a:moveTo>
                  <a:lnTo>
                    <a:pt x="1130959" y="652906"/>
                  </a:lnTo>
                  <a:lnTo>
                    <a:pt x="829678" y="1174760"/>
                  </a:lnTo>
                  <a:lnTo>
                    <a:pt x="528398" y="652906"/>
                  </a:lnTo>
                  <a:lnTo>
                    <a:pt x="227117" y="131053"/>
                  </a:lnTo>
                  <a:lnTo>
                    <a:pt x="1432327" y="131053"/>
                  </a:lnTo>
                  <a:moveTo>
                    <a:pt x="1659357" y="0"/>
                  </a:moveTo>
                  <a:lnTo>
                    <a:pt x="0" y="0"/>
                  </a:lnTo>
                  <a:lnTo>
                    <a:pt x="414796" y="718519"/>
                  </a:lnTo>
                  <a:lnTo>
                    <a:pt x="829591" y="1437039"/>
                  </a:lnTo>
                  <a:lnTo>
                    <a:pt x="1244387" y="718519"/>
                  </a:lnTo>
                  <a:lnTo>
                    <a:pt x="1659182" y="0"/>
                  </a:lnTo>
                  <a:lnTo>
                    <a:pt x="1659182" y="0"/>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1" name="Полілінія: фігура 20">
              <a:extLst>
                <a:ext uri="{FF2B5EF4-FFF2-40B4-BE49-F238E27FC236}">
                  <a16:creationId xmlns:a16="http://schemas.microsoft.com/office/drawing/2014/main" id="{F6E1FC22-F6BE-FB3B-5261-785C494F9584}"/>
                </a:ext>
              </a:extLst>
            </p:cNvPr>
            <p:cNvSpPr/>
            <p:nvPr/>
          </p:nvSpPr>
          <p:spPr>
            <a:xfrm>
              <a:off x="2667000" y="2599845"/>
              <a:ext cx="1437038" cy="1659356"/>
            </a:xfrm>
            <a:custGeom>
              <a:avLst/>
              <a:gdLst>
                <a:gd name="connsiteX0" fmla="*/ 1305899 w 1437038"/>
                <a:gd name="connsiteY0" fmla="*/ 227117 h 1659356"/>
                <a:gd name="connsiteX1" fmla="*/ 1305899 w 1437038"/>
                <a:gd name="connsiteY1" fmla="*/ 1432327 h 1659356"/>
                <a:gd name="connsiteX2" fmla="*/ 784046 w 1437038"/>
                <a:gd name="connsiteY2" fmla="*/ 1131047 h 1659356"/>
                <a:gd name="connsiteX3" fmla="*/ 262192 w 1437038"/>
                <a:gd name="connsiteY3" fmla="*/ 829766 h 1659356"/>
                <a:gd name="connsiteX4" fmla="*/ 784046 w 1437038"/>
                <a:gd name="connsiteY4" fmla="*/ 528485 h 1659356"/>
                <a:gd name="connsiteX5" fmla="*/ 1305899 w 1437038"/>
                <a:gd name="connsiteY5" fmla="*/ 227204 h 1659356"/>
                <a:gd name="connsiteX6" fmla="*/ 1436952 w 1437038"/>
                <a:gd name="connsiteY6" fmla="*/ 174 h 1659356"/>
                <a:gd name="connsiteX7" fmla="*/ 718432 w 1437038"/>
                <a:gd name="connsiteY7" fmla="*/ 414970 h 1659356"/>
                <a:gd name="connsiteX8" fmla="*/ 0 w 1437038"/>
                <a:gd name="connsiteY8" fmla="*/ 829766 h 1659356"/>
                <a:gd name="connsiteX9" fmla="*/ 718519 w 1437038"/>
                <a:gd name="connsiteY9" fmla="*/ 1244561 h 1659356"/>
                <a:gd name="connsiteX10" fmla="*/ 1437039 w 1437038"/>
                <a:gd name="connsiteY10" fmla="*/ 1659357 h 1659356"/>
                <a:gd name="connsiteX11" fmla="*/ 1437039 w 1437038"/>
                <a:gd name="connsiteY11" fmla="*/ 0 h 1659356"/>
                <a:gd name="connsiteX12" fmla="*/ 1437039 w 1437038"/>
                <a:gd name="connsiteY12" fmla="*/ 0 h 165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7038" h="1659356">
                  <a:moveTo>
                    <a:pt x="1305899" y="227117"/>
                  </a:moveTo>
                  <a:lnTo>
                    <a:pt x="1305899" y="1432327"/>
                  </a:lnTo>
                  <a:lnTo>
                    <a:pt x="784046" y="1131047"/>
                  </a:lnTo>
                  <a:lnTo>
                    <a:pt x="262192" y="829766"/>
                  </a:lnTo>
                  <a:lnTo>
                    <a:pt x="784046" y="528485"/>
                  </a:lnTo>
                  <a:lnTo>
                    <a:pt x="1305899" y="227204"/>
                  </a:lnTo>
                  <a:moveTo>
                    <a:pt x="1436952" y="174"/>
                  </a:moveTo>
                  <a:lnTo>
                    <a:pt x="718432" y="414970"/>
                  </a:lnTo>
                  <a:lnTo>
                    <a:pt x="0" y="829766"/>
                  </a:lnTo>
                  <a:lnTo>
                    <a:pt x="718519" y="1244561"/>
                  </a:lnTo>
                  <a:lnTo>
                    <a:pt x="1437039" y="1659357"/>
                  </a:lnTo>
                  <a:lnTo>
                    <a:pt x="1437039" y="0"/>
                  </a:lnTo>
                  <a:lnTo>
                    <a:pt x="1437039" y="0"/>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2" name="Полілінія: фігура 21">
              <a:extLst>
                <a:ext uri="{FF2B5EF4-FFF2-40B4-BE49-F238E27FC236}">
                  <a16:creationId xmlns:a16="http://schemas.microsoft.com/office/drawing/2014/main" id="{7D43DB70-B938-5A91-7FA2-C7A7DE6A1152}"/>
                </a:ext>
              </a:extLst>
            </p:cNvPr>
            <p:cNvSpPr/>
            <p:nvPr/>
          </p:nvSpPr>
          <p:spPr>
            <a:xfrm>
              <a:off x="8089182" y="2599845"/>
              <a:ext cx="1437039" cy="1659356"/>
            </a:xfrm>
            <a:custGeom>
              <a:avLst/>
              <a:gdLst>
                <a:gd name="connsiteX0" fmla="*/ 131053 w 1437039"/>
                <a:gd name="connsiteY0" fmla="*/ 227117 h 1659356"/>
                <a:gd name="connsiteX1" fmla="*/ 652906 w 1437039"/>
                <a:gd name="connsiteY1" fmla="*/ 528398 h 1659356"/>
                <a:gd name="connsiteX2" fmla="*/ 1174760 w 1437039"/>
                <a:gd name="connsiteY2" fmla="*/ 829678 h 1659356"/>
                <a:gd name="connsiteX3" fmla="*/ 652906 w 1437039"/>
                <a:gd name="connsiteY3" fmla="*/ 1130959 h 1659356"/>
                <a:gd name="connsiteX4" fmla="*/ 131053 w 1437039"/>
                <a:gd name="connsiteY4" fmla="*/ 1432240 h 1659356"/>
                <a:gd name="connsiteX5" fmla="*/ 131053 w 1437039"/>
                <a:gd name="connsiteY5" fmla="*/ 227029 h 1659356"/>
                <a:gd name="connsiteX6" fmla="*/ 0 w 1437039"/>
                <a:gd name="connsiteY6" fmla="*/ 0 h 1659356"/>
                <a:gd name="connsiteX7" fmla="*/ 0 w 1437039"/>
                <a:gd name="connsiteY7" fmla="*/ 1659357 h 1659356"/>
                <a:gd name="connsiteX8" fmla="*/ 718519 w 1437039"/>
                <a:gd name="connsiteY8" fmla="*/ 1244561 h 1659356"/>
                <a:gd name="connsiteX9" fmla="*/ 1437039 w 1437039"/>
                <a:gd name="connsiteY9" fmla="*/ 829766 h 1659356"/>
                <a:gd name="connsiteX10" fmla="*/ 718519 w 1437039"/>
                <a:gd name="connsiteY10" fmla="*/ 414970 h 1659356"/>
                <a:gd name="connsiteX11" fmla="*/ 0 w 1437039"/>
                <a:gd name="connsiteY11" fmla="*/ 174 h 1659356"/>
                <a:gd name="connsiteX12" fmla="*/ 0 w 1437039"/>
                <a:gd name="connsiteY12" fmla="*/ 174 h 165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7039" h="1659356">
                  <a:moveTo>
                    <a:pt x="131053" y="227117"/>
                  </a:moveTo>
                  <a:lnTo>
                    <a:pt x="652906" y="528398"/>
                  </a:lnTo>
                  <a:lnTo>
                    <a:pt x="1174760" y="829678"/>
                  </a:lnTo>
                  <a:lnTo>
                    <a:pt x="652906" y="1130959"/>
                  </a:lnTo>
                  <a:lnTo>
                    <a:pt x="131053" y="1432240"/>
                  </a:lnTo>
                  <a:lnTo>
                    <a:pt x="131053" y="227029"/>
                  </a:lnTo>
                  <a:moveTo>
                    <a:pt x="0" y="0"/>
                  </a:moveTo>
                  <a:lnTo>
                    <a:pt x="0" y="1659357"/>
                  </a:lnTo>
                  <a:lnTo>
                    <a:pt x="718519" y="1244561"/>
                  </a:lnTo>
                  <a:lnTo>
                    <a:pt x="1437039" y="829766"/>
                  </a:lnTo>
                  <a:lnTo>
                    <a:pt x="718519" y="414970"/>
                  </a:lnTo>
                  <a:lnTo>
                    <a:pt x="0" y="174"/>
                  </a:lnTo>
                  <a:lnTo>
                    <a:pt x="0" y="174"/>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3" name="Полілінія: фігура 22">
              <a:extLst>
                <a:ext uri="{FF2B5EF4-FFF2-40B4-BE49-F238E27FC236}">
                  <a16:creationId xmlns:a16="http://schemas.microsoft.com/office/drawing/2014/main" id="{998D2A37-1199-708C-705B-5DB9C66379C0}"/>
                </a:ext>
              </a:extLst>
            </p:cNvPr>
            <p:cNvSpPr/>
            <p:nvPr/>
          </p:nvSpPr>
          <p:spPr>
            <a:xfrm>
              <a:off x="3664725" y="998074"/>
              <a:ext cx="1602817" cy="1602817"/>
            </a:xfrm>
            <a:custGeom>
              <a:avLst/>
              <a:gdLst>
                <a:gd name="connsiteX0" fmla="*/ 185585 w 1602817"/>
                <a:gd name="connsiteY0" fmla="*/ 185236 h 1602817"/>
                <a:gd name="connsiteX1" fmla="*/ 767642 w 1602817"/>
                <a:gd name="connsiteY1" fmla="*/ 341242 h 1602817"/>
                <a:gd name="connsiteX2" fmla="*/ 1349700 w 1602817"/>
                <a:gd name="connsiteY2" fmla="*/ 497249 h 1602817"/>
                <a:gd name="connsiteX3" fmla="*/ 923561 w 1602817"/>
                <a:gd name="connsiteY3" fmla="*/ 923387 h 1602817"/>
                <a:gd name="connsiteX4" fmla="*/ 497423 w 1602817"/>
                <a:gd name="connsiteY4" fmla="*/ 1349525 h 1602817"/>
                <a:gd name="connsiteX5" fmla="*/ 341417 w 1602817"/>
                <a:gd name="connsiteY5" fmla="*/ 767468 h 1602817"/>
                <a:gd name="connsiteX6" fmla="*/ 185410 w 1602817"/>
                <a:gd name="connsiteY6" fmla="*/ 185410 h 1602817"/>
                <a:gd name="connsiteX7" fmla="*/ 0 w 1602817"/>
                <a:gd name="connsiteY7" fmla="*/ 0 h 1602817"/>
                <a:gd name="connsiteX8" fmla="*/ 214727 w 1602817"/>
                <a:gd name="connsiteY8" fmla="*/ 801409 h 1602817"/>
                <a:gd name="connsiteX9" fmla="*/ 429454 w 1602817"/>
                <a:gd name="connsiteY9" fmla="*/ 1602818 h 1602817"/>
                <a:gd name="connsiteX10" fmla="*/ 1016136 w 1602817"/>
                <a:gd name="connsiteY10" fmla="*/ 1016136 h 1602817"/>
                <a:gd name="connsiteX11" fmla="*/ 1602818 w 1602817"/>
                <a:gd name="connsiteY11" fmla="*/ 429454 h 1602817"/>
                <a:gd name="connsiteX12" fmla="*/ 801409 w 1602817"/>
                <a:gd name="connsiteY12" fmla="*/ 214727 h 1602817"/>
                <a:gd name="connsiteX13" fmla="*/ 0 w 1602817"/>
                <a:gd name="connsiteY13" fmla="*/ 0 h 1602817"/>
                <a:gd name="connsiteX14" fmla="*/ 0 w 1602817"/>
                <a:gd name="connsiteY14" fmla="*/ 0 h 160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2817" h="1602817">
                  <a:moveTo>
                    <a:pt x="185585" y="185236"/>
                  </a:moveTo>
                  <a:lnTo>
                    <a:pt x="767642" y="341242"/>
                  </a:lnTo>
                  <a:lnTo>
                    <a:pt x="1349700" y="497249"/>
                  </a:lnTo>
                  <a:lnTo>
                    <a:pt x="923561" y="923387"/>
                  </a:lnTo>
                  <a:lnTo>
                    <a:pt x="497423" y="1349525"/>
                  </a:lnTo>
                  <a:lnTo>
                    <a:pt x="341417" y="767468"/>
                  </a:lnTo>
                  <a:lnTo>
                    <a:pt x="185410" y="185410"/>
                  </a:lnTo>
                  <a:moveTo>
                    <a:pt x="0" y="0"/>
                  </a:moveTo>
                  <a:lnTo>
                    <a:pt x="214727" y="801409"/>
                  </a:lnTo>
                  <a:lnTo>
                    <a:pt x="429454" y="1602818"/>
                  </a:lnTo>
                  <a:lnTo>
                    <a:pt x="1016136" y="1016136"/>
                  </a:lnTo>
                  <a:lnTo>
                    <a:pt x="1602818" y="429454"/>
                  </a:lnTo>
                  <a:lnTo>
                    <a:pt x="801409" y="214727"/>
                  </a:lnTo>
                  <a:lnTo>
                    <a:pt x="0" y="0"/>
                  </a:lnTo>
                  <a:lnTo>
                    <a:pt x="0" y="0"/>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4" name="Полілінія: фігура 23">
              <a:extLst>
                <a:ext uri="{FF2B5EF4-FFF2-40B4-BE49-F238E27FC236}">
                  <a16:creationId xmlns:a16="http://schemas.microsoft.com/office/drawing/2014/main" id="{E54980DD-181A-F0B7-4820-4EAFA6D0B749}"/>
                </a:ext>
              </a:extLst>
            </p:cNvPr>
            <p:cNvSpPr/>
            <p:nvPr/>
          </p:nvSpPr>
          <p:spPr>
            <a:xfrm>
              <a:off x="6925678" y="4258329"/>
              <a:ext cx="1602817" cy="1602817"/>
            </a:xfrm>
            <a:custGeom>
              <a:avLst/>
              <a:gdLst>
                <a:gd name="connsiteX0" fmla="*/ 1105307 w 1602817"/>
                <a:gd name="connsiteY0" fmla="*/ 253380 h 1602817"/>
                <a:gd name="connsiteX1" fmla="*/ 1261314 w 1602817"/>
                <a:gd name="connsiteY1" fmla="*/ 835437 h 1602817"/>
                <a:gd name="connsiteX2" fmla="*/ 1417320 w 1602817"/>
                <a:gd name="connsiteY2" fmla="*/ 1417495 h 1602817"/>
                <a:gd name="connsiteX3" fmla="*/ 835263 w 1602817"/>
                <a:gd name="connsiteY3" fmla="*/ 1261488 h 1602817"/>
                <a:gd name="connsiteX4" fmla="*/ 253205 w 1602817"/>
                <a:gd name="connsiteY4" fmla="*/ 1105482 h 1602817"/>
                <a:gd name="connsiteX5" fmla="*/ 679344 w 1602817"/>
                <a:gd name="connsiteY5" fmla="*/ 679343 h 1602817"/>
                <a:gd name="connsiteX6" fmla="*/ 1105482 w 1602817"/>
                <a:gd name="connsiteY6" fmla="*/ 253205 h 1602817"/>
                <a:gd name="connsiteX7" fmla="*/ 1173364 w 1602817"/>
                <a:gd name="connsiteY7" fmla="*/ 0 h 1602817"/>
                <a:gd name="connsiteX8" fmla="*/ 586682 w 1602817"/>
                <a:gd name="connsiteY8" fmla="*/ 586682 h 1602817"/>
                <a:gd name="connsiteX9" fmla="*/ 0 w 1602817"/>
                <a:gd name="connsiteY9" fmla="*/ 1173364 h 1602817"/>
                <a:gd name="connsiteX10" fmla="*/ 801409 w 1602817"/>
                <a:gd name="connsiteY10" fmla="*/ 1388091 h 1602817"/>
                <a:gd name="connsiteX11" fmla="*/ 1602817 w 1602817"/>
                <a:gd name="connsiteY11" fmla="*/ 1602818 h 1602817"/>
                <a:gd name="connsiteX12" fmla="*/ 1388091 w 1602817"/>
                <a:gd name="connsiteY12" fmla="*/ 801409 h 1602817"/>
                <a:gd name="connsiteX13" fmla="*/ 1173364 w 1602817"/>
                <a:gd name="connsiteY13" fmla="*/ 0 h 1602817"/>
                <a:gd name="connsiteX14" fmla="*/ 1173364 w 1602817"/>
                <a:gd name="connsiteY14" fmla="*/ 0 h 160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2817" h="1602817">
                  <a:moveTo>
                    <a:pt x="1105307" y="253380"/>
                  </a:moveTo>
                  <a:lnTo>
                    <a:pt x="1261314" y="835437"/>
                  </a:lnTo>
                  <a:lnTo>
                    <a:pt x="1417320" y="1417495"/>
                  </a:lnTo>
                  <a:lnTo>
                    <a:pt x="835263" y="1261488"/>
                  </a:lnTo>
                  <a:lnTo>
                    <a:pt x="253205" y="1105482"/>
                  </a:lnTo>
                  <a:lnTo>
                    <a:pt x="679344" y="679343"/>
                  </a:lnTo>
                  <a:lnTo>
                    <a:pt x="1105482" y="253205"/>
                  </a:lnTo>
                  <a:moveTo>
                    <a:pt x="1173364" y="0"/>
                  </a:moveTo>
                  <a:lnTo>
                    <a:pt x="586682" y="586682"/>
                  </a:lnTo>
                  <a:lnTo>
                    <a:pt x="0" y="1173364"/>
                  </a:lnTo>
                  <a:lnTo>
                    <a:pt x="801409" y="1388091"/>
                  </a:lnTo>
                  <a:lnTo>
                    <a:pt x="1602817" y="1602818"/>
                  </a:lnTo>
                  <a:lnTo>
                    <a:pt x="1388091" y="801409"/>
                  </a:lnTo>
                  <a:lnTo>
                    <a:pt x="1173364" y="0"/>
                  </a:lnTo>
                  <a:lnTo>
                    <a:pt x="1173364" y="0"/>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5" name="Полілінія: фігура 24">
              <a:extLst>
                <a:ext uri="{FF2B5EF4-FFF2-40B4-BE49-F238E27FC236}">
                  <a16:creationId xmlns:a16="http://schemas.microsoft.com/office/drawing/2014/main" id="{634C0584-6A98-2C57-C98F-C49272A341CE}"/>
                </a:ext>
              </a:extLst>
            </p:cNvPr>
            <p:cNvSpPr/>
            <p:nvPr/>
          </p:nvSpPr>
          <p:spPr>
            <a:xfrm>
              <a:off x="6925329" y="997725"/>
              <a:ext cx="1602817" cy="1602817"/>
            </a:xfrm>
            <a:custGeom>
              <a:avLst/>
              <a:gdLst>
                <a:gd name="connsiteX0" fmla="*/ 1417582 w 1602817"/>
                <a:gd name="connsiteY0" fmla="*/ 185585 h 1602817"/>
                <a:gd name="connsiteX1" fmla="*/ 1261576 w 1602817"/>
                <a:gd name="connsiteY1" fmla="*/ 767642 h 1602817"/>
                <a:gd name="connsiteX2" fmla="*/ 1105569 w 1602817"/>
                <a:gd name="connsiteY2" fmla="*/ 1349700 h 1602817"/>
                <a:gd name="connsiteX3" fmla="*/ 679431 w 1602817"/>
                <a:gd name="connsiteY3" fmla="*/ 923561 h 1602817"/>
                <a:gd name="connsiteX4" fmla="*/ 253293 w 1602817"/>
                <a:gd name="connsiteY4" fmla="*/ 497423 h 1602817"/>
                <a:gd name="connsiteX5" fmla="*/ 835350 w 1602817"/>
                <a:gd name="connsiteY5" fmla="*/ 341417 h 1602817"/>
                <a:gd name="connsiteX6" fmla="*/ 1417407 w 1602817"/>
                <a:gd name="connsiteY6" fmla="*/ 185410 h 1602817"/>
                <a:gd name="connsiteX7" fmla="*/ 1602818 w 1602817"/>
                <a:gd name="connsiteY7" fmla="*/ 0 h 1602817"/>
                <a:gd name="connsiteX8" fmla="*/ 801409 w 1602817"/>
                <a:gd name="connsiteY8" fmla="*/ 214727 h 1602817"/>
                <a:gd name="connsiteX9" fmla="*/ 0 w 1602817"/>
                <a:gd name="connsiteY9" fmla="*/ 429454 h 1602817"/>
                <a:gd name="connsiteX10" fmla="*/ 586682 w 1602817"/>
                <a:gd name="connsiteY10" fmla="*/ 1016136 h 1602817"/>
                <a:gd name="connsiteX11" fmla="*/ 1173364 w 1602817"/>
                <a:gd name="connsiteY11" fmla="*/ 1602818 h 1602817"/>
                <a:gd name="connsiteX12" fmla="*/ 1388091 w 1602817"/>
                <a:gd name="connsiteY12" fmla="*/ 801409 h 1602817"/>
                <a:gd name="connsiteX13" fmla="*/ 1602818 w 1602817"/>
                <a:gd name="connsiteY13" fmla="*/ 0 h 1602817"/>
                <a:gd name="connsiteX14" fmla="*/ 1602818 w 1602817"/>
                <a:gd name="connsiteY14" fmla="*/ 0 h 160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2817" h="1602817">
                  <a:moveTo>
                    <a:pt x="1417582" y="185585"/>
                  </a:moveTo>
                  <a:lnTo>
                    <a:pt x="1261576" y="767642"/>
                  </a:lnTo>
                  <a:lnTo>
                    <a:pt x="1105569" y="1349700"/>
                  </a:lnTo>
                  <a:lnTo>
                    <a:pt x="679431" y="923561"/>
                  </a:lnTo>
                  <a:lnTo>
                    <a:pt x="253293" y="497423"/>
                  </a:lnTo>
                  <a:lnTo>
                    <a:pt x="835350" y="341417"/>
                  </a:lnTo>
                  <a:lnTo>
                    <a:pt x="1417407" y="185410"/>
                  </a:lnTo>
                  <a:moveTo>
                    <a:pt x="1602818" y="0"/>
                  </a:moveTo>
                  <a:lnTo>
                    <a:pt x="801409" y="214727"/>
                  </a:lnTo>
                  <a:lnTo>
                    <a:pt x="0" y="429454"/>
                  </a:lnTo>
                  <a:lnTo>
                    <a:pt x="586682" y="1016136"/>
                  </a:lnTo>
                  <a:lnTo>
                    <a:pt x="1173364" y="1602818"/>
                  </a:lnTo>
                  <a:lnTo>
                    <a:pt x="1388091" y="801409"/>
                  </a:lnTo>
                  <a:lnTo>
                    <a:pt x="1602818" y="0"/>
                  </a:lnTo>
                  <a:lnTo>
                    <a:pt x="1602818" y="0"/>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6" name="Полілінія: фігура 25">
              <a:extLst>
                <a:ext uri="{FF2B5EF4-FFF2-40B4-BE49-F238E27FC236}">
                  <a16:creationId xmlns:a16="http://schemas.microsoft.com/office/drawing/2014/main" id="{1B18959E-E837-902E-968E-FEE3CE51F85B}"/>
                </a:ext>
              </a:extLst>
            </p:cNvPr>
            <p:cNvSpPr/>
            <p:nvPr/>
          </p:nvSpPr>
          <p:spPr>
            <a:xfrm>
              <a:off x="3665074" y="4258678"/>
              <a:ext cx="1602817" cy="1602817"/>
            </a:xfrm>
            <a:custGeom>
              <a:avLst/>
              <a:gdLst>
                <a:gd name="connsiteX0" fmla="*/ 497161 w 1602817"/>
                <a:gd name="connsiteY0" fmla="*/ 253031 h 1602817"/>
                <a:gd name="connsiteX1" fmla="*/ 923300 w 1602817"/>
                <a:gd name="connsiteY1" fmla="*/ 679169 h 1602817"/>
                <a:gd name="connsiteX2" fmla="*/ 1349438 w 1602817"/>
                <a:gd name="connsiteY2" fmla="*/ 1105307 h 1602817"/>
                <a:gd name="connsiteX3" fmla="*/ 767381 w 1602817"/>
                <a:gd name="connsiteY3" fmla="*/ 1261314 h 1602817"/>
                <a:gd name="connsiteX4" fmla="*/ 185323 w 1602817"/>
                <a:gd name="connsiteY4" fmla="*/ 1417320 h 1602817"/>
                <a:gd name="connsiteX5" fmla="*/ 341329 w 1602817"/>
                <a:gd name="connsiteY5" fmla="*/ 835263 h 1602817"/>
                <a:gd name="connsiteX6" fmla="*/ 497336 w 1602817"/>
                <a:gd name="connsiteY6" fmla="*/ 253205 h 1602817"/>
                <a:gd name="connsiteX7" fmla="*/ 429454 w 1602817"/>
                <a:gd name="connsiteY7" fmla="*/ 0 h 1602817"/>
                <a:gd name="connsiteX8" fmla="*/ 214727 w 1602817"/>
                <a:gd name="connsiteY8" fmla="*/ 801409 h 1602817"/>
                <a:gd name="connsiteX9" fmla="*/ 0 w 1602817"/>
                <a:gd name="connsiteY9" fmla="*/ 1602817 h 1602817"/>
                <a:gd name="connsiteX10" fmla="*/ 801409 w 1602817"/>
                <a:gd name="connsiteY10" fmla="*/ 1388091 h 1602817"/>
                <a:gd name="connsiteX11" fmla="*/ 1602818 w 1602817"/>
                <a:gd name="connsiteY11" fmla="*/ 1173364 h 1602817"/>
                <a:gd name="connsiteX12" fmla="*/ 1016136 w 1602817"/>
                <a:gd name="connsiteY12" fmla="*/ 586682 h 1602817"/>
                <a:gd name="connsiteX13" fmla="*/ 429454 w 1602817"/>
                <a:gd name="connsiteY13" fmla="*/ 0 h 1602817"/>
                <a:gd name="connsiteX14" fmla="*/ 429454 w 1602817"/>
                <a:gd name="connsiteY14" fmla="*/ 0 h 160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2817" h="1602817">
                  <a:moveTo>
                    <a:pt x="497161" y="253031"/>
                  </a:moveTo>
                  <a:lnTo>
                    <a:pt x="923300" y="679169"/>
                  </a:lnTo>
                  <a:lnTo>
                    <a:pt x="1349438" y="1105307"/>
                  </a:lnTo>
                  <a:lnTo>
                    <a:pt x="767381" y="1261314"/>
                  </a:lnTo>
                  <a:lnTo>
                    <a:pt x="185323" y="1417320"/>
                  </a:lnTo>
                  <a:lnTo>
                    <a:pt x="341329" y="835263"/>
                  </a:lnTo>
                  <a:lnTo>
                    <a:pt x="497336" y="253205"/>
                  </a:lnTo>
                  <a:moveTo>
                    <a:pt x="429454" y="0"/>
                  </a:moveTo>
                  <a:lnTo>
                    <a:pt x="214727" y="801409"/>
                  </a:lnTo>
                  <a:lnTo>
                    <a:pt x="0" y="1602817"/>
                  </a:lnTo>
                  <a:lnTo>
                    <a:pt x="801409" y="1388091"/>
                  </a:lnTo>
                  <a:lnTo>
                    <a:pt x="1602818" y="1173364"/>
                  </a:lnTo>
                  <a:lnTo>
                    <a:pt x="1016136" y="586682"/>
                  </a:lnTo>
                  <a:lnTo>
                    <a:pt x="429454" y="0"/>
                  </a:lnTo>
                  <a:lnTo>
                    <a:pt x="429454" y="0"/>
                  </a:lnTo>
                  <a:close/>
                </a:path>
              </a:pathLst>
            </a:custGeom>
            <a:solidFill>
              <a:srgbClr val="0797E4"/>
            </a:solidFill>
            <a:ln w="87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215884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11210924" cy="500220"/>
          </a:xfrm>
        </p:spPr>
        <p:txBody>
          <a:bodyPr/>
          <a:lstStyle/>
          <a:p>
            <a:r>
              <a:rPr lang="uk-UA" sz="2400" dirty="0">
                <a:latin typeface="Arial" panose="020B0604020202020204" pitchFamily="34" charset="0"/>
                <a:cs typeface="Arial" panose="020B0604020202020204" pitchFamily="34" charset="0"/>
              </a:rPr>
              <a:t>Чому </a:t>
            </a:r>
            <a:r>
              <a:rPr lang="uk-UA" sz="2400" dirty="0" err="1">
                <a:latin typeface="Arial" panose="020B0604020202020204" pitchFamily="34" charset="0"/>
                <a:cs typeface="Arial" panose="020B0604020202020204" pitchFamily="34" charset="0"/>
              </a:rPr>
              <a:t>БЗР</a:t>
            </a:r>
            <a:r>
              <a:rPr lang="uk-UA" sz="2400" dirty="0">
                <a:latin typeface="Arial" panose="020B0604020202020204" pitchFamily="34" charset="0"/>
                <a:cs typeface="Arial" panose="020B0604020202020204" pitchFamily="34" charset="0"/>
              </a:rPr>
              <a:t> на МСП має значення?</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82666" y="5068347"/>
            <a:ext cx="9613056" cy="634913"/>
          </a:xfrm>
        </p:spPr>
        <p:txBody>
          <a:bodyPr/>
          <a:lstStyle/>
          <a:p>
            <a:r>
              <a:rPr lang="uk-UA" b="0" dirty="0">
                <a:solidFill>
                  <a:schemeClr val="tx2"/>
                </a:solidFill>
                <a:latin typeface="Arial" panose="020B0604020202020204" pitchFamily="34" charset="0"/>
                <a:cs typeface="Arial" panose="020B0604020202020204" pitchFamily="34" charset="0"/>
              </a:rPr>
              <a:t>МСП складають 90% підприємств. На МСП, мікропідприємства й самозайнятих працівників припадає майже 70% зайнятих у світовому масштабі</a:t>
            </a:r>
            <a:endParaRPr lang="en-US" b="0" dirty="0">
              <a:solidFill>
                <a:schemeClr val="tx2"/>
              </a:solidFill>
              <a:highlight>
                <a:srgbClr val="00CC00"/>
              </a:highlight>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19</a:t>
            </a:fld>
            <a:endParaRPr lang="en-GB">
              <a:latin typeface="Arial" panose="020B0604020202020204" pitchFamily="34" charset="0"/>
              <a:cs typeface="Arial" panose="020B0604020202020204" pitchFamily="34" charset="0"/>
            </a:endParaRPr>
          </a:p>
        </p:txBody>
      </p:sp>
      <p:graphicFrame>
        <p:nvGraphicFramePr>
          <p:cNvPr id="14" name="Grafico 4"/>
          <p:cNvGraphicFramePr/>
          <p:nvPr>
            <p:extLst>
              <p:ext uri="{D42A27DB-BD31-4B8C-83A1-F6EECF244321}">
                <p14:modId xmlns:p14="http://schemas.microsoft.com/office/powerpoint/2010/main" val="1537296064"/>
              </p:ext>
            </p:extLst>
          </p:nvPr>
        </p:nvGraphicFramePr>
        <p:xfrm>
          <a:off x="0" y="2016222"/>
          <a:ext cx="4046585" cy="30327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co 12"/>
          <p:cNvGraphicFramePr/>
          <p:nvPr>
            <p:extLst>
              <p:ext uri="{D42A27DB-BD31-4B8C-83A1-F6EECF244321}">
                <p14:modId xmlns:p14="http://schemas.microsoft.com/office/powerpoint/2010/main" val="3005463563"/>
              </p:ext>
            </p:extLst>
          </p:nvPr>
        </p:nvGraphicFramePr>
        <p:xfrm>
          <a:off x="3681082" y="2014643"/>
          <a:ext cx="3686477" cy="3032706"/>
        </p:xfrm>
        <a:graphic>
          <a:graphicData uri="http://schemas.openxmlformats.org/drawingml/2006/chart">
            <c:chart xmlns:c="http://schemas.openxmlformats.org/drawingml/2006/chart" xmlns:r="http://schemas.openxmlformats.org/officeDocument/2006/relationships" r:id="rId4"/>
          </a:graphicData>
        </a:graphic>
      </p:graphicFrame>
      <p:pic>
        <p:nvPicPr>
          <p:cNvPr id="10" name="Imagen 9" descr="15_slide-ilus.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27667" y="916119"/>
            <a:ext cx="3808531" cy="3869306"/>
          </a:xfrm>
          <a:prstGeom prst="rect">
            <a:avLst/>
          </a:prstGeom>
        </p:spPr>
      </p:pic>
      <p:sp>
        <p:nvSpPr>
          <p:cNvPr id="11" name="CuadroTexto 10"/>
          <p:cNvSpPr txBox="1"/>
          <p:nvPr/>
        </p:nvSpPr>
        <p:spPr>
          <a:xfrm>
            <a:off x="360151" y="5725355"/>
            <a:ext cx="11176047" cy="369332"/>
          </a:xfrm>
          <a:prstGeom prst="rect">
            <a:avLst/>
          </a:prstGeom>
          <a:noFill/>
        </p:spPr>
        <p:txBody>
          <a:bodyPr wrap="square" rtlCol="0">
            <a:spAutoFit/>
          </a:bodyPr>
          <a:lstStyle/>
          <a:p>
            <a:r>
              <a:rPr lang="uk-UA" b="1" dirty="0">
                <a:solidFill>
                  <a:schemeClr val="accent2"/>
                </a:solidFill>
                <a:latin typeface="Arial" panose="020B0604020202020204" pitchFamily="34" charset="0"/>
                <a:cs typeface="Arial" panose="020B0604020202020204" pitchFamily="34" charset="0"/>
              </a:rPr>
              <a:t>Покращення БЗР на МСП означає покращення здоров’я населення всього світу! </a:t>
            </a:r>
            <a:endParaRPr lang="en-US" b="1"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8458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2872800"/>
            <a:ext cx="9732217" cy="1238284"/>
          </a:xfrm>
        </p:spPr>
        <p:txBody>
          <a:bodyPr/>
          <a:lstStyle/>
          <a:p>
            <a:r>
              <a:rPr lang="uk-UA" dirty="0">
                <a:latin typeface="Arial" panose="020B0604020202020204" pitchFamily="34" charset="0"/>
                <a:cs typeface="Arial" panose="020B0604020202020204" pitchFamily="34" charset="0"/>
              </a:rPr>
              <a:t>Вступ</a:t>
            </a:r>
            <a:br>
              <a:rPr lang="en-US" dirty="0">
                <a:latin typeface="Arial" panose="020B0604020202020204" pitchFamily="34" charset="0"/>
                <a:cs typeface="Arial" panose="020B0604020202020204" pitchFamily="34" charset="0"/>
              </a:rPr>
            </a:br>
            <a:r>
              <a:rPr lang="uk-UA" dirty="0">
                <a:latin typeface="Arial" panose="020B0604020202020204" pitchFamily="34" charset="0"/>
                <a:cs typeface="Arial" panose="020B0604020202020204" pitchFamily="34" charset="0"/>
              </a:rPr>
              <a:t>до програми</a:t>
            </a:r>
            <a:r>
              <a:rPr lang="en-US" dirty="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навчання</a:t>
            </a:r>
            <a:endParaRPr lang="en-GB" dirty="0">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490537" y="4111084"/>
            <a:ext cx="8388775" cy="1493908"/>
          </a:xfrm>
        </p:spPr>
        <p:txBody>
          <a:bodyPr/>
          <a:lstStyle/>
          <a:p>
            <a:r>
              <a:rPr lang="uk-UA" dirty="0">
                <a:solidFill>
                  <a:schemeClr val="accent2">
                    <a:lumMod val="75000"/>
                  </a:schemeClr>
                </a:solidFill>
                <a:latin typeface="Arial" panose="020B0604020202020204" pitchFamily="34" charset="0"/>
                <a:cs typeface="Arial" panose="020B0604020202020204" pitchFamily="34" charset="0"/>
              </a:rPr>
              <a:t>Безпека та здоров’я на роботі </a:t>
            </a:r>
            <a:r>
              <a:rPr lang="uk-UA" dirty="0">
                <a:latin typeface="Arial" panose="020B0604020202020204" pitchFamily="34" charset="0"/>
                <a:cs typeface="Arial" panose="020B0604020202020204" pitchFamily="34" charset="0"/>
              </a:rPr>
              <a:t>– день 1</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382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339129" y="2048117"/>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a:xfrm>
            <a:off x="490538" y="1423194"/>
            <a:ext cx="7223496" cy="853077"/>
          </a:xfrm>
        </p:spPr>
        <p:txBody>
          <a:bodyPr/>
          <a:lstStyle/>
          <a:p>
            <a:r>
              <a:rPr lang="uk-UA" sz="2400" noProof="1">
                <a:latin typeface="Arial" panose="020B0604020202020204" pitchFamily="34" charset="0"/>
                <a:cs typeface="Arial" panose="020B0604020202020204" pitchFamily="34" charset="0"/>
              </a:rPr>
              <a:t>Вправа </a:t>
            </a:r>
            <a:br>
              <a:rPr lang="uk-UA" sz="2400" noProof="1">
                <a:latin typeface="Arial" panose="020B0604020202020204" pitchFamily="34" charset="0"/>
                <a:cs typeface="Arial" panose="020B0604020202020204" pitchFamily="34" charset="0"/>
              </a:rPr>
            </a:br>
            <a:r>
              <a:rPr lang="uk-UA" sz="2400" noProof="1">
                <a:latin typeface="Arial" panose="020B0604020202020204" pitchFamily="34" charset="0"/>
                <a:cs typeface="Arial" panose="020B0604020202020204" pitchFamily="34" charset="0"/>
              </a:rPr>
              <a:t>«Мале підприємство, великі проблеми»</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97548" y="2823973"/>
            <a:ext cx="7564033" cy="2380326"/>
          </a:xfrm>
        </p:spPr>
        <p:txBody>
          <a:bodyPr/>
          <a:lstStyle/>
          <a:p>
            <a:pPr lvl="2"/>
            <a:r>
              <a:rPr lang="uk-UA" sz="2000" dirty="0">
                <a:solidFill>
                  <a:schemeClr val="tx2"/>
                </a:solidFill>
                <a:latin typeface="Arial" panose="020B0604020202020204" pitchFamily="34" charset="0"/>
                <a:cs typeface="Arial" panose="020B0604020202020204" pitchFamily="34" charset="0"/>
              </a:rPr>
              <a:t>З якими викликами МСП стикаються в процесі реалізації заходів із БЗР?</a:t>
            </a:r>
            <a:endParaRPr lang="en-US" sz="2000" dirty="0">
              <a:solidFill>
                <a:schemeClr val="tx2"/>
              </a:solidFill>
              <a:latin typeface="Arial" panose="020B0604020202020204" pitchFamily="34" charset="0"/>
              <a:cs typeface="Arial" panose="020B0604020202020204" pitchFamily="34" charset="0"/>
            </a:endParaRPr>
          </a:p>
          <a:p>
            <a:pPr lvl="2"/>
            <a:endParaRPr lang="en-US" sz="2000" dirty="0">
              <a:solidFill>
                <a:schemeClr val="tx2"/>
              </a:solidFill>
              <a:latin typeface="Arial" panose="020B0604020202020204" pitchFamily="34" charset="0"/>
              <a:cs typeface="Arial" panose="020B0604020202020204" pitchFamily="34" charset="0"/>
            </a:endParaRPr>
          </a:p>
          <a:p>
            <a:pPr lvl="2"/>
            <a:r>
              <a:rPr lang="uk-UA" sz="2000" dirty="0">
                <a:solidFill>
                  <a:schemeClr val="tx2"/>
                </a:solidFill>
                <a:latin typeface="Arial" panose="020B0604020202020204" pitchFamily="34" charset="0"/>
                <a:cs typeface="Arial" panose="020B0604020202020204" pitchFamily="34" charset="0"/>
              </a:rPr>
              <a:t>Що МСП можуть робити для сприяння безпеці та здоров’ю на роботі?</a:t>
            </a:r>
            <a:endParaRPr lang="en-US" sz="2000"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20</a:t>
            </a:fld>
            <a:endParaRPr lang="en-GB">
              <a:latin typeface="Arial" panose="020B0604020202020204" pitchFamily="34" charset="0"/>
              <a:cs typeface="Arial" panose="020B0604020202020204" pitchFamily="34" charset="0"/>
            </a:endParaRPr>
          </a:p>
        </p:txBody>
      </p:sp>
      <p:pic>
        <p:nvPicPr>
          <p:cNvPr id="10"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pic>
        <p:nvPicPr>
          <p:cNvPr id="8" name="Рисунок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43153" y="981762"/>
            <a:ext cx="2852994" cy="489447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22516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Проблеми щодо БЗР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на малих та середніх підприємствах</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90538" y="2299304"/>
            <a:ext cx="6406373" cy="3771377"/>
          </a:xfrm>
        </p:spPr>
        <p:txBody>
          <a:bodyPr/>
          <a:lstStyle/>
          <a:p>
            <a:pPr lvl="2"/>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Відсутність власних спеціалістів із </a:t>
            </a:r>
            <a:r>
              <a:rPr lang="uk-UA" sz="200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БЗР</a:t>
            </a:r>
            <a:endParaRPr lang="en-GB" sz="2000" dirty="0">
              <a:solidFill>
                <a:schemeClr val="tx2"/>
              </a:solidFill>
              <a:latin typeface="Arial" panose="020B0604020202020204" pitchFamily="34" charset="0"/>
              <a:cs typeface="Arial" panose="020B0604020202020204" pitchFamily="34" charset="0"/>
            </a:endParaRPr>
          </a:p>
          <a:p>
            <a:pPr lvl="2"/>
            <a:r>
              <a:rPr lang="uk-UA" sz="2000" dirty="0">
                <a:solidFill>
                  <a:schemeClr val="tx2"/>
                </a:solidFill>
                <a:latin typeface="Arial" panose="020B0604020202020204" pitchFamily="34" charset="0"/>
                <a:ea typeface="Calibri" panose="020F0502020204030204" pitchFamily="34" charset="0"/>
                <a:cs typeface="Arial" panose="020B0604020202020204" pitchFamily="34" charset="0"/>
              </a:rPr>
              <a:t>В</a:t>
            </a:r>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ідсутність доступу до сторонніх служб </a:t>
            </a:r>
            <a:r>
              <a:rPr lang="uk-UA" sz="200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БЗР</a:t>
            </a:r>
            <a:endParaRPr lang="en-GB" sz="2000" dirty="0">
              <a:solidFill>
                <a:schemeClr val="tx2"/>
              </a:solidFill>
              <a:latin typeface="Arial" panose="020B0604020202020204" pitchFamily="34" charset="0"/>
              <a:cs typeface="Arial" panose="020B0604020202020204" pitchFamily="34" charset="0"/>
            </a:endParaRPr>
          </a:p>
          <a:p>
            <a:pPr lvl="2"/>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Обмежений досвід роботодавців і працівників цих МСП</a:t>
            </a:r>
            <a:endParaRPr lang="en-GB" sz="2000" dirty="0">
              <a:solidFill>
                <a:schemeClr val="tx2"/>
              </a:solidFill>
              <a:latin typeface="Arial" panose="020B0604020202020204" pitchFamily="34" charset="0"/>
              <a:cs typeface="Arial" panose="020B0604020202020204" pitchFamily="34" charset="0"/>
            </a:endParaRPr>
          </a:p>
          <a:p>
            <a:pPr lvl="2"/>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Обмежене знання того, що таке «безпечне» обладнання й устаткування</a:t>
            </a:r>
            <a:endParaRPr lang="en-GB" sz="2000" dirty="0">
              <a:solidFill>
                <a:schemeClr val="tx2"/>
              </a:solidFill>
              <a:latin typeface="Arial" panose="020B0604020202020204" pitchFamily="34" charset="0"/>
              <a:cs typeface="Arial" panose="020B0604020202020204" pitchFamily="34" charset="0"/>
            </a:endParaRPr>
          </a:p>
          <a:p>
            <a:pPr lvl="2"/>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Вартість удосконалень</a:t>
            </a:r>
          </a:p>
          <a:p>
            <a:pPr lvl="2"/>
            <a:r>
              <a:rPr lang="uk-UA" sz="2000" dirty="0">
                <a:solidFill>
                  <a:schemeClr val="tx2"/>
                </a:solidFill>
                <a:latin typeface="Arial" panose="020B0604020202020204" pitchFamily="34" charset="0"/>
                <a:cs typeface="Arial" panose="020B0604020202020204" pitchFamily="34" charset="0"/>
              </a:rPr>
              <a:t>Недостатній рівень знань керівників підприємств щодо безпечного виконання робіт</a:t>
            </a:r>
            <a:endParaRPr lang="en-GB" sz="2000"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21</a:t>
            </a:fld>
            <a:endParaRPr lang="en-GB">
              <a:latin typeface="Arial" panose="020B0604020202020204" pitchFamily="34" charset="0"/>
              <a:cs typeface="Arial" panose="020B0604020202020204" pitchFamily="34" charset="0"/>
            </a:endParaRPr>
          </a:p>
        </p:txBody>
      </p:sp>
      <p:pic>
        <p:nvPicPr>
          <p:cNvPr id="9" name="Рисунок 8" descr="Изображение выглядит как текст, внутренний&#10;&#10;Автоматически созданное описание">
            <a:extLst>
              <a:ext uri="{FF2B5EF4-FFF2-40B4-BE49-F238E27FC236}">
                <a16:creationId xmlns:a16="http://schemas.microsoft.com/office/drawing/2014/main" id="{0C3E674F-777B-7B2D-0DC3-AD9D46982F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48500" y="1661571"/>
            <a:ext cx="4879995" cy="3253329"/>
          </a:xfrm>
          <a:prstGeom prst="rect">
            <a:avLst/>
          </a:prstGeom>
          <a:ln>
            <a:noFill/>
          </a:ln>
          <a:effectLst/>
        </p:spPr>
      </p:pic>
    </p:spTree>
    <p:extLst>
      <p:ext uri="{BB962C8B-B14F-4D97-AF65-F5344CB8AC3E}">
        <p14:creationId xmlns:p14="http://schemas.microsoft.com/office/powerpoint/2010/main" val="417518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1DE666-6BF4-7D45-9B37-A47369BC67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51779" y="2178705"/>
            <a:ext cx="5245100" cy="3873500"/>
          </a:xfrm>
          <a:prstGeom prst="rect">
            <a:avLst/>
          </a:prstGeom>
        </p:spPr>
      </p:pic>
      <p:sp>
        <p:nvSpPr>
          <p:cNvPr id="2" name="Título 1"/>
          <p:cNvSpPr>
            <a:spLocks noGrp="1"/>
          </p:cNvSpPr>
          <p:nvPr>
            <p:ph type="title"/>
          </p:nvPr>
        </p:nvSpPr>
        <p:spPr>
          <a:xfrm>
            <a:off x="490538" y="1420988"/>
            <a:ext cx="6706476" cy="461665"/>
          </a:xfrm>
        </p:spPr>
        <p:txBody>
          <a:bodyPr/>
          <a:lstStyle/>
          <a:p>
            <a:r>
              <a:rPr lang="uk-UA" sz="2400" dirty="0">
                <a:latin typeface="Arial" panose="020B0604020202020204" pitchFamily="34" charset="0"/>
                <a:cs typeface="Arial" panose="020B0604020202020204" pitchFamily="34" charset="0"/>
              </a:rPr>
              <a:t>Що можуть зробити МСП?</a:t>
            </a:r>
            <a:endParaRPr lang="es-ES" sz="2400" dirty="0">
              <a:latin typeface="Arial" panose="020B0604020202020204" pitchFamily="34" charset="0"/>
              <a:cs typeface="Arial" panose="020B0604020202020204" pitchFamily="34" charset="0"/>
            </a:endParaRPr>
          </a:p>
        </p:txBody>
      </p:sp>
      <p:sp>
        <p:nvSpPr>
          <p:cNvPr id="4" name="Marcador de pie de página 3"/>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22</a:t>
            </a:fld>
            <a:endParaRPr lang="en-GB">
              <a:latin typeface="Arial" panose="020B0604020202020204" pitchFamily="34" charset="0"/>
              <a:cs typeface="Arial" panose="020B0604020202020204" pitchFamily="34" charset="0"/>
            </a:endParaRPr>
          </a:p>
        </p:txBody>
      </p:sp>
      <p:sp>
        <p:nvSpPr>
          <p:cNvPr id="10" name="Rectángulo 9"/>
          <p:cNvSpPr/>
          <p:nvPr/>
        </p:nvSpPr>
        <p:spPr>
          <a:xfrm>
            <a:off x="646181" y="5036542"/>
            <a:ext cx="7680696" cy="1015663"/>
          </a:xfrm>
          <a:prstGeom prst="rect">
            <a:avLst/>
          </a:prstGeom>
        </p:spPr>
        <p:txBody>
          <a:bodyPr wrap="square">
            <a:spAutoFit/>
          </a:bodyPr>
          <a:lstStyle/>
          <a:p>
            <a:r>
              <a:rPr lang="uk-UA" sz="2000" b="1" dirty="0">
                <a:solidFill>
                  <a:schemeClr val="accent2"/>
                </a:solidFill>
                <a:latin typeface="Arial" panose="020B0604020202020204" pitchFamily="34" charset="0"/>
                <a:cs typeface="Arial" panose="020B0604020202020204" pitchFamily="34" charset="0"/>
              </a:rPr>
              <a:t>ПАМ’ЯТАЙТЕ</a:t>
            </a:r>
            <a:r>
              <a:rPr lang="fr-CH" sz="2000" b="1" dirty="0">
                <a:solidFill>
                  <a:schemeClr val="accent2"/>
                </a:solidFill>
                <a:latin typeface="Arial" panose="020B0604020202020204" pitchFamily="34" charset="0"/>
                <a:cs typeface="Arial" panose="020B0604020202020204" pitchFamily="34" charset="0"/>
              </a:rPr>
              <a:t>! </a:t>
            </a:r>
          </a:p>
          <a:p>
            <a:r>
              <a:rPr lang="uk-UA" sz="2000" b="1" dirty="0">
                <a:solidFill>
                  <a:schemeClr val="accent2"/>
                </a:solidFill>
                <a:latin typeface="Arial" panose="020B0604020202020204" pitchFamily="34" charset="0"/>
                <a:cs typeface="Arial" panose="020B0604020202020204" pitchFamily="34" charset="0"/>
              </a:rPr>
              <a:t>Для покращення БЗР необхідно налагодити </a:t>
            </a:r>
          </a:p>
          <a:p>
            <a:r>
              <a:rPr lang="uk-UA" sz="2000" b="1" dirty="0">
                <a:solidFill>
                  <a:schemeClr val="accent2"/>
                </a:solidFill>
                <a:latin typeface="Arial" panose="020B0604020202020204" pitchFamily="34" charset="0"/>
                <a:cs typeface="Arial" panose="020B0604020202020204" pitchFamily="34" charset="0"/>
              </a:rPr>
              <a:t>співробітництво роботодавців, керівників і працівників</a:t>
            </a:r>
            <a:endParaRPr lang="it-IT" sz="2000" b="1" dirty="0">
              <a:solidFill>
                <a:schemeClr val="accent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9AB94D1-92F9-581F-BA9A-BD5E570B7257}"/>
              </a:ext>
            </a:extLst>
          </p:cNvPr>
          <p:cNvSpPr txBox="1"/>
          <p:nvPr/>
        </p:nvSpPr>
        <p:spPr>
          <a:xfrm>
            <a:off x="7401689" y="1394342"/>
            <a:ext cx="4076949" cy="461665"/>
          </a:xfrm>
          <a:prstGeom prst="rect">
            <a:avLst/>
          </a:prstGeom>
          <a:noFill/>
        </p:spPr>
        <p:txBody>
          <a:bodyPr wrap="square">
            <a:spAutoFit/>
          </a:bodyPr>
          <a:lstStyle/>
          <a:p>
            <a:r>
              <a:rPr lang="it-IT" sz="2400" b="1" dirty="0">
                <a:solidFill>
                  <a:schemeClr val="accent2"/>
                </a:solidFill>
                <a:latin typeface="Arial" panose="020B0604020202020204" pitchFamily="34" charset="0"/>
                <a:cs typeface="Arial" panose="020B0604020202020204" pitchFamily="34" charset="0"/>
              </a:rPr>
              <a:t>«</a:t>
            </a:r>
            <a:r>
              <a:rPr lang="uk-UA" sz="2400" b="1" dirty="0">
                <a:solidFill>
                  <a:schemeClr val="accent2"/>
                </a:solidFill>
                <a:latin typeface="Arial" panose="020B0604020202020204" pitchFamily="34" charset="0"/>
                <a:cs typeface="Arial" panose="020B0604020202020204" pitchFamily="34" charset="0"/>
              </a:rPr>
              <a:t>БЗР – справа кожного»</a:t>
            </a:r>
            <a:endParaRPr lang="es-ES" sz="2400" b="1" dirty="0">
              <a:solidFill>
                <a:schemeClr val="accent2"/>
              </a:solidFill>
              <a:latin typeface="Arial" panose="020B0604020202020204" pitchFamily="34" charset="0"/>
              <a:cs typeface="Arial" panose="020B0604020202020204" pitchFamily="34" charset="0"/>
            </a:endParaRPr>
          </a:p>
        </p:txBody>
      </p:sp>
      <p:sp>
        <p:nvSpPr>
          <p:cNvPr id="6" name="CuadroTexto 8">
            <a:extLst>
              <a:ext uri="{FF2B5EF4-FFF2-40B4-BE49-F238E27FC236}">
                <a16:creationId xmlns:a16="http://schemas.microsoft.com/office/drawing/2014/main" id="{BFBEF6B2-1075-1365-2693-1D9A556F2E40}"/>
              </a:ext>
            </a:extLst>
          </p:cNvPr>
          <p:cNvSpPr txBox="1"/>
          <p:nvPr/>
        </p:nvSpPr>
        <p:spPr>
          <a:xfrm>
            <a:off x="377049" y="2167750"/>
            <a:ext cx="6253838" cy="2351349"/>
          </a:xfrm>
          <a:prstGeom prst="rect">
            <a:avLst/>
          </a:prstGeom>
          <a:noFill/>
        </p:spPr>
        <p:txBody>
          <a:bodyPr wrap="square" rtlCol="0">
            <a:spAutoFit/>
          </a:bodyPr>
          <a:lstStyle/>
          <a:p>
            <a:pPr marL="285750" indent="-285750">
              <a:lnSpc>
                <a:spcPct val="120000"/>
              </a:lnSpc>
              <a:spcAft>
                <a:spcPts val="600"/>
              </a:spcAft>
              <a:buClr>
                <a:schemeClr val="accent2"/>
              </a:buClr>
              <a:buSzPct val="90000"/>
              <a:buFont typeface="Lucida Grande"/>
              <a:buChar char="▶"/>
            </a:pPr>
            <a:r>
              <a:rPr lang="uk-UA" sz="2000" dirty="0">
                <a:solidFill>
                  <a:schemeClr val="tx2"/>
                </a:solidFill>
                <a:latin typeface="Arial" panose="020B0604020202020204" pitchFamily="34" charset="0"/>
                <a:cs typeface="Arial" panose="020B0604020202020204" pitchFamily="34" charset="0"/>
              </a:rPr>
              <a:t>Малим підприємствам необхідно поглиблювати знання про правила БЗР, про безпечні методи виконання робіт і законодавство</a:t>
            </a:r>
            <a:endParaRPr lang="en-US" sz="2000" dirty="0">
              <a:solidFill>
                <a:schemeClr val="tx2"/>
              </a:solidFill>
              <a:latin typeface="Arial" panose="020B0604020202020204" pitchFamily="34" charset="0"/>
              <a:cs typeface="Arial" panose="020B0604020202020204" pitchFamily="34" charset="0"/>
            </a:endParaRPr>
          </a:p>
          <a:p>
            <a:pPr marL="285750" indent="-285750">
              <a:lnSpc>
                <a:spcPct val="120000"/>
              </a:lnSpc>
              <a:spcAft>
                <a:spcPts val="600"/>
              </a:spcAft>
              <a:buClr>
                <a:schemeClr val="accent2"/>
              </a:buClr>
              <a:buSzPct val="90000"/>
              <a:buFont typeface="Lucida Grande"/>
              <a:buChar char="▶"/>
            </a:pPr>
            <a:r>
              <a:rPr lang="uk-UA" sz="2000" dirty="0">
                <a:solidFill>
                  <a:schemeClr val="tx2"/>
                </a:solidFill>
                <a:latin typeface="Arial" panose="020B0604020202020204" pitchFamily="34" charset="0"/>
                <a:cs typeface="Arial" panose="020B0604020202020204" pitchFamily="34" charset="0"/>
              </a:rPr>
              <a:t>Малим підприємствам необхідно запроваджувати/створювати системи та ресурси для БЗР</a:t>
            </a:r>
            <a:endParaRPr lang="en-US"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3394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a:xfrm>
            <a:off x="490538" y="1423195"/>
            <a:ext cx="11210924" cy="428754"/>
          </a:xfrm>
        </p:spPr>
        <p:txBody>
          <a:bodyPr/>
          <a:lstStyle/>
          <a:p>
            <a:r>
              <a:rPr lang="uk-UA" sz="2400" dirty="0">
                <a:latin typeface="Arial" panose="020B0604020202020204" pitchFamily="34" charset="0"/>
                <a:cs typeface="Arial" panose="020B0604020202020204" pitchFamily="34" charset="0"/>
              </a:rPr>
              <a:t>Обов’язки роботодавців</a:t>
            </a:r>
            <a:endParaRPr lang="en-GB" sz="2400" dirty="0">
              <a:highlight>
                <a:srgbClr val="FFFF00"/>
              </a:highligh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90537" y="2095500"/>
            <a:ext cx="7151233" cy="3339305"/>
          </a:xfrm>
        </p:spPr>
        <p:txBody>
          <a:bodyPr/>
          <a:lstStyle/>
          <a:p>
            <a:pPr lvl="2"/>
            <a:r>
              <a:rPr lang="uk-UA" sz="2000" dirty="0">
                <a:solidFill>
                  <a:schemeClr val="tx2"/>
                </a:solidFill>
                <a:latin typeface="Arial" panose="020B0604020202020204" pitchFamily="34" charset="0"/>
                <a:cs typeface="Arial" panose="020B0604020202020204" pitchFamily="34" charset="0"/>
              </a:rPr>
              <a:t>Підвищувати рівень </a:t>
            </a:r>
            <a:r>
              <a:rPr lang="uk-UA" sz="2000" dirty="0">
                <a:solidFill>
                  <a:schemeClr val="tx2">
                    <a:lumMod val="95000"/>
                    <a:lumOff val="5000"/>
                  </a:schemeClr>
                </a:solidFill>
                <a:latin typeface="Arial" panose="020B0604020202020204" pitchFamily="34" charset="0"/>
                <a:cs typeface="Arial" panose="020B0604020202020204" pitchFamily="34" charset="0"/>
              </a:rPr>
              <a:t>обізнаності у сфері БЗР</a:t>
            </a:r>
          </a:p>
          <a:p>
            <a:pPr lvl="2"/>
            <a:r>
              <a:rPr lang="uk-UA" sz="2000" dirty="0">
                <a:solidFill>
                  <a:schemeClr val="tx2">
                    <a:lumMod val="95000"/>
                    <a:lumOff val="5000"/>
                  </a:schemeClr>
                </a:solidFill>
                <a:latin typeface="Arial" panose="020B0604020202020204" pitchFamily="34" charset="0"/>
                <a:cs typeface="Arial" panose="020B0604020202020204" pitchFamily="34" charset="0"/>
              </a:rPr>
              <a:t>Навчання: роботодавці мають забезпечити навчання працівників і безпосередніх керівників із питань організації безпечного виконання робіт та безпечної експлуатації машин, механізмів та устаткування </a:t>
            </a:r>
          </a:p>
          <a:p>
            <a:pPr lvl="2"/>
            <a:r>
              <a:rPr lang="uk-UA" sz="2000" dirty="0">
                <a:solidFill>
                  <a:schemeClr val="tx2">
                    <a:lumMod val="95000"/>
                    <a:lumOff val="5000"/>
                  </a:schemeClr>
                </a:solidFill>
                <a:latin typeface="Arial" panose="020B0604020202020204" pitchFamily="34" charset="0"/>
                <a:cs typeface="Arial" panose="020B0604020202020204" pitchFamily="34" charset="0"/>
              </a:rPr>
              <a:t>Роботодавець має забезпечити створення та ефективне функціонування системи управління безпекою і здоров’ям працівників на роботі</a:t>
            </a:r>
            <a:endParaRPr lang="en-US" sz="20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23</a:t>
            </a:fld>
            <a:endParaRPr lang="en-GB">
              <a:latin typeface="Arial" panose="020B0604020202020204" pitchFamily="34" charset="0"/>
              <a:cs typeface="Arial" panose="020B0604020202020204" pitchFamily="34" charset="0"/>
            </a:endParaRPr>
          </a:p>
        </p:txBody>
      </p:sp>
      <p:pic>
        <p:nvPicPr>
          <p:cNvPr id="10"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pic>
        <p:nvPicPr>
          <p:cNvPr id="8" name="Рисунок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11440" y="881147"/>
            <a:ext cx="2745623" cy="5095702"/>
          </a:xfrm>
          <a:prstGeom prst="rect">
            <a:avLst/>
          </a:prstGeom>
          <a:ln>
            <a:noFill/>
          </a:ln>
          <a:effectLst/>
        </p:spPr>
      </p:pic>
    </p:spTree>
    <p:extLst>
      <p:ext uri="{BB962C8B-B14F-4D97-AF65-F5344CB8AC3E}">
        <p14:creationId xmlns:p14="http://schemas.microsoft.com/office/powerpoint/2010/main" val="2740725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24</a:t>
            </a:fld>
            <a:endParaRPr lang="en-GB">
              <a:latin typeface="Arial" panose="020B0604020202020204" pitchFamily="34" charset="0"/>
              <a:cs typeface="Arial" panose="020B0604020202020204" pitchFamily="34" charset="0"/>
            </a:endParaRPr>
          </a:p>
        </p:txBody>
      </p:sp>
      <p:pic>
        <p:nvPicPr>
          <p:cNvPr id="10"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sp>
        <p:nvSpPr>
          <p:cNvPr id="14" name="Title 1">
            <a:extLst>
              <a:ext uri="{FF2B5EF4-FFF2-40B4-BE49-F238E27FC236}">
                <a16:creationId xmlns:a16="http://schemas.microsoft.com/office/drawing/2014/main" id="{0F2614C6-5390-15CC-B310-AEDEF99985A1}"/>
              </a:ext>
            </a:extLst>
          </p:cNvPr>
          <p:cNvSpPr>
            <a:spLocks noGrp="1"/>
          </p:cNvSpPr>
          <p:nvPr>
            <p:ph type="title"/>
          </p:nvPr>
        </p:nvSpPr>
        <p:spPr>
          <a:xfrm>
            <a:off x="490538" y="1423988"/>
            <a:ext cx="11210925" cy="719137"/>
          </a:xfrm>
        </p:spPr>
        <p:txBody>
          <a:bodyPr/>
          <a:lstStyle/>
          <a:p>
            <a:r>
              <a:rPr lang="uk-UA" sz="2400" dirty="0">
                <a:latin typeface="Arial" panose="020B0604020202020204" pitchFamily="34" charset="0"/>
                <a:cs typeface="Arial" panose="020B0604020202020204" pitchFamily="34" charset="0"/>
              </a:rPr>
              <a:t>Обов’язки працівників</a:t>
            </a:r>
            <a:endParaRPr lang="en-GB" sz="2400" dirty="0">
              <a:highlight>
                <a:srgbClr val="FFFF00"/>
              </a:highlight>
              <a:latin typeface="Arial" panose="020B0604020202020204" pitchFamily="34" charset="0"/>
              <a:cs typeface="Arial" panose="020B0604020202020204" pitchFamily="34" charset="0"/>
            </a:endParaRPr>
          </a:p>
        </p:txBody>
      </p:sp>
      <p:pic>
        <p:nvPicPr>
          <p:cNvPr id="15" name="Рисунок 14" descr="Изображение выглядит как человек, земля, внешний, стоит&#10;&#10;Автоматически созданное описание">
            <a:extLst>
              <a:ext uri="{FF2B5EF4-FFF2-40B4-BE49-F238E27FC236}">
                <a16:creationId xmlns:a16="http://schemas.microsoft.com/office/drawing/2014/main" id="{EB7E802B-C017-EBFC-3ACE-2112CC82C5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47967" y="813032"/>
            <a:ext cx="3356378" cy="5461398"/>
          </a:xfrm>
          <a:prstGeom prst="rect">
            <a:avLst/>
          </a:prstGeom>
          <a:ln>
            <a:noFill/>
          </a:ln>
          <a:effectLst/>
        </p:spPr>
      </p:pic>
      <p:sp>
        <p:nvSpPr>
          <p:cNvPr id="16" name="Content Placeholder 2">
            <a:extLst>
              <a:ext uri="{FF2B5EF4-FFF2-40B4-BE49-F238E27FC236}">
                <a16:creationId xmlns:a16="http://schemas.microsoft.com/office/drawing/2014/main" id="{1FD465EC-50D2-0ACB-4742-1F90D2AB800A}"/>
              </a:ext>
            </a:extLst>
          </p:cNvPr>
          <p:cNvSpPr>
            <a:spLocks noGrp="1"/>
          </p:cNvSpPr>
          <p:nvPr>
            <p:ph idx="1"/>
          </p:nvPr>
        </p:nvSpPr>
        <p:spPr>
          <a:xfrm>
            <a:off x="450133" y="2028825"/>
            <a:ext cx="7312025" cy="3826848"/>
          </a:xfrm>
        </p:spPr>
        <p:txBody>
          <a:bodyPr/>
          <a:lstStyle/>
          <a:p>
            <a:pPr lvl="2"/>
            <a:r>
              <a:rPr lang="uk-UA" sz="2000" dirty="0">
                <a:latin typeface="Arial" panose="020B0604020202020204" pitchFamily="34" charset="0"/>
                <a:cs typeface="Arial" panose="020B0604020202020204" pitchFamily="34" charset="0"/>
              </a:rPr>
              <a:t>Співпрацювати з керівництвом підприємства для покращення безпеки та здоров’я на роботі</a:t>
            </a:r>
            <a:endParaRPr lang="en-US" sz="2000" dirty="0">
              <a:latin typeface="Arial" panose="020B0604020202020204" pitchFamily="34" charset="0"/>
              <a:cs typeface="Arial" panose="020B0604020202020204" pitchFamily="34" charset="0"/>
            </a:endParaRPr>
          </a:p>
          <a:p>
            <a:pPr lvl="2"/>
            <a:r>
              <a:rPr lang="uk-UA" sz="2000" dirty="0">
                <a:latin typeface="Arial" panose="020B0604020202020204" pitchFamily="34" charset="0"/>
                <a:cs typeface="Arial" panose="020B0604020202020204" pitchFamily="34" charset="0"/>
              </a:rPr>
              <a:t>Проходити навчання з питань БЗР</a:t>
            </a:r>
          </a:p>
          <a:p>
            <a:pPr lvl="2"/>
            <a:r>
              <a:rPr lang="uk-UA" sz="2000" dirty="0">
                <a:latin typeface="Arial" panose="020B0604020202020204" pitchFamily="34" charset="0"/>
                <a:cs typeface="Arial" panose="020B0604020202020204" pitchFamily="34" charset="0"/>
              </a:rPr>
              <a:t>Дотримуватися вимог законодавства і НПАОП та актів і інструкцій, що діють у межах підприємства</a:t>
            </a:r>
          </a:p>
          <a:p>
            <a:pPr lvl="2"/>
            <a:r>
              <a:rPr lang="uk-UA" sz="2000" dirty="0">
                <a:latin typeface="Arial" panose="020B0604020202020204" pitchFamily="34" charset="0"/>
                <a:cs typeface="Arial" panose="020B0604020202020204" pitchFamily="34" charset="0"/>
              </a:rPr>
              <a:t>Правильно використовувати ЗІЗ і слідкувати за їхньою придатністю</a:t>
            </a:r>
            <a:endParaRPr lang="en-US" sz="2000" dirty="0">
              <a:latin typeface="Arial" panose="020B0604020202020204" pitchFamily="34" charset="0"/>
              <a:cs typeface="Arial" panose="020B0604020202020204" pitchFamily="34" charset="0"/>
            </a:endParaRPr>
          </a:p>
          <a:p>
            <a:pPr lvl="2"/>
            <a:r>
              <a:rPr lang="uk-UA" sz="2000" dirty="0">
                <a:latin typeface="Arial" panose="020B0604020202020204" pitchFamily="34" charset="0"/>
                <a:cs typeface="Arial" panose="020B0604020202020204" pitchFamily="34" charset="0"/>
              </a:rPr>
              <a:t>Негайно повідомляти свого безпосереднього керівника про будь-яку небезпечну ситуацію, яку неможливо усунути самостійно</a:t>
            </a:r>
            <a:endParaRPr lang="en-US" sz="2000" dirty="0">
              <a:latin typeface="Arial" panose="020B0604020202020204" pitchFamily="34" charset="0"/>
              <a:cs typeface="Arial" panose="020B0604020202020204" pitchFamily="34" charset="0"/>
            </a:endParaRPr>
          </a:p>
        </p:txBody>
      </p:sp>
      <p:sp>
        <p:nvSpPr>
          <p:cNvPr id="17" name="Title 1">
            <a:extLst>
              <a:ext uri="{FF2B5EF4-FFF2-40B4-BE49-F238E27FC236}">
                <a16:creationId xmlns:a16="http://schemas.microsoft.com/office/drawing/2014/main" id="{EE49AD73-2698-37EA-59E4-1334AAAD2773}"/>
              </a:ext>
            </a:extLst>
          </p:cNvPr>
          <p:cNvSpPr txBox="1">
            <a:spLocks/>
          </p:cNvSpPr>
          <p:nvPr/>
        </p:nvSpPr>
        <p:spPr>
          <a:xfrm>
            <a:off x="450133" y="5917772"/>
            <a:ext cx="7430606" cy="39962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1100" b="0" dirty="0">
                <a:solidFill>
                  <a:schemeClr val="tx1"/>
                </a:solidFill>
                <a:latin typeface="Arial" panose="020B0604020202020204" pitchFamily="34" charset="0"/>
                <a:cs typeface="Arial" panose="020B0604020202020204" pitchFamily="34" charset="0"/>
              </a:rPr>
              <a:t>Джерело: Закон України «Про охорону праці». </a:t>
            </a:r>
            <a:r>
              <a:rPr lang="ru-RU" sz="1100" b="0" i="0" dirty="0">
                <a:solidFill>
                  <a:srgbClr val="333333"/>
                </a:solidFill>
                <a:effectLst/>
                <a:latin typeface="Arial" panose="020B0604020202020204" pitchFamily="34" charset="0"/>
                <a:cs typeface="Arial" panose="020B0604020202020204" pitchFamily="34" charset="0"/>
              </a:rPr>
              <a:t>Вводиться в </a:t>
            </a:r>
            <a:r>
              <a:rPr lang="ru-RU" sz="1100" b="0" i="0" dirty="0" err="1">
                <a:solidFill>
                  <a:srgbClr val="333333"/>
                </a:solidFill>
                <a:effectLst/>
                <a:latin typeface="Arial" panose="020B0604020202020204" pitchFamily="34" charset="0"/>
                <a:cs typeface="Arial" panose="020B0604020202020204" pitchFamily="34" charset="0"/>
              </a:rPr>
              <a:t>дію</a:t>
            </a:r>
            <a:r>
              <a:rPr lang="ru-RU" sz="1100" b="0" i="0" dirty="0">
                <a:solidFill>
                  <a:srgbClr val="333333"/>
                </a:solidFill>
                <a:effectLst/>
                <a:latin typeface="Arial" panose="020B0604020202020204" pitchFamily="34" charset="0"/>
                <a:cs typeface="Arial" panose="020B0604020202020204" pitchFamily="34" charset="0"/>
              </a:rPr>
              <a:t> </a:t>
            </a:r>
            <a:r>
              <a:rPr lang="ru-RU" sz="1100" b="0" i="0" dirty="0" err="1">
                <a:solidFill>
                  <a:srgbClr val="333333"/>
                </a:solidFill>
                <a:effectLst/>
                <a:latin typeface="Arial" panose="020B0604020202020204" pitchFamily="34" charset="0"/>
                <a:cs typeface="Arial" panose="020B0604020202020204" pitchFamily="34" charset="0"/>
              </a:rPr>
              <a:t>Постановою</a:t>
            </a:r>
            <a:r>
              <a:rPr lang="ru-RU" sz="1100" b="0" i="0" dirty="0">
                <a:solidFill>
                  <a:srgbClr val="333333"/>
                </a:solidFill>
                <a:effectLst/>
                <a:latin typeface="Arial" panose="020B0604020202020204" pitchFamily="34" charset="0"/>
                <a:cs typeface="Arial" panose="020B0604020202020204" pitchFamily="34" charset="0"/>
              </a:rPr>
              <a:t> ВР </a:t>
            </a:r>
            <a:r>
              <a:rPr lang="ru-RU" sz="1100" b="0" i="0" u="sng" dirty="0">
                <a:solidFill>
                  <a:srgbClr val="000099"/>
                </a:solidFill>
                <a:effectLst/>
                <a:latin typeface="Arial" panose="020B0604020202020204" pitchFamily="34" charset="0"/>
                <a:cs typeface="Arial" panose="020B0604020202020204" pitchFamily="34" charset="0"/>
                <a:hlinkClick r:id="rId5"/>
              </a:rPr>
              <a:t>№ 2695-XII </a:t>
            </a:r>
            <a:r>
              <a:rPr lang="ru-RU" sz="1100" b="0" i="0" u="sng" dirty="0" err="1">
                <a:solidFill>
                  <a:srgbClr val="000099"/>
                </a:solidFill>
                <a:effectLst/>
                <a:latin typeface="Arial" panose="020B0604020202020204" pitchFamily="34" charset="0"/>
                <a:cs typeface="Arial" panose="020B0604020202020204" pitchFamily="34" charset="0"/>
                <a:hlinkClick r:id="rId5"/>
              </a:rPr>
              <a:t>від</a:t>
            </a:r>
            <a:r>
              <a:rPr lang="ru-RU" sz="1100" b="0" i="0" u="sng" dirty="0">
                <a:solidFill>
                  <a:srgbClr val="000099"/>
                </a:solidFill>
                <a:effectLst/>
                <a:latin typeface="Arial" panose="020B0604020202020204" pitchFamily="34" charset="0"/>
                <a:cs typeface="Arial" panose="020B0604020202020204" pitchFamily="34" charset="0"/>
                <a:hlinkClick r:id="rId5"/>
              </a:rPr>
              <a:t> 14.10.92</a:t>
            </a:r>
            <a:r>
              <a:rPr lang="ru-RU" sz="1100" b="0" i="0" dirty="0">
                <a:solidFill>
                  <a:srgbClr val="333333"/>
                </a:solidFill>
                <a:effectLst/>
                <a:latin typeface="Arial" panose="020B0604020202020204" pitchFamily="34" charset="0"/>
                <a:cs typeface="Arial" panose="020B0604020202020204" pitchFamily="34" charset="0"/>
              </a:rPr>
              <a:t>, ВВР, 1992, № 49, ст.669</a:t>
            </a:r>
            <a:r>
              <a:rPr lang="uk-UA" sz="1100" b="0" dirty="0">
                <a:solidFill>
                  <a:schemeClr val="tx1"/>
                </a:solidFill>
                <a:latin typeface="Arial" panose="020B0604020202020204" pitchFamily="34" charset="0"/>
                <a:cs typeface="Arial" panose="020B0604020202020204" pitchFamily="34" charset="0"/>
              </a:rPr>
              <a:t> </a:t>
            </a:r>
            <a:r>
              <a:rPr lang="ru-RU" sz="1100" b="0" dirty="0" err="1">
                <a:solidFill>
                  <a:srgbClr val="333333"/>
                </a:solidFill>
                <a:latin typeface="Arial" panose="020B0604020202020204" pitchFamily="34" charset="0"/>
                <a:cs typeface="Arial" panose="020B0604020202020204" pitchFamily="34" charset="0"/>
              </a:rPr>
              <a:t>зі</a:t>
            </a:r>
            <a:r>
              <a:rPr lang="ru-RU" sz="1100" b="0" i="0" dirty="0">
                <a:solidFill>
                  <a:srgbClr val="333333"/>
                </a:solidFill>
                <a:effectLst/>
                <a:latin typeface="Arial" panose="020B0604020202020204" pitchFamily="34" charset="0"/>
                <a:cs typeface="Arial" panose="020B0604020202020204" pitchFamily="34" charset="0"/>
              </a:rPr>
              <a:t> </a:t>
            </a:r>
            <a:r>
              <a:rPr lang="ru-RU" sz="1100" b="0" i="0" dirty="0" err="1">
                <a:solidFill>
                  <a:srgbClr val="333333"/>
                </a:solidFill>
                <a:effectLst/>
                <a:latin typeface="Arial" panose="020B0604020202020204" pitchFamily="34" charset="0"/>
                <a:cs typeface="Arial" panose="020B0604020202020204" pitchFamily="34" charset="0"/>
              </a:rPr>
              <a:t>змінами</a:t>
            </a:r>
            <a:r>
              <a:rPr lang="ru-RU" sz="1100" b="0" i="0" dirty="0">
                <a:solidFill>
                  <a:srgbClr val="333333"/>
                </a:solidFill>
                <a:effectLst/>
                <a:latin typeface="Arial" panose="020B0604020202020204" pitchFamily="34" charset="0"/>
                <a:cs typeface="Arial" panose="020B0604020202020204" pitchFamily="34" charset="0"/>
              </a:rPr>
              <a:t>, </a:t>
            </a:r>
            <a:r>
              <a:rPr lang="ru-RU" sz="1100" b="0" i="0" dirty="0" err="1">
                <a:solidFill>
                  <a:srgbClr val="333333"/>
                </a:solidFill>
                <a:effectLst/>
                <a:latin typeface="Arial" panose="020B0604020202020204" pitchFamily="34" charset="0"/>
                <a:cs typeface="Arial" panose="020B0604020202020204" pitchFamily="34" charset="0"/>
              </a:rPr>
              <a:t>внесеними</a:t>
            </a:r>
            <a:r>
              <a:rPr lang="ru-RU" sz="1100" b="0" i="0" dirty="0">
                <a:solidFill>
                  <a:srgbClr val="333333"/>
                </a:solidFill>
                <a:effectLst/>
                <a:latin typeface="Arial" panose="020B0604020202020204" pitchFamily="34" charset="0"/>
                <a:cs typeface="Arial" panose="020B0604020202020204" pitchFamily="34" charset="0"/>
              </a:rPr>
              <a:t> </a:t>
            </a:r>
            <a:r>
              <a:rPr lang="ru-RU" sz="1100" b="0" i="0" dirty="0" err="1">
                <a:solidFill>
                  <a:srgbClr val="333333"/>
                </a:solidFill>
                <a:effectLst/>
                <a:latin typeface="Arial" panose="020B0604020202020204" pitchFamily="34" charset="0"/>
                <a:cs typeface="Arial" panose="020B0604020202020204" pitchFamily="34" charset="0"/>
              </a:rPr>
              <a:t>згідно</a:t>
            </a:r>
            <a:r>
              <a:rPr lang="ru-RU" sz="1100" b="0" i="0" dirty="0">
                <a:solidFill>
                  <a:srgbClr val="333333"/>
                </a:solidFill>
                <a:effectLst/>
                <a:latin typeface="Arial" panose="020B0604020202020204" pitchFamily="34" charset="0"/>
                <a:cs typeface="Arial" panose="020B0604020202020204" pitchFamily="34" charset="0"/>
              </a:rPr>
              <a:t> </a:t>
            </a:r>
            <a:r>
              <a:rPr lang="ru-RU" sz="1100" b="0" i="0" dirty="0" err="1">
                <a:solidFill>
                  <a:srgbClr val="333333"/>
                </a:solidFill>
                <a:effectLst/>
                <a:latin typeface="Arial" panose="020B0604020202020204" pitchFamily="34" charset="0"/>
                <a:cs typeface="Arial" panose="020B0604020202020204" pitchFamily="34" charset="0"/>
              </a:rPr>
              <a:t>із</a:t>
            </a:r>
            <a:r>
              <a:rPr lang="ru-RU" sz="1100" b="0" i="0" dirty="0">
                <a:solidFill>
                  <a:srgbClr val="333333"/>
                </a:solidFill>
                <a:effectLst/>
                <a:latin typeface="Arial" panose="020B0604020202020204" pitchFamily="34" charset="0"/>
                <a:cs typeface="Arial" panose="020B0604020202020204" pitchFamily="34" charset="0"/>
              </a:rPr>
              <a:t> </a:t>
            </a:r>
            <a:r>
              <a:rPr lang="ru-RU" sz="1100" b="0" i="0" dirty="0">
                <a:solidFill>
                  <a:schemeClr val="tx2"/>
                </a:solidFill>
                <a:effectLst/>
                <a:latin typeface="Arial" panose="020B0604020202020204" pitchFamily="34" charset="0"/>
                <a:cs typeface="Arial" panose="020B0604020202020204" pitchFamily="34" charset="0"/>
              </a:rPr>
              <a:t>Законом</a:t>
            </a:r>
            <a:r>
              <a:rPr lang="ru-RU" sz="1100" b="0" i="0" dirty="0">
                <a:solidFill>
                  <a:srgbClr val="333333"/>
                </a:solidFill>
                <a:effectLst/>
                <a:latin typeface="Arial" panose="020B0604020202020204" pitchFamily="34" charset="0"/>
                <a:cs typeface="Arial" panose="020B0604020202020204" pitchFamily="34" charset="0"/>
              </a:rPr>
              <a:t> </a:t>
            </a:r>
            <a:r>
              <a:rPr lang="de-DE" sz="1100" b="0" i="0" u="sng" dirty="0">
                <a:solidFill>
                  <a:srgbClr val="0000FF"/>
                </a:solidFill>
                <a:effectLst/>
                <a:latin typeface="Arial" panose="020B0604020202020204" pitchFamily="34" charset="0"/>
                <a:cs typeface="Arial" panose="020B0604020202020204" pitchFamily="34" charset="0"/>
                <a:hlinkClick r:id="rId6"/>
              </a:rPr>
              <a:t>№ 2468-IX </a:t>
            </a:r>
            <a:r>
              <a:rPr lang="ru-RU" sz="1100" b="0" i="0" u="sng" dirty="0" err="1">
                <a:solidFill>
                  <a:srgbClr val="0000FF"/>
                </a:solidFill>
                <a:effectLst/>
                <a:latin typeface="Arial" panose="020B0604020202020204" pitchFamily="34" charset="0"/>
                <a:cs typeface="Arial" panose="020B0604020202020204" pitchFamily="34" charset="0"/>
                <a:hlinkClick r:id="rId6"/>
              </a:rPr>
              <a:t>від</a:t>
            </a:r>
            <a:r>
              <a:rPr lang="ru-RU" sz="1100" b="0" i="0" u="sng" dirty="0">
                <a:solidFill>
                  <a:srgbClr val="0000FF"/>
                </a:solidFill>
                <a:effectLst/>
                <a:latin typeface="Arial" panose="020B0604020202020204" pitchFamily="34" charset="0"/>
                <a:cs typeface="Arial" panose="020B0604020202020204" pitchFamily="34" charset="0"/>
                <a:hlinkClick r:id="rId6"/>
              </a:rPr>
              <a:t> 28.07.2022</a:t>
            </a:r>
            <a:endParaRPr lang="en-GB" sz="1100" b="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8921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25</a:t>
            </a:fld>
            <a:endParaRPr lang="en-GB">
              <a:latin typeface="Arial" panose="020B0604020202020204" pitchFamily="34" charset="0"/>
              <a:cs typeface="Arial" panose="020B0604020202020204" pitchFamily="34" charset="0"/>
            </a:endParaRPr>
          </a:p>
        </p:txBody>
      </p:sp>
      <p:sp>
        <p:nvSpPr>
          <p:cNvPr id="2" name="Título 1"/>
          <p:cNvSpPr>
            <a:spLocks noGrp="1"/>
          </p:cNvSpPr>
          <p:nvPr>
            <p:ph type="title"/>
          </p:nvPr>
        </p:nvSpPr>
        <p:spPr>
          <a:xfrm>
            <a:off x="497479" y="1406426"/>
            <a:ext cx="5472518" cy="816273"/>
          </a:xfrm>
        </p:spPr>
        <p:txBody>
          <a:bodyPr/>
          <a:lstStyle/>
          <a:p>
            <a:r>
              <a:rPr lang="uk-UA" sz="2400" dirty="0">
                <a:latin typeface="Arial" panose="020B0604020202020204" pitchFamily="34" charset="0"/>
                <a:cs typeface="Arial" panose="020B0604020202020204" pitchFamily="34" charset="0"/>
              </a:rPr>
              <a:t>Нещасні випадки на роботі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й професійні захворювання</a:t>
            </a:r>
            <a:endParaRPr lang="es-ES" sz="2400" dirty="0">
              <a:latin typeface="Arial" panose="020B0604020202020204" pitchFamily="34" charset="0"/>
              <a:cs typeface="Arial" panose="020B0604020202020204" pitchFamily="34" charset="0"/>
            </a:endParaRPr>
          </a:p>
        </p:txBody>
      </p:sp>
      <p:sp>
        <p:nvSpPr>
          <p:cNvPr id="7" name="Rectángulo 6"/>
          <p:cNvSpPr/>
          <p:nvPr/>
        </p:nvSpPr>
        <p:spPr>
          <a:xfrm>
            <a:off x="490537" y="2663396"/>
            <a:ext cx="5093140" cy="1323439"/>
          </a:xfrm>
          <a:prstGeom prst="rect">
            <a:avLst/>
          </a:prstGeom>
        </p:spPr>
        <p:txBody>
          <a:bodyPr wrap="square">
            <a:spAutoFit/>
          </a:bodyPr>
          <a:lstStyle/>
          <a:p>
            <a:pPr marL="285750" lvl="1" indent="-285750" eaLnBrk="0" fontAlgn="base" hangingPunct="0">
              <a:spcBef>
                <a:spcPct val="0"/>
              </a:spcBef>
              <a:spcAft>
                <a:spcPct val="0"/>
              </a:spcAft>
              <a:buClr>
                <a:srgbClr val="FA3C4B"/>
              </a:buClr>
              <a:buFont typeface="Lucida Grande"/>
              <a:buChar char="▶"/>
              <a:defRPr/>
            </a:pPr>
            <a:r>
              <a:rPr lang="uk-UA" altLang="es-ES" sz="2000" dirty="0">
                <a:solidFill>
                  <a:schemeClr val="tx2"/>
                </a:solidFill>
                <a:latin typeface="Arial" panose="020B0604020202020204" pitchFamily="34" charset="0"/>
                <a:ea typeface="Calibri" panose="020F0502020204030204" pitchFamily="34" charset="0"/>
                <a:cs typeface="Arial" panose="020B0604020202020204" pitchFamily="34" charset="0"/>
              </a:rPr>
              <a:t>Здорові та безпечні умови в робочих зонах можуть запобігати нещасним випадкам і професійним захворюванням на роботі</a:t>
            </a:r>
          </a:p>
        </p:txBody>
      </p:sp>
      <p:sp>
        <p:nvSpPr>
          <p:cNvPr id="4" name="Marcador de pie de página 3"/>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pic>
        <p:nvPicPr>
          <p:cNvPr id="6" name="Графіка 5">
            <a:extLst>
              <a:ext uri="{FF2B5EF4-FFF2-40B4-BE49-F238E27FC236}">
                <a16:creationId xmlns:a16="http://schemas.microsoft.com/office/drawing/2014/main" id="{2EB17C23-8C61-5F61-CC2D-CBF2CC450E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0018" y="1034621"/>
            <a:ext cx="1432943" cy="1108503"/>
          </a:xfrm>
          <a:prstGeom prst="rect">
            <a:avLst/>
          </a:prstGeom>
        </p:spPr>
      </p:pic>
      <p:sp>
        <p:nvSpPr>
          <p:cNvPr id="9" name="TextBox 8">
            <a:extLst>
              <a:ext uri="{FF2B5EF4-FFF2-40B4-BE49-F238E27FC236}">
                <a16:creationId xmlns:a16="http://schemas.microsoft.com/office/drawing/2014/main" id="{60AE5836-70E1-4209-FF8D-A996208F1EFB}"/>
              </a:ext>
            </a:extLst>
          </p:cNvPr>
          <p:cNvSpPr txBox="1"/>
          <p:nvPr/>
        </p:nvSpPr>
        <p:spPr>
          <a:xfrm>
            <a:off x="7605099" y="2347321"/>
            <a:ext cx="2324409" cy="1056700"/>
          </a:xfrm>
          <a:prstGeom prst="rect">
            <a:avLst/>
          </a:prstGeom>
          <a:noFill/>
        </p:spPr>
        <p:txBody>
          <a:bodyPr wrap="square" rtlCol="0">
            <a:spAutoFit/>
          </a:bodyPr>
          <a:lstStyle/>
          <a:p>
            <a:pPr algn="ctr"/>
            <a:r>
              <a:rPr lang="uk-UA" sz="4000" b="1" i="0" u="none" strike="noStrike" baseline="30000" dirty="0">
                <a:solidFill>
                  <a:srgbClr val="C00000"/>
                </a:solidFill>
                <a:latin typeface="Arial" panose="020B0604020202020204" pitchFamily="34" charset="0"/>
                <a:cs typeface="Arial" panose="020B0604020202020204" pitchFamily="34" charset="0"/>
              </a:rPr>
              <a:t>7500</a:t>
            </a:r>
          </a:p>
          <a:p>
            <a:pPr algn="ctr"/>
            <a:r>
              <a:rPr lang="ru-RU" sz="1800" b="0" i="0" u="none" strike="noStrike" baseline="30000" dirty="0">
                <a:solidFill>
                  <a:schemeClr val="tx2"/>
                </a:solidFill>
                <a:latin typeface="Arial" panose="020B0604020202020204" pitchFamily="34" charset="0"/>
                <a:cs typeface="Arial" panose="020B0604020202020204" pitchFamily="34" charset="0"/>
              </a:rPr>
              <a:t>людей </a:t>
            </a:r>
            <a:r>
              <a:rPr lang="ru-RU" sz="1800" b="0" i="0" u="none" strike="noStrike" baseline="30000" dirty="0" err="1">
                <a:solidFill>
                  <a:schemeClr val="tx2"/>
                </a:solidFill>
                <a:latin typeface="Arial" panose="020B0604020202020204" pitchFamily="34" charset="0"/>
                <a:cs typeface="Arial" panose="020B0604020202020204" pitchFamily="34" charset="0"/>
              </a:rPr>
              <a:t>щодня</a:t>
            </a:r>
            <a:r>
              <a:rPr lang="ru-RU" sz="1800" b="0" i="0" u="none" strike="noStrike" baseline="30000" dirty="0">
                <a:solidFill>
                  <a:schemeClr val="tx2"/>
                </a:solidFill>
                <a:latin typeface="Arial" panose="020B0604020202020204" pitchFamily="34" charset="0"/>
                <a:cs typeface="Arial" panose="020B0604020202020204" pitchFamily="34" charset="0"/>
              </a:rPr>
              <a:t> </a:t>
            </a:r>
            <a:r>
              <a:rPr lang="ru-RU" sz="1800" b="0" i="0" u="none" strike="noStrike" baseline="30000" dirty="0" err="1">
                <a:solidFill>
                  <a:schemeClr val="tx2"/>
                </a:solidFill>
                <a:latin typeface="Arial" panose="020B0604020202020204" pitchFamily="34" charset="0"/>
                <a:cs typeface="Arial" panose="020B0604020202020204" pitchFamily="34" charset="0"/>
              </a:rPr>
              <a:t>помирають</a:t>
            </a:r>
            <a:r>
              <a:rPr lang="ru-RU" sz="1800" b="0" i="0" u="none" strike="noStrike" baseline="30000" dirty="0">
                <a:solidFill>
                  <a:schemeClr val="tx2"/>
                </a:solidFill>
                <a:latin typeface="Arial" panose="020B0604020202020204" pitchFamily="34" charset="0"/>
                <a:cs typeface="Arial" panose="020B0604020202020204" pitchFamily="34" charset="0"/>
              </a:rPr>
              <a:t> через </a:t>
            </a:r>
            <a:r>
              <a:rPr lang="ru-RU" sz="1800" b="0" i="0" u="none" strike="noStrike" baseline="30000" dirty="0" err="1">
                <a:solidFill>
                  <a:schemeClr val="tx2"/>
                </a:solidFill>
                <a:latin typeface="Arial" panose="020B0604020202020204" pitchFamily="34" charset="0"/>
                <a:cs typeface="Arial" panose="020B0604020202020204" pitchFamily="34" charset="0"/>
              </a:rPr>
              <a:t>небезпечні</a:t>
            </a:r>
            <a:r>
              <a:rPr lang="ru-RU" sz="1800" b="0" i="0" u="none" strike="noStrike" baseline="30000" dirty="0">
                <a:solidFill>
                  <a:schemeClr val="tx2"/>
                </a:solidFill>
                <a:latin typeface="Arial" panose="020B0604020202020204" pitchFamily="34" charset="0"/>
                <a:cs typeface="Arial" panose="020B0604020202020204" pitchFamily="34" charset="0"/>
              </a:rPr>
              <a:t> та </a:t>
            </a:r>
            <a:r>
              <a:rPr lang="ru-RU" sz="1800" b="0" i="0" u="none" strike="noStrike" baseline="30000" dirty="0" err="1">
                <a:solidFill>
                  <a:schemeClr val="tx2"/>
                </a:solidFill>
                <a:latin typeface="Arial" panose="020B0604020202020204" pitchFamily="34" charset="0"/>
                <a:cs typeface="Arial" panose="020B0604020202020204" pitchFamily="34" charset="0"/>
              </a:rPr>
              <a:t>шкідливі</a:t>
            </a:r>
            <a:r>
              <a:rPr lang="ru-RU" sz="1800" b="0" i="0" u="none" strike="noStrike" baseline="30000" dirty="0">
                <a:solidFill>
                  <a:schemeClr val="tx2"/>
                </a:solidFill>
                <a:latin typeface="Arial" panose="020B0604020202020204" pitchFamily="34" charset="0"/>
                <a:cs typeface="Arial" panose="020B0604020202020204" pitchFamily="34" charset="0"/>
              </a:rPr>
              <a:t> для </a:t>
            </a:r>
            <a:r>
              <a:rPr lang="ru-RU" sz="1800" b="0" i="0" u="none" strike="noStrike" baseline="30000" dirty="0" err="1">
                <a:solidFill>
                  <a:schemeClr val="tx2"/>
                </a:solidFill>
                <a:latin typeface="Arial" panose="020B0604020202020204" pitchFamily="34" charset="0"/>
                <a:cs typeface="Arial" panose="020B0604020202020204" pitchFamily="34" charset="0"/>
              </a:rPr>
              <a:t>здоров’я</a:t>
            </a:r>
            <a:r>
              <a:rPr lang="ru-RU" sz="1800" b="0" i="0" u="none" strike="noStrike" baseline="30000" dirty="0">
                <a:solidFill>
                  <a:schemeClr val="tx2"/>
                </a:solidFill>
                <a:latin typeface="Arial" panose="020B0604020202020204" pitchFamily="34" charset="0"/>
                <a:cs typeface="Arial" panose="020B0604020202020204" pitchFamily="34" charset="0"/>
              </a:rPr>
              <a:t> </a:t>
            </a:r>
            <a:r>
              <a:rPr lang="ru-RU" sz="1800" b="0" i="0" u="none" strike="noStrike" baseline="30000" dirty="0" err="1">
                <a:solidFill>
                  <a:schemeClr val="tx2"/>
                </a:solidFill>
                <a:latin typeface="Arial" panose="020B0604020202020204" pitchFamily="34" charset="0"/>
                <a:cs typeface="Arial" panose="020B0604020202020204" pitchFamily="34" charset="0"/>
              </a:rPr>
              <a:t>умови</a:t>
            </a:r>
            <a:r>
              <a:rPr lang="ru-RU" sz="1800" b="0" i="0" u="none" strike="noStrike" baseline="30000" dirty="0">
                <a:solidFill>
                  <a:schemeClr val="tx2"/>
                </a:solidFill>
                <a:latin typeface="Arial" panose="020B0604020202020204" pitchFamily="34" charset="0"/>
                <a:cs typeface="Arial" panose="020B0604020202020204" pitchFamily="34" charset="0"/>
              </a:rPr>
              <a:t> </a:t>
            </a:r>
            <a:r>
              <a:rPr lang="ru-RU" sz="1800" b="0" i="0" u="none" strike="noStrike" baseline="30000" dirty="0" err="1">
                <a:solidFill>
                  <a:schemeClr val="tx2"/>
                </a:solidFill>
                <a:latin typeface="Arial" panose="020B0604020202020204" pitchFamily="34" charset="0"/>
                <a:cs typeface="Arial" panose="020B0604020202020204" pitchFamily="34" charset="0"/>
              </a:rPr>
              <a:t>праці</a:t>
            </a:r>
            <a:endParaRPr lang="ru-RU" sz="1800" b="0" i="0" u="none" strike="noStrike" baseline="30000" dirty="0">
              <a:solidFill>
                <a:schemeClr val="tx2"/>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CD6DB0F-2A7A-15A9-159C-880DFCA484D6}"/>
              </a:ext>
            </a:extLst>
          </p:cNvPr>
          <p:cNvSpPr txBox="1"/>
          <p:nvPr/>
        </p:nvSpPr>
        <p:spPr>
          <a:xfrm>
            <a:off x="7930018" y="3826925"/>
            <a:ext cx="1674573" cy="922199"/>
          </a:xfrm>
          <a:prstGeom prst="rect">
            <a:avLst/>
          </a:prstGeom>
          <a:solidFill>
            <a:srgbClr val="C00000"/>
          </a:solidFill>
          <a:ln>
            <a:noFill/>
          </a:ln>
        </p:spPr>
        <p:txBody>
          <a:bodyPr wrap="square" tIns="252000" bIns="72000" rtlCol="0">
            <a:spAutoFit/>
          </a:bodyPr>
          <a:lstStyle/>
          <a:p>
            <a:pPr marR="0" algn="ctr"/>
            <a:r>
              <a:rPr lang="uk-UA" sz="4000" b="1" baseline="30000" dirty="0">
                <a:solidFill>
                  <a:schemeClr val="bg1"/>
                </a:solidFill>
                <a:latin typeface="Arial" panose="020B0604020202020204" pitchFamily="34" charset="0"/>
                <a:cs typeface="Arial" panose="020B0604020202020204" pitchFamily="34" charset="0"/>
              </a:rPr>
              <a:t>5–7%</a:t>
            </a:r>
          </a:p>
          <a:p>
            <a:pPr marR="0" algn="ctr" rtl="0"/>
            <a:r>
              <a:rPr lang="uk-UA" sz="1800" b="0" i="0" u="none" strike="noStrike" baseline="30000" dirty="0">
                <a:solidFill>
                  <a:schemeClr val="bg1"/>
                </a:solidFill>
                <a:latin typeface="Noto Sans" panose="020B0502040504020204" pitchFamily="34" charset="0"/>
              </a:rPr>
              <a:t>померлих у світі</a:t>
            </a:r>
          </a:p>
        </p:txBody>
      </p:sp>
      <p:sp>
        <p:nvSpPr>
          <p:cNvPr id="11" name="TextBox 10">
            <a:extLst>
              <a:ext uri="{FF2B5EF4-FFF2-40B4-BE49-F238E27FC236}">
                <a16:creationId xmlns:a16="http://schemas.microsoft.com/office/drawing/2014/main" id="{99654A82-1165-9FFA-E1BC-DE5BCE397EC5}"/>
              </a:ext>
            </a:extLst>
          </p:cNvPr>
          <p:cNvSpPr txBox="1"/>
          <p:nvPr/>
        </p:nvSpPr>
        <p:spPr>
          <a:xfrm>
            <a:off x="5669402" y="4730624"/>
            <a:ext cx="2017273" cy="1056700"/>
          </a:xfrm>
          <a:prstGeom prst="rect">
            <a:avLst/>
          </a:prstGeom>
          <a:noFill/>
        </p:spPr>
        <p:txBody>
          <a:bodyPr wrap="square" rtlCol="0">
            <a:spAutoFit/>
          </a:bodyPr>
          <a:lstStyle/>
          <a:p>
            <a:pPr algn="ctr"/>
            <a:r>
              <a:rPr lang="uk-UA" sz="4000" b="1" i="0" u="none" strike="noStrike" baseline="30000" dirty="0">
                <a:solidFill>
                  <a:srgbClr val="C00000"/>
                </a:solidFill>
                <a:latin typeface="Arial" panose="020B0604020202020204" pitchFamily="34" charset="0"/>
                <a:cs typeface="Arial" panose="020B0604020202020204" pitchFamily="34" charset="0"/>
              </a:rPr>
              <a:t>6500</a:t>
            </a:r>
          </a:p>
          <a:p>
            <a:pPr marR="0" algn="ctr" rtl="0"/>
            <a:r>
              <a:rPr lang="uk-UA" sz="1800" b="0" i="0" u="none" strike="noStrike" baseline="30000" dirty="0">
                <a:solidFill>
                  <a:schemeClr val="tx2"/>
                </a:solidFill>
                <a:latin typeface="Noto Sans" panose="020B0502040504020204" pitchFamily="34" charset="0"/>
              </a:rPr>
              <a:t>помирає від професійних захворювань</a:t>
            </a:r>
          </a:p>
        </p:txBody>
      </p:sp>
      <p:sp>
        <p:nvSpPr>
          <p:cNvPr id="12" name="TextBox 11">
            <a:extLst>
              <a:ext uri="{FF2B5EF4-FFF2-40B4-BE49-F238E27FC236}">
                <a16:creationId xmlns:a16="http://schemas.microsoft.com/office/drawing/2014/main" id="{39A05F8A-1197-C520-288C-177B7F5BB448}"/>
              </a:ext>
            </a:extLst>
          </p:cNvPr>
          <p:cNvSpPr txBox="1"/>
          <p:nvPr/>
        </p:nvSpPr>
        <p:spPr>
          <a:xfrm>
            <a:off x="9929508" y="4730624"/>
            <a:ext cx="1706488" cy="1056700"/>
          </a:xfrm>
          <a:prstGeom prst="rect">
            <a:avLst/>
          </a:prstGeom>
          <a:noFill/>
        </p:spPr>
        <p:txBody>
          <a:bodyPr wrap="square" rtlCol="0">
            <a:spAutoFit/>
          </a:bodyPr>
          <a:lstStyle/>
          <a:p>
            <a:pPr algn="ctr"/>
            <a:r>
              <a:rPr lang="uk-UA" sz="4000" b="1" i="0" u="none" strike="noStrike" baseline="30000" dirty="0">
                <a:solidFill>
                  <a:srgbClr val="C00000"/>
                </a:solidFill>
                <a:latin typeface="Arial" panose="020B0604020202020204" pitchFamily="34" charset="0"/>
                <a:cs typeface="Arial" panose="020B0604020202020204" pitchFamily="34" charset="0"/>
              </a:rPr>
              <a:t>1000</a:t>
            </a:r>
          </a:p>
          <a:p>
            <a:pPr marR="0" algn="ctr" rtl="0"/>
            <a:r>
              <a:rPr lang="ru-RU" sz="1800" b="0" i="0" u="none" strike="noStrike" baseline="30000" dirty="0" err="1">
                <a:solidFill>
                  <a:schemeClr val="tx2"/>
                </a:solidFill>
                <a:latin typeface="Noto Sans" panose="020B0502040504020204" pitchFamily="34" charset="0"/>
              </a:rPr>
              <a:t>помирає</a:t>
            </a:r>
            <a:r>
              <a:rPr lang="ru-RU" sz="1800" b="0" i="0" u="none" strike="noStrike" baseline="30000" dirty="0">
                <a:solidFill>
                  <a:schemeClr val="tx2"/>
                </a:solidFill>
                <a:latin typeface="Noto Sans" panose="020B0502040504020204" pitchFamily="34" charset="0"/>
              </a:rPr>
              <a:t> </a:t>
            </a:r>
            <a:r>
              <a:rPr lang="ru-RU" sz="1800" b="0" i="0" u="none" strike="noStrike" baseline="30000" dirty="0" err="1">
                <a:solidFill>
                  <a:schemeClr val="tx2"/>
                </a:solidFill>
                <a:latin typeface="Noto Sans" panose="020B0502040504020204" pitchFamily="34" charset="0"/>
              </a:rPr>
              <a:t>від</a:t>
            </a:r>
            <a:r>
              <a:rPr lang="ru-RU" sz="1800" b="0" i="0" u="none" strike="noStrike" baseline="30000" dirty="0">
                <a:solidFill>
                  <a:schemeClr val="tx2"/>
                </a:solidFill>
                <a:latin typeface="Noto Sans" panose="020B0502040504020204" pitchFamily="34" charset="0"/>
              </a:rPr>
              <a:t> </a:t>
            </a:r>
            <a:r>
              <a:rPr lang="ru-RU" sz="1800" b="0" i="0" u="none" strike="noStrike" baseline="30000" dirty="0" err="1">
                <a:solidFill>
                  <a:schemeClr val="tx2"/>
                </a:solidFill>
                <a:latin typeface="Noto Sans" panose="020B0502040504020204" pitchFamily="34" charset="0"/>
              </a:rPr>
              <a:t>нещасних</a:t>
            </a:r>
            <a:r>
              <a:rPr lang="ru-RU" sz="1800" b="0" i="0" u="none" strike="noStrike" baseline="30000" dirty="0">
                <a:solidFill>
                  <a:schemeClr val="tx2"/>
                </a:solidFill>
                <a:latin typeface="Noto Sans" panose="020B0502040504020204" pitchFamily="34" charset="0"/>
              </a:rPr>
              <a:t> </a:t>
            </a:r>
            <a:r>
              <a:rPr lang="ru-RU" sz="1800" b="0" i="0" u="none" strike="noStrike" baseline="30000" dirty="0" err="1">
                <a:solidFill>
                  <a:schemeClr val="tx2"/>
                </a:solidFill>
                <a:latin typeface="Noto Sans" panose="020B0502040504020204" pitchFamily="34" charset="0"/>
              </a:rPr>
              <a:t>випадків</a:t>
            </a:r>
            <a:r>
              <a:rPr lang="ru-RU" sz="1800" b="0" i="0" u="none" strike="noStrike" baseline="30000" dirty="0">
                <a:solidFill>
                  <a:schemeClr val="tx2"/>
                </a:solidFill>
                <a:latin typeface="Noto Sans" panose="020B0502040504020204" pitchFamily="34" charset="0"/>
              </a:rPr>
              <a:t> на </a:t>
            </a:r>
            <a:r>
              <a:rPr lang="ru-RU" sz="1800" b="0" i="0" u="none" strike="noStrike" baseline="30000" dirty="0" err="1">
                <a:solidFill>
                  <a:schemeClr val="tx2"/>
                </a:solidFill>
                <a:latin typeface="Noto Sans" panose="020B0502040504020204" pitchFamily="34" charset="0"/>
              </a:rPr>
              <a:t>роботі</a:t>
            </a:r>
            <a:endParaRPr lang="ru-RU" sz="1800" b="0" i="0" u="none" strike="noStrike" baseline="30000" dirty="0">
              <a:solidFill>
                <a:schemeClr val="tx2"/>
              </a:solidFill>
              <a:latin typeface="Noto Sans" panose="020B0502040504020204" pitchFamily="34" charset="0"/>
            </a:endParaRPr>
          </a:p>
        </p:txBody>
      </p:sp>
      <p:cxnSp>
        <p:nvCxnSpPr>
          <p:cNvPr id="14" name="Пряма зі стрілкою 13">
            <a:extLst>
              <a:ext uri="{FF2B5EF4-FFF2-40B4-BE49-F238E27FC236}">
                <a16:creationId xmlns:a16="http://schemas.microsoft.com/office/drawing/2014/main" id="{E17C2125-6EE2-40B6-C54F-E176A856DB5A}"/>
              </a:ext>
            </a:extLst>
          </p:cNvPr>
          <p:cNvCxnSpPr/>
          <p:nvPr/>
        </p:nvCxnSpPr>
        <p:spPr>
          <a:xfrm flipH="1">
            <a:off x="6945624" y="2505075"/>
            <a:ext cx="504825" cy="898946"/>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5" name="Пряма зі стрілкою 14">
            <a:extLst>
              <a:ext uri="{FF2B5EF4-FFF2-40B4-BE49-F238E27FC236}">
                <a16:creationId xmlns:a16="http://schemas.microsoft.com/office/drawing/2014/main" id="{46D7C0E5-2E4D-ACE9-A504-88714913E358}"/>
              </a:ext>
            </a:extLst>
          </p:cNvPr>
          <p:cNvCxnSpPr>
            <a:cxnSpLocks/>
          </p:cNvCxnSpPr>
          <p:nvPr/>
        </p:nvCxnSpPr>
        <p:spPr>
          <a:xfrm>
            <a:off x="10109416" y="2527825"/>
            <a:ext cx="482384" cy="901175"/>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pic>
        <p:nvPicPr>
          <p:cNvPr id="17" name="Графіка 16">
            <a:extLst>
              <a:ext uri="{FF2B5EF4-FFF2-40B4-BE49-F238E27FC236}">
                <a16:creationId xmlns:a16="http://schemas.microsoft.com/office/drawing/2014/main" id="{DF141090-6DB2-2B35-C59E-B52EA78B2C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62078" y="3636414"/>
            <a:ext cx="1195972" cy="925186"/>
          </a:xfrm>
          <a:prstGeom prst="rect">
            <a:avLst/>
          </a:prstGeom>
        </p:spPr>
      </p:pic>
      <p:pic>
        <p:nvPicPr>
          <p:cNvPr id="18" name="Графіка 17">
            <a:extLst>
              <a:ext uri="{FF2B5EF4-FFF2-40B4-BE49-F238E27FC236}">
                <a16:creationId xmlns:a16="http://schemas.microsoft.com/office/drawing/2014/main" id="{C03CC661-B75D-2F86-DBE2-027384590C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21517" y="3986835"/>
            <a:ext cx="722470" cy="558892"/>
          </a:xfrm>
          <a:prstGeom prst="rect">
            <a:avLst/>
          </a:prstGeom>
        </p:spPr>
      </p:pic>
    </p:spTree>
    <p:extLst>
      <p:ext uri="{BB962C8B-B14F-4D97-AF65-F5344CB8AC3E}">
        <p14:creationId xmlns:p14="http://schemas.microsoft.com/office/powerpoint/2010/main" val="2220424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6" y="1439949"/>
            <a:ext cx="4547993" cy="1902629"/>
          </a:xfrm>
        </p:spPr>
        <p:txBody>
          <a:bodyPr/>
          <a:lstStyle/>
          <a:p>
            <a:r>
              <a:rPr lang="uk-UA" sz="2400" dirty="0">
                <a:latin typeface="Arial" panose="020B0604020202020204" pitchFamily="34" charset="0"/>
                <a:cs typeface="Arial" panose="020B0604020202020204" pitchFamily="34" charset="0"/>
              </a:rPr>
              <a:t>Витрати, спричинені нещасними випадками на роботі та професійними захворюваннями</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5924406" y="6282728"/>
            <a:ext cx="4678787" cy="289148"/>
          </a:xfrm>
        </p:spPr>
        <p:txBody>
          <a:bodyPr/>
          <a:lstStyle/>
          <a:p>
            <a:pPr algn="ctr"/>
            <a:r>
              <a:rPr lang="uk-UA" sz="1050" b="0" dirty="0">
                <a:solidFill>
                  <a:schemeClr val="tx2"/>
                </a:solidFill>
                <a:latin typeface="Arial" panose="020B0604020202020204" pitchFamily="34" charset="0"/>
                <a:cs typeface="Arial" panose="020B0604020202020204" pitchFamily="34" charset="0"/>
              </a:rPr>
              <a:t>Частки нещасних випадків і професійних захворювань </a:t>
            </a:r>
            <a:br>
              <a:rPr lang="uk-UA" sz="1050" b="0" dirty="0">
                <a:solidFill>
                  <a:schemeClr val="tx2"/>
                </a:solidFill>
                <a:latin typeface="Arial" panose="020B0604020202020204" pitchFamily="34" charset="0"/>
                <a:cs typeface="Arial" panose="020B0604020202020204" pitchFamily="34" charset="0"/>
              </a:rPr>
            </a:br>
            <a:r>
              <a:rPr lang="uk-UA" sz="1050" b="0" dirty="0">
                <a:solidFill>
                  <a:schemeClr val="tx2"/>
                </a:solidFill>
                <a:latin typeface="Arial" panose="020B0604020202020204" pitchFamily="34" charset="0"/>
                <a:cs typeface="Arial" panose="020B0604020202020204" pitchFamily="34" charset="0"/>
              </a:rPr>
              <a:t>у витратах на відшкодування</a:t>
            </a:r>
            <a:endParaRPr lang="es-ES" sz="1050" b="0"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26</a:t>
            </a:fld>
            <a:endParaRPr lang="en-GB">
              <a:latin typeface="Arial" panose="020B0604020202020204" pitchFamily="34" charset="0"/>
              <a:cs typeface="Arial" panose="020B0604020202020204" pitchFamily="34" charset="0"/>
            </a:endParaRPr>
          </a:p>
        </p:txBody>
      </p:sp>
      <p:sp>
        <p:nvSpPr>
          <p:cNvPr id="11" name="CuadroTexto 10"/>
          <p:cNvSpPr txBox="1"/>
          <p:nvPr/>
        </p:nvSpPr>
        <p:spPr>
          <a:xfrm>
            <a:off x="451907" y="3865083"/>
            <a:ext cx="4625253" cy="1323439"/>
          </a:xfrm>
          <a:prstGeom prst="rect">
            <a:avLst/>
          </a:prstGeom>
          <a:noFill/>
        </p:spPr>
        <p:txBody>
          <a:bodyPr wrap="square" rtlCol="0">
            <a:spAutoFit/>
          </a:bodyPr>
          <a:lstStyle/>
          <a:p>
            <a:pPr marL="285750" indent="-285750">
              <a:buClr>
                <a:schemeClr val="accent2"/>
              </a:buClr>
              <a:buFont typeface="Arial Unicode MS"/>
              <a:buChar char="▶"/>
            </a:pPr>
            <a:r>
              <a:rPr lang="uk-UA" sz="2000" dirty="0">
                <a:solidFill>
                  <a:schemeClr val="tx2"/>
                </a:solidFill>
                <a:latin typeface="Arial" panose="020B0604020202020204" pitchFamily="34" charset="0"/>
                <a:cs typeface="Arial" panose="020B0604020202020204" pitchFamily="34" charset="0"/>
              </a:rPr>
              <a:t>Ці небажані події суттєво впливають на глобальну економіку, спричиняючи збиток, що дорівнює 4% річного ВВП</a:t>
            </a:r>
            <a:endParaRPr lang="it-IT" sz="2000" dirty="0">
              <a:solidFill>
                <a:schemeClr val="tx2"/>
              </a:solidFill>
              <a:latin typeface="Arial" panose="020B0604020202020204" pitchFamily="34" charset="0"/>
              <a:cs typeface="Arial" panose="020B0604020202020204" pitchFamily="34" charset="0"/>
            </a:endParaRPr>
          </a:p>
        </p:txBody>
      </p:sp>
      <p:graphicFrame>
        <p:nvGraphicFramePr>
          <p:cNvPr id="4" name="Grafico 12">
            <a:extLst>
              <a:ext uri="{FF2B5EF4-FFF2-40B4-BE49-F238E27FC236}">
                <a16:creationId xmlns:a16="http://schemas.microsoft.com/office/drawing/2014/main" id="{1D14915C-3B44-A090-F9E2-0FCB845DE646}"/>
              </a:ext>
            </a:extLst>
          </p:cNvPr>
          <p:cNvGraphicFramePr/>
          <p:nvPr>
            <p:extLst>
              <p:ext uri="{D42A27DB-BD31-4B8C-83A1-F6EECF244321}">
                <p14:modId xmlns:p14="http://schemas.microsoft.com/office/powerpoint/2010/main" val="3263193560"/>
              </p:ext>
            </p:extLst>
          </p:nvPr>
        </p:nvGraphicFramePr>
        <p:xfrm>
          <a:off x="5116332" y="1591420"/>
          <a:ext cx="6368238" cy="454732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CBDD4B69-5BBE-543C-B8CC-E3D1E73F1B65}"/>
              </a:ext>
            </a:extLst>
          </p:cNvPr>
          <p:cNvSpPr txBox="1"/>
          <p:nvPr/>
        </p:nvSpPr>
        <p:spPr>
          <a:xfrm>
            <a:off x="5949950" y="1178339"/>
            <a:ext cx="5751512" cy="523220"/>
          </a:xfrm>
          <a:prstGeom prst="rect">
            <a:avLst/>
          </a:prstGeom>
          <a:noFill/>
        </p:spPr>
        <p:txBody>
          <a:bodyPr wrap="square">
            <a:spAutoFit/>
          </a:bodyPr>
          <a:lstStyle/>
          <a:p>
            <a:r>
              <a:rPr lang="uk-UA" sz="1400" dirty="0">
                <a:latin typeface="Arial" panose="020B0604020202020204" pitchFamily="34" charset="0"/>
                <a:cs typeface="Arial" panose="020B0604020202020204" pitchFamily="34" charset="0"/>
              </a:rPr>
              <a:t>Світові витрати на відшкодування, пов’язані з нещасними випадками на роботі та професійними захворюваннями</a:t>
            </a:r>
          </a:p>
        </p:txBody>
      </p:sp>
    </p:spTree>
    <p:extLst>
      <p:ext uri="{BB962C8B-B14F-4D97-AF65-F5344CB8AC3E}">
        <p14:creationId xmlns:p14="http://schemas.microsoft.com/office/powerpoint/2010/main" val="3678407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38254"/>
            <a:ext cx="11210924" cy="462922"/>
          </a:xfrm>
        </p:spPr>
        <p:txBody>
          <a:bodyPr/>
          <a:lstStyle/>
          <a:p>
            <a:r>
              <a:rPr lang="uk-UA" sz="2400" b="1" dirty="0">
                <a:latin typeface="Arial" panose="020B0604020202020204" pitchFamily="34" charset="0"/>
                <a:cs typeface="Arial" panose="020B0604020202020204" pitchFamily="34" charset="0"/>
              </a:rPr>
              <a:t>Нещасні випадки на роботі</a:t>
            </a:r>
            <a:r>
              <a:rPr lang="uk-UA" sz="2400" b="1" dirty="0">
                <a:solidFill>
                  <a:schemeClr val="bg2"/>
                </a:solidFill>
                <a:effectLst/>
                <a:latin typeface="Arial" panose="020B0604020202020204" pitchFamily="34" charset="0"/>
                <a:ea typeface="Calibri" panose="020F0502020204030204" pitchFamily="34" charset="0"/>
                <a:cs typeface="Arial" panose="020B0604020202020204" pitchFamily="34" charset="0"/>
              </a:rPr>
              <a:t> </a:t>
            </a:r>
            <a:br>
              <a:rPr lang="en-US" sz="2400" b="1" dirty="0">
                <a:solidFill>
                  <a:schemeClr val="bg2"/>
                </a:solidFill>
                <a:latin typeface="Arial" panose="020B0604020202020204" pitchFamily="34" charset="0"/>
                <a:cs typeface="Arial" panose="020B0604020202020204" pitchFamily="34" charset="0"/>
              </a:rPr>
            </a:br>
            <a:endParaRPr lang="es-ES" sz="2400" b="0" dirty="0">
              <a:latin typeface="Arial" panose="020B0604020202020204" pitchFamily="34" charset="0"/>
              <a:cs typeface="Arial" panose="020B0604020202020204" pitchFamily="34" charset="0"/>
            </a:endParaRPr>
          </a:p>
        </p:txBody>
      </p:sp>
      <p:sp>
        <p:nvSpPr>
          <p:cNvPr id="3" name="Marcador de contenido 2"/>
          <p:cNvSpPr>
            <a:spLocks noGrp="1"/>
          </p:cNvSpPr>
          <p:nvPr>
            <p:ph sz="half" idx="1"/>
          </p:nvPr>
        </p:nvSpPr>
        <p:spPr>
          <a:xfrm>
            <a:off x="490538" y="3659386"/>
            <a:ext cx="6775501" cy="2058530"/>
          </a:xfrm>
        </p:spPr>
        <p:txBody>
          <a:bodyPr/>
          <a:lstStyle/>
          <a:p>
            <a:pPr marL="285750" indent="-285750">
              <a:lnSpc>
                <a:spcPct val="120000"/>
              </a:lnSpc>
              <a:spcBef>
                <a:spcPts val="600"/>
              </a:spcBef>
              <a:buClr>
                <a:schemeClr val="accent2"/>
              </a:buClr>
              <a:buSzPct val="90000"/>
              <a:buFont typeface="Lucida Grande"/>
              <a:buChar char="▶"/>
            </a:pPr>
            <a:r>
              <a:rPr lang="uk-UA" sz="20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Нещасні випадки на роботі спричиняються багатьма факторами (причинно</a:t>
            </a:r>
            <a:r>
              <a:rPr lang="ru-RU" sz="20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a:t>
            </a:r>
            <a:r>
              <a:rPr lang="uk-UA" sz="20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наслідковий зв’язок)</a:t>
            </a:r>
            <a:endParaRPr lang="en-US" sz="2000" b="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20000"/>
              </a:lnSpc>
              <a:spcBef>
                <a:spcPts val="600"/>
              </a:spcBef>
              <a:buClr>
                <a:schemeClr val="accent2"/>
              </a:buClr>
              <a:buSzPct val="90000"/>
              <a:buFont typeface="Lucida Grande"/>
              <a:buChar char="▶"/>
            </a:pPr>
            <a:r>
              <a:rPr lang="uk-UA" sz="2000" b="0" dirty="0">
                <a:solidFill>
                  <a:schemeClr val="tx2"/>
                </a:solidFill>
                <a:latin typeface="Arial" panose="020B0604020202020204" pitchFamily="34" charset="0"/>
                <a:cs typeface="Arial" panose="020B0604020202020204" pitchFamily="34" charset="0"/>
              </a:rPr>
              <a:t>Імовірність отримання травми на роботі молодими працівниками є на 40% вищою, ніж літніми</a:t>
            </a:r>
            <a:r>
              <a:rPr lang="it-IT" sz="2000" b="0" dirty="0">
                <a:solidFill>
                  <a:schemeClr val="tx2"/>
                </a:solidFill>
                <a:latin typeface="Arial" panose="020B0604020202020204" pitchFamily="34" charset="0"/>
                <a:cs typeface="Arial" panose="020B0604020202020204" pitchFamily="34" charset="0"/>
              </a:rPr>
              <a:t> </a:t>
            </a:r>
            <a:r>
              <a:rPr lang="en-US" sz="2000" b="0" dirty="0">
                <a:solidFill>
                  <a:schemeClr val="tx2"/>
                </a:solidFill>
                <a:latin typeface="Arial" panose="020B0604020202020204" pitchFamily="34" charset="0"/>
                <a:cs typeface="Arial" panose="020B0604020202020204" pitchFamily="34" charset="0"/>
              </a:rPr>
              <a:t>(European Agency for Safety and Health, 2018)</a:t>
            </a:r>
            <a:r>
              <a:rPr lang="en-GB" sz="2000" b="0" dirty="0">
                <a:solidFill>
                  <a:schemeClr val="tx2"/>
                </a:solidFill>
                <a:latin typeface="Arial" panose="020B0604020202020204" pitchFamily="34" charset="0"/>
                <a:cs typeface="Arial" panose="020B0604020202020204" pitchFamily="34" charset="0"/>
              </a:rPr>
              <a:t> </a:t>
            </a:r>
            <a:endParaRPr lang="es-ES" sz="2000" b="0" dirty="0">
              <a:solidFill>
                <a:schemeClr val="tx2"/>
              </a:solidFill>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27</a:t>
            </a:fld>
            <a:endParaRPr lang="en-GB">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pic>
        <p:nvPicPr>
          <p:cNvPr id="10" name="Рисунок 9">
            <a:extLst>
              <a:ext uri="{FF2B5EF4-FFF2-40B4-BE49-F238E27FC236}">
                <a16:creationId xmlns:a16="http://schemas.microsoft.com/office/drawing/2014/main" id="{487789C6-5A7E-3D77-AFD8-B01A92EE6C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88" b="20967"/>
          <a:stretch/>
        </p:blipFill>
        <p:spPr>
          <a:xfrm>
            <a:off x="7700129" y="3666378"/>
            <a:ext cx="2784782" cy="2927556"/>
          </a:xfrm>
          <a:prstGeom prst="rect">
            <a:avLst/>
          </a:prstGeom>
          <a:ln>
            <a:noFill/>
          </a:ln>
        </p:spPr>
      </p:pic>
      <p:sp>
        <p:nvSpPr>
          <p:cNvPr id="11" name="TextBox 10">
            <a:extLst>
              <a:ext uri="{FF2B5EF4-FFF2-40B4-BE49-F238E27FC236}">
                <a16:creationId xmlns:a16="http://schemas.microsoft.com/office/drawing/2014/main" id="{54FE433C-49A8-215B-8166-22CAB8635A78}"/>
              </a:ext>
            </a:extLst>
          </p:cNvPr>
          <p:cNvSpPr txBox="1"/>
          <p:nvPr/>
        </p:nvSpPr>
        <p:spPr>
          <a:xfrm>
            <a:off x="379277" y="5818310"/>
            <a:ext cx="6748699" cy="461665"/>
          </a:xfrm>
          <a:prstGeom prst="rect">
            <a:avLst/>
          </a:prstGeom>
          <a:noFill/>
        </p:spPr>
        <p:txBody>
          <a:bodyPr wrap="square">
            <a:spAutoFit/>
          </a:bodyPr>
          <a:lstStyle/>
          <a:p>
            <a:r>
              <a:rPr lang="ru-RU" sz="1200" i="0" u="none" strike="noStrike" dirty="0">
                <a:solidFill>
                  <a:srgbClr val="212529"/>
                </a:solidFill>
                <a:effectLst/>
                <a:latin typeface="Arial" panose="020B0604020202020204" pitchFamily="34" charset="0"/>
                <a:cs typeface="Arial" panose="020B0604020202020204" pitchFamily="34" charset="0"/>
              </a:rPr>
              <a:t>* Постанова КМУ № 337 в</a:t>
            </a:r>
            <a:r>
              <a:rPr lang="uk-UA" sz="1200" i="0" u="none" strike="noStrike" dirty="0">
                <a:solidFill>
                  <a:srgbClr val="212529"/>
                </a:solidFill>
                <a:effectLst/>
                <a:latin typeface="Arial" panose="020B0604020202020204" pitchFamily="34" charset="0"/>
                <a:cs typeface="Arial" panose="020B0604020202020204" pitchFamily="34" charset="0"/>
              </a:rPr>
              <a:t>ід 17 квітня 2019 р. «Порядок </a:t>
            </a:r>
            <a:r>
              <a:rPr lang="ru-RU" sz="1200" i="0" u="none" strike="noStrike" dirty="0" err="1">
                <a:solidFill>
                  <a:srgbClr val="212529"/>
                </a:solidFill>
                <a:effectLst/>
                <a:latin typeface="Arial" panose="020B0604020202020204" pitchFamily="34" charset="0"/>
                <a:cs typeface="Arial" panose="020B0604020202020204" pitchFamily="34" charset="0"/>
              </a:rPr>
              <a:t>розслідування</a:t>
            </a:r>
            <a:r>
              <a:rPr lang="ru-RU" sz="1200" i="0" u="none" strike="noStrike" dirty="0">
                <a:solidFill>
                  <a:srgbClr val="212529"/>
                </a:solidFill>
                <a:effectLst/>
                <a:latin typeface="Arial" panose="020B0604020202020204" pitchFamily="34" charset="0"/>
                <a:cs typeface="Arial" panose="020B0604020202020204" pitchFamily="34" charset="0"/>
              </a:rPr>
              <a:t> та </a:t>
            </a:r>
            <a:r>
              <a:rPr lang="ru-RU" sz="1200" i="0" u="none" strike="noStrike" dirty="0" err="1">
                <a:solidFill>
                  <a:srgbClr val="212529"/>
                </a:solidFill>
                <a:effectLst/>
                <a:latin typeface="Arial" panose="020B0604020202020204" pitchFamily="34" charset="0"/>
                <a:cs typeface="Arial" panose="020B0604020202020204" pitchFamily="34" charset="0"/>
              </a:rPr>
              <a:t>обліку</a:t>
            </a:r>
            <a:r>
              <a:rPr lang="ru-RU" sz="1200" i="0" u="none" strike="noStrike" dirty="0">
                <a:solidFill>
                  <a:srgbClr val="212529"/>
                </a:solidFill>
                <a:effectLst/>
                <a:latin typeface="Arial" panose="020B0604020202020204" pitchFamily="34" charset="0"/>
                <a:cs typeface="Arial" panose="020B0604020202020204" pitchFamily="34" charset="0"/>
              </a:rPr>
              <a:t> </a:t>
            </a:r>
            <a:r>
              <a:rPr lang="ru-RU" sz="1200" i="0" u="none" strike="noStrike" dirty="0" err="1">
                <a:solidFill>
                  <a:srgbClr val="212529"/>
                </a:solidFill>
                <a:effectLst/>
                <a:latin typeface="Arial" panose="020B0604020202020204" pitchFamily="34" charset="0"/>
                <a:cs typeface="Arial" panose="020B0604020202020204" pitchFamily="34" charset="0"/>
              </a:rPr>
              <a:t>нещасних</a:t>
            </a:r>
            <a:r>
              <a:rPr lang="ru-RU" sz="1200" i="0" u="none" strike="noStrike" dirty="0">
                <a:solidFill>
                  <a:srgbClr val="212529"/>
                </a:solidFill>
                <a:effectLst/>
                <a:latin typeface="Arial" panose="020B0604020202020204" pitchFamily="34" charset="0"/>
                <a:cs typeface="Arial" panose="020B0604020202020204" pitchFamily="34" charset="0"/>
              </a:rPr>
              <a:t> </a:t>
            </a:r>
            <a:r>
              <a:rPr lang="ru-RU" sz="1200" i="0" u="none" strike="noStrike" dirty="0" err="1">
                <a:solidFill>
                  <a:srgbClr val="212529"/>
                </a:solidFill>
                <a:effectLst/>
                <a:latin typeface="Arial" panose="020B0604020202020204" pitchFamily="34" charset="0"/>
                <a:cs typeface="Arial" panose="020B0604020202020204" pitchFamily="34" charset="0"/>
              </a:rPr>
              <a:t>випадків</a:t>
            </a:r>
            <a:r>
              <a:rPr lang="ru-RU" sz="1200" i="0" u="none" strike="noStrike" dirty="0">
                <a:solidFill>
                  <a:srgbClr val="212529"/>
                </a:solidFill>
                <a:effectLst/>
                <a:latin typeface="Arial" panose="020B0604020202020204" pitchFamily="34" charset="0"/>
                <a:cs typeface="Arial" panose="020B0604020202020204" pitchFamily="34" charset="0"/>
              </a:rPr>
              <a:t>, </a:t>
            </a:r>
            <a:r>
              <a:rPr lang="ru-RU" sz="1200" i="0" u="none" strike="noStrike" dirty="0" err="1">
                <a:solidFill>
                  <a:srgbClr val="212529"/>
                </a:solidFill>
                <a:effectLst/>
                <a:latin typeface="Arial" panose="020B0604020202020204" pitchFamily="34" charset="0"/>
                <a:cs typeface="Arial" panose="020B0604020202020204" pitchFamily="34" charset="0"/>
              </a:rPr>
              <a:t>професійних</a:t>
            </a:r>
            <a:r>
              <a:rPr lang="ru-RU" sz="1200" i="0" u="none" strike="noStrike" dirty="0">
                <a:solidFill>
                  <a:srgbClr val="212529"/>
                </a:solidFill>
                <a:effectLst/>
                <a:latin typeface="Arial" panose="020B0604020202020204" pitchFamily="34" charset="0"/>
                <a:cs typeface="Arial" panose="020B0604020202020204" pitchFamily="34" charset="0"/>
              </a:rPr>
              <a:t> </a:t>
            </a:r>
            <a:r>
              <a:rPr lang="ru-RU" sz="1200" i="0" u="none" strike="noStrike" dirty="0" err="1">
                <a:solidFill>
                  <a:srgbClr val="212529"/>
                </a:solidFill>
                <a:effectLst/>
                <a:latin typeface="Arial" panose="020B0604020202020204" pitchFamily="34" charset="0"/>
                <a:cs typeface="Arial" panose="020B0604020202020204" pitchFamily="34" charset="0"/>
              </a:rPr>
              <a:t>захворювань</a:t>
            </a:r>
            <a:r>
              <a:rPr lang="ru-RU" sz="1200" i="0" u="none" strike="noStrike" dirty="0">
                <a:solidFill>
                  <a:srgbClr val="212529"/>
                </a:solidFill>
                <a:effectLst/>
                <a:latin typeface="Arial" panose="020B0604020202020204" pitchFamily="34" charset="0"/>
                <a:cs typeface="Arial" panose="020B0604020202020204" pitchFamily="34" charset="0"/>
              </a:rPr>
              <a:t> та </a:t>
            </a:r>
            <a:r>
              <a:rPr lang="ru-RU" sz="1200" i="0" u="none" strike="noStrike" dirty="0" err="1">
                <a:solidFill>
                  <a:srgbClr val="212529"/>
                </a:solidFill>
                <a:effectLst/>
                <a:latin typeface="Arial" panose="020B0604020202020204" pitchFamily="34" charset="0"/>
                <a:cs typeface="Arial" panose="020B0604020202020204" pitchFamily="34" charset="0"/>
              </a:rPr>
              <a:t>аварій</a:t>
            </a:r>
            <a:r>
              <a:rPr lang="ru-RU" sz="1200" i="0" u="none" strike="noStrike" dirty="0">
                <a:solidFill>
                  <a:srgbClr val="212529"/>
                </a:solidFill>
                <a:effectLst/>
                <a:latin typeface="Arial" panose="020B0604020202020204" pitchFamily="34" charset="0"/>
                <a:cs typeface="Arial" panose="020B0604020202020204" pitchFamily="34" charset="0"/>
              </a:rPr>
              <a:t> на </a:t>
            </a:r>
            <a:r>
              <a:rPr lang="ru-RU" sz="1200" i="0" u="none" strike="noStrike" dirty="0" err="1">
                <a:solidFill>
                  <a:srgbClr val="212529"/>
                </a:solidFill>
                <a:effectLst/>
                <a:latin typeface="Arial" panose="020B0604020202020204" pitchFamily="34" charset="0"/>
                <a:cs typeface="Arial" panose="020B0604020202020204" pitchFamily="34" charset="0"/>
              </a:rPr>
              <a:t>виробництві</a:t>
            </a:r>
            <a:r>
              <a:rPr lang="ru-RU" sz="1200" i="0" u="none" strike="noStrike" dirty="0">
                <a:solidFill>
                  <a:srgbClr val="212529"/>
                </a:solidFill>
                <a:effectLst/>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sp>
        <p:nvSpPr>
          <p:cNvPr id="15" name="Прямокутник 14">
            <a:extLst>
              <a:ext uri="{FF2B5EF4-FFF2-40B4-BE49-F238E27FC236}">
                <a16:creationId xmlns:a16="http://schemas.microsoft.com/office/drawing/2014/main" id="{F58345D2-4C63-94EB-B1FD-D890DA1C1CA2}"/>
              </a:ext>
            </a:extLst>
          </p:cNvPr>
          <p:cNvSpPr/>
          <p:nvPr/>
        </p:nvSpPr>
        <p:spPr>
          <a:xfrm>
            <a:off x="4325257" y="1929839"/>
            <a:ext cx="7376204" cy="1556488"/>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6" name="Прямокутник 15">
            <a:extLst>
              <a:ext uri="{FF2B5EF4-FFF2-40B4-BE49-F238E27FC236}">
                <a16:creationId xmlns:a16="http://schemas.microsoft.com/office/drawing/2014/main" id="{FF7B1D6E-5F62-2ECD-8250-9985F08006F3}"/>
              </a:ext>
            </a:extLst>
          </p:cNvPr>
          <p:cNvSpPr/>
          <p:nvPr/>
        </p:nvSpPr>
        <p:spPr>
          <a:xfrm>
            <a:off x="424383" y="1929839"/>
            <a:ext cx="3825399" cy="1556488"/>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algn="ctr" defTabSz="1333500">
              <a:lnSpc>
                <a:spcPct val="90000"/>
              </a:lnSpc>
              <a:spcBef>
                <a:spcPct val="0"/>
              </a:spcBef>
              <a:spcAft>
                <a:spcPct val="35000"/>
              </a:spcAft>
            </a:pPr>
            <a:r>
              <a:rPr lang="uk-UA" sz="2800" dirty="0">
                <a:solidFill>
                  <a:schemeClr val="lt1"/>
                </a:solidFill>
                <a:latin typeface="Arial" panose="020B0604020202020204" pitchFamily="34" charset="0"/>
                <a:cs typeface="Arial" panose="020B0604020202020204" pitchFamily="34" charset="0"/>
              </a:rPr>
              <a:t>Нещасний випадок * </a:t>
            </a:r>
            <a:endParaRPr lang="en-US" sz="2800" dirty="0">
              <a:solidFill>
                <a:schemeClr val="lt1"/>
              </a:solidFill>
              <a:latin typeface="Arial" panose="020B0604020202020204" pitchFamily="34" charset="0"/>
              <a:cs typeface="Arial" panose="020B0604020202020204" pitchFamily="34" charset="0"/>
            </a:endParaRPr>
          </a:p>
        </p:txBody>
      </p:sp>
      <p:sp>
        <p:nvSpPr>
          <p:cNvPr id="17" name="Título 1">
            <a:extLst>
              <a:ext uri="{FF2B5EF4-FFF2-40B4-BE49-F238E27FC236}">
                <a16:creationId xmlns:a16="http://schemas.microsoft.com/office/drawing/2014/main" id="{D1D4F215-3EF0-A612-F283-06286C979E57}"/>
              </a:ext>
            </a:extLst>
          </p:cNvPr>
          <p:cNvSpPr txBox="1">
            <a:spLocks/>
          </p:cNvSpPr>
          <p:nvPr/>
        </p:nvSpPr>
        <p:spPr>
          <a:xfrm>
            <a:off x="4536870" y="2254629"/>
            <a:ext cx="6952977" cy="108695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buClr>
                <a:schemeClr val="accent2"/>
              </a:buClr>
              <a:buSzPct val="90000"/>
            </a:pPr>
            <a:r>
              <a:rPr lang="uk-UA" sz="2000" b="0" dirty="0">
                <a:latin typeface="Arial" panose="020B0604020202020204" pitchFamily="34" charset="0"/>
                <a:ea typeface="Calibri" panose="020F0502020204030204" pitchFamily="34" charset="0"/>
                <a:cs typeface="Arial" panose="020B0604020202020204" pitchFamily="34" charset="0"/>
              </a:rPr>
              <a:t>Обмежена в часі подія або раптовий вплив на працівника небезпечного виробничого </a:t>
            </a:r>
            <a:r>
              <a:rPr lang="uk-UA" sz="2000" b="0" dirty="0" err="1">
                <a:latin typeface="Arial" panose="020B0604020202020204" pitchFamily="34" charset="0"/>
                <a:ea typeface="Calibri" panose="020F0502020204030204" pitchFamily="34" charset="0"/>
                <a:cs typeface="Arial" panose="020B0604020202020204" pitchFamily="34" charset="0"/>
              </a:rPr>
              <a:t>фактора</a:t>
            </a:r>
            <a:r>
              <a:rPr lang="uk-UA" sz="2000" b="0" dirty="0">
                <a:latin typeface="Arial" panose="020B0604020202020204" pitchFamily="34" charset="0"/>
                <a:ea typeface="Calibri" panose="020F0502020204030204" pitchFamily="34" charset="0"/>
                <a:cs typeface="Arial" panose="020B0604020202020204" pitchFamily="34" charset="0"/>
              </a:rPr>
              <a:t> чи середовища, що сталися у процесі виконання ним трудових обов’язків </a:t>
            </a:r>
            <a:endParaRPr lang="en-US" sz="2000" b="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4873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28</a:t>
            </a:fld>
            <a:endParaRPr lang="en-GB">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sp>
        <p:nvSpPr>
          <p:cNvPr id="11" name="Объект 7">
            <a:extLst>
              <a:ext uri="{FF2B5EF4-FFF2-40B4-BE49-F238E27FC236}">
                <a16:creationId xmlns:a16="http://schemas.microsoft.com/office/drawing/2014/main" id="{79727C70-3137-2F3F-7910-63A7B662CA62}"/>
              </a:ext>
            </a:extLst>
          </p:cNvPr>
          <p:cNvSpPr txBox="1">
            <a:spLocks/>
          </p:cNvSpPr>
          <p:nvPr/>
        </p:nvSpPr>
        <p:spPr>
          <a:xfrm>
            <a:off x="6657732" y="2310846"/>
            <a:ext cx="5043730" cy="411515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0"/>
              </a:spcAft>
            </a:pPr>
            <a:r>
              <a:rPr lang="uk-UA" b="0" dirty="0">
                <a:solidFill>
                  <a:schemeClr val="tx1"/>
                </a:solidFill>
                <a:latin typeface="Arial" panose="020B0604020202020204" pitchFamily="34" charset="0"/>
                <a:cs typeface="Arial" panose="020B0604020202020204" pitchFamily="34" charset="0"/>
              </a:rPr>
              <a:t>Запобіжний клин </a:t>
            </a:r>
            <a:r>
              <a:rPr lang="uk-UA" b="0" dirty="0">
                <a:solidFill>
                  <a:srgbClr val="FF0000"/>
                </a:solidFill>
                <a:latin typeface="Arial" panose="020B0604020202020204" pitchFamily="34" charset="0"/>
                <a:cs typeface="Arial" panose="020B0604020202020204" pitchFamily="34" charset="0"/>
              </a:rPr>
              <a:t>(1).</a:t>
            </a:r>
          </a:p>
          <a:p>
            <a:pPr algn="just">
              <a:spcBef>
                <a:spcPts val="0"/>
              </a:spcBef>
              <a:spcAft>
                <a:spcPts val="0"/>
              </a:spcAft>
            </a:pPr>
            <a:r>
              <a:rPr lang="uk-UA" b="0" dirty="0">
                <a:solidFill>
                  <a:srgbClr val="000000"/>
                </a:solidFill>
                <a:latin typeface="Arial" panose="020B0604020202020204" pitchFamily="34" charset="0"/>
                <a:ea typeface="Calibri" panose="020F0502020204030204" pitchFamily="34" charset="0"/>
                <a:cs typeface="Arial" panose="020B0604020202020204" pitchFamily="34" charset="0"/>
              </a:rPr>
              <a:t>Верхній захист, який можна опустити якомога ближче до заготовки </a:t>
            </a:r>
            <a:r>
              <a:rPr lang="uk-UA" b="0" dirty="0">
                <a:solidFill>
                  <a:srgbClr val="FF0000"/>
                </a:solidFill>
                <a:latin typeface="Arial" panose="020B0604020202020204" pitchFamily="34" charset="0"/>
                <a:ea typeface="Calibri" panose="020F0502020204030204" pitchFamily="34" charset="0"/>
                <a:cs typeface="Arial" panose="020B0604020202020204" pitchFamily="34" charset="0"/>
              </a:rPr>
              <a:t>(2). </a:t>
            </a:r>
          </a:p>
          <a:p>
            <a:pPr algn="just">
              <a:spcBef>
                <a:spcPts val="0"/>
              </a:spcBef>
              <a:spcAft>
                <a:spcPts val="0"/>
              </a:spcAft>
            </a:pPr>
            <a:r>
              <a:rPr lang="uk-UA" b="0" dirty="0">
                <a:solidFill>
                  <a:srgbClr val="000000"/>
                </a:solidFill>
                <a:latin typeface="Arial" panose="020B0604020202020204" pitchFamily="34" charset="0"/>
                <a:ea typeface="Calibri" panose="020F0502020204030204" pitchFamily="34" charset="0"/>
                <a:cs typeface="Arial" panose="020B0604020202020204" pitchFamily="34" charset="0"/>
              </a:rPr>
              <a:t>Ці елементи перешкоджають викиданню деревини у вашому напрямку і не дозволяють вам торкнутися полотна циркулярної пилки, коли ви нею користуєтеся.</a:t>
            </a:r>
            <a:endParaRPr lang="ru-UA" b="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0"/>
              </a:spcAft>
            </a:pPr>
            <a:r>
              <a:rPr lang="uk-UA" b="0" dirty="0">
                <a:solidFill>
                  <a:srgbClr val="000000"/>
                </a:solidFill>
                <a:latin typeface="Arial" panose="020B0604020202020204" pitchFamily="34" charset="0"/>
                <a:ea typeface="Calibri" panose="020F0502020204030204" pitchFamily="34" charset="0"/>
                <a:cs typeface="Arial" panose="020B0604020202020204" pitchFamily="34" charset="0"/>
              </a:rPr>
              <a:t>Щоб унеможливити порізи під час експлуатації циркулярної пилки, тримайте руки подалі від її полотна. Якщо вам необхідно наблизитися до полотна менш ніж на 30 см, користуйтеся штовхачем </a:t>
            </a:r>
            <a:r>
              <a:rPr lang="uk-UA" b="0" dirty="0">
                <a:solidFill>
                  <a:srgbClr val="FF0000"/>
                </a:solidFill>
                <a:latin typeface="Arial" panose="020B0604020202020204" pitchFamily="34" charset="0"/>
                <a:ea typeface="Calibri" panose="020F0502020204030204" pitchFamily="34" charset="0"/>
                <a:cs typeface="Arial" panose="020B0604020202020204" pitchFamily="34" charset="0"/>
              </a:rPr>
              <a:t>(3) </a:t>
            </a:r>
            <a:r>
              <a:rPr lang="uk-UA" b="0" dirty="0">
                <a:solidFill>
                  <a:srgbClr val="000000"/>
                </a:solidFill>
                <a:latin typeface="Arial" panose="020B0604020202020204" pitchFamily="34" charset="0"/>
                <a:ea typeface="Calibri" panose="020F0502020204030204" pitchFamily="34" charset="0"/>
                <a:cs typeface="Arial" panose="020B0604020202020204" pitchFamily="34" charset="0"/>
              </a:rPr>
              <a:t>завдовжки мінімум 45 см, який має трикутний паз на кінці </a:t>
            </a:r>
            <a:r>
              <a:rPr lang="uk-UA" b="0" dirty="0">
                <a:solidFill>
                  <a:srgbClr val="FF0000"/>
                </a:solidFill>
                <a:latin typeface="Arial" panose="020B0604020202020204" pitchFamily="34" charset="0"/>
                <a:ea typeface="Calibri" panose="020F0502020204030204" pitchFamily="34" charset="0"/>
                <a:cs typeface="Arial" panose="020B0604020202020204" pitchFamily="34" charset="0"/>
              </a:rPr>
              <a:t>(4). </a:t>
            </a:r>
            <a:r>
              <a:rPr lang="uk-UA" b="0" dirty="0">
                <a:solidFill>
                  <a:srgbClr val="000000"/>
                </a:solidFill>
                <a:latin typeface="Arial" panose="020B0604020202020204" pitchFamily="34" charset="0"/>
                <a:ea typeface="Calibri" panose="020F0502020204030204" pitchFamily="34" charset="0"/>
                <a:cs typeface="Arial" panose="020B0604020202020204" pitchFamily="34" charset="0"/>
              </a:rPr>
              <a:t>Завдяки цьому ваша рука знаходитиметься далеко від полотна, що обертається.</a:t>
            </a:r>
            <a:endParaRPr lang="uk-UA" b="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040EAD4-60BA-C9C7-185E-266FE3D1150A}"/>
              </a:ext>
            </a:extLst>
          </p:cNvPr>
          <p:cNvSpPr txBox="1"/>
          <p:nvPr/>
        </p:nvSpPr>
        <p:spPr>
          <a:xfrm>
            <a:off x="6588092" y="940134"/>
            <a:ext cx="3377880" cy="369332"/>
          </a:xfrm>
          <a:prstGeom prst="rect">
            <a:avLst/>
          </a:prstGeom>
          <a:noFill/>
        </p:spPr>
        <p:txBody>
          <a:bodyPr wrap="square">
            <a:spAutoFit/>
          </a:bodyPr>
          <a:lstStyle/>
          <a:p>
            <a:pPr algn="just"/>
            <a:r>
              <a:rPr lang="ru-RU" b="1" dirty="0">
                <a:latin typeface="Arial" panose="020B0604020202020204" pitchFamily="34" charset="0"/>
                <a:cs typeface="Arial" panose="020B0604020202020204" pitchFamily="34" charset="0"/>
              </a:rPr>
              <a:t>Циркуля</a:t>
            </a:r>
            <a:r>
              <a:rPr lang="uk-UA" b="1" dirty="0" err="1">
                <a:latin typeface="Arial" panose="020B0604020202020204" pitchFamily="34" charset="0"/>
                <a:cs typeface="Arial" panose="020B0604020202020204" pitchFamily="34" charset="0"/>
              </a:rPr>
              <a:t>рні</a:t>
            </a:r>
            <a:r>
              <a:rPr lang="uk-UA" b="1" dirty="0">
                <a:latin typeface="Arial" panose="020B0604020202020204" pitchFamily="34" charset="0"/>
                <a:cs typeface="Arial" panose="020B0604020202020204" pitchFamily="34" charset="0"/>
              </a:rPr>
              <a:t> верстати</a:t>
            </a:r>
          </a:p>
        </p:txBody>
      </p:sp>
      <p:sp>
        <p:nvSpPr>
          <p:cNvPr id="16" name="TextBox 15">
            <a:extLst>
              <a:ext uri="{FF2B5EF4-FFF2-40B4-BE49-F238E27FC236}">
                <a16:creationId xmlns:a16="http://schemas.microsoft.com/office/drawing/2014/main" id="{A6A3CA32-9886-6882-D777-5E60C643D035}"/>
              </a:ext>
            </a:extLst>
          </p:cNvPr>
          <p:cNvSpPr txBox="1"/>
          <p:nvPr/>
        </p:nvSpPr>
        <p:spPr>
          <a:xfrm>
            <a:off x="6588092" y="1435309"/>
            <a:ext cx="5605462" cy="707886"/>
          </a:xfrm>
          <a:prstGeom prst="rect">
            <a:avLst/>
          </a:prstGeom>
          <a:noFill/>
        </p:spPr>
        <p:txBody>
          <a:bodyPr wrap="square">
            <a:spAutoFit/>
          </a:bodyPr>
          <a:lstStyle/>
          <a:p>
            <a:r>
              <a:rPr lang="uk-UA" sz="2000" dirty="0">
                <a:solidFill>
                  <a:srgbClr val="FF0000"/>
                </a:solidFill>
                <a:latin typeface="Arial" panose="020B0604020202020204" pitchFamily="34" charset="0"/>
                <a:cs typeface="Arial" panose="020B0604020202020204" pitchFamily="34" charset="0"/>
              </a:rPr>
              <a:t>Циркулярні пилки повинні мати нижченаведені елементи</a:t>
            </a:r>
            <a:endParaRPr lang="uk-UA" sz="2000" dirty="0">
              <a:highlight>
                <a:srgbClr val="00CC00"/>
              </a:highlight>
              <a:latin typeface="Arial" panose="020B0604020202020204" pitchFamily="34" charset="0"/>
              <a:cs typeface="Arial" panose="020B0604020202020204" pitchFamily="34" charset="0"/>
            </a:endParaRPr>
          </a:p>
        </p:txBody>
      </p:sp>
      <p:pic>
        <p:nvPicPr>
          <p:cNvPr id="12" name="Рисунок 11">
            <a:extLst>
              <a:ext uri="{FF2B5EF4-FFF2-40B4-BE49-F238E27FC236}">
                <a16:creationId xmlns:a16="http://schemas.microsoft.com/office/drawing/2014/main" id="{2D4394F4-DBDD-AC81-1135-803C4F87EC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062" y="2143195"/>
            <a:ext cx="4783207" cy="3810000"/>
          </a:xfrm>
          <a:prstGeom prst="rect">
            <a:avLst/>
          </a:prstGeom>
        </p:spPr>
      </p:pic>
      <p:sp>
        <p:nvSpPr>
          <p:cNvPr id="5" name="Título 1">
            <a:extLst>
              <a:ext uri="{FF2B5EF4-FFF2-40B4-BE49-F238E27FC236}">
                <a16:creationId xmlns:a16="http://schemas.microsoft.com/office/drawing/2014/main" id="{324BF9F3-E7CF-8A32-8DCF-A8BC63B32958}"/>
              </a:ext>
            </a:extLst>
          </p:cNvPr>
          <p:cNvSpPr>
            <a:spLocks noGrp="1"/>
          </p:cNvSpPr>
          <p:nvPr>
            <p:ph type="title"/>
          </p:nvPr>
        </p:nvSpPr>
        <p:spPr>
          <a:xfrm>
            <a:off x="490538" y="1435309"/>
            <a:ext cx="5843587" cy="462922"/>
          </a:xfrm>
        </p:spPr>
        <p:txBody>
          <a:bodyPr/>
          <a:lstStyle/>
          <a:p>
            <a:r>
              <a:rPr lang="uk-UA" sz="2400" b="1" dirty="0">
                <a:latin typeface="Arial" panose="020B0604020202020204" pitchFamily="34" charset="0"/>
                <a:cs typeface="Arial" panose="020B0604020202020204" pitchFamily="34" charset="0"/>
              </a:rPr>
              <a:t>Нещасні випадки на роботі</a:t>
            </a:r>
            <a:r>
              <a:rPr lang="uk-UA" sz="2400" b="1" dirty="0">
                <a:solidFill>
                  <a:schemeClr val="bg2"/>
                </a:solidFill>
                <a:effectLst/>
                <a:latin typeface="Arial" panose="020B0604020202020204" pitchFamily="34" charset="0"/>
                <a:ea typeface="Calibri" panose="020F0502020204030204" pitchFamily="34" charset="0"/>
                <a:cs typeface="Arial" panose="020B0604020202020204" pitchFamily="34" charset="0"/>
              </a:rPr>
              <a:t> </a:t>
            </a:r>
            <a:br>
              <a:rPr lang="en-US" sz="2400" b="1" dirty="0">
                <a:solidFill>
                  <a:schemeClr val="bg2"/>
                </a:solidFill>
                <a:latin typeface="Arial" panose="020B0604020202020204" pitchFamily="34" charset="0"/>
                <a:cs typeface="Arial" panose="020B0604020202020204" pitchFamily="34" charset="0"/>
              </a:rPr>
            </a:br>
            <a:endParaRPr lang="es-E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3239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29</a:t>
            </a:fld>
            <a:endParaRPr lang="en-GB">
              <a:latin typeface="Arial" panose="020B0604020202020204" pitchFamily="34" charset="0"/>
              <a:cs typeface="Arial" panose="020B0604020202020204" pitchFamily="34" charset="0"/>
            </a:endParaRPr>
          </a:p>
        </p:txBody>
      </p:sp>
      <p:sp>
        <p:nvSpPr>
          <p:cNvPr id="11" name="CuadroTexto 10"/>
          <p:cNvSpPr txBox="1"/>
          <p:nvPr/>
        </p:nvSpPr>
        <p:spPr>
          <a:xfrm>
            <a:off x="464959" y="5481923"/>
            <a:ext cx="10822752" cy="707886"/>
          </a:xfrm>
          <a:prstGeom prst="rect">
            <a:avLst/>
          </a:prstGeom>
          <a:noFill/>
        </p:spPr>
        <p:txBody>
          <a:bodyPr wrap="square" rtlCol="0">
            <a:spAutoFit/>
          </a:bodyPr>
          <a:lstStyle/>
          <a:p>
            <a:pPr marL="285750" indent="-285750">
              <a:buClr>
                <a:schemeClr val="accent2"/>
              </a:buClr>
              <a:buFont typeface="Arial Unicode MS"/>
              <a:buChar char="▶"/>
            </a:pPr>
            <a:r>
              <a:rPr lang="uk-UA" sz="2000" dirty="0">
                <a:solidFill>
                  <a:schemeClr val="tx2"/>
                </a:solidFill>
                <a:latin typeface="Arial" panose="020B0604020202020204" pitchFamily="34" charset="0"/>
                <a:cs typeface="Arial" panose="020B0604020202020204" pitchFamily="34" charset="0"/>
              </a:rPr>
              <a:t>Нещасні випадки зазвичай спричиняються багатьма факторами, безпосередніми причинами, першопричинами та корінними причинами</a:t>
            </a:r>
            <a:endParaRPr lang="it-IT" sz="2000" dirty="0">
              <a:latin typeface="Arial" panose="020B0604020202020204" pitchFamily="34" charset="0"/>
              <a:cs typeface="Arial" panose="020B0604020202020204" pitchFamily="34" charset="0"/>
            </a:endParaRPr>
          </a:p>
        </p:txBody>
      </p:sp>
      <p:sp>
        <p:nvSpPr>
          <p:cNvPr id="34" name="Заголовок 33">
            <a:extLst>
              <a:ext uri="{FF2B5EF4-FFF2-40B4-BE49-F238E27FC236}">
                <a16:creationId xmlns:a16="http://schemas.microsoft.com/office/drawing/2014/main" id="{BD7106F7-44E2-CB48-172B-D4FBE0628844}"/>
              </a:ext>
            </a:extLst>
          </p:cNvPr>
          <p:cNvSpPr>
            <a:spLocks noGrp="1"/>
          </p:cNvSpPr>
          <p:nvPr>
            <p:ph type="title"/>
          </p:nvPr>
        </p:nvSpPr>
        <p:spPr>
          <a:xfrm>
            <a:off x="3233738" y="545282"/>
            <a:ext cx="5793530" cy="523220"/>
          </a:xfrm>
        </p:spPr>
        <p:txBody>
          <a:bodyPr/>
          <a:lstStyle/>
          <a:p>
            <a:r>
              <a:rPr lang="uk-UA" sz="2400" dirty="0">
                <a:latin typeface="Arial" panose="020B0604020202020204" pitchFamily="34" charset="0"/>
                <a:cs typeface="Arial" panose="020B0604020202020204" pitchFamily="34" charset="0"/>
              </a:rPr>
              <a:t>ПРИЧИННО-НАСЛІДКОВИЙ ЗВ</a:t>
            </a:r>
            <a:r>
              <a:rPr lang="en-GB" sz="2400" dirty="0">
                <a:latin typeface="Arial" panose="020B0604020202020204" pitchFamily="34" charset="0"/>
                <a:cs typeface="Arial" panose="020B0604020202020204" pitchFamily="34" charset="0"/>
              </a:rPr>
              <a:t>’</a:t>
            </a:r>
            <a:r>
              <a:rPr lang="uk-UA" sz="2400" dirty="0">
                <a:latin typeface="Arial" panose="020B0604020202020204" pitchFamily="34" charset="0"/>
                <a:cs typeface="Arial" panose="020B0604020202020204" pitchFamily="34" charset="0"/>
              </a:rPr>
              <a:t>ЯЗОК</a:t>
            </a:r>
            <a:endParaRPr lang="ru-RU" sz="2400" dirty="0">
              <a:latin typeface="Arial" panose="020B0604020202020204" pitchFamily="34" charset="0"/>
              <a:cs typeface="Arial" panose="020B0604020202020204" pitchFamily="34" charset="0"/>
            </a:endParaRPr>
          </a:p>
        </p:txBody>
      </p:sp>
      <p:sp>
        <p:nvSpPr>
          <p:cNvPr id="21" name="Стрелка: вправо 20">
            <a:extLst>
              <a:ext uri="{FF2B5EF4-FFF2-40B4-BE49-F238E27FC236}">
                <a16:creationId xmlns:a16="http://schemas.microsoft.com/office/drawing/2014/main" id="{01B62031-0CE3-5770-58C7-4F8C63167C72}"/>
              </a:ext>
            </a:extLst>
          </p:cNvPr>
          <p:cNvSpPr/>
          <p:nvPr/>
        </p:nvSpPr>
        <p:spPr>
          <a:xfrm rot="16200000">
            <a:off x="10137656" y="3903492"/>
            <a:ext cx="284110" cy="346546"/>
          </a:xfrm>
          <a:prstGeom prst="rightArrow">
            <a:avLst/>
          </a:prstGeom>
          <a:solidFill>
            <a:srgbClr val="5C66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sp>
        <p:nvSpPr>
          <p:cNvPr id="24" name="Стрелка: вправо 23">
            <a:extLst>
              <a:ext uri="{FF2B5EF4-FFF2-40B4-BE49-F238E27FC236}">
                <a16:creationId xmlns:a16="http://schemas.microsoft.com/office/drawing/2014/main" id="{8D16896A-ACF3-8A51-1307-8B53D3BEFB1B}"/>
              </a:ext>
            </a:extLst>
          </p:cNvPr>
          <p:cNvSpPr/>
          <p:nvPr/>
        </p:nvSpPr>
        <p:spPr>
          <a:xfrm rot="16200000">
            <a:off x="1716416" y="2463714"/>
            <a:ext cx="291445" cy="34654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grpSp>
        <p:nvGrpSpPr>
          <p:cNvPr id="8" name="Групувати 7">
            <a:extLst>
              <a:ext uri="{FF2B5EF4-FFF2-40B4-BE49-F238E27FC236}">
                <a16:creationId xmlns:a16="http://schemas.microsoft.com/office/drawing/2014/main" id="{A8E48B19-27DC-20D3-0FB0-9DEEE35C4C58}"/>
              </a:ext>
            </a:extLst>
          </p:cNvPr>
          <p:cNvGrpSpPr/>
          <p:nvPr/>
        </p:nvGrpSpPr>
        <p:grpSpPr>
          <a:xfrm>
            <a:off x="909967" y="4217380"/>
            <a:ext cx="10377744" cy="1169551"/>
            <a:chOff x="952258" y="4302136"/>
            <a:chExt cx="10377744" cy="1169551"/>
          </a:xfrm>
        </p:grpSpPr>
        <p:sp>
          <p:nvSpPr>
            <p:cNvPr id="9" name="TextBox 8">
              <a:extLst>
                <a:ext uri="{FF2B5EF4-FFF2-40B4-BE49-F238E27FC236}">
                  <a16:creationId xmlns:a16="http://schemas.microsoft.com/office/drawing/2014/main" id="{66504FF4-2633-C84A-DD23-05E5025546F4}"/>
                </a:ext>
              </a:extLst>
            </p:cNvPr>
            <p:cNvSpPr txBox="1"/>
            <p:nvPr/>
          </p:nvSpPr>
          <p:spPr>
            <a:xfrm>
              <a:off x="952258" y="4302136"/>
              <a:ext cx="2016000" cy="1169551"/>
            </a:xfrm>
            <a:prstGeom prst="rect">
              <a:avLst/>
            </a:prstGeom>
            <a:solidFill>
              <a:srgbClr val="5C66D1"/>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КЕРІВНИЦТВО НЕ ПРИДІЛЯЄ УВАГИ ПИТАННЯМ БЕЗПЕКИ ТА ЗДОРОВ</a:t>
              </a:r>
              <a:r>
                <a:rPr lang="ru-RU" sz="14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r>
                <a:rPr lang="uk-UA" sz="1400" dirty="0">
                  <a:solidFill>
                    <a:schemeClr val="bg1"/>
                  </a:solidFill>
                  <a:latin typeface="Arial" panose="020B0604020202020204" pitchFamily="34" charset="0"/>
                  <a:cs typeface="Arial" panose="020B0604020202020204" pitchFamily="34" charset="0"/>
                </a:rPr>
                <a:t>Я</a:t>
              </a:r>
              <a:endParaRPr lang="ru-RU" sz="14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A083AD0-24EE-F6B3-9C2B-120FEAB668C8}"/>
                </a:ext>
              </a:extLst>
            </p:cNvPr>
            <p:cNvSpPr txBox="1"/>
            <p:nvPr/>
          </p:nvSpPr>
          <p:spPr>
            <a:xfrm>
              <a:off x="3739506" y="4409857"/>
              <a:ext cx="2016000" cy="954107"/>
            </a:xfrm>
            <a:prstGeom prst="rect">
              <a:avLst/>
            </a:prstGeom>
            <a:solidFill>
              <a:srgbClr val="5C66D1"/>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НЕНАЛЕЖНЕ УПРАВЛІННЯ БЕЗПЕКОЮ ТА ЗДОРОВ</a:t>
              </a:r>
              <a:r>
                <a:rPr lang="ru-RU" sz="1400" dirty="0">
                  <a:solidFill>
                    <a:schemeClr val="bg1"/>
                  </a:solidFill>
                  <a:latin typeface="Arial" panose="020B0604020202020204" pitchFamily="34" charset="0"/>
                  <a:ea typeface="Calibri" panose="020F0502020204030204" pitchFamily="34" charset="0"/>
                  <a:cs typeface="Arial" panose="020B0604020202020204" pitchFamily="34" charset="0"/>
                </a:rPr>
                <a:t>’</a:t>
              </a:r>
              <a:r>
                <a:rPr lang="uk-UA" sz="1400" dirty="0">
                  <a:solidFill>
                    <a:schemeClr val="bg1"/>
                  </a:solidFill>
                  <a:latin typeface="Arial" panose="020B0604020202020204" pitchFamily="34" charset="0"/>
                  <a:cs typeface="Arial" panose="020B0604020202020204" pitchFamily="34" charset="0"/>
                </a:rPr>
                <a:t>ЯМ</a:t>
              </a:r>
              <a:endParaRPr lang="ru-RU" sz="14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B3333E1-4A16-DDC8-80F8-9D7350C6A388}"/>
                </a:ext>
              </a:extLst>
            </p:cNvPr>
            <p:cNvSpPr txBox="1"/>
            <p:nvPr/>
          </p:nvSpPr>
          <p:spPr>
            <a:xfrm>
              <a:off x="6526754" y="4625301"/>
              <a:ext cx="2016000" cy="523220"/>
            </a:xfrm>
            <a:prstGeom prst="rect">
              <a:avLst/>
            </a:prstGeom>
            <a:solidFill>
              <a:srgbClr val="5C66D1"/>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БРАК НАГЛЯДУ І КОНТРОЛЮ</a:t>
              </a:r>
            </a:p>
          </p:txBody>
        </p:sp>
        <p:sp>
          <p:nvSpPr>
            <p:cNvPr id="13" name="TextBox 12">
              <a:extLst>
                <a:ext uri="{FF2B5EF4-FFF2-40B4-BE49-F238E27FC236}">
                  <a16:creationId xmlns:a16="http://schemas.microsoft.com/office/drawing/2014/main" id="{4A05FA54-4338-089B-24B5-5F006F921716}"/>
                </a:ext>
              </a:extLst>
            </p:cNvPr>
            <p:cNvSpPr txBox="1"/>
            <p:nvPr/>
          </p:nvSpPr>
          <p:spPr>
            <a:xfrm>
              <a:off x="9314002" y="4517579"/>
              <a:ext cx="2016000" cy="738664"/>
            </a:xfrm>
            <a:prstGeom prst="rect">
              <a:avLst/>
            </a:prstGeom>
            <a:solidFill>
              <a:srgbClr val="5C66D1"/>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НЕНАЛЕЖНЕ ТЕХНІЧНЕ ОБСЛУГОВУВАННЯ</a:t>
              </a:r>
            </a:p>
          </p:txBody>
        </p:sp>
        <p:sp>
          <p:nvSpPr>
            <p:cNvPr id="19" name="Стрелка: вправо 18">
              <a:extLst>
                <a:ext uri="{FF2B5EF4-FFF2-40B4-BE49-F238E27FC236}">
                  <a16:creationId xmlns:a16="http://schemas.microsoft.com/office/drawing/2014/main" id="{ECE6BEE2-D82E-C330-81EB-C534CAD73954}"/>
                </a:ext>
              </a:extLst>
            </p:cNvPr>
            <p:cNvSpPr/>
            <p:nvPr/>
          </p:nvSpPr>
          <p:spPr>
            <a:xfrm>
              <a:off x="3050637" y="4713638"/>
              <a:ext cx="606490" cy="346546"/>
            </a:xfrm>
            <a:prstGeom prst="rightArrow">
              <a:avLst/>
            </a:prstGeom>
            <a:solidFill>
              <a:srgbClr val="5C66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sp>
          <p:nvSpPr>
            <p:cNvPr id="20" name="Стрелка: вправо 19">
              <a:extLst>
                <a:ext uri="{FF2B5EF4-FFF2-40B4-BE49-F238E27FC236}">
                  <a16:creationId xmlns:a16="http://schemas.microsoft.com/office/drawing/2014/main" id="{C4DB2954-BFFC-A809-B5FA-23827712DBAA}"/>
                </a:ext>
              </a:extLst>
            </p:cNvPr>
            <p:cNvSpPr/>
            <p:nvPr/>
          </p:nvSpPr>
          <p:spPr>
            <a:xfrm>
              <a:off x="5837885" y="4713638"/>
              <a:ext cx="606490" cy="346546"/>
            </a:xfrm>
            <a:prstGeom prst="rightArrow">
              <a:avLst/>
            </a:prstGeom>
            <a:solidFill>
              <a:srgbClr val="5C66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sp>
          <p:nvSpPr>
            <p:cNvPr id="29" name="Стрелка: вправо 28">
              <a:extLst>
                <a:ext uri="{FF2B5EF4-FFF2-40B4-BE49-F238E27FC236}">
                  <a16:creationId xmlns:a16="http://schemas.microsoft.com/office/drawing/2014/main" id="{23BAE300-4BB6-474C-549F-9F1E99B03F9F}"/>
                </a:ext>
              </a:extLst>
            </p:cNvPr>
            <p:cNvSpPr/>
            <p:nvPr/>
          </p:nvSpPr>
          <p:spPr>
            <a:xfrm>
              <a:off x="8625133" y="4713638"/>
              <a:ext cx="606490" cy="346546"/>
            </a:xfrm>
            <a:prstGeom prst="rightArrow">
              <a:avLst/>
            </a:prstGeom>
            <a:solidFill>
              <a:srgbClr val="5C66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grpSp>
      <p:grpSp>
        <p:nvGrpSpPr>
          <p:cNvPr id="3" name="Групувати 2">
            <a:extLst>
              <a:ext uri="{FF2B5EF4-FFF2-40B4-BE49-F238E27FC236}">
                <a16:creationId xmlns:a16="http://schemas.microsoft.com/office/drawing/2014/main" id="{B3BCE834-7300-D00B-EE51-98B7929CFE2E}"/>
              </a:ext>
            </a:extLst>
          </p:cNvPr>
          <p:cNvGrpSpPr/>
          <p:nvPr/>
        </p:nvGrpSpPr>
        <p:grpSpPr>
          <a:xfrm>
            <a:off x="909967" y="2989378"/>
            <a:ext cx="10377744" cy="738664"/>
            <a:chOff x="890653" y="3167663"/>
            <a:chExt cx="10377744" cy="738664"/>
          </a:xfrm>
        </p:grpSpPr>
        <p:sp>
          <p:nvSpPr>
            <p:cNvPr id="14" name="TextBox 13">
              <a:extLst>
                <a:ext uri="{FF2B5EF4-FFF2-40B4-BE49-F238E27FC236}">
                  <a16:creationId xmlns:a16="http://schemas.microsoft.com/office/drawing/2014/main" id="{064F5027-F9A5-7FBD-CD25-76829E556264}"/>
                </a:ext>
              </a:extLst>
            </p:cNvPr>
            <p:cNvSpPr txBox="1"/>
            <p:nvPr/>
          </p:nvSpPr>
          <p:spPr>
            <a:xfrm>
              <a:off x="9252397" y="3167663"/>
              <a:ext cx="2016000" cy="738664"/>
            </a:xfrm>
            <a:prstGeom prst="rect">
              <a:avLst/>
            </a:prstGeom>
            <a:solidFill>
              <a:srgbClr val="5C66D1"/>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НЕНАЛЕЖНЕ ГОСПОДАРСЬКЕ ЗАБЕЗПЕЧЕННЯ</a:t>
              </a:r>
            </a:p>
          </p:txBody>
        </p:sp>
        <p:sp>
          <p:nvSpPr>
            <p:cNvPr id="15" name="TextBox 14">
              <a:extLst>
                <a:ext uri="{FF2B5EF4-FFF2-40B4-BE49-F238E27FC236}">
                  <a16:creationId xmlns:a16="http://schemas.microsoft.com/office/drawing/2014/main" id="{BC61C5AF-9047-4DA3-E2FA-91D92604FB2C}"/>
                </a:ext>
              </a:extLst>
            </p:cNvPr>
            <p:cNvSpPr txBox="1"/>
            <p:nvPr/>
          </p:nvSpPr>
          <p:spPr>
            <a:xfrm>
              <a:off x="6465149" y="3167663"/>
              <a:ext cx="2016000" cy="738664"/>
            </a:xfrm>
            <a:prstGeom prst="rect">
              <a:avLst/>
            </a:prstGeom>
            <a:solidFill>
              <a:schemeClr val="accent2"/>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ЛЮДИНА ПОСЛИЗНУЛАСЯ НА МАСЛЯНІЙ ПЛЯМІ</a:t>
              </a:r>
            </a:p>
          </p:txBody>
        </p:sp>
        <p:sp>
          <p:nvSpPr>
            <p:cNvPr id="22" name="Стрелка: вправо 21">
              <a:extLst>
                <a:ext uri="{FF2B5EF4-FFF2-40B4-BE49-F238E27FC236}">
                  <a16:creationId xmlns:a16="http://schemas.microsoft.com/office/drawing/2014/main" id="{31F85DC0-1D6E-FDD3-04D1-845BFC204560}"/>
                </a:ext>
              </a:extLst>
            </p:cNvPr>
            <p:cNvSpPr/>
            <p:nvPr/>
          </p:nvSpPr>
          <p:spPr>
            <a:xfrm rot="10800000">
              <a:off x="8563528" y="3363722"/>
              <a:ext cx="606490" cy="346546"/>
            </a:xfrm>
            <a:prstGeom prst="rightArrow">
              <a:avLst/>
            </a:prstGeom>
            <a:solidFill>
              <a:srgbClr val="5C66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Arial" panose="020B0604020202020204" pitchFamily="34" charset="0"/>
                <a:cs typeface="Arial" panose="020B0604020202020204" pitchFamily="34" charset="0"/>
              </a:endParaRPr>
            </a:p>
          </p:txBody>
        </p:sp>
        <p:sp>
          <p:nvSpPr>
            <p:cNvPr id="23" name="Стрелка: вправо 22">
              <a:extLst>
                <a:ext uri="{FF2B5EF4-FFF2-40B4-BE49-F238E27FC236}">
                  <a16:creationId xmlns:a16="http://schemas.microsoft.com/office/drawing/2014/main" id="{D2A18E79-3D83-52EB-15F7-3BF7AFB7FD0C}"/>
                </a:ext>
              </a:extLst>
            </p:cNvPr>
            <p:cNvSpPr/>
            <p:nvPr/>
          </p:nvSpPr>
          <p:spPr>
            <a:xfrm rot="10800000">
              <a:off x="5776280" y="3363722"/>
              <a:ext cx="606490" cy="34654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B727AD9B-624B-7A1E-A120-B3A272B72BB2}"/>
                </a:ext>
              </a:extLst>
            </p:cNvPr>
            <p:cNvSpPr txBox="1"/>
            <p:nvPr/>
          </p:nvSpPr>
          <p:spPr>
            <a:xfrm>
              <a:off x="3677901" y="3275385"/>
              <a:ext cx="2016000" cy="523220"/>
            </a:xfrm>
            <a:prstGeom prst="rect">
              <a:avLst/>
            </a:prstGeom>
            <a:solidFill>
              <a:schemeClr val="accent2"/>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ЛЮДИНА ЗЛАМАЛА НОГУ</a:t>
              </a:r>
            </a:p>
          </p:txBody>
        </p:sp>
        <p:sp>
          <p:nvSpPr>
            <p:cNvPr id="26" name="TextBox 25">
              <a:extLst>
                <a:ext uri="{FF2B5EF4-FFF2-40B4-BE49-F238E27FC236}">
                  <a16:creationId xmlns:a16="http://schemas.microsoft.com/office/drawing/2014/main" id="{A86E6A7B-DD71-331B-6AE9-EFA89AF7D7E8}"/>
                </a:ext>
              </a:extLst>
            </p:cNvPr>
            <p:cNvSpPr txBox="1"/>
            <p:nvPr/>
          </p:nvSpPr>
          <p:spPr>
            <a:xfrm>
              <a:off x="890653" y="3167663"/>
              <a:ext cx="2016000" cy="738664"/>
            </a:xfrm>
            <a:prstGeom prst="rect">
              <a:avLst/>
            </a:prstGeom>
            <a:solidFill>
              <a:schemeClr val="accent2"/>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ЛЮДИНА ПІШЛА НА ЛІКАРНЯНИЙ НА </a:t>
              </a:r>
              <a:br>
                <a:rPr lang="uk-UA" sz="1400" dirty="0">
                  <a:solidFill>
                    <a:schemeClr val="bg1"/>
                  </a:solidFill>
                  <a:latin typeface="Arial" panose="020B0604020202020204" pitchFamily="34" charset="0"/>
                  <a:cs typeface="Arial" panose="020B0604020202020204" pitchFamily="34" charset="0"/>
                </a:rPr>
              </a:br>
              <a:r>
                <a:rPr lang="uk-UA" sz="1400" dirty="0">
                  <a:solidFill>
                    <a:schemeClr val="bg1"/>
                  </a:solidFill>
                  <a:latin typeface="Arial" panose="020B0604020202020204" pitchFamily="34" charset="0"/>
                  <a:cs typeface="Arial" panose="020B0604020202020204" pitchFamily="34" charset="0"/>
                </a:rPr>
                <a:t>1 МІСЯЦЬ</a:t>
              </a:r>
            </a:p>
          </p:txBody>
        </p:sp>
        <p:sp>
          <p:nvSpPr>
            <p:cNvPr id="30" name="Стрелка: вправо 29">
              <a:extLst>
                <a:ext uri="{FF2B5EF4-FFF2-40B4-BE49-F238E27FC236}">
                  <a16:creationId xmlns:a16="http://schemas.microsoft.com/office/drawing/2014/main" id="{2DF0EED7-4724-4E62-30D1-C3E91017A9AC}"/>
                </a:ext>
              </a:extLst>
            </p:cNvPr>
            <p:cNvSpPr/>
            <p:nvPr/>
          </p:nvSpPr>
          <p:spPr>
            <a:xfrm rot="10800000">
              <a:off x="2989032" y="3363722"/>
              <a:ext cx="606490" cy="34654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grpSp>
      <p:grpSp>
        <p:nvGrpSpPr>
          <p:cNvPr id="4" name="Групувати 3">
            <a:extLst>
              <a:ext uri="{FF2B5EF4-FFF2-40B4-BE49-F238E27FC236}">
                <a16:creationId xmlns:a16="http://schemas.microsoft.com/office/drawing/2014/main" id="{414B8948-B70C-25F1-92EA-D318DF408BBD}"/>
              </a:ext>
            </a:extLst>
          </p:cNvPr>
          <p:cNvGrpSpPr/>
          <p:nvPr/>
        </p:nvGrpSpPr>
        <p:grpSpPr>
          <a:xfrm>
            <a:off x="907255" y="1330491"/>
            <a:ext cx="10383169" cy="1169551"/>
            <a:chOff x="867677" y="1330491"/>
            <a:chExt cx="10383169" cy="1169551"/>
          </a:xfrm>
        </p:grpSpPr>
        <p:sp>
          <p:nvSpPr>
            <p:cNvPr id="27" name="TextBox 26">
              <a:extLst>
                <a:ext uri="{FF2B5EF4-FFF2-40B4-BE49-F238E27FC236}">
                  <a16:creationId xmlns:a16="http://schemas.microsoft.com/office/drawing/2014/main" id="{60087A80-022D-0C13-AD49-600783E6C59A}"/>
                </a:ext>
              </a:extLst>
            </p:cNvPr>
            <p:cNvSpPr txBox="1"/>
            <p:nvPr/>
          </p:nvSpPr>
          <p:spPr>
            <a:xfrm>
              <a:off x="867677" y="1330491"/>
              <a:ext cx="2016000" cy="1169551"/>
            </a:xfrm>
            <a:prstGeom prst="rect">
              <a:avLst/>
            </a:prstGeom>
            <a:solidFill>
              <a:schemeClr val="accent2"/>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РОБОТОДАВЦЮ НЕМАЄ КИМ ЗАМІНИТИ ПРАЦІВНИКА (ПРОСТОЇ)</a:t>
              </a:r>
              <a:endParaRPr lang="ru-RU" sz="1400" dirty="0">
                <a:solidFill>
                  <a:schemeClr val="bg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AE0C4153-62B6-5CB9-218A-F289B965F31D}"/>
                </a:ext>
              </a:extLst>
            </p:cNvPr>
            <p:cNvSpPr txBox="1"/>
            <p:nvPr/>
          </p:nvSpPr>
          <p:spPr>
            <a:xfrm>
              <a:off x="3656733" y="1438212"/>
              <a:ext cx="2016000" cy="954107"/>
            </a:xfrm>
            <a:prstGeom prst="rect">
              <a:avLst/>
            </a:prstGeom>
            <a:solidFill>
              <a:schemeClr val="accent2"/>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ЗМЕНШЕННЯ </a:t>
              </a:r>
              <a:br>
                <a:rPr lang="uk-UA" sz="1400" dirty="0">
                  <a:solidFill>
                    <a:schemeClr val="bg1"/>
                  </a:solidFill>
                  <a:latin typeface="Arial" panose="020B0604020202020204" pitchFamily="34" charset="0"/>
                  <a:cs typeface="Arial" panose="020B0604020202020204" pitchFamily="34" charset="0"/>
                </a:rPr>
              </a:br>
              <a:r>
                <a:rPr lang="uk-UA" sz="1400" dirty="0">
                  <a:solidFill>
                    <a:schemeClr val="bg1"/>
                  </a:solidFill>
                  <a:latin typeface="Arial" panose="020B0604020202020204" pitchFamily="34" charset="0"/>
                  <a:cs typeface="Arial" panose="020B0604020202020204" pitchFamily="34" charset="0"/>
                </a:rPr>
                <a:t>ОБ</a:t>
              </a:r>
              <a:r>
                <a:rPr lang="ru-RU" sz="1400" dirty="0">
                  <a:solidFill>
                    <a:schemeClr val="bg1"/>
                  </a:solidFill>
                  <a:latin typeface="Arial" panose="020B0604020202020204" pitchFamily="34" charset="0"/>
                  <a:ea typeface="Calibri" panose="020F0502020204030204" pitchFamily="34" charset="0"/>
                  <a:cs typeface="Arial" panose="020B0604020202020204" pitchFamily="34" charset="0"/>
                </a:rPr>
                <a:t>’</a:t>
              </a:r>
              <a:r>
                <a:rPr lang="uk-UA" sz="1400" dirty="0">
                  <a:solidFill>
                    <a:schemeClr val="bg1"/>
                  </a:solidFill>
                  <a:latin typeface="Arial" panose="020B0604020202020204" pitchFamily="34" charset="0"/>
                  <a:cs typeface="Arial" panose="020B0604020202020204" pitchFamily="34" charset="0"/>
                </a:rPr>
                <a:t>ЄМУ ВИРОБЛЕНОЇ ПРОДУКЦІЇ</a:t>
              </a:r>
              <a:endParaRPr lang="ru-RU" sz="1400" dirty="0">
                <a:solidFill>
                  <a:schemeClr val="bg1"/>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5615CDC7-97E6-8414-E088-037DCD2D7C28}"/>
                </a:ext>
              </a:extLst>
            </p:cNvPr>
            <p:cNvSpPr txBox="1"/>
            <p:nvPr/>
          </p:nvSpPr>
          <p:spPr>
            <a:xfrm>
              <a:off x="6445789" y="1438212"/>
              <a:ext cx="2016000" cy="954107"/>
            </a:xfrm>
            <a:prstGeom prst="rect">
              <a:avLst/>
            </a:prstGeom>
            <a:solidFill>
              <a:schemeClr val="accent2"/>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ЗБІЙ ВИКОНАННЯ ЗАМОВЛЕНЬ,</a:t>
              </a:r>
              <a:endParaRPr lang="en-GB" sz="1400" dirty="0">
                <a:solidFill>
                  <a:schemeClr val="bg1"/>
                </a:solidFill>
                <a:latin typeface="Arial" panose="020B0604020202020204" pitchFamily="34" charset="0"/>
                <a:cs typeface="Arial" panose="020B0604020202020204" pitchFamily="34" charset="0"/>
              </a:endParaRPr>
            </a:p>
            <a:p>
              <a:pPr algn="ctr"/>
              <a:r>
                <a:rPr lang="uk-UA" sz="1400" dirty="0">
                  <a:solidFill>
                    <a:schemeClr val="bg1"/>
                  </a:solidFill>
                  <a:latin typeface="Arial" panose="020B0604020202020204" pitchFamily="34" charset="0"/>
                  <a:cs typeface="Arial" panose="020B0604020202020204" pitchFamily="34" charset="0"/>
                </a:rPr>
                <a:t>ПРОБЛЕМИ З КЛІЄНТАМИ</a:t>
              </a:r>
            </a:p>
          </p:txBody>
        </p:sp>
        <p:sp>
          <p:nvSpPr>
            <p:cNvPr id="32" name="TextBox 31">
              <a:extLst>
                <a:ext uri="{FF2B5EF4-FFF2-40B4-BE49-F238E27FC236}">
                  <a16:creationId xmlns:a16="http://schemas.microsoft.com/office/drawing/2014/main" id="{F40F4B7F-9109-6881-7791-E4124AF4643D}"/>
                </a:ext>
              </a:extLst>
            </p:cNvPr>
            <p:cNvSpPr txBox="1"/>
            <p:nvPr/>
          </p:nvSpPr>
          <p:spPr>
            <a:xfrm>
              <a:off x="9234846" y="1761377"/>
              <a:ext cx="2016000" cy="307777"/>
            </a:xfrm>
            <a:prstGeom prst="rect">
              <a:avLst/>
            </a:prstGeom>
            <a:solidFill>
              <a:schemeClr val="accent2"/>
            </a:solidFill>
            <a:ln>
              <a:noFill/>
            </a:ln>
            <a:effectLst>
              <a:softEdge rad="12700"/>
            </a:effectLst>
          </p:spPr>
          <p:txBody>
            <a:bodyPr wrap="square" rtlCol="0" anchor="ctr">
              <a:spAutoFit/>
            </a:bodyPr>
            <a:lstStyle/>
            <a:p>
              <a:pPr algn="ctr"/>
              <a:r>
                <a:rPr lang="uk-UA" sz="1400" dirty="0">
                  <a:solidFill>
                    <a:schemeClr val="bg1"/>
                  </a:solidFill>
                  <a:latin typeface="Arial" panose="020B0604020202020204" pitchFamily="34" charset="0"/>
                  <a:cs typeface="Arial" panose="020B0604020202020204" pitchFamily="34" charset="0"/>
                </a:rPr>
                <a:t>ВТРАТА ПРИБУТКУ </a:t>
              </a:r>
            </a:p>
          </p:txBody>
        </p:sp>
        <p:sp>
          <p:nvSpPr>
            <p:cNvPr id="35" name="Стрелка: вправо 34">
              <a:extLst>
                <a:ext uri="{FF2B5EF4-FFF2-40B4-BE49-F238E27FC236}">
                  <a16:creationId xmlns:a16="http://schemas.microsoft.com/office/drawing/2014/main" id="{7E538238-3D56-83E5-C435-C076F79126A2}"/>
                </a:ext>
              </a:extLst>
            </p:cNvPr>
            <p:cNvSpPr/>
            <p:nvPr/>
          </p:nvSpPr>
          <p:spPr>
            <a:xfrm>
              <a:off x="2966960" y="1741993"/>
              <a:ext cx="606490" cy="34654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sp>
          <p:nvSpPr>
            <p:cNvPr id="36" name="Стрелка: вправо 35">
              <a:extLst>
                <a:ext uri="{FF2B5EF4-FFF2-40B4-BE49-F238E27FC236}">
                  <a16:creationId xmlns:a16="http://schemas.microsoft.com/office/drawing/2014/main" id="{7F4FF072-DD6A-23A6-6A81-A4F56A626A89}"/>
                </a:ext>
              </a:extLst>
            </p:cNvPr>
            <p:cNvSpPr/>
            <p:nvPr/>
          </p:nvSpPr>
          <p:spPr>
            <a:xfrm>
              <a:off x="5756016" y="1741993"/>
              <a:ext cx="606490" cy="34654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sp>
          <p:nvSpPr>
            <p:cNvPr id="37" name="Стрелка: вправо 36">
              <a:extLst>
                <a:ext uri="{FF2B5EF4-FFF2-40B4-BE49-F238E27FC236}">
                  <a16:creationId xmlns:a16="http://schemas.microsoft.com/office/drawing/2014/main" id="{67531340-E55A-C46D-B64D-FFF53A8DE867}"/>
                </a:ext>
              </a:extLst>
            </p:cNvPr>
            <p:cNvSpPr/>
            <p:nvPr/>
          </p:nvSpPr>
          <p:spPr>
            <a:xfrm>
              <a:off x="8545072" y="1741993"/>
              <a:ext cx="606490" cy="34654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48013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73278"/>
            <a:ext cx="3600000" cy="426762"/>
          </a:xfrm>
        </p:spPr>
        <p:txBody>
          <a:bodyPr/>
          <a:lstStyle/>
          <a:p>
            <a:r>
              <a:rPr lang="uk-UA" sz="2400" dirty="0">
                <a:latin typeface="Arial" panose="020B0604020202020204" pitchFamily="34" charset="0"/>
                <a:cs typeface="Arial" panose="020B0604020202020204" pitchFamily="34" charset="0"/>
              </a:rPr>
              <a:t>Про </a:t>
            </a:r>
            <a:r>
              <a:rPr lang="uk-UA" sz="2400" dirty="0" err="1">
                <a:latin typeface="Arial" panose="020B0604020202020204" pitchFamily="34" charset="0"/>
                <a:cs typeface="Arial" panose="020B0604020202020204" pitchFamily="34" charset="0"/>
              </a:rPr>
              <a:t>МОП</a:t>
            </a:r>
            <a:endParaRPr lang="es-ES" sz="2400" dirty="0">
              <a:latin typeface="Arial" panose="020B0604020202020204" pitchFamily="34" charset="0"/>
              <a:cs typeface="Arial" panose="020B0604020202020204" pitchFamily="34" charset="0"/>
            </a:endParaRPr>
          </a:p>
        </p:txBody>
      </p:sp>
      <p:sp>
        <p:nvSpPr>
          <p:cNvPr id="3" name="Marcador de contenido 2"/>
          <p:cNvSpPr>
            <a:spLocks noGrp="1"/>
          </p:cNvSpPr>
          <p:nvPr>
            <p:ph sz="half" idx="1"/>
          </p:nvPr>
        </p:nvSpPr>
        <p:spPr>
          <a:xfrm>
            <a:off x="490538" y="2107488"/>
            <a:ext cx="3600000" cy="3689528"/>
          </a:xfrm>
          <a:noFill/>
        </p:spPr>
        <p:txBody>
          <a:bodyPr/>
          <a:lstStyle/>
          <a:p>
            <a:pPr algn="just">
              <a:spcAft>
                <a:spcPts val="1200"/>
              </a:spcAft>
            </a:pPr>
            <a:r>
              <a:rPr lang="uk-UA" sz="1500" b="1" dirty="0">
                <a:solidFill>
                  <a:srgbClr val="1E2DBE"/>
                </a:solidFill>
                <a:effectLst/>
                <a:latin typeface="Arial" panose="020B0604020202020204" pitchFamily="34" charset="0"/>
                <a:ea typeface="Calibri" panose="020F0502020204030204" pitchFamily="34" charset="0"/>
                <a:cs typeface="Arial" panose="020B0604020202020204" pitchFamily="34" charset="0"/>
              </a:rPr>
              <a:t>Відділ із питань адміністрації праці, інспекції праці </a:t>
            </a:r>
            <a:r>
              <a:rPr lang="uk-UA" sz="1500" dirty="0">
                <a:solidFill>
                  <a:srgbClr val="1E2DBE"/>
                </a:solidFill>
                <a:latin typeface="Arial" panose="020B0604020202020204" pitchFamily="34" charset="0"/>
                <a:ea typeface="Calibri" panose="020F0502020204030204" pitchFamily="34" charset="0"/>
                <a:cs typeface="Arial" panose="020B0604020202020204" pitchFamily="34" charset="0"/>
              </a:rPr>
              <a:t>та</a:t>
            </a:r>
            <a:r>
              <a:rPr lang="uk-UA" sz="1500" b="1" dirty="0">
                <a:solidFill>
                  <a:srgbClr val="1E2DBE"/>
                </a:solidFill>
                <a:effectLst/>
                <a:latin typeface="Arial" panose="020B0604020202020204" pitchFamily="34" charset="0"/>
                <a:ea typeface="Calibri" panose="020F0502020204030204" pitchFamily="34" charset="0"/>
                <a:cs typeface="Arial" panose="020B0604020202020204" pitchFamily="34" charset="0"/>
              </a:rPr>
              <a:t> безпеки й здоров’я на роботі (</a:t>
            </a:r>
            <a:r>
              <a:rPr lang="en-US" sz="1500" b="1" dirty="0" err="1">
                <a:solidFill>
                  <a:srgbClr val="1E2DBE"/>
                </a:solidFill>
                <a:effectLst/>
                <a:latin typeface="Arial" panose="020B0604020202020204" pitchFamily="34" charset="0"/>
                <a:ea typeface="Calibri" panose="020F0502020204030204" pitchFamily="34" charset="0"/>
                <a:cs typeface="Arial" panose="020B0604020202020204" pitchFamily="34" charset="0"/>
              </a:rPr>
              <a:t>LABADMIN</a:t>
            </a:r>
            <a:r>
              <a:rPr lang="en-US" sz="1500" b="1" dirty="0">
                <a:solidFill>
                  <a:srgbClr val="1E2DBE"/>
                </a:solidFill>
                <a:effectLst/>
                <a:latin typeface="Arial" panose="020B0604020202020204" pitchFamily="34" charset="0"/>
                <a:ea typeface="Calibri" panose="020F0502020204030204" pitchFamily="34" charset="0"/>
                <a:cs typeface="Arial" panose="020B0604020202020204" pitchFamily="34" charset="0"/>
              </a:rPr>
              <a:t>/OSH</a:t>
            </a:r>
            <a:r>
              <a:rPr lang="uk-UA" sz="1500" dirty="0">
                <a:solidFill>
                  <a:srgbClr val="1E2DBE"/>
                </a:solidFill>
                <a:effectLst/>
                <a:latin typeface="Arial" panose="020B0604020202020204" pitchFamily="34" charset="0"/>
                <a:ea typeface="Calibri" panose="020F0502020204030204" pitchFamily="34" charset="0"/>
                <a:cs typeface="Arial" panose="020B0604020202020204" pitchFamily="34" charset="0"/>
              </a:rPr>
              <a:t>)</a:t>
            </a:r>
            <a:endParaRPr lang="fr-CH" sz="1500" dirty="0">
              <a:solidFill>
                <a:srgbClr val="1E2DBE"/>
              </a:solidFill>
              <a:latin typeface="Arial" panose="020B0604020202020204" pitchFamily="34" charset="0"/>
              <a:cs typeface="Arial" panose="020B0604020202020204" pitchFamily="34" charset="0"/>
            </a:endParaRPr>
          </a:p>
          <a:p>
            <a:pPr algn="just">
              <a:spcBef>
                <a:spcPts val="0"/>
              </a:spcBef>
            </a:pPr>
            <a:r>
              <a:rPr lang="en-US" sz="1300" b="0" dirty="0">
                <a:solidFill>
                  <a:schemeClr val="tx2"/>
                </a:solidFill>
                <a:latin typeface="Arial" panose="020B0604020202020204" pitchFamily="34" charset="0"/>
                <a:cs typeface="Arial" panose="020B0604020202020204" pitchFamily="34" charset="0"/>
              </a:rPr>
              <a:t>LABADMIN</a:t>
            </a:r>
            <a:r>
              <a:rPr lang="uk-UA" sz="1300" b="0" dirty="0">
                <a:solidFill>
                  <a:schemeClr val="tx2"/>
                </a:solidFill>
                <a:latin typeface="Arial" panose="020B0604020202020204" pitchFamily="34" charset="0"/>
                <a:cs typeface="Arial" panose="020B0604020202020204" pitchFamily="34" charset="0"/>
              </a:rPr>
              <a:t>/</a:t>
            </a:r>
            <a:r>
              <a:rPr lang="en-US" sz="1300" b="0" dirty="0">
                <a:solidFill>
                  <a:schemeClr val="tx2"/>
                </a:solidFill>
                <a:latin typeface="Arial" panose="020B0604020202020204" pitchFamily="34" charset="0"/>
                <a:cs typeface="Arial" panose="020B0604020202020204" pitchFamily="34" charset="0"/>
              </a:rPr>
              <a:t>OSH</a:t>
            </a:r>
            <a:r>
              <a:rPr lang="uk-UA" sz="1300" b="0" dirty="0">
                <a:solidFill>
                  <a:schemeClr val="tx2"/>
                </a:solidFill>
                <a:latin typeface="Arial" panose="020B0604020202020204" pitchFamily="34" charset="0"/>
                <a:cs typeface="Arial" panose="020B0604020202020204" pitchFamily="34" charset="0"/>
              </a:rPr>
              <a:t> працює в таких сферах, як адміністрація праці, інспекція праці та безпека й здоров’я на роботі, розробляючи комплексні стратегії надання послуг і продуктів як ефективних вирішень пріоритетних проблем урядів, роботодавців і працівників. Через флагманську програму «Безпека і здоров’я для всіх» відділ надає підтримку партнерам МОП у чотирьох стратегічних напрямах: підвищення рівня знань, зміцнення спроможності держав, створення сприятливих національних рамкових умов і сприяння попиту на безпечні та здорові умови праці.</a:t>
            </a:r>
            <a:endParaRPr lang="es-ES" sz="1300" b="0" dirty="0">
              <a:solidFill>
                <a:schemeClr val="tx2"/>
              </a:solidFill>
              <a:latin typeface="Arial" panose="020B0604020202020204" pitchFamily="34" charset="0"/>
              <a:cs typeface="Arial" panose="020B0604020202020204" pitchFamily="34" charset="0"/>
            </a:endParaRPr>
          </a:p>
        </p:txBody>
      </p:sp>
      <p:sp>
        <p:nvSpPr>
          <p:cNvPr id="4" name="Marcador de contenido 3"/>
          <p:cNvSpPr>
            <a:spLocks noGrp="1"/>
          </p:cNvSpPr>
          <p:nvPr>
            <p:ph sz="half" idx="2"/>
          </p:nvPr>
        </p:nvSpPr>
        <p:spPr>
          <a:xfrm>
            <a:off x="4399426" y="2107488"/>
            <a:ext cx="3702037" cy="3689527"/>
          </a:xfrm>
        </p:spPr>
        <p:txBody>
          <a:bodyPr>
            <a:noAutofit/>
          </a:bodyPr>
          <a:lstStyle/>
          <a:p>
            <a:pPr algn="just">
              <a:spcBef>
                <a:spcPts val="0"/>
              </a:spcBef>
              <a:spcAft>
                <a:spcPts val="1200"/>
              </a:spcAft>
            </a:pPr>
            <a:r>
              <a:rPr lang="uk-UA" sz="1500" dirty="0">
                <a:solidFill>
                  <a:srgbClr val="1E2DBE"/>
                </a:solidFill>
                <a:effectLst/>
                <a:latin typeface="Arial" panose="020B0604020202020204" pitchFamily="34" charset="0"/>
                <a:ea typeface="Calibri" panose="020F0502020204030204" pitchFamily="34" charset="0"/>
                <a:cs typeface="Arial" panose="020B0604020202020204" pitchFamily="34" charset="0"/>
              </a:rPr>
              <a:t>Програма «Сталі </a:t>
            </a:r>
            <a:r>
              <a:rPr lang="uk-UA" sz="1500" dirty="0" err="1">
                <a:solidFill>
                  <a:srgbClr val="1E2DBE"/>
                </a:solidFill>
                <a:effectLst/>
                <a:latin typeface="Arial" panose="020B0604020202020204" pitchFamily="34" charset="0"/>
                <a:ea typeface="Calibri" panose="020F0502020204030204" pitchFamily="34" charset="0"/>
                <a:cs typeface="Arial" panose="020B0604020202020204" pitchFamily="34" charset="0"/>
              </a:rPr>
              <a:t>конкурентоспромож</a:t>
            </a:r>
            <a:r>
              <a:rPr lang="en-US" sz="1500" dirty="0">
                <a:solidFill>
                  <a:srgbClr val="1E2DBE"/>
                </a:solidFill>
                <a:effectLst/>
                <a:latin typeface="Arial" panose="020B0604020202020204" pitchFamily="34" charset="0"/>
                <a:ea typeface="Calibri" panose="020F0502020204030204" pitchFamily="34" charset="0"/>
                <a:cs typeface="Arial" panose="020B0604020202020204" pitchFamily="34" charset="0"/>
              </a:rPr>
              <a:t>-</a:t>
            </a:r>
            <a:r>
              <a:rPr lang="uk-UA" sz="1500" dirty="0">
                <a:solidFill>
                  <a:srgbClr val="1E2DBE"/>
                </a:solidFill>
                <a:effectLst/>
                <a:latin typeface="Arial" panose="020B0604020202020204" pitchFamily="34" charset="0"/>
                <a:ea typeface="Calibri" panose="020F0502020204030204" pitchFamily="34" charset="0"/>
                <a:cs typeface="Arial" panose="020B0604020202020204" pitchFamily="34" charset="0"/>
              </a:rPr>
              <a:t>ні та відповідальні підприємства» </a:t>
            </a:r>
            <a:r>
              <a:rPr lang="en-US" sz="1500" dirty="0">
                <a:solidFill>
                  <a:srgbClr val="1E2DBE"/>
                </a:solidFill>
                <a:effectLst/>
                <a:latin typeface="Arial" panose="020B0604020202020204" pitchFamily="34" charset="0"/>
                <a:ea typeface="Calibri" panose="020F0502020204030204" pitchFamily="34" charset="0"/>
                <a:cs typeface="Arial" panose="020B0604020202020204" pitchFamily="34" charset="0"/>
              </a:rPr>
              <a:t>(SCORE)</a:t>
            </a:r>
          </a:p>
          <a:p>
            <a:pPr algn="just">
              <a:spcBef>
                <a:spcPts val="0"/>
              </a:spcBef>
            </a:pPr>
            <a:r>
              <a:rPr lang="en-US" sz="1300" b="0" dirty="0">
                <a:solidFill>
                  <a:schemeClr val="tx2"/>
                </a:solidFill>
                <a:latin typeface="Arial" panose="020B0604020202020204" pitchFamily="34" charset="0"/>
                <a:cs typeface="Arial" panose="020B0604020202020204" pitchFamily="34" charset="0"/>
              </a:rPr>
              <a:t>SCORE </a:t>
            </a:r>
            <a:r>
              <a:rPr lang="uk-UA" sz="1300" b="0" dirty="0">
                <a:solidFill>
                  <a:schemeClr val="tx2"/>
                </a:solidFill>
                <a:latin typeface="Arial" panose="020B0604020202020204" pitchFamily="34" charset="0"/>
                <a:cs typeface="Arial" panose="020B0604020202020204" pitchFamily="34" charset="0"/>
              </a:rPr>
              <a:t>– глобальна програма МОП, спрямована на підвищення продуктивності й покращення умов праці на малих і середніх підприємствах (МСП). Головна мета цієї програми – ефективна реалізація навчального комплексу </a:t>
            </a:r>
            <a:r>
              <a:rPr lang="en-US" sz="1300" b="0" dirty="0">
                <a:solidFill>
                  <a:schemeClr val="tx2"/>
                </a:solidFill>
                <a:latin typeface="Arial" panose="020B0604020202020204" pitchFamily="34" charset="0"/>
                <a:cs typeface="Arial" panose="020B0604020202020204" pitchFamily="34" charset="0"/>
              </a:rPr>
              <a:t>SCORE Training</a:t>
            </a:r>
            <a:r>
              <a:rPr lang="uk-UA" sz="1300" b="0" dirty="0">
                <a:solidFill>
                  <a:schemeClr val="tx2"/>
                </a:solidFill>
                <a:latin typeface="Arial" panose="020B0604020202020204" pitchFamily="34" charset="0"/>
                <a:cs typeface="Arial" panose="020B0604020202020204" pitchFamily="34" charset="0"/>
              </a:rPr>
              <a:t>, в якому практичні аудиторні заняття поєднуються з консультаціями безпосередньо на підприємствах. Додаткова інформація:</a:t>
            </a:r>
            <a:r>
              <a:rPr lang="en-US" sz="1300" b="0" dirty="0">
                <a:solidFill>
                  <a:schemeClr val="tx2"/>
                </a:solidFill>
                <a:latin typeface="Arial" panose="020B0604020202020204" pitchFamily="34" charset="0"/>
                <a:cs typeface="Arial" panose="020B0604020202020204" pitchFamily="34" charset="0"/>
              </a:rPr>
              <a:t> </a:t>
            </a:r>
            <a:r>
              <a:rPr lang="en-US" sz="1300" b="0" u="sng" dirty="0">
                <a:solidFill>
                  <a:schemeClr val="accent1"/>
                </a:solidFill>
                <a:latin typeface="Arial" panose="020B0604020202020204" pitchFamily="34" charset="0"/>
                <a:cs typeface="Arial" panose="020B0604020202020204" pitchFamily="34" charset="0"/>
              </a:rPr>
              <a:t>ilo.org/score</a:t>
            </a: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3</a:t>
            </a:fld>
            <a:endParaRPr lang="en-GB">
              <a:latin typeface="Arial" panose="020B0604020202020204" pitchFamily="34" charset="0"/>
              <a:cs typeface="Arial" panose="020B0604020202020204" pitchFamily="34" charset="0"/>
            </a:endParaRPr>
          </a:p>
        </p:txBody>
      </p:sp>
      <p:sp>
        <p:nvSpPr>
          <p:cNvPr id="8" name="Marcador de contenido 7"/>
          <p:cNvSpPr>
            <a:spLocks noGrp="1"/>
          </p:cNvSpPr>
          <p:nvPr>
            <p:ph sz="half" idx="13"/>
          </p:nvPr>
        </p:nvSpPr>
        <p:spPr>
          <a:xfrm>
            <a:off x="8308316" y="2107487"/>
            <a:ext cx="3600000" cy="4222677"/>
          </a:xfrm>
        </p:spPr>
        <p:txBody>
          <a:bodyPr/>
          <a:lstStyle/>
          <a:p>
            <a:pPr>
              <a:spcBef>
                <a:spcPts val="0"/>
              </a:spcBef>
              <a:spcAft>
                <a:spcPts val="300"/>
              </a:spcAft>
            </a:pPr>
            <a:r>
              <a:rPr lang="uk-UA" sz="1500" dirty="0">
                <a:solidFill>
                  <a:srgbClr val="1E2DBE"/>
                </a:solidFill>
                <a:effectLst/>
                <a:latin typeface="Arial" panose="020B0604020202020204" pitchFamily="34" charset="0"/>
                <a:ea typeface="Calibri" panose="020F0502020204030204" pitchFamily="34" charset="0"/>
                <a:cs typeface="Arial" panose="020B0604020202020204" pitchFamily="34" charset="0"/>
              </a:rPr>
              <a:t>Програма </a:t>
            </a:r>
            <a:r>
              <a:rPr lang="en-US" sz="1500" dirty="0">
                <a:solidFill>
                  <a:srgbClr val="1E2DBE"/>
                </a:solidFill>
                <a:effectLst/>
                <a:latin typeface="Arial" panose="020B0604020202020204" pitchFamily="34" charset="0"/>
                <a:ea typeface="Calibri" panose="020F0502020204030204" pitchFamily="34" charset="0"/>
                <a:cs typeface="Arial" panose="020B0604020202020204" pitchFamily="34" charset="0"/>
              </a:rPr>
              <a:t>Vision Zero Fund (VZF)</a:t>
            </a:r>
            <a:endParaRPr lang="uk-UA" sz="1500" dirty="0">
              <a:solidFill>
                <a:srgbClr val="1E2DBE"/>
              </a:solidFill>
              <a:effectLst/>
              <a:latin typeface="Arial" panose="020B0604020202020204" pitchFamily="34" charset="0"/>
              <a:ea typeface="Calibri" panose="020F0502020204030204" pitchFamily="34" charset="0"/>
              <a:cs typeface="Arial" panose="020B0604020202020204" pitchFamily="34" charset="0"/>
            </a:endParaRPr>
          </a:p>
          <a:p>
            <a:pPr>
              <a:spcBef>
                <a:spcPts val="0"/>
              </a:spcBef>
              <a:spcAft>
                <a:spcPts val="300"/>
              </a:spcAft>
            </a:pPr>
            <a:endParaRPr lang="x-none"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300"/>
              </a:spcAft>
            </a:pPr>
            <a:endParaRPr lang="uk-UA" sz="1300" b="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300"/>
              </a:spcAft>
            </a:pPr>
            <a:r>
              <a:rPr lang="en-US" sz="13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VZF </a:t>
            </a:r>
            <a:r>
              <a:rPr lang="ru-RU" sz="13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об’єднує уряди, організації роботодавців і працівників, компанії та інші зацікавлені сторони задля спільного руху вперед до зменшення до нуля кількості пов’язаних із роботою нещасних випадків, травм і захворювань </a:t>
            </a:r>
            <a:r>
              <a:rPr lang="ru-RU" sz="1300" b="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із</a:t>
            </a:r>
            <a:r>
              <a:rPr lang="ru-RU" sz="13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 тяжким</a:t>
            </a:r>
            <a:r>
              <a:rPr lang="uk-UA" sz="1300" b="0" dirty="0">
                <a:solidFill>
                  <a:schemeClr val="tx2"/>
                </a:solidFill>
                <a:latin typeface="Arial" panose="020B0604020202020204" pitchFamily="34" charset="0"/>
                <a:ea typeface="Calibri" panose="020F0502020204030204" pitchFamily="34" charset="0"/>
                <a:cs typeface="Arial" panose="020B0604020202020204" pitchFamily="34" charset="0"/>
              </a:rPr>
              <a:t>и</a:t>
            </a:r>
            <a:r>
              <a:rPr lang="ru-RU" sz="13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 і </a:t>
            </a:r>
            <a:r>
              <a:rPr lang="ru-RU" sz="1300" b="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смертельними</a:t>
            </a:r>
            <a:r>
              <a:rPr lang="ru-RU" sz="13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ru-RU" sz="1300" b="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наслідками</a:t>
            </a:r>
            <a:r>
              <a:rPr lang="ru-RU" sz="13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 у глобальних виробничо-збутових ланцюжках. Вона працює на світовому, національному рівнях і на рівні підприємств, покращуючи сприятливе середовище з безпечними та здоровими умовами праці, вдосконалюючи національні правові та політичні основи й запроваджуючи ефективніші механізми запобігання, захисту й компенсації для жінок і чоловіків, зайнятих у цільових виробничо-збутових ланцюжках. </a:t>
            </a:r>
          </a:p>
          <a:p>
            <a:pPr algn="just">
              <a:spcBef>
                <a:spcPts val="0"/>
              </a:spcBef>
              <a:spcAft>
                <a:spcPts val="0"/>
              </a:spcAft>
            </a:pPr>
            <a:r>
              <a:rPr lang="ru-RU" sz="1300" b="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Додаткова</a:t>
            </a:r>
            <a:r>
              <a:rPr lang="ru-RU" sz="13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 інформація: </a:t>
            </a:r>
            <a:r>
              <a:rPr lang="en-US" sz="1300" b="0" u="sng" dirty="0">
                <a:solidFill>
                  <a:schemeClr val="accent1"/>
                </a:solidFill>
                <a:effectLst/>
                <a:latin typeface="Arial" panose="020B0604020202020204" pitchFamily="34" charset="0"/>
                <a:ea typeface="Calibri" panose="020F0502020204030204" pitchFamily="34" charset="0"/>
                <a:cs typeface="Arial" panose="020B0604020202020204" pitchFamily="34" charset="0"/>
              </a:rPr>
              <a:t>ilo.org/</a:t>
            </a:r>
            <a:r>
              <a:rPr lang="en-US" sz="1300" b="0" u="sng" dirty="0" err="1">
                <a:solidFill>
                  <a:schemeClr val="accent1"/>
                </a:solidFill>
                <a:effectLst/>
                <a:latin typeface="Arial" panose="020B0604020202020204" pitchFamily="34" charset="0"/>
                <a:ea typeface="Calibri" panose="020F0502020204030204" pitchFamily="34" charset="0"/>
                <a:cs typeface="Arial" panose="020B0604020202020204" pitchFamily="34" charset="0"/>
              </a:rPr>
              <a:t>vzf</a:t>
            </a:r>
            <a:endParaRPr lang="en-GB" sz="1300" b="0" u="sng" dirty="0">
              <a:solidFill>
                <a:schemeClr val="accent1"/>
              </a:solidFill>
              <a:latin typeface="Arial" panose="020B0604020202020204" pitchFamily="34" charset="0"/>
              <a:cs typeface="Arial" panose="020B0604020202020204" pitchFamily="34" charset="0"/>
            </a:endParaRPr>
          </a:p>
        </p:txBody>
      </p:sp>
      <p:grpSp>
        <p:nvGrpSpPr>
          <p:cNvPr id="28" name="Групувати 27">
            <a:extLst>
              <a:ext uri="{FF2B5EF4-FFF2-40B4-BE49-F238E27FC236}">
                <a16:creationId xmlns:a16="http://schemas.microsoft.com/office/drawing/2014/main" id="{1831C1F1-A4BA-3873-336E-36BCC5E7F3D9}"/>
              </a:ext>
            </a:extLst>
          </p:cNvPr>
          <p:cNvGrpSpPr/>
          <p:nvPr/>
        </p:nvGrpSpPr>
        <p:grpSpPr>
          <a:xfrm>
            <a:off x="8308316" y="1413423"/>
            <a:ext cx="1110246" cy="529884"/>
            <a:chOff x="3538537" y="2209800"/>
            <a:chExt cx="5113877" cy="2440685"/>
          </a:xfrm>
        </p:grpSpPr>
        <p:sp>
          <p:nvSpPr>
            <p:cNvPr id="14" name="Полілінія: фігура 13">
              <a:extLst>
                <a:ext uri="{FF2B5EF4-FFF2-40B4-BE49-F238E27FC236}">
                  <a16:creationId xmlns:a16="http://schemas.microsoft.com/office/drawing/2014/main" id="{1F69000D-13B1-CA6E-EBB0-76B1EDD69C35}"/>
                </a:ext>
              </a:extLst>
            </p:cNvPr>
            <p:cNvSpPr/>
            <p:nvPr/>
          </p:nvSpPr>
          <p:spPr>
            <a:xfrm>
              <a:off x="5121591" y="2224277"/>
              <a:ext cx="757237" cy="675227"/>
            </a:xfrm>
            <a:custGeom>
              <a:avLst/>
              <a:gdLst>
                <a:gd name="connsiteX0" fmla="*/ 578834 w 757237"/>
                <a:gd name="connsiteY0" fmla="*/ 0 h 675227"/>
                <a:gd name="connsiteX1" fmla="*/ 387763 w 757237"/>
                <a:gd name="connsiteY1" fmla="*/ 487204 h 675227"/>
                <a:gd name="connsiteX2" fmla="*/ 188119 w 757237"/>
                <a:gd name="connsiteY2" fmla="*/ 0 h 675227"/>
                <a:gd name="connsiteX3" fmla="*/ 0 w 757237"/>
                <a:gd name="connsiteY3" fmla="*/ 0 h 675227"/>
                <a:gd name="connsiteX4" fmla="*/ 299085 w 757237"/>
                <a:gd name="connsiteY4" fmla="*/ 675227 h 675227"/>
                <a:gd name="connsiteX5" fmla="*/ 467868 w 757237"/>
                <a:gd name="connsiteY5" fmla="*/ 675227 h 675227"/>
                <a:gd name="connsiteX6" fmla="*/ 757238 w 757237"/>
                <a:gd name="connsiteY6" fmla="*/ 0 h 675227"/>
                <a:gd name="connsiteX7" fmla="*/ 578834 w 757237"/>
                <a:gd name="connsiteY7" fmla="*/ 0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237" h="675227">
                  <a:moveTo>
                    <a:pt x="578834" y="0"/>
                  </a:moveTo>
                  <a:lnTo>
                    <a:pt x="387763" y="487204"/>
                  </a:lnTo>
                  <a:lnTo>
                    <a:pt x="188119" y="0"/>
                  </a:lnTo>
                  <a:lnTo>
                    <a:pt x="0" y="0"/>
                  </a:lnTo>
                  <a:lnTo>
                    <a:pt x="299085" y="675227"/>
                  </a:lnTo>
                  <a:lnTo>
                    <a:pt x="467868" y="675227"/>
                  </a:lnTo>
                  <a:lnTo>
                    <a:pt x="757238" y="0"/>
                  </a:lnTo>
                  <a:lnTo>
                    <a:pt x="578834" y="0"/>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5" name="Полілінія: фігура 14">
              <a:extLst>
                <a:ext uri="{FF2B5EF4-FFF2-40B4-BE49-F238E27FC236}">
                  <a16:creationId xmlns:a16="http://schemas.microsoft.com/office/drawing/2014/main" id="{9E5C46D6-56E5-34EE-CF90-E5A24C73AF29}"/>
                </a:ext>
              </a:extLst>
            </p:cNvPr>
            <p:cNvSpPr/>
            <p:nvPr/>
          </p:nvSpPr>
          <p:spPr>
            <a:xfrm>
              <a:off x="5946457" y="2224278"/>
              <a:ext cx="173736" cy="675322"/>
            </a:xfrm>
            <a:custGeom>
              <a:avLst/>
              <a:gdLst>
                <a:gd name="connsiteX0" fmla="*/ 0 w 173736"/>
                <a:gd name="connsiteY0" fmla="*/ 0 h 675322"/>
                <a:gd name="connsiteX1" fmla="*/ 173736 w 173736"/>
                <a:gd name="connsiteY1" fmla="*/ 0 h 675322"/>
                <a:gd name="connsiteX2" fmla="*/ 173736 w 173736"/>
                <a:gd name="connsiteY2" fmla="*/ 675323 h 675322"/>
                <a:gd name="connsiteX3" fmla="*/ 0 w 173736"/>
                <a:gd name="connsiteY3" fmla="*/ 675323 h 675322"/>
              </a:gdLst>
              <a:ahLst/>
              <a:cxnLst>
                <a:cxn ang="0">
                  <a:pos x="connsiteX0" y="connsiteY0"/>
                </a:cxn>
                <a:cxn ang="0">
                  <a:pos x="connsiteX1" y="connsiteY1"/>
                </a:cxn>
                <a:cxn ang="0">
                  <a:pos x="connsiteX2" y="connsiteY2"/>
                </a:cxn>
                <a:cxn ang="0">
                  <a:pos x="connsiteX3" y="connsiteY3"/>
                </a:cxn>
              </a:cxnLst>
              <a:rect l="l" t="t" r="r" b="b"/>
              <a:pathLst>
                <a:path w="173736" h="675322">
                  <a:moveTo>
                    <a:pt x="0" y="0"/>
                  </a:moveTo>
                  <a:lnTo>
                    <a:pt x="173736" y="0"/>
                  </a:lnTo>
                  <a:lnTo>
                    <a:pt x="173736" y="675323"/>
                  </a:lnTo>
                  <a:lnTo>
                    <a:pt x="0" y="675323"/>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6" name="Полілінія: фігура 15">
              <a:extLst>
                <a:ext uri="{FF2B5EF4-FFF2-40B4-BE49-F238E27FC236}">
                  <a16:creationId xmlns:a16="http://schemas.microsoft.com/office/drawing/2014/main" id="{6C20DB80-4354-E21B-8E6E-E5F3C1B8A8FF}"/>
                </a:ext>
              </a:extLst>
            </p:cNvPr>
            <p:cNvSpPr/>
            <p:nvPr/>
          </p:nvSpPr>
          <p:spPr>
            <a:xfrm>
              <a:off x="6240493" y="2209800"/>
              <a:ext cx="594359" cy="704183"/>
            </a:xfrm>
            <a:custGeom>
              <a:avLst/>
              <a:gdLst>
                <a:gd name="connsiteX0" fmla="*/ 594360 w 594359"/>
                <a:gd name="connsiteY0" fmla="*/ 491014 h 704183"/>
                <a:gd name="connsiteX1" fmla="*/ 325183 w 594359"/>
                <a:gd name="connsiteY1" fmla="*/ 272987 h 704183"/>
                <a:gd name="connsiteX2" fmla="*/ 184309 w 594359"/>
                <a:gd name="connsiteY2" fmla="*/ 190976 h 704183"/>
                <a:gd name="connsiteX3" fmla="*/ 308705 w 594359"/>
                <a:gd name="connsiteY3" fmla="*/ 130207 h 704183"/>
                <a:gd name="connsiteX4" fmla="*/ 546068 w 594359"/>
                <a:gd name="connsiteY4" fmla="*/ 186214 h 704183"/>
                <a:gd name="connsiteX5" fmla="*/ 546068 w 594359"/>
                <a:gd name="connsiteY5" fmla="*/ 58865 h 704183"/>
                <a:gd name="connsiteX6" fmla="*/ 303943 w 594359"/>
                <a:gd name="connsiteY6" fmla="*/ 0 h 704183"/>
                <a:gd name="connsiteX7" fmla="*/ 7810 w 594359"/>
                <a:gd name="connsiteY7" fmla="*/ 211265 h 704183"/>
                <a:gd name="connsiteX8" fmla="*/ 273082 w 594359"/>
                <a:gd name="connsiteY8" fmla="*/ 433102 h 704183"/>
                <a:gd name="connsiteX9" fmla="*/ 417766 w 594359"/>
                <a:gd name="connsiteY9" fmla="*/ 512255 h 704183"/>
                <a:gd name="connsiteX10" fmla="*/ 276892 w 594359"/>
                <a:gd name="connsiteY10" fmla="*/ 573977 h 704183"/>
                <a:gd name="connsiteX11" fmla="*/ 0 w 594359"/>
                <a:gd name="connsiteY11" fmla="*/ 496824 h 704183"/>
                <a:gd name="connsiteX12" fmla="*/ 0 w 594359"/>
                <a:gd name="connsiteY12" fmla="*/ 629888 h 704183"/>
                <a:gd name="connsiteX13" fmla="*/ 283559 w 594359"/>
                <a:gd name="connsiteY13" fmla="*/ 704183 h 704183"/>
                <a:gd name="connsiteX14" fmla="*/ 594265 w 594359"/>
                <a:gd name="connsiteY14" fmla="*/ 491014 h 7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4359" h="704183">
                  <a:moveTo>
                    <a:pt x="594360" y="491014"/>
                  </a:moveTo>
                  <a:cubicBezTo>
                    <a:pt x="594360" y="374237"/>
                    <a:pt x="536543" y="312611"/>
                    <a:pt x="325183" y="272987"/>
                  </a:cubicBezTo>
                  <a:cubicBezTo>
                    <a:pt x="202597" y="249746"/>
                    <a:pt x="184309" y="228505"/>
                    <a:pt x="184309" y="190976"/>
                  </a:cubicBezTo>
                  <a:cubicBezTo>
                    <a:pt x="184309" y="153448"/>
                    <a:pt x="217170" y="130207"/>
                    <a:pt x="308705" y="130207"/>
                  </a:cubicBezTo>
                  <a:cubicBezTo>
                    <a:pt x="388810" y="130207"/>
                    <a:pt x="462153" y="147638"/>
                    <a:pt x="546068" y="186214"/>
                  </a:cubicBezTo>
                  <a:lnTo>
                    <a:pt x="546068" y="58865"/>
                  </a:lnTo>
                  <a:cubicBezTo>
                    <a:pt x="471773" y="18383"/>
                    <a:pt x="401479" y="0"/>
                    <a:pt x="303943" y="0"/>
                  </a:cubicBezTo>
                  <a:cubicBezTo>
                    <a:pt x="120682" y="0"/>
                    <a:pt x="7810" y="85916"/>
                    <a:pt x="7810" y="211265"/>
                  </a:cubicBezTo>
                  <a:cubicBezTo>
                    <a:pt x="7810" y="326993"/>
                    <a:pt x="70485" y="393573"/>
                    <a:pt x="273082" y="433102"/>
                  </a:cubicBezTo>
                  <a:cubicBezTo>
                    <a:pt x="397478" y="457295"/>
                    <a:pt x="417766" y="478441"/>
                    <a:pt x="417766" y="512255"/>
                  </a:cubicBezTo>
                  <a:cubicBezTo>
                    <a:pt x="417766" y="549878"/>
                    <a:pt x="380143" y="573977"/>
                    <a:pt x="276892" y="573977"/>
                  </a:cubicBezTo>
                  <a:cubicBezTo>
                    <a:pt x="189166" y="573977"/>
                    <a:pt x="98488" y="550831"/>
                    <a:pt x="0" y="496824"/>
                  </a:cubicBezTo>
                  <a:lnTo>
                    <a:pt x="0" y="629888"/>
                  </a:lnTo>
                  <a:cubicBezTo>
                    <a:pt x="85915" y="681038"/>
                    <a:pt x="184213" y="704183"/>
                    <a:pt x="283559" y="704183"/>
                  </a:cubicBezTo>
                  <a:cubicBezTo>
                    <a:pt x="486251" y="704183"/>
                    <a:pt x="594265" y="622268"/>
                    <a:pt x="594265" y="491014"/>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7" name="Полілінія: фігура 16">
              <a:extLst>
                <a:ext uri="{FF2B5EF4-FFF2-40B4-BE49-F238E27FC236}">
                  <a16:creationId xmlns:a16="http://schemas.microsoft.com/office/drawing/2014/main" id="{FF09644B-B943-281F-67B0-40F22AF1EE22}"/>
                </a:ext>
              </a:extLst>
            </p:cNvPr>
            <p:cNvSpPr/>
            <p:nvPr/>
          </p:nvSpPr>
          <p:spPr>
            <a:xfrm>
              <a:off x="6945820" y="2224278"/>
              <a:ext cx="173640" cy="675322"/>
            </a:xfrm>
            <a:custGeom>
              <a:avLst/>
              <a:gdLst>
                <a:gd name="connsiteX0" fmla="*/ 0 w 173640"/>
                <a:gd name="connsiteY0" fmla="*/ 0 h 675322"/>
                <a:gd name="connsiteX1" fmla="*/ 173641 w 173640"/>
                <a:gd name="connsiteY1" fmla="*/ 0 h 675322"/>
                <a:gd name="connsiteX2" fmla="*/ 173641 w 173640"/>
                <a:gd name="connsiteY2" fmla="*/ 675323 h 675322"/>
                <a:gd name="connsiteX3" fmla="*/ 0 w 173640"/>
                <a:gd name="connsiteY3" fmla="*/ 675323 h 675322"/>
              </a:gdLst>
              <a:ahLst/>
              <a:cxnLst>
                <a:cxn ang="0">
                  <a:pos x="connsiteX0" y="connsiteY0"/>
                </a:cxn>
                <a:cxn ang="0">
                  <a:pos x="connsiteX1" y="connsiteY1"/>
                </a:cxn>
                <a:cxn ang="0">
                  <a:pos x="connsiteX2" y="connsiteY2"/>
                </a:cxn>
                <a:cxn ang="0">
                  <a:pos x="connsiteX3" y="connsiteY3"/>
                </a:cxn>
              </a:cxnLst>
              <a:rect l="l" t="t" r="r" b="b"/>
              <a:pathLst>
                <a:path w="173640" h="675322">
                  <a:moveTo>
                    <a:pt x="0" y="0"/>
                  </a:moveTo>
                  <a:lnTo>
                    <a:pt x="173641" y="0"/>
                  </a:lnTo>
                  <a:lnTo>
                    <a:pt x="173641" y="675323"/>
                  </a:lnTo>
                  <a:lnTo>
                    <a:pt x="0" y="675323"/>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8" name="Полілінія: фігура 17">
              <a:extLst>
                <a:ext uri="{FF2B5EF4-FFF2-40B4-BE49-F238E27FC236}">
                  <a16:creationId xmlns:a16="http://schemas.microsoft.com/office/drawing/2014/main" id="{71AE5C96-CB86-06C4-6A2D-8479C7A78D6C}"/>
                </a:ext>
              </a:extLst>
            </p:cNvPr>
            <p:cNvSpPr/>
            <p:nvPr/>
          </p:nvSpPr>
          <p:spPr>
            <a:xfrm>
              <a:off x="7215853" y="2209800"/>
              <a:ext cx="703325" cy="704183"/>
            </a:xfrm>
            <a:custGeom>
              <a:avLst/>
              <a:gdLst>
                <a:gd name="connsiteX0" fmla="*/ 352234 w 703325"/>
                <a:gd name="connsiteY0" fmla="*/ 0 h 704183"/>
                <a:gd name="connsiteX1" fmla="*/ 0 w 703325"/>
                <a:gd name="connsiteY1" fmla="*/ 352044 h 704183"/>
                <a:gd name="connsiteX2" fmla="*/ 352234 w 703325"/>
                <a:gd name="connsiteY2" fmla="*/ 704183 h 704183"/>
                <a:gd name="connsiteX3" fmla="*/ 703326 w 703325"/>
                <a:gd name="connsiteY3" fmla="*/ 352044 h 704183"/>
                <a:gd name="connsiteX4" fmla="*/ 352234 w 703325"/>
                <a:gd name="connsiteY4" fmla="*/ 0 h 704183"/>
                <a:gd name="connsiteX5" fmla="*/ 352234 w 703325"/>
                <a:gd name="connsiteY5" fmla="*/ 568166 h 704183"/>
                <a:gd name="connsiteX6" fmla="*/ 183451 w 703325"/>
                <a:gd name="connsiteY6" fmla="*/ 352044 h 704183"/>
                <a:gd name="connsiteX7" fmla="*/ 352234 w 703325"/>
                <a:gd name="connsiteY7" fmla="*/ 135065 h 704183"/>
                <a:gd name="connsiteX8" fmla="*/ 520065 w 703325"/>
                <a:gd name="connsiteY8" fmla="*/ 352044 h 704183"/>
                <a:gd name="connsiteX9" fmla="*/ 352234 w 703325"/>
                <a:gd name="connsiteY9" fmla="*/ 568166 h 7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3325" h="704183">
                  <a:moveTo>
                    <a:pt x="352234" y="0"/>
                  </a:moveTo>
                  <a:cubicBezTo>
                    <a:pt x="156305" y="0"/>
                    <a:pt x="0" y="156210"/>
                    <a:pt x="0" y="352044"/>
                  </a:cubicBezTo>
                  <a:cubicBezTo>
                    <a:pt x="0" y="547878"/>
                    <a:pt x="156305" y="704183"/>
                    <a:pt x="352234" y="704183"/>
                  </a:cubicBezTo>
                  <a:cubicBezTo>
                    <a:pt x="548164" y="704183"/>
                    <a:pt x="703326" y="546926"/>
                    <a:pt x="703326" y="352044"/>
                  </a:cubicBezTo>
                  <a:cubicBezTo>
                    <a:pt x="703326" y="157163"/>
                    <a:pt x="547021" y="0"/>
                    <a:pt x="352234" y="0"/>
                  </a:cubicBezTo>
                  <a:moveTo>
                    <a:pt x="352234" y="568166"/>
                  </a:moveTo>
                  <a:cubicBezTo>
                    <a:pt x="252889" y="568166"/>
                    <a:pt x="183451" y="490919"/>
                    <a:pt x="183451" y="352044"/>
                  </a:cubicBezTo>
                  <a:cubicBezTo>
                    <a:pt x="183451" y="213169"/>
                    <a:pt x="252889" y="135065"/>
                    <a:pt x="352234" y="135065"/>
                  </a:cubicBezTo>
                  <a:cubicBezTo>
                    <a:pt x="451580" y="135065"/>
                    <a:pt x="520065" y="213169"/>
                    <a:pt x="520065" y="352044"/>
                  </a:cubicBezTo>
                  <a:cubicBezTo>
                    <a:pt x="520065" y="490919"/>
                    <a:pt x="450532" y="568166"/>
                    <a:pt x="352234" y="568166"/>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9" name="Полілінія: фігура 18">
              <a:extLst>
                <a:ext uri="{FF2B5EF4-FFF2-40B4-BE49-F238E27FC236}">
                  <a16:creationId xmlns:a16="http://schemas.microsoft.com/office/drawing/2014/main" id="{B1894D32-A2DC-6956-4F09-DEBE130BEC0E}"/>
                </a:ext>
              </a:extLst>
            </p:cNvPr>
            <p:cNvSpPr/>
            <p:nvPr/>
          </p:nvSpPr>
          <p:spPr>
            <a:xfrm>
              <a:off x="8015763" y="2224277"/>
              <a:ext cx="636651" cy="675227"/>
            </a:xfrm>
            <a:custGeom>
              <a:avLst/>
              <a:gdLst>
                <a:gd name="connsiteX0" fmla="*/ 482251 w 636651"/>
                <a:gd name="connsiteY0" fmla="*/ 0 h 675227"/>
                <a:gd name="connsiteX1" fmla="*/ 482251 w 636651"/>
                <a:gd name="connsiteY1" fmla="*/ 390716 h 675227"/>
                <a:gd name="connsiteX2" fmla="*/ 163925 w 636651"/>
                <a:gd name="connsiteY2" fmla="*/ 0 h 675227"/>
                <a:gd name="connsiteX3" fmla="*/ 0 w 636651"/>
                <a:gd name="connsiteY3" fmla="*/ 0 h 675227"/>
                <a:gd name="connsiteX4" fmla="*/ 0 w 636651"/>
                <a:gd name="connsiteY4" fmla="*/ 675227 h 675227"/>
                <a:gd name="connsiteX5" fmla="*/ 154305 w 636651"/>
                <a:gd name="connsiteY5" fmla="*/ 675227 h 675227"/>
                <a:gd name="connsiteX6" fmla="*/ 154305 w 636651"/>
                <a:gd name="connsiteY6" fmla="*/ 260414 h 675227"/>
                <a:gd name="connsiteX7" fmla="*/ 491871 w 636651"/>
                <a:gd name="connsiteY7" fmla="*/ 675227 h 675227"/>
                <a:gd name="connsiteX8" fmla="*/ 636651 w 636651"/>
                <a:gd name="connsiteY8" fmla="*/ 675227 h 675227"/>
                <a:gd name="connsiteX9" fmla="*/ 636651 w 636651"/>
                <a:gd name="connsiteY9" fmla="*/ 0 h 675227"/>
                <a:gd name="connsiteX10" fmla="*/ 482251 w 636651"/>
                <a:gd name="connsiteY10" fmla="*/ 0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651" h="675227">
                  <a:moveTo>
                    <a:pt x="482251" y="0"/>
                  </a:moveTo>
                  <a:lnTo>
                    <a:pt x="482251" y="390716"/>
                  </a:lnTo>
                  <a:lnTo>
                    <a:pt x="163925" y="0"/>
                  </a:lnTo>
                  <a:lnTo>
                    <a:pt x="0" y="0"/>
                  </a:lnTo>
                  <a:lnTo>
                    <a:pt x="0" y="675227"/>
                  </a:lnTo>
                  <a:lnTo>
                    <a:pt x="154305" y="675227"/>
                  </a:lnTo>
                  <a:lnTo>
                    <a:pt x="154305" y="260414"/>
                  </a:lnTo>
                  <a:lnTo>
                    <a:pt x="491871" y="675227"/>
                  </a:lnTo>
                  <a:lnTo>
                    <a:pt x="636651" y="675227"/>
                  </a:lnTo>
                  <a:lnTo>
                    <a:pt x="636651" y="0"/>
                  </a:lnTo>
                  <a:lnTo>
                    <a:pt x="482251" y="0"/>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0" name="Полілінія: фігура 19">
              <a:extLst>
                <a:ext uri="{FF2B5EF4-FFF2-40B4-BE49-F238E27FC236}">
                  <a16:creationId xmlns:a16="http://schemas.microsoft.com/office/drawing/2014/main" id="{B5CAA353-B85B-7DAB-62DF-F11F553FD8A1}"/>
                </a:ext>
              </a:extLst>
            </p:cNvPr>
            <p:cNvSpPr/>
            <p:nvPr/>
          </p:nvSpPr>
          <p:spPr>
            <a:xfrm>
              <a:off x="3538537" y="3092481"/>
              <a:ext cx="617315" cy="675322"/>
            </a:xfrm>
            <a:custGeom>
              <a:avLst/>
              <a:gdLst>
                <a:gd name="connsiteX0" fmla="*/ 33719 w 617315"/>
                <a:gd name="connsiteY0" fmla="*/ 125444 h 675322"/>
                <a:gd name="connsiteX1" fmla="*/ 352997 w 617315"/>
                <a:gd name="connsiteY1" fmla="*/ 125444 h 675322"/>
                <a:gd name="connsiteX2" fmla="*/ 0 w 617315"/>
                <a:gd name="connsiteY2" fmla="*/ 665702 h 675322"/>
                <a:gd name="connsiteX3" fmla="*/ 0 w 617315"/>
                <a:gd name="connsiteY3" fmla="*/ 675323 h 675322"/>
                <a:gd name="connsiteX4" fmla="*/ 617315 w 617315"/>
                <a:gd name="connsiteY4" fmla="*/ 675323 h 675322"/>
                <a:gd name="connsiteX5" fmla="*/ 617315 w 617315"/>
                <a:gd name="connsiteY5" fmla="*/ 540258 h 675322"/>
                <a:gd name="connsiteX6" fmla="*/ 271082 w 617315"/>
                <a:gd name="connsiteY6" fmla="*/ 540258 h 675322"/>
                <a:gd name="connsiteX7" fmla="*/ 617315 w 617315"/>
                <a:gd name="connsiteY7" fmla="*/ 9620 h 675322"/>
                <a:gd name="connsiteX8" fmla="*/ 617315 w 617315"/>
                <a:gd name="connsiteY8" fmla="*/ 0 h 675322"/>
                <a:gd name="connsiteX9" fmla="*/ 33719 w 617315"/>
                <a:gd name="connsiteY9" fmla="*/ 0 h 675322"/>
                <a:gd name="connsiteX10" fmla="*/ 33719 w 617315"/>
                <a:gd name="connsiteY10" fmla="*/ 125444 h 67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315" h="675322">
                  <a:moveTo>
                    <a:pt x="33719" y="125444"/>
                  </a:moveTo>
                  <a:lnTo>
                    <a:pt x="352997" y="125444"/>
                  </a:lnTo>
                  <a:lnTo>
                    <a:pt x="0" y="665702"/>
                  </a:lnTo>
                  <a:lnTo>
                    <a:pt x="0" y="675323"/>
                  </a:lnTo>
                  <a:lnTo>
                    <a:pt x="617315" y="675323"/>
                  </a:lnTo>
                  <a:lnTo>
                    <a:pt x="617315" y="540258"/>
                  </a:lnTo>
                  <a:lnTo>
                    <a:pt x="271082" y="540258"/>
                  </a:lnTo>
                  <a:lnTo>
                    <a:pt x="617315" y="9620"/>
                  </a:lnTo>
                  <a:lnTo>
                    <a:pt x="617315" y="0"/>
                  </a:lnTo>
                  <a:lnTo>
                    <a:pt x="33719" y="0"/>
                  </a:lnTo>
                  <a:lnTo>
                    <a:pt x="33719" y="125444"/>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1" name="Полілінія: фігура 20">
              <a:extLst>
                <a:ext uri="{FF2B5EF4-FFF2-40B4-BE49-F238E27FC236}">
                  <a16:creationId xmlns:a16="http://schemas.microsoft.com/office/drawing/2014/main" id="{42116FBC-9A1A-2131-DF0C-8ED8CC91201D}"/>
                </a:ext>
              </a:extLst>
            </p:cNvPr>
            <p:cNvSpPr/>
            <p:nvPr/>
          </p:nvSpPr>
          <p:spPr>
            <a:xfrm>
              <a:off x="4252435" y="3092481"/>
              <a:ext cx="559498" cy="675322"/>
            </a:xfrm>
            <a:custGeom>
              <a:avLst/>
              <a:gdLst>
                <a:gd name="connsiteX0" fmla="*/ 173641 w 559498"/>
                <a:gd name="connsiteY0" fmla="*/ 405194 h 675322"/>
                <a:gd name="connsiteX1" fmla="*/ 491871 w 559498"/>
                <a:gd name="connsiteY1" fmla="*/ 405194 h 675322"/>
                <a:gd name="connsiteX2" fmla="*/ 491871 w 559498"/>
                <a:gd name="connsiteY2" fmla="*/ 270129 h 675322"/>
                <a:gd name="connsiteX3" fmla="*/ 173641 w 559498"/>
                <a:gd name="connsiteY3" fmla="*/ 270129 h 675322"/>
                <a:gd name="connsiteX4" fmla="*/ 173641 w 559498"/>
                <a:gd name="connsiteY4" fmla="*/ 135065 h 675322"/>
                <a:gd name="connsiteX5" fmla="*/ 540163 w 559498"/>
                <a:gd name="connsiteY5" fmla="*/ 135065 h 675322"/>
                <a:gd name="connsiteX6" fmla="*/ 540163 w 559498"/>
                <a:gd name="connsiteY6" fmla="*/ 0 h 675322"/>
                <a:gd name="connsiteX7" fmla="*/ 0 w 559498"/>
                <a:gd name="connsiteY7" fmla="*/ 0 h 675322"/>
                <a:gd name="connsiteX8" fmla="*/ 0 w 559498"/>
                <a:gd name="connsiteY8" fmla="*/ 675323 h 675322"/>
                <a:gd name="connsiteX9" fmla="*/ 559499 w 559498"/>
                <a:gd name="connsiteY9" fmla="*/ 675323 h 675322"/>
                <a:gd name="connsiteX10" fmla="*/ 559499 w 559498"/>
                <a:gd name="connsiteY10" fmla="*/ 540258 h 675322"/>
                <a:gd name="connsiteX11" fmla="*/ 173641 w 559498"/>
                <a:gd name="connsiteY11" fmla="*/ 540258 h 675322"/>
                <a:gd name="connsiteX12" fmla="*/ 173641 w 559498"/>
                <a:gd name="connsiteY12" fmla="*/ 405194 h 67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9498" h="675322">
                  <a:moveTo>
                    <a:pt x="173641" y="405194"/>
                  </a:moveTo>
                  <a:lnTo>
                    <a:pt x="491871" y="405194"/>
                  </a:lnTo>
                  <a:lnTo>
                    <a:pt x="491871" y="270129"/>
                  </a:lnTo>
                  <a:lnTo>
                    <a:pt x="173641" y="270129"/>
                  </a:lnTo>
                  <a:lnTo>
                    <a:pt x="173641" y="135065"/>
                  </a:lnTo>
                  <a:lnTo>
                    <a:pt x="540163" y="135065"/>
                  </a:lnTo>
                  <a:lnTo>
                    <a:pt x="540163" y="0"/>
                  </a:lnTo>
                  <a:lnTo>
                    <a:pt x="0" y="0"/>
                  </a:lnTo>
                  <a:lnTo>
                    <a:pt x="0" y="675323"/>
                  </a:lnTo>
                  <a:lnTo>
                    <a:pt x="559499" y="675323"/>
                  </a:lnTo>
                  <a:lnTo>
                    <a:pt x="559499" y="540258"/>
                  </a:lnTo>
                  <a:lnTo>
                    <a:pt x="173641" y="540258"/>
                  </a:lnTo>
                  <a:lnTo>
                    <a:pt x="173641" y="405194"/>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2" name="Полілінія: фігура 21">
              <a:extLst>
                <a:ext uri="{FF2B5EF4-FFF2-40B4-BE49-F238E27FC236}">
                  <a16:creationId xmlns:a16="http://schemas.microsoft.com/office/drawing/2014/main" id="{B62E4691-3A31-55D9-23D3-2495A10CA5B1}"/>
                </a:ext>
              </a:extLst>
            </p:cNvPr>
            <p:cNvSpPr/>
            <p:nvPr/>
          </p:nvSpPr>
          <p:spPr>
            <a:xfrm>
              <a:off x="4927758" y="3092481"/>
              <a:ext cx="641413" cy="675227"/>
            </a:xfrm>
            <a:custGeom>
              <a:avLst/>
              <a:gdLst>
                <a:gd name="connsiteX0" fmla="*/ 617315 w 641413"/>
                <a:gd name="connsiteY0" fmla="*/ 217075 h 675227"/>
                <a:gd name="connsiteX1" fmla="*/ 325088 w 641413"/>
                <a:gd name="connsiteY1" fmla="*/ 0 h 675227"/>
                <a:gd name="connsiteX2" fmla="*/ 0 w 641413"/>
                <a:gd name="connsiteY2" fmla="*/ 0 h 675227"/>
                <a:gd name="connsiteX3" fmla="*/ 0 w 641413"/>
                <a:gd name="connsiteY3" fmla="*/ 675227 h 675227"/>
                <a:gd name="connsiteX4" fmla="*/ 173641 w 641413"/>
                <a:gd name="connsiteY4" fmla="*/ 675227 h 675227"/>
                <a:gd name="connsiteX5" fmla="*/ 173641 w 641413"/>
                <a:gd name="connsiteY5" fmla="*/ 134969 h 675227"/>
                <a:gd name="connsiteX6" fmla="*/ 309658 w 641413"/>
                <a:gd name="connsiteY6" fmla="*/ 134969 h 675227"/>
                <a:gd name="connsiteX7" fmla="*/ 435959 w 641413"/>
                <a:gd name="connsiteY7" fmla="*/ 242125 h 675227"/>
                <a:gd name="connsiteX8" fmla="*/ 249746 w 641413"/>
                <a:gd name="connsiteY8" fmla="*/ 344424 h 675227"/>
                <a:gd name="connsiteX9" fmla="*/ 217932 w 641413"/>
                <a:gd name="connsiteY9" fmla="*/ 344424 h 675227"/>
                <a:gd name="connsiteX10" fmla="*/ 217932 w 641413"/>
                <a:gd name="connsiteY10" fmla="*/ 358902 h 675227"/>
                <a:gd name="connsiteX11" fmla="*/ 434054 w 641413"/>
                <a:gd name="connsiteY11" fmla="*/ 675227 h 675227"/>
                <a:gd name="connsiteX12" fmla="*/ 641413 w 641413"/>
                <a:gd name="connsiteY12" fmla="*/ 675227 h 675227"/>
                <a:gd name="connsiteX13" fmla="*/ 442722 w 641413"/>
                <a:gd name="connsiteY13" fmla="*/ 416719 h 675227"/>
                <a:gd name="connsiteX14" fmla="*/ 617315 w 641413"/>
                <a:gd name="connsiteY14" fmla="*/ 217075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13" h="675227">
                  <a:moveTo>
                    <a:pt x="617315" y="217075"/>
                  </a:moveTo>
                  <a:cubicBezTo>
                    <a:pt x="617315" y="89725"/>
                    <a:pt x="499586" y="0"/>
                    <a:pt x="325088" y="0"/>
                  </a:cubicBezTo>
                  <a:lnTo>
                    <a:pt x="0" y="0"/>
                  </a:lnTo>
                  <a:lnTo>
                    <a:pt x="0" y="675227"/>
                  </a:lnTo>
                  <a:lnTo>
                    <a:pt x="173641" y="675227"/>
                  </a:lnTo>
                  <a:lnTo>
                    <a:pt x="173641" y="134969"/>
                  </a:lnTo>
                  <a:lnTo>
                    <a:pt x="309658" y="134969"/>
                  </a:lnTo>
                  <a:cubicBezTo>
                    <a:pt x="393573" y="134969"/>
                    <a:pt x="435959" y="172593"/>
                    <a:pt x="435959" y="242125"/>
                  </a:cubicBezTo>
                  <a:cubicBezTo>
                    <a:pt x="435959" y="311658"/>
                    <a:pt x="399383" y="344424"/>
                    <a:pt x="249746" y="344424"/>
                  </a:cubicBezTo>
                  <a:lnTo>
                    <a:pt x="217932" y="344424"/>
                  </a:lnTo>
                  <a:lnTo>
                    <a:pt x="217932" y="358902"/>
                  </a:lnTo>
                  <a:lnTo>
                    <a:pt x="434054" y="675227"/>
                  </a:lnTo>
                  <a:lnTo>
                    <a:pt x="641413" y="675227"/>
                  </a:lnTo>
                  <a:lnTo>
                    <a:pt x="442722" y="416719"/>
                  </a:lnTo>
                  <a:cubicBezTo>
                    <a:pt x="557498" y="386810"/>
                    <a:pt x="617315" y="313563"/>
                    <a:pt x="617315" y="217075"/>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3" name="Полілінія: фігура 22">
              <a:extLst>
                <a:ext uri="{FF2B5EF4-FFF2-40B4-BE49-F238E27FC236}">
                  <a16:creationId xmlns:a16="http://schemas.microsoft.com/office/drawing/2014/main" id="{7E794D42-0FFC-ADCB-008D-1F059E377151}"/>
                </a:ext>
              </a:extLst>
            </p:cNvPr>
            <p:cNvSpPr/>
            <p:nvPr/>
          </p:nvSpPr>
          <p:spPr>
            <a:xfrm>
              <a:off x="4252435" y="3960780"/>
              <a:ext cx="559498" cy="675227"/>
            </a:xfrm>
            <a:custGeom>
              <a:avLst/>
              <a:gdLst>
                <a:gd name="connsiteX0" fmla="*/ 0 w 559498"/>
                <a:gd name="connsiteY0" fmla="*/ 675227 h 675227"/>
                <a:gd name="connsiteX1" fmla="*/ 173546 w 559498"/>
                <a:gd name="connsiteY1" fmla="*/ 675227 h 675227"/>
                <a:gd name="connsiteX2" fmla="*/ 173546 w 559498"/>
                <a:gd name="connsiteY2" fmla="*/ 443675 h 675227"/>
                <a:gd name="connsiteX3" fmla="*/ 491966 w 559498"/>
                <a:gd name="connsiteY3" fmla="*/ 443675 h 675227"/>
                <a:gd name="connsiteX4" fmla="*/ 491966 w 559498"/>
                <a:gd name="connsiteY4" fmla="*/ 308705 h 675227"/>
                <a:gd name="connsiteX5" fmla="*/ 173546 w 559498"/>
                <a:gd name="connsiteY5" fmla="*/ 308705 h 675227"/>
                <a:gd name="connsiteX6" fmla="*/ 173546 w 559498"/>
                <a:gd name="connsiteY6" fmla="*/ 135064 h 675227"/>
                <a:gd name="connsiteX7" fmla="*/ 559499 w 559498"/>
                <a:gd name="connsiteY7" fmla="*/ 135064 h 675227"/>
                <a:gd name="connsiteX8" fmla="*/ 559499 w 559498"/>
                <a:gd name="connsiteY8" fmla="*/ 0 h 675227"/>
                <a:gd name="connsiteX9" fmla="*/ 0 w 559498"/>
                <a:gd name="connsiteY9" fmla="*/ 0 h 675227"/>
                <a:gd name="connsiteX10" fmla="*/ 0 w 559498"/>
                <a:gd name="connsiteY10" fmla="*/ 675227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498" h="675227">
                  <a:moveTo>
                    <a:pt x="0" y="675227"/>
                  </a:moveTo>
                  <a:lnTo>
                    <a:pt x="173546" y="675227"/>
                  </a:lnTo>
                  <a:lnTo>
                    <a:pt x="173546" y="443675"/>
                  </a:lnTo>
                  <a:lnTo>
                    <a:pt x="491966" y="443675"/>
                  </a:lnTo>
                  <a:lnTo>
                    <a:pt x="491966" y="308705"/>
                  </a:lnTo>
                  <a:lnTo>
                    <a:pt x="173546" y="308705"/>
                  </a:lnTo>
                  <a:lnTo>
                    <a:pt x="173546" y="135064"/>
                  </a:lnTo>
                  <a:lnTo>
                    <a:pt x="559499" y="135064"/>
                  </a:lnTo>
                  <a:lnTo>
                    <a:pt x="559499" y="0"/>
                  </a:lnTo>
                  <a:lnTo>
                    <a:pt x="0" y="0"/>
                  </a:lnTo>
                  <a:lnTo>
                    <a:pt x="0" y="675227"/>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4" name="Полілінія: фігура 23">
              <a:extLst>
                <a:ext uri="{FF2B5EF4-FFF2-40B4-BE49-F238E27FC236}">
                  <a16:creationId xmlns:a16="http://schemas.microsoft.com/office/drawing/2014/main" id="{C4D66C79-2F93-3B74-206C-0C771145334A}"/>
                </a:ext>
              </a:extLst>
            </p:cNvPr>
            <p:cNvSpPr/>
            <p:nvPr/>
          </p:nvSpPr>
          <p:spPr>
            <a:xfrm>
              <a:off x="4927758" y="3960780"/>
              <a:ext cx="636650" cy="689705"/>
            </a:xfrm>
            <a:custGeom>
              <a:avLst/>
              <a:gdLst>
                <a:gd name="connsiteX0" fmla="*/ 463010 w 636650"/>
                <a:gd name="connsiteY0" fmla="*/ 371380 h 689705"/>
                <a:gd name="connsiteX1" fmla="*/ 318325 w 636650"/>
                <a:gd name="connsiteY1" fmla="*/ 553784 h 689705"/>
                <a:gd name="connsiteX2" fmla="*/ 173641 w 636650"/>
                <a:gd name="connsiteY2" fmla="*/ 371380 h 689705"/>
                <a:gd name="connsiteX3" fmla="*/ 173641 w 636650"/>
                <a:gd name="connsiteY3" fmla="*/ 0 h 689705"/>
                <a:gd name="connsiteX4" fmla="*/ 0 w 636650"/>
                <a:gd name="connsiteY4" fmla="*/ 0 h 689705"/>
                <a:gd name="connsiteX5" fmla="*/ 0 w 636650"/>
                <a:gd name="connsiteY5" fmla="*/ 390716 h 689705"/>
                <a:gd name="connsiteX6" fmla="*/ 318325 w 636650"/>
                <a:gd name="connsiteY6" fmla="*/ 689705 h 689705"/>
                <a:gd name="connsiteX7" fmla="*/ 636651 w 636650"/>
                <a:gd name="connsiteY7" fmla="*/ 390716 h 689705"/>
                <a:gd name="connsiteX8" fmla="*/ 636651 w 636650"/>
                <a:gd name="connsiteY8" fmla="*/ 0 h 689705"/>
                <a:gd name="connsiteX9" fmla="*/ 463010 w 636650"/>
                <a:gd name="connsiteY9" fmla="*/ 0 h 689705"/>
                <a:gd name="connsiteX10" fmla="*/ 463010 w 636650"/>
                <a:gd name="connsiteY10" fmla="*/ 371380 h 68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650" h="689705">
                  <a:moveTo>
                    <a:pt x="463010" y="371380"/>
                  </a:moveTo>
                  <a:cubicBezTo>
                    <a:pt x="463010" y="498729"/>
                    <a:pt x="414814" y="553784"/>
                    <a:pt x="318325" y="553784"/>
                  </a:cubicBezTo>
                  <a:cubicBezTo>
                    <a:pt x="221837" y="553784"/>
                    <a:pt x="173641" y="498824"/>
                    <a:pt x="173641" y="371380"/>
                  </a:cubicBezTo>
                  <a:lnTo>
                    <a:pt x="173641" y="0"/>
                  </a:lnTo>
                  <a:lnTo>
                    <a:pt x="0" y="0"/>
                  </a:lnTo>
                  <a:lnTo>
                    <a:pt x="0" y="390716"/>
                  </a:lnTo>
                  <a:cubicBezTo>
                    <a:pt x="0" y="574072"/>
                    <a:pt x="115729" y="689705"/>
                    <a:pt x="318325" y="689705"/>
                  </a:cubicBezTo>
                  <a:cubicBezTo>
                    <a:pt x="520922" y="689705"/>
                    <a:pt x="636651" y="573976"/>
                    <a:pt x="636651" y="390716"/>
                  </a:cubicBezTo>
                  <a:lnTo>
                    <a:pt x="636651" y="0"/>
                  </a:lnTo>
                  <a:lnTo>
                    <a:pt x="463010" y="0"/>
                  </a:lnTo>
                  <a:lnTo>
                    <a:pt x="463010" y="371380"/>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5" name="Полілінія: фігура 24">
              <a:extLst>
                <a:ext uri="{FF2B5EF4-FFF2-40B4-BE49-F238E27FC236}">
                  <a16:creationId xmlns:a16="http://schemas.microsoft.com/office/drawing/2014/main" id="{D864046E-9B80-2352-C694-B0A9F2CB46DA}"/>
                </a:ext>
              </a:extLst>
            </p:cNvPr>
            <p:cNvSpPr/>
            <p:nvPr/>
          </p:nvSpPr>
          <p:spPr>
            <a:xfrm>
              <a:off x="5709094" y="3960780"/>
              <a:ext cx="636650" cy="675227"/>
            </a:xfrm>
            <a:custGeom>
              <a:avLst/>
              <a:gdLst>
                <a:gd name="connsiteX0" fmla="*/ 482346 w 636650"/>
                <a:gd name="connsiteY0" fmla="*/ 390716 h 675227"/>
                <a:gd name="connsiteX1" fmla="*/ 164021 w 636650"/>
                <a:gd name="connsiteY1" fmla="*/ 0 h 675227"/>
                <a:gd name="connsiteX2" fmla="*/ 0 w 636650"/>
                <a:gd name="connsiteY2" fmla="*/ 0 h 675227"/>
                <a:gd name="connsiteX3" fmla="*/ 0 w 636650"/>
                <a:gd name="connsiteY3" fmla="*/ 675227 h 675227"/>
                <a:gd name="connsiteX4" fmla="*/ 154305 w 636650"/>
                <a:gd name="connsiteY4" fmla="*/ 675227 h 675227"/>
                <a:gd name="connsiteX5" fmla="*/ 154305 w 636650"/>
                <a:gd name="connsiteY5" fmla="*/ 260413 h 675227"/>
                <a:gd name="connsiteX6" fmla="*/ 491966 w 636650"/>
                <a:gd name="connsiteY6" fmla="*/ 675227 h 675227"/>
                <a:gd name="connsiteX7" fmla="*/ 636651 w 636650"/>
                <a:gd name="connsiteY7" fmla="*/ 675227 h 675227"/>
                <a:gd name="connsiteX8" fmla="*/ 636651 w 636650"/>
                <a:gd name="connsiteY8" fmla="*/ 0 h 675227"/>
                <a:gd name="connsiteX9" fmla="*/ 482346 w 636650"/>
                <a:gd name="connsiteY9" fmla="*/ 0 h 675227"/>
                <a:gd name="connsiteX10" fmla="*/ 482346 w 636650"/>
                <a:gd name="connsiteY10" fmla="*/ 390716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650" h="675227">
                  <a:moveTo>
                    <a:pt x="482346" y="390716"/>
                  </a:moveTo>
                  <a:lnTo>
                    <a:pt x="164021" y="0"/>
                  </a:lnTo>
                  <a:lnTo>
                    <a:pt x="0" y="0"/>
                  </a:lnTo>
                  <a:lnTo>
                    <a:pt x="0" y="675227"/>
                  </a:lnTo>
                  <a:lnTo>
                    <a:pt x="154305" y="675227"/>
                  </a:lnTo>
                  <a:lnTo>
                    <a:pt x="154305" y="260413"/>
                  </a:lnTo>
                  <a:lnTo>
                    <a:pt x="491966" y="675227"/>
                  </a:lnTo>
                  <a:lnTo>
                    <a:pt x="636651" y="675227"/>
                  </a:lnTo>
                  <a:lnTo>
                    <a:pt x="636651" y="0"/>
                  </a:lnTo>
                  <a:lnTo>
                    <a:pt x="482346" y="0"/>
                  </a:lnTo>
                  <a:lnTo>
                    <a:pt x="482346" y="390716"/>
                  </a:lnTo>
                  <a:close/>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6" name="Полілінія: фігура 25">
              <a:extLst>
                <a:ext uri="{FF2B5EF4-FFF2-40B4-BE49-F238E27FC236}">
                  <a16:creationId xmlns:a16="http://schemas.microsoft.com/office/drawing/2014/main" id="{6EE8A838-7D50-DB51-0DB0-DB63394B0130}"/>
                </a:ext>
              </a:extLst>
            </p:cNvPr>
            <p:cNvSpPr/>
            <p:nvPr/>
          </p:nvSpPr>
          <p:spPr>
            <a:xfrm>
              <a:off x="6500145" y="3960780"/>
              <a:ext cx="653129" cy="675322"/>
            </a:xfrm>
            <a:custGeom>
              <a:avLst/>
              <a:gdLst>
                <a:gd name="connsiteX0" fmla="*/ 298990 w 653129"/>
                <a:gd name="connsiteY0" fmla="*/ 0 h 675322"/>
                <a:gd name="connsiteX1" fmla="*/ 0 w 653129"/>
                <a:gd name="connsiteY1" fmla="*/ 0 h 675322"/>
                <a:gd name="connsiteX2" fmla="*/ 0 w 653129"/>
                <a:gd name="connsiteY2" fmla="*/ 675322 h 675322"/>
                <a:gd name="connsiteX3" fmla="*/ 298990 w 653129"/>
                <a:gd name="connsiteY3" fmla="*/ 675322 h 675322"/>
                <a:gd name="connsiteX4" fmla="*/ 653129 w 653129"/>
                <a:gd name="connsiteY4" fmla="*/ 337756 h 675322"/>
                <a:gd name="connsiteX5" fmla="*/ 298990 w 653129"/>
                <a:gd name="connsiteY5" fmla="*/ 95 h 675322"/>
                <a:gd name="connsiteX6" fmla="*/ 294227 w 653129"/>
                <a:gd name="connsiteY6" fmla="*/ 540353 h 675322"/>
                <a:gd name="connsiteX7" fmla="*/ 173736 w 653129"/>
                <a:gd name="connsiteY7" fmla="*/ 540353 h 675322"/>
                <a:gd name="connsiteX8" fmla="*/ 173736 w 653129"/>
                <a:gd name="connsiteY8" fmla="*/ 135160 h 675322"/>
                <a:gd name="connsiteX9" fmla="*/ 294227 w 653129"/>
                <a:gd name="connsiteY9" fmla="*/ 135160 h 675322"/>
                <a:gd name="connsiteX10" fmla="*/ 469773 w 653129"/>
                <a:gd name="connsiteY10" fmla="*/ 337756 h 675322"/>
                <a:gd name="connsiteX11" fmla="*/ 294227 w 653129"/>
                <a:gd name="connsiteY11" fmla="*/ 540258 h 67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3129" h="675322">
                  <a:moveTo>
                    <a:pt x="298990" y="0"/>
                  </a:moveTo>
                  <a:lnTo>
                    <a:pt x="0" y="0"/>
                  </a:lnTo>
                  <a:lnTo>
                    <a:pt x="0" y="675322"/>
                  </a:lnTo>
                  <a:lnTo>
                    <a:pt x="298990" y="675322"/>
                  </a:lnTo>
                  <a:cubicBezTo>
                    <a:pt x="512255" y="675322"/>
                    <a:pt x="653129" y="514255"/>
                    <a:pt x="653129" y="337756"/>
                  </a:cubicBezTo>
                  <a:cubicBezTo>
                    <a:pt x="653129" y="161258"/>
                    <a:pt x="512255" y="95"/>
                    <a:pt x="298990" y="95"/>
                  </a:cubicBezTo>
                  <a:moveTo>
                    <a:pt x="294227" y="540353"/>
                  </a:moveTo>
                  <a:lnTo>
                    <a:pt x="173736" y="540353"/>
                  </a:lnTo>
                  <a:lnTo>
                    <a:pt x="173736" y="135160"/>
                  </a:lnTo>
                  <a:lnTo>
                    <a:pt x="294227" y="135160"/>
                  </a:lnTo>
                  <a:cubicBezTo>
                    <a:pt x="402241" y="135160"/>
                    <a:pt x="469773" y="207550"/>
                    <a:pt x="469773" y="337756"/>
                  </a:cubicBezTo>
                  <a:cubicBezTo>
                    <a:pt x="469773" y="467963"/>
                    <a:pt x="402241" y="540258"/>
                    <a:pt x="294227" y="540258"/>
                  </a:cubicBezTo>
                </a:path>
              </a:pathLst>
            </a:custGeom>
            <a:solidFill>
              <a:srgbClr val="211E53"/>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7" name="Полілінія: фігура 26">
              <a:extLst>
                <a:ext uri="{FF2B5EF4-FFF2-40B4-BE49-F238E27FC236}">
                  <a16:creationId xmlns:a16="http://schemas.microsoft.com/office/drawing/2014/main" id="{324AEAB7-C86D-E8B0-E6FF-25D16A291867}"/>
                </a:ext>
              </a:extLst>
            </p:cNvPr>
            <p:cNvSpPr/>
            <p:nvPr/>
          </p:nvSpPr>
          <p:spPr>
            <a:xfrm>
              <a:off x="5637561" y="2973800"/>
              <a:ext cx="791432" cy="911447"/>
            </a:xfrm>
            <a:custGeom>
              <a:avLst/>
              <a:gdLst>
                <a:gd name="connsiteX0" fmla="*/ 580549 w 791432"/>
                <a:gd name="connsiteY0" fmla="*/ 105823 h 911447"/>
                <a:gd name="connsiteX1" fmla="*/ 614458 w 791432"/>
                <a:gd name="connsiteY1" fmla="*/ 26098 h 911447"/>
                <a:gd name="connsiteX2" fmla="*/ 552831 w 791432"/>
                <a:gd name="connsiteY2" fmla="*/ 0 h 911447"/>
                <a:gd name="connsiteX3" fmla="*/ 519017 w 791432"/>
                <a:gd name="connsiteY3" fmla="*/ 79724 h 911447"/>
                <a:gd name="connsiteX4" fmla="*/ 395669 w 791432"/>
                <a:gd name="connsiteY4" fmla="*/ 60103 h 911447"/>
                <a:gd name="connsiteX5" fmla="*/ 0 w 791432"/>
                <a:gd name="connsiteY5" fmla="*/ 455771 h 911447"/>
                <a:gd name="connsiteX6" fmla="*/ 210884 w 791432"/>
                <a:gd name="connsiteY6" fmla="*/ 805624 h 911447"/>
                <a:gd name="connsiteX7" fmla="*/ 176975 w 791432"/>
                <a:gd name="connsiteY7" fmla="*/ 885349 h 911447"/>
                <a:gd name="connsiteX8" fmla="*/ 238506 w 791432"/>
                <a:gd name="connsiteY8" fmla="*/ 911447 h 911447"/>
                <a:gd name="connsiteX9" fmla="*/ 272320 w 791432"/>
                <a:gd name="connsiteY9" fmla="*/ 831723 h 911447"/>
                <a:gd name="connsiteX10" fmla="*/ 395669 w 791432"/>
                <a:gd name="connsiteY10" fmla="*/ 851440 h 911447"/>
                <a:gd name="connsiteX11" fmla="*/ 791432 w 791432"/>
                <a:gd name="connsiteY11" fmla="*/ 455676 h 911447"/>
                <a:gd name="connsiteX12" fmla="*/ 580549 w 791432"/>
                <a:gd name="connsiteY12" fmla="*/ 105823 h 911447"/>
                <a:gd name="connsiteX13" fmla="*/ 395669 w 791432"/>
                <a:gd name="connsiteY13" fmla="*/ 555022 h 911447"/>
                <a:gd name="connsiteX14" fmla="*/ 296323 w 791432"/>
                <a:gd name="connsiteY14" fmla="*/ 455676 h 911447"/>
                <a:gd name="connsiteX15" fmla="*/ 395669 w 791432"/>
                <a:gd name="connsiteY15" fmla="*/ 356330 h 911447"/>
                <a:gd name="connsiteX16" fmla="*/ 495014 w 791432"/>
                <a:gd name="connsiteY16" fmla="*/ 455676 h 911447"/>
                <a:gd name="connsiteX17" fmla="*/ 395669 w 791432"/>
                <a:gd name="connsiteY17" fmla="*/ 555022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1432" h="911447">
                  <a:moveTo>
                    <a:pt x="580549" y="105823"/>
                  </a:moveTo>
                  <a:lnTo>
                    <a:pt x="614458" y="26098"/>
                  </a:lnTo>
                  <a:lnTo>
                    <a:pt x="552831" y="0"/>
                  </a:lnTo>
                  <a:lnTo>
                    <a:pt x="519017" y="79724"/>
                  </a:lnTo>
                  <a:cubicBezTo>
                    <a:pt x="480251" y="66961"/>
                    <a:pt x="438912" y="60103"/>
                    <a:pt x="395669" y="60103"/>
                  </a:cubicBezTo>
                  <a:cubicBezTo>
                    <a:pt x="177165" y="60103"/>
                    <a:pt x="0" y="237268"/>
                    <a:pt x="0" y="455771"/>
                  </a:cubicBezTo>
                  <a:cubicBezTo>
                    <a:pt x="0" y="607505"/>
                    <a:pt x="85535" y="739331"/>
                    <a:pt x="210884" y="805624"/>
                  </a:cubicBezTo>
                  <a:lnTo>
                    <a:pt x="176975" y="885349"/>
                  </a:lnTo>
                  <a:lnTo>
                    <a:pt x="238506" y="911447"/>
                  </a:lnTo>
                  <a:lnTo>
                    <a:pt x="272320" y="831723"/>
                  </a:lnTo>
                  <a:cubicBezTo>
                    <a:pt x="311182" y="844486"/>
                    <a:pt x="352616" y="851440"/>
                    <a:pt x="395669" y="851440"/>
                  </a:cubicBezTo>
                  <a:cubicBezTo>
                    <a:pt x="614267" y="851440"/>
                    <a:pt x="791432" y="674275"/>
                    <a:pt x="791432" y="455676"/>
                  </a:cubicBezTo>
                  <a:cubicBezTo>
                    <a:pt x="791432" y="303943"/>
                    <a:pt x="705993" y="172117"/>
                    <a:pt x="580549" y="105823"/>
                  </a:cubicBezTo>
                  <a:moveTo>
                    <a:pt x="395669" y="555022"/>
                  </a:moveTo>
                  <a:cubicBezTo>
                    <a:pt x="340805" y="555022"/>
                    <a:pt x="296323" y="510540"/>
                    <a:pt x="296323" y="455676"/>
                  </a:cubicBezTo>
                  <a:cubicBezTo>
                    <a:pt x="296323" y="400812"/>
                    <a:pt x="340805" y="356330"/>
                    <a:pt x="395669" y="356330"/>
                  </a:cubicBezTo>
                  <a:cubicBezTo>
                    <a:pt x="450533" y="356330"/>
                    <a:pt x="495014" y="400812"/>
                    <a:pt x="495014" y="455676"/>
                  </a:cubicBezTo>
                  <a:cubicBezTo>
                    <a:pt x="495014" y="510540"/>
                    <a:pt x="450533" y="555022"/>
                    <a:pt x="395669" y="555022"/>
                  </a:cubicBezTo>
                </a:path>
              </a:pathLst>
            </a:custGeom>
            <a:solidFill>
              <a:srgbClr val="00B7B8"/>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nvGrpSpPr>
          <p:cNvPr id="97" name="Групувати 96">
            <a:extLst>
              <a:ext uri="{FF2B5EF4-FFF2-40B4-BE49-F238E27FC236}">
                <a16:creationId xmlns:a16="http://schemas.microsoft.com/office/drawing/2014/main" id="{0FE9DD05-534E-096B-6B22-EFDCD5E2B860}"/>
              </a:ext>
            </a:extLst>
          </p:cNvPr>
          <p:cNvGrpSpPr/>
          <p:nvPr/>
        </p:nvGrpSpPr>
        <p:grpSpPr>
          <a:xfrm>
            <a:off x="4444367" y="1286141"/>
            <a:ext cx="1173754" cy="725693"/>
            <a:chOff x="4800457" y="2628900"/>
            <a:chExt cx="2592942" cy="1603130"/>
          </a:xfrm>
        </p:grpSpPr>
        <p:sp>
          <p:nvSpPr>
            <p:cNvPr id="32" name="Полілінія: фігура 31">
              <a:extLst>
                <a:ext uri="{FF2B5EF4-FFF2-40B4-BE49-F238E27FC236}">
                  <a16:creationId xmlns:a16="http://schemas.microsoft.com/office/drawing/2014/main" id="{6B0359C7-10BD-EF15-B7CA-883465E2245F}"/>
                </a:ext>
              </a:extLst>
            </p:cNvPr>
            <p:cNvSpPr/>
            <p:nvPr/>
          </p:nvSpPr>
          <p:spPr>
            <a:xfrm>
              <a:off x="5638133" y="2853975"/>
              <a:ext cx="855535" cy="855535"/>
            </a:xfrm>
            <a:custGeom>
              <a:avLst/>
              <a:gdLst>
                <a:gd name="connsiteX0" fmla="*/ 427768 w 855535"/>
                <a:gd name="connsiteY0" fmla="*/ 0 h 855535"/>
                <a:gd name="connsiteX1" fmla="*/ 0 w 855535"/>
                <a:gd name="connsiteY1" fmla="*/ 427768 h 855535"/>
                <a:gd name="connsiteX2" fmla="*/ 427768 w 855535"/>
                <a:gd name="connsiteY2" fmla="*/ 855536 h 855535"/>
                <a:gd name="connsiteX3" fmla="*/ 855536 w 855535"/>
                <a:gd name="connsiteY3" fmla="*/ 427768 h 855535"/>
                <a:gd name="connsiteX4" fmla="*/ 427768 w 855535"/>
                <a:gd name="connsiteY4" fmla="*/ 0 h 855535"/>
                <a:gd name="connsiteX5" fmla="*/ 427768 w 855535"/>
                <a:gd name="connsiteY5" fmla="*/ 829532 h 855535"/>
                <a:gd name="connsiteX6" fmla="*/ 26003 w 855535"/>
                <a:gd name="connsiteY6" fmla="*/ 427768 h 855535"/>
                <a:gd name="connsiteX7" fmla="*/ 427768 w 855535"/>
                <a:gd name="connsiteY7" fmla="*/ 26003 h 855535"/>
                <a:gd name="connsiteX8" fmla="*/ 829532 w 855535"/>
                <a:gd name="connsiteY8" fmla="*/ 427768 h 855535"/>
                <a:gd name="connsiteX9" fmla="*/ 427768 w 855535"/>
                <a:gd name="connsiteY9" fmla="*/ 829532 h 85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5535" h="855535">
                  <a:moveTo>
                    <a:pt x="427768" y="0"/>
                  </a:moveTo>
                  <a:cubicBezTo>
                    <a:pt x="191548" y="0"/>
                    <a:pt x="0" y="191548"/>
                    <a:pt x="0" y="427768"/>
                  </a:cubicBezTo>
                  <a:cubicBezTo>
                    <a:pt x="0" y="663988"/>
                    <a:pt x="191548" y="855536"/>
                    <a:pt x="427768" y="855536"/>
                  </a:cubicBezTo>
                  <a:cubicBezTo>
                    <a:pt x="663988" y="855536"/>
                    <a:pt x="855536" y="663988"/>
                    <a:pt x="855536" y="427768"/>
                  </a:cubicBezTo>
                  <a:cubicBezTo>
                    <a:pt x="855536" y="191548"/>
                    <a:pt x="663988" y="0"/>
                    <a:pt x="427768" y="0"/>
                  </a:cubicBezTo>
                  <a:close/>
                  <a:moveTo>
                    <a:pt x="427768" y="829532"/>
                  </a:moveTo>
                  <a:cubicBezTo>
                    <a:pt x="205931" y="829532"/>
                    <a:pt x="26003" y="649700"/>
                    <a:pt x="26003" y="427768"/>
                  </a:cubicBezTo>
                  <a:cubicBezTo>
                    <a:pt x="26003" y="205835"/>
                    <a:pt x="205835" y="26003"/>
                    <a:pt x="427768" y="26003"/>
                  </a:cubicBezTo>
                  <a:cubicBezTo>
                    <a:pt x="649700" y="26003"/>
                    <a:pt x="829532" y="205835"/>
                    <a:pt x="829532" y="427768"/>
                  </a:cubicBezTo>
                  <a:cubicBezTo>
                    <a:pt x="829532" y="649700"/>
                    <a:pt x="649700" y="829532"/>
                    <a:pt x="427768" y="829532"/>
                  </a:cubicBezTo>
                  <a:close/>
                </a:path>
              </a:pathLst>
            </a:custGeom>
            <a:solidFill>
              <a:srgbClr val="EF505B"/>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nvGrpSpPr>
            <p:cNvPr id="33" name="Графіка 29">
              <a:extLst>
                <a:ext uri="{FF2B5EF4-FFF2-40B4-BE49-F238E27FC236}">
                  <a16:creationId xmlns:a16="http://schemas.microsoft.com/office/drawing/2014/main" id="{A4834274-C846-1180-53CC-B446FF6BE960}"/>
                </a:ext>
              </a:extLst>
            </p:cNvPr>
            <p:cNvGrpSpPr/>
            <p:nvPr/>
          </p:nvGrpSpPr>
          <p:grpSpPr>
            <a:xfrm>
              <a:off x="4800689" y="2628900"/>
              <a:ext cx="2592234" cy="1406051"/>
              <a:chOff x="4800689" y="2628900"/>
              <a:chExt cx="2592234" cy="1406051"/>
            </a:xfrm>
            <a:solidFill>
              <a:srgbClr val="404D9F"/>
            </a:solidFill>
          </p:grpSpPr>
          <p:sp>
            <p:nvSpPr>
              <p:cNvPr id="34" name="Полілінія: фігура 33">
                <a:extLst>
                  <a:ext uri="{FF2B5EF4-FFF2-40B4-BE49-F238E27FC236}">
                    <a16:creationId xmlns:a16="http://schemas.microsoft.com/office/drawing/2014/main" id="{2C9C55E8-0EFC-52E3-0F40-1E149EB123B9}"/>
                  </a:ext>
                </a:extLst>
              </p:cNvPr>
              <p:cNvSpPr/>
              <p:nvPr/>
            </p:nvSpPr>
            <p:spPr>
              <a:xfrm>
                <a:off x="6645592" y="3004223"/>
                <a:ext cx="375285" cy="504213"/>
              </a:xfrm>
              <a:custGeom>
                <a:avLst/>
                <a:gdLst>
                  <a:gd name="connsiteX0" fmla="*/ 373666 w 375285"/>
                  <a:gd name="connsiteY0" fmla="*/ 497547 h 504213"/>
                  <a:gd name="connsiteX1" fmla="*/ 293751 w 375285"/>
                  <a:gd name="connsiteY1" fmla="*/ 303428 h 504213"/>
                  <a:gd name="connsiteX2" fmla="*/ 245269 w 375285"/>
                  <a:gd name="connsiteY2" fmla="*/ 253993 h 504213"/>
                  <a:gd name="connsiteX3" fmla="*/ 256223 w 375285"/>
                  <a:gd name="connsiteY3" fmla="*/ 250469 h 504213"/>
                  <a:gd name="connsiteX4" fmla="*/ 340042 w 375285"/>
                  <a:gd name="connsiteY4" fmla="*/ 174650 h 504213"/>
                  <a:gd name="connsiteX5" fmla="*/ 342614 w 375285"/>
                  <a:gd name="connsiteY5" fmla="*/ 100450 h 504213"/>
                  <a:gd name="connsiteX6" fmla="*/ 328708 w 375285"/>
                  <a:gd name="connsiteY6" fmla="*/ 63493 h 504213"/>
                  <a:gd name="connsiteX7" fmla="*/ 253175 w 375285"/>
                  <a:gd name="connsiteY7" fmla="*/ 11296 h 504213"/>
                  <a:gd name="connsiteX8" fmla="*/ 157353 w 375285"/>
                  <a:gd name="connsiteY8" fmla="*/ 438 h 504213"/>
                  <a:gd name="connsiteX9" fmla="*/ 12383 w 375285"/>
                  <a:gd name="connsiteY9" fmla="*/ 247 h 504213"/>
                  <a:gd name="connsiteX10" fmla="*/ 0 w 375285"/>
                  <a:gd name="connsiteY10" fmla="*/ 247 h 504213"/>
                  <a:gd name="connsiteX11" fmla="*/ 0 w 375285"/>
                  <a:gd name="connsiteY11" fmla="*/ 502596 h 504213"/>
                  <a:gd name="connsiteX12" fmla="*/ 100965 w 375285"/>
                  <a:gd name="connsiteY12" fmla="*/ 501357 h 504213"/>
                  <a:gd name="connsiteX13" fmla="*/ 100965 w 375285"/>
                  <a:gd name="connsiteY13" fmla="*/ 294093 h 504213"/>
                  <a:gd name="connsiteX14" fmla="*/ 154877 w 375285"/>
                  <a:gd name="connsiteY14" fmla="*/ 295998 h 504213"/>
                  <a:gd name="connsiteX15" fmla="*/ 190595 w 375285"/>
                  <a:gd name="connsiteY15" fmla="*/ 319620 h 504213"/>
                  <a:gd name="connsiteX16" fmla="*/ 201454 w 375285"/>
                  <a:gd name="connsiteY16" fmla="*/ 340766 h 504213"/>
                  <a:gd name="connsiteX17" fmla="*/ 252413 w 375285"/>
                  <a:gd name="connsiteY17" fmla="*/ 473068 h 504213"/>
                  <a:gd name="connsiteX18" fmla="*/ 264128 w 375285"/>
                  <a:gd name="connsiteY18" fmla="*/ 503072 h 504213"/>
                  <a:gd name="connsiteX19" fmla="*/ 375285 w 375285"/>
                  <a:gd name="connsiteY19" fmla="*/ 501834 h 504213"/>
                  <a:gd name="connsiteX20" fmla="*/ 373666 w 375285"/>
                  <a:gd name="connsiteY20" fmla="*/ 497643 h 504213"/>
                  <a:gd name="connsiteX21" fmla="*/ 221171 w 375285"/>
                  <a:gd name="connsiteY21" fmla="*/ 194081 h 504213"/>
                  <a:gd name="connsiteX22" fmla="*/ 180023 w 375285"/>
                  <a:gd name="connsiteY22" fmla="*/ 211893 h 504213"/>
                  <a:gd name="connsiteX23" fmla="*/ 102775 w 375285"/>
                  <a:gd name="connsiteY23" fmla="*/ 214560 h 504213"/>
                  <a:gd name="connsiteX24" fmla="*/ 101441 w 375285"/>
                  <a:gd name="connsiteY24" fmla="*/ 213321 h 504213"/>
                  <a:gd name="connsiteX25" fmla="*/ 101441 w 375285"/>
                  <a:gd name="connsiteY25" fmla="*/ 79400 h 504213"/>
                  <a:gd name="connsiteX26" fmla="*/ 168974 w 375285"/>
                  <a:gd name="connsiteY26" fmla="*/ 81210 h 504213"/>
                  <a:gd name="connsiteX27" fmla="*/ 197834 w 375285"/>
                  <a:gd name="connsiteY27" fmla="*/ 86544 h 504213"/>
                  <a:gd name="connsiteX28" fmla="*/ 240030 w 375285"/>
                  <a:gd name="connsiteY28" fmla="*/ 132835 h 504213"/>
                  <a:gd name="connsiteX29" fmla="*/ 221171 w 375285"/>
                  <a:gd name="connsiteY29" fmla="*/ 194176 h 50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75285" h="504213">
                    <a:moveTo>
                      <a:pt x="373666" y="497547"/>
                    </a:moveTo>
                    <a:cubicBezTo>
                      <a:pt x="347091" y="432777"/>
                      <a:pt x="320992" y="367912"/>
                      <a:pt x="293751" y="303428"/>
                    </a:cubicBezTo>
                    <a:cubicBezTo>
                      <a:pt x="284417" y="281235"/>
                      <a:pt x="271558" y="260946"/>
                      <a:pt x="245269" y="253993"/>
                    </a:cubicBezTo>
                    <a:cubicBezTo>
                      <a:pt x="249079" y="252279"/>
                      <a:pt x="252603" y="251326"/>
                      <a:pt x="256223" y="250469"/>
                    </a:cubicBezTo>
                    <a:cubicBezTo>
                      <a:pt x="297466" y="239896"/>
                      <a:pt x="326136" y="215226"/>
                      <a:pt x="340042" y="174650"/>
                    </a:cubicBezTo>
                    <a:cubicBezTo>
                      <a:pt x="348329" y="150361"/>
                      <a:pt x="347282" y="125406"/>
                      <a:pt x="342614" y="100450"/>
                    </a:cubicBezTo>
                    <a:cubicBezTo>
                      <a:pt x="340138" y="87306"/>
                      <a:pt x="335471" y="75018"/>
                      <a:pt x="328708" y="63493"/>
                    </a:cubicBezTo>
                    <a:cubicBezTo>
                      <a:pt x="311658" y="34347"/>
                      <a:pt x="284321" y="20059"/>
                      <a:pt x="253175" y="11296"/>
                    </a:cubicBezTo>
                    <a:cubicBezTo>
                      <a:pt x="221837" y="2533"/>
                      <a:pt x="189548" y="1009"/>
                      <a:pt x="157353" y="438"/>
                    </a:cubicBezTo>
                    <a:cubicBezTo>
                      <a:pt x="109061" y="-420"/>
                      <a:pt x="60674" y="247"/>
                      <a:pt x="12383" y="247"/>
                    </a:cubicBezTo>
                    <a:lnTo>
                      <a:pt x="0" y="247"/>
                    </a:lnTo>
                    <a:lnTo>
                      <a:pt x="0" y="502596"/>
                    </a:lnTo>
                    <a:cubicBezTo>
                      <a:pt x="19050" y="504786"/>
                      <a:pt x="92488" y="504024"/>
                      <a:pt x="100965" y="501357"/>
                    </a:cubicBezTo>
                    <a:lnTo>
                      <a:pt x="100965" y="294093"/>
                    </a:lnTo>
                    <a:cubicBezTo>
                      <a:pt x="119444" y="294951"/>
                      <a:pt x="137065" y="292855"/>
                      <a:pt x="154877" y="295998"/>
                    </a:cubicBezTo>
                    <a:cubicBezTo>
                      <a:pt x="170402" y="298761"/>
                      <a:pt x="182499" y="306095"/>
                      <a:pt x="190595" y="319620"/>
                    </a:cubicBezTo>
                    <a:cubicBezTo>
                      <a:pt x="194691" y="326383"/>
                      <a:pt x="198596" y="333432"/>
                      <a:pt x="201454" y="340766"/>
                    </a:cubicBezTo>
                    <a:cubicBezTo>
                      <a:pt x="218599" y="384771"/>
                      <a:pt x="235458" y="428967"/>
                      <a:pt x="252413" y="473068"/>
                    </a:cubicBezTo>
                    <a:cubicBezTo>
                      <a:pt x="256318" y="483260"/>
                      <a:pt x="260318" y="493356"/>
                      <a:pt x="264128" y="503072"/>
                    </a:cubicBezTo>
                    <a:cubicBezTo>
                      <a:pt x="299657" y="505072"/>
                      <a:pt x="366332" y="504310"/>
                      <a:pt x="375285" y="501834"/>
                    </a:cubicBezTo>
                    <a:cubicBezTo>
                      <a:pt x="374713" y="500405"/>
                      <a:pt x="374237" y="499071"/>
                      <a:pt x="373666" y="497643"/>
                    </a:cubicBezTo>
                    <a:close/>
                    <a:moveTo>
                      <a:pt x="221171" y="194081"/>
                    </a:moveTo>
                    <a:cubicBezTo>
                      <a:pt x="209455" y="204463"/>
                      <a:pt x="194977" y="209321"/>
                      <a:pt x="180023" y="211893"/>
                    </a:cubicBezTo>
                    <a:cubicBezTo>
                      <a:pt x="154496" y="216179"/>
                      <a:pt x="128588" y="215036"/>
                      <a:pt x="102775" y="214560"/>
                    </a:cubicBezTo>
                    <a:cubicBezTo>
                      <a:pt x="102489" y="214560"/>
                      <a:pt x="102203" y="214083"/>
                      <a:pt x="101441" y="213321"/>
                    </a:cubicBezTo>
                    <a:lnTo>
                      <a:pt x="101441" y="79400"/>
                    </a:lnTo>
                    <a:cubicBezTo>
                      <a:pt x="124492" y="79781"/>
                      <a:pt x="146780" y="77876"/>
                      <a:pt x="168974" y="81210"/>
                    </a:cubicBezTo>
                    <a:cubicBezTo>
                      <a:pt x="178689" y="82638"/>
                      <a:pt x="188500" y="83877"/>
                      <a:pt x="197834" y="86544"/>
                    </a:cubicBezTo>
                    <a:cubicBezTo>
                      <a:pt x="221266" y="93211"/>
                      <a:pt x="236887" y="107784"/>
                      <a:pt x="240030" y="132835"/>
                    </a:cubicBezTo>
                    <a:cubicBezTo>
                      <a:pt x="242888" y="155886"/>
                      <a:pt x="239840" y="177698"/>
                      <a:pt x="221171" y="19417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5" name="Полілінія: фігура 34">
                <a:extLst>
                  <a:ext uri="{FF2B5EF4-FFF2-40B4-BE49-F238E27FC236}">
                    <a16:creationId xmlns:a16="http://schemas.microsoft.com/office/drawing/2014/main" id="{1A23A2A0-E055-BDF1-6218-816A148AAC89}"/>
                  </a:ext>
                </a:extLst>
              </p:cNvPr>
              <p:cNvSpPr/>
              <p:nvPr/>
            </p:nvSpPr>
            <p:spPr>
              <a:xfrm>
                <a:off x="7095362" y="3005137"/>
                <a:ext cx="297561" cy="501967"/>
              </a:xfrm>
              <a:custGeom>
                <a:avLst/>
                <a:gdLst>
                  <a:gd name="connsiteX0" fmla="*/ 100489 w 297561"/>
                  <a:gd name="connsiteY0" fmla="*/ 423100 h 501967"/>
                  <a:gd name="connsiteX1" fmla="*/ 100489 w 297561"/>
                  <a:gd name="connsiteY1" fmla="*/ 281464 h 501967"/>
                  <a:gd name="connsiteX2" fmla="*/ 279368 w 297561"/>
                  <a:gd name="connsiteY2" fmla="*/ 281464 h 501967"/>
                  <a:gd name="connsiteX3" fmla="*/ 279368 w 297561"/>
                  <a:gd name="connsiteY3" fmla="*/ 202406 h 501967"/>
                  <a:gd name="connsiteX4" fmla="*/ 100489 w 297561"/>
                  <a:gd name="connsiteY4" fmla="*/ 202406 h 501967"/>
                  <a:gd name="connsiteX5" fmla="*/ 100489 w 297561"/>
                  <a:gd name="connsiteY5" fmla="*/ 77915 h 501967"/>
                  <a:gd name="connsiteX6" fmla="*/ 295942 w 297561"/>
                  <a:gd name="connsiteY6" fmla="*/ 77915 h 501967"/>
                  <a:gd name="connsiteX7" fmla="*/ 295942 w 297561"/>
                  <a:gd name="connsiteY7" fmla="*/ 0 h 501967"/>
                  <a:gd name="connsiteX8" fmla="*/ 0 w 297561"/>
                  <a:gd name="connsiteY8" fmla="*/ 0 h 501967"/>
                  <a:gd name="connsiteX9" fmla="*/ 0 w 297561"/>
                  <a:gd name="connsiteY9" fmla="*/ 501967 h 501967"/>
                  <a:gd name="connsiteX10" fmla="*/ 297561 w 297561"/>
                  <a:gd name="connsiteY10" fmla="*/ 501967 h 501967"/>
                  <a:gd name="connsiteX11" fmla="*/ 297561 w 297561"/>
                  <a:gd name="connsiteY11" fmla="*/ 423196 h 501967"/>
                  <a:gd name="connsiteX12" fmla="*/ 100679 w 297561"/>
                  <a:gd name="connsiteY12" fmla="*/ 423196 h 50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561" h="501967">
                    <a:moveTo>
                      <a:pt x="100489" y="423100"/>
                    </a:moveTo>
                    <a:lnTo>
                      <a:pt x="100489" y="281464"/>
                    </a:lnTo>
                    <a:lnTo>
                      <a:pt x="279368" y="281464"/>
                    </a:lnTo>
                    <a:lnTo>
                      <a:pt x="279368" y="202406"/>
                    </a:lnTo>
                    <a:lnTo>
                      <a:pt x="100489" y="202406"/>
                    </a:lnTo>
                    <a:lnTo>
                      <a:pt x="100489" y="77915"/>
                    </a:lnTo>
                    <a:lnTo>
                      <a:pt x="295942" y="77915"/>
                    </a:lnTo>
                    <a:lnTo>
                      <a:pt x="295942" y="0"/>
                    </a:lnTo>
                    <a:lnTo>
                      <a:pt x="0" y="0"/>
                    </a:lnTo>
                    <a:lnTo>
                      <a:pt x="0" y="501967"/>
                    </a:lnTo>
                    <a:lnTo>
                      <a:pt x="297561" y="501967"/>
                    </a:lnTo>
                    <a:lnTo>
                      <a:pt x="297561" y="423196"/>
                    </a:lnTo>
                    <a:lnTo>
                      <a:pt x="100679" y="423196"/>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6" name="Полілінія: фігура 35">
                <a:extLst>
                  <a:ext uri="{FF2B5EF4-FFF2-40B4-BE49-F238E27FC236}">
                    <a16:creationId xmlns:a16="http://schemas.microsoft.com/office/drawing/2014/main" id="{4AABB215-C660-8958-8AAA-5C6319F1C392}"/>
                  </a:ext>
                </a:extLst>
              </p:cNvPr>
              <p:cNvSpPr/>
              <p:nvPr/>
            </p:nvSpPr>
            <p:spPr>
              <a:xfrm>
                <a:off x="4800689" y="2996330"/>
                <a:ext cx="325354" cy="519899"/>
              </a:xfrm>
              <a:custGeom>
                <a:avLst/>
                <a:gdLst>
                  <a:gd name="connsiteX0" fmla="*/ 312521 w 325354"/>
                  <a:gd name="connsiteY0" fmla="*/ 305416 h 519899"/>
                  <a:gd name="connsiteX1" fmla="*/ 252228 w 325354"/>
                  <a:gd name="connsiteY1" fmla="*/ 245408 h 519899"/>
                  <a:gd name="connsiteX2" fmla="*/ 178409 w 325354"/>
                  <a:gd name="connsiteY2" fmla="*/ 213214 h 519899"/>
                  <a:gd name="connsiteX3" fmla="*/ 133166 w 325354"/>
                  <a:gd name="connsiteY3" fmla="*/ 192259 h 519899"/>
                  <a:gd name="connsiteX4" fmla="*/ 106210 w 325354"/>
                  <a:gd name="connsiteY4" fmla="*/ 158731 h 519899"/>
                  <a:gd name="connsiteX5" fmla="*/ 137261 w 325354"/>
                  <a:gd name="connsiteY5" fmla="*/ 89770 h 519899"/>
                  <a:gd name="connsiteX6" fmla="*/ 182029 w 325354"/>
                  <a:gd name="connsiteY6" fmla="*/ 78530 h 519899"/>
                  <a:gd name="connsiteX7" fmla="*/ 274326 w 325354"/>
                  <a:gd name="connsiteY7" fmla="*/ 95104 h 519899"/>
                  <a:gd name="connsiteX8" fmla="*/ 287090 w 325354"/>
                  <a:gd name="connsiteY8" fmla="*/ 99581 h 519899"/>
                  <a:gd name="connsiteX9" fmla="*/ 295948 w 325354"/>
                  <a:gd name="connsiteY9" fmla="*/ 17666 h 519899"/>
                  <a:gd name="connsiteX10" fmla="*/ 285280 w 325354"/>
                  <a:gd name="connsiteY10" fmla="*/ 14332 h 519899"/>
                  <a:gd name="connsiteX11" fmla="*/ 162884 w 325354"/>
                  <a:gd name="connsiteY11" fmla="*/ 330 h 519899"/>
                  <a:gd name="connsiteX12" fmla="*/ 90875 w 325354"/>
                  <a:gd name="connsiteY12" fmla="*/ 14618 h 519899"/>
                  <a:gd name="connsiteX13" fmla="*/ 15151 w 325354"/>
                  <a:gd name="connsiteY13" fmla="*/ 81578 h 519899"/>
                  <a:gd name="connsiteX14" fmla="*/ 1149 w 325354"/>
                  <a:gd name="connsiteY14" fmla="*/ 173685 h 519899"/>
                  <a:gd name="connsiteX15" fmla="*/ 16484 w 325354"/>
                  <a:gd name="connsiteY15" fmla="*/ 220834 h 519899"/>
                  <a:gd name="connsiteX16" fmla="*/ 70777 w 325354"/>
                  <a:gd name="connsiteY16" fmla="*/ 271602 h 519899"/>
                  <a:gd name="connsiteX17" fmla="*/ 138023 w 325354"/>
                  <a:gd name="connsiteY17" fmla="*/ 301892 h 519899"/>
                  <a:gd name="connsiteX18" fmla="*/ 188411 w 325354"/>
                  <a:gd name="connsiteY18" fmla="*/ 325418 h 519899"/>
                  <a:gd name="connsiteX19" fmla="*/ 213176 w 325354"/>
                  <a:gd name="connsiteY19" fmla="*/ 348469 h 519899"/>
                  <a:gd name="connsiteX20" fmla="*/ 196126 w 325354"/>
                  <a:gd name="connsiteY20" fmla="*/ 421716 h 519899"/>
                  <a:gd name="connsiteX21" fmla="*/ 134118 w 325354"/>
                  <a:gd name="connsiteY21" fmla="*/ 440957 h 519899"/>
                  <a:gd name="connsiteX22" fmla="*/ 32105 w 325354"/>
                  <a:gd name="connsiteY22" fmla="*/ 417430 h 519899"/>
                  <a:gd name="connsiteX23" fmla="*/ 17437 w 325354"/>
                  <a:gd name="connsiteY23" fmla="*/ 410762 h 519899"/>
                  <a:gd name="connsiteX24" fmla="*/ 8102 w 325354"/>
                  <a:gd name="connsiteY24" fmla="*/ 500393 h 519899"/>
                  <a:gd name="connsiteX25" fmla="*/ 32772 w 325354"/>
                  <a:gd name="connsiteY25" fmla="*/ 506489 h 519899"/>
                  <a:gd name="connsiteX26" fmla="*/ 99733 w 325354"/>
                  <a:gd name="connsiteY26" fmla="*/ 518300 h 519899"/>
                  <a:gd name="connsiteX27" fmla="*/ 182791 w 325354"/>
                  <a:gd name="connsiteY27" fmla="*/ 516680 h 519899"/>
                  <a:gd name="connsiteX28" fmla="*/ 254895 w 325354"/>
                  <a:gd name="connsiteY28" fmla="*/ 494297 h 519899"/>
                  <a:gd name="connsiteX29" fmla="*/ 319475 w 325354"/>
                  <a:gd name="connsiteY29" fmla="*/ 415620 h 519899"/>
                  <a:gd name="connsiteX30" fmla="*/ 324999 w 325354"/>
                  <a:gd name="connsiteY30" fmla="*/ 353517 h 519899"/>
                  <a:gd name="connsiteX31" fmla="*/ 312617 w 325354"/>
                  <a:gd name="connsiteY31" fmla="*/ 305511 h 51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25354" h="519899">
                    <a:moveTo>
                      <a:pt x="312521" y="305416"/>
                    </a:moveTo>
                    <a:cubicBezTo>
                      <a:pt x="299567" y="278270"/>
                      <a:pt x="277850" y="259791"/>
                      <a:pt x="252228" y="245408"/>
                    </a:cubicBezTo>
                    <a:cubicBezTo>
                      <a:pt x="228701" y="232169"/>
                      <a:pt x="203174" y="223406"/>
                      <a:pt x="178409" y="213214"/>
                    </a:cubicBezTo>
                    <a:cubicBezTo>
                      <a:pt x="163074" y="206832"/>
                      <a:pt x="147834" y="200069"/>
                      <a:pt x="133166" y="192259"/>
                    </a:cubicBezTo>
                    <a:cubicBezTo>
                      <a:pt x="119735" y="185115"/>
                      <a:pt x="108782" y="174352"/>
                      <a:pt x="106210" y="158731"/>
                    </a:cubicBezTo>
                    <a:cubicBezTo>
                      <a:pt x="102114" y="133585"/>
                      <a:pt x="109448" y="105105"/>
                      <a:pt x="137261" y="89770"/>
                    </a:cubicBezTo>
                    <a:cubicBezTo>
                      <a:pt x="151168" y="82055"/>
                      <a:pt x="166313" y="78721"/>
                      <a:pt x="182029" y="78530"/>
                    </a:cubicBezTo>
                    <a:cubicBezTo>
                      <a:pt x="213842" y="78149"/>
                      <a:pt x="244513" y="84245"/>
                      <a:pt x="274326" y="95104"/>
                    </a:cubicBezTo>
                    <a:cubicBezTo>
                      <a:pt x="278327" y="96533"/>
                      <a:pt x="282422" y="97961"/>
                      <a:pt x="287090" y="99581"/>
                    </a:cubicBezTo>
                    <a:cubicBezTo>
                      <a:pt x="290138" y="71196"/>
                      <a:pt x="292995" y="44621"/>
                      <a:pt x="295948" y="17666"/>
                    </a:cubicBezTo>
                    <a:cubicBezTo>
                      <a:pt x="291662" y="16332"/>
                      <a:pt x="288518" y="15189"/>
                      <a:pt x="285280" y="14332"/>
                    </a:cubicBezTo>
                    <a:cubicBezTo>
                      <a:pt x="245275" y="2997"/>
                      <a:pt x="204508" y="-1289"/>
                      <a:pt x="162884" y="330"/>
                    </a:cubicBezTo>
                    <a:cubicBezTo>
                      <a:pt x="138023" y="1283"/>
                      <a:pt x="114020" y="5569"/>
                      <a:pt x="90875" y="14618"/>
                    </a:cubicBezTo>
                    <a:cubicBezTo>
                      <a:pt x="57442" y="27667"/>
                      <a:pt x="31248" y="49098"/>
                      <a:pt x="15151" y="81578"/>
                    </a:cubicBezTo>
                    <a:cubicBezTo>
                      <a:pt x="578" y="110630"/>
                      <a:pt x="-1899" y="141967"/>
                      <a:pt x="1149" y="173685"/>
                    </a:cubicBezTo>
                    <a:cubicBezTo>
                      <a:pt x="2768" y="190259"/>
                      <a:pt x="7817" y="206261"/>
                      <a:pt x="16484" y="220834"/>
                    </a:cubicBezTo>
                    <a:cubicBezTo>
                      <a:pt x="29724" y="242932"/>
                      <a:pt x="48107" y="259982"/>
                      <a:pt x="70777" y="271602"/>
                    </a:cubicBezTo>
                    <a:cubicBezTo>
                      <a:pt x="92589" y="282842"/>
                      <a:pt x="115640" y="291700"/>
                      <a:pt x="138023" y="301892"/>
                    </a:cubicBezTo>
                    <a:cubicBezTo>
                      <a:pt x="154883" y="309512"/>
                      <a:pt x="171932" y="317036"/>
                      <a:pt x="188411" y="325418"/>
                    </a:cubicBezTo>
                    <a:cubicBezTo>
                      <a:pt x="198602" y="330657"/>
                      <a:pt x="207080" y="338468"/>
                      <a:pt x="213176" y="348469"/>
                    </a:cubicBezTo>
                    <a:cubicBezTo>
                      <a:pt x="226034" y="369519"/>
                      <a:pt x="223463" y="402952"/>
                      <a:pt x="196126" y="421716"/>
                    </a:cubicBezTo>
                    <a:cubicBezTo>
                      <a:pt x="177362" y="434670"/>
                      <a:pt x="156407" y="440480"/>
                      <a:pt x="134118" y="440957"/>
                    </a:cubicBezTo>
                    <a:cubicBezTo>
                      <a:pt x="98304" y="441719"/>
                      <a:pt x="64395" y="432575"/>
                      <a:pt x="32105" y="417430"/>
                    </a:cubicBezTo>
                    <a:cubicBezTo>
                      <a:pt x="27438" y="415239"/>
                      <a:pt x="22676" y="413144"/>
                      <a:pt x="17437" y="410762"/>
                    </a:cubicBezTo>
                    <a:cubicBezTo>
                      <a:pt x="14294" y="440861"/>
                      <a:pt x="11246" y="469817"/>
                      <a:pt x="8102" y="500393"/>
                    </a:cubicBezTo>
                    <a:cubicBezTo>
                      <a:pt x="16675" y="502583"/>
                      <a:pt x="24676" y="504965"/>
                      <a:pt x="32772" y="506489"/>
                    </a:cubicBezTo>
                    <a:cubicBezTo>
                      <a:pt x="55061" y="510775"/>
                      <a:pt x="77254" y="516585"/>
                      <a:pt x="99733" y="518300"/>
                    </a:cubicBezTo>
                    <a:cubicBezTo>
                      <a:pt x="127260" y="520395"/>
                      <a:pt x="155168" y="520967"/>
                      <a:pt x="182791" y="516680"/>
                    </a:cubicBezTo>
                    <a:cubicBezTo>
                      <a:pt x="208032" y="512775"/>
                      <a:pt x="232321" y="506489"/>
                      <a:pt x="254895" y="494297"/>
                    </a:cubicBezTo>
                    <a:cubicBezTo>
                      <a:pt x="287185" y="476771"/>
                      <a:pt x="308902" y="450863"/>
                      <a:pt x="319475" y="415620"/>
                    </a:cubicBezTo>
                    <a:cubicBezTo>
                      <a:pt x="325571" y="395332"/>
                      <a:pt x="325856" y="374472"/>
                      <a:pt x="324999" y="353517"/>
                    </a:cubicBezTo>
                    <a:cubicBezTo>
                      <a:pt x="324332" y="336658"/>
                      <a:pt x="319951" y="320656"/>
                      <a:pt x="312617" y="305511"/>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7" name="Полілінія: фігура 36">
                <a:extLst>
                  <a:ext uri="{FF2B5EF4-FFF2-40B4-BE49-F238E27FC236}">
                    <a16:creationId xmlns:a16="http://schemas.microsoft.com/office/drawing/2014/main" id="{60810901-7C31-3C21-7B59-5D6DEBFACF0C}"/>
                  </a:ext>
                </a:extLst>
              </p:cNvPr>
              <p:cNvSpPr/>
              <p:nvPr/>
            </p:nvSpPr>
            <p:spPr>
              <a:xfrm>
                <a:off x="5186558" y="2995772"/>
                <a:ext cx="390614" cy="520251"/>
              </a:xfrm>
              <a:custGeom>
                <a:avLst/>
                <a:gdLst>
                  <a:gd name="connsiteX0" fmla="*/ 236500 w 390614"/>
                  <a:gd name="connsiteY0" fmla="*/ 437419 h 520251"/>
                  <a:gd name="connsiteX1" fmla="*/ 129058 w 390614"/>
                  <a:gd name="connsiteY1" fmla="*/ 360647 h 520251"/>
                  <a:gd name="connsiteX2" fmla="*/ 105245 w 390614"/>
                  <a:gd name="connsiteY2" fmla="*/ 259015 h 520251"/>
                  <a:gd name="connsiteX3" fmla="*/ 148584 w 390614"/>
                  <a:gd name="connsiteY3" fmla="*/ 134047 h 520251"/>
                  <a:gd name="connsiteX4" fmla="*/ 217545 w 390614"/>
                  <a:gd name="connsiteY4" fmla="*/ 87851 h 520251"/>
                  <a:gd name="connsiteX5" fmla="*/ 302889 w 390614"/>
                  <a:gd name="connsiteY5" fmla="*/ 80517 h 520251"/>
                  <a:gd name="connsiteX6" fmla="*/ 375374 w 390614"/>
                  <a:gd name="connsiteY6" fmla="*/ 101662 h 520251"/>
                  <a:gd name="connsiteX7" fmla="*/ 382899 w 390614"/>
                  <a:gd name="connsiteY7" fmla="*/ 104996 h 520251"/>
                  <a:gd name="connsiteX8" fmla="*/ 389186 w 390614"/>
                  <a:gd name="connsiteY8" fmla="*/ 21081 h 520251"/>
                  <a:gd name="connsiteX9" fmla="*/ 275648 w 390614"/>
                  <a:gd name="connsiteY9" fmla="*/ 31 h 520251"/>
                  <a:gd name="connsiteX10" fmla="*/ 210020 w 390614"/>
                  <a:gd name="connsiteY10" fmla="*/ 5460 h 520251"/>
                  <a:gd name="connsiteX11" fmla="*/ 118295 w 390614"/>
                  <a:gd name="connsiteY11" fmla="*/ 37178 h 520251"/>
                  <a:gd name="connsiteX12" fmla="*/ 29045 w 390614"/>
                  <a:gd name="connsiteY12" fmla="*/ 131666 h 520251"/>
                  <a:gd name="connsiteX13" fmla="*/ 1232 w 390614"/>
                  <a:gd name="connsiteY13" fmla="*/ 237394 h 520251"/>
                  <a:gd name="connsiteX14" fmla="*/ 16758 w 390614"/>
                  <a:gd name="connsiteY14" fmla="*/ 370744 h 520251"/>
                  <a:gd name="connsiteX15" fmla="*/ 87148 w 390614"/>
                  <a:gd name="connsiteY15" fmla="*/ 466470 h 520251"/>
                  <a:gd name="connsiteX16" fmla="*/ 241929 w 390614"/>
                  <a:gd name="connsiteY16" fmla="*/ 518857 h 520251"/>
                  <a:gd name="connsiteX17" fmla="*/ 326130 w 390614"/>
                  <a:gd name="connsiteY17" fmla="*/ 516762 h 520251"/>
                  <a:gd name="connsiteX18" fmla="*/ 390614 w 390614"/>
                  <a:gd name="connsiteY18" fmla="*/ 505141 h 520251"/>
                  <a:gd name="connsiteX19" fmla="*/ 386138 w 390614"/>
                  <a:gd name="connsiteY19" fmla="*/ 421702 h 520251"/>
                  <a:gd name="connsiteX20" fmla="*/ 236500 w 390614"/>
                  <a:gd name="connsiteY20" fmla="*/ 437323 h 520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0614" h="520251">
                    <a:moveTo>
                      <a:pt x="236500" y="437419"/>
                    </a:moveTo>
                    <a:cubicBezTo>
                      <a:pt x="189065" y="428465"/>
                      <a:pt x="152966" y="402557"/>
                      <a:pt x="129058" y="360647"/>
                    </a:cubicBezTo>
                    <a:cubicBezTo>
                      <a:pt x="111246" y="329310"/>
                      <a:pt x="104674" y="295020"/>
                      <a:pt x="105245" y="259015"/>
                    </a:cubicBezTo>
                    <a:cubicBezTo>
                      <a:pt x="106007" y="212438"/>
                      <a:pt x="118009" y="170147"/>
                      <a:pt x="148584" y="134047"/>
                    </a:cubicBezTo>
                    <a:cubicBezTo>
                      <a:pt x="167158" y="111949"/>
                      <a:pt x="190208" y="96614"/>
                      <a:pt x="217545" y="87851"/>
                    </a:cubicBezTo>
                    <a:cubicBezTo>
                      <a:pt x="245358" y="78898"/>
                      <a:pt x="273838" y="77183"/>
                      <a:pt x="302889" y="80517"/>
                    </a:cubicBezTo>
                    <a:cubicBezTo>
                      <a:pt x="328416" y="83469"/>
                      <a:pt x="352610" y="89947"/>
                      <a:pt x="375374" y="101662"/>
                    </a:cubicBezTo>
                    <a:cubicBezTo>
                      <a:pt x="377279" y="102615"/>
                      <a:pt x="379280" y="103377"/>
                      <a:pt x="382899" y="104996"/>
                    </a:cubicBezTo>
                    <a:cubicBezTo>
                      <a:pt x="384614" y="75850"/>
                      <a:pt x="388709" y="48322"/>
                      <a:pt x="389186" y="21081"/>
                    </a:cubicBezTo>
                    <a:cubicBezTo>
                      <a:pt x="351848" y="5841"/>
                      <a:pt x="313938" y="602"/>
                      <a:pt x="275648" y="31"/>
                    </a:cubicBezTo>
                    <a:cubicBezTo>
                      <a:pt x="253835" y="-255"/>
                      <a:pt x="231737" y="1459"/>
                      <a:pt x="210020" y="5460"/>
                    </a:cubicBezTo>
                    <a:cubicBezTo>
                      <a:pt x="177731" y="11461"/>
                      <a:pt x="146870" y="20890"/>
                      <a:pt x="118295" y="37178"/>
                    </a:cubicBezTo>
                    <a:cubicBezTo>
                      <a:pt x="78956" y="59657"/>
                      <a:pt x="49238" y="90994"/>
                      <a:pt x="29045" y="131666"/>
                    </a:cubicBezTo>
                    <a:cubicBezTo>
                      <a:pt x="12472" y="165099"/>
                      <a:pt x="3899" y="200627"/>
                      <a:pt x="1232" y="237394"/>
                    </a:cubicBezTo>
                    <a:cubicBezTo>
                      <a:pt x="-2006" y="282637"/>
                      <a:pt x="470" y="327595"/>
                      <a:pt x="16758" y="370744"/>
                    </a:cubicBezTo>
                    <a:cubicBezTo>
                      <a:pt x="31331" y="409225"/>
                      <a:pt x="53810" y="441800"/>
                      <a:pt x="87148" y="466470"/>
                    </a:cubicBezTo>
                    <a:cubicBezTo>
                      <a:pt x="133154" y="500665"/>
                      <a:pt x="185922" y="514857"/>
                      <a:pt x="241929" y="518857"/>
                    </a:cubicBezTo>
                    <a:cubicBezTo>
                      <a:pt x="269933" y="520857"/>
                      <a:pt x="298222" y="521143"/>
                      <a:pt x="326130" y="516762"/>
                    </a:cubicBezTo>
                    <a:cubicBezTo>
                      <a:pt x="347657" y="513333"/>
                      <a:pt x="369088" y="509047"/>
                      <a:pt x="390614" y="505141"/>
                    </a:cubicBezTo>
                    <a:cubicBezTo>
                      <a:pt x="389090" y="476661"/>
                      <a:pt x="387662" y="449420"/>
                      <a:pt x="386138" y="421702"/>
                    </a:cubicBezTo>
                    <a:cubicBezTo>
                      <a:pt x="336608" y="438943"/>
                      <a:pt x="287363" y="446944"/>
                      <a:pt x="236500" y="437323"/>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8" name="Полілінія: фігура 37">
                <a:extLst>
                  <a:ext uri="{FF2B5EF4-FFF2-40B4-BE49-F238E27FC236}">
                    <a16:creationId xmlns:a16="http://schemas.microsoft.com/office/drawing/2014/main" id="{00455DFE-FCDE-5B1B-F863-D79E91553E46}"/>
                  </a:ext>
                </a:extLst>
              </p:cNvPr>
              <p:cNvSpPr/>
              <p:nvPr/>
            </p:nvSpPr>
            <p:spPr>
              <a:xfrm>
                <a:off x="5707665" y="3204305"/>
                <a:ext cx="479869" cy="587311"/>
              </a:xfrm>
              <a:custGeom>
                <a:avLst/>
                <a:gdLst>
                  <a:gd name="connsiteX0" fmla="*/ 384048 w 479869"/>
                  <a:gd name="connsiteY0" fmla="*/ 584835 h 587311"/>
                  <a:gd name="connsiteX1" fmla="*/ 344329 w 479869"/>
                  <a:gd name="connsiteY1" fmla="*/ 516731 h 587311"/>
                  <a:gd name="connsiteX2" fmla="*/ 337661 w 479869"/>
                  <a:gd name="connsiteY2" fmla="*/ 502539 h 587311"/>
                  <a:gd name="connsiteX3" fmla="*/ 324707 w 479869"/>
                  <a:gd name="connsiteY3" fmla="*/ 477964 h 587311"/>
                  <a:gd name="connsiteX4" fmla="*/ 312420 w 479869"/>
                  <a:gd name="connsiteY4" fmla="*/ 456629 h 587311"/>
                  <a:gd name="connsiteX5" fmla="*/ 269367 w 479869"/>
                  <a:gd name="connsiteY5" fmla="*/ 356616 h 587311"/>
                  <a:gd name="connsiteX6" fmla="*/ 251936 w 479869"/>
                  <a:gd name="connsiteY6" fmla="*/ 277082 h 587311"/>
                  <a:gd name="connsiteX7" fmla="*/ 265366 w 479869"/>
                  <a:gd name="connsiteY7" fmla="*/ 224980 h 587311"/>
                  <a:gd name="connsiteX8" fmla="*/ 301276 w 479869"/>
                  <a:gd name="connsiteY8" fmla="*/ 175260 h 587311"/>
                  <a:gd name="connsiteX9" fmla="*/ 394907 w 479869"/>
                  <a:gd name="connsiteY9" fmla="*/ 94012 h 587311"/>
                  <a:gd name="connsiteX10" fmla="*/ 477393 w 479869"/>
                  <a:gd name="connsiteY10" fmla="*/ 39529 h 587311"/>
                  <a:gd name="connsiteX11" fmla="*/ 479869 w 479869"/>
                  <a:gd name="connsiteY11" fmla="*/ 37338 h 587311"/>
                  <a:gd name="connsiteX12" fmla="*/ 479489 w 479869"/>
                  <a:gd name="connsiteY12" fmla="*/ 33814 h 587311"/>
                  <a:gd name="connsiteX13" fmla="*/ 413575 w 479869"/>
                  <a:gd name="connsiteY13" fmla="*/ 61341 h 587311"/>
                  <a:gd name="connsiteX14" fmla="*/ 274225 w 479869"/>
                  <a:gd name="connsiteY14" fmla="*/ 144209 h 587311"/>
                  <a:gd name="connsiteX15" fmla="*/ 252222 w 479869"/>
                  <a:gd name="connsiteY15" fmla="*/ 160496 h 587311"/>
                  <a:gd name="connsiteX16" fmla="*/ 156972 w 479869"/>
                  <a:gd name="connsiteY16" fmla="*/ 152019 h 587311"/>
                  <a:gd name="connsiteX17" fmla="*/ 83248 w 479869"/>
                  <a:gd name="connsiteY17" fmla="*/ 75819 h 587311"/>
                  <a:gd name="connsiteX18" fmla="*/ 7525 w 479869"/>
                  <a:gd name="connsiteY18" fmla="*/ 3143 h 587311"/>
                  <a:gd name="connsiteX19" fmla="*/ 2857 w 479869"/>
                  <a:gd name="connsiteY19" fmla="*/ 0 h 587311"/>
                  <a:gd name="connsiteX20" fmla="*/ 0 w 479869"/>
                  <a:gd name="connsiteY20" fmla="*/ 4953 h 587311"/>
                  <a:gd name="connsiteX21" fmla="*/ 97250 w 479869"/>
                  <a:gd name="connsiteY21" fmla="*/ 141732 h 587311"/>
                  <a:gd name="connsiteX22" fmla="*/ 130588 w 479869"/>
                  <a:gd name="connsiteY22" fmla="*/ 206121 h 587311"/>
                  <a:gd name="connsiteX23" fmla="*/ 142494 w 479869"/>
                  <a:gd name="connsiteY23" fmla="*/ 286798 h 587311"/>
                  <a:gd name="connsiteX24" fmla="*/ 121348 w 479869"/>
                  <a:gd name="connsiteY24" fmla="*/ 366332 h 587311"/>
                  <a:gd name="connsiteX25" fmla="*/ 105632 w 479869"/>
                  <a:gd name="connsiteY25" fmla="*/ 390811 h 587311"/>
                  <a:gd name="connsiteX26" fmla="*/ 92202 w 479869"/>
                  <a:gd name="connsiteY26" fmla="*/ 410432 h 587311"/>
                  <a:gd name="connsiteX27" fmla="*/ 87725 w 479869"/>
                  <a:gd name="connsiteY27" fmla="*/ 418243 h 587311"/>
                  <a:gd name="connsiteX28" fmla="*/ 54959 w 479869"/>
                  <a:gd name="connsiteY28" fmla="*/ 454152 h 587311"/>
                  <a:gd name="connsiteX29" fmla="*/ 15716 w 479869"/>
                  <a:gd name="connsiteY29" fmla="*/ 493300 h 587311"/>
                  <a:gd name="connsiteX30" fmla="*/ 20479 w 479869"/>
                  <a:gd name="connsiteY30" fmla="*/ 495872 h 587311"/>
                  <a:gd name="connsiteX31" fmla="*/ 82010 w 479869"/>
                  <a:gd name="connsiteY31" fmla="*/ 453199 h 587311"/>
                  <a:gd name="connsiteX32" fmla="*/ 116491 w 479869"/>
                  <a:gd name="connsiteY32" fmla="*/ 427482 h 587311"/>
                  <a:gd name="connsiteX33" fmla="*/ 136017 w 479869"/>
                  <a:gd name="connsiteY33" fmla="*/ 411289 h 587311"/>
                  <a:gd name="connsiteX34" fmla="*/ 163735 w 479869"/>
                  <a:gd name="connsiteY34" fmla="*/ 384429 h 587311"/>
                  <a:gd name="connsiteX35" fmla="*/ 202978 w 479869"/>
                  <a:gd name="connsiteY35" fmla="*/ 345948 h 587311"/>
                  <a:gd name="connsiteX36" fmla="*/ 218218 w 479869"/>
                  <a:gd name="connsiteY36" fmla="*/ 374428 h 587311"/>
                  <a:gd name="connsiteX37" fmla="*/ 269272 w 479869"/>
                  <a:gd name="connsiteY37" fmla="*/ 456343 h 587311"/>
                  <a:gd name="connsiteX38" fmla="*/ 278320 w 479869"/>
                  <a:gd name="connsiteY38" fmla="*/ 470630 h 587311"/>
                  <a:gd name="connsiteX39" fmla="*/ 298894 w 479869"/>
                  <a:gd name="connsiteY39" fmla="*/ 497776 h 587311"/>
                  <a:gd name="connsiteX40" fmla="*/ 326993 w 479869"/>
                  <a:gd name="connsiteY40" fmla="*/ 529971 h 587311"/>
                  <a:gd name="connsiteX41" fmla="*/ 381476 w 479869"/>
                  <a:gd name="connsiteY41" fmla="*/ 587312 h 587311"/>
                  <a:gd name="connsiteX42" fmla="*/ 383953 w 479869"/>
                  <a:gd name="connsiteY42" fmla="*/ 584835 h 587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79869" h="587311">
                    <a:moveTo>
                      <a:pt x="384048" y="584835"/>
                    </a:moveTo>
                    <a:cubicBezTo>
                      <a:pt x="370808" y="562166"/>
                      <a:pt x="357473" y="539496"/>
                      <a:pt x="344329" y="516731"/>
                    </a:cubicBezTo>
                    <a:cubicBezTo>
                      <a:pt x="341757" y="512255"/>
                      <a:pt x="339852" y="507301"/>
                      <a:pt x="337661" y="502539"/>
                    </a:cubicBezTo>
                    <a:lnTo>
                      <a:pt x="324707" y="477964"/>
                    </a:lnTo>
                    <a:cubicBezTo>
                      <a:pt x="320611" y="470916"/>
                      <a:pt x="316135" y="463963"/>
                      <a:pt x="312420" y="456629"/>
                    </a:cubicBezTo>
                    <a:cubicBezTo>
                      <a:pt x="296037" y="424243"/>
                      <a:pt x="281559" y="391001"/>
                      <a:pt x="269367" y="356616"/>
                    </a:cubicBezTo>
                    <a:cubicBezTo>
                      <a:pt x="260223" y="330803"/>
                      <a:pt x="253651" y="304419"/>
                      <a:pt x="251936" y="277082"/>
                    </a:cubicBezTo>
                    <a:cubicBezTo>
                      <a:pt x="250793" y="258604"/>
                      <a:pt x="256889" y="241268"/>
                      <a:pt x="265366" y="224980"/>
                    </a:cubicBezTo>
                    <a:cubicBezTo>
                      <a:pt x="274891" y="206693"/>
                      <a:pt x="287465" y="190405"/>
                      <a:pt x="301276" y="175260"/>
                    </a:cubicBezTo>
                    <a:cubicBezTo>
                      <a:pt x="329374" y="144685"/>
                      <a:pt x="361093" y="117920"/>
                      <a:pt x="394907" y="94012"/>
                    </a:cubicBezTo>
                    <a:cubicBezTo>
                      <a:pt x="421862" y="75057"/>
                      <a:pt x="449866" y="57626"/>
                      <a:pt x="477393" y="39529"/>
                    </a:cubicBezTo>
                    <a:cubicBezTo>
                      <a:pt x="478345" y="38957"/>
                      <a:pt x="479107" y="38005"/>
                      <a:pt x="479869" y="37338"/>
                    </a:cubicBezTo>
                    <a:cubicBezTo>
                      <a:pt x="479774" y="36195"/>
                      <a:pt x="479679" y="34957"/>
                      <a:pt x="479489" y="33814"/>
                    </a:cubicBezTo>
                    <a:cubicBezTo>
                      <a:pt x="457486" y="42958"/>
                      <a:pt x="435197" y="51245"/>
                      <a:pt x="413575" y="61341"/>
                    </a:cubicBezTo>
                    <a:cubicBezTo>
                      <a:pt x="364331" y="84296"/>
                      <a:pt x="317944" y="112109"/>
                      <a:pt x="274225" y="144209"/>
                    </a:cubicBezTo>
                    <a:cubicBezTo>
                      <a:pt x="266890" y="149638"/>
                      <a:pt x="259651" y="155162"/>
                      <a:pt x="252222" y="160496"/>
                    </a:cubicBezTo>
                    <a:cubicBezTo>
                      <a:pt x="219456" y="183642"/>
                      <a:pt x="181832" y="177260"/>
                      <a:pt x="156972" y="152019"/>
                    </a:cubicBezTo>
                    <a:cubicBezTo>
                      <a:pt x="132112" y="126873"/>
                      <a:pt x="108299" y="100774"/>
                      <a:pt x="83248" y="75819"/>
                    </a:cubicBezTo>
                    <a:cubicBezTo>
                      <a:pt x="58483" y="51149"/>
                      <a:pt x="32861" y="27337"/>
                      <a:pt x="7525" y="3143"/>
                    </a:cubicBezTo>
                    <a:cubicBezTo>
                      <a:pt x="6191" y="1905"/>
                      <a:pt x="4381" y="1048"/>
                      <a:pt x="2857" y="0"/>
                    </a:cubicBezTo>
                    <a:cubicBezTo>
                      <a:pt x="1905" y="1619"/>
                      <a:pt x="952" y="3334"/>
                      <a:pt x="0" y="4953"/>
                    </a:cubicBezTo>
                    <a:cubicBezTo>
                      <a:pt x="34480" y="49054"/>
                      <a:pt x="68675" y="93440"/>
                      <a:pt x="97250" y="141732"/>
                    </a:cubicBezTo>
                    <a:cubicBezTo>
                      <a:pt x="109538" y="162497"/>
                      <a:pt x="120015" y="184404"/>
                      <a:pt x="130588" y="206121"/>
                    </a:cubicBezTo>
                    <a:cubicBezTo>
                      <a:pt x="142970" y="231648"/>
                      <a:pt x="145637" y="258509"/>
                      <a:pt x="142494" y="286798"/>
                    </a:cubicBezTo>
                    <a:cubicBezTo>
                      <a:pt x="139446" y="314611"/>
                      <a:pt x="133540" y="341186"/>
                      <a:pt x="121348" y="366332"/>
                    </a:cubicBezTo>
                    <a:cubicBezTo>
                      <a:pt x="117157" y="375095"/>
                      <a:pt x="113919" y="384620"/>
                      <a:pt x="105632" y="390811"/>
                    </a:cubicBezTo>
                    <a:cubicBezTo>
                      <a:pt x="101155" y="397383"/>
                      <a:pt x="96679" y="403955"/>
                      <a:pt x="92202" y="410432"/>
                    </a:cubicBezTo>
                    <a:cubicBezTo>
                      <a:pt x="90773" y="413004"/>
                      <a:pt x="89725" y="416052"/>
                      <a:pt x="87725" y="418243"/>
                    </a:cubicBezTo>
                    <a:cubicBezTo>
                      <a:pt x="76962" y="430339"/>
                      <a:pt x="66199" y="442436"/>
                      <a:pt x="54959" y="454152"/>
                    </a:cubicBezTo>
                    <a:cubicBezTo>
                      <a:pt x="42100" y="467487"/>
                      <a:pt x="28861" y="480251"/>
                      <a:pt x="15716" y="493300"/>
                    </a:cubicBezTo>
                    <a:cubicBezTo>
                      <a:pt x="17335" y="494157"/>
                      <a:pt x="18859" y="495014"/>
                      <a:pt x="20479" y="495872"/>
                    </a:cubicBezTo>
                    <a:cubicBezTo>
                      <a:pt x="40957" y="481679"/>
                      <a:pt x="61627" y="467582"/>
                      <a:pt x="82010" y="453199"/>
                    </a:cubicBezTo>
                    <a:cubicBezTo>
                      <a:pt x="93726" y="444913"/>
                      <a:pt x="104965" y="436055"/>
                      <a:pt x="116491" y="427482"/>
                    </a:cubicBezTo>
                    <a:cubicBezTo>
                      <a:pt x="122968" y="422053"/>
                      <a:pt x="129445" y="416719"/>
                      <a:pt x="136017" y="411289"/>
                    </a:cubicBezTo>
                    <a:cubicBezTo>
                      <a:pt x="145256" y="402336"/>
                      <a:pt x="154495" y="393383"/>
                      <a:pt x="163735" y="384429"/>
                    </a:cubicBezTo>
                    <a:cubicBezTo>
                      <a:pt x="176689" y="371761"/>
                      <a:pt x="189738" y="358997"/>
                      <a:pt x="202978" y="345948"/>
                    </a:cubicBezTo>
                    <a:cubicBezTo>
                      <a:pt x="207931" y="355187"/>
                      <a:pt x="212503" y="365189"/>
                      <a:pt x="218218" y="374428"/>
                    </a:cubicBezTo>
                    <a:cubicBezTo>
                      <a:pt x="234982" y="401860"/>
                      <a:pt x="252222" y="429006"/>
                      <a:pt x="269272" y="456343"/>
                    </a:cubicBezTo>
                    <a:cubicBezTo>
                      <a:pt x="272224" y="461105"/>
                      <a:pt x="275272" y="465868"/>
                      <a:pt x="278320" y="470630"/>
                    </a:cubicBezTo>
                    <a:cubicBezTo>
                      <a:pt x="285178" y="479679"/>
                      <a:pt x="292036" y="488728"/>
                      <a:pt x="298894" y="497776"/>
                    </a:cubicBezTo>
                    <a:cubicBezTo>
                      <a:pt x="308229" y="508540"/>
                      <a:pt x="317278" y="519589"/>
                      <a:pt x="326993" y="529971"/>
                    </a:cubicBezTo>
                    <a:cubicBezTo>
                      <a:pt x="344995" y="549307"/>
                      <a:pt x="363283" y="568262"/>
                      <a:pt x="381476" y="587312"/>
                    </a:cubicBezTo>
                    <a:cubicBezTo>
                      <a:pt x="382333" y="586454"/>
                      <a:pt x="383095" y="585692"/>
                      <a:pt x="383953" y="58483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39" name="Полілінія: фігура 38">
                <a:extLst>
                  <a:ext uri="{FF2B5EF4-FFF2-40B4-BE49-F238E27FC236}">
                    <a16:creationId xmlns:a16="http://schemas.microsoft.com/office/drawing/2014/main" id="{33314CAE-AC2A-016E-1BD0-C44F82478069}"/>
                  </a:ext>
                </a:extLst>
              </p:cNvPr>
              <p:cNvSpPr/>
              <p:nvPr/>
            </p:nvSpPr>
            <p:spPr>
              <a:xfrm>
                <a:off x="6098476" y="2988278"/>
                <a:ext cx="477297" cy="584549"/>
              </a:xfrm>
              <a:custGeom>
                <a:avLst/>
                <a:gdLst>
                  <a:gd name="connsiteX0" fmla="*/ 373666 w 477297"/>
                  <a:gd name="connsiteY0" fmla="*/ 567976 h 584549"/>
                  <a:gd name="connsiteX1" fmla="*/ 336899 w 477297"/>
                  <a:gd name="connsiteY1" fmla="*/ 501872 h 584549"/>
                  <a:gd name="connsiteX2" fmla="*/ 324041 w 477297"/>
                  <a:gd name="connsiteY2" fmla="*/ 476726 h 584549"/>
                  <a:gd name="connsiteX3" fmla="*/ 304991 w 477297"/>
                  <a:gd name="connsiteY3" fmla="*/ 440912 h 584549"/>
                  <a:gd name="connsiteX4" fmla="*/ 261747 w 477297"/>
                  <a:gd name="connsiteY4" fmla="*/ 326517 h 584549"/>
                  <a:gd name="connsiteX5" fmla="*/ 255461 w 477297"/>
                  <a:gd name="connsiteY5" fmla="*/ 287369 h 584549"/>
                  <a:gd name="connsiteX6" fmla="*/ 270891 w 477297"/>
                  <a:gd name="connsiteY6" fmla="*/ 224504 h 584549"/>
                  <a:gd name="connsiteX7" fmla="*/ 339281 w 477297"/>
                  <a:gd name="connsiteY7" fmla="*/ 146018 h 584549"/>
                  <a:gd name="connsiteX8" fmla="*/ 340424 w 477297"/>
                  <a:gd name="connsiteY8" fmla="*/ 145923 h 584549"/>
                  <a:gd name="connsiteX9" fmla="*/ 358712 w 477297"/>
                  <a:gd name="connsiteY9" fmla="*/ 130493 h 584549"/>
                  <a:gd name="connsiteX10" fmla="*/ 362045 w 477297"/>
                  <a:gd name="connsiteY10" fmla="*/ 126206 h 584549"/>
                  <a:gd name="connsiteX11" fmla="*/ 410147 w 477297"/>
                  <a:gd name="connsiteY11" fmla="*/ 89916 h 584549"/>
                  <a:gd name="connsiteX12" fmla="*/ 477298 w 477297"/>
                  <a:gd name="connsiteY12" fmla="*/ 45149 h 584549"/>
                  <a:gd name="connsiteX13" fmla="*/ 477298 w 477297"/>
                  <a:gd name="connsiteY13" fmla="*/ 40481 h 584549"/>
                  <a:gd name="connsiteX14" fmla="*/ 473964 w 477297"/>
                  <a:gd name="connsiteY14" fmla="*/ 41053 h 584549"/>
                  <a:gd name="connsiteX15" fmla="*/ 374428 w 477297"/>
                  <a:gd name="connsiteY15" fmla="*/ 87249 h 584549"/>
                  <a:gd name="connsiteX16" fmla="*/ 346424 w 477297"/>
                  <a:gd name="connsiteY16" fmla="*/ 101918 h 584549"/>
                  <a:gd name="connsiteX17" fmla="*/ 326517 w 477297"/>
                  <a:gd name="connsiteY17" fmla="*/ 113633 h 584549"/>
                  <a:gd name="connsiteX18" fmla="*/ 317945 w 477297"/>
                  <a:gd name="connsiteY18" fmla="*/ 120682 h 584549"/>
                  <a:gd name="connsiteX19" fmla="*/ 258699 w 477297"/>
                  <a:gd name="connsiteY19" fmla="*/ 162592 h 584549"/>
                  <a:gd name="connsiteX20" fmla="*/ 216122 w 477297"/>
                  <a:gd name="connsiteY20" fmla="*/ 179546 h 584549"/>
                  <a:gd name="connsiteX21" fmla="*/ 165925 w 477297"/>
                  <a:gd name="connsiteY21" fmla="*/ 162116 h 584549"/>
                  <a:gd name="connsiteX22" fmla="*/ 141827 w 477297"/>
                  <a:gd name="connsiteY22" fmla="*/ 138113 h 584549"/>
                  <a:gd name="connsiteX23" fmla="*/ 45339 w 477297"/>
                  <a:gd name="connsiteY23" fmla="*/ 40100 h 584549"/>
                  <a:gd name="connsiteX24" fmla="*/ 476 w 477297"/>
                  <a:gd name="connsiteY24" fmla="*/ 0 h 584549"/>
                  <a:gd name="connsiteX25" fmla="*/ 0 w 477297"/>
                  <a:gd name="connsiteY25" fmla="*/ 6286 h 584549"/>
                  <a:gd name="connsiteX26" fmla="*/ 79248 w 477297"/>
                  <a:gd name="connsiteY26" fmla="*/ 114300 h 584549"/>
                  <a:gd name="connsiteX27" fmla="*/ 129731 w 477297"/>
                  <a:gd name="connsiteY27" fmla="*/ 201740 h 584549"/>
                  <a:gd name="connsiteX28" fmla="*/ 144590 w 477297"/>
                  <a:gd name="connsiteY28" fmla="*/ 296704 h 584549"/>
                  <a:gd name="connsiteX29" fmla="*/ 108585 w 477297"/>
                  <a:gd name="connsiteY29" fmla="*/ 398240 h 584549"/>
                  <a:gd name="connsiteX30" fmla="*/ 62198 w 477297"/>
                  <a:gd name="connsiteY30" fmla="*/ 454343 h 584549"/>
                  <a:gd name="connsiteX31" fmla="*/ 19622 w 477297"/>
                  <a:gd name="connsiteY31" fmla="*/ 495491 h 584549"/>
                  <a:gd name="connsiteX32" fmla="*/ 14478 w 477297"/>
                  <a:gd name="connsiteY32" fmla="*/ 501587 h 584549"/>
                  <a:gd name="connsiteX33" fmla="*/ 20669 w 477297"/>
                  <a:gd name="connsiteY33" fmla="*/ 502158 h 584549"/>
                  <a:gd name="connsiteX34" fmla="*/ 66866 w 477297"/>
                  <a:gd name="connsiteY34" fmla="*/ 471202 h 584549"/>
                  <a:gd name="connsiteX35" fmla="*/ 142208 w 477297"/>
                  <a:gd name="connsiteY35" fmla="*/ 410528 h 584549"/>
                  <a:gd name="connsiteX36" fmla="*/ 201549 w 477297"/>
                  <a:gd name="connsiteY36" fmla="*/ 352330 h 584549"/>
                  <a:gd name="connsiteX37" fmla="*/ 205264 w 477297"/>
                  <a:gd name="connsiteY37" fmla="*/ 350711 h 584549"/>
                  <a:gd name="connsiteX38" fmla="*/ 209455 w 477297"/>
                  <a:gd name="connsiteY38" fmla="*/ 356902 h 584549"/>
                  <a:gd name="connsiteX39" fmla="*/ 303276 w 477297"/>
                  <a:gd name="connsiteY39" fmla="*/ 502825 h 584549"/>
                  <a:gd name="connsiteX40" fmla="*/ 305943 w 477297"/>
                  <a:gd name="connsiteY40" fmla="*/ 508921 h 584549"/>
                  <a:gd name="connsiteX41" fmla="*/ 320707 w 477297"/>
                  <a:gd name="connsiteY41" fmla="*/ 527114 h 584549"/>
                  <a:gd name="connsiteX42" fmla="*/ 326612 w 477297"/>
                  <a:gd name="connsiteY42" fmla="*/ 531686 h 584549"/>
                  <a:gd name="connsiteX43" fmla="*/ 376238 w 477297"/>
                  <a:gd name="connsiteY43" fmla="*/ 584549 h 584549"/>
                  <a:gd name="connsiteX44" fmla="*/ 381476 w 477297"/>
                  <a:gd name="connsiteY44" fmla="*/ 581787 h 584549"/>
                  <a:gd name="connsiteX45" fmla="*/ 373571 w 477297"/>
                  <a:gd name="connsiteY45" fmla="*/ 568166 h 58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77297" h="584549">
                    <a:moveTo>
                      <a:pt x="373666" y="567976"/>
                    </a:moveTo>
                    <a:cubicBezTo>
                      <a:pt x="361379" y="545973"/>
                      <a:pt x="349091" y="523875"/>
                      <a:pt x="336899" y="501872"/>
                    </a:cubicBezTo>
                    <a:cubicBezTo>
                      <a:pt x="332613" y="493490"/>
                      <a:pt x="328327" y="485108"/>
                      <a:pt x="324041" y="476726"/>
                    </a:cubicBezTo>
                    <a:cubicBezTo>
                      <a:pt x="317659" y="464820"/>
                      <a:pt x="310896" y="453104"/>
                      <a:pt x="304991" y="440912"/>
                    </a:cubicBezTo>
                    <a:cubicBezTo>
                      <a:pt x="287274" y="404051"/>
                      <a:pt x="271272" y="366427"/>
                      <a:pt x="261747" y="326517"/>
                    </a:cubicBezTo>
                    <a:cubicBezTo>
                      <a:pt x="258699" y="313658"/>
                      <a:pt x="256985" y="300514"/>
                      <a:pt x="255461" y="287369"/>
                    </a:cubicBezTo>
                    <a:cubicBezTo>
                      <a:pt x="252794" y="264605"/>
                      <a:pt x="259556" y="244030"/>
                      <a:pt x="270891" y="224504"/>
                    </a:cubicBezTo>
                    <a:cubicBezTo>
                      <a:pt x="288703" y="193929"/>
                      <a:pt x="312801" y="168974"/>
                      <a:pt x="339281" y="146018"/>
                    </a:cubicBezTo>
                    <a:cubicBezTo>
                      <a:pt x="339471" y="145828"/>
                      <a:pt x="340043" y="146018"/>
                      <a:pt x="340424" y="145923"/>
                    </a:cubicBezTo>
                    <a:cubicBezTo>
                      <a:pt x="346520" y="140779"/>
                      <a:pt x="352616" y="135636"/>
                      <a:pt x="358712" y="130493"/>
                    </a:cubicBezTo>
                    <a:cubicBezTo>
                      <a:pt x="359855" y="129064"/>
                      <a:pt x="360712" y="127254"/>
                      <a:pt x="362045" y="126206"/>
                    </a:cubicBezTo>
                    <a:cubicBezTo>
                      <a:pt x="378047" y="114014"/>
                      <a:pt x="393668" y="101346"/>
                      <a:pt x="410147" y="89916"/>
                    </a:cubicBezTo>
                    <a:cubicBezTo>
                      <a:pt x="432245" y="74486"/>
                      <a:pt x="454914" y="60007"/>
                      <a:pt x="477298" y="45149"/>
                    </a:cubicBezTo>
                    <a:cubicBezTo>
                      <a:pt x="477298" y="43625"/>
                      <a:pt x="477298" y="42005"/>
                      <a:pt x="477298" y="40481"/>
                    </a:cubicBezTo>
                    <a:cubicBezTo>
                      <a:pt x="476155" y="40672"/>
                      <a:pt x="475012" y="40577"/>
                      <a:pt x="473964" y="41053"/>
                    </a:cubicBezTo>
                    <a:cubicBezTo>
                      <a:pt x="439865" y="54483"/>
                      <a:pt x="406527" y="69628"/>
                      <a:pt x="374428" y="87249"/>
                    </a:cubicBezTo>
                    <a:cubicBezTo>
                      <a:pt x="365189" y="92297"/>
                      <a:pt x="355759" y="96965"/>
                      <a:pt x="346424" y="101918"/>
                    </a:cubicBezTo>
                    <a:cubicBezTo>
                      <a:pt x="339757" y="105823"/>
                      <a:pt x="333185" y="109728"/>
                      <a:pt x="326517" y="113633"/>
                    </a:cubicBezTo>
                    <a:cubicBezTo>
                      <a:pt x="323660" y="116015"/>
                      <a:pt x="320993" y="118586"/>
                      <a:pt x="317945" y="120682"/>
                    </a:cubicBezTo>
                    <a:cubicBezTo>
                      <a:pt x="298228" y="134684"/>
                      <a:pt x="278321" y="148400"/>
                      <a:pt x="258699" y="162592"/>
                    </a:cubicBezTo>
                    <a:cubicBezTo>
                      <a:pt x="245840" y="171831"/>
                      <a:pt x="231934" y="178499"/>
                      <a:pt x="216122" y="179546"/>
                    </a:cubicBezTo>
                    <a:cubicBezTo>
                      <a:pt x="197168" y="180880"/>
                      <a:pt x="180308" y="174308"/>
                      <a:pt x="165925" y="162116"/>
                    </a:cubicBezTo>
                    <a:cubicBezTo>
                      <a:pt x="157258" y="154781"/>
                      <a:pt x="149733" y="146209"/>
                      <a:pt x="141827" y="138113"/>
                    </a:cubicBezTo>
                    <a:cubicBezTo>
                      <a:pt x="109728" y="105442"/>
                      <a:pt x="77819" y="72390"/>
                      <a:pt x="45339" y="40100"/>
                    </a:cubicBezTo>
                    <a:cubicBezTo>
                      <a:pt x="31147" y="26003"/>
                      <a:pt x="15431" y="13335"/>
                      <a:pt x="476" y="0"/>
                    </a:cubicBezTo>
                    <a:cubicBezTo>
                      <a:pt x="286" y="2096"/>
                      <a:pt x="191" y="4191"/>
                      <a:pt x="0" y="6286"/>
                    </a:cubicBezTo>
                    <a:cubicBezTo>
                      <a:pt x="26479" y="42291"/>
                      <a:pt x="53531" y="77819"/>
                      <a:pt x="79248" y="114300"/>
                    </a:cubicBezTo>
                    <a:cubicBezTo>
                      <a:pt x="98679" y="141827"/>
                      <a:pt x="115443" y="171164"/>
                      <a:pt x="129731" y="201740"/>
                    </a:cubicBezTo>
                    <a:cubicBezTo>
                      <a:pt x="143923" y="232029"/>
                      <a:pt x="148685" y="263176"/>
                      <a:pt x="144590" y="296704"/>
                    </a:cubicBezTo>
                    <a:cubicBezTo>
                      <a:pt x="140113" y="333566"/>
                      <a:pt x="128873" y="367379"/>
                      <a:pt x="108585" y="398240"/>
                    </a:cubicBezTo>
                    <a:cubicBezTo>
                      <a:pt x="95250" y="418624"/>
                      <a:pt x="79248" y="437007"/>
                      <a:pt x="62198" y="454343"/>
                    </a:cubicBezTo>
                    <a:cubicBezTo>
                      <a:pt x="48292" y="468344"/>
                      <a:pt x="33814" y="481774"/>
                      <a:pt x="19622" y="495491"/>
                    </a:cubicBezTo>
                    <a:cubicBezTo>
                      <a:pt x="17717" y="497300"/>
                      <a:pt x="16193" y="499586"/>
                      <a:pt x="14478" y="501587"/>
                    </a:cubicBezTo>
                    <a:cubicBezTo>
                      <a:pt x="16574" y="501777"/>
                      <a:pt x="18574" y="501968"/>
                      <a:pt x="20669" y="502158"/>
                    </a:cubicBezTo>
                    <a:cubicBezTo>
                      <a:pt x="36100" y="491871"/>
                      <a:pt x="52197" y="482441"/>
                      <a:pt x="66866" y="471202"/>
                    </a:cubicBezTo>
                    <a:cubicBezTo>
                      <a:pt x="92488" y="451676"/>
                      <a:pt x="118015" y="431768"/>
                      <a:pt x="142208" y="410528"/>
                    </a:cubicBezTo>
                    <a:cubicBezTo>
                      <a:pt x="162973" y="392240"/>
                      <a:pt x="181832" y="371761"/>
                      <a:pt x="201549" y="352330"/>
                    </a:cubicBezTo>
                    <a:cubicBezTo>
                      <a:pt x="202311" y="351568"/>
                      <a:pt x="203549" y="351377"/>
                      <a:pt x="205264" y="350711"/>
                    </a:cubicBezTo>
                    <a:cubicBezTo>
                      <a:pt x="206693" y="352806"/>
                      <a:pt x="208312" y="354711"/>
                      <a:pt x="209455" y="356902"/>
                    </a:cubicBezTo>
                    <a:cubicBezTo>
                      <a:pt x="235839" y="408718"/>
                      <a:pt x="267367" y="457200"/>
                      <a:pt x="303276" y="502825"/>
                    </a:cubicBezTo>
                    <a:cubicBezTo>
                      <a:pt x="304610" y="504539"/>
                      <a:pt x="305086" y="506825"/>
                      <a:pt x="305943" y="508921"/>
                    </a:cubicBezTo>
                    <a:cubicBezTo>
                      <a:pt x="310896" y="515017"/>
                      <a:pt x="315754" y="521018"/>
                      <a:pt x="320707" y="527114"/>
                    </a:cubicBezTo>
                    <a:cubicBezTo>
                      <a:pt x="322707" y="528638"/>
                      <a:pt x="324898" y="529971"/>
                      <a:pt x="326612" y="531686"/>
                    </a:cubicBezTo>
                    <a:cubicBezTo>
                      <a:pt x="343186" y="549212"/>
                      <a:pt x="359759" y="566928"/>
                      <a:pt x="376238" y="584549"/>
                    </a:cubicBezTo>
                    <a:cubicBezTo>
                      <a:pt x="377952" y="583597"/>
                      <a:pt x="379667" y="582740"/>
                      <a:pt x="381476" y="581787"/>
                    </a:cubicBezTo>
                    <a:cubicBezTo>
                      <a:pt x="378809" y="577215"/>
                      <a:pt x="376142" y="572738"/>
                      <a:pt x="373571" y="56816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0" name="Полілінія: фігура 39">
                <a:extLst>
                  <a:ext uri="{FF2B5EF4-FFF2-40B4-BE49-F238E27FC236}">
                    <a16:creationId xmlns:a16="http://schemas.microsoft.com/office/drawing/2014/main" id="{DFBE87C9-9514-D1FD-BFE3-9423A96B5BC8}"/>
                  </a:ext>
                </a:extLst>
              </p:cNvPr>
              <p:cNvSpPr/>
              <p:nvPr/>
            </p:nvSpPr>
            <p:spPr>
              <a:xfrm>
                <a:off x="5730144" y="2628900"/>
                <a:ext cx="480250" cy="587311"/>
              </a:xfrm>
              <a:custGeom>
                <a:avLst/>
                <a:gdLst>
                  <a:gd name="connsiteX0" fmla="*/ 101441 w 480250"/>
                  <a:gd name="connsiteY0" fmla="*/ 145352 h 587311"/>
                  <a:gd name="connsiteX1" fmla="*/ 140113 w 480250"/>
                  <a:gd name="connsiteY1" fmla="*/ 224409 h 587311"/>
                  <a:gd name="connsiteX2" fmla="*/ 146114 w 480250"/>
                  <a:gd name="connsiteY2" fmla="*/ 272225 h 587311"/>
                  <a:gd name="connsiteX3" fmla="*/ 144018 w 480250"/>
                  <a:gd name="connsiteY3" fmla="*/ 299561 h 587311"/>
                  <a:gd name="connsiteX4" fmla="*/ 138494 w 480250"/>
                  <a:gd name="connsiteY4" fmla="*/ 331756 h 587311"/>
                  <a:gd name="connsiteX5" fmla="*/ 91535 w 480250"/>
                  <a:gd name="connsiteY5" fmla="*/ 420338 h 587311"/>
                  <a:gd name="connsiteX6" fmla="*/ 21050 w 480250"/>
                  <a:gd name="connsiteY6" fmla="*/ 493109 h 587311"/>
                  <a:gd name="connsiteX7" fmla="*/ 16478 w 480250"/>
                  <a:gd name="connsiteY7" fmla="*/ 498158 h 587311"/>
                  <a:gd name="connsiteX8" fmla="*/ 16478 w 480250"/>
                  <a:gd name="connsiteY8" fmla="*/ 503111 h 587311"/>
                  <a:gd name="connsiteX9" fmla="*/ 89345 w 480250"/>
                  <a:gd name="connsiteY9" fmla="*/ 452819 h 587311"/>
                  <a:gd name="connsiteX10" fmla="*/ 185928 w 480250"/>
                  <a:gd name="connsiteY10" fmla="*/ 368046 h 587311"/>
                  <a:gd name="connsiteX11" fmla="*/ 205454 w 480250"/>
                  <a:gd name="connsiteY11" fmla="*/ 346996 h 587311"/>
                  <a:gd name="connsiteX12" fmla="*/ 214313 w 480250"/>
                  <a:gd name="connsiteY12" fmla="*/ 362141 h 587311"/>
                  <a:gd name="connsiteX13" fmla="*/ 298895 w 480250"/>
                  <a:gd name="connsiteY13" fmla="*/ 493871 h 587311"/>
                  <a:gd name="connsiteX14" fmla="*/ 376714 w 480250"/>
                  <a:gd name="connsiteY14" fmla="*/ 582835 h 587311"/>
                  <a:gd name="connsiteX15" fmla="*/ 381857 w 480250"/>
                  <a:gd name="connsiteY15" fmla="*/ 587312 h 587311"/>
                  <a:gd name="connsiteX16" fmla="*/ 386810 w 480250"/>
                  <a:gd name="connsiteY16" fmla="*/ 587216 h 587311"/>
                  <a:gd name="connsiteX17" fmla="*/ 355473 w 480250"/>
                  <a:gd name="connsiteY17" fmla="*/ 533305 h 587311"/>
                  <a:gd name="connsiteX18" fmla="*/ 278416 w 480250"/>
                  <a:gd name="connsiteY18" fmla="*/ 375190 h 587311"/>
                  <a:gd name="connsiteX19" fmla="*/ 256794 w 480250"/>
                  <a:gd name="connsiteY19" fmla="*/ 295656 h 587311"/>
                  <a:gd name="connsiteX20" fmla="*/ 256508 w 480250"/>
                  <a:gd name="connsiteY20" fmla="*/ 261556 h 587311"/>
                  <a:gd name="connsiteX21" fmla="*/ 258604 w 480250"/>
                  <a:gd name="connsiteY21" fmla="*/ 257747 h 587311"/>
                  <a:gd name="connsiteX22" fmla="*/ 268034 w 480250"/>
                  <a:gd name="connsiteY22" fmla="*/ 231648 h 587311"/>
                  <a:gd name="connsiteX23" fmla="*/ 274606 w 480250"/>
                  <a:gd name="connsiteY23" fmla="*/ 217456 h 587311"/>
                  <a:gd name="connsiteX24" fmla="*/ 311849 w 480250"/>
                  <a:gd name="connsiteY24" fmla="*/ 170307 h 587311"/>
                  <a:gd name="connsiteX25" fmla="*/ 412147 w 480250"/>
                  <a:gd name="connsiteY25" fmla="*/ 86868 h 587311"/>
                  <a:gd name="connsiteX26" fmla="*/ 480250 w 480250"/>
                  <a:gd name="connsiteY26" fmla="*/ 41815 h 587311"/>
                  <a:gd name="connsiteX27" fmla="*/ 475679 w 480250"/>
                  <a:gd name="connsiteY27" fmla="*/ 39434 h 587311"/>
                  <a:gd name="connsiteX28" fmla="*/ 472250 w 480250"/>
                  <a:gd name="connsiteY28" fmla="*/ 39815 h 587311"/>
                  <a:gd name="connsiteX29" fmla="*/ 364712 w 480250"/>
                  <a:gd name="connsiteY29" fmla="*/ 90773 h 587311"/>
                  <a:gd name="connsiteX30" fmla="*/ 258794 w 480250"/>
                  <a:gd name="connsiteY30" fmla="*/ 160973 h 587311"/>
                  <a:gd name="connsiteX31" fmla="*/ 220504 w 480250"/>
                  <a:gd name="connsiteY31" fmla="*/ 176784 h 587311"/>
                  <a:gd name="connsiteX32" fmla="*/ 158020 w 480250"/>
                  <a:gd name="connsiteY32" fmla="*/ 152591 h 587311"/>
                  <a:gd name="connsiteX33" fmla="*/ 137160 w 480250"/>
                  <a:gd name="connsiteY33" fmla="*/ 130016 h 587311"/>
                  <a:gd name="connsiteX34" fmla="*/ 46292 w 480250"/>
                  <a:gd name="connsiteY34" fmla="*/ 38672 h 587311"/>
                  <a:gd name="connsiteX35" fmla="*/ 3239 w 480250"/>
                  <a:gd name="connsiteY35" fmla="*/ 0 h 587311"/>
                  <a:gd name="connsiteX36" fmla="*/ 0 w 480250"/>
                  <a:gd name="connsiteY36" fmla="*/ 3143 h 587311"/>
                  <a:gd name="connsiteX37" fmla="*/ 6763 w 480250"/>
                  <a:gd name="connsiteY37" fmla="*/ 12192 h 587311"/>
                  <a:gd name="connsiteX38" fmla="*/ 101346 w 480250"/>
                  <a:gd name="connsiteY38" fmla="*/ 145256 h 587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80250" h="587311">
                    <a:moveTo>
                      <a:pt x="101441" y="145352"/>
                    </a:moveTo>
                    <a:cubicBezTo>
                      <a:pt x="116681" y="170593"/>
                      <a:pt x="130778" y="196310"/>
                      <a:pt x="140113" y="224409"/>
                    </a:cubicBezTo>
                    <a:cubicBezTo>
                      <a:pt x="145352" y="239935"/>
                      <a:pt x="148781" y="255651"/>
                      <a:pt x="146114" y="272225"/>
                    </a:cubicBezTo>
                    <a:lnTo>
                      <a:pt x="144018" y="299561"/>
                    </a:lnTo>
                    <a:cubicBezTo>
                      <a:pt x="142208" y="310325"/>
                      <a:pt x="141161" y="321278"/>
                      <a:pt x="138494" y="331756"/>
                    </a:cubicBezTo>
                    <a:cubicBezTo>
                      <a:pt x="130112" y="365093"/>
                      <a:pt x="113157" y="393954"/>
                      <a:pt x="91535" y="420338"/>
                    </a:cubicBezTo>
                    <a:cubicBezTo>
                      <a:pt x="70104" y="446532"/>
                      <a:pt x="46006" y="470249"/>
                      <a:pt x="21050" y="493109"/>
                    </a:cubicBezTo>
                    <a:cubicBezTo>
                      <a:pt x="19431" y="494633"/>
                      <a:pt x="18002" y="496443"/>
                      <a:pt x="16478" y="498158"/>
                    </a:cubicBezTo>
                    <a:cubicBezTo>
                      <a:pt x="16478" y="499777"/>
                      <a:pt x="16478" y="501491"/>
                      <a:pt x="16478" y="503111"/>
                    </a:cubicBezTo>
                    <a:cubicBezTo>
                      <a:pt x="40767" y="486442"/>
                      <a:pt x="65723" y="470535"/>
                      <a:pt x="89345" y="452819"/>
                    </a:cubicBezTo>
                    <a:cubicBezTo>
                      <a:pt x="123635" y="427101"/>
                      <a:pt x="155734" y="398526"/>
                      <a:pt x="185928" y="368046"/>
                    </a:cubicBezTo>
                    <a:cubicBezTo>
                      <a:pt x="192310" y="361664"/>
                      <a:pt x="198215" y="354806"/>
                      <a:pt x="205454" y="346996"/>
                    </a:cubicBezTo>
                    <a:cubicBezTo>
                      <a:pt x="208788" y="352711"/>
                      <a:pt x="211836" y="357283"/>
                      <a:pt x="214313" y="362141"/>
                    </a:cubicBezTo>
                    <a:cubicBezTo>
                      <a:pt x="238411" y="408623"/>
                      <a:pt x="267081" y="452247"/>
                      <a:pt x="298895" y="493871"/>
                    </a:cubicBezTo>
                    <a:cubicBezTo>
                      <a:pt x="322898" y="525304"/>
                      <a:pt x="348806" y="554927"/>
                      <a:pt x="376714" y="582835"/>
                    </a:cubicBezTo>
                    <a:cubicBezTo>
                      <a:pt x="378333" y="584454"/>
                      <a:pt x="380143" y="585788"/>
                      <a:pt x="381857" y="587312"/>
                    </a:cubicBezTo>
                    <a:cubicBezTo>
                      <a:pt x="383477" y="587312"/>
                      <a:pt x="385191" y="587312"/>
                      <a:pt x="386810" y="587216"/>
                    </a:cubicBezTo>
                    <a:cubicBezTo>
                      <a:pt x="376333" y="569214"/>
                      <a:pt x="365855" y="551307"/>
                      <a:pt x="355473" y="533305"/>
                    </a:cubicBezTo>
                    <a:cubicBezTo>
                      <a:pt x="326136" y="482441"/>
                      <a:pt x="299275" y="430244"/>
                      <a:pt x="278416" y="375190"/>
                    </a:cubicBezTo>
                    <a:cubicBezTo>
                      <a:pt x="268605" y="349377"/>
                      <a:pt x="260128" y="323088"/>
                      <a:pt x="256794" y="295656"/>
                    </a:cubicBezTo>
                    <a:cubicBezTo>
                      <a:pt x="255461" y="284417"/>
                      <a:pt x="256413" y="272891"/>
                      <a:pt x="256508" y="261556"/>
                    </a:cubicBezTo>
                    <a:cubicBezTo>
                      <a:pt x="256508" y="260318"/>
                      <a:pt x="257842" y="259080"/>
                      <a:pt x="258604" y="257747"/>
                    </a:cubicBezTo>
                    <a:cubicBezTo>
                      <a:pt x="261747" y="249079"/>
                      <a:pt x="264890" y="240316"/>
                      <a:pt x="268034" y="231648"/>
                    </a:cubicBezTo>
                    <a:cubicBezTo>
                      <a:pt x="270224" y="226886"/>
                      <a:pt x="271939" y="221837"/>
                      <a:pt x="274606" y="217456"/>
                    </a:cubicBezTo>
                    <a:cubicBezTo>
                      <a:pt x="285083" y="200216"/>
                      <a:pt x="297942" y="184785"/>
                      <a:pt x="311849" y="170307"/>
                    </a:cubicBezTo>
                    <a:cubicBezTo>
                      <a:pt x="342138" y="138779"/>
                      <a:pt x="376238" y="111633"/>
                      <a:pt x="412147" y="86868"/>
                    </a:cubicBezTo>
                    <a:cubicBezTo>
                      <a:pt x="434531" y="71438"/>
                      <a:pt x="457486" y="56769"/>
                      <a:pt x="480250" y="41815"/>
                    </a:cubicBezTo>
                    <a:cubicBezTo>
                      <a:pt x="478727" y="41053"/>
                      <a:pt x="477203" y="40195"/>
                      <a:pt x="475679" y="39434"/>
                    </a:cubicBezTo>
                    <a:cubicBezTo>
                      <a:pt x="474536" y="39529"/>
                      <a:pt x="473297" y="39434"/>
                      <a:pt x="472250" y="39815"/>
                    </a:cubicBezTo>
                    <a:cubicBezTo>
                      <a:pt x="435197" y="54388"/>
                      <a:pt x="399383" y="71438"/>
                      <a:pt x="364712" y="90773"/>
                    </a:cubicBezTo>
                    <a:cubicBezTo>
                      <a:pt x="327660" y="111538"/>
                      <a:pt x="292322" y="134874"/>
                      <a:pt x="258794" y="160973"/>
                    </a:cubicBezTo>
                    <a:cubicBezTo>
                      <a:pt x="247650" y="169640"/>
                      <a:pt x="234887" y="175451"/>
                      <a:pt x="220504" y="176784"/>
                    </a:cubicBezTo>
                    <a:cubicBezTo>
                      <a:pt x="195644" y="179070"/>
                      <a:pt x="175260" y="169926"/>
                      <a:pt x="158020" y="152591"/>
                    </a:cubicBezTo>
                    <a:cubicBezTo>
                      <a:pt x="150781" y="145352"/>
                      <a:pt x="144304" y="137351"/>
                      <a:pt x="137160" y="130016"/>
                    </a:cubicBezTo>
                    <a:cubicBezTo>
                      <a:pt x="106966" y="99441"/>
                      <a:pt x="76962" y="68771"/>
                      <a:pt x="46292" y="38672"/>
                    </a:cubicBezTo>
                    <a:cubicBezTo>
                      <a:pt x="32576" y="25146"/>
                      <a:pt x="17621" y="12859"/>
                      <a:pt x="3239" y="0"/>
                    </a:cubicBezTo>
                    <a:cubicBezTo>
                      <a:pt x="2191" y="1048"/>
                      <a:pt x="1143" y="2096"/>
                      <a:pt x="0" y="3143"/>
                    </a:cubicBezTo>
                    <a:cubicBezTo>
                      <a:pt x="2191" y="6191"/>
                      <a:pt x="4382" y="9239"/>
                      <a:pt x="6763" y="12192"/>
                    </a:cubicBezTo>
                    <a:cubicBezTo>
                      <a:pt x="40577" y="54959"/>
                      <a:pt x="73057" y="98584"/>
                      <a:pt x="101346" y="14525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1" name="Полілінія: фігура 40">
                <a:extLst>
                  <a:ext uri="{FF2B5EF4-FFF2-40B4-BE49-F238E27FC236}">
                    <a16:creationId xmlns:a16="http://schemas.microsoft.com/office/drawing/2014/main" id="{87132288-9209-EE5B-DE17-20A414259008}"/>
                  </a:ext>
                </a:extLst>
              </p:cNvPr>
              <p:cNvSpPr/>
              <p:nvPr/>
            </p:nvSpPr>
            <p:spPr>
              <a:xfrm>
                <a:off x="6300501" y="3882751"/>
                <a:ext cx="150036" cy="107366"/>
              </a:xfrm>
              <a:custGeom>
                <a:avLst/>
                <a:gdLst>
                  <a:gd name="connsiteX0" fmla="*/ 106299 w 150036"/>
                  <a:gd name="connsiteY0" fmla="*/ 2496 h 107366"/>
                  <a:gd name="connsiteX1" fmla="*/ 84392 w 150036"/>
                  <a:gd name="connsiteY1" fmla="*/ 14974 h 107366"/>
                  <a:gd name="connsiteX2" fmla="*/ 25241 w 150036"/>
                  <a:gd name="connsiteY2" fmla="*/ 13831 h 107366"/>
                  <a:gd name="connsiteX3" fmla="*/ 23527 w 150036"/>
                  <a:gd name="connsiteY3" fmla="*/ 3068 h 107366"/>
                  <a:gd name="connsiteX4" fmla="*/ 0 w 150036"/>
                  <a:gd name="connsiteY4" fmla="*/ 3068 h 107366"/>
                  <a:gd name="connsiteX5" fmla="*/ 0 w 150036"/>
                  <a:gd name="connsiteY5" fmla="*/ 106890 h 107366"/>
                  <a:gd name="connsiteX6" fmla="*/ 26670 w 150036"/>
                  <a:gd name="connsiteY6" fmla="*/ 106890 h 107366"/>
                  <a:gd name="connsiteX7" fmla="*/ 26765 w 150036"/>
                  <a:gd name="connsiteY7" fmla="*/ 53646 h 107366"/>
                  <a:gd name="connsiteX8" fmla="*/ 39243 w 150036"/>
                  <a:gd name="connsiteY8" fmla="*/ 25547 h 107366"/>
                  <a:gd name="connsiteX9" fmla="*/ 61150 w 150036"/>
                  <a:gd name="connsiteY9" fmla="*/ 44787 h 107366"/>
                  <a:gd name="connsiteX10" fmla="*/ 61055 w 150036"/>
                  <a:gd name="connsiteY10" fmla="*/ 97270 h 107366"/>
                  <a:gd name="connsiteX11" fmla="*/ 61817 w 150036"/>
                  <a:gd name="connsiteY11" fmla="*/ 107367 h 107366"/>
                  <a:gd name="connsiteX12" fmla="*/ 87916 w 150036"/>
                  <a:gd name="connsiteY12" fmla="*/ 107367 h 107366"/>
                  <a:gd name="connsiteX13" fmla="*/ 87916 w 150036"/>
                  <a:gd name="connsiteY13" fmla="*/ 70886 h 107366"/>
                  <a:gd name="connsiteX14" fmla="*/ 89916 w 150036"/>
                  <a:gd name="connsiteY14" fmla="*/ 42597 h 107366"/>
                  <a:gd name="connsiteX15" fmla="*/ 101917 w 150036"/>
                  <a:gd name="connsiteY15" fmla="*/ 25261 h 107366"/>
                  <a:gd name="connsiteX16" fmla="*/ 114109 w 150036"/>
                  <a:gd name="connsiteY16" fmla="*/ 25261 h 107366"/>
                  <a:gd name="connsiteX17" fmla="*/ 122682 w 150036"/>
                  <a:gd name="connsiteY17" fmla="*/ 42311 h 107366"/>
                  <a:gd name="connsiteX18" fmla="*/ 122682 w 150036"/>
                  <a:gd name="connsiteY18" fmla="*/ 97080 h 107366"/>
                  <a:gd name="connsiteX19" fmla="*/ 123349 w 150036"/>
                  <a:gd name="connsiteY19" fmla="*/ 106986 h 107366"/>
                  <a:gd name="connsiteX20" fmla="*/ 149542 w 150036"/>
                  <a:gd name="connsiteY20" fmla="*/ 106986 h 107366"/>
                  <a:gd name="connsiteX21" fmla="*/ 149162 w 150036"/>
                  <a:gd name="connsiteY21" fmla="*/ 31167 h 107366"/>
                  <a:gd name="connsiteX22" fmla="*/ 106299 w 150036"/>
                  <a:gd name="connsiteY22" fmla="*/ 2401 h 10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0036" h="107366">
                    <a:moveTo>
                      <a:pt x="106299" y="2496"/>
                    </a:moveTo>
                    <a:cubicBezTo>
                      <a:pt x="98488" y="5068"/>
                      <a:pt x="91726" y="10688"/>
                      <a:pt x="84392" y="14974"/>
                    </a:cubicBezTo>
                    <a:cubicBezTo>
                      <a:pt x="68961" y="-4457"/>
                      <a:pt x="52483" y="-5124"/>
                      <a:pt x="25241" y="13831"/>
                    </a:cubicBezTo>
                    <a:cubicBezTo>
                      <a:pt x="24670" y="10021"/>
                      <a:pt x="24098" y="6592"/>
                      <a:pt x="23527" y="3068"/>
                    </a:cubicBezTo>
                    <a:lnTo>
                      <a:pt x="0" y="3068"/>
                    </a:lnTo>
                    <a:lnTo>
                      <a:pt x="0" y="106890"/>
                    </a:lnTo>
                    <a:lnTo>
                      <a:pt x="26670" y="106890"/>
                    </a:lnTo>
                    <a:cubicBezTo>
                      <a:pt x="26670" y="88602"/>
                      <a:pt x="26384" y="71172"/>
                      <a:pt x="26765" y="53646"/>
                    </a:cubicBezTo>
                    <a:cubicBezTo>
                      <a:pt x="27051" y="42597"/>
                      <a:pt x="28480" y="31548"/>
                      <a:pt x="39243" y="25547"/>
                    </a:cubicBezTo>
                    <a:cubicBezTo>
                      <a:pt x="54007" y="21642"/>
                      <a:pt x="61913" y="29738"/>
                      <a:pt x="61150" y="44787"/>
                    </a:cubicBezTo>
                    <a:cubicBezTo>
                      <a:pt x="60293" y="62218"/>
                      <a:pt x="60960" y="79744"/>
                      <a:pt x="61055" y="97270"/>
                    </a:cubicBezTo>
                    <a:cubicBezTo>
                      <a:pt x="61055" y="100509"/>
                      <a:pt x="61531" y="103842"/>
                      <a:pt x="61817" y="107367"/>
                    </a:cubicBezTo>
                    <a:lnTo>
                      <a:pt x="87916" y="107367"/>
                    </a:lnTo>
                    <a:cubicBezTo>
                      <a:pt x="87916" y="94413"/>
                      <a:pt x="87630" y="82602"/>
                      <a:pt x="87916" y="70886"/>
                    </a:cubicBezTo>
                    <a:cubicBezTo>
                      <a:pt x="88201" y="61456"/>
                      <a:pt x="89154" y="52026"/>
                      <a:pt x="89916" y="42597"/>
                    </a:cubicBezTo>
                    <a:cubicBezTo>
                      <a:pt x="90583" y="34310"/>
                      <a:pt x="94964" y="28595"/>
                      <a:pt x="101917" y="25261"/>
                    </a:cubicBezTo>
                    <a:lnTo>
                      <a:pt x="114109" y="25261"/>
                    </a:lnTo>
                    <a:cubicBezTo>
                      <a:pt x="121158" y="29547"/>
                      <a:pt x="122777" y="35358"/>
                      <a:pt x="122682" y="42311"/>
                    </a:cubicBezTo>
                    <a:cubicBezTo>
                      <a:pt x="122492" y="60599"/>
                      <a:pt x="122682" y="78792"/>
                      <a:pt x="122682" y="97080"/>
                    </a:cubicBezTo>
                    <a:cubicBezTo>
                      <a:pt x="122682" y="100413"/>
                      <a:pt x="123063" y="103652"/>
                      <a:pt x="123349" y="106986"/>
                    </a:cubicBezTo>
                    <a:lnTo>
                      <a:pt x="149542" y="106986"/>
                    </a:lnTo>
                    <a:cubicBezTo>
                      <a:pt x="149542" y="81268"/>
                      <a:pt x="150876" y="56122"/>
                      <a:pt x="149162" y="31167"/>
                    </a:cubicBezTo>
                    <a:cubicBezTo>
                      <a:pt x="147352" y="4592"/>
                      <a:pt x="128302" y="-4838"/>
                      <a:pt x="106299" y="2401"/>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2" name="Полілінія: фігура 41">
                <a:extLst>
                  <a:ext uri="{FF2B5EF4-FFF2-40B4-BE49-F238E27FC236}">
                    <a16:creationId xmlns:a16="http://schemas.microsoft.com/office/drawing/2014/main" id="{E4AD0A08-6B53-7211-64F5-8929FFCB25BB}"/>
                  </a:ext>
                </a:extLst>
              </p:cNvPr>
              <p:cNvSpPr/>
              <p:nvPr/>
            </p:nvSpPr>
            <p:spPr>
              <a:xfrm>
                <a:off x="5875853" y="3882934"/>
                <a:ext cx="101359" cy="152017"/>
              </a:xfrm>
              <a:custGeom>
                <a:avLst/>
                <a:gdLst>
                  <a:gd name="connsiteX0" fmla="*/ 100608 w 101359"/>
                  <a:gd name="connsiteY0" fmla="*/ 2980 h 152017"/>
                  <a:gd name="connsiteX1" fmla="*/ 76415 w 101359"/>
                  <a:gd name="connsiteY1" fmla="*/ 2980 h 152017"/>
                  <a:gd name="connsiteX2" fmla="*/ 73938 w 101359"/>
                  <a:gd name="connsiteY2" fmla="*/ 12410 h 152017"/>
                  <a:gd name="connsiteX3" fmla="*/ 57460 w 101359"/>
                  <a:gd name="connsiteY3" fmla="*/ 2599 h 152017"/>
                  <a:gd name="connsiteX4" fmla="*/ 4215 w 101359"/>
                  <a:gd name="connsiteY4" fmla="*/ 29841 h 152017"/>
                  <a:gd name="connsiteX5" fmla="*/ 3644 w 101359"/>
                  <a:gd name="connsiteY5" fmla="*/ 78894 h 152017"/>
                  <a:gd name="connsiteX6" fmla="*/ 17455 w 101359"/>
                  <a:gd name="connsiteY6" fmla="*/ 100326 h 152017"/>
                  <a:gd name="connsiteX7" fmla="*/ 64413 w 101359"/>
                  <a:gd name="connsiteY7" fmla="*/ 101373 h 152017"/>
                  <a:gd name="connsiteX8" fmla="*/ 72890 w 101359"/>
                  <a:gd name="connsiteY8" fmla="*/ 95373 h 152017"/>
                  <a:gd name="connsiteX9" fmla="*/ 52983 w 101359"/>
                  <a:gd name="connsiteY9" fmla="*/ 126900 h 152017"/>
                  <a:gd name="connsiteX10" fmla="*/ 34028 w 101359"/>
                  <a:gd name="connsiteY10" fmla="*/ 126234 h 152017"/>
                  <a:gd name="connsiteX11" fmla="*/ 12692 w 101359"/>
                  <a:gd name="connsiteY11" fmla="*/ 119757 h 152017"/>
                  <a:gd name="connsiteX12" fmla="*/ 12692 w 101359"/>
                  <a:gd name="connsiteY12" fmla="*/ 145379 h 152017"/>
                  <a:gd name="connsiteX13" fmla="*/ 60889 w 101359"/>
                  <a:gd name="connsiteY13" fmla="*/ 150808 h 152017"/>
                  <a:gd name="connsiteX14" fmla="*/ 97084 w 101359"/>
                  <a:gd name="connsiteY14" fmla="*/ 120995 h 152017"/>
                  <a:gd name="connsiteX15" fmla="*/ 101084 w 101359"/>
                  <a:gd name="connsiteY15" fmla="*/ 96611 h 152017"/>
                  <a:gd name="connsiteX16" fmla="*/ 101275 w 101359"/>
                  <a:gd name="connsiteY16" fmla="*/ 13458 h 152017"/>
                  <a:gd name="connsiteX17" fmla="*/ 100703 w 101359"/>
                  <a:gd name="connsiteY17" fmla="*/ 3171 h 152017"/>
                  <a:gd name="connsiteX18" fmla="*/ 70890 w 101359"/>
                  <a:gd name="connsiteY18" fmla="*/ 70512 h 152017"/>
                  <a:gd name="connsiteX19" fmla="*/ 51745 w 101359"/>
                  <a:gd name="connsiteY19" fmla="*/ 83943 h 152017"/>
                  <a:gd name="connsiteX20" fmla="*/ 32885 w 101359"/>
                  <a:gd name="connsiteY20" fmla="*/ 71846 h 152017"/>
                  <a:gd name="connsiteX21" fmla="*/ 27170 w 101359"/>
                  <a:gd name="connsiteY21" fmla="*/ 54129 h 152017"/>
                  <a:gd name="connsiteX22" fmla="*/ 31933 w 101359"/>
                  <a:gd name="connsiteY22" fmla="*/ 36984 h 152017"/>
                  <a:gd name="connsiteX23" fmla="*/ 52697 w 101359"/>
                  <a:gd name="connsiteY23" fmla="*/ 24411 h 152017"/>
                  <a:gd name="connsiteX24" fmla="*/ 71462 w 101359"/>
                  <a:gd name="connsiteY24" fmla="*/ 38318 h 152017"/>
                  <a:gd name="connsiteX25" fmla="*/ 70890 w 101359"/>
                  <a:gd name="connsiteY25" fmla="*/ 70417 h 15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359" h="152017">
                    <a:moveTo>
                      <a:pt x="100608" y="2980"/>
                    </a:moveTo>
                    <a:lnTo>
                      <a:pt x="76415" y="2980"/>
                    </a:lnTo>
                    <a:cubicBezTo>
                      <a:pt x="75462" y="6695"/>
                      <a:pt x="74605" y="9838"/>
                      <a:pt x="73938" y="12410"/>
                    </a:cubicBezTo>
                    <a:cubicBezTo>
                      <a:pt x="68318" y="8981"/>
                      <a:pt x="63365" y="4599"/>
                      <a:pt x="57460" y="2599"/>
                    </a:cubicBezTo>
                    <a:cubicBezTo>
                      <a:pt x="34600" y="-5402"/>
                      <a:pt x="12883" y="5457"/>
                      <a:pt x="4215" y="29841"/>
                    </a:cubicBezTo>
                    <a:cubicBezTo>
                      <a:pt x="-1500" y="45843"/>
                      <a:pt x="-1119" y="62511"/>
                      <a:pt x="3644" y="78894"/>
                    </a:cubicBezTo>
                    <a:cubicBezTo>
                      <a:pt x="6120" y="87276"/>
                      <a:pt x="10216" y="94896"/>
                      <a:pt x="17455" y="100326"/>
                    </a:cubicBezTo>
                    <a:cubicBezTo>
                      <a:pt x="30218" y="109946"/>
                      <a:pt x="50697" y="110422"/>
                      <a:pt x="64413" y="101373"/>
                    </a:cubicBezTo>
                    <a:cubicBezTo>
                      <a:pt x="67175" y="99564"/>
                      <a:pt x="69842" y="97563"/>
                      <a:pt x="72890" y="95373"/>
                    </a:cubicBezTo>
                    <a:cubicBezTo>
                      <a:pt x="73938" y="112899"/>
                      <a:pt x="67271" y="123852"/>
                      <a:pt x="52983" y="126900"/>
                    </a:cubicBezTo>
                    <a:cubicBezTo>
                      <a:pt x="46982" y="128139"/>
                      <a:pt x="40220" y="127377"/>
                      <a:pt x="34028" y="126234"/>
                    </a:cubicBezTo>
                    <a:cubicBezTo>
                      <a:pt x="27170" y="124995"/>
                      <a:pt x="20693" y="122233"/>
                      <a:pt x="12692" y="119757"/>
                    </a:cubicBezTo>
                    <a:lnTo>
                      <a:pt x="12692" y="145379"/>
                    </a:lnTo>
                    <a:cubicBezTo>
                      <a:pt x="28599" y="151761"/>
                      <a:pt x="44411" y="153475"/>
                      <a:pt x="60889" y="150808"/>
                    </a:cubicBezTo>
                    <a:cubicBezTo>
                      <a:pt x="78796" y="147855"/>
                      <a:pt x="92036" y="139092"/>
                      <a:pt x="97084" y="120995"/>
                    </a:cubicBezTo>
                    <a:cubicBezTo>
                      <a:pt x="99275" y="113089"/>
                      <a:pt x="100989" y="104802"/>
                      <a:pt x="101084" y="96611"/>
                    </a:cubicBezTo>
                    <a:cubicBezTo>
                      <a:pt x="101561" y="68893"/>
                      <a:pt x="101275" y="41175"/>
                      <a:pt x="101275" y="13458"/>
                    </a:cubicBezTo>
                    <a:cubicBezTo>
                      <a:pt x="101275" y="10124"/>
                      <a:pt x="100894" y="6885"/>
                      <a:pt x="100703" y="3171"/>
                    </a:cubicBezTo>
                    <a:close/>
                    <a:moveTo>
                      <a:pt x="70890" y="70512"/>
                    </a:moveTo>
                    <a:cubicBezTo>
                      <a:pt x="67271" y="79085"/>
                      <a:pt x="60794" y="83752"/>
                      <a:pt x="51745" y="83943"/>
                    </a:cubicBezTo>
                    <a:cubicBezTo>
                      <a:pt x="43172" y="84133"/>
                      <a:pt x="36219" y="80228"/>
                      <a:pt x="32885" y="71846"/>
                    </a:cubicBezTo>
                    <a:cubicBezTo>
                      <a:pt x="30599" y="65940"/>
                      <a:pt x="28980" y="59844"/>
                      <a:pt x="27170" y="54129"/>
                    </a:cubicBezTo>
                    <a:cubicBezTo>
                      <a:pt x="28885" y="47748"/>
                      <a:pt x="29837" y="42128"/>
                      <a:pt x="31933" y="36984"/>
                    </a:cubicBezTo>
                    <a:cubicBezTo>
                      <a:pt x="35648" y="27840"/>
                      <a:pt x="42982" y="24030"/>
                      <a:pt x="52697" y="24411"/>
                    </a:cubicBezTo>
                    <a:cubicBezTo>
                      <a:pt x="61746" y="24792"/>
                      <a:pt x="68509" y="29174"/>
                      <a:pt x="71462" y="38318"/>
                    </a:cubicBezTo>
                    <a:cubicBezTo>
                      <a:pt x="74891" y="48986"/>
                      <a:pt x="75367" y="59749"/>
                      <a:pt x="70890" y="70417"/>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3" name="Полілінія: фігура 42">
                <a:extLst>
                  <a:ext uri="{FF2B5EF4-FFF2-40B4-BE49-F238E27FC236}">
                    <a16:creationId xmlns:a16="http://schemas.microsoft.com/office/drawing/2014/main" id="{B22B7378-97D2-A5C4-D713-C162669592A5}"/>
                  </a:ext>
                </a:extLst>
              </p:cNvPr>
              <p:cNvSpPr/>
              <p:nvPr/>
            </p:nvSpPr>
            <p:spPr>
              <a:xfrm>
                <a:off x="6475952" y="3882640"/>
                <a:ext cx="101479" cy="149387"/>
              </a:xfrm>
              <a:custGeom>
                <a:avLst/>
                <a:gdLst>
                  <a:gd name="connsiteX0" fmla="*/ 29337 w 101479"/>
                  <a:gd name="connsiteY0" fmla="*/ 12703 h 149387"/>
                  <a:gd name="connsiteX1" fmla="*/ 27242 w 101479"/>
                  <a:gd name="connsiteY1" fmla="*/ 13275 h 149387"/>
                  <a:gd name="connsiteX2" fmla="*/ 25622 w 101479"/>
                  <a:gd name="connsiteY2" fmla="*/ 3369 h 149387"/>
                  <a:gd name="connsiteX3" fmla="*/ 953 w 101479"/>
                  <a:gd name="connsiteY3" fmla="*/ 3369 h 149387"/>
                  <a:gd name="connsiteX4" fmla="*/ 0 w 101479"/>
                  <a:gd name="connsiteY4" fmla="*/ 14037 h 149387"/>
                  <a:gd name="connsiteX5" fmla="*/ 0 w 101479"/>
                  <a:gd name="connsiteY5" fmla="*/ 138243 h 149387"/>
                  <a:gd name="connsiteX6" fmla="*/ 1810 w 101479"/>
                  <a:gd name="connsiteY6" fmla="*/ 149387 h 149387"/>
                  <a:gd name="connsiteX7" fmla="*/ 26861 w 101479"/>
                  <a:gd name="connsiteY7" fmla="*/ 149387 h 149387"/>
                  <a:gd name="connsiteX8" fmla="*/ 26861 w 101479"/>
                  <a:gd name="connsiteY8" fmla="*/ 97762 h 149387"/>
                  <a:gd name="connsiteX9" fmla="*/ 32195 w 101479"/>
                  <a:gd name="connsiteY9" fmla="*/ 101476 h 149387"/>
                  <a:gd name="connsiteX10" fmla="*/ 97726 w 101479"/>
                  <a:gd name="connsiteY10" fmla="*/ 79569 h 149387"/>
                  <a:gd name="connsiteX11" fmla="*/ 98012 w 101479"/>
                  <a:gd name="connsiteY11" fmla="*/ 31563 h 149387"/>
                  <a:gd name="connsiteX12" fmla="*/ 29242 w 101479"/>
                  <a:gd name="connsiteY12" fmla="*/ 12799 h 149387"/>
                  <a:gd name="connsiteX13" fmla="*/ 68580 w 101479"/>
                  <a:gd name="connsiteY13" fmla="*/ 74521 h 149387"/>
                  <a:gd name="connsiteX14" fmla="*/ 52197 w 101479"/>
                  <a:gd name="connsiteY14" fmla="*/ 86617 h 149387"/>
                  <a:gd name="connsiteX15" fmla="*/ 32575 w 101479"/>
                  <a:gd name="connsiteY15" fmla="*/ 75283 h 149387"/>
                  <a:gd name="connsiteX16" fmla="*/ 34576 w 101479"/>
                  <a:gd name="connsiteY16" fmla="*/ 32992 h 149387"/>
                  <a:gd name="connsiteX17" fmla="*/ 68199 w 101479"/>
                  <a:gd name="connsiteY17" fmla="*/ 35373 h 149387"/>
                  <a:gd name="connsiteX18" fmla="*/ 74104 w 101479"/>
                  <a:gd name="connsiteY18" fmla="*/ 56328 h 149387"/>
                  <a:gd name="connsiteX19" fmla="*/ 68675 w 101479"/>
                  <a:gd name="connsiteY19" fmla="*/ 74425 h 14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1479" h="149387">
                    <a:moveTo>
                      <a:pt x="29337" y="12703"/>
                    </a:moveTo>
                    <a:cubicBezTo>
                      <a:pt x="29337" y="12703"/>
                      <a:pt x="28004" y="13084"/>
                      <a:pt x="27242" y="13275"/>
                    </a:cubicBezTo>
                    <a:cubicBezTo>
                      <a:pt x="26670" y="10036"/>
                      <a:pt x="26194" y="6703"/>
                      <a:pt x="25622" y="3369"/>
                    </a:cubicBezTo>
                    <a:lnTo>
                      <a:pt x="953" y="3369"/>
                    </a:lnTo>
                    <a:cubicBezTo>
                      <a:pt x="571" y="7369"/>
                      <a:pt x="0" y="10703"/>
                      <a:pt x="0" y="14037"/>
                    </a:cubicBezTo>
                    <a:cubicBezTo>
                      <a:pt x="0" y="55471"/>
                      <a:pt x="0" y="96809"/>
                      <a:pt x="0" y="138243"/>
                    </a:cubicBezTo>
                    <a:cubicBezTo>
                      <a:pt x="0" y="142148"/>
                      <a:pt x="1238" y="146053"/>
                      <a:pt x="1810" y="149387"/>
                    </a:cubicBezTo>
                    <a:lnTo>
                      <a:pt x="26861" y="149387"/>
                    </a:lnTo>
                    <a:lnTo>
                      <a:pt x="26861" y="97762"/>
                    </a:lnTo>
                    <a:cubicBezTo>
                      <a:pt x="29813" y="99762"/>
                      <a:pt x="31051" y="100619"/>
                      <a:pt x="32195" y="101476"/>
                    </a:cubicBezTo>
                    <a:cubicBezTo>
                      <a:pt x="57721" y="120431"/>
                      <a:pt x="88297" y="110144"/>
                      <a:pt x="97726" y="79569"/>
                    </a:cubicBezTo>
                    <a:cubicBezTo>
                      <a:pt x="102584" y="63567"/>
                      <a:pt x="102775" y="47565"/>
                      <a:pt x="98012" y="31563"/>
                    </a:cubicBezTo>
                    <a:cubicBezTo>
                      <a:pt x="88297" y="-917"/>
                      <a:pt x="54007" y="-10347"/>
                      <a:pt x="29242" y="12799"/>
                    </a:cubicBezTo>
                    <a:close/>
                    <a:moveTo>
                      <a:pt x="68580" y="74521"/>
                    </a:moveTo>
                    <a:cubicBezTo>
                      <a:pt x="65818" y="81855"/>
                      <a:pt x="60103" y="86236"/>
                      <a:pt x="52197" y="86617"/>
                    </a:cubicBezTo>
                    <a:cubicBezTo>
                      <a:pt x="43434" y="86998"/>
                      <a:pt x="36100" y="82998"/>
                      <a:pt x="32575" y="75283"/>
                    </a:cubicBezTo>
                    <a:cubicBezTo>
                      <a:pt x="26194" y="61186"/>
                      <a:pt x="25622" y="46517"/>
                      <a:pt x="34576" y="32992"/>
                    </a:cubicBezTo>
                    <a:cubicBezTo>
                      <a:pt x="42863" y="20514"/>
                      <a:pt x="60674" y="22228"/>
                      <a:pt x="68199" y="35373"/>
                    </a:cubicBezTo>
                    <a:cubicBezTo>
                      <a:pt x="71914" y="41945"/>
                      <a:pt x="73247" y="48708"/>
                      <a:pt x="74104" y="56328"/>
                    </a:cubicBezTo>
                    <a:cubicBezTo>
                      <a:pt x="72295" y="62329"/>
                      <a:pt x="70866" y="68520"/>
                      <a:pt x="68675" y="7442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4" name="Полілінія: фігура 43">
                <a:extLst>
                  <a:ext uri="{FF2B5EF4-FFF2-40B4-BE49-F238E27FC236}">
                    <a16:creationId xmlns:a16="http://schemas.microsoft.com/office/drawing/2014/main" id="{DF71A89E-3B03-53E6-35E7-B4F97F0A713E}"/>
                  </a:ext>
                </a:extLst>
              </p:cNvPr>
              <p:cNvSpPr/>
              <p:nvPr/>
            </p:nvSpPr>
            <p:spPr>
              <a:xfrm>
                <a:off x="5890308" y="2680330"/>
                <a:ext cx="103302" cy="104116"/>
              </a:xfrm>
              <a:custGeom>
                <a:avLst/>
                <a:gdLst>
                  <a:gd name="connsiteX0" fmla="*/ 50815 w 103302"/>
                  <a:gd name="connsiteY0" fmla="*/ 104113 h 104116"/>
                  <a:gd name="connsiteX1" fmla="*/ 103298 w 103302"/>
                  <a:gd name="connsiteY1" fmla="*/ 52678 h 104116"/>
                  <a:gd name="connsiteX2" fmla="*/ 50910 w 103302"/>
                  <a:gd name="connsiteY2" fmla="*/ 5 h 104116"/>
                  <a:gd name="connsiteX3" fmla="*/ 142 w 103302"/>
                  <a:gd name="connsiteY3" fmla="*/ 51535 h 104116"/>
                  <a:gd name="connsiteX4" fmla="*/ 50910 w 103302"/>
                  <a:gd name="connsiteY4" fmla="*/ 104018 h 104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02" h="104116">
                    <a:moveTo>
                      <a:pt x="50815" y="104113"/>
                    </a:moveTo>
                    <a:cubicBezTo>
                      <a:pt x="80819" y="104494"/>
                      <a:pt x="103679" y="78395"/>
                      <a:pt x="103298" y="52678"/>
                    </a:cubicBezTo>
                    <a:cubicBezTo>
                      <a:pt x="102821" y="23246"/>
                      <a:pt x="80152" y="-376"/>
                      <a:pt x="50910" y="5"/>
                    </a:cubicBezTo>
                    <a:cubicBezTo>
                      <a:pt x="21573" y="386"/>
                      <a:pt x="-1763" y="25817"/>
                      <a:pt x="142" y="51535"/>
                    </a:cubicBezTo>
                    <a:cubicBezTo>
                      <a:pt x="-2144" y="80205"/>
                      <a:pt x="23573" y="103732"/>
                      <a:pt x="50910" y="10401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5" name="Полілінія: фігура 44">
                <a:extLst>
                  <a:ext uri="{FF2B5EF4-FFF2-40B4-BE49-F238E27FC236}">
                    <a16:creationId xmlns:a16="http://schemas.microsoft.com/office/drawing/2014/main" id="{31D9AC9B-32FB-0B19-167E-DE1EC7E219A9}"/>
                  </a:ext>
                </a:extLst>
              </p:cNvPr>
              <p:cNvSpPr/>
              <p:nvPr/>
            </p:nvSpPr>
            <p:spPr>
              <a:xfrm>
                <a:off x="5022543" y="3846571"/>
                <a:ext cx="89778" cy="146384"/>
              </a:xfrm>
              <a:custGeom>
                <a:avLst/>
                <a:gdLst>
                  <a:gd name="connsiteX0" fmla="*/ 69045 w 89778"/>
                  <a:gd name="connsiteY0" fmla="*/ 67822 h 146384"/>
                  <a:gd name="connsiteX1" fmla="*/ 45137 w 89778"/>
                  <a:gd name="connsiteY1" fmla="*/ 57440 h 146384"/>
                  <a:gd name="connsiteX2" fmla="*/ 30088 w 89778"/>
                  <a:gd name="connsiteY2" fmla="*/ 46582 h 146384"/>
                  <a:gd name="connsiteX3" fmla="*/ 38755 w 89778"/>
                  <a:gd name="connsiteY3" fmla="*/ 28484 h 146384"/>
                  <a:gd name="connsiteX4" fmla="*/ 55234 w 89778"/>
                  <a:gd name="connsiteY4" fmla="*/ 25912 h 146384"/>
                  <a:gd name="connsiteX5" fmla="*/ 79141 w 89778"/>
                  <a:gd name="connsiteY5" fmla="*/ 30675 h 146384"/>
                  <a:gd name="connsiteX6" fmla="*/ 81618 w 89778"/>
                  <a:gd name="connsiteY6" fmla="*/ 5434 h 146384"/>
                  <a:gd name="connsiteX7" fmla="*/ 44566 w 89778"/>
                  <a:gd name="connsiteY7" fmla="*/ 195 h 146384"/>
                  <a:gd name="connsiteX8" fmla="*/ 179 w 89778"/>
                  <a:gd name="connsiteY8" fmla="*/ 48677 h 146384"/>
                  <a:gd name="connsiteX9" fmla="*/ 23611 w 89778"/>
                  <a:gd name="connsiteY9" fmla="*/ 80776 h 146384"/>
                  <a:gd name="connsiteX10" fmla="*/ 45518 w 89778"/>
                  <a:gd name="connsiteY10" fmla="*/ 90111 h 146384"/>
                  <a:gd name="connsiteX11" fmla="*/ 59329 w 89778"/>
                  <a:gd name="connsiteY11" fmla="*/ 99731 h 146384"/>
                  <a:gd name="connsiteX12" fmla="*/ 59329 w 89778"/>
                  <a:gd name="connsiteY12" fmla="*/ 111733 h 146384"/>
                  <a:gd name="connsiteX13" fmla="*/ 4656 w 89778"/>
                  <a:gd name="connsiteY13" fmla="*/ 113638 h 146384"/>
                  <a:gd name="connsiteX14" fmla="*/ 2275 w 89778"/>
                  <a:gd name="connsiteY14" fmla="*/ 140212 h 146384"/>
                  <a:gd name="connsiteX15" fmla="*/ 61425 w 89778"/>
                  <a:gd name="connsiteY15" fmla="*/ 143451 h 146384"/>
                  <a:gd name="connsiteX16" fmla="*/ 89047 w 89778"/>
                  <a:gd name="connsiteY16" fmla="*/ 112304 h 146384"/>
                  <a:gd name="connsiteX17" fmla="*/ 69140 w 89778"/>
                  <a:gd name="connsiteY17" fmla="*/ 67918 h 14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778" h="146384">
                    <a:moveTo>
                      <a:pt x="69045" y="67822"/>
                    </a:moveTo>
                    <a:cubicBezTo>
                      <a:pt x="61330" y="63822"/>
                      <a:pt x="53233" y="60583"/>
                      <a:pt x="45137" y="57440"/>
                    </a:cubicBezTo>
                    <a:cubicBezTo>
                      <a:pt x="39041" y="55059"/>
                      <a:pt x="33421" y="52106"/>
                      <a:pt x="30088" y="46582"/>
                    </a:cubicBezTo>
                    <a:cubicBezTo>
                      <a:pt x="28183" y="37914"/>
                      <a:pt x="31421" y="31532"/>
                      <a:pt x="38755" y="28484"/>
                    </a:cubicBezTo>
                    <a:cubicBezTo>
                      <a:pt x="43708" y="26293"/>
                      <a:pt x="49804" y="25436"/>
                      <a:pt x="55234" y="25912"/>
                    </a:cubicBezTo>
                    <a:cubicBezTo>
                      <a:pt x="63044" y="26579"/>
                      <a:pt x="70759" y="28865"/>
                      <a:pt x="79141" y="30675"/>
                    </a:cubicBezTo>
                    <a:cubicBezTo>
                      <a:pt x="79999" y="22293"/>
                      <a:pt x="80761" y="13911"/>
                      <a:pt x="81618" y="5434"/>
                    </a:cubicBezTo>
                    <a:cubicBezTo>
                      <a:pt x="68664" y="1909"/>
                      <a:pt x="56758" y="-758"/>
                      <a:pt x="44566" y="195"/>
                    </a:cubicBezTo>
                    <a:cubicBezTo>
                      <a:pt x="16086" y="2576"/>
                      <a:pt x="-2012" y="17054"/>
                      <a:pt x="179" y="48677"/>
                    </a:cubicBezTo>
                    <a:cubicBezTo>
                      <a:pt x="1227" y="64774"/>
                      <a:pt x="10180" y="74299"/>
                      <a:pt x="23611" y="80776"/>
                    </a:cubicBezTo>
                    <a:cubicBezTo>
                      <a:pt x="30754" y="84205"/>
                      <a:pt x="38470" y="86491"/>
                      <a:pt x="45518" y="90111"/>
                    </a:cubicBezTo>
                    <a:cubicBezTo>
                      <a:pt x="50757" y="92778"/>
                      <a:pt x="55234" y="96874"/>
                      <a:pt x="59329" y="99731"/>
                    </a:cubicBezTo>
                    <a:lnTo>
                      <a:pt x="59329" y="111733"/>
                    </a:lnTo>
                    <a:cubicBezTo>
                      <a:pt x="42184" y="127544"/>
                      <a:pt x="24182" y="120972"/>
                      <a:pt x="4656" y="113638"/>
                    </a:cubicBezTo>
                    <a:cubicBezTo>
                      <a:pt x="3799" y="122877"/>
                      <a:pt x="3037" y="131735"/>
                      <a:pt x="2275" y="140212"/>
                    </a:cubicBezTo>
                    <a:cubicBezTo>
                      <a:pt x="18086" y="147070"/>
                      <a:pt x="45899" y="148309"/>
                      <a:pt x="61425" y="143451"/>
                    </a:cubicBezTo>
                    <a:cubicBezTo>
                      <a:pt x="76951" y="138593"/>
                      <a:pt x="86856" y="128497"/>
                      <a:pt x="89047" y="112304"/>
                    </a:cubicBezTo>
                    <a:cubicBezTo>
                      <a:pt x="91714" y="93635"/>
                      <a:pt x="87523" y="77347"/>
                      <a:pt x="69140" y="6791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6" name="Полілінія: фігура 45">
                <a:extLst>
                  <a:ext uri="{FF2B5EF4-FFF2-40B4-BE49-F238E27FC236}">
                    <a16:creationId xmlns:a16="http://schemas.microsoft.com/office/drawing/2014/main" id="{A8D4F553-D3BC-DBC5-CC59-8B2E57F6D16E}"/>
                  </a:ext>
                </a:extLst>
              </p:cNvPr>
              <p:cNvSpPr/>
              <p:nvPr/>
            </p:nvSpPr>
            <p:spPr>
              <a:xfrm>
                <a:off x="6054406" y="3846595"/>
                <a:ext cx="107636" cy="146665"/>
              </a:xfrm>
              <a:custGeom>
                <a:avLst/>
                <a:gdLst>
                  <a:gd name="connsiteX0" fmla="*/ 69787 w 107636"/>
                  <a:gd name="connsiteY0" fmla="*/ 120758 h 146665"/>
                  <a:gd name="connsiteX1" fmla="*/ 38926 w 107636"/>
                  <a:gd name="connsiteY1" fmla="*/ 104279 h 146665"/>
                  <a:gd name="connsiteX2" fmla="*/ 29782 w 107636"/>
                  <a:gd name="connsiteY2" fmla="*/ 71133 h 146665"/>
                  <a:gd name="connsiteX3" fmla="*/ 83884 w 107636"/>
                  <a:gd name="connsiteY3" fmla="*/ 26460 h 146665"/>
                  <a:gd name="connsiteX4" fmla="*/ 105220 w 107636"/>
                  <a:gd name="connsiteY4" fmla="*/ 31413 h 146665"/>
                  <a:gd name="connsiteX5" fmla="*/ 106268 w 107636"/>
                  <a:gd name="connsiteY5" fmla="*/ 6077 h 146665"/>
                  <a:gd name="connsiteX6" fmla="*/ 53499 w 107636"/>
                  <a:gd name="connsiteY6" fmla="*/ 2648 h 146665"/>
                  <a:gd name="connsiteX7" fmla="*/ 2826 w 107636"/>
                  <a:gd name="connsiteY7" fmla="*/ 51797 h 146665"/>
                  <a:gd name="connsiteX8" fmla="*/ 1302 w 107636"/>
                  <a:gd name="connsiteY8" fmla="*/ 92469 h 146665"/>
                  <a:gd name="connsiteX9" fmla="*/ 42831 w 107636"/>
                  <a:gd name="connsiteY9" fmla="*/ 141808 h 146665"/>
                  <a:gd name="connsiteX10" fmla="*/ 106077 w 107636"/>
                  <a:gd name="connsiteY10" fmla="*/ 142665 h 146665"/>
                  <a:gd name="connsiteX11" fmla="*/ 105601 w 107636"/>
                  <a:gd name="connsiteY11" fmla="*/ 118472 h 146665"/>
                  <a:gd name="connsiteX12" fmla="*/ 69787 w 107636"/>
                  <a:gd name="connsiteY12" fmla="*/ 120948 h 14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636" h="146665">
                    <a:moveTo>
                      <a:pt x="69787" y="120758"/>
                    </a:moveTo>
                    <a:cubicBezTo>
                      <a:pt x="57214" y="120472"/>
                      <a:pt x="46832" y="114566"/>
                      <a:pt x="38926" y="104279"/>
                    </a:cubicBezTo>
                    <a:cubicBezTo>
                      <a:pt x="31306" y="94374"/>
                      <a:pt x="29877" y="83134"/>
                      <a:pt x="29782" y="71133"/>
                    </a:cubicBezTo>
                    <a:cubicBezTo>
                      <a:pt x="29592" y="44462"/>
                      <a:pt x="52261" y="21031"/>
                      <a:pt x="83884" y="26460"/>
                    </a:cubicBezTo>
                    <a:cubicBezTo>
                      <a:pt x="90837" y="27699"/>
                      <a:pt x="97790" y="29604"/>
                      <a:pt x="105220" y="31413"/>
                    </a:cubicBezTo>
                    <a:cubicBezTo>
                      <a:pt x="104363" y="23031"/>
                      <a:pt x="109697" y="14840"/>
                      <a:pt x="106268" y="6077"/>
                    </a:cubicBezTo>
                    <a:cubicBezTo>
                      <a:pt x="88742" y="-876"/>
                      <a:pt x="71121" y="-1638"/>
                      <a:pt x="53499" y="2648"/>
                    </a:cubicBezTo>
                    <a:cubicBezTo>
                      <a:pt x="27115" y="9029"/>
                      <a:pt x="9399" y="24460"/>
                      <a:pt x="2826" y="51797"/>
                    </a:cubicBezTo>
                    <a:cubicBezTo>
                      <a:pt x="-412" y="65418"/>
                      <a:pt x="-793" y="79133"/>
                      <a:pt x="1302" y="92469"/>
                    </a:cubicBezTo>
                    <a:cubicBezTo>
                      <a:pt x="5207" y="116662"/>
                      <a:pt x="18638" y="133998"/>
                      <a:pt x="42831" y="141808"/>
                    </a:cubicBezTo>
                    <a:cubicBezTo>
                      <a:pt x="63977" y="148571"/>
                      <a:pt x="85122" y="147714"/>
                      <a:pt x="106077" y="142665"/>
                    </a:cubicBezTo>
                    <a:cubicBezTo>
                      <a:pt x="108363" y="131997"/>
                      <a:pt x="108078" y="126378"/>
                      <a:pt x="105601" y="118472"/>
                    </a:cubicBezTo>
                    <a:cubicBezTo>
                      <a:pt x="92933" y="119424"/>
                      <a:pt x="81312" y="121234"/>
                      <a:pt x="69787" y="12094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7" name="Полілінія: фігура 46">
                <a:extLst>
                  <a:ext uri="{FF2B5EF4-FFF2-40B4-BE49-F238E27FC236}">
                    <a16:creationId xmlns:a16="http://schemas.microsoft.com/office/drawing/2014/main" id="{8AAA2222-EC24-F96C-9A93-2836DFAD410F}"/>
                  </a:ext>
                </a:extLst>
              </p:cNvPr>
              <p:cNvSpPr/>
              <p:nvPr/>
            </p:nvSpPr>
            <p:spPr>
              <a:xfrm>
                <a:off x="6173123" y="3883003"/>
                <a:ext cx="107433" cy="109670"/>
              </a:xfrm>
              <a:custGeom>
                <a:avLst/>
                <a:gdLst>
                  <a:gd name="connsiteX0" fmla="*/ 57084 w 107433"/>
                  <a:gd name="connsiteY0" fmla="*/ 148 h 109670"/>
                  <a:gd name="connsiteX1" fmla="*/ 2505 w 107433"/>
                  <a:gd name="connsiteY1" fmla="*/ 38058 h 109670"/>
                  <a:gd name="connsiteX2" fmla="*/ 29 w 107433"/>
                  <a:gd name="connsiteY2" fmla="*/ 55965 h 109670"/>
                  <a:gd name="connsiteX3" fmla="*/ 38510 w 107433"/>
                  <a:gd name="connsiteY3" fmla="*/ 108352 h 109670"/>
                  <a:gd name="connsiteX4" fmla="*/ 63370 w 107433"/>
                  <a:gd name="connsiteY4" fmla="*/ 109305 h 109670"/>
                  <a:gd name="connsiteX5" fmla="*/ 93850 w 107433"/>
                  <a:gd name="connsiteY5" fmla="*/ 93779 h 109670"/>
                  <a:gd name="connsiteX6" fmla="*/ 105947 w 107433"/>
                  <a:gd name="connsiteY6" fmla="*/ 42821 h 109670"/>
                  <a:gd name="connsiteX7" fmla="*/ 57084 w 107433"/>
                  <a:gd name="connsiteY7" fmla="*/ 244 h 109670"/>
                  <a:gd name="connsiteX8" fmla="*/ 75276 w 107433"/>
                  <a:gd name="connsiteY8" fmla="*/ 72348 h 109670"/>
                  <a:gd name="connsiteX9" fmla="*/ 54036 w 107433"/>
                  <a:gd name="connsiteY9" fmla="*/ 86350 h 109670"/>
                  <a:gd name="connsiteX10" fmla="*/ 32319 w 107433"/>
                  <a:gd name="connsiteY10" fmla="*/ 73110 h 109670"/>
                  <a:gd name="connsiteX11" fmla="*/ 29937 w 107433"/>
                  <a:gd name="connsiteY11" fmla="*/ 42344 h 109670"/>
                  <a:gd name="connsiteX12" fmla="*/ 57655 w 107433"/>
                  <a:gd name="connsiteY12" fmla="*/ 24723 h 109670"/>
                  <a:gd name="connsiteX13" fmla="*/ 78610 w 107433"/>
                  <a:gd name="connsiteY13" fmla="*/ 47964 h 109670"/>
                  <a:gd name="connsiteX14" fmla="*/ 78610 w 107433"/>
                  <a:gd name="connsiteY14" fmla="*/ 53679 h 109670"/>
                  <a:gd name="connsiteX15" fmla="*/ 79658 w 107433"/>
                  <a:gd name="connsiteY15" fmla="*/ 53870 h 109670"/>
                  <a:gd name="connsiteX16" fmla="*/ 75181 w 107433"/>
                  <a:gd name="connsiteY16" fmla="*/ 72348 h 10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7433" h="109670">
                    <a:moveTo>
                      <a:pt x="57084" y="148"/>
                    </a:moveTo>
                    <a:cubicBezTo>
                      <a:pt x="31176" y="-1661"/>
                      <a:pt x="7839" y="13198"/>
                      <a:pt x="2505" y="38058"/>
                    </a:cubicBezTo>
                    <a:cubicBezTo>
                      <a:pt x="1267" y="43963"/>
                      <a:pt x="791" y="49964"/>
                      <a:pt x="29" y="55965"/>
                    </a:cubicBezTo>
                    <a:cubicBezTo>
                      <a:pt x="-828" y="84730"/>
                      <a:pt x="17460" y="103685"/>
                      <a:pt x="38510" y="108352"/>
                    </a:cubicBezTo>
                    <a:cubicBezTo>
                      <a:pt x="46511" y="110067"/>
                      <a:pt x="55083" y="109781"/>
                      <a:pt x="63370" y="109305"/>
                    </a:cubicBezTo>
                    <a:cubicBezTo>
                      <a:pt x="75562" y="108638"/>
                      <a:pt x="85944" y="103018"/>
                      <a:pt x="93850" y="93779"/>
                    </a:cubicBezTo>
                    <a:cubicBezTo>
                      <a:pt x="106423" y="78920"/>
                      <a:pt x="109757" y="61775"/>
                      <a:pt x="105947" y="42821"/>
                    </a:cubicBezTo>
                    <a:cubicBezTo>
                      <a:pt x="100422" y="14912"/>
                      <a:pt x="80896" y="1958"/>
                      <a:pt x="57084" y="244"/>
                    </a:cubicBezTo>
                    <a:close/>
                    <a:moveTo>
                      <a:pt x="75276" y="72348"/>
                    </a:moveTo>
                    <a:cubicBezTo>
                      <a:pt x="71752" y="81968"/>
                      <a:pt x="63846" y="86064"/>
                      <a:pt x="54036" y="86350"/>
                    </a:cubicBezTo>
                    <a:cubicBezTo>
                      <a:pt x="44225" y="86540"/>
                      <a:pt x="36510" y="82540"/>
                      <a:pt x="32319" y="73110"/>
                    </a:cubicBezTo>
                    <a:cubicBezTo>
                      <a:pt x="27937" y="63204"/>
                      <a:pt x="26318" y="53108"/>
                      <a:pt x="29937" y="42344"/>
                    </a:cubicBezTo>
                    <a:cubicBezTo>
                      <a:pt x="34414" y="29200"/>
                      <a:pt x="43749" y="23009"/>
                      <a:pt x="57655" y="24723"/>
                    </a:cubicBezTo>
                    <a:cubicBezTo>
                      <a:pt x="68990" y="26152"/>
                      <a:pt x="77658" y="35677"/>
                      <a:pt x="78610" y="47964"/>
                    </a:cubicBezTo>
                    <a:cubicBezTo>
                      <a:pt x="78801" y="49869"/>
                      <a:pt x="78610" y="51774"/>
                      <a:pt x="78610" y="53679"/>
                    </a:cubicBezTo>
                    <a:lnTo>
                      <a:pt x="79658" y="53870"/>
                    </a:lnTo>
                    <a:cubicBezTo>
                      <a:pt x="78229" y="60061"/>
                      <a:pt x="77372" y="66442"/>
                      <a:pt x="75181" y="7234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8" name="Полілінія: фігура 47">
                <a:extLst>
                  <a:ext uri="{FF2B5EF4-FFF2-40B4-BE49-F238E27FC236}">
                    <a16:creationId xmlns:a16="http://schemas.microsoft.com/office/drawing/2014/main" id="{B7060CD1-3673-8E30-2257-9F7671DDF44C}"/>
                  </a:ext>
                </a:extLst>
              </p:cNvPr>
              <p:cNvSpPr/>
              <p:nvPr/>
            </p:nvSpPr>
            <p:spPr>
              <a:xfrm>
                <a:off x="6590822" y="3882893"/>
                <a:ext cx="96402" cy="110177"/>
              </a:xfrm>
              <a:custGeom>
                <a:avLst/>
                <a:gdLst>
                  <a:gd name="connsiteX0" fmla="*/ 58866 w 96402"/>
                  <a:gd name="connsiteY0" fmla="*/ 925 h 110177"/>
                  <a:gd name="connsiteX1" fmla="*/ 4287 w 96402"/>
                  <a:gd name="connsiteY1" fmla="*/ 30548 h 110177"/>
                  <a:gd name="connsiteX2" fmla="*/ 1906 w 96402"/>
                  <a:gd name="connsiteY2" fmla="*/ 73030 h 110177"/>
                  <a:gd name="connsiteX3" fmla="*/ 33053 w 96402"/>
                  <a:gd name="connsiteY3" fmla="*/ 107320 h 110177"/>
                  <a:gd name="connsiteX4" fmla="*/ 74677 w 96402"/>
                  <a:gd name="connsiteY4" fmla="*/ 107605 h 110177"/>
                  <a:gd name="connsiteX5" fmla="*/ 88488 w 96402"/>
                  <a:gd name="connsiteY5" fmla="*/ 102367 h 110177"/>
                  <a:gd name="connsiteX6" fmla="*/ 88488 w 96402"/>
                  <a:gd name="connsiteY6" fmla="*/ 77602 h 110177"/>
                  <a:gd name="connsiteX7" fmla="*/ 80297 w 96402"/>
                  <a:gd name="connsiteY7" fmla="*/ 81507 h 110177"/>
                  <a:gd name="connsiteX8" fmla="*/ 49245 w 96402"/>
                  <a:gd name="connsiteY8" fmla="*/ 86841 h 110177"/>
                  <a:gd name="connsiteX9" fmla="*/ 26957 w 96402"/>
                  <a:gd name="connsiteY9" fmla="*/ 65981 h 110177"/>
                  <a:gd name="connsiteX10" fmla="*/ 95632 w 96402"/>
                  <a:gd name="connsiteY10" fmla="*/ 64933 h 110177"/>
                  <a:gd name="connsiteX11" fmla="*/ 92584 w 96402"/>
                  <a:gd name="connsiteY11" fmla="*/ 33025 h 110177"/>
                  <a:gd name="connsiteX12" fmla="*/ 58675 w 96402"/>
                  <a:gd name="connsiteY12" fmla="*/ 925 h 110177"/>
                  <a:gd name="connsiteX13" fmla="*/ 26481 w 96402"/>
                  <a:gd name="connsiteY13" fmla="*/ 43026 h 110177"/>
                  <a:gd name="connsiteX14" fmla="*/ 51341 w 96402"/>
                  <a:gd name="connsiteY14" fmla="*/ 22928 h 110177"/>
                  <a:gd name="connsiteX15" fmla="*/ 69343 w 96402"/>
                  <a:gd name="connsiteY15" fmla="*/ 43026 h 110177"/>
                  <a:gd name="connsiteX16" fmla="*/ 26481 w 96402"/>
                  <a:gd name="connsiteY16" fmla="*/ 43026 h 1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402" h="110177">
                    <a:moveTo>
                      <a:pt x="58866" y="925"/>
                    </a:moveTo>
                    <a:cubicBezTo>
                      <a:pt x="35720" y="-2980"/>
                      <a:pt x="13146" y="5212"/>
                      <a:pt x="4287" y="30548"/>
                    </a:cubicBezTo>
                    <a:cubicBezTo>
                      <a:pt x="-666" y="44645"/>
                      <a:pt x="-1142" y="58933"/>
                      <a:pt x="1906" y="73030"/>
                    </a:cubicBezTo>
                    <a:cubicBezTo>
                      <a:pt x="5526" y="89984"/>
                      <a:pt x="15622" y="102367"/>
                      <a:pt x="33053" y="107320"/>
                    </a:cubicBezTo>
                    <a:cubicBezTo>
                      <a:pt x="46864" y="111225"/>
                      <a:pt x="60771" y="110939"/>
                      <a:pt x="74677" y="107605"/>
                    </a:cubicBezTo>
                    <a:cubicBezTo>
                      <a:pt x="79344" y="106462"/>
                      <a:pt x="83726" y="104272"/>
                      <a:pt x="88488" y="102367"/>
                    </a:cubicBezTo>
                    <a:lnTo>
                      <a:pt x="88488" y="77602"/>
                    </a:lnTo>
                    <a:cubicBezTo>
                      <a:pt x="84964" y="79316"/>
                      <a:pt x="82773" y="80554"/>
                      <a:pt x="80297" y="81507"/>
                    </a:cubicBezTo>
                    <a:cubicBezTo>
                      <a:pt x="70391" y="85507"/>
                      <a:pt x="60199" y="88079"/>
                      <a:pt x="49245" y="86841"/>
                    </a:cubicBezTo>
                    <a:cubicBezTo>
                      <a:pt x="37244" y="85507"/>
                      <a:pt x="30195" y="79030"/>
                      <a:pt x="26957" y="65981"/>
                    </a:cubicBezTo>
                    <a:cubicBezTo>
                      <a:pt x="49626" y="64743"/>
                      <a:pt x="72391" y="66553"/>
                      <a:pt x="95632" y="64933"/>
                    </a:cubicBezTo>
                    <a:cubicBezTo>
                      <a:pt x="97728" y="52741"/>
                      <a:pt x="95156" y="42931"/>
                      <a:pt x="92584" y="33025"/>
                    </a:cubicBezTo>
                    <a:cubicBezTo>
                      <a:pt x="88012" y="15118"/>
                      <a:pt x="77058" y="4069"/>
                      <a:pt x="58675" y="925"/>
                    </a:cubicBezTo>
                    <a:close/>
                    <a:moveTo>
                      <a:pt x="26481" y="43026"/>
                    </a:moveTo>
                    <a:cubicBezTo>
                      <a:pt x="30576" y="28548"/>
                      <a:pt x="39054" y="21785"/>
                      <a:pt x="51341" y="22928"/>
                    </a:cubicBezTo>
                    <a:cubicBezTo>
                      <a:pt x="61818" y="23881"/>
                      <a:pt x="68010" y="30643"/>
                      <a:pt x="69343" y="43026"/>
                    </a:cubicBezTo>
                    <a:lnTo>
                      <a:pt x="26481" y="43026"/>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49" name="Полілінія: фігура 48">
                <a:extLst>
                  <a:ext uri="{FF2B5EF4-FFF2-40B4-BE49-F238E27FC236}">
                    <a16:creationId xmlns:a16="http://schemas.microsoft.com/office/drawing/2014/main" id="{35FFE706-7088-EA88-894F-A16DB765AF32}"/>
                  </a:ext>
                </a:extLst>
              </p:cNvPr>
              <p:cNvSpPr/>
              <p:nvPr/>
            </p:nvSpPr>
            <p:spPr>
              <a:xfrm>
                <a:off x="7075255" y="3882836"/>
                <a:ext cx="96293" cy="110464"/>
              </a:xfrm>
              <a:custGeom>
                <a:avLst/>
                <a:gdLst>
                  <a:gd name="connsiteX0" fmla="*/ 58303 w 96293"/>
                  <a:gd name="connsiteY0" fmla="*/ 887 h 110464"/>
                  <a:gd name="connsiteX1" fmla="*/ 4010 w 96293"/>
                  <a:gd name="connsiteY1" fmla="*/ 31081 h 110464"/>
                  <a:gd name="connsiteX2" fmla="*/ 2677 w 96293"/>
                  <a:gd name="connsiteY2" fmla="*/ 75754 h 110464"/>
                  <a:gd name="connsiteX3" fmla="*/ 36871 w 96293"/>
                  <a:gd name="connsiteY3" fmla="*/ 108520 h 110464"/>
                  <a:gd name="connsiteX4" fmla="*/ 78496 w 96293"/>
                  <a:gd name="connsiteY4" fmla="*/ 106805 h 110464"/>
                  <a:gd name="connsiteX5" fmla="*/ 88402 w 96293"/>
                  <a:gd name="connsiteY5" fmla="*/ 101281 h 110464"/>
                  <a:gd name="connsiteX6" fmla="*/ 86402 w 96293"/>
                  <a:gd name="connsiteY6" fmla="*/ 79373 h 110464"/>
                  <a:gd name="connsiteX7" fmla="*/ 67161 w 96293"/>
                  <a:gd name="connsiteY7" fmla="*/ 85945 h 110464"/>
                  <a:gd name="connsiteX8" fmla="*/ 26489 w 96293"/>
                  <a:gd name="connsiteY8" fmla="*/ 65752 h 110464"/>
                  <a:gd name="connsiteX9" fmla="*/ 95165 w 96293"/>
                  <a:gd name="connsiteY9" fmla="*/ 65181 h 110464"/>
                  <a:gd name="connsiteX10" fmla="*/ 92498 w 96293"/>
                  <a:gd name="connsiteY10" fmla="*/ 32891 h 110464"/>
                  <a:gd name="connsiteX11" fmla="*/ 58208 w 96293"/>
                  <a:gd name="connsiteY11" fmla="*/ 982 h 110464"/>
                  <a:gd name="connsiteX12" fmla="*/ 27537 w 96293"/>
                  <a:gd name="connsiteY12" fmla="*/ 43178 h 110464"/>
                  <a:gd name="connsiteX13" fmla="*/ 48397 w 96293"/>
                  <a:gd name="connsiteY13" fmla="*/ 22890 h 110464"/>
                  <a:gd name="connsiteX14" fmla="*/ 69352 w 96293"/>
                  <a:gd name="connsiteY14" fmla="*/ 43178 h 110464"/>
                  <a:gd name="connsiteX15" fmla="*/ 27537 w 96293"/>
                  <a:gd name="connsiteY15" fmla="*/ 43178 h 1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6293" h="110464">
                    <a:moveTo>
                      <a:pt x="58303" y="887"/>
                    </a:moveTo>
                    <a:cubicBezTo>
                      <a:pt x="35443" y="-2732"/>
                      <a:pt x="13345" y="4221"/>
                      <a:pt x="4010" y="31081"/>
                    </a:cubicBezTo>
                    <a:cubicBezTo>
                      <a:pt x="-1038" y="45750"/>
                      <a:pt x="-1133" y="60799"/>
                      <a:pt x="2677" y="75754"/>
                    </a:cubicBezTo>
                    <a:cubicBezTo>
                      <a:pt x="7344" y="93756"/>
                      <a:pt x="19345" y="104710"/>
                      <a:pt x="36871" y="108520"/>
                    </a:cubicBezTo>
                    <a:cubicBezTo>
                      <a:pt x="50587" y="111472"/>
                      <a:pt x="64875" y="111187"/>
                      <a:pt x="78496" y="106805"/>
                    </a:cubicBezTo>
                    <a:cubicBezTo>
                      <a:pt x="82306" y="105567"/>
                      <a:pt x="85544" y="102900"/>
                      <a:pt x="88402" y="101281"/>
                    </a:cubicBezTo>
                    <a:cubicBezTo>
                      <a:pt x="89288" y="91184"/>
                      <a:pt x="88621" y="83878"/>
                      <a:pt x="86402" y="79373"/>
                    </a:cubicBezTo>
                    <a:cubicBezTo>
                      <a:pt x="80020" y="81659"/>
                      <a:pt x="73733" y="84612"/>
                      <a:pt x="67161" y="85945"/>
                    </a:cubicBezTo>
                    <a:cubicBezTo>
                      <a:pt x="48968" y="89851"/>
                      <a:pt x="30775" y="86136"/>
                      <a:pt x="26489" y="65752"/>
                    </a:cubicBezTo>
                    <a:cubicBezTo>
                      <a:pt x="49825" y="65276"/>
                      <a:pt x="72495" y="66133"/>
                      <a:pt x="95165" y="65181"/>
                    </a:cubicBezTo>
                    <a:cubicBezTo>
                      <a:pt x="97927" y="53275"/>
                      <a:pt x="95069" y="43083"/>
                      <a:pt x="92498" y="32891"/>
                    </a:cubicBezTo>
                    <a:cubicBezTo>
                      <a:pt x="87925" y="14889"/>
                      <a:pt x="76591" y="3840"/>
                      <a:pt x="58208" y="982"/>
                    </a:cubicBezTo>
                    <a:close/>
                    <a:moveTo>
                      <a:pt x="27537" y="43178"/>
                    </a:moveTo>
                    <a:cubicBezTo>
                      <a:pt x="29156" y="30034"/>
                      <a:pt x="36300" y="23176"/>
                      <a:pt x="48397" y="22890"/>
                    </a:cubicBezTo>
                    <a:cubicBezTo>
                      <a:pt x="60303" y="22604"/>
                      <a:pt x="67161" y="28986"/>
                      <a:pt x="69352" y="43178"/>
                    </a:cubicBezTo>
                    <a:lnTo>
                      <a:pt x="27537" y="43178"/>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0" name="Полілінія: фігура 49">
                <a:extLst>
                  <a:ext uri="{FF2B5EF4-FFF2-40B4-BE49-F238E27FC236}">
                    <a16:creationId xmlns:a16="http://schemas.microsoft.com/office/drawing/2014/main" id="{DE4B11BA-ED42-0BE6-4E53-2029F5A93FDA}"/>
                  </a:ext>
                </a:extLst>
              </p:cNvPr>
              <p:cNvSpPr/>
              <p:nvPr/>
            </p:nvSpPr>
            <p:spPr>
              <a:xfrm>
                <a:off x="5413311" y="3882767"/>
                <a:ext cx="92847" cy="110057"/>
              </a:xfrm>
              <a:custGeom>
                <a:avLst/>
                <a:gdLst>
                  <a:gd name="connsiteX0" fmla="*/ 91472 w 92847"/>
                  <a:gd name="connsiteY0" fmla="*/ 52105 h 110057"/>
                  <a:gd name="connsiteX1" fmla="*/ 90900 w 92847"/>
                  <a:gd name="connsiteY1" fmla="*/ 33912 h 110057"/>
                  <a:gd name="connsiteX2" fmla="*/ 68231 w 92847"/>
                  <a:gd name="connsiteY2" fmla="*/ 3051 h 110057"/>
                  <a:gd name="connsiteX3" fmla="*/ 12414 w 92847"/>
                  <a:gd name="connsiteY3" fmla="*/ 8100 h 110057"/>
                  <a:gd name="connsiteX4" fmla="*/ 14700 w 92847"/>
                  <a:gd name="connsiteY4" fmla="*/ 32198 h 110057"/>
                  <a:gd name="connsiteX5" fmla="*/ 25844 w 92847"/>
                  <a:gd name="connsiteY5" fmla="*/ 27054 h 110057"/>
                  <a:gd name="connsiteX6" fmla="*/ 55753 w 92847"/>
                  <a:gd name="connsiteY6" fmla="*/ 24864 h 110057"/>
                  <a:gd name="connsiteX7" fmla="*/ 65754 w 92847"/>
                  <a:gd name="connsiteY7" fmla="*/ 41342 h 110057"/>
                  <a:gd name="connsiteX8" fmla="*/ 55658 w 92847"/>
                  <a:gd name="connsiteY8" fmla="*/ 41342 h 110057"/>
                  <a:gd name="connsiteX9" fmla="*/ 29654 w 92847"/>
                  <a:gd name="connsiteY9" fmla="*/ 43723 h 110057"/>
                  <a:gd name="connsiteX10" fmla="*/ 317 w 92847"/>
                  <a:gd name="connsiteY10" fmla="*/ 73917 h 110057"/>
                  <a:gd name="connsiteX11" fmla="*/ 14319 w 92847"/>
                  <a:gd name="connsiteY11" fmla="*/ 104112 h 110057"/>
                  <a:gd name="connsiteX12" fmla="*/ 62801 w 92847"/>
                  <a:gd name="connsiteY12" fmla="*/ 99635 h 110057"/>
                  <a:gd name="connsiteX13" fmla="*/ 68040 w 92847"/>
                  <a:gd name="connsiteY13" fmla="*/ 94110 h 110057"/>
                  <a:gd name="connsiteX14" fmla="*/ 69183 w 92847"/>
                  <a:gd name="connsiteY14" fmla="*/ 106874 h 110057"/>
                  <a:gd name="connsiteX15" fmla="*/ 92805 w 92847"/>
                  <a:gd name="connsiteY15" fmla="*/ 106874 h 110057"/>
                  <a:gd name="connsiteX16" fmla="*/ 92805 w 92847"/>
                  <a:gd name="connsiteY16" fmla="*/ 91729 h 110057"/>
                  <a:gd name="connsiteX17" fmla="*/ 91472 w 92847"/>
                  <a:gd name="connsiteY17" fmla="*/ 51915 h 110057"/>
                  <a:gd name="connsiteX18" fmla="*/ 54991 w 92847"/>
                  <a:gd name="connsiteY18" fmla="*/ 84585 h 110057"/>
                  <a:gd name="connsiteX19" fmla="*/ 27178 w 92847"/>
                  <a:gd name="connsiteY19" fmla="*/ 80871 h 110057"/>
                  <a:gd name="connsiteX20" fmla="*/ 27178 w 92847"/>
                  <a:gd name="connsiteY20" fmla="*/ 72489 h 110057"/>
                  <a:gd name="connsiteX21" fmla="*/ 65183 w 92847"/>
                  <a:gd name="connsiteY21" fmla="*/ 60487 h 110057"/>
                  <a:gd name="connsiteX22" fmla="*/ 54991 w 92847"/>
                  <a:gd name="connsiteY22" fmla="*/ 84490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2847" h="110057">
                    <a:moveTo>
                      <a:pt x="91472" y="52105"/>
                    </a:moveTo>
                    <a:cubicBezTo>
                      <a:pt x="91281" y="46009"/>
                      <a:pt x="91472" y="39913"/>
                      <a:pt x="90900" y="33912"/>
                    </a:cubicBezTo>
                    <a:cubicBezTo>
                      <a:pt x="89471" y="19244"/>
                      <a:pt x="83090" y="7433"/>
                      <a:pt x="68231" y="3051"/>
                    </a:cubicBezTo>
                    <a:cubicBezTo>
                      <a:pt x="48990" y="-2664"/>
                      <a:pt x="30226" y="3"/>
                      <a:pt x="12414" y="8100"/>
                    </a:cubicBezTo>
                    <a:cubicBezTo>
                      <a:pt x="10985" y="23244"/>
                      <a:pt x="11081" y="24197"/>
                      <a:pt x="14700" y="32198"/>
                    </a:cubicBezTo>
                    <a:cubicBezTo>
                      <a:pt x="18415" y="30483"/>
                      <a:pt x="22130" y="28674"/>
                      <a:pt x="25844" y="27054"/>
                    </a:cubicBezTo>
                    <a:cubicBezTo>
                      <a:pt x="35560" y="22863"/>
                      <a:pt x="45466" y="21435"/>
                      <a:pt x="55753" y="24864"/>
                    </a:cubicBezTo>
                    <a:cubicBezTo>
                      <a:pt x="62992" y="27340"/>
                      <a:pt x="65278" y="30960"/>
                      <a:pt x="65754" y="41342"/>
                    </a:cubicBezTo>
                    <a:cubicBezTo>
                      <a:pt x="62420" y="41342"/>
                      <a:pt x="58991" y="41151"/>
                      <a:pt x="55658" y="41342"/>
                    </a:cubicBezTo>
                    <a:cubicBezTo>
                      <a:pt x="46990" y="42009"/>
                      <a:pt x="38227" y="42294"/>
                      <a:pt x="29654" y="43723"/>
                    </a:cubicBezTo>
                    <a:cubicBezTo>
                      <a:pt x="12509" y="46676"/>
                      <a:pt x="2984" y="56868"/>
                      <a:pt x="317" y="73917"/>
                    </a:cubicBezTo>
                    <a:cubicBezTo>
                      <a:pt x="-1492" y="85252"/>
                      <a:pt x="4604" y="97920"/>
                      <a:pt x="14319" y="104112"/>
                    </a:cubicBezTo>
                    <a:cubicBezTo>
                      <a:pt x="26606" y="112017"/>
                      <a:pt x="48323" y="113446"/>
                      <a:pt x="62801" y="99635"/>
                    </a:cubicBezTo>
                    <a:cubicBezTo>
                      <a:pt x="64516" y="98016"/>
                      <a:pt x="65945" y="96301"/>
                      <a:pt x="68040" y="94110"/>
                    </a:cubicBezTo>
                    <a:cubicBezTo>
                      <a:pt x="68516" y="98873"/>
                      <a:pt x="68802" y="102588"/>
                      <a:pt x="69183" y="106874"/>
                    </a:cubicBezTo>
                    <a:lnTo>
                      <a:pt x="92805" y="106874"/>
                    </a:lnTo>
                    <a:cubicBezTo>
                      <a:pt x="92805" y="101445"/>
                      <a:pt x="92900" y="96587"/>
                      <a:pt x="92805" y="91729"/>
                    </a:cubicBezTo>
                    <a:cubicBezTo>
                      <a:pt x="92424" y="78489"/>
                      <a:pt x="91853" y="65154"/>
                      <a:pt x="91472" y="51915"/>
                    </a:cubicBezTo>
                    <a:close/>
                    <a:moveTo>
                      <a:pt x="54991" y="84585"/>
                    </a:moveTo>
                    <a:cubicBezTo>
                      <a:pt x="46514" y="89443"/>
                      <a:pt x="36322" y="88205"/>
                      <a:pt x="27178" y="80871"/>
                    </a:cubicBezTo>
                    <a:lnTo>
                      <a:pt x="27178" y="72489"/>
                    </a:lnTo>
                    <a:cubicBezTo>
                      <a:pt x="36608" y="57630"/>
                      <a:pt x="51943" y="62678"/>
                      <a:pt x="65183" y="60487"/>
                    </a:cubicBezTo>
                    <a:cubicBezTo>
                      <a:pt x="67183" y="71441"/>
                      <a:pt x="63754" y="79537"/>
                      <a:pt x="54991" y="8449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1" name="Полілінія: фігура 50">
                <a:extLst>
                  <a:ext uri="{FF2B5EF4-FFF2-40B4-BE49-F238E27FC236}">
                    <a16:creationId xmlns:a16="http://schemas.microsoft.com/office/drawing/2014/main" id="{BC9A7FE7-5C77-0CE3-422F-DB55CD386392}"/>
                  </a:ext>
                </a:extLst>
              </p:cNvPr>
              <p:cNvSpPr/>
              <p:nvPr/>
            </p:nvSpPr>
            <p:spPr>
              <a:xfrm>
                <a:off x="5760779" y="3882966"/>
                <a:ext cx="95317" cy="107056"/>
              </a:xfrm>
              <a:custGeom>
                <a:avLst/>
                <a:gdLst>
                  <a:gd name="connsiteX0" fmla="*/ 92238 w 95317"/>
                  <a:gd name="connsiteY0" fmla="*/ 22379 h 107056"/>
                  <a:gd name="connsiteX1" fmla="*/ 70330 w 95317"/>
                  <a:gd name="connsiteY1" fmla="*/ 1424 h 107056"/>
                  <a:gd name="connsiteX2" fmla="*/ 31278 w 95317"/>
                  <a:gd name="connsiteY2" fmla="*/ 10759 h 107056"/>
                  <a:gd name="connsiteX3" fmla="*/ 27277 w 95317"/>
                  <a:gd name="connsiteY3" fmla="*/ 13521 h 107056"/>
                  <a:gd name="connsiteX4" fmla="*/ 26229 w 95317"/>
                  <a:gd name="connsiteY4" fmla="*/ 2758 h 107056"/>
                  <a:gd name="connsiteX5" fmla="*/ 1941 w 95317"/>
                  <a:gd name="connsiteY5" fmla="*/ 2758 h 107056"/>
                  <a:gd name="connsiteX6" fmla="*/ 2607 w 95317"/>
                  <a:gd name="connsiteY6" fmla="*/ 107056 h 107056"/>
                  <a:gd name="connsiteX7" fmla="*/ 27277 w 95317"/>
                  <a:gd name="connsiteY7" fmla="*/ 107056 h 107056"/>
                  <a:gd name="connsiteX8" fmla="*/ 28611 w 95317"/>
                  <a:gd name="connsiteY8" fmla="*/ 94864 h 107056"/>
                  <a:gd name="connsiteX9" fmla="*/ 28706 w 95317"/>
                  <a:gd name="connsiteY9" fmla="*/ 50383 h 107056"/>
                  <a:gd name="connsiteX10" fmla="*/ 34516 w 95317"/>
                  <a:gd name="connsiteY10" fmla="*/ 32285 h 107056"/>
                  <a:gd name="connsiteX11" fmla="*/ 59281 w 95317"/>
                  <a:gd name="connsiteY11" fmla="*/ 25999 h 107056"/>
                  <a:gd name="connsiteX12" fmla="*/ 66425 w 95317"/>
                  <a:gd name="connsiteY12" fmla="*/ 32285 h 107056"/>
                  <a:gd name="connsiteX13" fmla="*/ 68235 w 95317"/>
                  <a:gd name="connsiteY13" fmla="*/ 59336 h 107056"/>
                  <a:gd name="connsiteX14" fmla="*/ 68330 w 95317"/>
                  <a:gd name="connsiteY14" fmla="*/ 98103 h 107056"/>
                  <a:gd name="connsiteX15" fmla="*/ 68997 w 95317"/>
                  <a:gd name="connsiteY15" fmla="*/ 107056 h 107056"/>
                  <a:gd name="connsiteX16" fmla="*/ 94524 w 95317"/>
                  <a:gd name="connsiteY16" fmla="*/ 107056 h 107056"/>
                  <a:gd name="connsiteX17" fmla="*/ 95191 w 95317"/>
                  <a:gd name="connsiteY17" fmla="*/ 101532 h 107056"/>
                  <a:gd name="connsiteX18" fmla="*/ 95191 w 95317"/>
                  <a:gd name="connsiteY18" fmla="*/ 38858 h 107056"/>
                  <a:gd name="connsiteX19" fmla="*/ 92238 w 95317"/>
                  <a:gd name="connsiteY19" fmla="*/ 22189 h 10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317" h="107056">
                    <a:moveTo>
                      <a:pt x="92238" y="22379"/>
                    </a:moveTo>
                    <a:cubicBezTo>
                      <a:pt x="88713" y="11711"/>
                      <a:pt x="81951" y="4091"/>
                      <a:pt x="70330" y="1424"/>
                    </a:cubicBezTo>
                    <a:cubicBezTo>
                      <a:pt x="55662" y="-1909"/>
                      <a:pt x="42517" y="376"/>
                      <a:pt x="31278" y="10759"/>
                    </a:cubicBezTo>
                    <a:cubicBezTo>
                      <a:pt x="30230" y="11711"/>
                      <a:pt x="28992" y="12378"/>
                      <a:pt x="27277" y="13521"/>
                    </a:cubicBezTo>
                    <a:cubicBezTo>
                      <a:pt x="26896" y="9520"/>
                      <a:pt x="26515" y="6282"/>
                      <a:pt x="26229" y="2758"/>
                    </a:cubicBezTo>
                    <a:lnTo>
                      <a:pt x="1941" y="2758"/>
                    </a:lnTo>
                    <a:cubicBezTo>
                      <a:pt x="-1012" y="15235"/>
                      <a:pt x="-441" y="98675"/>
                      <a:pt x="2607" y="107056"/>
                    </a:cubicBezTo>
                    <a:lnTo>
                      <a:pt x="27277" y="107056"/>
                    </a:lnTo>
                    <a:cubicBezTo>
                      <a:pt x="27753" y="102866"/>
                      <a:pt x="28611" y="98865"/>
                      <a:pt x="28611" y="94864"/>
                    </a:cubicBezTo>
                    <a:cubicBezTo>
                      <a:pt x="28801" y="80101"/>
                      <a:pt x="28896" y="65242"/>
                      <a:pt x="28706" y="50383"/>
                    </a:cubicBezTo>
                    <a:cubicBezTo>
                      <a:pt x="28706" y="43620"/>
                      <a:pt x="30706" y="37619"/>
                      <a:pt x="34516" y="32285"/>
                    </a:cubicBezTo>
                    <a:cubicBezTo>
                      <a:pt x="39755" y="24856"/>
                      <a:pt x="51280" y="21998"/>
                      <a:pt x="59281" y="25999"/>
                    </a:cubicBezTo>
                    <a:cubicBezTo>
                      <a:pt x="61281" y="27808"/>
                      <a:pt x="63568" y="29809"/>
                      <a:pt x="66425" y="32285"/>
                    </a:cubicBezTo>
                    <a:cubicBezTo>
                      <a:pt x="67092" y="41334"/>
                      <a:pt x="68044" y="50287"/>
                      <a:pt x="68235" y="59336"/>
                    </a:cubicBezTo>
                    <a:cubicBezTo>
                      <a:pt x="68520" y="72290"/>
                      <a:pt x="68235" y="85149"/>
                      <a:pt x="68330" y="98103"/>
                    </a:cubicBezTo>
                    <a:cubicBezTo>
                      <a:pt x="68330" y="101056"/>
                      <a:pt x="68711" y="103913"/>
                      <a:pt x="68997" y="107056"/>
                    </a:cubicBezTo>
                    <a:lnTo>
                      <a:pt x="94524" y="107056"/>
                    </a:lnTo>
                    <a:cubicBezTo>
                      <a:pt x="94905" y="104485"/>
                      <a:pt x="95191" y="102961"/>
                      <a:pt x="95191" y="101532"/>
                    </a:cubicBezTo>
                    <a:cubicBezTo>
                      <a:pt x="95191" y="80672"/>
                      <a:pt x="95476" y="59717"/>
                      <a:pt x="95191" y="38858"/>
                    </a:cubicBezTo>
                    <a:cubicBezTo>
                      <a:pt x="95191" y="33238"/>
                      <a:pt x="94047" y="27523"/>
                      <a:pt x="92238" y="22189"/>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2" name="Полілінія: фігура 51">
                <a:extLst>
                  <a:ext uri="{FF2B5EF4-FFF2-40B4-BE49-F238E27FC236}">
                    <a16:creationId xmlns:a16="http://schemas.microsoft.com/office/drawing/2014/main" id="{8306C7E7-1BD5-BAB2-9CFA-4FEB38798664}"/>
                  </a:ext>
                </a:extLst>
              </p:cNvPr>
              <p:cNvSpPr/>
              <p:nvPr/>
            </p:nvSpPr>
            <p:spPr>
              <a:xfrm>
                <a:off x="5585227" y="3882916"/>
                <a:ext cx="95038" cy="106915"/>
              </a:xfrm>
              <a:custGeom>
                <a:avLst/>
                <a:gdLst>
                  <a:gd name="connsiteX0" fmla="*/ 91768 w 95038"/>
                  <a:gd name="connsiteY0" fmla="*/ 22905 h 106915"/>
                  <a:gd name="connsiteX1" fmla="*/ 61479 w 95038"/>
                  <a:gd name="connsiteY1" fmla="*/ 45 h 106915"/>
                  <a:gd name="connsiteX2" fmla="*/ 27570 w 95038"/>
                  <a:gd name="connsiteY2" fmla="*/ 13666 h 106915"/>
                  <a:gd name="connsiteX3" fmla="*/ 25188 w 95038"/>
                  <a:gd name="connsiteY3" fmla="*/ 2903 h 106915"/>
                  <a:gd name="connsiteX4" fmla="*/ 1281 w 95038"/>
                  <a:gd name="connsiteY4" fmla="*/ 2903 h 106915"/>
                  <a:gd name="connsiteX5" fmla="*/ 42 w 95038"/>
                  <a:gd name="connsiteY5" fmla="*/ 12142 h 106915"/>
                  <a:gd name="connsiteX6" fmla="*/ 42 w 95038"/>
                  <a:gd name="connsiteY6" fmla="*/ 97581 h 106915"/>
                  <a:gd name="connsiteX7" fmla="*/ 1662 w 95038"/>
                  <a:gd name="connsiteY7" fmla="*/ 106725 h 106915"/>
                  <a:gd name="connsiteX8" fmla="*/ 26998 w 95038"/>
                  <a:gd name="connsiteY8" fmla="*/ 106725 h 106915"/>
                  <a:gd name="connsiteX9" fmla="*/ 26998 w 95038"/>
                  <a:gd name="connsiteY9" fmla="*/ 60719 h 106915"/>
                  <a:gd name="connsiteX10" fmla="*/ 32808 w 95038"/>
                  <a:gd name="connsiteY10" fmla="*/ 34431 h 106915"/>
                  <a:gd name="connsiteX11" fmla="*/ 59097 w 95038"/>
                  <a:gd name="connsiteY11" fmla="*/ 26144 h 106915"/>
                  <a:gd name="connsiteX12" fmla="*/ 65955 w 95038"/>
                  <a:gd name="connsiteY12" fmla="*/ 32430 h 106915"/>
                  <a:gd name="connsiteX13" fmla="*/ 67575 w 95038"/>
                  <a:gd name="connsiteY13" fmla="*/ 54719 h 106915"/>
                  <a:gd name="connsiteX14" fmla="*/ 67575 w 95038"/>
                  <a:gd name="connsiteY14" fmla="*/ 94628 h 106915"/>
                  <a:gd name="connsiteX15" fmla="*/ 67575 w 95038"/>
                  <a:gd name="connsiteY15" fmla="*/ 106916 h 106915"/>
                  <a:gd name="connsiteX16" fmla="*/ 93959 w 95038"/>
                  <a:gd name="connsiteY16" fmla="*/ 106916 h 106915"/>
                  <a:gd name="connsiteX17" fmla="*/ 94911 w 95038"/>
                  <a:gd name="connsiteY17" fmla="*/ 101106 h 106915"/>
                  <a:gd name="connsiteX18" fmla="*/ 94911 w 95038"/>
                  <a:gd name="connsiteY18" fmla="*/ 39574 h 106915"/>
                  <a:gd name="connsiteX19" fmla="*/ 91863 w 95038"/>
                  <a:gd name="connsiteY19" fmla="*/ 22905 h 10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038" h="106915">
                    <a:moveTo>
                      <a:pt x="91768" y="22905"/>
                    </a:moveTo>
                    <a:cubicBezTo>
                      <a:pt x="87577" y="8713"/>
                      <a:pt x="76338" y="617"/>
                      <a:pt x="61479" y="45"/>
                    </a:cubicBezTo>
                    <a:cubicBezTo>
                      <a:pt x="48239" y="-526"/>
                      <a:pt x="37285" y="4331"/>
                      <a:pt x="27570" y="13666"/>
                    </a:cubicBezTo>
                    <a:cubicBezTo>
                      <a:pt x="26617" y="9475"/>
                      <a:pt x="25855" y="5951"/>
                      <a:pt x="25188" y="2903"/>
                    </a:cubicBezTo>
                    <a:lnTo>
                      <a:pt x="1281" y="2903"/>
                    </a:lnTo>
                    <a:cubicBezTo>
                      <a:pt x="804" y="6332"/>
                      <a:pt x="42" y="9285"/>
                      <a:pt x="42" y="12142"/>
                    </a:cubicBezTo>
                    <a:cubicBezTo>
                      <a:pt x="42" y="40622"/>
                      <a:pt x="-53" y="69102"/>
                      <a:pt x="42" y="97581"/>
                    </a:cubicBezTo>
                    <a:cubicBezTo>
                      <a:pt x="42" y="100724"/>
                      <a:pt x="1090" y="103963"/>
                      <a:pt x="1662" y="106725"/>
                    </a:cubicBezTo>
                    <a:lnTo>
                      <a:pt x="26998" y="106725"/>
                    </a:lnTo>
                    <a:cubicBezTo>
                      <a:pt x="26998" y="90914"/>
                      <a:pt x="26808" y="75769"/>
                      <a:pt x="26998" y="60719"/>
                    </a:cubicBezTo>
                    <a:cubicBezTo>
                      <a:pt x="27189" y="51671"/>
                      <a:pt x="27951" y="42527"/>
                      <a:pt x="32808" y="34431"/>
                    </a:cubicBezTo>
                    <a:cubicBezTo>
                      <a:pt x="38333" y="25191"/>
                      <a:pt x="49572" y="21477"/>
                      <a:pt x="59097" y="26144"/>
                    </a:cubicBezTo>
                    <a:cubicBezTo>
                      <a:pt x="60812" y="27668"/>
                      <a:pt x="63003" y="29763"/>
                      <a:pt x="65955" y="32430"/>
                    </a:cubicBezTo>
                    <a:cubicBezTo>
                      <a:pt x="66527" y="40431"/>
                      <a:pt x="67384" y="47575"/>
                      <a:pt x="67575" y="54719"/>
                    </a:cubicBezTo>
                    <a:cubicBezTo>
                      <a:pt x="67860" y="68054"/>
                      <a:pt x="67575" y="81293"/>
                      <a:pt x="67575" y="94628"/>
                    </a:cubicBezTo>
                    <a:lnTo>
                      <a:pt x="67575" y="106916"/>
                    </a:lnTo>
                    <a:lnTo>
                      <a:pt x="93959" y="106916"/>
                    </a:lnTo>
                    <a:cubicBezTo>
                      <a:pt x="94340" y="104630"/>
                      <a:pt x="94911" y="102820"/>
                      <a:pt x="94911" y="101106"/>
                    </a:cubicBezTo>
                    <a:cubicBezTo>
                      <a:pt x="94911" y="80627"/>
                      <a:pt x="95197" y="60053"/>
                      <a:pt x="94911" y="39574"/>
                    </a:cubicBezTo>
                    <a:cubicBezTo>
                      <a:pt x="94816" y="34049"/>
                      <a:pt x="93387" y="28335"/>
                      <a:pt x="91863" y="2290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3" name="Полілінія: фігура 52">
                <a:extLst>
                  <a:ext uri="{FF2B5EF4-FFF2-40B4-BE49-F238E27FC236}">
                    <a16:creationId xmlns:a16="http://schemas.microsoft.com/office/drawing/2014/main" id="{1C356ED6-9530-67F2-68EB-B5EE53DB0AFC}"/>
                  </a:ext>
                </a:extLst>
              </p:cNvPr>
              <p:cNvSpPr/>
              <p:nvPr/>
            </p:nvSpPr>
            <p:spPr>
              <a:xfrm>
                <a:off x="5135032" y="3885628"/>
                <a:ext cx="92953" cy="107190"/>
              </a:xfrm>
              <a:custGeom>
                <a:avLst/>
                <a:gdLst>
                  <a:gd name="connsiteX0" fmla="*/ 66474 w 92953"/>
                  <a:gd name="connsiteY0" fmla="*/ 12763 h 107190"/>
                  <a:gd name="connsiteX1" fmla="*/ 66093 w 92953"/>
                  <a:gd name="connsiteY1" fmla="*/ 57150 h 107190"/>
                  <a:gd name="connsiteX2" fmla="*/ 57807 w 92953"/>
                  <a:gd name="connsiteY2" fmla="*/ 77629 h 107190"/>
                  <a:gd name="connsiteX3" fmla="*/ 39138 w 92953"/>
                  <a:gd name="connsiteY3" fmla="*/ 82677 h 107190"/>
                  <a:gd name="connsiteX4" fmla="*/ 27422 w 92953"/>
                  <a:gd name="connsiteY4" fmla="*/ 68866 h 107190"/>
                  <a:gd name="connsiteX5" fmla="*/ 26755 w 92953"/>
                  <a:gd name="connsiteY5" fmla="*/ 58674 h 107190"/>
                  <a:gd name="connsiteX6" fmla="*/ 26755 w 92953"/>
                  <a:gd name="connsiteY6" fmla="*/ 8572 h 107190"/>
                  <a:gd name="connsiteX7" fmla="*/ 25898 w 92953"/>
                  <a:gd name="connsiteY7" fmla="*/ 286 h 107190"/>
                  <a:gd name="connsiteX8" fmla="*/ 85 w 92953"/>
                  <a:gd name="connsiteY8" fmla="*/ 286 h 107190"/>
                  <a:gd name="connsiteX9" fmla="*/ 276 w 92953"/>
                  <a:gd name="connsiteY9" fmla="*/ 73819 h 107190"/>
                  <a:gd name="connsiteX10" fmla="*/ 4752 w 92953"/>
                  <a:gd name="connsiteY10" fmla="*/ 90011 h 107190"/>
                  <a:gd name="connsiteX11" fmla="*/ 25231 w 92953"/>
                  <a:gd name="connsiteY11" fmla="*/ 106394 h 107190"/>
                  <a:gd name="connsiteX12" fmla="*/ 63426 w 92953"/>
                  <a:gd name="connsiteY12" fmla="*/ 96393 h 107190"/>
                  <a:gd name="connsiteX13" fmla="*/ 68189 w 92953"/>
                  <a:gd name="connsiteY13" fmla="*/ 92964 h 107190"/>
                  <a:gd name="connsiteX14" fmla="*/ 68951 w 92953"/>
                  <a:gd name="connsiteY14" fmla="*/ 104013 h 107190"/>
                  <a:gd name="connsiteX15" fmla="*/ 92954 w 92953"/>
                  <a:gd name="connsiteY15" fmla="*/ 104013 h 107190"/>
                  <a:gd name="connsiteX16" fmla="*/ 92954 w 92953"/>
                  <a:gd name="connsiteY16" fmla="*/ 0 h 107190"/>
                  <a:gd name="connsiteX17" fmla="*/ 67903 w 92953"/>
                  <a:gd name="connsiteY17" fmla="*/ 0 h 107190"/>
                  <a:gd name="connsiteX18" fmla="*/ 66760 w 92953"/>
                  <a:gd name="connsiteY18" fmla="*/ 12668 h 10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953" h="107190">
                    <a:moveTo>
                      <a:pt x="66474" y="12763"/>
                    </a:moveTo>
                    <a:cubicBezTo>
                      <a:pt x="66189" y="27527"/>
                      <a:pt x="66093" y="42386"/>
                      <a:pt x="66093" y="57150"/>
                    </a:cubicBezTo>
                    <a:cubicBezTo>
                      <a:pt x="66093" y="65151"/>
                      <a:pt x="63331" y="72104"/>
                      <a:pt x="57807" y="77629"/>
                    </a:cubicBezTo>
                    <a:cubicBezTo>
                      <a:pt x="52663" y="82772"/>
                      <a:pt x="46472" y="84582"/>
                      <a:pt x="39138" y="82677"/>
                    </a:cubicBezTo>
                    <a:cubicBezTo>
                      <a:pt x="31708" y="80772"/>
                      <a:pt x="28851" y="75438"/>
                      <a:pt x="27422" y="68866"/>
                    </a:cubicBezTo>
                    <a:cubicBezTo>
                      <a:pt x="26660" y="65627"/>
                      <a:pt x="26755" y="62103"/>
                      <a:pt x="26755" y="58674"/>
                    </a:cubicBezTo>
                    <a:cubicBezTo>
                      <a:pt x="26755" y="42005"/>
                      <a:pt x="26755" y="25241"/>
                      <a:pt x="26755" y="8572"/>
                    </a:cubicBezTo>
                    <a:cubicBezTo>
                      <a:pt x="26755" y="5715"/>
                      <a:pt x="26184" y="2858"/>
                      <a:pt x="25898" y="286"/>
                    </a:cubicBezTo>
                    <a:lnTo>
                      <a:pt x="85" y="286"/>
                    </a:lnTo>
                    <a:cubicBezTo>
                      <a:pt x="85" y="25337"/>
                      <a:pt x="-201" y="49530"/>
                      <a:pt x="276" y="73819"/>
                    </a:cubicBezTo>
                    <a:cubicBezTo>
                      <a:pt x="371" y="79248"/>
                      <a:pt x="2371" y="84963"/>
                      <a:pt x="4752" y="90011"/>
                    </a:cubicBezTo>
                    <a:cubicBezTo>
                      <a:pt x="8753" y="98584"/>
                      <a:pt x="15611" y="104966"/>
                      <a:pt x="25231" y="106394"/>
                    </a:cubicBezTo>
                    <a:cubicBezTo>
                      <a:pt x="39233" y="108490"/>
                      <a:pt x="52568" y="106871"/>
                      <a:pt x="63426" y="96393"/>
                    </a:cubicBezTo>
                    <a:cubicBezTo>
                      <a:pt x="64569" y="95250"/>
                      <a:pt x="66093" y="94393"/>
                      <a:pt x="68189" y="92964"/>
                    </a:cubicBezTo>
                    <a:cubicBezTo>
                      <a:pt x="68475" y="97346"/>
                      <a:pt x="68760" y="100584"/>
                      <a:pt x="68951" y="104013"/>
                    </a:cubicBezTo>
                    <a:lnTo>
                      <a:pt x="92954" y="104013"/>
                    </a:lnTo>
                    <a:lnTo>
                      <a:pt x="92954" y="0"/>
                    </a:lnTo>
                    <a:lnTo>
                      <a:pt x="67903" y="0"/>
                    </a:lnTo>
                    <a:cubicBezTo>
                      <a:pt x="67522" y="4477"/>
                      <a:pt x="66855" y="8572"/>
                      <a:pt x="66760" y="1266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4" name="Полілінія: фігура 53">
                <a:extLst>
                  <a:ext uri="{FF2B5EF4-FFF2-40B4-BE49-F238E27FC236}">
                    <a16:creationId xmlns:a16="http://schemas.microsoft.com/office/drawing/2014/main" id="{36176042-48DB-9428-86D1-FC07AE9B5B45}"/>
                  </a:ext>
                </a:extLst>
              </p:cNvPr>
              <p:cNvSpPr/>
              <p:nvPr/>
            </p:nvSpPr>
            <p:spPr>
              <a:xfrm>
                <a:off x="6962108" y="3885628"/>
                <a:ext cx="102798" cy="104012"/>
              </a:xfrm>
              <a:custGeom>
                <a:avLst/>
                <a:gdLst>
                  <a:gd name="connsiteX0" fmla="*/ 77438 w 102798"/>
                  <a:gd name="connsiteY0" fmla="*/ 95 h 104012"/>
                  <a:gd name="connsiteX1" fmla="*/ 53721 w 102798"/>
                  <a:gd name="connsiteY1" fmla="*/ 70390 h 104012"/>
                  <a:gd name="connsiteX2" fmla="*/ 51340 w 102798"/>
                  <a:gd name="connsiteY2" fmla="*/ 70485 h 104012"/>
                  <a:gd name="connsiteX3" fmla="*/ 26956 w 102798"/>
                  <a:gd name="connsiteY3" fmla="*/ 0 h 104012"/>
                  <a:gd name="connsiteX4" fmla="*/ 0 w 102798"/>
                  <a:gd name="connsiteY4" fmla="*/ 0 h 104012"/>
                  <a:gd name="connsiteX5" fmla="*/ 37433 w 102798"/>
                  <a:gd name="connsiteY5" fmla="*/ 104013 h 104012"/>
                  <a:gd name="connsiteX6" fmla="*/ 66485 w 102798"/>
                  <a:gd name="connsiteY6" fmla="*/ 104013 h 104012"/>
                  <a:gd name="connsiteX7" fmla="*/ 99822 w 102798"/>
                  <a:gd name="connsiteY7" fmla="*/ 14097 h 104012"/>
                  <a:gd name="connsiteX8" fmla="*/ 101537 w 102798"/>
                  <a:gd name="connsiteY8" fmla="*/ 95 h 104012"/>
                  <a:gd name="connsiteX9" fmla="*/ 77343 w 102798"/>
                  <a:gd name="connsiteY9" fmla="*/ 95 h 10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798" h="104012">
                    <a:moveTo>
                      <a:pt x="77438" y="95"/>
                    </a:moveTo>
                    <a:cubicBezTo>
                      <a:pt x="69437" y="23717"/>
                      <a:pt x="61627" y="47054"/>
                      <a:pt x="53721" y="70390"/>
                    </a:cubicBezTo>
                    <a:cubicBezTo>
                      <a:pt x="52959" y="70390"/>
                      <a:pt x="52102" y="70390"/>
                      <a:pt x="51340" y="70485"/>
                    </a:cubicBezTo>
                    <a:cubicBezTo>
                      <a:pt x="43244" y="46958"/>
                      <a:pt x="35052" y="23336"/>
                      <a:pt x="26956" y="0"/>
                    </a:cubicBezTo>
                    <a:lnTo>
                      <a:pt x="0" y="0"/>
                    </a:lnTo>
                    <a:cubicBezTo>
                      <a:pt x="286" y="9906"/>
                      <a:pt x="31242" y="94869"/>
                      <a:pt x="37433" y="104013"/>
                    </a:cubicBezTo>
                    <a:lnTo>
                      <a:pt x="66485" y="104013"/>
                    </a:lnTo>
                    <a:cubicBezTo>
                      <a:pt x="77819" y="73533"/>
                      <a:pt x="88964" y="43815"/>
                      <a:pt x="99822" y="14097"/>
                    </a:cubicBezTo>
                    <a:cubicBezTo>
                      <a:pt x="101346" y="9811"/>
                      <a:pt x="104585" y="5334"/>
                      <a:pt x="101537" y="95"/>
                    </a:cubicBezTo>
                    <a:lnTo>
                      <a:pt x="77343" y="95"/>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5" name="Полілінія: фігура 54">
                <a:extLst>
                  <a:ext uri="{FF2B5EF4-FFF2-40B4-BE49-F238E27FC236}">
                    <a16:creationId xmlns:a16="http://schemas.microsoft.com/office/drawing/2014/main" id="{16843B57-696E-F68D-94C2-5164C2149467}"/>
                  </a:ext>
                </a:extLst>
              </p:cNvPr>
              <p:cNvSpPr/>
              <p:nvPr/>
            </p:nvSpPr>
            <p:spPr>
              <a:xfrm>
                <a:off x="5248719" y="3883147"/>
                <a:ext cx="74871" cy="109548"/>
              </a:xfrm>
              <a:custGeom>
                <a:avLst/>
                <a:gdLst>
                  <a:gd name="connsiteX0" fmla="*/ 63468 w 74871"/>
                  <a:gd name="connsiteY0" fmla="*/ 50677 h 109548"/>
                  <a:gd name="connsiteX1" fmla="*/ 47180 w 74871"/>
                  <a:gd name="connsiteY1" fmla="*/ 42962 h 109548"/>
                  <a:gd name="connsiteX2" fmla="*/ 30226 w 74871"/>
                  <a:gd name="connsiteY2" fmla="*/ 36580 h 109548"/>
                  <a:gd name="connsiteX3" fmla="*/ 29750 w 74871"/>
                  <a:gd name="connsiteY3" fmla="*/ 28674 h 109548"/>
                  <a:gd name="connsiteX4" fmla="*/ 68136 w 74871"/>
                  <a:gd name="connsiteY4" fmla="*/ 26484 h 109548"/>
                  <a:gd name="connsiteX5" fmla="*/ 68136 w 74871"/>
                  <a:gd name="connsiteY5" fmla="*/ 2385 h 109548"/>
                  <a:gd name="connsiteX6" fmla="*/ 35941 w 74871"/>
                  <a:gd name="connsiteY6" fmla="*/ 4 h 109548"/>
                  <a:gd name="connsiteX7" fmla="*/ 7556 w 74871"/>
                  <a:gd name="connsiteY7" fmla="*/ 12196 h 109548"/>
                  <a:gd name="connsiteX8" fmla="*/ 21082 w 74871"/>
                  <a:gd name="connsiteY8" fmla="*/ 62012 h 109548"/>
                  <a:gd name="connsiteX9" fmla="*/ 38227 w 74871"/>
                  <a:gd name="connsiteY9" fmla="*/ 67727 h 109548"/>
                  <a:gd name="connsiteX10" fmla="*/ 44894 w 74871"/>
                  <a:gd name="connsiteY10" fmla="*/ 80967 h 109548"/>
                  <a:gd name="connsiteX11" fmla="*/ 2699 w 74871"/>
                  <a:gd name="connsiteY11" fmla="*/ 82110 h 109548"/>
                  <a:gd name="connsiteX12" fmla="*/ 2699 w 74871"/>
                  <a:gd name="connsiteY12" fmla="*/ 105732 h 109548"/>
                  <a:gd name="connsiteX13" fmla="*/ 12605 w 74871"/>
                  <a:gd name="connsiteY13" fmla="*/ 108113 h 109548"/>
                  <a:gd name="connsiteX14" fmla="*/ 59182 w 74871"/>
                  <a:gd name="connsiteY14" fmla="*/ 103541 h 109548"/>
                  <a:gd name="connsiteX15" fmla="*/ 63373 w 74871"/>
                  <a:gd name="connsiteY15" fmla="*/ 50582 h 10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871" h="109548">
                    <a:moveTo>
                      <a:pt x="63468" y="50677"/>
                    </a:moveTo>
                    <a:cubicBezTo>
                      <a:pt x="58611" y="47248"/>
                      <a:pt x="52705" y="45248"/>
                      <a:pt x="47180" y="42962"/>
                    </a:cubicBezTo>
                    <a:cubicBezTo>
                      <a:pt x="41656" y="40676"/>
                      <a:pt x="36036" y="38771"/>
                      <a:pt x="30226" y="36580"/>
                    </a:cubicBezTo>
                    <a:cubicBezTo>
                      <a:pt x="30036" y="33342"/>
                      <a:pt x="29845" y="30770"/>
                      <a:pt x="29750" y="28674"/>
                    </a:cubicBezTo>
                    <a:cubicBezTo>
                      <a:pt x="39751" y="20483"/>
                      <a:pt x="45180" y="21340"/>
                      <a:pt x="68136" y="26484"/>
                    </a:cubicBezTo>
                    <a:lnTo>
                      <a:pt x="68136" y="2385"/>
                    </a:lnTo>
                    <a:cubicBezTo>
                      <a:pt x="56896" y="1528"/>
                      <a:pt x="46418" y="-91"/>
                      <a:pt x="35941" y="4"/>
                    </a:cubicBezTo>
                    <a:cubicBezTo>
                      <a:pt x="25178" y="99"/>
                      <a:pt x="14986" y="3624"/>
                      <a:pt x="7556" y="12196"/>
                    </a:cubicBezTo>
                    <a:cubicBezTo>
                      <a:pt x="-4255" y="25912"/>
                      <a:pt x="-3969" y="54392"/>
                      <a:pt x="21082" y="62012"/>
                    </a:cubicBezTo>
                    <a:cubicBezTo>
                      <a:pt x="26797" y="63822"/>
                      <a:pt x="32702" y="65441"/>
                      <a:pt x="38227" y="67727"/>
                    </a:cubicBezTo>
                    <a:cubicBezTo>
                      <a:pt x="45371" y="70775"/>
                      <a:pt x="45752" y="71918"/>
                      <a:pt x="44894" y="80967"/>
                    </a:cubicBezTo>
                    <a:cubicBezTo>
                      <a:pt x="31655" y="92492"/>
                      <a:pt x="17367" y="84491"/>
                      <a:pt x="2699" y="82110"/>
                    </a:cubicBezTo>
                    <a:lnTo>
                      <a:pt x="2699" y="105732"/>
                    </a:lnTo>
                    <a:cubicBezTo>
                      <a:pt x="6128" y="106589"/>
                      <a:pt x="9366" y="107732"/>
                      <a:pt x="12605" y="108113"/>
                    </a:cubicBezTo>
                    <a:cubicBezTo>
                      <a:pt x="28416" y="110018"/>
                      <a:pt x="44037" y="111256"/>
                      <a:pt x="59182" y="103541"/>
                    </a:cubicBezTo>
                    <a:cubicBezTo>
                      <a:pt x="76422" y="94683"/>
                      <a:pt x="81756" y="63441"/>
                      <a:pt x="63373" y="50582"/>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6" name="Полілінія: фігура 55">
                <a:extLst>
                  <a:ext uri="{FF2B5EF4-FFF2-40B4-BE49-F238E27FC236}">
                    <a16:creationId xmlns:a16="http://schemas.microsoft.com/office/drawing/2014/main" id="{467760C9-D397-2092-2A0B-2B977247E96E}"/>
                  </a:ext>
                </a:extLst>
              </p:cNvPr>
              <p:cNvSpPr/>
              <p:nvPr/>
            </p:nvSpPr>
            <p:spPr>
              <a:xfrm>
                <a:off x="5332916" y="3856672"/>
                <a:ext cx="70330" cy="135954"/>
              </a:xfrm>
              <a:custGeom>
                <a:avLst/>
                <a:gdLst>
                  <a:gd name="connsiteX0" fmla="*/ 48233 w 70330"/>
                  <a:gd name="connsiteY0" fmla="*/ 107347 h 135954"/>
                  <a:gd name="connsiteX1" fmla="*/ 46518 w 70330"/>
                  <a:gd name="connsiteY1" fmla="*/ 52007 h 135954"/>
                  <a:gd name="connsiteX2" fmla="*/ 69759 w 70330"/>
                  <a:gd name="connsiteY2" fmla="*/ 50768 h 135954"/>
                  <a:gd name="connsiteX3" fmla="*/ 69759 w 70330"/>
                  <a:gd name="connsiteY3" fmla="*/ 28289 h 135954"/>
                  <a:gd name="connsiteX4" fmla="*/ 45947 w 70330"/>
                  <a:gd name="connsiteY4" fmla="*/ 28289 h 135954"/>
                  <a:gd name="connsiteX5" fmla="*/ 45947 w 70330"/>
                  <a:gd name="connsiteY5" fmla="*/ 0 h 135954"/>
                  <a:gd name="connsiteX6" fmla="*/ 18515 w 70330"/>
                  <a:gd name="connsiteY6" fmla="*/ 8763 h 135954"/>
                  <a:gd name="connsiteX7" fmla="*/ 18515 w 70330"/>
                  <a:gd name="connsiteY7" fmla="*/ 28289 h 135954"/>
                  <a:gd name="connsiteX8" fmla="*/ 512 w 70330"/>
                  <a:gd name="connsiteY8" fmla="*/ 29147 h 135954"/>
                  <a:gd name="connsiteX9" fmla="*/ 1560 w 70330"/>
                  <a:gd name="connsiteY9" fmla="*/ 51911 h 135954"/>
                  <a:gd name="connsiteX10" fmla="*/ 18896 w 70330"/>
                  <a:gd name="connsiteY10" fmla="*/ 51911 h 135954"/>
                  <a:gd name="connsiteX11" fmla="*/ 18896 w 70330"/>
                  <a:gd name="connsiteY11" fmla="*/ 64103 h 135954"/>
                  <a:gd name="connsiteX12" fmla="*/ 19086 w 70330"/>
                  <a:gd name="connsiteY12" fmla="*/ 102870 h 135954"/>
                  <a:gd name="connsiteX13" fmla="*/ 44327 w 70330"/>
                  <a:gd name="connsiteY13" fmla="*/ 135350 h 135954"/>
                  <a:gd name="connsiteX14" fmla="*/ 70331 w 70330"/>
                  <a:gd name="connsiteY14" fmla="*/ 135541 h 135954"/>
                  <a:gd name="connsiteX15" fmla="*/ 70331 w 70330"/>
                  <a:gd name="connsiteY15" fmla="*/ 110490 h 135954"/>
                  <a:gd name="connsiteX16" fmla="*/ 48137 w 70330"/>
                  <a:gd name="connsiteY16" fmla="*/ 107156 h 13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330" h="135954">
                    <a:moveTo>
                      <a:pt x="48233" y="107347"/>
                    </a:moveTo>
                    <a:cubicBezTo>
                      <a:pt x="44232" y="90011"/>
                      <a:pt x="46804" y="71152"/>
                      <a:pt x="46518" y="52007"/>
                    </a:cubicBezTo>
                    <a:cubicBezTo>
                      <a:pt x="54995" y="51530"/>
                      <a:pt x="62425" y="51149"/>
                      <a:pt x="69759" y="50768"/>
                    </a:cubicBezTo>
                    <a:lnTo>
                      <a:pt x="69759" y="28289"/>
                    </a:lnTo>
                    <a:lnTo>
                      <a:pt x="45947" y="28289"/>
                    </a:lnTo>
                    <a:lnTo>
                      <a:pt x="45947" y="0"/>
                    </a:lnTo>
                    <a:cubicBezTo>
                      <a:pt x="36231" y="3143"/>
                      <a:pt x="27849" y="5810"/>
                      <a:pt x="18515" y="8763"/>
                    </a:cubicBezTo>
                    <a:lnTo>
                      <a:pt x="18515" y="28289"/>
                    </a:lnTo>
                    <a:cubicBezTo>
                      <a:pt x="11847" y="28575"/>
                      <a:pt x="6323" y="28861"/>
                      <a:pt x="512" y="29147"/>
                    </a:cubicBezTo>
                    <a:cubicBezTo>
                      <a:pt x="227" y="37148"/>
                      <a:pt x="-916" y="44196"/>
                      <a:pt x="1560" y="51911"/>
                    </a:cubicBezTo>
                    <a:lnTo>
                      <a:pt x="18896" y="51911"/>
                    </a:lnTo>
                    <a:cubicBezTo>
                      <a:pt x="18896" y="56579"/>
                      <a:pt x="18896" y="60389"/>
                      <a:pt x="18896" y="64103"/>
                    </a:cubicBezTo>
                    <a:cubicBezTo>
                      <a:pt x="18896" y="77057"/>
                      <a:pt x="18324" y="90011"/>
                      <a:pt x="19086" y="102870"/>
                    </a:cubicBezTo>
                    <a:cubicBezTo>
                      <a:pt x="20229" y="122777"/>
                      <a:pt x="28040" y="132969"/>
                      <a:pt x="44327" y="135350"/>
                    </a:cubicBezTo>
                    <a:cubicBezTo>
                      <a:pt x="52805" y="136589"/>
                      <a:pt x="61568" y="135541"/>
                      <a:pt x="70331" y="135541"/>
                    </a:cubicBezTo>
                    <a:lnTo>
                      <a:pt x="70331" y="110490"/>
                    </a:lnTo>
                    <a:cubicBezTo>
                      <a:pt x="62520" y="111538"/>
                      <a:pt x="55186" y="115062"/>
                      <a:pt x="48137" y="10715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7" name="Полілінія: фігура 56">
                <a:extLst>
                  <a:ext uri="{FF2B5EF4-FFF2-40B4-BE49-F238E27FC236}">
                    <a16:creationId xmlns:a16="http://schemas.microsoft.com/office/drawing/2014/main" id="{20D2DDA8-4B44-234F-8FF2-80A53F64CED1}"/>
                  </a:ext>
                </a:extLst>
              </p:cNvPr>
              <p:cNvSpPr/>
              <p:nvPr/>
            </p:nvSpPr>
            <p:spPr>
              <a:xfrm>
                <a:off x="6697599" y="3856767"/>
                <a:ext cx="70676" cy="135858"/>
              </a:xfrm>
              <a:custGeom>
                <a:avLst/>
                <a:gdLst>
                  <a:gd name="connsiteX0" fmla="*/ 48292 w 70676"/>
                  <a:gd name="connsiteY0" fmla="*/ 108109 h 135858"/>
                  <a:gd name="connsiteX1" fmla="*/ 47339 w 70676"/>
                  <a:gd name="connsiteY1" fmla="*/ 51149 h 135858"/>
                  <a:gd name="connsiteX2" fmla="*/ 69151 w 70676"/>
                  <a:gd name="connsiteY2" fmla="*/ 51149 h 135858"/>
                  <a:gd name="connsiteX3" fmla="*/ 69151 w 70676"/>
                  <a:gd name="connsiteY3" fmla="*/ 28480 h 135858"/>
                  <a:gd name="connsiteX4" fmla="*/ 44863 w 70676"/>
                  <a:gd name="connsiteY4" fmla="*/ 28480 h 135858"/>
                  <a:gd name="connsiteX5" fmla="*/ 44863 w 70676"/>
                  <a:gd name="connsiteY5" fmla="*/ 0 h 135858"/>
                  <a:gd name="connsiteX6" fmla="*/ 19240 w 70676"/>
                  <a:gd name="connsiteY6" fmla="*/ 8287 h 135858"/>
                  <a:gd name="connsiteX7" fmla="*/ 17621 w 70676"/>
                  <a:gd name="connsiteY7" fmla="*/ 28194 h 135858"/>
                  <a:gd name="connsiteX8" fmla="*/ 0 w 70676"/>
                  <a:gd name="connsiteY8" fmla="*/ 28956 h 135858"/>
                  <a:gd name="connsiteX9" fmla="*/ 0 w 70676"/>
                  <a:gd name="connsiteY9" fmla="*/ 50863 h 135858"/>
                  <a:gd name="connsiteX10" fmla="*/ 17717 w 70676"/>
                  <a:gd name="connsiteY10" fmla="*/ 51625 h 135858"/>
                  <a:gd name="connsiteX11" fmla="*/ 18193 w 70676"/>
                  <a:gd name="connsiteY11" fmla="*/ 55150 h 135858"/>
                  <a:gd name="connsiteX12" fmla="*/ 18288 w 70676"/>
                  <a:gd name="connsiteY12" fmla="*/ 97346 h 135858"/>
                  <a:gd name="connsiteX13" fmla="*/ 20098 w 70676"/>
                  <a:gd name="connsiteY13" fmla="*/ 113062 h 135858"/>
                  <a:gd name="connsiteX14" fmla="*/ 47434 w 70676"/>
                  <a:gd name="connsiteY14" fmla="*/ 135731 h 135858"/>
                  <a:gd name="connsiteX15" fmla="*/ 69056 w 70676"/>
                  <a:gd name="connsiteY15" fmla="*/ 135731 h 135858"/>
                  <a:gd name="connsiteX16" fmla="*/ 69056 w 70676"/>
                  <a:gd name="connsiteY16" fmla="*/ 109918 h 135858"/>
                  <a:gd name="connsiteX17" fmla="*/ 48196 w 70676"/>
                  <a:gd name="connsiteY17" fmla="*/ 107918 h 13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676" h="135858">
                    <a:moveTo>
                      <a:pt x="48292" y="108109"/>
                    </a:moveTo>
                    <a:cubicBezTo>
                      <a:pt x="44672" y="94583"/>
                      <a:pt x="44005" y="62675"/>
                      <a:pt x="47339" y="51149"/>
                    </a:cubicBezTo>
                    <a:lnTo>
                      <a:pt x="69151" y="51149"/>
                    </a:lnTo>
                    <a:lnTo>
                      <a:pt x="69151" y="28480"/>
                    </a:lnTo>
                    <a:lnTo>
                      <a:pt x="44863" y="28480"/>
                    </a:lnTo>
                    <a:lnTo>
                      <a:pt x="44863" y="0"/>
                    </a:lnTo>
                    <a:cubicBezTo>
                      <a:pt x="35528" y="3048"/>
                      <a:pt x="27718" y="5525"/>
                      <a:pt x="19240" y="8287"/>
                    </a:cubicBezTo>
                    <a:cubicBezTo>
                      <a:pt x="18669" y="15145"/>
                      <a:pt x="18193" y="21336"/>
                      <a:pt x="17621" y="28194"/>
                    </a:cubicBezTo>
                    <a:cubicBezTo>
                      <a:pt x="11525" y="28480"/>
                      <a:pt x="5715" y="28670"/>
                      <a:pt x="0" y="28956"/>
                    </a:cubicBezTo>
                    <a:lnTo>
                      <a:pt x="0" y="50863"/>
                    </a:lnTo>
                    <a:cubicBezTo>
                      <a:pt x="6287" y="51149"/>
                      <a:pt x="12192" y="51435"/>
                      <a:pt x="17717" y="51625"/>
                    </a:cubicBezTo>
                    <a:cubicBezTo>
                      <a:pt x="18002" y="53626"/>
                      <a:pt x="18193" y="54388"/>
                      <a:pt x="18193" y="55150"/>
                    </a:cubicBezTo>
                    <a:cubicBezTo>
                      <a:pt x="18193" y="69247"/>
                      <a:pt x="18097" y="83344"/>
                      <a:pt x="18288" y="97346"/>
                    </a:cubicBezTo>
                    <a:cubicBezTo>
                      <a:pt x="18288" y="102584"/>
                      <a:pt x="18859" y="107918"/>
                      <a:pt x="20098" y="113062"/>
                    </a:cubicBezTo>
                    <a:cubicBezTo>
                      <a:pt x="23241" y="127159"/>
                      <a:pt x="33052" y="135160"/>
                      <a:pt x="47434" y="135731"/>
                    </a:cubicBezTo>
                    <a:cubicBezTo>
                      <a:pt x="54578" y="136017"/>
                      <a:pt x="61817" y="135731"/>
                      <a:pt x="69056" y="135731"/>
                    </a:cubicBezTo>
                    <a:cubicBezTo>
                      <a:pt x="71914" y="126397"/>
                      <a:pt x="70390" y="118586"/>
                      <a:pt x="69056" y="109918"/>
                    </a:cubicBezTo>
                    <a:cubicBezTo>
                      <a:pt x="61150" y="112776"/>
                      <a:pt x="54197" y="114109"/>
                      <a:pt x="48196" y="10791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8" name="Полілінія: фігура 57">
                <a:extLst>
                  <a:ext uri="{FF2B5EF4-FFF2-40B4-BE49-F238E27FC236}">
                    <a16:creationId xmlns:a16="http://schemas.microsoft.com/office/drawing/2014/main" id="{79A2E905-81F6-13D8-EB5B-B7E69EA4905D}"/>
                  </a:ext>
                </a:extLst>
              </p:cNvPr>
              <p:cNvSpPr/>
              <p:nvPr/>
            </p:nvSpPr>
            <p:spPr>
              <a:xfrm>
                <a:off x="6829805" y="3856672"/>
                <a:ext cx="69749" cy="136337"/>
              </a:xfrm>
              <a:custGeom>
                <a:avLst/>
                <a:gdLst>
                  <a:gd name="connsiteX0" fmla="*/ 47625 w 69749"/>
                  <a:gd name="connsiteY0" fmla="*/ 108299 h 136337"/>
                  <a:gd name="connsiteX1" fmla="*/ 45911 w 69749"/>
                  <a:gd name="connsiteY1" fmla="*/ 51340 h 136337"/>
                  <a:gd name="connsiteX2" fmla="*/ 68199 w 69749"/>
                  <a:gd name="connsiteY2" fmla="*/ 51340 h 136337"/>
                  <a:gd name="connsiteX3" fmla="*/ 66866 w 69749"/>
                  <a:gd name="connsiteY3" fmla="*/ 28099 h 136337"/>
                  <a:gd name="connsiteX4" fmla="*/ 44958 w 69749"/>
                  <a:gd name="connsiteY4" fmla="*/ 28099 h 136337"/>
                  <a:gd name="connsiteX5" fmla="*/ 44958 w 69749"/>
                  <a:gd name="connsiteY5" fmla="*/ 0 h 136337"/>
                  <a:gd name="connsiteX6" fmla="*/ 17907 w 69749"/>
                  <a:gd name="connsiteY6" fmla="*/ 8954 h 136337"/>
                  <a:gd name="connsiteX7" fmla="*/ 17907 w 69749"/>
                  <a:gd name="connsiteY7" fmla="*/ 28670 h 136337"/>
                  <a:gd name="connsiteX8" fmla="*/ 0 w 69749"/>
                  <a:gd name="connsiteY8" fmla="*/ 28670 h 136337"/>
                  <a:gd name="connsiteX9" fmla="*/ 0 w 69749"/>
                  <a:gd name="connsiteY9" fmla="*/ 51435 h 136337"/>
                  <a:gd name="connsiteX10" fmla="*/ 18098 w 69749"/>
                  <a:gd name="connsiteY10" fmla="*/ 51435 h 136337"/>
                  <a:gd name="connsiteX11" fmla="*/ 18098 w 69749"/>
                  <a:gd name="connsiteY11" fmla="*/ 63437 h 136337"/>
                  <a:gd name="connsiteX12" fmla="*/ 18098 w 69749"/>
                  <a:gd name="connsiteY12" fmla="*/ 102203 h 136337"/>
                  <a:gd name="connsiteX13" fmla="*/ 39338 w 69749"/>
                  <a:gd name="connsiteY13" fmla="*/ 134969 h 136337"/>
                  <a:gd name="connsiteX14" fmla="*/ 69723 w 69749"/>
                  <a:gd name="connsiteY14" fmla="*/ 134303 h 136337"/>
                  <a:gd name="connsiteX15" fmla="*/ 69723 w 69749"/>
                  <a:gd name="connsiteY15" fmla="*/ 111252 h 136337"/>
                  <a:gd name="connsiteX16" fmla="*/ 47435 w 69749"/>
                  <a:gd name="connsiteY16" fmla="*/ 108299 h 13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749" h="136337">
                    <a:moveTo>
                      <a:pt x="47625" y="108299"/>
                    </a:moveTo>
                    <a:cubicBezTo>
                      <a:pt x="43339" y="90202"/>
                      <a:pt x="46006" y="71152"/>
                      <a:pt x="45911" y="51340"/>
                    </a:cubicBezTo>
                    <a:lnTo>
                      <a:pt x="68199" y="51340"/>
                    </a:lnTo>
                    <a:cubicBezTo>
                      <a:pt x="70009" y="43339"/>
                      <a:pt x="70961" y="36195"/>
                      <a:pt x="66866" y="28099"/>
                    </a:cubicBezTo>
                    <a:lnTo>
                      <a:pt x="44958" y="28099"/>
                    </a:lnTo>
                    <a:lnTo>
                      <a:pt x="44958" y="0"/>
                    </a:lnTo>
                    <a:cubicBezTo>
                      <a:pt x="35338" y="3239"/>
                      <a:pt x="26861" y="6001"/>
                      <a:pt x="17907" y="8954"/>
                    </a:cubicBezTo>
                    <a:lnTo>
                      <a:pt x="17907" y="28670"/>
                    </a:lnTo>
                    <a:lnTo>
                      <a:pt x="0" y="28670"/>
                    </a:lnTo>
                    <a:lnTo>
                      <a:pt x="0" y="51435"/>
                    </a:lnTo>
                    <a:lnTo>
                      <a:pt x="18098" y="51435"/>
                    </a:lnTo>
                    <a:cubicBezTo>
                      <a:pt x="18098" y="56007"/>
                      <a:pt x="18098" y="59722"/>
                      <a:pt x="18098" y="63437"/>
                    </a:cubicBezTo>
                    <a:cubicBezTo>
                      <a:pt x="18098" y="76391"/>
                      <a:pt x="17907" y="89345"/>
                      <a:pt x="18098" y="102203"/>
                    </a:cubicBezTo>
                    <a:cubicBezTo>
                      <a:pt x="18383" y="118872"/>
                      <a:pt x="26765" y="132398"/>
                      <a:pt x="39338" y="134969"/>
                    </a:cubicBezTo>
                    <a:cubicBezTo>
                      <a:pt x="49340" y="137065"/>
                      <a:pt x="59531" y="136684"/>
                      <a:pt x="69723" y="134303"/>
                    </a:cubicBezTo>
                    <a:lnTo>
                      <a:pt x="69723" y="111252"/>
                    </a:lnTo>
                    <a:cubicBezTo>
                      <a:pt x="60836" y="112395"/>
                      <a:pt x="53407" y="111414"/>
                      <a:pt x="47435" y="108299"/>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59" name="Полілінія: фігура 58">
                <a:extLst>
                  <a:ext uri="{FF2B5EF4-FFF2-40B4-BE49-F238E27FC236}">
                    <a16:creationId xmlns:a16="http://schemas.microsoft.com/office/drawing/2014/main" id="{75B54D29-BD30-AC83-79A2-6613D87B645B}"/>
                  </a:ext>
                </a:extLst>
              </p:cNvPr>
              <p:cNvSpPr/>
              <p:nvPr/>
            </p:nvSpPr>
            <p:spPr>
              <a:xfrm>
                <a:off x="5530334" y="3885628"/>
                <a:ext cx="28710" cy="104489"/>
              </a:xfrm>
              <a:custGeom>
                <a:avLst/>
                <a:gdLst>
                  <a:gd name="connsiteX0" fmla="*/ 1500 w 28710"/>
                  <a:gd name="connsiteY0" fmla="*/ 0 h 104489"/>
                  <a:gd name="connsiteX1" fmla="*/ 71 w 28710"/>
                  <a:gd name="connsiteY1" fmla="*/ 8668 h 104489"/>
                  <a:gd name="connsiteX2" fmla="*/ 71 w 28710"/>
                  <a:gd name="connsiteY2" fmla="*/ 95441 h 104489"/>
                  <a:gd name="connsiteX3" fmla="*/ 1691 w 28710"/>
                  <a:gd name="connsiteY3" fmla="*/ 104489 h 104489"/>
                  <a:gd name="connsiteX4" fmla="*/ 27122 w 28710"/>
                  <a:gd name="connsiteY4" fmla="*/ 104489 h 104489"/>
                  <a:gd name="connsiteX5" fmla="*/ 26456 w 28710"/>
                  <a:gd name="connsiteY5" fmla="*/ 95 h 104489"/>
                  <a:gd name="connsiteX6" fmla="*/ 1595 w 28710"/>
                  <a:gd name="connsiteY6" fmla="*/ 95 h 10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10" h="104489">
                    <a:moveTo>
                      <a:pt x="1500" y="0"/>
                    </a:moveTo>
                    <a:cubicBezTo>
                      <a:pt x="929" y="3524"/>
                      <a:pt x="71" y="6096"/>
                      <a:pt x="71" y="8668"/>
                    </a:cubicBezTo>
                    <a:cubicBezTo>
                      <a:pt x="-24" y="37624"/>
                      <a:pt x="-24" y="66484"/>
                      <a:pt x="71" y="95441"/>
                    </a:cubicBezTo>
                    <a:cubicBezTo>
                      <a:pt x="71" y="98679"/>
                      <a:pt x="1214" y="101917"/>
                      <a:pt x="1691" y="104489"/>
                    </a:cubicBezTo>
                    <a:lnTo>
                      <a:pt x="27122" y="104489"/>
                    </a:lnTo>
                    <a:cubicBezTo>
                      <a:pt x="29599" y="89630"/>
                      <a:pt x="29027" y="8572"/>
                      <a:pt x="26456" y="95"/>
                    </a:cubicBezTo>
                    <a:lnTo>
                      <a:pt x="1595" y="95"/>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0" name="Полілінія: фігура 59">
                <a:extLst>
                  <a:ext uri="{FF2B5EF4-FFF2-40B4-BE49-F238E27FC236}">
                    <a16:creationId xmlns:a16="http://schemas.microsoft.com/office/drawing/2014/main" id="{B8D81E43-D7EA-AC24-8DBD-462809F40625}"/>
                  </a:ext>
                </a:extLst>
              </p:cNvPr>
              <p:cNvSpPr/>
              <p:nvPr/>
            </p:nvSpPr>
            <p:spPr>
              <a:xfrm>
                <a:off x="6916783" y="3885628"/>
                <a:ext cx="27036" cy="104489"/>
              </a:xfrm>
              <a:custGeom>
                <a:avLst/>
                <a:gdLst>
                  <a:gd name="connsiteX0" fmla="*/ 1891 w 27036"/>
                  <a:gd name="connsiteY0" fmla="*/ 0 h 104489"/>
                  <a:gd name="connsiteX1" fmla="*/ 2272 w 27036"/>
                  <a:gd name="connsiteY1" fmla="*/ 104489 h 104489"/>
                  <a:gd name="connsiteX2" fmla="*/ 27037 w 27036"/>
                  <a:gd name="connsiteY2" fmla="*/ 104489 h 104489"/>
                  <a:gd name="connsiteX3" fmla="*/ 27037 w 27036"/>
                  <a:gd name="connsiteY3" fmla="*/ 0 h 104489"/>
                  <a:gd name="connsiteX4" fmla="*/ 1891 w 27036"/>
                  <a:gd name="connsiteY4" fmla="*/ 0 h 104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6" h="104489">
                    <a:moveTo>
                      <a:pt x="1891" y="0"/>
                    </a:moveTo>
                    <a:cubicBezTo>
                      <a:pt x="-871" y="11239"/>
                      <a:pt x="-490" y="95726"/>
                      <a:pt x="2272" y="104489"/>
                    </a:cubicBezTo>
                    <a:lnTo>
                      <a:pt x="27037" y="104489"/>
                    </a:lnTo>
                    <a:cubicBezTo>
                      <a:pt x="27037" y="68961"/>
                      <a:pt x="27037" y="34576"/>
                      <a:pt x="27037" y="0"/>
                    </a:cubicBezTo>
                    <a:lnTo>
                      <a:pt x="1891" y="0"/>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1" name="Полілінія: фігура 60">
                <a:extLst>
                  <a:ext uri="{FF2B5EF4-FFF2-40B4-BE49-F238E27FC236}">
                    <a16:creationId xmlns:a16="http://schemas.microsoft.com/office/drawing/2014/main" id="{F983F93B-01FA-EE3A-C8B4-1CCFA4EEBD88}"/>
                  </a:ext>
                </a:extLst>
              </p:cNvPr>
              <p:cNvSpPr/>
              <p:nvPr/>
            </p:nvSpPr>
            <p:spPr>
              <a:xfrm>
                <a:off x="5708332" y="3885914"/>
                <a:ext cx="26733" cy="104203"/>
              </a:xfrm>
              <a:custGeom>
                <a:avLst/>
                <a:gdLst>
                  <a:gd name="connsiteX0" fmla="*/ 24860 w 26733"/>
                  <a:gd name="connsiteY0" fmla="*/ 0 h 104203"/>
                  <a:gd name="connsiteX1" fmla="*/ 0 w 26733"/>
                  <a:gd name="connsiteY1" fmla="*/ 0 h 104203"/>
                  <a:gd name="connsiteX2" fmla="*/ 0 w 26733"/>
                  <a:gd name="connsiteY2" fmla="*/ 104204 h 104203"/>
                  <a:gd name="connsiteX3" fmla="*/ 25717 w 26733"/>
                  <a:gd name="connsiteY3" fmla="*/ 104204 h 104203"/>
                  <a:gd name="connsiteX4" fmla="*/ 26289 w 26733"/>
                  <a:gd name="connsiteY4" fmla="*/ 51816 h 104203"/>
                  <a:gd name="connsiteX5" fmla="*/ 24860 w 26733"/>
                  <a:gd name="connsiteY5" fmla="*/ 95 h 10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33" h="104203">
                    <a:moveTo>
                      <a:pt x="24860" y="0"/>
                    </a:moveTo>
                    <a:lnTo>
                      <a:pt x="0" y="0"/>
                    </a:lnTo>
                    <a:lnTo>
                      <a:pt x="0" y="104204"/>
                    </a:lnTo>
                    <a:lnTo>
                      <a:pt x="25717" y="104204"/>
                    </a:lnTo>
                    <a:cubicBezTo>
                      <a:pt x="27146" y="86487"/>
                      <a:pt x="26479" y="69056"/>
                      <a:pt x="26289" y="51816"/>
                    </a:cubicBezTo>
                    <a:cubicBezTo>
                      <a:pt x="26003" y="34576"/>
                      <a:pt x="28194" y="17145"/>
                      <a:pt x="24860" y="95"/>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2" name="Полілінія: фігура 61">
                <a:extLst>
                  <a:ext uri="{FF2B5EF4-FFF2-40B4-BE49-F238E27FC236}">
                    <a16:creationId xmlns:a16="http://schemas.microsoft.com/office/drawing/2014/main" id="{3036409C-D26B-59AD-E2BE-541A995FCAF2}"/>
                  </a:ext>
                </a:extLst>
              </p:cNvPr>
              <p:cNvSpPr/>
              <p:nvPr/>
            </p:nvSpPr>
            <p:spPr>
              <a:xfrm>
                <a:off x="6786467" y="3885914"/>
                <a:ext cx="26650" cy="104108"/>
              </a:xfrm>
              <a:custGeom>
                <a:avLst/>
                <a:gdLst>
                  <a:gd name="connsiteX0" fmla="*/ 24860 w 26650"/>
                  <a:gd name="connsiteY0" fmla="*/ 0 h 104108"/>
                  <a:gd name="connsiteX1" fmla="*/ 0 w 26650"/>
                  <a:gd name="connsiteY1" fmla="*/ 0 h 104108"/>
                  <a:gd name="connsiteX2" fmla="*/ 0 w 26650"/>
                  <a:gd name="connsiteY2" fmla="*/ 104108 h 104108"/>
                  <a:gd name="connsiteX3" fmla="*/ 25622 w 26650"/>
                  <a:gd name="connsiteY3" fmla="*/ 104108 h 104108"/>
                  <a:gd name="connsiteX4" fmla="*/ 26289 w 26650"/>
                  <a:gd name="connsiteY4" fmla="*/ 51721 h 104108"/>
                  <a:gd name="connsiteX5" fmla="*/ 24860 w 26650"/>
                  <a:gd name="connsiteY5" fmla="*/ 0 h 104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50" h="104108">
                    <a:moveTo>
                      <a:pt x="24860" y="0"/>
                    </a:moveTo>
                    <a:lnTo>
                      <a:pt x="0" y="0"/>
                    </a:lnTo>
                    <a:lnTo>
                      <a:pt x="0" y="104108"/>
                    </a:lnTo>
                    <a:lnTo>
                      <a:pt x="25622" y="104108"/>
                    </a:lnTo>
                    <a:cubicBezTo>
                      <a:pt x="27242" y="86487"/>
                      <a:pt x="26384" y="69056"/>
                      <a:pt x="26289" y="51721"/>
                    </a:cubicBezTo>
                    <a:cubicBezTo>
                      <a:pt x="26098" y="34480"/>
                      <a:pt x="27908" y="17145"/>
                      <a:pt x="24860" y="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3" name="Полілінія: фігура 62">
                <a:extLst>
                  <a:ext uri="{FF2B5EF4-FFF2-40B4-BE49-F238E27FC236}">
                    <a16:creationId xmlns:a16="http://schemas.microsoft.com/office/drawing/2014/main" id="{B7F5EFC3-C58C-8E70-E8B5-384455ED1FE2}"/>
                  </a:ext>
                </a:extLst>
              </p:cNvPr>
              <p:cNvSpPr/>
              <p:nvPr/>
            </p:nvSpPr>
            <p:spPr>
              <a:xfrm>
                <a:off x="5529952" y="3842289"/>
                <a:ext cx="29076" cy="27812"/>
              </a:xfrm>
              <a:custGeom>
                <a:avLst/>
                <a:gdLst>
                  <a:gd name="connsiteX0" fmla="*/ 1882 w 29076"/>
                  <a:gd name="connsiteY0" fmla="*/ 0 h 27812"/>
                  <a:gd name="connsiteX1" fmla="*/ 2263 w 29076"/>
                  <a:gd name="connsiteY1" fmla="*/ 27813 h 27812"/>
                  <a:gd name="connsiteX2" fmla="*/ 27218 w 29076"/>
                  <a:gd name="connsiteY2" fmla="*/ 27813 h 27812"/>
                  <a:gd name="connsiteX3" fmla="*/ 27790 w 29076"/>
                  <a:gd name="connsiteY3" fmla="*/ 0 h 27812"/>
                  <a:gd name="connsiteX4" fmla="*/ 1882 w 29076"/>
                  <a:gd name="connsiteY4" fmla="*/ 0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76" h="27812">
                    <a:moveTo>
                      <a:pt x="1882" y="0"/>
                    </a:moveTo>
                    <a:cubicBezTo>
                      <a:pt x="-404" y="9525"/>
                      <a:pt x="-976" y="18764"/>
                      <a:pt x="2263" y="27813"/>
                    </a:cubicBezTo>
                    <a:lnTo>
                      <a:pt x="27218" y="27813"/>
                    </a:lnTo>
                    <a:cubicBezTo>
                      <a:pt x="29981" y="18288"/>
                      <a:pt x="29219" y="9525"/>
                      <a:pt x="27790" y="0"/>
                    </a:cubicBezTo>
                    <a:lnTo>
                      <a:pt x="1882" y="0"/>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4" name="Полілінія: фігура 63">
                <a:extLst>
                  <a:ext uri="{FF2B5EF4-FFF2-40B4-BE49-F238E27FC236}">
                    <a16:creationId xmlns:a16="http://schemas.microsoft.com/office/drawing/2014/main" id="{BAAA2C8C-A97E-6E3A-4811-4139DD2078A0}"/>
                  </a:ext>
                </a:extLst>
              </p:cNvPr>
              <p:cNvSpPr/>
              <p:nvPr/>
            </p:nvSpPr>
            <p:spPr>
              <a:xfrm>
                <a:off x="6916602" y="3842099"/>
                <a:ext cx="27409" cy="28193"/>
              </a:xfrm>
              <a:custGeom>
                <a:avLst/>
                <a:gdLst>
                  <a:gd name="connsiteX0" fmla="*/ 1310 w 27409"/>
                  <a:gd name="connsiteY0" fmla="*/ 0 h 28193"/>
                  <a:gd name="connsiteX1" fmla="*/ 1691 w 27409"/>
                  <a:gd name="connsiteY1" fmla="*/ 28194 h 28193"/>
                  <a:gd name="connsiteX2" fmla="*/ 26456 w 27409"/>
                  <a:gd name="connsiteY2" fmla="*/ 28194 h 28193"/>
                  <a:gd name="connsiteX3" fmla="*/ 26075 w 27409"/>
                  <a:gd name="connsiteY3" fmla="*/ 0 h 28193"/>
                  <a:gd name="connsiteX4" fmla="*/ 1310 w 27409"/>
                  <a:gd name="connsiteY4" fmla="*/ 0 h 28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 h="28193">
                    <a:moveTo>
                      <a:pt x="1310" y="0"/>
                    </a:moveTo>
                    <a:cubicBezTo>
                      <a:pt x="-310" y="9525"/>
                      <a:pt x="-691" y="18669"/>
                      <a:pt x="1691" y="28194"/>
                    </a:cubicBezTo>
                    <a:lnTo>
                      <a:pt x="26456" y="28194"/>
                    </a:lnTo>
                    <a:cubicBezTo>
                      <a:pt x="27503" y="18478"/>
                      <a:pt x="28075" y="9335"/>
                      <a:pt x="26075" y="0"/>
                    </a:cubicBezTo>
                    <a:lnTo>
                      <a:pt x="1310" y="0"/>
                    </a:ln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5" name="Полілінія: фігура 64">
                <a:extLst>
                  <a:ext uri="{FF2B5EF4-FFF2-40B4-BE49-F238E27FC236}">
                    <a16:creationId xmlns:a16="http://schemas.microsoft.com/office/drawing/2014/main" id="{CA928A91-3E7E-1281-3B86-178D1B8E8E10}"/>
                  </a:ext>
                </a:extLst>
              </p:cNvPr>
              <p:cNvSpPr/>
              <p:nvPr/>
            </p:nvSpPr>
            <p:spPr>
              <a:xfrm>
                <a:off x="5707615" y="3842194"/>
                <a:ext cx="27376" cy="28098"/>
              </a:xfrm>
              <a:custGeom>
                <a:avLst/>
                <a:gdLst>
                  <a:gd name="connsiteX0" fmla="*/ 25386 w 27376"/>
                  <a:gd name="connsiteY0" fmla="*/ 0 h 28098"/>
                  <a:gd name="connsiteX1" fmla="*/ 431 w 27376"/>
                  <a:gd name="connsiteY1" fmla="*/ 0 h 28098"/>
                  <a:gd name="connsiteX2" fmla="*/ 717 w 27376"/>
                  <a:gd name="connsiteY2" fmla="*/ 28099 h 28098"/>
                  <a:gd name="connsiteX3" fmla="*/ 25767 w 27376"/>
                  <a:gd name="connsiteY3" fmla="*/ 28099 h 28098"/>
                  <a:gd name="connsiteX4" fmla="*/ 25482 w 27376"/>
                  <a:gd name="connsiteY4" fmla="*/ 0 h 2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6" h="28098">
                    <a:moveTo>
                      <a:pt x="25386" y="0"/>
                    </a:moveTo>
                    <a:lnTo>
                      <a:pt x="431" y="0"/>
                    </a:lnTo>
                    <a:cubicBezTo>
                      <a:pt x="50" y="10192"/>
                      <a:pt x="-426" y="19050"/>
                      <a:pt x="717" y="28099"/>
                    </a:cubicBezTo>
                    <a:lnTo>
                      <a:pt x="25767" y="28099"/>
                    </a:lnTo>
                    <a:cubicBezTo>
                      <a:pt x="27672" y="18383"/>
                      <a:pt x="28244" y="9335"/>
                      <a:pt x="25482" y="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6" name="Полілінія: фігура 65">
                <a:extLst>
                  <a:ext uri="{FF2B5EF4-FFF2-40B4-BE49-F238E27FC236}">
                    <a16:creationId xmlns:a16="http://schemas.microsoft.com/office/drawing/2014/main" id="{069929CC-BFE7-0FC1-5E2E-0630DF7730D9}"/>
                  </a:ext>
                </a:extLst>
              </p:cNvPr>
              <p:cNvSpPr/>
              <p:nvPr/>
            </p:nvSpPr>
            <p:spPr>
              <a:xfrm>
                <a:off x="6786562" y="3842480"/>
                <a:ext cx="26586" cy="27812"/>
              </a:xfrm>
              <a:custGeom>
                <a:avLst/>
                <a:gdLst>
                  <a:gd name="connsiteX0" fmla="*/ 24955 w 26586"/>
                  <a:gd name="connsiteY0" fmla="*/ 0 h 27812"/>
                  <a:gd name="connsiteX1" fmla="*/ 0 w 26586"/>
                  <a:gd name="connsiteY1" fmla="*/ 0 h 27812"/>
                  <a:gd name="connsiteX2" fmla="*/ 0 w 26586"/>
                  <a:gd name="connsiteY2" fmla="*/ 27813 h 27812"/>
                  <a:gd name="connsiteX3" fmla="*/ 24765 w 26586"/>
                  <a:gd name="connsiteY3" fmla="*/ 27813 h 27812"/>
                  <a:gd name="connsiteX4" fmla="*/ 25051 w 26586"/>
                  <a:gd name="connsiteY4" fmla="*/ 0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86" h="27812">
                    <a:moveTo>
                      <a:pt x="24955" y="0"/>
                    </a:moveTo>
                    <a:lnTo>
                      <a:pt x="0" y="0"/>
                    </a:lnTo>
                    <a:lnTo>
                      <a:pt x="0" y="27813"/>
                    </a:lnTo>
                    <a:lnTo>
                      <a:pt x="24765" y="27813"/>
                    </a:lnTo>
                    <a:cubicBezTo>
                      <a:pt x="27242" y="18383"/>
                      <a:pt x="27051" y="9239"/>
                      <a:pt x="25051" y="0"/>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7" name="Полілінія: фігура 66">
                <a:extLst>
                  <a:ext uri="{FF2B5EF4-FFF2-40B4-BE49-F238E27FC236}">
                    <a16:creationId xmlns:a16="http://schemas.microsoft.com/office/drawing/2014/main" id="{4569A7AF-FEC7-7B05-6BFF-D3BE7E3A9D43}"/>
                  </a:ext>
                </a:extLst>
              </p:cNvPr>
              <p:cNvSpPr/>
              <p:nvPr/>
            </p:nvSpPr>
            <p:spPr>
              <a:xfrm>
                <a:off x="5864160" y="3253065"/>
                <a:ext cx="103918" cy="104022"/>
              </a:xfrm>
              <a:custGeom>
                <a:avLst/>
                <a:gdLst>
                  <a:gd name="connsiteX0" fmla="*/ 1 w 103918"/>
                  <a:gd name="connsiteY0" fmla="*/ 52396 h 104022"/>
                  <a:gd name="connsiteX1" fmla="*/ 51912 w 103918"/>
                  <a:gd name="connsiteY1" fmla="*/ 104021 h 104022"/>
                  <a:gd name="connsiteX2" fmla="*/ 103919 w 103918"/>
                  <a:gd name="connsiteY2" fmla="*/ 52300 h 104022"/>
                  <a:gd name="connsiteX3" fmla="*/ 52293 w 103918"/>
                  <a:gd name="connsiteY3" fmla="*/ 8 h 104022"/>
                  <a:gd name="connsiteX4" fmla="*/ 1 w 103918"/>
                  <a:gd name="connsiteY4" fmla="*/ 52396 h 104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918" h="104022">
                    <a:moveTo>
                      <a:pt x="1" y="52396"/>
                    </a:moveTo>
                    <a:cubicBezTo>
                      <a:pt x="96" y="81923"/>
                      <a:pt x="21623" y="103831"/>
                      <a:pt x="51912" y="104021"/>
                    </a:cubicBezTo>
                    <a:cubicBezTo>
                      <a:pt x="79249" y="104212"/>
                      <a:pt x="103062" y="83733"/>
                      <a:pt x="103919" y="52300"/>
                    </a:cubicBezTo>
                    <a:cubicBezTo>
                      <a:pt x="103443" y="24297"/>
                      <a:pt x="83345" y="580"/>
                      <a:pt x="52293" y="8"/>
                    </a:cubicBezTo>
                    <a:cubicBezTo>
                      <a:pt x="24766" y="-468"/>
                      <a:pt x="-189" y="20011"/>
                      <a:pt x="1" y="52396"/>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68" name="Полілінія: фігура 67">
                <a:extLst>
                  <a:ext uri="{FF2B5EF4-FFF2-40B4-BE49-F238E27FC236}">
                    <a16:creationId xmlns:a16="http://schemas.microsoft.com/office/drawing/2014/main" id="{47505D59-74D4-74E4-373D-1585214781BA}"/>
                  </a:ext>
                </a:extLst>
              </p:cNvPr>
              <p:cNvSpPr/>
              <p:nvPr/>
            </p:nvSpPr>
            <p:spPr>
              <a:xfrm>
                <a:off x="6256971" y="3042333"/>
                <a:ext cx="104395" cy="103488"/>
              </a:xfrm>
              <a:custGeom>
                <a:avLst/>
                <a:gdLst>
                  <a:gd name="connsiteX0" fmla="*/ 51150 w 104395"/>
                  <a:gd name="connsiteY0" fmla="*/ 103393 h 103488"/>
                  <a:gd name="connsiteX1" fmla="*/ 104395 w 104395"/>
                  <a:gd name="connsiteY1" fmla="*/ 52434 h 103488"/>
                  <a:gd name="connsiteX2" fmla="*/ 52103 w 104395"/>
                  <a:gd name="connsiteY2" fmla="*/ 47 h 103488"/>
                  <a:gd name="connsiteX3" fmla="*/ 1 w 104395"/>
                  <a:gd name="connsiteY3" fmla="*/ 50529 h 103488"/>
                  <a:gd name="connsiteX4" fmla="*/ 51150 w 104395"/>
                  <a:gd name="connsiteY4" fmla="*/ 103488 h 103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395" h="103488">
                    <a:moveTo>
                      <a:pt x="51150" y="103393"/>
                    </a:moveTo>
                    <a:cubicBezTo>
                      <a:pt x="81059" y="104250"/>
                      <a:pt x="104395" y="76818"/>
                      <a:pt x="104395" y="52434"/>
                    </a:cubicBezTo>
                    <a:cubicBezTo>
                      <a:pt x="104395" y="26050"/>
                      <a:pt x="83059" y="-1287"/>
                      <a:pt x="52103" y="47"/>
                    </a:cubicBezTo>
                    <a:cubicBezTo>
                      <a:pt x="23623" y="47"/>
                      <a:pt x="-189" y="22335"/>
                      <a:pt x="1" y="50529"/>
                    </a:cubicBezTo>
                    <a:cubicBezTo>
                      <a:pt x="287" y="84915"/>
                      <a:pt x="27243" y="102726"/>
                      <a:pt x="51150" y="103488"/>
                    </a:cubicBezTo>
                    <a:close/>
                  </a:path>
                </a:pathLst>
              </a:custGeom>
              <a:solidFill>
                <a:srgbClr val="404D9F"/>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nvGrpSpPr>
            <p:cNvPr id="69" name="Графіка 29">
              <a:extLst>
                <a:ext uri="{FF2B5EF4-FFF2-40B4-BE49-F238E27FC236}">
                  <a16:creationId xmlns:a16="http://schemas.microsoft.com/office/drawing/2014/main" id="{12ED3AD8-5C47-7A3A-04F8-D1054BECF02B}"/>
                </a:ext>
              </a:extLst>
            </p:cNvPr>
            <p:cNvGrpSpPr/>
            <p:nvPr/>
          </p:nvGrpSpPr>
          <p:grpSpPr>
            <a:xfrm>
              <a:off x="4800457" y="4042886"/>
              <a:ext cx="2592942" cy="189144"/>
              <a:chOff x="4800457" y="4042886"/>
              <a:chExt cx="2592942" cy="189144"/>
            </a:xfrm>
            <a:solidFill>
              <a:srgbClr val="EF525C"/>
            </a:solidFill>
          </p:grpSpPr>
          <p:sp>
            <p:nvSpPr>
              <p:cNvPr id="70" name="Полілінія: фігура 69">
                <a:extLst>
                  <a:ext uri="{FF2B5EF4-FFF2-40B4-BE49-F238E27FC236}">
                    <a16:creationId xmlns:a16="http://schemas.microsoft.com/office/drawing/2014/main" id="{9E364A23-4BB0-111A-F713-48DFE6CCB29B}"/>
                  </a:ext>
                </a:extLst>
              </p:cNvPr>
              <p:cNvSpPr/>
              <p:nvPr/>
            </p:nvSpPr>
            <p:spPr>
              <a:xfrm>
                <a:off x="5214012" y="4052125"/>
                <a:ext cx="101413" cy="138375"/>
              </a:xfrm>
              <a:custGeom>
                <a:avLst/>
                <a:gdLst>
                  <a:gd name="connsiteX0" fmla="*/ 71410 w 101413"/>
                  <a:gd name="connsiteY0" fmla="*/ 70580 h 138375"/>
                  <a:gd name="connsiteX1" fmla="*/ 89031 w 101413"/>
                  <a:gd name="connsiteY1" fmla="*/ 56102 h 138375"/>
                  <a:gd name="connsiteX2" fmla="*/ 69696 w 101413"/>
                  <a:gd name="connsiteY2" fmla="*/ 3810 h 138375"/>
                  <a:gd name="connsiteX3" fmla="*/ 60837 w 101413"/>
                  <a:gd name="connsiteY3" fmla="*/ 1905 h 138375"/>
                  <a:gd name="connsiteX4" fmla="*/ 8545 w 101413"/>
                  <a:gd name="connsiteY4" fmla="*/ 0 h 138375"/>
                  <a:gd name="connsiteX5" fmla="*/ 1116 w 101413"/>
                  <a:gd name="connsiteY5" fmla="*/ 857 h 138375"/>
                  <a:gd name="connsiteX6" fmla="*/ 2354 w 101413"/>
                  <a:gd name="connsiteY6" fmla="*/ 138113 h 138375"/>
                  <a:gd name="connsiteX7" fmla="*/ 27690 w 101413"/>
                  <a:gd name="connsiteY7" fmla="*/ 136493 h 138375"/>
                  <a:gd name="connsiteX8" fmla="*/ 27690 w 101413"/>
                  <a:gd name="connsiteY8" fmla="*/ 81725 h 138375"/>
                  <a:gd name="connsiteX9" fmla="*/ 44264 w 101413"/>
                  <a:gd name="connsiteY9" fmla="*/ 81725 h 138375"/>
                  <a:gd name="connsiteX10" fmla="*/ 57789 w 101413"/>
                  <a:gd name="connsiteY10" fmla="*/ 98870 h 138375"/>
                  <a:gd name="connsiteX11" fmla="*/ 72744 w 101413"/>
                  <a:gd name="connsiteY11" fmla="*/ 137732 h 138375"/>
                  <a:gd name="connsiteX12" fmla="*/ 101414 w 101413"/>
                  <a:gd name="connsiteY12" fmla="*/ 137732 h 138375"/>
                  <a:gd name="connsiteX13" fmla="*/ 99985 w 101413"/>
                  <a:gd name="connsiteY13" fmla="*/ 130778 h 138375"/>
                  <a:gd name="connsiteX14" fmla="*/ 71505 w 101413"/>
                  <a:gd name="connsiteY14" fmla="*/ 70675 h 138375"/>
                  <a:gd name="connsiteX15" fmla="*/ 64647 w 101413"/>
                  <a:gd name="connsiteY15" fmla="*/ 48673 h 138375"/>
                  <a:gd name="connsiteX16" fmla="*/ 62933 w 101413"/>
                  <a:gd name="connsiteY16" fmla="*/ 52388 h 138375"/>
                  <a:gd name="connsiteX17" fmla="*/ 28357 w 101413"/>
                  <a:gd name="connsiteY17" fmla="*/ 59055 h 138375"/>
                  <a:gd name="connsiteX18" fmla="*/ 28357 w 101413"/>
                  <a:gd name="connsiteY18" fmla="*/ 22670 h 138375"/>
                  <a:gd name="connsiteX19" fmla="*/ 50455 w 101413"/>
                  <a:gd name="connsiteY19" fmla="*/ 22860 h 138375"/>
                  <a:gd name="connsiteX20" fmla="*/ 64647 w 101413"/>
                  <a:gd name="connsiteY20" fmla="*/ 48673 h 13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413" h="138375">
                    <a:moveTo>
                      <a:pt x="71410" y="70580"/>
                    </a:moveTo>
                    <a:cubicBezTo>
                      <a:pt x="77697" y="65532"/>
                      <a:pt x="85031" y="61913"/>
                      <a:pt x="89031" y="56102"/>
                    </a:cubicBezTo>
                    <a:cubicBezTo>
                      <a:pt x="103128" y="35338"/>
                      <a:pt x="93794" y="11144"/>
                      <a:pt x="69696" y="3810"/>
                    </a:cubicBezTo>
                    <a:cubicBezTo>
                      <a:pt x="66838" y="2953"/>
                      <a:pt x="63790" y="2096"/>
                      <a:pt x="60837" y="1905"/>
                    </a:cubicBezTo>
                    <a:cubicBezTo>
                      <a:pt x="43407" y="1143"/>
                      <a:pt x="25976" y="571"/>
                      <a:pt x="8545" y="0"/>
                    </a:cubicBezTo>
                    <a:cubicBezTo>
                      <a:pt x="6069" y="0"/>
                      <a:pt x="3497" y="571"/>
                      <a:pt x="1116" y="857"/>
                    </a:cubicBezTo>
                    <a:cubicBezTo>
                      <a:pt x="-885" y="26670"/>
                      <a:pt x="-27" y="129445"/>
                      <a:pt x="2354" y="138113"/>
                    </a:cubicBezTo>
                    <a:cubicBezTo>
                      <a:pt x="10355" y="137827"/>
                      <a:pt x="18642" y="139637"/>
                      <a:pt x="27690" y="136493"/>
                    </a:cubicBezTo>
                    <a:lnTo>
                      <a:pt x="27690" y="81725"/>
                    </a:lnTo>
                    <a:lnTo>
                      <a:pt x="44264" y="81725"/>
                    </a:lnTo>
                    <a:cubicBezTo>
                      <a:pt x="52646" y="84392"/>
                      <a:pt x="55027" y="91726"/>
                      <a:pt x="57789" y="98870"/>
                    </a:cubicBezTo>
                    <a:cubicBezTo>
                      <a:pt x="62742" y="111824"/>
                      <a:pt x="67791" y="124778"/>
                      <a:pt x="72744" y="137732"/>
                    </a:cubicBezTo>
                    <a:lnTo>
                      <a:pt x="101414" y="137732"/>
                    </a:lnTo>
                    <a:cubicBezTo>
                      <a:pt x="100842" y="134874"/>
                      <a:pt x="100842" y="132588"/>
                      <a:pt x="99985" y="130778"/>
                    </a:cubicBezTo>
                    <a:cubicBezTo>
                      <a:pt x="90460" y="110776"/>
                      <a:pt x="86174" y="88297"/>
                      <a:pt x="71505" y="70675"/>
                    </a:cubicBezTo>
                    <a:close/>
                    <a:moveTo>
                      <a:pt x="64647" y="48673"/>
                    </a:moveTo>
                    <a:cubicBezTo>
                      <a:pt x="64076" y="50101"/>
                      <a:pt x="63409" y="51435"/>
                      <a:pt x="62933" y="52388"/>
                    </a:cubicBezTo>
                    <a:cubicBezTo>
                      <a:pt x="52455" y="61055"/>
                      <a:pt x="40740" y="59436"/>
                      <a:pt x="28357" y="59055"/>
                    </a:cubicBezTo>
                    <a:lnTo>
                      <a:pt x="28357" y="22670"/>
                    </a:lnTo>
                    <a:cubicBezTo>
                      <a:pt x="36168" y="22670"/>
                      <a:pt x="43407" y="21812"/>
                      <a:pt x="50455" y="22860"/>
                    </a:cubicBezTo>
                    <a:cubicBezTo>
                      <a:pt x="64552" y="24860"/>
                      <a:pt x="69981" y="35338"/>
                      <a:pt x="64647" y="48673"/>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1" name="Полілінія: фігура 70">
                <a:extLst>
                  <a:ext uri="{FF2B5EF4-FFF2-40B4-BE49-F238E27FC236}">
                    <a16:creationId xmlns:a16="http://schemas.microsoft.com/office/drawing/2014/main" id="{9D52BD1A-269D-4B24-B6B3-6D0166D91BA1}"/>
                  </a:ext>
                </a:extLst>
              </p:cNvPr>
              <p:cNvSpPr/>
              <p:nvPr/>
            </p:nvSpPr>
            <p:spPr>
              <a:xfrm>
                <a:off x="5031983" y="4043171"/>
                <a:ext cx="99964" cy="149593"/>
              </a:xfrm>
              <a:custGeom>
                <a:avLst/>
                <a:gdLst>
                  <a:gd name="connsiteX0" fmla="*/ 98468 w 99964"/>
                  <a:gd name="connsiteY0" fmla="*/ 95 h 149593"/>
                  <a:gd name="connsiteX1" fmla="*/ 73131 w 99964"/>
                  <a:gd name="connsiteY1" fmla="*/ 95 h 149593"/>
                  <a:gd name="connsiteX2" fmla="*/ 73131 w 99964"/>
                  <a:gd name="connsiteY2" fmla="*/ 55912 h 149593"/>
                  <a:gd name="connsiteX3" fmla="*/ 64654 w 99964"/>
                  <a:gd name="connsiteY3" fmla="*/ 50006 h 149593"/>
                  <a:gd name="connsiteX4" fmla="*/ 5313 w 99964"/>
                  <a:gd name="connsiteY4" fmla="*/ 66580 h 149593"/>
                  <a:gd name="connsiteX5" fmla="*/ 2456 w 99964"/>
                  <a:gd name="connsiteY5" fmla="*/ 117824 h 149593"/>
                  <a:gd name="connsiteX6" fmla="*/ 50462 w 99964"/>
                  <a:gd name="connsiteY6" fmla="*/ 148400 h 149593"/>
                  <a:gd name="connsiteX7" fmla="*/ 69988 w 99964"/>
                  <a:gd name="connsiteY7" fmla="*/ 139827 h 149593"/>
                  <a:gd name="connsiteX8" fmla="*/ 73512 w 99964"/>
                  <a:gd name="connsiteY8" fmla="*/ 138779 h 149593"/>
                  <a:gd name="connsiteX9" fmla="*/ 76084 w 99964"/>
                  <a:gd name="connsiteY9" fmla="*/ 146495 h 149593"/>
                  <a:gd name="connsiteX10" fmla="*/ 99706 w 99964"/>
                  <a:gd name="connsiteY10" fmla="*/ 146495 h 149593"/>
                  <a:gd name="connsiteX11" fmla="*/ 99706 w 99964"/>
                  <a:gd name="connsiteY11" fmla="*/ 109728 h 149593"/>
                  <a:gd name="connsiteX12" fmla="*/ 99706 w 99964"/>
                  <a:gd name="connsiteY12" fmla="*/ 73247 h 149593"/>
                  <a:gd name="connsiteX13" fmla="*/ 99706 w 99964"/>
                  <a:gd name="connsiteY13" fmla="*/ 35624 h 149593"/>
                  <a:gd name="connsiteX14" fmla="*/ 98563 w 99964"/>
                  <a:gd name="connsiteY14" fmla="*/ 0 h 149593"/>
                  <a:gd name="connsiteX15" fmla="*/ 68940 w 99964"/>
                  <a:gd name="connsiteY15" fmla="*/ 116681 h 149593"/>
                  <a:gd name="connsiteX16" fmla="*/ 49223 w 99964"/>
                  <a:gd name="connsiteY16" fmla="*/ 129445 h 149593"/>
                  <a:gd name="connsiteX17" fmla="*/ 31126 w 99964"/>
                  <a:gd name="connsiteY17" fmla="*/ 116300 h 149593"/>
                  <a:gd name="connsiteX18" fmla="*/ 32078 w 99964"/>
                  <a:gd name="connsiteY18" fmla="*/ 74676 h 149593"/>
                  <a:gd name="connsiteX19" fmla="*/ 41032 w 99964"/>
                  <a:gd name="connsiteY19" fmla="*/ 64389 h 149593"/>
                  <a:gd name="connsiteX20" fmla="*/ 71131 w 99964"/>
                  <a:gd name="connsiteY20" fmla="*/ 82391 h 149593"/>
                  <a:gd name="connsiteX21" fmla="*/ 68940 w 99964"/>
                  <a:gd name="connsiteY21" fmla="*/ 116681 h 14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9964" h="149593">
                    <a:moveTo>
                      <a:pt x="98468" y="95"/>
                    </a:moveTo>
                    <a:lnTo>
                      <a:pt x="73131" y="95"/>
                    </a:lnTo>
                    <a:lnTo>
                      <a:pt x="73131" y="55912"/>
                    </a:lnTo>
                    <a:cubicBezTo>
                      <a:pt x="69321" y="53245"/>
                      <a:pt x="66940" y="51625"/>
                      <a:pt x="64654" y="50006"/>
                    </a:cubicBezTo>
                    <a:cubicBezTo>
                      <a:pt x="45890" y="36290"/>
                      <a:pt x="13695" y="43910"/>
                      <a:pt x="5313" y="66580"/>
                    </a:cubicBezTo>
                    <a:cubicBezTo>
                      <a:pt x="-973" y="83534"/>
                      <a:pt x="-1354" y="100394"/>
                      <a:pt x="2456" y="117824"/>
                    </a:cubicBezTo>
                    <a:cubicBezTo>
                      <a:pt x="6647" y="136779"/>
                      <a:pt x="26459" y="154400"/>
                      <a:pt x="50462" y="148400"/>
                    </a:cubicBezTo>
                    <a:cubicBezTo>
                      <a:pt x="57224" y="146685"/>
                      <a:pt x="63511" y="142685"/>
                      <a:pt x="69988" y="139827"/>
                    </a:cubicBezTo>
                    <a:cubicBezTo>
                      <a:pt x="70940" y="139351"/>
                      <a:pt x="71988" y="139160"/>
                      <a:pt x="73512" y="138779"/>
                    </a:cubicBezTo>
                    <a:cubicBezTo>
                      <a:pt x="74465" y="141732"/>
                      <a:pt x="75322" y="144304"/>
                      <a:pt x="76084" y="146495"/>
                    </a:cubicBezTo>
                    <a:lnTo>
                      <a:pt x="99706" y="146495"/>
                    </a:lnTo>
                    <a:lnTo>
                      <a:pt x="99706" y="109728"/>
                    </a:lnTo>
                    <a:cubicBezTo>
                      <a:pt x="99706" y="97536"/>
                      <a:pt x="99706" y="85439"/>
                      <a:pt x="99706" y="73247"/>
                    </a:cubicBezTo>
                    <a:cubicBezTo>
                      <a:pt x="99706" y="61055"/>
                      <a:pt x="99896" y="48196"/>
                      <a:pt x="99706" y="35624"/>
                    </a:cubicBezTo>
                    <a:cubicBezTo>
                      <a:pt x="99420" y="23717"/>
                      <a:pt x="101039" y="11621"/>
                      <a:pt x="98563" y="0"/>
                    </a:cubicBezTo>
                    <a:close/>
                    <a:moveTo>
                      <a:pt x="68940" y="116681"/>
                    </a:moveTo>
                    <a:cubicBezTo>
                      <a:pt x="65225" y="125254"/>
                      <a:pt x="58272" y="129445"/>
                      <a:pt x="49223" y="129445"/>
                    </a:cubicBezTo>
                    <a:cubicBezTo>
                      <a:pt x="40270" y="129445"/>
                      <a:pt x="34364" y="124206"/>
                      <a:pt x="31126" y="116300"/>
                    </a:cubicBezTo>
                    <a:cubicBezTo>
                      <a:pt x="25316" y="102299"/>
                      <a:pt x="25220" y="88202"/>
                      <a:pt x="32078" y="74676"/>
                    </a:cubicBezTo>
                    <a:cubicBezTo>
                      <a:pt x="34364" y="70295"/>
                      <a:pt x="38746" y="66961"/>
                      <a:pt x="41032" y="64389"/>
                    </a:cubicBezTo>
                    <a:cubicBezTo>
                      <a:pt x="57510" y="61150"/>
                      <a:pt x="67321" y="69056"/>
                      <a:pt x="71131" y="82391"/>
                    </a:cubicBezTo>
                    <a:cubicBezTo>
                      <a:pt x="74465" y="94202"/>
                      <a:pt x="73798" y="105537"/>
                      <a:pt x="68940" y="116681"/>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2" name="Полілінія: фігура 71">
                <a:extLst>
                  <a:ext uri="{FF2B5EF4-FFF2-40B4-BE49-F238E27FC236}">
                    <a16:creationId xmlns:a16="http://schemas.microsoft.com/office/drawing/2014/main" id="{A9C60ED8-A087-56E4-55B5-D5BAFB262831}"/>
                  </a:ext>
                </a:extLst>
              </p:cNvPr>
              <p:cNvSpPr/>
              <p:nvPr/>
            </p:nvSpPr>
            <p:spPr>
              <a:xfrm>
                <a:off x="6039516" y="4043267"/>
                <a:ext cx="99310" cy="149503"/>
              </a:xfrm>
              <a:custGeom>
                <a:avLst/>
                <a:gdLst>
                  <a:gd name="connsiteX0" fmla="*/ 34290 w 99310"/>
                  <a:gd name="connsiteY0" fmla="*/ 50578 h 149503"/>
                  <a:gd name="connsiteX1" fmla="*/ 26194 w 99310"/>
                  <a:gd name="connsiteY1" fmla="*/ 55721 h 149503"/>
                  <a:gd name="connsiteX2" fmla="*/ 26194 w 99310"/>
                  <a:gd name="connsiteY2" fmla="*/ 0 h 149503"/>
                  <a:gd name="connsiteX3" fmla="*/ 0 w 99310"/>
                  <a:gd name="connsiteY3" fmla="*/ 0 h 149503"/>
                  <a:gd name="connsiteX4" fmla="*/ 0 w 99310"/>
                  <a:gd name="connsiteY4" fmla="*/ 146209 h 149503"/>
                  <a:gd name="connsiteX5" fmla="*/ 23527 w 99310"/>
                  <a:gd name="connsiteY5" fmla="*/ 146209 h 149503"/>
                  <a:gd name="connsiteX6" fmla="*/ 26098 w 99310"/>
                  <a:gd name="connsiteY6" fmla="*/ 137541 h 149503"/>
                  <a:gd name="connsiteX7" fmla="*/ 33338 w 99310"/>
                  <a:gd name="connsiteY7" fmla="*/ 142018 h 149503"/>
                  <a:gd name="connsiteX8" fmla="*/ 95726 w 99310"/>
                  <a:gd name="connsiteY8" fmla="*/ 120491 h 149503"/>
                  <a:gd name="connsiteX9" fmla="*/ 95536 w 99310"/>
                  <a:gd name="connsiteY9" fmla="*/ 71342 h 149503"/>
                  <a:gd name="connsiteX10" fmla="*/ 34290 w 99310"/>
                  <a:gd name="connsiteY10" fmla="*/ 50482 h 149503"/>
                  <a:gd name="connsiteX11" fmla="*/ 68389 w 99310"/>
                  <a:gd name="connsiteY11" fmla="*/ 115633 h 149503"/>
                  <a:gd name="connsiteX12" fmla="*/ 49720 w 99310"/>
                  <a:gd name="connsiteY12" fmla="*/ 129445 h 149503"/>
                  <a:gd name="connsiteX13" fmla="*/ 30099 w 99310"/>
                  <a:gd name="connsiteY13" fmla="*/ 116491 h 149503"/>
                  <a:gd name="connsiteX14" fmla="*/ 31623 w 99310"/>
                  <a:gd name="connsiteY14" fmla="*/ 74104 h 149503"/>
                  <a:gd name="connsiteX15" fmla="*/ 52483 w 99310"/>
                  <a:gd name="connsiteY15" fmla="*/ 63436 h 149503"/>
                  <a:gd name="connsiteX16" fmla="*/ 68675 w 99310"/>
                  <a:gd name="connsiteY16" fmla="*/ 77248 h 149503"/>
                  <a:gd name="connsiteX17" fmla="*/ 73723 w 99310"/>
                  <a:gd name="connsiteY17" fmla="*/ 95726 h 149503"/>
                  <a:gd name="connsiteX18" fmla="*/ 68485 w 99310"/>
                  <a:gd name="connsiteY18" fmla="*/ 115633 h 14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9310" h="149503">
                    <a:moveTo>
                      <a:pt x="34290" y="50578"/>
                    </a:moveTo>
                    <a:cubicBezTo>
                      <a:pt x="32385" y="52197"/>
                      <a:pt x="30099" y="53245"/>
                      <a:pt x="26194" y="55721"/>
                    </a:cubicBezTo>
                    <a:lnTo>
                      <a:pt x="26194" y="0"/>
                    </a:lnTo>
                    <a:lnTo>
                      <a:pt x="0" y="0"/>
                    </a:lnTo>
                    <a:lnTo>
                      <a:pt x="0" y="146209"/>
                    </a:lnTo>
                    <a:lnTo>
                      <a:pt x="23527" y="146209"/>
                    </a:lnTo>
                    <a:cubicBezTo>
                      <a:pt x="24479" y="143161"/>
                      <a:pt x="25146" y="140779"/>
                      <a:pt x="26098" y="137541"/>
                    </a:cubicBezTo>
                    <a:cubicBezTo>
                      <a:pt x="28956" y="139351"/>
                      <a:pt x="31242" y="140589"/>
                      <a:pt x="33338" y="142018"/>
                    </a:cubicBezTo>
                    <a:cubicBezTo>
                      <a:pt x="55626" y="157734"/>
                      <a:pt x="87820" y="147828"/>
                      <a:pt x="95726" y="120491"/>
                    </a:cubicBezTo>
                    <a:cubicBezTo>
                      <a:pt x="100489" y="103918"/>
                      <a:pt x="100584" y="87821"/>
                      <a:pt x="95536" y="71342"/>
                    </a:cubicBezTo>
                    <a:cubicBezTo>
                      <a:pt x="85725" y="39719"/>
                      <a:pt x="50863" y="36671"/>
                      <a:pt x="34290" y="50482"/>
                    </a:cubicBezTo>
                    <a:close/>
                    <a:moveTo>
                      <a:pt x="68389" y="115633"/>
                    </a:moveTo>
                    <a:cubicBezTo>
                      <a:pt x="65437" y="124301"/>
                      <a:pt x="59245" y="129254"/>
                      <a:pt x="49720" y="129445"/>
                    </a:cubicBezTo>
                    <a:cubicBezTo>
                      <a:pt x="40100" y="129635"/>
                      <a:pt x="33528" y="124396"/>
                      <a:pt x="30099" y="116491"/>
                    </a:cubicBezTo>
                    <a:cubicBezTo>
                      <a:pt x="24003" y="102394"/>
                      <a:pt x="23431" y="88011"/>
                      <a:pt x="31623" y="74104"/>
                    </a:cubicBezTo>
                    <a:cubicBezTo>
                      <a:pt x="36290" y="66199"/>
                      <a:pt x="43243" y="62293"/>
                      <a:pt x="52483" y="63436"/>
                    </a:cubicBezTo>
                    <a:cubicBezTo>
                      <a:pt x="60865" y="64389"/>
                      <a:pt x="66199" y="69247"/>
                      <a:pt x="68675" y="77248"/>
                    </a:cubicBezTo>
                    <a:cubicBezTo>
                      <a:pt x="70485" y="83344"/>
                      <a:pt x="72009" y="89440"/>
                      <a:pt x="73723" y="95726"/>
                    </a:cubicBezTo>
                    <a:cubicBezTo>
                      <a:pt x="71914" y="102679"/>
                      <a:pt x="70675" y="109347"/>
                      <a:pt x="68485" y="115633"/>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3" name="Полілінія: фігура 72">
                <a:extLst>
                  <a:ext uri="{FF2B5EF4-FFF2-40B4-BE49-F238E27FC236}">
                    <a16:creationId xmlns:a16="http://schemas.microsoft.com/office/drawing/2014/main" id="{86A5E6AC-0ACB-F3F4-32EC-21D95D9C1ED3}"/>
                  </a:ext>
                </a:extLst>
              </p:cNvPr>
              <p:cNvSpPr/>
              <p:nvPr/>
            </p:nvSpPr>
            <p:spPr>
              <a:xfrm>
                <a:off x="5533167" y="4086254"/>
                <a:ext cx="99453" cy="145131"/>
              </a:xfrm>
              <a:custGeom>
                <a:avLst/>
                <a:gdLst>
                  <a:gd name="connsiteX0" fmla="*/ 47911 w 99453"/>
                  <a:gd name="connsiteY0" fmla="*/ 1400 h 145131"/>
                  <a:gd name="connsiteX1" fmla="*/ 26194 w 99453"/>
                  <a:gd name="connsiteY1" fmla="*/ 13973 h 145131"/>
                  <a:gd name="connsiteX2" fmla="*/ 24955 w 99453"/>
                  <a:gd name="connsiteY2" fmla="*/ 3019 h 145131"/>
                  <a:gd name="connsiteX3" fmla="*/ 0 w 99453"/>
                  <a:gd name="connsiteY3" fmla="*/ 3019 h 145131"/>
                  <a:gd name="connsiteX4" fmla="*/ 0 w 99453"/>
                  <a:gd name="connsiteY4" fmla="*/ 145132 h 145131"/>
                  <a:gd name="connsiteX5" fmla="*/ 26003 w 99453"/>
                  <a:gd name="connsiteY5" fmla="*/ 145132 h 145131"/>
                  <a:gd name="connsiteX6" fmla="*/ 26765 w 99453"/>
                  <a:gd name="connsiteY6" fmla="*/ 95126 h 145131"/>
                  <a:gd name="connsiteX7" fmla="*/ 31147 w 99453"/>
                  <a:gd name="connsiteY7" fmla="*/ 97031 h 145131"/>
                  <a:gd name="connsiteX8" fmla="*/ 97345 w 99453"/>
                  <a:gd name="connsiteY8" fmla="*/ 73218 h 145131"/>
                  <a:gd name="connsiteX9" fmla="*/ 97060 w 99453"/>
                  <a:gd name="connsiteY9" fmla="*/ 31594 h 145131"/>
                  <a:gd name="connsiteX10" fmla="*/ 47911 w 99453"/>
                  <a:gd name="connsiteY10" fmla="*/ 1304 h 145131"/>
                  <a:gd name="connsiteX11" fmla="*/ 66865 w 99453"/>
                  <a:gd name="connsiteY11" fmla="*/ 76266 h 145131"/>
                  <a:gd name="connsiteX12" fmla="*/ 32194 w 99453"/>
                  <a:gd name="connsiteY12" fmla="*/ 76647 h 145131"/>
                  <a:gd name="connsiteX13" fmla="*/ 32194 w 99453"/>
                  <a:gd name="connsiteY13" fmla="*/ 31022 h 145131"/>
                  <a:gd name="connsiteX14" fmla="*/ 52006 w 99453"/>
                  <a:gd name="connsiteY14" fmla="*/ 20354 h 145131"/>
                  <a:gd name="connsiteX15" fmla="*/ 68961 w 99453"/>
                  <a:gd name="connsiteY15" fmla="*/ 33308 h 145131"/>
                  <a:gd name="connsiteX16" fmla="*/ 73533 w 99453"/>
                  <a:gd name="connsiteY16" fmla="*/ 54359 h 145131"/>
                  <a:gd name="connsiteX17" fmla="*/ 66865 w 99453"/>
                  <a:gd name="connsiteY17" fmla="*/ 76171 h 14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53" h="145131">
                    <a:moveTo>
                      <a:pt x="47911" y="1400"/>
                    </a:moveTo>
                    <a:cubicBezTo>
                      <a:pt x="39719" y="3590"/>
                      <a:pt x="33242" y="8067"/>
                      <a:pt x="26194" y="13973"/>
                    </a:cubicBezTo>
                    <a:cubicBezTo>
                      <a:pt x="25717" y="9496"/>
                      <a:pt x="25336" y="6257"/>
                      <a:pt x="24955" y="3019"/>
                    </a:cubicBezTo>
                    <a:lnTo>
                      <a:pt x="0" y="3019"/>
                    </a:lnTo>
                    <a:lnTo>
                      <a:pt x="0" y="145132"/>
                    </a:lnTo>
                    <a:lnTo>
                      <a:pt x="26003" y="145132"/>
                    </a:lnTo>
                    <a:cubicBezTo>
                      <a:pt x="26860" y="127892"/>
                      <a:pt x="25622" y="111794"/>
                      <a:pt x="26765" y="95126"/>
                    </a:cubicBezTo>
                    <a:cubicBezTo>
                      <a:pt x="29242" y="96173"/>
                      <a:pt x="30385" y="96364"/>
                      <a:pt x="31147" y="97031"/>
                    </a:cubicBezTo>
                    <a:cubicBezTo>
                      <a:pt x="52102" y="116271"/>
                      <a:pt x="90868" y="105794"/>
                      <a:pt x="97345" y="73218"/>
                    </a:cubicBezTo>
                    <a:cubicBezTo>
                      <a:pt x="100108" y="59216"/>
                      <a:pt x="100298" y="45405"/>
                      <a:pt x="97060" y="31594"/>
                    </a:cubicBezTo>
                    <a:cubicBezTo>
                      <a:pt x="90964" y="5305"/>
                      <a:pt x="66484" y="-3649"/>
                      <a:pt x="47911" y="1304"/>
                    </a:cubicBezTo>
                    <a:close/>
                    <a:moveTo>
                      <a:pt x="66865" y="76266"/>
                    </a:moveTo>
                    <a:cubicBezTo>
                      <a:pt x="59626" y="90077"/>
                      <a:pt x="39529" y="90268"/>
                      <a:pt x="32194" y="76647"/>
                    </a:cubicBezTo>
                    <a:cubicBezTo>
                      <a:pt x="24193" y="61788"/>
                      <a:pt x="23622" y="46262"/>
                      <a:pt x="32194" y="31022"/>
                    </a:cubicBezTo>
                    <a:cubicBezTo>
                      <a:pt x="36576" y="23212"/>
                      <a:pt x="43148" y="19973"/>
                      <a:pt x="52006" y="20354"/>
                    </a:cubicBezTo>
                    <a:cubicBezTo>
                      <a:pt x="60865" y="20735"/>
                      <a:pt x="66294" y="25688"/>
                      <a:pt x="68961" y="33308"/>
                    </a:cubicBezTo>
                    <a:cubicBezTo>
                      <a:pt x="71152" y="39595"/>
                      <a:pt x="71914" y="46453"/>
                      <a:pt x="73533" y="54359"/>
                    </a:cubicBezTo>
                    <a:cubicBezTo>
                      <a:pt x="71533" y="61217"/>
                      <a:pt x="70485" y="69408"/>
                      <a:pt x="66865" y="76171"/>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4" name="Полілінія: фігура 73">
                <a:extLst>
                  <a:ext uri="{FF2B5EF4-FFF2-40B4-BE49-F238E27FC236}">
                    <a16:creationId xmlns:a16="http://schemas.microsoft.com/office/drawing/2014/main" id="{938A25CA-3A43-378A-107A-0B2C1CECC3C1}"/>
                  </a:ext>
                </a:extLst>
              </p:cNvPr>
              <p:cNvSpPr/>
              <p:nvPr/>
            </p:nvSpPr>
            <p:spPr>
              <a:xfrm>
                <a:off x="6875907" y="4085975"/>
                <a:ext cx="99728" cy="146054"/>
              </a:xfrm>
              <a:custGeom>
                <a:avLst/>
                <a:gdLst>
                  <a:gd name="connsiteX0" fmla="*/ 80677 w 99728"/>
                  <a:gd name="connsiteY0" fmla="*/ 7488 h 146054"/>
                  <a:gd name="connsiteX1" fmla="*/ 31337 w 99728"/>
                  <a:gd name="connsiteY1" fmla="*/ 10060 h 146054"/>
                  <a:gd name="connsiteX2" fmla="*/ 25241 w 99728"/>
                  <a:gd name="connsiteY2" fmla="*/ 13965 h 146054"/>
                  <a:gd name="connsiteX3" fmla="*/ 23241 w 99728"/>
                  <a:gd name="connsiteY3" fmla="*/ 3297 h 146054"/>
                  <a:gd name="connsiteX4" fmla="*/ 0 w 99728"/>
                  <a:gd name="connsiteY4" fmla="*/ 3297 h 146054"/>
                  <a:gd name="connsiteX5" fmla="*/ 0 w 99728"/>
                  <a:gd name="connsiteY5" fmla="*/ 145791 h 146054"/>
                  <a:gd name="connsiteX6" fmla="*/ 26003 w 99728"/>
                  <a:gd name="connsiteY6" fmla="*/ 144743 h 146054"/>
                  <a:gd name="connsiteX7" fmla="*/ 26003 w 99728"/>
                  <a:gd name="connsiteY7" fmla="*/ 120169 h 146054"/>
                  <a:gd name="connsiteX8" fmla="*/ 27051 w 99728"/>
                  <a:gd name="connsiteY8" fmla="*/ 94928 h 146054"/>
                  <a:gd name="connsiteX9" fmla="*/ 31909 w 99728"/>
                  <a:gd name="connsiteY9" fmla="*/ 98166 h 146054"/>
                  <a:gd name="connsiteX10" fmla="*/ 94583 w 99728"/>
                  <a:gd name="connsiteY10" fmla="*/ 80545 h 146054"/>
                  <a:gd name="connsiteX11" fmla="*/ 93726 w 99728"/>
                  <a:gd name="connsiteY11" fmla="*/ 24062 h 146054"/>
                  <a:gd name="connsiteX12" fmla="*/ 80677 w 99728"/>
                  <a:gd name="connsiteY12" fmla="*/ 7393 h 146054"/>
                  <a:gd name="connsiteX13" fmla="*/ 67818 w 99728"/>
                  <a:gd name="connsiteY13" fmla="*/ 73877 h 146054"/>
                  <a:gd name="connsiteX14" fmla="*/ 51816 w 99728"/>
                  <a:gd name="connsiteY14" fmla="*/ 86546 h 146054"/>
                  <a:gd name="connsiteX15" fmla="*/ 32194 w 99728"/>
                  <a:gd name="connsiteY15" fmla="*/ 77497 h 146054"/>
                  <a:gd name="connsiteX16" fmla="*/ 32194 w 99728"/>
                  <a:gd name="connsiteY16" fmla="*/ 29872 h 146054"/>
                  <a:gd name="connsiteX17" fmla="*/ 51721 w 99728"/>
                  <a:gd name="connsiteY17" fmla="*/ 20633 h 146054"/>
                  <a:gd name="connsiteX18" fmla="*/ 68199 w 99728"/>
                  <a:gd name="connsiteY18" fmla="*/ 34158 h 146054"/>
                  <a:gd name="connsiteX19" fmla="*/ 73247 w 99728"/>
                  <a:gd name="connsiteY19" fmla="*/ 52732 h 146054"/>
                  <a:gd name="connsiteX20" fmla="*/ 67818 w 99728"/>
                  <a:gd name="connsiteY20" fmla="*/ 73687 h 146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728" h="146054">
                    <a:moveTo>
                      <a:pt x="80677" y="7488"/>
                    </a:moveTo>
                    <a:cubicBezTo>
                      <a:pt x="65818" y="-2799"/>
                      <a:pt x="43720" y="-2989"/>
                      <a:pt x="31337" y="10060"/>
                    </a:cubicBezTo>
                    <a:cubicBezTo>
                      <a:pt x="29908" y="11584"/>
                      <a:pt x="27622" y="12441"/>
                      <a:pt x="25241" y="13965"/>
                    </a:cubicBezTo>
                    <a:cubicBezTo>
                      <a:pt x="24479" y="9679"/>
                      <a:pt x="23813" y="6250"/>
                      <a:pt x="23241" y="3297"/>
                    </a:cubicBezTo>
                    <a:lnTo>
                      <a:pt x="0" y="3297"/>
                    </a:lnTo>
                    <a:lnTo>
                      <a:pt x="0" y="145791"/>
                    </a:lnTo>
                    <a:cubicBezTo>
                      <a:pt x="9049" y="145696"/>
                      <a:pt x="17526" y="146934"/>
                      <a:pt x="26003" y="144743"/>
                    </a:cubicBezTo>
                    <a:cubicBezTo>
                      <a:pt x="26003" y="136171"/>
                      <a:pt x="25813" y="128170"/>
                      <a:pt x="26003" y="120169"/>
                    </a:cubicBezTo>
                    <a:cubicBezTo>
                      <a:pt x="26289" y="112168"/>
                      <a:pt x="24955" y="103976"/>
                      <a:pt x="27051" y="94928"/>
                    </a:cubicBezTo>
                    <a:cubicBezTo>
                      <a:pt x="29527" y="96547"/>
                      <a:pt x="30861" y="97118"/>
                      <a:pt x="31909" y="98166"/>
                    </a:cubicBezTo>
                    <a:cubicBezTo>
                      <a:pt x="48482" y="113882"/>
                      <a:pt x="84201" y="109215"/>
                      <a:pt x="94583" y="80545"/>
                    </a:cubicBezTo>
                    <a:cubicBezTo>
                      <a:pt x="101441" y="61685"/>
                      <a:pt x="101727" y="42540"/>
                      <a:pt x="93726" y="24062"/>
                    </a:cubicBezTo>
                    <a:cubicBezTo>
                      <a:pt x="90964" y="17775"/>
                      <a:pt x="86201" y="11298"/>
                      <a:pt x="80677" y="7393"/>
                    </a:cubicBezTo>
                    <a:close/>
                    <a:moveTo>
                      <a:pt x="67818" y="73877"/>
                    </a:moveTo>
                    <a:cubicBezTo>
                      <a:pt x="65342" y="81307"/>
                      <a:pt x="59626" y="85593"/>
                      <a:pt x="51816" y="86546"/>
                    </a:cubicBezTo>
                    <a:cubicBezTo>
                      <a:pt x="43529" y="87593"/>
                      <a:pt x="37147" y="84069"/>
                      <a:pt x="32194" y="77497"/>
                    </a:cubicBezTo>
                    <a:cubicBezTo>
                      <a:pt x="24384" y="67115"/>
                      <a:pt x="23527" y="41588"/>
                      <a:pt x="32194" y="29872"/>
                    </a:cubicBezTo>
                    <a:cubicBezTo>
                      <a:pt x="37052" y="23395"/>
                      <a:pt x="43339" y="19680"/>
                      <a:pt x="51721" y="20633"/>
                    </a:cubicBezTo>
                    <a:cubicBezTo>
                      <a:pt x="60007" y="21585"/>
                      <a:pt x="65722" y="26062"/>
                      <a:pt x="68199" y="34158"/>
                    </a:cubicBezTo>
                    <a:cubicBezTo>
                      <a:pt x="70009" y="40254"/>
                      <a:pt x="71533" y="46445"/>
                      <a:pt x="73247" y="52732"/>
                    </a:cubicBezTo>
                    <a:cubicBezTo>
                      <a:pt x="71438" y="59971"/>
                      <a:pt x="70104" y="67019"/>
                      <a:pt x="67818" y="73687"/>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5" name="Полілінія: фігура 74">
                <a:extLst>
                  <a:ext uri="{FF2B5EF4-FFF2-40B4-BE49-F238E27FC236}">
                    <a16:creationId xmlns:a16="http://schemas.microsoft.com/office/drawing/2014/main" id="{837E5009-C6BF-070A-7345-A3C9600B0D7E}"/>
                  </a:ext>
                </a:extLst>
              </p:cNvPr>
              <p:cNvSpPr/>
              <p:nvPr/>
            </p:nvSpPr>
            <p:spPr>
              <a:xfrm>
                <a:off x="6382301" y="4052887"/>
                <a:ext cx="81458" cy="136874"/>
              </a:xfrm>
              <a:custGeom>
                <a:avLst/>
                <a:gdLst>
                  <a:gd name="connsiteX0" fmla="*/ 2115 w 81458"/>
                  <a:gd name="connsiteY0" fmla="*/ 136779 h 136874"/>
                  <a:gd name="connsiteX1" fmla="*/ 80887 w 81458"/>
                  <a:gd name="connsiteY1" fmla="*/ 136779 h 136874"/>
                  <a:gd name="connsiteX2" fmla="*/ 80887 w 81458"/>
                  <a:gd name="connsiteY2" fmla="*/ 115633 h 136874"/>
                  <a:gd name="connsiteX3" fmla="*/ 53931 w 81458"/>
                  <a:gd name="connsiteY3" fmla="*/ 115633 h 136874"/>
                  <a:gd name="connsiteX4" fmla="*/ 27642 w 81458"/>
                  <a:gd name="connsiteY4" fmla="*/ 114586 h 136874"/>
                  <a:gd name="connsiteX5" fmla="*/ 27642 w 81458"/>
                  <a:gd name="connsiteY5" fmla="*/ 76391 h 136874"/>
                  <a:gd name="connsiteX6" fmla="*/ 76315 w 81458"/>
                  <a:gd name="connsiteY6" fmla="*/ 76391 h 136874"/>
                  <a:gd name="connsiteX7" fmla="*/ 76315 w 81458"/>
                  <a:gd name="connsiteY7" fmla="*/ 55340 h 136874"/>
                  <a:gd name="connsiteX8" fmla="*/ 27642 w 81458"/>
                  <a:gd name="connsiteY8" fmla="*/ 55340 h 136874"/>
                  <a:gd name="connsiteX9" fmla="*/ 27642 w 81458"/>
                  <a:gd name="connsiteY9" fmla="*/ 21241 h 136874"/>
                  <a:gd name="connsiteX10" fmla="*/ 81459 w 81458"/>
                  <a:gd name="connsiteY10" fmla="*/ 21241 h 136874"/>
                  <a:gd name="connsiteX11" fmla="*/ 81459 w 81458"/>
                  <a:gd name="connsiteY11" fmla="*/ 0 h 136874"/>
                  <a:gd name="connsiteX12" fmla="*/ 1830 w 81458"/>
                  <a:gd name="connsiteY12" fmla="*/ 0 h 136874"/>
                  <a:gd name="connsiteX13" fmla="*/ 2115 w 81458"/>
                  <a:gd name="connsiteY13" fmla="*/ 136874 h 13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458" h="136874">
                    <a:moveTo>
                      <a:pt x="2115" y="136779"/>
                    </a:moveTo>
                    <a:lnTo>
                      <a:pt x="80887" y="136779"/>
                    </a:lnTo>
                    <a:lnTo>
                      <a:pt x="80887" y="115633"/>
                    </a:lnTo>
                    <a:cubicBezTo>
                      <a:pt x="71362" y="115633"/>
                      <a:pt x="62694" y="115824"/>
                      <a:pt x="53931" y="115633"/>
                    </a:cubicBezTo>
                    <a:cubicBezTo>
                      <a:pt x="44978" y="115348"/>
                      <a:pt x="35929" y="116967"/>
                      <a:pt x="27642" y="114586"/>
                    </a:cubicBezTo>
                    <a:lnTo>
                      <a:pt x="27642" y="76391"/>
                    </a:lnTo>
                    <a:lnTo>
                      <a:pt x="76315" y="76391"/>
                    </a:lnTo>
                    <a:lnTo>
                      <a:pt x="76315" y="55340"/>
                    </a:lnTo>
                    <a:lnTo>
                      <a:pt x="27642" y="55340"/>
                    </a:lnTo>
                    <a:lnTo>
                      <a:pt x="27642" y="21241"/>
                    </a:lnTo>
                    <a:lnTo>
                      <a:pt x="81459" y="21241"/>
                    </a:lnTo>
                    <a:lnTo>
                      <a:pt x="81459" y="0"/>
                    </a:lnTo>
                    <a:lnTo>
                      <a:pt x="1830" y="0"/>
                    </a:lnTo>
                    <a:cubicBezTo>
                      <a:pt x="-837" y="11049"/>
                      <a:pt x="-456" y="128492"/>
                      <a:pt x="2115" y="136874"/>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6" name="Полілінія: фігура 75">
                <a:extLst>
                  <a:ext uri="{FF2B5EF4-FFF2-40B4-BE49-F238E27FC236}">
                    <a16:creationId xmlns:a16="http://schemas.microsoft.com/office/drawing/2014/main" id="{0D30BC55-25C9-4C79-F0F1-B71709DFC3EE}"/>
                  </a:ext>
                </a:extLst>
              </p:cNvPr>
              <p:cNvSpPr/>
              <p:nvPr/>
            </p:nvSpPr>
            <p:spPr>
              <a:xfrm>
                <a:off x="5648225" y="4086225"/>
                <a:ext cx="105541" cy="106584"/>
              </a:xfrm>
              <a:custGeom>
                <a:avLst/>
                <a:gdLst>
                  <a:gd name="connsiteX0" fmla="*/ 53439 w 105541"/>
                  <a:gd name="connsiteY0" fmla="*/ 95 h 106584"/>
                  <a:gd name="connsiteX1" fmla="*/ 99 w 105541"/>
                  <a:gd name="connsiteY1" fmla="*/ 53530 h 106584"/>
                  <a:gd name="connsiteX2" fmla="*/ 52391 w 105541"/>
                  <a:gd name="connsiteY2" fmla="*/ 106585 h 106584"/>
                  <a:gd name="connsiteX3" fmla="*/ 105541 w 105541"/>
                  <a:gd name="connsiteY3" fmla="*/ 53912 h 106584"/>
                  <a:gd name="connsiteX4" fmla="*/ 53439 w 105541"/>
                  <a:gd name="connsiteY4" fmla="*/ 0 h 106584"/>
                  <a:gd name="connsiteX5" fmla="*/ 75918 w 105541"/>
                  <a:gd name="connsiteY5" fmla="*/ 67437 h 106584"/>
                  <a:gd name="connsiteX6" fmla="*/ 51439 w 105541"/>
                  <a:gd name="connsiteY6" fmla="*/ 86487 h 106584"/>
                  <a:gd name="connsiteX7" fmla="*/ 27817 w 105541"/>
                  <a:gd name="connsiteY7" fmla="*/ 64294 h 106584"/>
                  <a:gd name="connsiteX8" fmla="*/ 27055 w 105541"/>
                  <a:gd name="connsiteY8" fmla="*/ 53626 h 106584"/>
                  <a:gd name="connsiteX9" fmla="*/ 34103 w 105541"/>
                  <a:gd name="connsiteY9" fmla="*/ 28384 h 106584"/>
                  <a:gd name="connsiteX10" fmla="*/ 60011 w 105541"/>
                  <a:gd name="connsiteY10" fmla="*/ 21050 h 106584"/>
                  <a:gd name="connsiteX11" fmla="*/ 77347 w 105541"/>
                  <a:gd name="connsiteY11" fmla="*/ 41529 h 106584"/>
                  <a:gd name="connsiteX12" fmla="*/ 75918 w 105541"/>
                  <a:gd name="connsiteY12" fmla="*/ 67342 h 10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541" h="106584">
                    <a:moveTo>
                      <a:pt x="53439" y="95"/>
                    </a:moveTo>
                    <a:cubicBezTo>
                      <a:pt x="22959" y="-286"/>
                      <a:pt x="-1425" y="21526"/>
                      <a:pt x="99" y="53530"/>
                    </a:cubicBezTo>
                    <a:cubicBezTo>
                      <a:pt x="-1615" y="83249"/>
                      <a:pt x="19054" y="106585"/>
                      <a:pt x="52391" y="106585"/>
                    </a:cubicBezTo>
                    <a:cubicBezTo>
                      <a:pt x="85348" y="106585"/>
                      <a:pt x="105636" y="84772"/>
                      <a:pt x="105541" y="53912"/>
                    </a:cubicBezTo>
                    <a:cubicBezTo>
                      <a:pt x="105446" y="22098"/>
                      <a:pt x="84586" y="476"/>
                      <a:pt x="53439" y="0"/>
                    </a:cubicBezTo>
                    <a:close/>
                    <a:moveTo>
                      <a:pt x="75918" y="67437"/>
                    </a:moveTo>
                    <a:cubicBezTo>
                      <a:pt x="73061" y="80105"/>
                      <a:pt x="62964" y="87058"/>
                      <a:pt x="51439" y="86487"/>
                    </a:cubicBezTo>
                    <a:cubicBezTo>
                      <a:pt x="39342" y="85916"/>
                      <a:pt x="30103" y="77438"/>
                      <a:pt x="27817" y="64294"/>
                    </a:cubicBezTo>
                    <a:cubicBezTo>
                      <a:pt x="27150" y="60579"/>
                      <a:pt x="27245" y="56769"/>
                      <a:pt x="27055" y="53626"/>
                    </a:cubicBezTo>
                    <a:cubicBezTo>
                      <a:pt x="27055" y="44101"/>
                      <a:pt x="27817" y="35624"/>
                      <a:pt x="34103" y="28384"/>
                    </a:cubicBezTo>
                    <a:cubicBezTo>
                      <a:pt x="41247" y="20098"/>
                      <a:pt x="50391" y="18764"/>
                      <a:pt x="60011" y="21050"/>
                    </a:cubicBezTo>
                    <a:cubicBezTo>
                      <a:pt x="70298" y="23527"/>
                      <a:pt x="75918" y="32004"/>
                      <a:pt x="77347" y="41529"/>
                    </a:cubicBezTo>
                    <a:cubicBezTo>
                      <a:pt x="78585" y="49911"/>
                      <a:pt x="77823" y="58960"/>
                      <a:pt x="75918" y="6734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7" name="Полілінія: фігура 76">
                <a:extLst>
                  <a:ext uri="{FF2B5EF4-FFF2-40B4-BE49-F238E27FC236}">
                    <a16:creationId xmlns:a16="http://schemas.microsoft.com/office/drawing/2014/main" id="{992EAA3D-32F0-7213-749F-98081D1E859C}"/>
                  </a:ext>
                </a:extLst>
              </p:cNvPr>
              <p:cNvSpPr/>
              <p:nvPr/>
            </p:nvSpPr>
            <p:spPr>
              <a:xfrm>
                <a:off x="5328571" y="4086059"/>
                <a:ext cx="95581" cy="106737"/>
              </a:xfrm>
              <a:custGeom>
                <a:avLst/>
                <a:gdLst>
                  <a:gd name="connsiteX0" fmla="*/ 88201 w 95581"/>
                  <a:gd name="connsiteY0" fmla="*/ 22073 h 106737"/>
                  <a:gd name="connsiteX1" fmla="*/ 22478 w 95581"/>
                  <a:gd name="connsiteY1" fmla="*/ 6642 h 106737"/>
                  <a:gd name="connsiteX2" fmla="*/ 1714 w 95581"/>
                  <a:gd name="connsiteY2" fmla="*/ 39122 h 106737"/>
                  <a:gd name="connsiteX3" fmla="*/ 12953 w 95581"/>
                  <a:gd name="connsiteY3" fmla="*/ 91510 h 106737"/>
                  <a:gd name="connsiteX4" fmla="*/ 88105 w 95581"/>
                  <a:gd name="connsiteY4" fmla="*/ 97415 h 106737"/>
                  <a:gd name="connsiteX5" fmla="*/ 88105 w 95581"/>
                  <a:gd name="connsiteY5" fmla="*/ 77794 h 106737"/>
                  <a:gd name="connsiteX6" fmla="*/ 79247 w 95581"/>
                  <a:gd name="connsiteY6" fmla="*/ 81699 h 106737"/>
                  <a:gd name="connsiteX7" fmla="*/ 49339 w 95581"/>
                  <a:gd name="connsiteY7" fmla="*/ 86843 h 106737"/>
                  <a:gd name="connsiteX8" fmla="*/ 25812 w 95581"/>
                  <a:gd name="connsiteY8" fmla="*/ 61506 h 106737"/>
                  <a:gd name="connsiteX9" fmla="*/ 95535 w 95581"/>
                  <a:gd name="connsiteY9" fmla="*/ 61506 h 106737"/>
                  <a:gd name="connsiteX10" fmla="*/ 88105 w 95581"/>
                  <a:gd name="connsiteY10" fmla="*/ 21977 h 106737"/>
                  <a:gd name="connsiteX11" fmla="*/ 26479 w 95581"/>
                  <a:gd name="connsiteY11" fmla="*/ 43028 h 106737"/>
                  <a:gd name="connsiteX12" fmla="*/ 61150 w 95581"/>
                  <a:gd name="connsiteY12" fmla="*/ 21787 h 106737"/>
                  <a:gd name="connsiteX13" fmla="*/ 70484 w 95581"/>
                  <a:gd name="connsiteY13" fmla="*/ 43028 h 106737"/>
                  <a:gd name="connsiteX14" fmla="*/ 26479 w 95581"/>
                  <a:gd name="connsiteY14" fmla="*/ 43028 h 10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581" h="106737">
                    <a:moveTo>
                      <a:pt x="88201" y="22073"/>
                    </a:moveTo>
                    <a:cubicBezTo>
                      <a:pt x="75247" y="-4121"/>
                      <a:pt x="39623" y="-3835"/>
                      <a:pt x="22478" y="6642"/>
                    </a:cubicBezTo>
                    <a:cubicBezTo>
                      <a:pt x="10191" y="14072"/>
                      <a:pt x="4381" y="25787"/>
                      <a:pt x="1714" y="39122"/>
                    </a:cubicBezTo>
                    <a:cubicBezTo>
                      <a:pt x="-2001" y="58077"/>
                      <a:pt x="-287" y="75889"/>
                      <a:pt x="12953" y="91510"/>
                    </a:cubicBezTo>
                    <a:cubicBezTo>
                      <a:pt x="27717" y="108941"/>
                      <a:pt x="67055" y="112084"/>
                      <a:pt x="88105" y="97415"/>
                    </a:cubicBezTo>
                    <a:lnTo>
                      <a:pt x="88105" y="77794"/>
                    </a:lnTo>
                    <a:cubicBezTo>
                      <a:pt x="84676" y="79318"/>
                      <a:pt x="81914" y="80461"/>
                      <a:pt x="79247" y="81699"/>
                    </a:cubicBezTo>
                    <a:cubicBezTo>
                      <a:pt x="69817" y="86271"/>
                      <a:pt x="59816" y="87795"/>
                      <a:pt x="49339" y="86843"/>
                    </a:cubicBezTo>
                    <a:cubicBezTo>
                      <a:pt x="35242" y="85604"/>
                      <a:pt x="27336" y="77413"/>
                      <a:pt x="25812" y="61506"/>
                    </a:cubicBezTo>
                    <a:lnTo>
                      <a:pt x="95535" y="61506"/>
                    </a:lnTo>
                    <a:cubicBezTo>
                      <a:pt x="95916" y="46933"/>
                      <a:pt x="94011" y="33884"/>
                      <a:pt x="88105" y="21977"/>
                    </a:cubicBezTo>
                    <a:close/>
                    <a:moveTo>
                      <a:pt x="26479" y="43028"/>
                    </a:moveTo>
                    <a:cubicBezTo>
                      <a:pt x="22859" y="26549"/>
                      <a:pt x="42385" y="12929"/>
                      <a:pt x="61150" y="21787"/>
                    </a:cubicBezTo>
                    <a:cubicBezTo>
                      <a:pt x="66769" y="27502"/>
                      <a:pt x="70675" y="33979"/>
                      <a:pt x="70484" y="43028"/>
                    </a:cubicBezTo>
                    <a:lnTo>
                      <a:pt x="26479" y="43028"/>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8" name="Полілінія: фігура 77">
                <a:extLst>
                  <a:ext uri="{FF2B5EF4-FFF2-40B4-BE49-F238E27FC236}">
                    <a16:creationId xmlns:a16="http://schemas.microsoft.com/office/drawing/2014/main" id="{EB532830-755E-3C04-3EB1-BC4133D3E1D8}"/>
                  </a:ext>
                </a:extLst>
              </p:cNvPr>
              <p:cNvSpPr/>
              <p:nvPr/>
            </p:nvSpPr>
            <p:spPr>
              <a:xfrm>
                <a:off x="6208422" y="4086455"/>
                <a:ext cx="95399" cy="106533"/>
              </a:xfrm>
              <a:custGeom>
                <a:avLst/>
                <a:gdLst>
                  <a:gd name="connsiteX0" fmla="*/ 16832 w 95399"/>
                  <a:gd name="connsiteY0" fmla="*/ 10819 h 106533"/>
                  <a:gd name="connsiteX1" fmla="*/ 7307 w 95399"/>
                  <a:gd name="connsiteY1" fmla="*/ 83399 h 106533"/>
                  <a:gd name="connsiteX2" fmla="*/ 39216 w 95399"/>
                  <a:gd name="connsiteY2" fmla="*/ 104925 h 106533"/>
                  <a:gd name="connsiteX3" fmla="*/ 87888 w 95399"/>
                  <a:gd name="connsiteY3" fmla="*/ 97877 h 106533"/>
                  <a:gd name="connsiteX4" fmla="*/ 87888 w 95399"/>
                  <a:gd name="connsiteY4" fmla="*/ 77208 h 106533"/>
                  <a:gd name="connsiteX5" fmla="*/ 55694 w 95399"/>
                  <a:gd name="connsiteY5" fmla="*/ 87019 h 106533"/>
                  <a:gd name="connsiteX6" fmla="*/ 25023 w 95399"/>
                  <a:gd name="connsiteY6" fmla="*/ 61111 h 106533"/>
                  <a:gd name="connsiteX7" fmla="*/ 95223 w 95399"/>
                  <a:gd name="connsiteY7" fmla="*/ 61111 h 106533"/>
                  <a:gd name="connsiteX8" fmla="*/ 91794 w 95399"/>
                  <a:gd name="connsiteY8" fmla="*/ 30916 h 106533"/>
                  <a:gd name="connsiteX9" fmla="*/ 16832 w 95399"/>
                  <a:gd name="connsiteY9" fmla="*/ 10914 h 106533"/>
                  <a:gd name="connsiteX10" fmla="*/ 25023 w 95399"/>
                  <a:gd name="connsiteY10" fmla="*/ 42537 h 106533"/>
                  <a:gd name="connsiteX11" fmla="*/ 36930 w 95399"/>
                  <a:gd name="connsiteY11" fmla="*/ 21106 h 106533"/>
                  <a:gd name="connsiteX12" fmla="*/ 70267 w 95399"/>
                  <a:gd name="connsiteY12" fmla="*/ 42537 h 106533"/>
                  <a:gd name="connsiteX13" fmla="*/ 25119 w 95399"/>
                  <a:gd name="connsiteY13" fmla="*/ 42537 h 10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399" h="106533">
                    <a:moveTo>
                      <a:pt x="16832" y="10819"/>
                    </a:moveTo>
                    <a:cubicBezTo>
                      <a:pt x="-1456" y="27582"/>
                      <a:pt x="-5171" y="61968"/>
                      <a:pt x="7307" y="83399"/>
                    </a:cubicBezTo>
                    <a:cubicBezTo>
                      <a:pt x="14451" y="95686"/>
                      <a:pt x="25404" y="102258"/>
                      <a:pt x="39216" y="104925"/>
                    </a:cubicBezTo>
                    <a:cubicBezTo>
                      <a:pt x="56551" y="108259"/>
                      <a:pt x="72934" y="106640"/>
                      <a:pt x="87888" y="97877"/>
                    </a:cubicBezTo>
                    <a:lnTo>
                      <a:pt x="87888" y="77208"/>
                    </a:lnTo>
                    <a:cubicBezTo>
                      <a:pt x="77125" y="82923"/>
                      <a:pt x="67124" y="87114"/>
                      <a:pt x="55694" y="87019"/>
                    </a:cubicBezTo>
                    <a:cubicBezTo>
                      <a:pt x="37692" y="86923"/>
                      <a:pt x="29786" y="80923"/>
                      <a:pt x="25023" y="61111"/>
                    </a:cubicBezTo>
                    <a:lnTo>
                      <a:pt x="95223" y="61111"/>
                    </a:lnTo>
                    <a:cubicBezTo>
                      <a:pt x="95985" y="50061"/>
                      <a:pt x="94175" y="40536"/>
                      <a:pt x="91794" y="30916"/>
                    </a:cubicBezTo>
                    <a:cubicBezTo>
                      <a:pt x="82840" y="-5279"/>
                      <a:pt x="35787" y="-6517"/>
                      <a:pt x="16832" y="10914"/>
                    </a:cubicBezTo>
                    <a:close/>
                    <a:moveTo>
                      <a:pt x="25023" y="42537"/>
                    </a:moveTo>
                    <a:cubicBezTo>
                      <a:pt x="25976" y="33107"/>
                      <a:pt x="29881" y="26058"/>
                      <a:pt x="36930" y="21106"/>
                    </a:cubicBezTo>
                    <a:cubicBezTo>
                      <a:pt x="59313" y="16057"/>
                      <a:pt x="68743" y="22058"/>
                      <a:pt x="70267" y="42537"/>
                    </a:cubicBezTo>
                    <a:lnTo>
                      <a:pt x="25119" y="42537"/>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79" name="Полілінія: фігура 78">
                <a:extLst>
                  <a:ext uri="{FF2B5EF4-FFF2-40B4-BE49-F238E27FC236}">
                    <a16:creationId xmlns:a16="http://schemas.microsoft.com/office/drawing/2014/main" id="{78AE9AFE-EA97-40F4-CAE1-468568567633}"/>
                  </a:ext>
                </a:extLst>
              </p:cNvPr>
              <p:cNvSpPr/>
              <p:nvPr/>
            </p:nvSpPr>
            <p:spPr>
              <a:xfrm>
                <a:off x="6681697" y="4085856"/>
                <a:ext cx="96387" cy="107382"/>
              </a:xfrm>
              <a:custGeom>
                <a:avLst/>
                <a:gdLst>
                  <a:gd name="connsiteX0" fmla="*/ 92006 w 96387"/>
                  <a:gd name="connsiteY0" fmla="*/ 32087 h 107382"/>
                  <a:gd name="connsiteX1" fmla="*/ 17330 w 96387"/>
                  <a:gd name="connsiteY1" fmla="*/ 11036 h 107382"/>
                  <a:gd name="connsiteX2" fmla="*/ 471 w 96387"/>
                  <a:gd name="connsiteY2" fmla="*/ 62757 h 107382"/>
                  <a:gd name="connsiteX3" fmla="*/ 19521 w 96387"/>
                  <a:gd name="connsiteY3" fmla="*/ 97523 h 107382"/>
                  <a:gd name="connsiteX4" fmla="*/ 87529 w 96387"/>
                  <a:gd name="connsiteY4" fmla="*/ 98666 h 107382"/>
                  <a:gd name="connsiteX5" fmla="*/ 87529 w 96387"/>
                  <a:gd name="connsiteY5" fmla="*/ 77902 h 107382"/>
                  <a:gd name="connsiteX6" fmla="*/ 53239 w 96387"/>
                  <a:gd name="connsiteY6" fmla="*/ 87427 h 107382"/>
                  <a:gd name="connsiteX7" fmla="*/ 25617 w 96387"/>
                  <a:gd name="connsiteY7" fmla="*/ 61614 h 107382"/>
                  <a:gd name="connsiteX8" fmla="*/ 96388 w 96387"/>
                  <a:gd name="connsiteY8" fmla="*/ 61614 h 107382"/>
                  <a:gd name="connsiteX9" fmla="*/ 92102 w 96387"/>
                  <a:gd name="connsiteY9" fmla="*/ 31896 h 107382"/>
                  <a:gd name="connsiteX10" fmla="*/ 25141 w 96387"/>
                  <a:gd name="connsiteY10" fmla="*/ 43231 h 107382"/>
                  <a:gd name="connsiteX11" fmla="*/ 49715 w 96387"/>
                  <a:gd name="connsiteY11" fmla="*/ 19133 h 107382"/>
                  <a:gd name="connsiteX12" fmla="*/ 69908 w 96387"/>
                  <a:gd name="connsiteY12" fmla="*/ 43231 h 107382"/>
                  <a:gd name="connsiteX13" fmla="*/ 25236 w 96387"/>
                  <a:gd name="connsiteY13" fmla="*/ 43231 h 10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387" h="107382">
                    <a:moveTo>
                      <a:pt x="92006" y="32087"/>
                    </a:moveTo>
                    <a:cubicBezTo>
                      <a:pt x="83339" y="1035"/>
                      <a:pt x="41524" y="-10490"/>
                      <a:pt x="17330" y="11036"/>
                    </a:cubicBezTo>
                    <a:cubicBezTo>
                      <a:pt x="1614" y="25038"/>
                      <a:pt x="-1339" y="43136"/>
                      <a:pt x="471" y="62757"/>
                    </a:cubicBezTo>
                    <a:cubicBezTo>
                      <a:pt x="1804" y="76949"/>
                      <a:pt x="7234" y="90094"/>
                      <a:pt x="19521" y="97523"/>
                    </a:cubicBezTo>
                    <a:cubicBezTo>
                      <a:pt x="41619" y="110858"/>
                      <a:pt x="64765" y="110096"/>
                      <a:pt x="87529" y="98666"/>
                    </a:cubicBezTo>
                    <a:lnTo>
                      <a:pt x="87529" y="77902"/>
                    </a:lnTo>
                    <a:cubicBezTo>
                      <a:pt x="76099" y="83426"/>
                      <a:pt x="65431" y="87903"/>
                      <a:pt x="53239" y="87427"/>
                    </a:cubicBezTo>
                    <a:cubicBezTo>
                      <a:pt x="35999" y="86760"/>
                      <a:pt x="28379" y="80092"/>
                      <a:pt x="25617" y="61614"/>
                    </a:cubicBezTo>
                    <a:lnTo>
                      <a:pt x="96388" y="61614"/>
                    </a:lnTo>
                    <a:cubicBezTo>
                      <a:pt x="94864" y="50470"/>
                      <a:pt x="94578" y="40850"/>
                      <a:pt x="92102" y="31896"/>
                    </a:cubicBezTo>
                    <a:close/>
                    <a:moveTo>
                      <a:pt x="25141" y="43231"/>
                    </a:moveTo>
                    <a:cubicBezTo>
                      <a:pt x="28379" y="25800"/>
                      <a:pt x="36285" y="18180"/>
                      <a:pt x="49715" y="19133"/>
                    </a:cubicBezTo>
                    <a:cubicBezTo>
                      <a:pt x="63050" y="20085"/>
                      <a:pt x="68860" y="26848"/>
                      <a:pt x="69908" y="43231"/>
                    </a:cubicBezTo>
                    <a:lnTo>
                      <a:pt x="25236" y="43231"/>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0" name="Полілінія: фігура 79">
                <a:extLst>
                  <a:ext uri="{FF2B5EF4-FFF2-40B4-BE49-F238E27FC236}">
                    <a16:creationId xmlns:a16="http://schemas.microsoft.com/office/drawing/2014/main" id="{D105A025-27A1-F765-84B2-189F471E0C75}"/>
                  </a:ext>
                </a:extLst>
              </p:cNvPr>
              <p:cNvSpPr/>
              <p:nvPr/>
            </p:nvSpPr>
            <p:spPr>
              <a:xfrm>
                <a:off x="7209394" y="4086415"/>
                <a:ext cx="95190" cy="106678"/>
              </a:xfrm>
              <a:custGeom>
                <a:avLst/>
                <a:gdLst>
                  <a:gd name="connsiteX0" fmla="*/ 43607 w 95190"/>
                  <a:gd name="connsiteY0" fmla="*/ 0 h 106678"/>
                  <a:gd name="connsiteX1" fmla="*/ 5222 w 95190"/>
                  <a:gd name="connsiteY1" fmla="*/ 27432 h 106678"/>
                  <a:gd name="connsiteX2" fmla="*/ 4364 w 95190"/>
                  <a:gd name="connsiteY2" fmla="*/ 77343 h 106678"/>
                  <a:gd name="connsiteX3" fmla="*/ 28272 w 95190"/>
                  <a:gd name="connsiteY3" fmla="*/ 101822 h 106678"/>
                  <a:gd name="connsiteX4" fmla="*/ 87803 w 95190"/>
                  <a:gd name="connsiteY4" fmla="*/ 98488 h 106678"/>
                  <a:gd name="connsiteX5" fmla="*/ 87803 w 95190"/>
                  <a:gd name="connsiteY5" fmla="*/ 78010 h 106678"/>
                  <a:gd name="connsiteX6" fmla="*/ 79231 w 95190"/>
                  <a:gd name="connsiteY6" fmla="*/ 81915 h 106678"/>
                  <a:gd name="connsiteX7" fmla="*/ 49322 w 95190"/>
                  <a:gd name="connsiteY7" fmla="*/ 86773 h 106678"/>
                  <a:gd name="connsiteX8" fmla="*/ 26939 w 95190"/>
                  <a:gd name="connsiteY8" fmla="*/ 61531 h 106678"/>
                  <a:gd name="connsiteX9" fmla="*/ 94947 w 95190"/>
                  <a:gd name="connsiteY9" fmla="*/ 61531 h 106678"/>
                  <a:gd name="connsiteX10" fmla="*/ 88470 w 95190"/>
                  <a:gd name="connsiteY10" fmla="*/ 22479 h 106678"/>
                  <a:gd name="connsiteX11" fmla="*/ 43512 w 95190"/>
                  <a:gd name="connsiteY11" fmla="*/ 190 h 106678"/>
                  <a:gd name="connsiteX12" fmla="*/ 26081 w 95190"/>
                  <a:gd name="connsiteY12" fmla="*/ 42577 h 106678"/>
                  <a:gd name="connsiteX13" fmla="*/ 49608 w 95190"/>
                  <a:gd name="connsiteY13" fmla="*/ 18574 h 106678"/>
                  <a:gd name="connsiteX14" fmla="*/ 69801 w 95190"/>
                  <a:gd name="connsiteY14" fmla="*/ 42577 h 106678"/>
                  <a:gd name="connsiteX15" fmla="*/ 26081 w 95190"/>
                  <a:gd name="connsiteY15" fmla="*/ 42577 h 10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190" h="106678">
                    <a:moveTo>
                      <a:pt x="43607" y="0"/>
                    </a:moveTo>
                    <a:cubicBezTo>
                      <a:pt x="25319" y="1238"/>
                      <a:pt x="12175" y="10477"/>
                      <a:pt x="5222" y="27432"/>
                    </a:cubicBezTo>
                    <a:cubicBezTo>
                      <a:pt x="-1541" y="43815"/>
                      <a:pt x="-1636" y="60865"/>
                      <a:pt x="4364" y="77343"/>
                    </a:cubicBezTo>
                    <a:cubicBezTo>
                      <a:pt x="8460" y="88583"/>
                      <a:pt x="16461" y="97346"/>
                      <a:pt x="28272" y="101822"/>
                    </a:cubicBezTo>
                    <a:cubicBezTo>
                      <a:pt x="48560" y="109442"/>
                      <a:pt x="68182" y="107918"/>
                      <a:pt x="87803" y="98488"/>
                    </a:cubicBezTo>
                    <a:cubicBezTo>
                      <a:pt x="88375" y="91726"/>
                      <a:pt x="88470" y="85249"/>
                      <a:pt x="87803" y="78010"/>
                    </a:cubicBezTo>
                    <a:cubicBezTo>
                      <a:pt x="84089" y="79724"/>
                      <a:pt x="81612" y="80772"/>
                      <a:pt x="79231" y="81915"/>
                    </a:cubicBezTo>
                    <a:cubicBezTo>
                      <a:pt x="69706" y="86392"/>
                      <a:pt x="59609" y="87821"/>
                      <a:pt x="49322" y="86773"/>
                    </a:cubicBezTo>
                    <a:cubicBezTo>
                      <a:pt x="34940" y="85344"/>
                      <a:pt x="26558" y="75914"/>
                      <a:pt x="26939" y="61531"/>
                    </a:cubicBezTo>
                    <a:lnTo>
                      <a:pt x="94947" y="61531"/>
                    </a:lnTo>
                    <a:cubicBezTo>
                      <a:pt x="95804" y="46863"/>
                      <a:pt x="94566" y="34100"/>
                      <a:pt x="88470" y="22479"/>
                    </a:cubicBezTo>
                    <a:cubicBezTo>
                      <a:pt x="78945" y="4477"/>
                      <a:pt x="62753" y="-1143"/>
                      <a:pt x="43512" y="190"/>
                    </a:cubicBezTo>
                    <a:close/>
                    <a:moveTo>
                      <a:pt x="26081" y="42577"/>
                    </a:moveTo>
                    <a:cubicBezTo>
                      <a:pt x="27320" y="26289"/>
                      <a:pt x="35130" y="18383"/>
                      <a:pt x="49608" y="18574"/>
                    </a:cubicBezTo>
                    <a:cubicBezTo>
                      <a:pt x="62276" y="18764"/>
                      <a:pt x="69706" y="27242"/>
                      <a:pt x="69801" y="42577"/>
                    </a:cubicBezTo>
                    <a:lnTo>
                      <a:pt x="26081" y="42577"/>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1" name="Полілінія: фігура 80">
                <a:extLst>
                  <a:ext uri="{FF2B5EF4-FFF2-40B4-BE49-F238E27FC236}">
                    <a16:creationId xmlns:a16="http://schemas.microsoft.com/office/drawing/2014/main" id="{25DB3211-5E6E-8E22-6FDE-4397685C5567}"/>
                  </a:ext>
                </a:extLst>
              </p:cNvPr>
              <p:cNvSpPr/>
              <p:nvPr/>
            </p:nvSpPr>
            <p:spPr>
              <a:xfrm>
                <a:off x="6489596" y="4086090"/>
                <a:ext cx="93243" cy="104466"/>
              </a:xfrm>
              <a:custGeom>
                <a:avLst/>
                <a:gdLst>
                  <a:gd name="connsiteX0" fmla="*/ 60841 w 93243"/>
                  <a:gd name="connsiteY0" fmla="*/ 134 h 104466"/>
                  <a:gd name="connsiteX1" fmla="*/ 29027 w 93243"/>
                  <a:gd name="connsiteY1" fmla="*/ 10707 h 104466"/>
                  <a:gd name="connsiteX2" fmla="*/ 27122 w 93243"/>
                  <a:gd name="connsiteY2" fmla="*/ 10707 h 104466"/>
                  <a:gd name="connsiteX3" fmla="*/ 24551 w 93243"/>
                  <a:gd name="connsiteY3" fmla="*/ 3087 h 104466"/>
                  <a:gd name="connsiteX4" fmla="*/ 1405 w 93243"/>
                  <a:gd name="connsiteY4" fmla="*/ 3087 h 104466"/>
                  <a:gd name="connsiteX5" fmla="*/ 71 w 93243"/>
                  <a:gd name="connsiteY5" fmla="*/ 13755 h 104466"/>
                  <a:gd name="connsiteX6" fmla="*/ 71 w 93243"/>
                  <a:gd name="connsiteY6" fmla="*/ 93574 h 104466"/>
                  <a:gd name="connsiteX7" fmla="*/ 1881 w 93243"/>
                  <a:gd name="connsiteY7" fmla="*/ 103766 h 104466"/>
                  <a:gd name="connsiteX8" fmla="*/ 26265 w 93243"/>
                  <a:gd name="connsiteY8" fmla="*/ 103766 h 104466"/>
                  <a:gd name="connsiteX9" fmla="*/ 26741 w 93243"/>
                  <a:gd name="connsiteY9" fmla="*/ 93289 h 104466"/>
                  <a:gd name="connsiteX10" fmla="*/ 26741 w 93243"/>
                  <a:gd name="connsiteY10" fmla="*/ 52236 h 104466"/>
                  <a:gd name="connsiteX11" fmla="*/ 33409 w 93243"/>
                  <a:gd name="connsiteY11" fmla="*/ 28709 h 104466"/>
                  <a:gd name="connsiteX12" fmla="*/ 54650 w 93243"/>
                  <a:gd name="connsiteY12" fmla="*/ 20994 h 104466"/>
                  <a:gd name="connsiteX13" fmla="*/ 66651 w 93243"/>
                  <a:gd name="connsiteY13" fmla="*/ 35758 h 104466"/>
                  <a:gd name="connsiteX14" fmla="*/ 67794 w 93243"/>
                  <a:gd name="connsiteY14" fmla="*/ 48140 h 104466"/>
                  <a:gd name="connsiteX15" fmla="*/ 67794 w 93243"/>
                  <a:gd name="connsiteY15" fmla="*/ 94908 h 104466"/>
                  <a:gd name="connsiteX16" fmla="*/ 68366 w 93243"/>
                  <a:gd name="connsiteY16" fmla="*/ 103481 h 104466"/>
                  <a:gd name="connsiteX17" fmla="*/ 92750 w 93243"/>
                  <a:gd name="connsiteY17" fmla="*/ 102147 h 104466"/>
                  <a:gd name="connsiteX18" fmla="*/ 92369 w 93243"/>
                  <a:gd name="connsiteY18" fmla="*/ 29566 h 104466"/>
                  <a:gd name="connsiteX19" fmla="*/ 60746 w 93243"/>
                  <a:gd name="connsiteY19" fmla="*/ 325 h 10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243" h="104466">
                    <a:moveTo>
                      <a:pt x="60841" y="134"/>
                    </a:moveTo>
                    <a:cubicBezTo>
                      <a:pt x="48554" y="-1009"/>
                      <a:pt x="39029" y="5373"/>
                      <a:pt x="29027" y="10707"/>
                    </a:cubicBezTo>
                    <a:cubicBezTo>
                      <a:pt x="28551" y="10993"/>
                      <a:pt x="27789" y="10707"/>
                      <a:pt x="27122" y="10707"/>
                    </a:cubicBezTo>
                    <a:cubicBezTo>
                      <a:pt x="26265" y="8231"/>
                      <a:pt x="25503" y="5849"/>
                      <a:pt x="24551" y="3087"/>
                    </a:cubicBezTo>
                    <a:lnTo>
                      <a:pt x="1405" y="3087"/>
                    </a:lnTo>
                    <a:cubicBezTo>
                      <a:pt x="929" y="6992"/>
                      <a:pt x="71" y="10326"/>
                      <a:pt x="71" y="13755"/>
                    </a:cubicBezTo>
                    <a:cubicBezTo>
                      <a:pt x="-24" y="40330"/>
                      <a:pt x="-24" y="67000"/>
                      <a:pt x="71" y="93574"/>
                    </a:cubicBezTo>
                    <a:cubicBezTo>
                      <a:pt x="71" y="97099"/>
                      <a:pt x="1310" y="100623"/>
                      <a:pt x="1881" y="103766"/>
                    </a:cubicBezTo>
                    <a:lnTo>
                      <a:pt x="26265" y="103766"/>
                    </a:lnTo>
                    <a:cubicBezTo>
                      <a:pt x="26456" y="99956"/>
                      <a:pt x="26741" y="96623"/>
                      <a:pt x="26741" y="93289"/>
                    </a:cubicBezTo>
                    <a:cubicBezTo>
                      <a:pt x="26741" y="79573"/>
                      <a:pt x="26741" y="65952"/>
                      <a:pt x="26741" y="52236"/>
                    </a:cubicBezTo>
                    <a:cubicBezTo>
                      <a:pt x="26741" y="43759"/>
                      <a:pt x="28361" y="35662"/>
                      <a:pt x="33409" y="28709"/>
                    </a:cubicBezTo>
                    <a:cubicBezTo>
                      <a:pt x="38648" y="21565"/>
                      <a:pt x="46172" y="19184"/>
                      <a:pt x="54650" y="20994"/>
                    </a:cubicBezTo>
                    <a:cubicBezTo>
                      <a:pt x="62174" y="22613"/>
                      <a:pt x="65889" y="28138"/>
                      <a:pt x="66651" y="35758"/>
                    </a:cubicBezTo>
                    <a:cubicBezTo>
                      <a:pt x="67032" y="39853"/>
                      <a:pt x="67794" y="44044"/>
                      <a:pt x="67794" y="48140"/>
                    </a:cubicBezTo>
                    <a:cubicBezTo>
                      <a:pt x="67889" y="63761"/>
                      <a:pt x="67794" y="79287"/>
                      <a:pt x="67794" y="94908"/>
                    </a:cubicBezTo>
                    <a:cubicBezTo>
                      <a:pt x="67794" y="97861"/>
                      <a:pt x="68175" y="100718"/>
                      <a:pt x="68366" y="103481"/>
                    </a:cubicBezTo>
                    <a:cubicBezTo>
                      <a:pt x="82748" y="105004"/>
                      <a:pt x="84653" y="104909"/>
                      <a:pt x="92750" y="102147"/>
                    </a:cubicBezTo>
                    <a:cubicBezTo>
                      <a:pt x="92750" y="78049"/>
                      <a:pt x="94083" y="53665"/>
                      <a:pt x="92369" y="29566"/>
                    </a:cubicBezTo>
                    <a:cubicBezTo>
                      <a:pt x="90940" y="10231"/>
                      <a:pt x="78557" y="2039"/>
                      <a:pt x="60746" y="325"/>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2" name="Полілінія: фігура 81">
                <a:extLst>
                  <a:ext uri="{FF2B5EF4-FFF2-40B4-BE49-F238E27FC236}">
                    <a16:creationId xmlns:a16="http://schemas.microsoft.com/office/drawing/2014/main" id="{25FD8772-54F3-CAB0-0669-119C07D40F1E}"/>
                  </a:ext>
                </a:extLst>
              </p:cNvPr>
              <p:cNvSpPr/>
              <p:nvPr/>
            </p:nvSpPr>
            <p:spPr>
              <a:xfrm>
                <a:off x="4918138" y="4086211"/>
                <a:ext cx="92835" cy="103454"/>
              </a:xfrm>
              <a:custGeom>
                <a:avLst/>
                <a:gdLst>
                  <a:gd name="connsiteX0" fmla="*/ 90583 w 92835"/>
                  <a:gd name="connsiteY0" fmla="*/ 25445 h 103454"/>
                  <a:gd name="connsiteX1" fmla="*/ 64294 w 92835"/>
                  <a:gd name="connsiteY1" fmla="*/ 394 h 103454"/>
                  <a:gd name="connsiteX2" fmla="*/ 28003 w 92835"/>
                  <a:gd name="connsiteY2" fmla="*/ 12396 h 103454"/>
                  <a:gd name="connsiteX3" fmla="*/ 24955 w 92835"/>
                  <a:gd name="connsiteY3" fmla="*/ 13062 h 103454"/>
                  <a:gd name="connsiteX4" fmla="*/ 23622 w 92835"/>
                  <a:gd name="connsiteY4" fmla="*/ 2871 h 103454"/>
                  <a:gd name="connsiteX5" fmla="*/ 0 w 92835"/>
                  <a:gd name="connsiteY5" fmla="*/ 2871 h 103454"/>
                  <a:gd name="connsiteX6" fmla="*/ 0 w 92835"/>
                  <a:gd name="connsiteY6" fmla="*/ 103169 h 103454"/>
                  <a:gd name="connsiteX7" fmla="*/ 24194 w 92835"/>
                  <a:gd name="connsiteY7" fmla="*/ 103169 h 103454"/>
                  <a:gd name="connsiteX8" fmla="*/ 24765 w 92835"/>
                  <a:gd name="connsiteY8" fmla="*/ 93168 h 103454"/>
                  <a:gd name="connsiteX9" fmla="*/ 24860 w 92835"/>
                  <a:gd name="connsiteY9" fmla="*/ 57830 h 103454"/>
                  <a:gd name="connsiteX10" fmla="*/ 31433 w 92835"/>
                  <a:gd name="connsiteY10" fmla="*/ 29446 h 103454"/>
                  <a:gd name="connsiteX11" fmla="*/ 53435 w 92835"/>
                  <a:gd name="connsiteY11" fmla="*/ 20873 h 103454"/>
                  <a:gd name="connsiteX12" fmla="*/ 65818 w 92835"/>
                  <a:gd name="connsiteY12" fmla="*/ 38208 h 103454"/>
                  <a:gd name="connsiteX13" fmla="*/ 65818 w 92835"/>
                  <a:gd name="connsiteY13" fmla="*/ 46210 h 103454"/>
                  <a:gd name="connsiteX14" fmla="*/ 65818 w 92835"/>
                  <a:gd name="connsiteY14" fmla="*/ 95263 h 103454"/>
                  <a:gd name="connsiteX15" fmla="*/ 66580 w 92835"/>
                  <a:gd name="connsiteY15" fmla="*/ 103455 h 103454"/>
                  <a:gd name="connsiteX16" fmla="*/ 92774 w 92835"/>
                  <a:gd name="connsiteY16" fmla="*/ 103455 h 103454"/>
                  <a:gd name="connsiteX17" fmla="*/ 92678 w 92835"/>
                  <a:gd name="connsiteY17" fmla="*/ 44590 h 103454"/>
                  <a:gd name="connsiteX18" fmla="*/ 90488 w 92835"/>
                  <a:gd name="connsiteY18" fmla="*/ 25445 h 10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835" h="103454">
                    <a:moveTo>
                      <a:pt x="90583" y="25445"/>
                    </a:moveTo>
                    <a:cubicBezTo>
                      <a:pt x="87630" y="12110"/>
                      <a:pt x="77057" y="1918"/>
                      <a:pt x="64294" y="394"/>
                    </a:cubicBezTo>
                    <a:cubicBezTo>
                      <a:pt x="50578" y="-1130"/>
                      <a:pt x="37909" y="1537"/>
                      <a:pt x="28003" y="12396"/>
                    </a:cubicBezTo>
                    <a:cubicBezTo>
                      <a:pt x="27432" y="12967"/>
                      <a:pt x="26194" y="12872"/>
                      <a:pt x="24955" y="13062"/>
                    </a:cubicBezTo>
                    <a:cubicBezTo>
                      <a:pt x="24479" y="9443"/>
                      <a:pt x="24098" y="6204"/>
                      <a:pt x="23622" y="2871"/>
                    </a:cubicBezTo>
                    <a:lnTo>
                      <a:pt x="0" y="2871"/>
                    </a:lnTo>
                    <a:lnTo>
                      <a:pt x="0" y="103169"/>
                    </a:lnTo>
                    <a:lnTo>
                      <a:pt x="24194" y="103169"/>
                    </a:lnTo>
                    <a:cubicBezTo>
                      <a:pt x="24384" y="99740"/>
                      <a:pt x="24765" y="96406"/>
                      <a:pt x="24765" y="93168"/>
                    </a:cubicBezTo>
                    <a:cubicBezTo>
                      <a:pt x="24765" y="81357"/>
                      <a:pt x="24479" y="69546"/>
                      <a:pt x="24860" y="57830"/>
                    </a:cubicBezTo>
                    <a:cubicBezTo>
                      <a:pt x="25146" y="48019"/>
                      <a:pt x="25622" y="38018"/>
                      <a:pt x="31433" y="29446"/>
                    </a:cubicBezTo>
                    <a:cubicBezTo>
                      <a:pt x="36195" y="22397"/>
                      <a:pt x="45720" y="18778"/>
                      <a:pt x="53435" y="20873"/>
                    </a:cubicBezTo>
                    <a:cubicBezTo>
                      <a:pt x="60389" y="22778"/>
                      <a:pt x="65151" y="29350"/>
                      <a:pt x="65818" y="38208"/>
                    </a:cubicBezTo>
                    <a:cubicBezTo>
                      <a:pt x="66008" y="40875"/>
                      <a:pt x="65818" y="43543"/>
                      <a:pt x="65818" y="46210"/>
                    </a:cubicBezTo>
                    <a:cubicBezTo>
                      <a:pt x="65818" y="62593"/>
                      <a:pt x="65818" y="78975"/>
                      <a:pt x="65818" y="95263"/>
                    </a:cubicBezTo>
                    <a:cubicBezTo>
                      <a:pt x="65818" y="98121"/>
                      <a:pt x="66294" y="100978"/>
                      <a:pt x="66580" y="103455"/>
                    </a:cubicBezTo>
                    <a:lnTo>
                      <a:pt x="92774" y="103455"/>
                    </a:lnTo>
                    <a:cubicBezTo>
                      <a:pt x="92774" y="83357"/>
                      <a:pt x="92964" y="63926"/>
                      <a:pt x="92678" y="44590"/>
                    </a:cubicBezTo>
                    <a:cubicBezTo>
                      <a:pt x="92678" y="38208"/>
                      <a:pt x="91916" y="31732"/>
                      <a:pt x="90488" y="25445"/>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3" name="Полілінія: фігура 82">
                <a:extLst>
                  <a:ext uri="{FF2B5EF4-FFF2-40B4-BE49-F238E27FC236}">
                    <a16:creationId xmlns:a16="http://schemas.microsoft.com/office/drawing/2014/main" id="{31001B91-5BDF-BFB1-E104-FC36E1659659}"/>
                  </a:ext>
                </a:extLst>
              </p:cNvPr>
              <p:cNvSpPr/>
              <p:nvPr/>
            </p:nvSpPr>
            <p:spPr>
              <a:xfrm>
                <a:off x="4800457" y="4086040"/>
                <a:ext cx="91487" cy="107020"/>
              </a:xfrm>
              <a:custGeom>
                <a:avLst/>
                <a:gdLst>
                  <a:gd name="connsiteX0" fmla="*/ 89868 w 91487"/>
                  <a:gd name="connsiteY0" fmla="*/ 38761 h 107020"/>
                  <a:gd name="connsiteX1" fmla="*/ 89201 w 91487"/>
                  <a:gd name="connsiteY1" fmla="*/ 29713 h 107020"/>
                  <a:gd name="connsiteX2" fmla="*/ 73675 w 91487"/>
                  <a:gd name="connsiteY2" fmla="*/ 5995 h 107020"/>
                  <a:gd name="connsiteX3" fmla="*/ 12334 w 91487"/>
                  <a:gd name="connsiteY3" fmla="*/ 8091 h 107020"/>
                  <a:gd name="connsiteX4" fmla="*/ 12334 w 91487"/>
                  <a:gd name="connsiteY4" fmla="*/ 29141 h 107020"/>
                  <a:gd name="connsiteX5" fmla="*/ 46529 w 91487"/>
                  <a:gd name="connsiteY5" fmla="*/ 19902 h 107020"/>
                  <a:gd name="connsiteX6" fmla="*/ 65579 w 91487"/>
                  <a:gd name="connsiteY6" fmla="*/ 41523 h 107020"/>
                  <a:gd name="connsiteX7" fmla="*/ 45386 w 91487"/>
                  <a:gd name="connsiteY7" fmla="*/ 41619 h 107020"/>
                  <a:gd name="connsiteX8" fmla="*/ 11191 w 91487"/>
                  <a:gd name="connsiteY8" fmla="*/ 51715 h 107020"/>
                  <a:gd name="connsiteX9" fmla="*/ 8905 w 91487"/>
                  <a:gd name="connsiteY9" fmla="*/ 96959 h 107020"/>
                  <a:gd name="connsiteX10" fmla="*/ 57007 w 91487"/>
                  <a:gd name="connsiteY10" fmla="*/ 99721 h 107020"/>
                  <a:gd name="connsiteX11" fmla="*/ 66341 w 91487"/>
                  <a:gd name="connsiteY11" fmla="*/ 92863 h 107020"/>
                  <a:gd name="connsiteX12" fmla="*/ 69961 w 91487"/>
                  <a:gd name="connsiteY12" fmla="*/ 103912 h 107020"/>
                  <a:gd name="connsiteX13" fmla="*/ 91487 w 91487"/>
                  <a:gd name="connsiteY13" fmla="*/ 103912 h 107020"/>
                  <a:gd name="connsiteX14" fmla="*/ 91487 w 91487"/>
                  <a:gd name="connsiteY14" fmla="*/ 94482 h 107020"/>
                  <a:gd name="connsiteX15" fmla="*/ 89773 w 91487"/>
                  <a:gd name="connsiteY15" fmla="*/ 38856 h 107020"/>
                  <a:gd name="connsiteX16" fmla="*/ 53101 w 91487"/>
                  <a:gd name="connsiteY16" fmla="*/ 85243 h 107020"/>
                  <a:gd name="connsiteX17" fmla="*/ 26812 w 91487"/>
                  <a:gd name="connsiteY17" fmla="*/ 81719 h 107020"/>
                  <a:gd name="connsiteX18" fmla="*/ 40909 w 91487"/>
                  <a:gd name="connsiteY18" fmla="*/ 58859 h 107020"/>
                  <a:gd name="connsiteX19" fmla="*/ 66246 w 91487"/>
                  <a:gd name="connsiteY19" fmla="*/ 56573 h 107020"/>
                  <a:gd name="connsiteX20" fmla="*/ 53101 w 91487"/>
                  <a:gd name="connsiteY20" fmla="*/ 85339 h 107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487" h="107020">
                    <a:moveTo>
                      <a:pt x="89868" y="38761"/>
                    </a:moveTo>
                    <a:cubicBezTo>
                      <a:pt x="89773" y="35713"/>
                      <a:pt x="89773" y="32665"/>
                      <a:pt x="89201" y="29713"/>
                    </a:cubicBezTo>
                    <a:cubicBezTo>
                      <a:pt x="87391" y="19616"/>
                      <a:pt x="83391" y="10377"/>
                      <a:pt x="73675" y="5995"/>
                    </a:cubicBezTo>
                    <a:cubicBezTo>
                      <a:pt x="52720" y="-3530"/>
                      <a:pt x="32051" y="-863"/>
                      <a:pt x="12334" y="8091"/>
                    </a:cubicBezTo>
                    <a:lnTo>
                      <a:pt x="12334" y="29141"/>
                    </a:lnTo>
                    <a:cubicBezTo>
                      <a:pt x="23479" y="23045"/>
                      <a:pt x="34337" y="19140"/>
                      <a:pt x="46529" y="19902"/>
                    </a:cubicBezTo>
                    <a:cubicBezTo>
                      <a:pt x="60531" y="20759"/>
                      <a:pt x="65674" y="25902"/>
                      <a:pt x="65579" y="41523"/>
                    </a:cubicBezTo>
                    <a:cubicBezTo>
                      <a:pt x="58912" y="41523"/>
                      <a:pt x="52054" y="41047"/>
                      <a:pt x="45386" y="41619"/>
                    </a:cubicBezTo>
                    <a:cubicBezTo>
                      <a:pt x="33385" y="42762"/>
                      <a:pt x="21383" y="43619"/>
                      <a:pt x="11191" y="51715"/>
                    </a:cubicBezTo>
                    <a:cubicBezTo>
                      <a:pt x="-1953" y="62097"/>
                      <a:pt x="-4525" y="84862"/>
                      <a:pt x="8905" y="96959"/>
                    </a:cubicBezTo>
                    <a:cubicBezTo>
                      <a:pt x="21764" y="108580"/>
                      <a:pt x="40814" y="110961"/>
                      <a:pt x="57007" y="99721"/>
                    </a:cubicBezTo>
                    <a:cubicBezTo>
                      <a:pt x="59959" y="97721"/>
                      <a:pt x="62722" y="95530"/>
                      <a:pt x="66341" y="92863"/>
                    </a:cubicBezTo>
                    <a:cubicBezTo>
                      <a:pt x="67865" y="97340"/>
                      <a:pt x="68913" y="100769"/>
                      <a:pt x="69961" y="103912"/>
                    </a:cubicBezTo>
                    <a:lnTo>
                      <a:pt x="91487" y="103912"/>
                    </a:lnTo>
                    <a:cubicBezTo>
                      <a:pt x="91487" y="100388"/>
                      <a:pt x="91487" y="97435"/>
                      <a:pt x="91487" y="94482"/>
                    </a:cubicBezTo>
                    <a:cubicBezTo>
                      <a:pt x="90916" y="75909"/>
                      <a:pt x="90344" y="57430"/>
                      <a:pt x="89773" y="38856"/>
                    </a:cubicBezTo>
                    <a:close/>
                    <a:moveTo>
                      <a:pt x="53101" y="85243"/>
                    </a:moveTo>
                    <a:cubicBezTo>
                      <a:pt x="46434" y="89339"/>
                      <a:pt x="34718" y="87434"/>
                      <a:pt x="26812" y="81719"/>
                    </a:cubicBezTo>
                    <a:cubicBezTo>
                      <a:pt x="24145" y="67431"/>
                      <a:pt x="27193" y="61717"/>
                      <a:pt x="40909" y="58859"/>
                    </a:cubicBezTo>
                    <a:cubicBezTo>
                      <a:pt x="48815" y="57144"/>
                      <a:pt x="57197" y="57335"/>
                      <a:pt x="66246" y="56573"/>
                    </a:cubicBezTo>
                    <a:cubicBezTo>
                      <a:pt x="67675" y="70384"/>
                      <a:pt x="62817" y="79243"/>
                      <a:pt x="53101" y="85339"/>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4" name="Полілінія: фігура 83">
                <a:extLst>
                  <a:ext uri="{FF2B5EF4-FFF2-40B4-BE49-F238E27FC236}">
                    <a16:creationId xmlns:a16="http://schemas.microsoft.com/office/drawing/2014/main" id="{51BAC6FD-FBA5-D8F5-96C5-8D8827CD8F5B}"/>
                  </a:ext>
                </a:extLst>
              </p:cNvPr>
              <p:cNvSpPr/>
              <p:nvPr/>
            </p:nvSpPr>
            <p:spPr>
              <a:xfrm>
                <a:off x="5774691" y="4086147"/>
                <a:ext cx="93254" cy="104412"/>
              </a:xfrm>
              <a:custGeom>
                <a:avLst/>
                <a:gdLst>
                  <a:gd name="connsiteX0" fmla="*/ 66515 w 93254"/>
                  <a:gd name="connsiteY0" fmla="*/ 554 h 104412"/>
                  <a:gd name="connsiteX1" fmla="*/ 31463 w 93254"/>
                  <a:gd name="connsiteY1" fmla="*/ 10270 h 104412"/>
                  <a:gd name="connsiteX2" fmla="*/ 25462 w 93254"/>
                  <a:gd name="connsiteY2" fmla="*/ 14175 h 104412"/>
                  <a:gd name="connsiteX3" fmla="*/ 24033 w 93254"/>
                  <a:gd name="connsiteY3" fmla="*/ 2935 h 104412"/>
                  <a:gd name="connsiteX4" fmla="*/ 2411 w 93254"/>
                  <a:gd name="connsiteY4" fmla="*/ 2935 h 104412"/>
                  <a:gd name="connsiteX5" fmla="*/ 1840 w 93254"/>
                  <a:gd name="connsiteY5" fmla="*/ 103424 h 104412"/>
                  <a:gd name="connsiteX6" fmla="*/ 26605 w 93254"/>
                  <a:gd name="connsiteY6" fmla="*/ 102471 h 104412"/>
                  <a:gd name="connsiteX7" fmla="*/ 26605 w 93254"/>
                  <a:gd name="connsiteY7" fmla="*/ 90946 h 104412"/>
                  <a:gd name="connsiteX8" fmla="*/ 26605 w 93254"/>
                  <a:gd name="connsiteY8" fmla="*/ 52179 h 104412"/>
                  <a:gd name="connsiteX9" fmla="*/ 34987 w 93254"/>
                  <a:gd name="connsiteY9" fmla="*/ 26843 h 104412"/>
                  <a:gd name="connsiteX10" fmla="*/ 54799 w 93254"/>
                  <a:gd name="connsiteY10" fmla="*/ 20937 h 104412"/>
                  <a:gd name="connsiteX11" fmla="*/ 66038 w 93254"/>
                  <a:gd name="connsiteY11" fmla="*/ 33796 h 104412"/>
                  <a:gd name="connsiteX12" fmla="*/ 67658 w 93254"/>
                  <a:gd name="connsiteY12" fmla="*/ 46083 h 104412"/>
                  <a:gd name="connsiteX13" fmla="*/ 67753 w 93254"/>
                  <a:gd name="connsiteY13" fmla="*/ 95137 h 104412"/>
                  <a:gd name="connsiteX14" fmla="*/ 68610 w 93254"/>
                  <a:gd name="connsiteY14" fmla="*/ 103900 h 104412"/>
                  <a:gd name="connsiteX15" fmla="*/ 93089 w 93254"/>
                  <a:gd name="connsiteY15" fmla="*/ 103900 h 104412"/>
                  <a:gd name="connsiteX16" fmla="*/ 92899 w 93254"/>
                  <a:gd name="connsiteY16" fmla="*/ 32082 h 104412"/>
                  <a:gd name="connsiteX17" fmla="*/ 66419 w 93254"/>
                  <a:gd name="connsiteY17" fmla="*/ 649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3254" h="104412">
                    <a:moveTo>
                      <a:pt x="66515" y="554"/>
                    </a:moveTo>
                    <a:cubicBezTo>
                      <a:pt x="53561" y="-1351"/>
                      <a:pt x="41654" y="1602"/>
                      <a:pt x="31463" y="10270"/>
                    </a:cubicBezTo>
                    <a:cubicBezTo>
                      <a:pt x="29939" y="11603"/>
                      <a:pt x="28034" y="12555"/>
                      <a:pt x="25462" y="14175"/>
                    </a:cubicBezTo>
                    <a:cubicBezTo>
                      <a:pt x="24890" y="9793"/>
                      <a:pt x="24509" y="6555"/>
                      <a:pt x="24033" y="2935"/>
                    </a:cubicBezTo>
                    <a:lnTo>
                      <a:pt x="2411" y="2935"/>
                    </a:lnTo>
                    <a:cubicBezTo>
                      <a:pt x="-446" y="11984"/>
                      <a:pt x="-922" y="91708"/>
                      <a:pt x="1840" y="103424"/>
                    </a:cubicBezTo>
                    <a:cubicBezTo>
                      <a:pt x="9746" y="104376"/>
                      <a:pt x="17842" y="105424"/>
                      <a:pt x="26605" y="102471"/>
                    </a:cubicBezTo>
                    <a:cubicBezTo>
                      <a:pt x="26605" y="98471"/>
                      <a:pt x="26605" y="94661"/>
                      <a:pt x="26605" y="90946"/>
                    </a:cubicBezTo>
                    <a:cubicBezTo>
                      <a:pt x="26605" y="77992"/>
                      <a:pt x="26414" y="65133"/>
                      <a:pt x="26605" y="52179"/>
                    </a:cubicBezTo>
                    <a:cubicBezTo>
                      <a:pt x="26795" y="42940"/>
                      <a:pt x="28510" y="34082"/>
                      <a:pt x="34987" y="26843"/>
                    </a:cubicBezTo>
                    <a:cubicBezTo>
                      <a:pt x="40321" y="20842"/>
                      <a:pt x="47369" y="19413"/>
                      <a:pt x="54799" y="20937"/>
                    </a:cubicBezTo>
                    <a:cubicBezTo>
                      <a:pt x="61371" y="22366"/>
                      <a:pt x="64991" y="27224"/>
                      <a:pt x="66038" y="33796"/>
                    </a:cubicBezTo>
                    <a:cubicBezTo>
                      <a:pt x="66705" y="37892"/>
                      <a:pt x="67658" y="41988"/>
                      <a:pt x="67658" y="46083"/>
                    </a:cubicBezTo>
                    <a:cubicBezTo>
                      <a:pt x="67848" y="62466"/>
                      <a:pt x="67658" y="78754"/>
                      <a:pt x="67753" y="95137"/>
                    </a:cubicBezTo>
                    <a:cubicBezTo>
                      <a:pt x="67753" y="97995"/>
                      <a:pt x="68324" y="100852"/>
                      <a:pt x="68610" y="103900"/>
                    </a:cubicBezTo>
                    <a:lnTo>
                      <a:pt x="93089" y="103900"/>
                    </a:lnTo>
                    <a:cubicBezTo>
                      <a:pt x="93089" y="79135"/>
                      <a:pt x="93566" y="55608"/>
                      <a:pt x="92899" y="32082"/>
                    </a:cubicBezTo>
                    <a:cubicBezTo>
                      <a:pt x="92423" y="15984"/>
                      <a:pt x="80993" y="2745"/>
                      <a:pt x="66419" y="649"/>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5" name="Полілінія: фігура 84">
                <a:extLst>
                  <a:ext uri="{FF2B5EF4-FFF2-40B4-BE49-F238E27FC236}">
                    <a16:creationId xmlns:a16="http://schemas.microsoft.com/office/drawing/2014/main" id="{2DFEB950-2446-9F66-4B03-F7E42F4B16D7}"/>
                  </a:ext>
                </a:extLst>
              </p:cNvPr>
              <p:cNvSpPr/>
              <p:nvPr/>
            </p:nvSpPr>
            <p:spPr>
              <a:xfrm>
                <a:off x="5438663" y="4086161"/>
                <a:ext cx="73343" cy="106922"/>
              </a:xfrm>
              <a:custGeom>
                <a:avLst/>
                <a:gdLst>
                  <a:gd name="connsiteX0" fmla="*/ 57262 w 73343"/>
                  <a:gd name="connsiteY0" fmla="*/ 47402 h 106922"/>
                  <a:gd name="connsiteX1" fmla="*/ 45641 w 73343"/>
                  <a:gd name="connsiteY1" fmla="*/ 43116 h 106922"/>
                  <a:gd name="connsiteX2" fmla="*/ 30496 w 73343"/>
                  <a:gd name="connsiteY2" fmla="*/ 37496 h 106922"/>
                  <a:gd name="connsiteX3" fmla="*/ 41355 w 73343"/>
                  <a:gd name="connsiteY3" fmla="*/ 19970 h 106922"/>
                  <a:gd name="connsiteX4" fmla="*/ 58405 w 73343"/>
                  <a:gd name="connsiteY4" fmla="*/ 20923 h 106922"/>
                  <a:gd name="connsiteX5" fmla="*/ 67453 w 73343"/>
                  <a:gd name="connsiteY5" fmla="*/ 22542 h 106922"/>
                  <a:gd name="connsiteX6" fmla="*/ 67453 w 73343"/>
                  <a:gd name="connsiteY6" fmla="*/ 3492 h 106922"/>
                  <a:gd name="connsiteX7" fmla="*/ 56881 w 73343"/>
                  <a:gd name="connsiteY7" fmla="*/ 1587 h 106922"/>
                  <a:gd name="connsiteX8" fmla="*/ 23162 w 73343"/>
                  <a:gd name="connsiteY8" fmla="*/ 2635 h 106922"/>
                  <a:gd name="connsiteX9" fmla="*/ 16 w 73343"/>
                  <a:gd name="connsiteY9" fmla="*/ 31496 h 106922"/>
                  <a:gd name="connsiteX10" fmla="*/ 21067 w 73343"/>
                  <a:gd name="connsiteY10" fmla="*/ 58832 h 106922"/>
                  <a:gd name="connsiteX11" fmla="*/ 42212 w 73343"/>
                  <a:gd name="connsiteY11" fmla="*/ 66738 h 106922"/>
                  <a:gd name="connsiteX12" fmla="*/ 45641 w 73343"/>
                  <a:gd name="connsiteY12" fmla="*/ 69119 h 106922"/>
                  <a:gd name="connsiteX13" fmla="*/ 45641 w 73343"/>
                  <a:gd name="connsiteY13" fmla="*/ 79597 h 106922"/>
                  <a:gd name="connsiteX14" fmla="*/ 40402 w 73343"/>
                  <a:gd name="connsiteY14" fmla="*/ 85502 h 106922"/>
                  <a:gd name="connsiteX15" fmla="*/ 2779 w 73343"/>
                  <a:gd name="connsiteY15" fmla="*/ 81407 h 106922"/>
                  <a:gd name="connsiteX16" fmla="*/ 2779 w 73343"/>
                  <a:gd name="connsiteY16" fmla="*/ 102171 h 106922"/>
                  <a:gd name="connsiteX17" fmla="*/ 55452 w 73343"/>
                  <a:gd name="connsiteY17" fmla="*/ 101790 h 106922"/>
                  <a:gd name="connsiteX18" fmla="*/ 73264 w 73343"/>
                  <a:gd name="connsiteY18" fmla="*/ 76263 h 106922"/>
                  <a:gd name="connsiteX19" fmla="*/ 57452 w 73343"/>
                  <a:gd name="connsiteY19" fmla="*/ 47402 h 10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3343" h="106922">
                    <a:moveTo>
                      <a:pt x="57262" y="47402"/>
                    </a:moveTo>
                    <a:cubicBezTo>
                      <a:pt x="53547" y="45593"/>
                      <a:pt x="49451" y="44545"/>
                      <a:pt x="45641" y="43116"/>
                    </a:cubicBezTo>
                    <a:cubicBezTo>
                      <a:pt x="40402" y="41211"/>
                      <a:pt x="35068" y="39211"/>
                      <a:pt x="30496" y="37496"/>
                    </a:cubicBezTo>
                    <a:cubicBezTo>
                      <a:pt x="27258" y="24733"/>
                      <a:pt x="30115" y="20351"/>
                      <a:pt x="41355" y="19970"/>
                    </a:cubicBezTo>
                    <a:cubicBezTo>
                      <a:pt x="46975" y="19780"/>
                      <a:pt x="52690" y="20447"/>
                      <a:pt x="58405" y="20923"/>
                    </a:cubicBezTo>
                    <a:cubicBezTo>
                      <a:pt x="61167" y="21209"/>
                      <a:pt x="63929" y="21875"/>
                      <a:pt x="67453" y="22542"/>
                    </a:cubicBezTo>
                    <a:lnTo>
                      <a:pt x="67453" y="3492"/>
                    </a:lnTo>
                    <a:cubicBezTo>
                      <a:pt x="63453" y="2730"/>
                      <a:pt x="60119" y="2254"/>
                      <a:pt x="56881" y="1587"/>
                    </a:cubicBezTo>
                    <a:cubicBezTo>
                      <a:pt x="45546" y="-889"/>
                      <a:pt x="34211" y="-413"/>
                      <a:pt x="23162" y="2635"/>
                    </a:cubicBezTo>
                    <a:cubicBezTo>
                      <a:pt x="9256" y="6445"/>
                      <a:pt x="397" y="17684"/>
                      <a:pt x="16" y="31496"/>
                    </a:cubicBezTo>
                    <a:cubicBezTo>
                      <a:pt x="-365" y="45212"/>
                      <a:pt x="5922" y="53403"/>
                      <a:pt x="21067" y="58832"/>
                    </a:cubicBezTo>
                    <a:cubicBezTo>
                      <a:pt x="28115" y="61404"/>
                      <a:pt x="35164" y="64071"/>
                      <a:pt x="42212" y="66738"/>
                    </a:cubicBezTo>
                    <a:cubicBezTo>
                      <a:pt x="43546" y="67310"/>
                      <a:pt x="44689" y="68453"/>
                      <a:pt x="45641" y="69119"/>
                    </a:cubicBezTo>
                    <a:lnTo>
                      <a:pt x="45641" y="79597"/>
                    </a:lnTo>
                    <a:cubicBezTo>
                      <a:pt x="43546" y="81978"/>
                      <a:pt x="41260" y="84550"/>
                      <a:pt x="40402" y="85502"/>
                    </a:cubicBezTo>
                    <a:cubicBezTo>
                      <a:pt x="26115" y="88741"/>
                      <a:pt x="14780" y="86074"/>
                      <a:pt x="2779" y="81407"/>
                    </a:cubicBezTo>
                    <a:lnTo>
                      <a:pt x="2779" y="102171"/>
                    </a:lnTo>
                    <a:cubicBezTo>
                      <a:pt x="20209" y="107696"/>
                      <a:pt x="38021" y="109410"/>
                      <a:pt x="55452" y="101790"/>
                    </a:cubicBezTo>
                    <a:cubicBezTo>
                      <a:pt x="66215" y="97123"/>
                      <a:pt x="72502" y="88741"/>
                      <a:pt x="73264" y="76263"/>
                    </a:cubicBezTo>
                    <a:cubicBezTo>
                      <a:pt x="74026" y="63023"/>
                      <a:pt x="69358" y="53308"/>
                      <a:pt x="57452" y="4740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6" name="Полілінія: фігура 85">
                <a:extLst>
                  <a:ext uri="{FF2B5EF4-FFF2-40B4-BE49-F238E27FC236}">
                    <a16:creationId xmlns:a16="http://schemas.microsoft.com/office/drawing/2014/main" id="{027DB856-B32D-8A28-2F3C-F4D33554C2FE}"/>
                  </a:ext>
                </a:extLst>
              </p:cNvPr>
              <p:cNvSpPr/>
              <p:nvPr/>
            </p:nvSpPr>
            <p:spPr>
              <a:xfrm>
                <a:off x="7121949" y="4086226"/>
                <a:ext cx="73495" cy="106990"/>
              </a:xfrm>
              <a:custGeom>
                <a:avLst/>
                <a:gdLst>
                  <a:gd name="connsiteX0" fmla="*/ 60376 w 73495"/>
                  <a:gd name="connsiteY0" fmla="*/ 49529 h 106990"/>
                  <a:gd name="connsiteX1" fmla="*/ 47041 w 73495"/>
                  <a:gd name="connsiteY1" fmla="*/ 43528 h 106990"/>
                  <a:gd name="connsiteX2" fmla="*/ 30754 w 73495"/>
                  <a:gd name="connsiteY2" fmla="*/ 37527 h 106990"/>
                  <a:gd name="connsiteX3" fmla="*/ 26277 w 73495"/>
                  <a:gd name="connsiteY3" fmla="*/ 27335 h 106990"/>
                  <a:gd name="connsiteX4" fmla="*/ 35135 w 73495"/>
                  <a:gd name="connsiteY4" fmla="*/ 19239 h 106990"/>
                  <a:gd name="connsiteX5" fmla="*/ 67139 w 73495"/>
                  <a:gd name="connsiteY5" fmla="*/ 21716 h 106990"/>
                  <a:gd name="connsiteX6" fmla="*/ 67139 w 73495"/>
                  <a:gd name="connsiteY6" fmla="*/ 3904 h 106990"/>
                  <a:gd name="connsiteX7" fmla="*/ 52661 w 73495"/>
                  <a:gd name="connsiteY7" fmla="*/ 570 h 106990"/>
                  <a:gd name="connsiteX8" fmla="*/ 14180 w 73495"/>
                  <a:gd name="connsiteY8" fmla="*/ 6571 h 106990"/>
                  <a:gd name="connsiteX9" fmla="*/ 274 w 73495"/>
                  <a:gd name="connsiteY9" fmla="*/ 36575 h 106990"/>
                  <a:gd name="connsiteX10" fmla="*/ 18466 w 73495"/>
                  <a:gd name="connsiteY10" fmla="*/ 57815 h 106990"/>
                  <a:gd name="connsiteX11" fmla="*/ 33516 w 73495"/>
                  <a:gd name="connsiteY11" fmla="*/ 62768 h 106990"/>
                  <a:gd name="connsiteX12" fmla="*/ 45041 w 73495"/>
                  <a:gd name="connsiteY12" fmla="*/ 70579 h 106990"/>
                  <a:gd name="connsiteX13" fmla="*/ 38088 w 73495"/>
                  <a:gd name="connsiteY13" fmla="*/ 86105 h 106990"/>
                  <a:gd name="connsiteX14" fmla="*/ 2941 w 73495"/>
                  <a:gd name="connsiteY14" fmla="*/ 81628 h 106990"/>
                  <a:gd name="connsiteX15" fmla="*/ 1322 w 73495"/>
                  <a:gd name="connsiteY15" fmla="*/ 101154 h 106990"/>
                  <a:gd name="connsiteX16" fmla="*/ 35230 w 73495"/>
                  <a:gd name="connsiteY16" fmla="*/ 106679 h 106990"/>
                  <a:gd name="connsiteX17" fmla="*/ 60948 w 73495"/>
                  <a:gd name="connsiteY17" fmla="*/ 98487 h 106990"/>
                  <a:gd name="connsiteX18" fmla="*/ 60567 w 73495"/>
                  <a:gd name="connsiteY18" fmla="*/ 49624 h 106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495" h="106990">
                    <a:moveTo>
                      <a:pt x="60376" y="49529"/>
                    </a:moveTo>
                    <a:cubicBezTo>
                      <a:pt x="55995" y="47433"/>
                      <a:pt x="51518" y="45338"/>
                      <a:pt x="47041" y="43528"/>
                    </a:cubicBezTo>
                    <a:cubicBezTo>
                      <a:pt x="41517" y="41337"/>
                      <a:pt x="35802" y="39432"/>
                      <a:pt x="30754" y="37527"/>
                    </a:cubicBezTo>
                    <a:cubicBezTo>
                      <a:pt x="29325" y="34193"/>
                      <a:pt x="28277" y="31812"/>
                      <a:pt x="26277" y="27335"/>
                    </a:cubicBezTo>
                    <a:cubicBezTo>
                      <a:pt x="29039" y="24859"/>
                      <a:pt x="31992" y="22097"/>
                      <a:pt x="35135" y="19239"/>
                    </a:cubicBezTo>
                    <a:cubicBezTo>
                      <a:pt x="45994" y="20096"/>
                      <a:pt x="55995" y="20858"/>
                      <a:pt x="67139" y="21716"/>
                    </a:cubicBezTo>
                    <a:lnTo>
                      <a:pt x="67139" y="3904"/>
                    </a:lnTo>
                    <a:cubicBezTo>
                      <a:pt x="62091" y="2666"/>
                      <a:pt x="57424" y="951"/>
                      <a:pt x="52661" y="570"/>
                    </a:cubicBezTo>
                    <a:cubicBezTo>
                      <a:pt x="39422" y="-478"/>
                      <a:pt x="26086" y="-859"/>
                      <a:pt x="14180" y="6571"/>
                    </a:cubicBezTo>
                    <a:cubicBezTo>
                      <a:pt x="2941" y="13524"/>
                      <a:pt x="-1155" y="23621"/>
                      <a:pt x="274" y="36575"/>
                    </a:cubicBezTo>
                    <a:cubicBezTo>
                      <a:pt x="1512" y="47909"/>
                      <a:pt x="8941" y="53815"/>
                      <a:pt x="18466" y="57815"/>
                    </a:cubicBezTo>
                    <a:cubicBezTo>
                      <a:pt x="23324" y="59816"/>
                      <a:pt x="28468" y="61435"/>
                      <a:pt x="33516" y="62768"/>
                    </a:cubicBezTo>
                    <a:cubicBezTo>
                      <a:pt x="38945" y="64197"/>
                      <a:pt x="43136" y="66959"/>
                      <a:pt x="45041" y="70579"/>
                    </a:cubicBezTo>
                    <a:cubicBezTo>
                      <a:pt x="47613" y="78961"/>
                      <a:pt x="43422" y="82676"/>
                      <a:pt x="38088" y="86105"/>
                    </a:cubicBezTo>
                    <a:cubicBezTo>
                      <a:pt x="25610" y="88962"/>
                      <a:pt x="14466" y="85724"/>
                      <a:pt x="2941" y="81628"/>
                    </a:cubicBezTo>
                    <a:cubicBezTo>
                      <a:pt x="2369" y="89153"/>
                      <a:pt x="1893" y="95058"/>
                      <a:pt x="1322" y="101154"/>
                    </a:cubicBezTo>
                    <a:cubicBezTo>
                      <a:pt x="11513" y="105345"/>
                      <a:pt x="25420" y="107917"/>
                      <a:pt x="35230" y="106679"/>
                    </a:cubicBezTo>
                    <a:cubicBezTo>
                      <a:pt x="44279" y="105536"/>
                      <a:pt x="52852" y="103345"/>
                      <a:pt x="60948" y="98487"/>
                    </a:cubicBezTo>
                    <a:cubicBezTo>
                      <a:pt x="76093" y="89248"/>
                      <a:pt x="79331" y="58673"/>
                      <a:pt x="60567" y="49624"/>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7" name="Полілінія: фігура 86">
                <a:extLst>
                  <a:ext uri="{FF2B5EF4-FFF2-40B4-BE49-F238E27FC236}">
                    <a16:creationId xmlns:a16="http://schemas.microsoft.com/office/drawing/2014/main" id="{5D7BA957-1397-F237-E160-DF498A958778}"/>
                  </a:ext>
                </a:extLst>
              </p:cNvPr>
              <p:cNvSpPr/>
              <p:nvPr/>
            </p:nvSpPr>
            <p:spPr>
              <a:xfrm>
                <a:off x="5889677" y="4086098"/>
                <a:ext cx="73459" cy="106764"/>
              </a:xfrm>
              <a:custGeom>
                <a:avLst/>
                <a:gdLst>
                  <a:gd name="connsiteX0" fmla="*/ 56018 w 73459"/>
                  <a:gd name="connsiteY0" fmla="*/ 47084 h 106764"/>
                  <a:gd name="connsiteX1" fmla="*/ 36873 w 73459"/>
                  <a:gd name="connsiteY1" fmla="*/ 40036 h 106764"/>
                  <a:gd name="connsiteX2" fmla="*/ 29063 w 73459"/>
                  <a:gd name="connsiteY2" fmla="*/ 24510 h 106764"/>
                  <a:gd name="connsiteX3" fmla="*/ 66877 w 73459"/>
                  <a:gd name="connsiteY3" fmla="*/ 21938 h 106764"/>
                  <a:gd name="connsiteX4" fmla="*/ 66877 w 73459"/>
                  <a:gd name="connsiteY4" fmla="*/ 3555 h 106764"/>
                  <a:gd name="connsiteX5" fmla="*/ 49446 w 73459"/>
                  <a:gd name="connsiteY5" fmla="*/ 412 h 106764"/>
                  <a:gd name="connsiteX6" fmla="*/ 16109 w 73459"/>
                  <a:gd name="connsiteY6" fmla="*/ 5270 h 106764"/>
                  <a:gd name="connsiteX7" fmla="*/ 11 w 73459"/>
                  <a:gd name="connsiteY7" fmla="*/ 33178 h 106764"/>
                  <a:gd name="connsiteX8" fmla="*/ 19442 w 73459"/>
                  <a:gd name="connsiteY8" fmla="*/ 58514 h 106764"/>
                  <a:gd name="connsiteX9" fmla="*/ 34587 w 73459"/>
                  <a:gd name="connsiteY9" fmla="*/ 63086 h 106764"/>
                  <a:gd name="connsiteX10" fmla="*/ 46208 w 73459"/>
                  <a:gd name="connsiteY10" fmla="*/ 76231 h 106764"/>
                  <a:gd name="connsiteX11" fmla="*/ 30301 w 73459"/>
                  <a:gd name="connsiteY11" fmla="*/ 86804 h 106764"/>
                  <a:gd name="connsiteX12" fmla="*/ 1916 w 73459"/>
                  <a:gd name="connsiteY12" fmla="*/ 83089 h 106764"/>
                  <a:gd name="connsiteX13" fmla="*/ 1916 w 73459"/>
                  <a:gd name="connsiteY13" fmla="*/ 102044 h 106764"/>
                  <a:gd name="connsiteX14" fmla="*/ 33063 w 73459"/>
                  <a:gd name="connsiteY14" fmla="*/ 106520 h 106764"/>
                  <a:gd name="connsiteX15" fmla="*/ 56971 w 73459"/>
                  <a:gd name="connsiteY15" fmla="*/ 100234 h 106764"/>
                  <a:gd name="connsiteX16" fmla="*/ 73449 w 73459"/>
                  <a:gd name="connsiteY16" fmla="*/ 72516 h 106764"/>
                  <a:gd name="connsiteX17" fmla="*/ 56018 w 73459"/>
                  <a:gd name="connsiteY17" fmla="*/ 46989 h 10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59" h="106764">
                    <a:moveTo>
                      <a:pt x="56018" y="47084"/>
                    </a:moveTo>
                    <a:cubicBezTo>
                      <a:pt x="49732" y="44608"/>
                      <a:pt x="43160" y="42608"/>
                      <a:pt x="36873" y="40036"/>
                    </a:cubicBezTo>
                    <a:cubicBezTo>
                      <a:pt x="28777" y="36797"/>
                      <a:pt x="27824" y="34797"/>
                      <a:pt x="29063" y="24510"/>
                    </a:cubicBezTo>
                    <a:cubicBezTo>
                      <a:pt x="40493" y="14985"/>
                      <a:pt x="53732" y="21653"/>
                      <a:pt x="66877" y="21938"/>
                    </a:cubicBezTo>
                    <a:lnTo>
                      <a:pt x="66877" y="3555"/>
                    </a:lnTo>
                    <a:cubicBezTo>
                      <a:pt x="60495" y="2412"/>
                      <a:pt x="55066" y="793"/>
                      <a:pt x="49446" y="412"/>
                    </a:cubicBezTo>
                    <a:cubicBezTo>
                      <a:pt x="38016" y="-445"/>
                      <a:pt x="26681" y="-445"/>
                      <a:pt x="16109" y="5270"/>
                    </a:cubicBezTo>
                    <a:cubicBezTo>
                      <a:pt x="4869" y="11270"/>
                      <a:pt x="-274" y="20891"/>
                      <a:pt x="11" y="33178"/>
                    </a:cubicBezTo>
                    <a:cubicBezTo>
                      <a:pt x="297" y="46037"/>
                      <a:pt x="7822" y="54133"/>
                      <a:pt x="19442" y="58514"/>
                    </a:cubicBezTo>
                    <a:cubicBezTo>
                      <a:pt x="24395" y="60419"/>
                      <a:pt x="29444" y="61848"/>
                      <a:pt x="34587" y="63086"/>
                    </a:cubicBezTo>
                    <a:cubicBezTo>
                      <a:pt x="41731" y="64801"/>
                      <a:pt x="45731" y="69087"/>
                      <a:pt x="46208" y="76231"/>
                    </a:cubicBezTo>
                    <a:cubicBezTo>
                      <a:pt x="41159" y="85184"/>
                      <a:pt x="39254" y="87185"/>
                      <a:pt x="30301" y="86804"/>
                    </a:cubicBezTo>
                    <a:cubicBezTo>
                      <a:pt x="21062" y="86423"/>
                      <a:pt x="11822" y="84518"/>
                      <a:pt x="1916" y="83089"/>
                    </a:cubicBezTo>
                    <a:lnTo>
                      <a:pt x="1916" y="102044"/>
                    </a:lnTo>
                    <a:cubicBezTo>
                      <a:pt x="12108" y="105568"/>
                      <a:pt x="22586" y="107473"/>
                      <a:pt x="33063" y="106520"/>
                    </a:cubicBezTo>
                    <a:cubicBezTo>
                      <a:pt x="41159" y="105758"/>
                      <a:pt x="49637" y="103758"/>
                      <a:pt x="56971" y="100234"/>
                    </a:cubicBezTo>
                    <a:cubicBezTo>
                      <a:pt x="68210" y="94995"/>
                      <a:pt x="73735" y="84899"/>
                      <a:pt x="73449" y="72516"/>
                    </a:cubicBezTo>
                    <a:cubicBezTo>
                      <a:pt x="73163" y="60610"/>
                      <a:pt x="67544" y="51561"/>
                      <a:pt x="56018" y="46989"/>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8" name="Полілінія: фігура 87">
                <a:extLst>
                  <a:ext uri="{FF2B5EF4-FFF2-40B4-BE49-F238E27FC236}">
                    <a16:creationId xmlns:a16="http://schemas.microsoft.com/office/drawing/2014/main" id="{23B4E852-921A-EFB0-63FF-11D767ACB2C9}"/>
                  </a:ext>
                </a:extLst>
              </p:cNvPr>
              <p:cNvSpPr/>
              <p:nvPr/>
            </p:nvSpPr>
            <p:spPr>
              <a:xfrm>
                <a:off x="7320248" y="4086168"/>
                <a:ext cx="73151" cy="106705"/>
              </a:xfrm>
              <a:custGeom>
                <a:avLst/>
                <a:gdLst>
                  <a:gd name="connsiteX0" fmla="*/ 54578 w 73151"/>
                  <a:gd name="connsiteY0" fmla="*/ 46252 h 106705"/>
                  <a:gd name="connsiteX1" fmla="*/ 38386 w 73151"/>
                  <a:gd name="connsiteY1" fmla="*/ 40823 h 106705"/>
                  <a:gd name="connsiteX2" fmla="*/ 27432 w 73151"/>
                  <a:gd name="connsiteY2" fmla="*/ 31774 h 106705"/>
                  <a:gd name="connsiteX3" fmla="*/ 39338 w 73151"/>
                  <a:gd name="connsiteY3" fmla="*/ 20059 h 106705"/>
                  <a:gd name="connsiteX4" fmla="*/ 66008 w 73151"/>
                  <a:gd name="connsiteY4" fmla="*/ 21392 h 106705"/>
                  <a:gd name="connsiteX5" fmla="*/ 67913 w 73151"/>
                  <a:gd name="connsiteY5" fmla="*/ 4057 h 106705"/>
                  <a:gd name="connsiteX6" fmla="*/ 55054 w 73151"/>
                  <a:gd name="connsiteY6" fmla="*/ 913 h 106705"/>
                  <a:gd name="connsiteX7" fmla="*/ 18193 w 73151"/>
                  <a:gd name="connsiteY7" fmla="*/ 4438 h 106705"/>
                  <a:gd name="connsiteX8" fmla="*/ 0 w 73151"/>
                  <a:gd name="connsiteY8" fmla="*/ 30631 h 106705"/>
                  <a:gd name="connsiteX9" fmla="*/ 17145 w 73151"/>
                  <a:gd name="connsiteY9" fmla="*/ 57111 h 106705"/>
                  <a:gd name="connsiteX10" fmla="*/ 34290 w 73151"/>
                  <a:gd name="connsiteY10" fmla="*/ 63016 h 106705"/>
                  <a:gd name="connsiteX11" fmla="*/ 46196 w 73151"/>
                  <a:gd name="connsiteY11" fmla="*/ 72922 h 106705"/>
                  <a:gd name="connsiteX12" fmla="*/ 42767 w 73151"/>
                  <a:gd name="connsiteY12" fmla="*/ 82924 h 106705"/>
                  <a:gd name="connsiteX13" fmla="*/ 2572 w 73151"/>
                  <a:gd name="connsiteY13" fmla="*/ 81971 h 106705"/>
                  <a:gd name="connsiteX14" fmla="*/ 286 w 73151"/>
                  <a:gd name="connsiteY14" fmla="*/ 100735 h 106705"/>
                  <a:gd name="connsiteX15" fmla="*/ 53245 w 73151"/>
                  <a:gd name="connsiteY15" fmla="*/ 102164 h 106705"/>
                  <a:gd name="connsiteX16" fmla="*/ 73152 w 73151"/>
                  <a:gd name="connsiteY16" fmla="*/ 74446 h 106705"/>
                  <a:gd name="connsiteX17" fmla="*/ 54483 w 73151"/>
                  <a:gd name="connsiteY17" fmla="*/ 46062 h 1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51" h="106705">
                    <a:moveTo>
                      <a:pt x="54578" y="46252"/>
                    </a:moveTo>
                    <a:cubicBezTo>
                      <a:pt x="49339" y="44062"/>
                      <a:pt x="43815" y="42728"/>
                      <a:pt x="38386" y="40823"/>
                    </a:cubicBezTo>
                    <a:cubicBezTo>
                      <a:pt x="33719" y="39204"/>
                      <a:pt x="29146" y="37204"/>
                      <a:pt x="27432" y="31774"/>
                    </a:cubicBezTo>
                    <a:cubicBezTo>
                      <a:pt x="29337" y="22154"/>
                      <a:pt x="30766" y="20154"/>
                      <a:pt x="39338" y="20059"/>
                    </a:cubicBezTo>
                    <a:cubicBezTo>
                      <a:pt x="47911" y="19963"/>
                      <a:pt x="56579" y="20821"/>
                      <a:pt x="66008" y="21392"/>
                    </a:cubicBezTo>
                    <a:cubicBezTo>
                      <a:pt x="66580" y="16153"/>
                      <a:pt x="67246" y="10343"/>
                      <a:pt x="67913" y="4057"/>
                    </a:cubicBezTo>
                    <a:cubicBezTo>
                      <a:pt x="62389" y="2723"/>
                      <a:pt x="58769" y="1294"/>
                      <a:pt x="55054" y="913"/>
                    </a:cubicBezTo>
                    <a:cubicBezTo>
                      <a:pt x="42577" y="-325"/>
                      <a:pt x="30004" y="-1182"/>
                      <a:pt x="18193" y="4438"/>
                    </a:cubicBezTo>
                    <a:cubicBezTo>
                      <a:pt x="7048" y="9676"/>
                      <a:pt x="0" y="17582"/>
                      <a:pt x="0" y="30631"/>
                    </a:cubicBezTo>
                    <a:cubicBezTo>
                      <a:pt x="0" y="44633"/>
                      <a:pt x="4096" y="51491"/>
                      <a:pt x="17145" y="57111"/>
                    </a:cubicBezTo>
                    <a:cubicBezTo>
                      <a:pt x="22670" y="59492"/>
                      <a:pt x="28480" y="61492"/>
                      <a:pt x="34290" y="63016"/>
                    </a:cubicBezTo>
                    <a:cubicBezTo>
                      <a:pt x="39434" y="64350"/>
                      <a:pt x="43148" y="67017"/>
                      <a:pt x="46196" y="72922"/>
                    </a:cubicBezTo>
                    <a:cubicBezTo>
                      <a:pt x="45148" y="75875"/>
                      <a:pt x="43910" y="79590"/>
                      <a:pt x="42767" y="82924"/>
                    </a:cubicBezTo>
                    <a:cubicBezTo>
                      <a:pt x="28956" y="90448"/>
                      <a:pt x="16288" y="85972"/>
                      <a:pt x="2572" y="81971"/>
                    </a:cubicBezTo>
                    <a:cubicBezTo>
                      <a:pt x="1810" y="88543"/>
                      <a:pt x="1048" y="94735"/>
                      <a:pt x="286" y="100735"/>
                    </a:cubicBezTo>
                    <a:cubicBezTo>
                      <a:pt x="25337" y="109594"/>
                      <a:pt x="39529" y="107308"/>
                      <a:pt x="53245" y="102164"/>
                    </a:cubicBezTo>
                    <a:cubicBezTo>
                      <a:pt x="65913" y="97402"/>
                      <a:pt x="73152" y="84067"/>
                      <a:pt x="73152" y="74446"/>
                    </a:cubicBezTo>
                    <a:cubicBezTo>
                      <a:pt x="73152" y="60826"/>
                      <a:pt x="67532" y="51491"/>
                      <a:pt x="54483" y="4606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89" name="Полілінія: фігура 88">
                <a:extLst>
                  <a:ext uri="{FF2B5EF4-FFF2-40B4-BE49-F238E27FC236}">
                    <a16:creationId xmlns:a16="http://schemas.microsoft.com/office/drawing/2014/main" id="{ED54C972-9DBC-635E-A5C7-71BCCDC27827}"/>
                  </a:ext>
                </a:extLst>
              </p:cNvPr>
              <p:cNvSpPr/>
              <p:nvPr/>
            </p:nvSpPr>
            <p:spPr>
              <a:xfrm>
                <a:off x="6601301" y="4059650"/>
                <a:ext cx="70146" cy="133364"/>
              </a:xfrm>
              <a:custGeom>
                <a:avLst/>
                <a:gdLst>
                  <a:gd name="connsiteX0" fmla="*/ 69247 w 70146"/>
                  <a:gd name="connsiteY0" fmla="*/ 111347 h 133364"/>
                  <a:gd name="connsiteX1" fmla="*/ 64960 w 70146"/>
                  <a:gd name="connsiteY1" fmla="*/ 111823 h 133364"/>
                  <a:gd name="connsiteX2" fmla="*/ 45244 w 70146"/>
                  <a:gd name="connsiteY2" fmla="*/ 96774 h 133364"/>
                  <a:gd name="connsiteX3" fmla="*/ 45244 w 70146"/>
                  <a:gd name="connsiteY3" fmla="*/ 77438 h 133364"/>
                  <a:gd name="connsiteX4" fmla="*/ 45244 w 70146"/>
                  <a:gd name="connsiteY4" fmla="*/ 48196 h 133364"/>
                  <a:gd name="connsiteX5" fmla="*/ 67532 w 70146"/>
                  <a:gd name="connsiteY5" fmla="*/ 48196 h 133364"/>
                  <a:gd name="connsiteX6" fmla="*/ 67532 w 70146"/>
                  <a:gd name="connsiteY6" fmla="*/ 28480 h 133364"/>
                  <a:gd name="connsiteX7" fmla="*/ 45244 w 70146"/>
                  <a:gd name="connsiteY7" fmla="*/ 28480 h 133364"/>
                  <a:gd name="connsiteX8" fmla="*/ 45244 w 70146"/>
                  <a:gd name="connsiteY8" fmla="*/ 0 h 133364"/>
                  <a:gd name="connsiteX9" fmla="*/ 17717 w 70146"/>
                  <a:gd name="connsiteY9" fmla="*/ 9334 h 133364"/>
                  <a:gd name="connsiteX10" fmla="*/ 17717 w 70146"/>
                  <a:gd name="connsiteY10" fmla="*/ 29718 h 133364"/>
                  <a:gd name="connsiteX11" fmla="*/ 0 w 70146"/>
                  <a:gd name="connsiteY11" fmla="*/ 29718 h 133364"/>
                  <a:gd name="connsiteX12" fmla="*/ 0 w 70146"/>
                  <a:gd name="connsiteY12" fmla="*/ 48006 h 133364"/>
                  <a:gd name="connsiteX13" fmla="*/ 18288 w 70146"/>
                  <a:gd name="connsiteY13" fmla="*/ 49339 h 133364"/>
                  <a:gd name="connsiteX14" fmla="*/ 18288 w 70146"/>
                  <a:gd name="connsiteY14" fmla="*/ 99155 h 133364"/>
                  <a:gd name="connsiteX15" fmla="*/ 54102 w 70146"/>
                  <a:gd name="connsiteY15" fmla="*/ 133350 h 133364"/>
                  <a:gd name="connsiteX16" fmla="*/ 70104 w 70146"/>
                  <a:gd name="connsiteY16" fmla="*/ 131064 h 133364"/>
                  <a:gd name="connsiteX17" fmla="*/ 70104 w 70146"/>
                  <a:gd name="connsiteY17" fmla="*/ 121253 h 133364"/>
                  <a:gd name="connsiteX18" fmla="*/ 69247 w 70146"/>
                  <a:gd name="connsiteY18" fmla="*/ 111442 h 13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0146" h="133364">
                    <a:moveTo>
                      <a:pt x="69247" y="111347"/>
                    </a:moveTo>
                    <a:cubicBezTo>
                      <a:pt x="67151" y="111538"/>
                      <a:pt x="66008" y="111538"/>
                      <a:pt x="64960" y="111823"/>
                    </a:cubicBezTo>
                    <a:cubicBezTo>
                      <a:pt x="51340" y="114681"/>
                      <a:pt x="45529" y="110299"/>
                      <a:pt x="45244" y="96774"/>
                    </a:cubicBezTo>
                    <a:cubicBezTo>
                      <a:pt x="45148" y="90297"/>
                      <a:pt x="45244" y="83915"/>
                      <a:pt x="45244" y="77438"/>
                    </a:cubicBezTo>
                    <a:lnTo>
                      <a:pt x="45244" y="48196"/>
                    </a:lnTo>
                    <a:lnTo>
                      <a:pt x="67532" y="48196"/>
                    </a:lnTo>
                    <a:lnTo>
                      <a:pt x="67532" y="28480"/>
                    </a:lnTo>
                    <a:lnTo>
                      <a:pt x="45244" y="28480"/>
                    </a:lnTo>
                    <a:lnTo>
                      <a:pt x="45244" y="0"/>
                    </a:lnTo>
                    <a:cubicBezTo>
                      <a:pt x="35433" y="3334"/>
                      <a:pt x="26956" y="6191"/>
                      <a:pt x="17717" y="9334"/>
                    </a:cubicBezTo>
                    <a:lnTo>
                      <a:pt x="17717" y="29718"/>
                    </a:lnTo>
                    <a:lnTo>
                      <a:pt x="0" y="29718"/>
                    </a:lnTo>
                    <a:lnTo>
                      <a:pt x="0" y="48006"/>
                    </a:lnTo>
                    <a:cubicBezTo>
                      <a:pt x="6287" y="48482"/>
                      <a:pt x="12097" y="48863"/>
                      <a:pt x="18288" y="49339"/>
                    </a:cubicBezTo>
                    <a:cubicBezTo>
                      <a:pt x="18288" y="66580"/>
                      <a:pt x="18097" y="82867"/>
                      <a:pt x="18288" y="99155"/>
                    </a:cubicBezTo>
                    <a:cubicBezTo>
                      <a:pt x="18669" y="122872"/>
                      <a:pt x="32194" y="133826"/>
                      <a:pt x="54102" y="133350"/>
                    </a:cubicBezTo>
                    <a:cubicBezTo>
                      <a:pt x="59246" y="133255"/>
                      <a:pt x="64389" y="131921"/>
                      <a:pt x="70104" y="131064"/>
                    </a:cubicBezTo>
                    <a:cubicBezTo>
                      <a:pt x="70104" y="127159"/>
                      <a:pt x="70199" y="124206"/>
                      <a:pt x="70104" y="121253"/>
                    </a:cubicBezTo>
                    <a:cubicBezTo>
                      <a:pt x="69913" y="118015"/>
                      <a:pt x="69533" y="114871"/>
                      <a:pt x="69247" y="111442"/>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0" name="Полілінія: фігура 89">
                <a:extLst>
                  <a:ext uri="{FF2B5EF4-FFF2-40B4-BE49-F238E27FC236}">
                    <a16:creationId xmlns:a16="http://schemas.microsoft.com/office/drawing/2014/main" id="{1AE9209B-C9DC-AB7B-9CAB-F149A211CD40}"/>
                  </a:ext>
                </a:extLst>
              </p:cNvPr>
              <p:cNvSpPr/>
              <p:nvPr/>
            </p:nvSpPr>
            <p:spPr>
              <a:xfrm>
                <a:off x="6159996" y="4042886"/>
                <a:ext cx="27055" cy="146970"/>
              </a:xfrm>
              <a:custGeom>
                <a:avLst/>
                <a:gdLst>
                  <a:gd name="connsiteX0" fmla="*/ 1345 w 27055"/>
                  <a:gd name="connsiteY0" fmla="*/ 0 h 146970"/>
                  <a:gd name="connsiteX1" fmla="*/ 2202 w 27055"/>
                  <a:gd name="connsiteY1" fmla="*/ 146971 h 146970"/>
                  <a:gd name="connsiteX2" fmla="*/ 24586 w 27055"/>
                  <a:gd name="connsiteY2" fmla="*/ 146971 h 146970"/>
                  <a:gd name="connsiteX3" fmla="*/ 25443 w 27055"/>
                  <a:gd name="connsiteY3" fmla="*/ 0 h 146970"/>
                  <a:gd name="connsiteX4" fmla="*/ 1345 w 27055"/>
                  <a:gd name="connsiteY4" fmla="*/ 0 h 14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55" h="146970">
                    <a:moveTo>
                      <a:pt x="1345" y="0"/>
                    </a:moveTo>
                    <a:cubicBezTo>
                      <a:pt x="-941" y="22479"/>
                      <a:pt x="-84" y="139256"/>
                      <a:pt x="2202" y="146971"/>
                    </a:cubicBezTo>
                    <a:lnTo>
                      <a:pt x="24586" y="146971"/>
                    </a:lnTo>
                    <a:cubicBezTo>
                      <a:pt x="27348" y="138303"/>
                      <a:pt x="28015" y="12859"/>
                      <a:pt x="25443" y="0"/>
                    </a:cubicBezTo>
                    <a:lnTo>
                      <a:pt x="1345" y="0"/>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1" name="Полілінія: фігура 90">
                <a:extLst>
                  <a:ext uri="{FF2B5EF4-FFF2-40B4-BE49-F238E27FC236}">
                    <a16:creationId xmlns:a16="http://schemas.microsoft.com/office/drawing/2014/main" id="{E5899AED-977C-7B7D-A788-B422B4BAC5D1}"/>
                  </a:ext>
                </a:extLst>
              </p:cNvPr>
              <p:cNvSpPr/>
              <p:nvPr/>
            </p:nvSpPr>
            <p:spPr>
              <a:xfrm>
                <a:off x="6995921" y="4086191"/>
                <a:ext cx="60674" cy="103474"/>
              </a:xfrm>
              <a:custGeom>
                <a:avLst/>
                <a:gdLst>
                  <a:gd name="connsiteX0" fmla="*/ 39815 w 60674"/>
                  <a:gd name="connsiteY0" fmla="*/ 4510 h 103474"/>
                  <a:gd name="connsiteX1" fmla="*/ 25242 w 60674"/>
                  <a:gd name="connsiteY1" fmla="*/ 18417 h 103474"/>
                  <a:gd name="connsiteX2" fmla="*/ 24099 w 60674"/>
                  <a:gd name="connsiteY2" fmla="*/ 3272 h 103474"/>
                  <a:gd name="connsiteX3" fmla="*/ 1048 w 60674"/>
                  <a:gd name="connsiteY3" fmla="*/ 3272 h 103474"/>
                  <a:gd name="connsiteX4" fmla="*/ 2287 w 60674"/>
                  <a:gd name="connsiteY4" fmla="*/ 103475 h 103474"/>
                  <a:gd name="connsiteX5" fmla="*/ 27433 w 60674"/>
                  <a:gd name="connsiteY5" fmla="*/ 103475 h 103474"/>
                  <a:gd name="connsiteX6" fmla="*/ 27623 w 60674"/>
                  <a:gd name="connsiteY6" fmla="*/ 58326 h 103474"/>
                  <a:gd name="connsiteX7" fmla="*/ 32005 w 60674"/>
                  <a:gd name="connsiteY7" fmla="*/ 36324 h 103474"/>
                  <a:gd name="connsiteX8" fmla="*/ 51055 w 60674"/>
                  <a:gd name="connsiteY8" fmla="*/ 25084 h 103474"/>
                  <a:gd name="connsiteX9" fmla="*/ 60675 w 60674"/>
                  <a:gd name="connsiteY9" fmla="*/ 26322 h 103474"/>
                  <a:gd name="connsiteX10" fmla="*/ 60675 w 60674"/>
                  <a:gd name="connsiteY10" fmla="*/ 1653 h 103474"/>
                  <a:gd name="connsiteX11" fmla="*/ 39910 w 60674"/>
                  <a:gd name="connsiteY11" fmla="*/ 4510 h 103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74" h="103474">
                    <a:moveTo>
                      <a:pt x="39815" y="4510"/>
                    </a:moveTo>
                    <a:cubicBezTo>
                      <a:pt x="34671" y="8225"/>
                      <a:pt x="30576" y="13273"/>
                      <a:pt x="25242" y="18417"/>
                    </a:cubicBezTo>
                    <a:cubicBezTo>
                      <a:pt x="24766" y="12321"/>
                      <a:pt x="24384" y="7558"/>
                      <a:pt x="24099" y="3272"/>
                    </a:cubicBezTo>
                    <a:lnTo>
                      <a:pt x="1048" y="3272"/>
                    </a:lnTo>
                    <a:cubicBezTo>
                      <a:pt x="-857" y="36609"/>
                      <a:pt x="0" y="95283"/>
                      <a:pt x="2287" y="103475"/>
                    </a:cubicBezTo>
                    <a:lnTo>
                      <a:pt x="27433" y="103475"/>
                    </a:lnTo>
                    <a:cubicBezTo>
                      <a:pt x="27433" y="87949"/>
                      <a:pt x="26956" y="73090"/>
                      <a:pt x="27623" y="58326"/>
                    </a:cubicBezTo>
                    <a:cubicBezTo>
                      <a:pt x="27909" y="50897"/>
                      <a:pt x="29433" y="43277"/>
                      <a:pt x="32005" y="36324"/>
                    </a:cubicBezTo>
                    <a:cubicBezTo>
                      <a:pt x="35053" y="27942"/>
                      <a:pt x="42101" y="24513"/>
                      <a:pt x="51055" y="25084"/>
                    </a:cubicBezTo>
                    <a:cubicBezTo>
                      <a:pt x="54198" y="25275"/>
                      <a:pt x="57436" y="25941"/>
                      <a:pt x="60675" y="26322"/>
                    </a:cubicBezTo>
                    <a:lnTo>
                      <a:pt x="60675" y="1653"/>
                    </a:lnTo>
                    <a:cubicBezTo>
                      <a:pt x="52102" y="-1681"/>
                      <a:pt x="45530" y="414"/>
                      <a:pt x="39910" y="4510"/>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2" name="Полілінія: фігура 91">
                <a:extLst>
                  <a:ext uri="{FF2B5EF4-FFF2-40B4-BE49-F238E27FC236}">
                    <a16:creationId xmlns:a16="http://schemas.microsoft.com/office/drawing/2014/main" id="{688A5F40-7FE8-3D32-4795-483AB2C80A52}"/>
                  </a:ext>
                </a:extLst>
              </p:cNvPr>
              <p:cNvSpPr/>
              <p:nvPr/>
            </p:nvSpPr>
            <p:spPr>
              <a:xfrm>
                <a:off x="6800087" y="4086738"/>
                <a:ext cx="58102" cy="103805"/>
              </a:xfrm>
              <a:custGeom>
                <a:avLst/>
                <a:gdLst>
                  <a:gd name="connsiteX0" fmla="*/ 22765 w 58102"/>
                  <a:gd name="connsiteY0" fmla="*/ 20061 h 103805"/>
                  <a:gd name="connsiteX1" fmla="*/ 21622 w 58102"/>
                  <a:gd name="connsiteY1" fmla="*/ 2440 h 103805"/>
                  <a:gd name="connsiteX2" fmla="*/ 0 w 58102"/>
                  <a:gd name="connsiteY2" fmla="*/ 2440 h 103805"/>
                  <a:gd name="connsiteX3" fmla="*/ 0 w 58102"/>
                  <a:gd name="connsiteY3" fmla="*/ 101881 h 103805"/>
                  <a:gd name="connsiteX4" fmla="*/ 24860 w 58102"/>
                  <a:gd name="connsiteY4" fmla="*/ 103786 h 103805"/>
                  <a:gd name="connsiteX5" fmla="*/ 25051 w 58102"/>
                  <a:gd name="connsiteY5" fmla="*/ 61114 h 103805"/>
                  <a:gd name="connsiteX6" fmla="*/ 29051 w 58102"/>
                  <a:gd name="connsiteY6" fmla="*/ 37873 h 103805"/>
                  <a:gd name="connsiteX7" fmla="*/ 48958 w 58102"/>
                  <a:gd name="connsiteY7" fmla="*/ 24633 h 103805"/>
                  <a:gd name="connsiteX8" fmla="*/ 58103 w 58102"/>
                  <a:gd name="connsiteY8" fmla="*/ 26062 h 103805"/>
                  <a:gd name="connsiteX9" fmla="*/ 58103 w 58102"/>
                  <a:gd name="connsiteY9" fmla="*/ 439 h 103805"/>
                  <a:gd name="connsiteX10" fmla="*/ 22860 w 58102"/>
                  <a:gd name="connsiteY10" fmla="*/ 20061 h 10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102" h="103805">
                    <a:moveTo>
                      <a:pt x="22765" y="20061"/>
                    </a:moveTo>
                    <a:cubicBezTo>
                      <a:pt x="22288" y="13584"/>
                      <a:pt x="21908" y="7964"/>
                      <a:pt x="21622" y="2440"/>
                    </a:cubicBezTo>
                    <a:lnTo>
                      <a:pt x="0" y="2440"/>
                    </a:lnTo>
                    <a:lnTo>
                      <a:pt x="0" y="101881"/>
                    </a:lnTo>
                    <a:cubicBezTo>
                      <a:pt x="7906" y="105310"/>
                      <a:pt x="15716" y="102928"/>
                      <a:pt x="24860" y="103786"/>
                    </a:cubicBezTo>
                    <a:cubicBezTo>
                      <a:pt x="24860" y="88355"/>
                      <a:pt x="24384" y="74734"/>
                      <a:pt x="25051" y="61114"/>
                    </a:cubicBezTo>
                    <a:cubicBezTo>
                      <a:pt x="25432" y="53303"/>
                      <a:pt x="26765" y="45302"/>
                      <a:pt x="29051" y="37873"/>
                    </a:cubicBezTo>
                    <a:cubicBezTo>
                      <a:pt x="31909" y="28252"/>
                      <a:pt x="38957" y="24157"/>
                      <a:pt x="48958" y="24633"/>
                    </a:cubicBezTo>
                    <a:cubicBezTo>
                      <a:pt x="51911" y="24823"/>
                      <a:pt x="54769" y="25490"/>
                      <a:pt x="58103" y="26062"/>
                    </a:cubicBezTo>
                    <a:lnTo>
                      <a:pt x="58103" y="439"/>
                    </a:lnTo>
                    <a:cubicBezTo>
                      <a:pt x="41624" y="-1085"/>
                      <a:pt x="38767" y="439"/>
                      <a:pt x="22860" y="20061"/>
                    </a:cubicBez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3" name="Полілінія: фігура 92">
                <a:extLst>
                  <a:ext uri="{FF2B5EF4-FFF2-40B4-BE49-F238E27FC236}">
                    <a16:creationId xmlns:a16="http://schemas.microsoft.com/office/drawing/2014/main" id="{61E949B2-BD3F-D1A6-60DC-619AB3B37122}"/>
                  </a:ext>
                </a:extLst>
              </p:cNvPr>
              <p:cNvSpPr/>
              <p:nvPr/>
            </p:nvSpPr>
            <p:spPr>
              <a:xfrm>
                <a:off x="5985033" y="4089273"/>
                <a:ext cx="25241" cy="101388"/>
              </a:xfrm>
              <a:custGeom>
                <a:avLst/>
                <a:gdLst>
                  <a:gd name="connsiteX0" fmla="*/ 0 w 25241"/>
                  <a:gd name="connsiteY0" fmla="*/ 99536 h 101388"/>
                  <a:gd name="connsiteX1" fmla="*/ 25241 w 25241"/>
                  <a:gd name="connsiteY1" fmla="*/ 98869 h 101388"/>
                  <a:gd name="connsiteX2" fmla="*/ 25241 w 25241"/>
                  <a:gd name="connsiteY2" fmla="*/ 0 h 101388"/>
                  <a:gd name="connsiteX3" fmla="*/ 0 w 25241"/>
                  <a:gd name="connsiteY3" fmla="*/ 0 h 101388"/>
                  <a:gd name="connsiteX4" fmla="*/ 0 w 25241"/>
                  <a:gd name="connsiteY4" fmla="*/ 99536 h 101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1" h="101388">
                    <a:moveTo>
                      <a:pt x="0" y="99536"/>
                    </a:moveTo>
                    <a:cubicBezTo>
                      <a:pt x="8954" y="101441"/>
                      <a:pt x="17335" y="102775"/>
                      <a:pt x="25241" y="98869"/>
                    </a:cubicBezTo>
                    <a:lnTo>
                      <a:pt x="25241" y="0"/>
                    </a:lnTo>
                    <a:lnTo>
                      <a:pt x="0" y="0"/>
                    </a:lnTo>
                    <a:lnTo>
                      <a:pt x="0" y="99536"/>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4" name="Полілінія: фігура 93">
                <a:extLst>
                  <a:ext uri="{FF2B5EF4-FFF2-40B4-BE49-F238E27FC236}">
                    <a16:creationId xmlns:a16="http://schemas.microsoft.com/office/drawing/2014/main" id="{A6611398-2F67-4309-3485-FF8F7B312255}"/>
                  </a:ext>
                </a:extLst>
              </p:cNvPr>
              <p:cNvSpPr/>
              <p:nvPr/>
            </p:nvSpPr>
            <p:spPr>
              <a:xfrm>
                <a:off x="7074503" y="4089463"/>
                <a:ext cx="24479" cy="100012"/>
              </a:xfrm>
              <a:custGeom>
                <a:avLst/>
                <a:gdLst>
                  <a:gd name="connsiteX0" fmla="*/ 0 w 24479"/>
                  <a:gd name="connsiteY0" fmla="*/ 100013 h 100012"/>
                  <a:gd name="connsiteX1" fmla="*/ 24479 w 24479"/>
                  <a:gd name="connsiteY1" fmla="*/ 100013 h 100012"/>
                  <a:gd name="connsiteX2" fmla="*/ 24479 w 24479"/>
                  <a:gd name="connsiteY2" fmla="*/ 0 h 100012"/>
                  <a:gd name="connsiteX3" fmla="*/ 0 w 24479"/>
                  <a:gd name="connsiteY3" fmla="*/ 0 h 100012"/>
                  <a:gd name="connsiteX4" fmla="*/ 0 w 24479"/>
                  <a:gd name="connsiteY4" fmla="*/ 100013 h 10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79" h="100012">
                    <a:moveTo>
                      <a:pt x="0" y="100013"/>
                    </a:moveTo>
                    <a:lnTo>
                      <a:pt x="24479" y="100013"/>
                    </a:lnTo>
                    <a:lnTo>
                      <a:pt x="24479" y="0"/>
                    </a:lnTo>
                    <a:lnTo>
                      <a:pt x="0" y="0"/>
                    </a:lnTo>
                    <a:lnTo>
                      <a:pt x="0" y="100013"/>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5" name="Полілінія: фігура 94">
                <a:extLst>
                  <a:ext uri="{FF2B5EF4-FFF2-40B4-BE49-F238E27FC236}">
                    <a16:creationId xmlns:a16="http://schemas.microsoft.com/office/drawing/2014/main" id="{B6F28508-80DF-088B-2B5D-1AA1A6B5D8A7}"/>
                  </a:ext>
                </a:extLst>
              </p:cNvPr>
              <p:cNvSpPr/>
              <p:nvPr/>
            </p:nvSpPr>
            <p:spPr>
              <a:xfrm>
                <a:off x="7074598" y="4045838"/>
                <a:ext cx="25431" cy="23622"/>
              </a:xfrm>
              <a:custGeom>
                <a:avLst/>
                <a:gdLst>
                  <a:gd name="connsiteX0" fmla="*/ 0 w 25431"/>
                  <a:gd name="connsiteY0" fmla="*/ 23622 h 23622"/>
                  <a:gd name="connsiteX1" fmla="*/ 25432 w 25431"/>
                  <a:gd name="connsiteY1" fmla="*/ 23622 h 23622"/>
                  <a:gd name="connsiteX2" fmla="*/ 25432 w 25431"/>
                  <a:gd name="connsiteY2" fmla="*/ 0 h 23622"/>
                  <a:gd name="connsiteX3" fmla="*/ 0 w 25431"/>
                  <a:gd name="connsiteY3" fmla="*/ 0 h 23622"/>
                  <a:gd name="connsiteX4" fmla="*/ 0 w 25431"/>
                  <a:gd name="connsiteY4" fmla="*/ 23622 h 23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1" h="23622">
                    <a:moveTo>
                      <a:pt x="0" y="23622"/>
                    </a:moveTo>
                    <a:lnTo>
                      <a:pt x="25432" y="23622"/>
                    </a:lnTo>
                    <a:lnTo>
                      <a:pt x="25432" y="0"/>
                    </a:lnTo>
                    <a:lnTo>
                      <a:pt x="0" y="0"/>
                    </a:lnTo>
                    <a:lnTo>
                      <a:pt x="0" y="23622"/>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96" name="Полілінія: фігура 95">
                <a:extLst>
                  <a:ext uri="{FF2B5EF4-FFF2-40B4-BE49-F238E27FC236}">
                    <a16:creationId xmlns:a16="http://schemas.microsoft.com/office/drawing/2014/main" id="{2A99DBFA-21CF-89CA-7932-42BED4E03A94}"/>
                  </a:ext>
                </a:extLst>
              </p:cNvPr>
              <p:cNvSpPr/>
              <p:nvPr/>
            </p:nvSpPr>
            <p:spPr>
              <a:xfrm>
                <a:off x="5985033" y="4045553"/>
                <a:ext cx="25431" cy="23526"/>
              </a:xfrm>
              <a:custGeom>
                <a:avLst/>
                <a:gdLst>
                  <a:gd name="connsiteX0" fmla="*/ 0 w 25431"/>
                  <a:gd name="connsiteY0" fmla="*/ 23527 h 23526"/>
                  <a:gd name="connsiteX1" fmla="*/ 25432 w 25431"/>
                  <a:gd name="connsiteY1" fmla="*/ 23527 h 23526"/>
                  <a:gd name="connsiteX2" fmla="*/ 25432 w 25431"/>
                  <a:gd name="connsiteY2" fmla="*/ 0 h 23526"/>
                  <a:gd name="connsiteX3" fmla="*/ 0 w 25431"/>
                  <a:gd name="connsiteY3" fmla="*/ 0 h 23526"/>
                  <a:gd name="connsiteX4" fmla="*/ 0 w 25431"/>
                  <a:gd name="connsiteY4" fmla="*/ 23527 h 23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1" h="23526">
                    <a:moveTo>
                      <a:pt x="0" y="23527"/>
                    </a:moveTo>
                    <a:lnTo>
                      <a:pt x="25432" y="23527"/>
                    </a:lnTo>
                    <a:lnTo>
                      <a:pt x="25432" y="0"/>
                    </a:lnTo>
                    <a:lnTo>
                      <a:pt x="0" y="0"/>
                    </a:lnTo>
                    <a:lnTo>
                      <a:pt x="0" y="23527"/>
                    </a:lnTo>
                    <a:close/>
                  </a:path>
                </a:pathLst>
              </a:custGeom>
              <a:solidFill>
                <a:srgbClr val="EF525C"/>
              </a:solidFill>
              <a:ln w="9525"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2927708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19224"/>
            <a:ext cx="11210924" cy="581479"/>
          </a:xfrm>
        </p:spPr>
        <p:txBody>
          <a:bodyPr/>
          <a:lstStyle/>
          <a:p>
            <a:r>
              <a:rPr lang="uk-UA" sz="2400" dirty="0">
                <a:latin typeface="Arial" panose="020B0604020202020204" pitchFamily="34" charset="0"/>
                <a:cs typeface="Arial" panose="020B0604020202020204" pitchFamily="34" charset="0"/>
              </a:rPr>
              <a:t>Професійні захворювання</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356953" y="2106920"/>
            <a:ext cx="5101455" cy="1724087"/>
          </a:xfrm>
        </p:spPr>
        <p:txBody>
          <a:bodyPr/>
          <a:lstStyle/>
          <a:p>
            <a:pPr lvl="2"/>
            <a: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Будь-яке захворювання, отримане </a:t>
            </a:r>
            <a:b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r>
              <a:rPr lang="uk-U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в результаті впливу факторів професійного ризику, що виникають у зв’язку з трудовою діяльністю</a:t>
            </a:r>
            <a:endParaRPr lang="en-US" sz="2200" b="1"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30</a:t>
            </a:fld>
            <a:endParaRPr lang="en-GB">
              <a:latin typeface="Arial" panose="020B0604020202020204" pitchFamily="34" charset="0"/>
              <a:cs typeface="Arial" panose="020B0604020202020204" pitchFamily="34" charset="0"/>
            </a:endParaRPr>
          </a:p>
        </p:txBody>
      </p:sp>
      <p:pic>
        <p:nvPicPr>
          <p:cNvPr id="8" name="Imagen 7" descr="41_slide-ilu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96468" y="888731"/>
            <a:ext cx="6835230" cy="3633403"/>
          </a:xfrm>
          <a:prstGeom prst="rect">
            <a:avLst/>
          </a:prstGeom>
        </p:spPr>
      </p:pic>
      <p:sp>
        <p:nvSpPr>
          <p:cNvPr id="4" name="Content Placeholder 2">
            <a:extLst>
              <a:ext uri="{FF2B5EF4-FFF2-40B4-BE49-F238E27FC236}">
                <a16:creationId xmlns:a16="http://schemas.microsoft.com/office/drawing/2014/main" id="{004916D4-80FA-3D4A-A132-51E1416E0E2E}"/>
              </a:ext>
            </a:extLst>
          </p:cNvPr>
          <p:cNvSpPr txBox="1">
            <a:spLocks/>
          </p:cNvSpPr>
          <p:nvPr/>
        </p:nvSpPr>
        <p:spPr>
          <a:xfrm>
            <a:off x="405120" y="3831007"/>
            <a:ext cx="11381759" cy="2337564"/>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uk-UA" sz="2200" b="1" dirty="0">
                <a:solidFill>
                  <a:schemeClr val="tx2"/>
                </a:solidFill>
                <a:latin typeface="Arial" panose="020B0604020202020204" pitchFamily="34" charset="0"/>
                <a:ea typeface="Calibri" panose="020F0502020204030204" pitchFamily="34" charset="0"/>
                <a:cs typeface="Arial" panose="020B0604020202020204" pitchFamily="34" charset="0"/>
              </a:rPr>
              <a:t>Приклади: </a:t>
            </a:r>
          </a:p>
          <a:p>
            <a:pPr lvl="2"/>
            <a:r>
              <a:rPr lang="uk-UA" sz="2200" dirty="0">
                <a:solidFill>
                  <a:schemeClr val="tx2"/>
                </a:solidFill>
                <a:latin typeface="Arial" panose="020B0604020202020204" pitchFamily="34" charset="0"/>
                <a:ea typeface="Calibri" panose="020F0502020204030204" pitchFamily="34" charset="0"/>
                <a:cs typeface="Arial" panose="020B0604020202020204" pitchFamily="34" charset="0"/>
              </a:rPr>
              <a:t>втрата слуху, спричинена шумом;</a:t>
            </a:r>
          </a:p>
          <a:p>
            <a:pPr lvl="2"/>
            <a:r>
              <a:rPr lang="uk-UA" sz="2200" dirty="0">
                <a:solidFill>
                  <a:schemeClr val="tx2"/>
                </a:solidFill>
                <a:latin typeface="Arial" panose="020B0604020202020204" pitchFamily="34" charset="0"/>
                <a:ea typeface="Calibri" panose="020F0502020204030204" pitchFamily="34" charset="0"/>
                <a:cs typeface="Arial" panose="020B0604020202020204" pitchFamily="34" charset="0"/>
              </a:rPr>
              <a:t>силікоз (захворювання легень, спричинене вдиханням пилу, який містить вільний кришталевий діоксид силіцію);</a:t>
            </a:r>
          </a:p>
          <a:p>
            <a:pPr lvl="2"/>
            <a:r>
              <a:rPr lang="uk-UA" sz="2200" dirty="0">
                <a:solidFill>
                  <a:schemeClr val="tx2"/>
                </a:solidFill>
                <a:latin typeface="Arial" panose="020B0604020202020204" pitchFamily="34" charset="0"/>
                <a:ea typeface="Calibri" panose="020F0502020204030204" pitchFamily="34" charset="0"/>
                <a:cs typeface="Arial" panose="020B0604020202020204" pitchFamily="34" charset="0"/>
              </a:rPr>
              <a:t>захворювання опорно-рухового апарату, спричинені одноманітною напруженою працею тощо</a:t>
            </a:r>
            <a:endParaRPr lang="en-CA" sz="2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1766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24383" y="1395352"/>
            <a:ext cx="4025454" cy="926934"/>
          </a:xfrm>
        </p:spPr>
        <p:txBody>
          <a:bodyPr/>
          <a:lstStyle/>
          <a:p>
            <a:r>
              <a:rPr lang="uk-UA" sz="2400" dirty="0">
                <a:latin typeface="Arial" panose="020B0604020202020204" pitchFamily="34" charset="0"/>
                <a:cs typeface="Arial" panose="020B0604020202020204" pitchFamily="34" charset="0"/>
              </a:rPr>
              <a:t>Небезпечна подія</a:t>
            </a:r>
            <a:endParaRPr lang="es-ES" sz="2400" dirty="0">
              <a:highlight>
                <a:srgbClr val="FFFF00"/>
              </a:highlight>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31</a:t>
            </a:fld>
            <a:endParaRPr lang="en-GB">
              <a:latin typeface="Arial" panose="020B0604020202020204" pitchFamily="34" charset="0"/>
              <a:cs typeface="Arial" panose="020B0604020202020204" pitchFamily="34" charset="0"/>
            </a:endParaRPr>
          </a:p>
        </p:txBody>
      </p:sp>
      <p:pic>
        <p:nvPicPr>
          <p:cNvPr id="12" name="Marcador de contenido 11" descr="42_slide_ilus.jpg"/>
          <p:cNvPicPr>
            <a:picLocks noGrp="1" noChangeAspect="1"/>
          </p:cNvPicPr>
          <p:nvPr>
            <p:ph sz="half" idx="2"/>
          </p:nvPr>
        </p:nvPicPr>
        <p:blipFill>
          <a:blip r:embed="rId3" cstate="screen">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768" b="96186" l="6851" r="91271">
                        <a14:foregroundMark x1="10055" y1="21097" x2="10055" y2="21097"/>
                        <a14:foregroundMark x1="6851" y1="21573" x2="6851" y2="21573"/>
                        <a14:foregroundMark x1="17901" y1="29082" x2="17901" y2="29082"/>
                        <a14:foregroundMark x1="64530" y1="50417" x2="64530" y2="50417"/>
                        <a14:foregroundMark x1="68066" y1="90822" x2="68066" y2="90822"/>
                        <a14:foregroundMark x1="64972" y1="96186" x2="64972" y2="96186"/>
                        <a14:foregroundMark x1="91381" y1="77235" x2="91381" y2="77235"/>
                        <a14:foregroundMark x1="29392" y1="64124" x2="29392" y2="64124"/>
                        <a14:foregroundMark x1="47403" y1="91418" x2="47403" y2="91418"/>
                        <a14:foregroundMark x1="64972" y1="33135" x2="64972" y2="33135"/>
                        <a14:foregroundMark x1="63646" y1="4768" x2="63646" y2="4768"/>
                        <a14:foregroundMark x1="58895" y1="9416" x2="58895" y2="9416"/>
                        <a14:foregroundMark x1="44530" y1="21454" x2="44530" y2="21454"/>
                        <a14:foregroundMark x1="44309" y1="21692" x2="44309" y2="21692"/>
                        <a14:foregroundMark x1="44309" y1="21692" x2="44309" y2="21692"/>
                        <a14:foregroundMark x1="44420" y1="22050" x2="44420" y2="22050"/>
                        <a14:foregroundMark x1="45083" y1="21931" x2="45083" y2="21931"/>
                        <a14:foregroundMark x1="44972" y1="22050" x2="44972" y2="22050"/>
                        <a14:foregroundMark x1="54586" y1="7032" x2="54586" y2="7032"/>
                        <a14:foregroundMark x1="55359" y1="9535" x2="55359" y2="9535"/>
                        <a14:foregroundMark x1="61547" y1="17044" x2="61547" y2="17044"/>
                        <a14:foregroundMark x1="64088" y1="13945" x2="64088" y2="13945"/>
                        <a14:foregroundMark x1="59337" y1="8939" x2="59337" y2="8939"/>
                        <a14:foregroundMark x1="48066" y1="15852" x2="48066" y2="15852"/>
                        <a14:foregroundMark x1="47293" y1="14422" x2="48066" y2="15375"/>
                        <a14:foregroundMark x1="44751" y1="13468" x2="43315" y2="16091"/>
                        <a14:foregroundMark x1="42541" y1="17163" x2="47072" y2="21812"/>
                        <a14:foregroundMark x1="44751" y1="21454" x2="44088" y2="21216"/>
                        <a14:foregroundMark x1="49171" y1="18594" x2="49392" y2="15733"/>
                        <a14:foregroundMark x1="49503" y1="13230" x2="51050" y2="17163"/>
                        <a14:foregroundMark x1="44641" y1="33850" x2="41878" y2="39213"/>
                        <a14:foregroundMark x1="41547" y1="36353" x2="41436" y2="36591"/>
                        <a14:foregroundMark x1="18011" y1="29797" x2="18343" y2="31943"/>
                      </a14:backgroundRemoval>
                    </a14:imgEffect>
                  </a14:imgLayer>
                </a14:imgProps>
              </a:ext>
              <a:ext uri="{28A0092B-C50C-407E-A947-70E740481C1C}">
                <a14:useLocalDpi xmlns:a14="http://schemas.microsoft.com/office/drawing/2010/main"/>
              </a:ext>
            </a:extLst>
          </a:blip>
          <a:srcRect l="4605" r="4605"/>
          <a:stretch>
            <a:fillRect/>
          </a:stretch>
        </p:blipFill>
        <p:spPr>
          <a:xfrm>
            <a:off x="6511355" y="232518"/>
            <a:ext cx="3412800" cy="3482977"/>
          </a:xfrm>
        </p:spPr>
      </p:pic>
      <p:sp>
        <p:nvSpPr>
          <p:cNvPr id="8" name="Прямокутник 7">
            <a:extLst>
              <a:ext uri="{FF2B5EF4-FFF2-40B4-BE49-F238E27FC236}">
                <a16:creationId xmlns:a16="http://schemas.microsoft.com/office/drawing/2014/main" id="{1CE8F6E8-340A-E22A-E4B4-C491F1B755B1}"/>
              </a:ext>
            </a:extLst>
          </p:cNvPr>
          <p:cNvSpPr/>
          <p:nvPr/>
        </p:nvSpPr>
        <p:spPr>
          <a:xfrm>
            <a:off x="4325257" y="3898521"/>
            <a:ext cx="7376204" cy="1556488"/>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9" name="Прямокутник 8">
            <a:extLst>
              <a:ext uri="{FF2B5EF4-FFF2-40B4-BE49-F238E27FC236}">
                <a16:creationId xmlns:a16="http://schemas.microsoft.com/office/drawing/2014/main" id="{4859D11B-7B7C-7768-6D76-A6DAA2574766}"/>
              </a:ext>
            </a:extLst>
          </p:cNvPr>
          <p:cNvSpPr/>
          <p:nvPr/>
        </p:nvSpPr>
        <p:spPr>
          <a:xfrm>
            <a:off x="279197" y="3898521"/>
            <a:ext cx="3825399" cy="1556488"/>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lvl="0" algn="ctr"/>
            <a:r>
              <a:rPr lang="uk-UA" sz="2800" dirty="0">
                <a:latin typeface="Arial" panose="020B0604020202020204" pitchFamily="34" charset="0"/>
                <a:cs typeface="Arial" panose="020B0604020202020204" pitchFamily="34" charset="0"/>
              </a:rPr>
              <a:t>Небезпечна подія</a:t>
            </a:r>
            <a:endParaRPr lang="en-US" sz="2800" dirty="0">
              <a:solidFill>
                <a:schemeClr val="bg2"/>
              </a:solidFill>
              <a:latin typeface="Arial" panose="020B0604020202020204" pitchFamily="34" charset="0"/>
              <a:cs typeface="Arial" panose="020B0604020202020204" pitchFamily="34" charset="0"/>
            </a:endParaRPr>
          </a:p>
        </p:txBody>
      </p:sp>
      <p:sp>
        <p:nvSpPr>
          <p:cNvPr id="11" name="Título 1">
            <a:extLst>
              <a:ext uri="{FF2B5EF4-FFF2-40B4-BE49-F238E27FC236}">
                <a16:creationId xmlns:a16="http://schemas.microsoft.com/office/drawing/2014/main" id="{6A71C562-C5E1-1BEF-ECD6-7C47646D99DE}"/>
              </a:ext>
            </a:extLst>
          </p:cNvPr>
          <p:cNvSpPr txBox="1">
            <a:spLocks/>
          </p:cNvSpPr>
          <p:nvPr/>
        </p:nvSpPr>
        <p:spPr>
          <a:xfrm>
            <a:off x="4561793" y="4095034"/>
            <a:ext cx="6919007" cy="120972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buClr>
                <a:schemeClr val="accent2"/>
              </a:buClr>
              <a:buSzPct val="90000"/>
            </a:pPr>
            <a:r>
              <a:rPr lang="uk-UA" sz="2000" b="0" dirty="0">
                <a:latin typeface="Arial" panose="020B0604020202020204" pitchFamily="34" charset="0"/>
                <a:ea typeface="Calibri" panose="020F0502020204030204" pitchFamily="34" charset="0"/>
                <a:cs typeface="Arial" panose="020B0604020202020204" pitchFamily="34" charset="0"/>
              </a:rPr>
              <a:t>Легко ідентифікована подія, визначена в національних законах і нормативних актах, що може спричинити травму чи захворювання осіб, які працюють, або населення (відмова будівельного крана тощо)</a:t>
            </a:r>
          </a:p>
          <a:p>
            <a:pPr lvl="0">
              <a:buClr>
                <a:schemeClr val="accent2"/>
              </a:buClr>
              <a:buSzPct val="90000"/>
            </a:pPr>
            <a:endParaRPr lang="en-US" sz="2000" b="0" dirty="0">
              <a:latin typeface="Arial" panose="020B0604020202020204" pitchFamily="34" charset="0"/>
              <a:ea typeface="Calibri" panose="020F0502020204030204" pitchFamily="34" charset="0"/>
              <a:cs typeface="Arial" panose="020B0604020202020204" pitchFamily="34" charset="0"/>
            </a:endParaRPr>
          </a:p>
        </p:txBody>
      </p:sp>
      <p:sp>
        <p:nvSpPr>
          <p:cNvPr id="14" name="Marcador de pie de página 3">
            <a:extLst>
              <a:ext uri="{FF2B5EF4-FFF2-40B4-BE49-F238E27FC236}">
                <a16:creationId xmlns:a16="http://schemas.microsoft.com/office/drawing/2014/main" id="{F00A2631-5066-4C3A-B592-F7F1F05257D7}"/>
              </a:ext>
            </a:extLst>
          </p:cNvPr>
          <p:cNvSpPr>
            <a:spLocks noGrp="1"/>
          </p:cNvSpPr>
          <p:nvPr>
            <p:ph type="ftr" sz="quarter" idx="11"/>
          </p:nvPr>
        </p:nvSpPr>
        <p:spPr>
          <a:xfrm>
            <a:off x="490538" y="6403977"/>
            <a:ext cx="5605462" cy="180000"/>
          </a:xfrm>
        </p:spPr>
        <p:txBody>
          <a:bodyPr/>
          <a:lstStyle/>
          <a:p>
            <a:r>
              <a:rPr lang="ru-RU" dirty="0" err="1"/>
              <a:t>Визначення</a:t>
            </a:r>
            <a:r>
              <a:rPr lang="ru-RU" dirty="0"/>
              <a:t> </a:t>
            </a:r>
            <a:r>
              <a:rPr lang="ru-RU" dirty="0" err="1"/>
              <a:t>згідно</a:t>
            </a:r>
            <a:r>
              <a:rPr lang="ru-RU" dirty="0"/>
              <a:t> з МОП</a:t>
            </a:r>
            <a:endParaRPr lang="en-GB" dirty="0"/>
          </a:p>
        </p:txBody>
      </p:sp>
    </p:spTree>
    <p:extLst>
      <p:ext uri="{BB962C8B-B14F-4D97-AF65-F5344CB8AC3E}">
        <p14:creationId xmlns:p14="http://schemas.microsoft.com/office/powerpoint/2010/main" val="128587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32</a:t>
            </a:fld>
            <a:endParaRPr lang="en-GB">
              <a:latin typeface="Arial" panose="020B0604020202020204" pitchFamily="34" charset="0"/>
              <a:cs typeface="Arial" panose="020B0604020202020204" pitchFamily="34" charset="0"/>
            </a:endParaRPr>
          </a:p>
        </p:txBody>
      </p:sp>
      <p:pic>
        <p:nvPicPr>
          <p:cNvPr id="9" name="Imagen 3" descr="42_slide_picture.jpg">
            <a:extLst>
              <a:ext uri="{FF2B5EF4-FFF2-40B4-BE49-F238E27FC236}">
                <a16:creationId xmlns:a16="http://schemas.microsoft.com/office/drawing/2014/main" id="{1045A902-B060-18C2-9B4E-52FD81AFFCCD}"/>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326870" y="271248"/>
            <a:ext cx="3387436" cy="3433156"/>
          </a:xfrm>
          <a:prstGeom prst="rect">
            <a:avLst/>
          </a:prstGeom>
          <a:ln>
            <a:noFill/>
          </a:ln>
          <a:effectLst/>
        </p:spPr>
      </p:pic>
      <p:sp>
        <p:nvSpPr>
          <p:cNvPr id="4" name="Прямокутник 3">
            <a:extLst>
              <a:ext uri="{FF2B5EF4-FFF2-40B4-BE49-F238E27FC236}">
                <a16:creationId xmlns:a16="http://schemas.microsoft.com/office/drawing/2014/main" id="{A53C5095-A3FD-919A-80CC-7BF40D4C59B5}"/>
              </a:ext>
            </a:extLst>
          </p:cNvPr>
          <p:cNvSpPr/>
          <p:nvPr/>
        </p:nvSpPr>
        <p:spPr>
          <a:xfrm>
            <a:off x="4325257" y="3898521"/>
            <a:ext cx="7376204" cy="1556488"/>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6" name="Прямокутник 5">
            <a:extLst>
              <a:ext uri="{FF2B5EF4-FFF2-40B4-BE49-F238E27FC236}">
                <a16:creationId xmlns:a16="http://schemas.microsoft.com/office/drawing/2014/main" id="{90557042-1550-B615-EC50-4B88BDA2ECAA}"/>
              </a:ext>
            </a:extLst>
          </p:cNvPr>
          <p:cNvSpPr/>
          <p:nvPr/>
        </p:nvSpPr>
        <p:spPr>
          <a:xfrm>
            <a:off x="424383" y="3898521"/>
            <a:ext cx="3825399" cy="1556488"/>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marL="0" lvl="0" algn="ctr" defTabSz="914400" rtl="0" eaLnBrk="1" latinLnBrk="0" hangingPunct="1"/>
            <a:r>
              <a:rPr lang="uk-UA" sz="2800" kern="1200" dirty="0">
                <a:solidFill>
                  <a:schemeClr val="lt1"/>
                </a:solidFill>
                <a:latin typeface="Arial" panose="020B0604020202020204" pitchFamily="34" charset="0"/>
                <a:cs typeface="Arial" panose="020B0604020202020204" pitchFamily="34" charset="0"/>
              </a:rPr>
              <a:t>Аварійна ситуація</a:t>
            </a:r>
            <a:endParaRPr lang="en-US" sz="2800" kern="1200" dirty="0">
              <a:solidFill>
                <a:schemeClr val="lt1"/>
              </a:solidFill>
              <a:latin typeface="Arial" panose="020B0604020202020204" pitchFamily="34" charset="0"/>
              <a:cs typeface="Arial" panose="020B0604020202020204" pitchFamily="34" charset="0"/>
            </a:endParaRPr>
          </a:p>
        </p:txBody>
      </p:sp>
      <p:sp>
        <p:nvSpPr>
          <p:cNvPr id="8" name="Título 1">
            <a:extLst>
              <a:ext uri="{FF2B5EF4-FFF2-40B4-BE49-F238E27FC236}">
                <a16:creationId xmlns:a16="http://schemas.microsoft.com/office/drawing/2014/main" id="{8C8A8AAB-A1B8-C3AE-8C59-3EA3B5FE6C55}"/>
              </a:ext>
            </a:extLst>
          </p:cNvPr>
          <p:cNvSpPr txBox="1">
            <a:spLocks/>
          </p:cNvSpPr>
          <p:nvPr/>
        </p:nvSpPr>
        <p:spPr>
          <a:xfrm>
            <a:off x="4561793" y="4368800"/>
            <a:ext cx="7139668" cy="7112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buClr>
                <a:schemeClr val="accent2"/>
              </a:buClr>
              <a:buSzPct val="90000"/>
            </a:pPr>
            <a:r>
              <a:rPr lang="uk-UA" sz="2000" b="0" dirty="0">
                <a:latin typeface="Arial" panose="020B0604020202020204" pitchFamily="34" charset="0"/>
                <a:ea typeface="Calibri" panose="020F0502020204030204" pitchFamily="34" charset="0"/>
                <a:cs typeface="Arial" panose="020B0604020202020204" pitchFamily="34" charset="0"/>
              </a:rPr>
              <a:t>Без травмування. </a:t>
            </a:r>
          </a:p>
          <a:p>
            <a:pPr>
              <a:buClr>
                <a:schemeClr val="accent2"/>
              </a:buClr>
              <a:buSzPct val="90000"/>
            </a:pPr>
            <a:r>
              <a:rPr lang="uk-UA" sz="2000" b="0" dirty="0">
                <a:latin typeface="Arial" panose="020B0604020202020204" pitchFamily="34" charset="0"/>
                <a:ea typeface="Calibri" panose="020F0502020204030204" pitchFamily="34" charset="0"/>
                <a:cs typeface="Arial" panose="020B0604020202020204" pitchFamily="34" charset="0"/>
              </a:rPr>
              <a:t>У національному законодавстві України не визначена</a:t>
            </a:r>
            <a:endParaRPr lang="en-GB" sz="2000" b="0" dirty="0">
              <a:latin typeface="Arial" panose="020B0604020202020204" pitchFamily="34" charset="0"/>
              <a:ea typeface="Calibri" panose="020F0502020204030204" pitchFamily="34" charset="0"/>
              <a:cs typeface="Arial" panose="020B0604020202020204" pitchFamily="34" charset="0"/>
            </a:endParaRPr>
          </a:p>
        </p:txBody>
      </p:sp>
      <p:sp>
        <p:nvSpPr>
          <p:cNvPr id="16" name="Título 1">
            <a:extLst>
              <a:ext uri="{FF2B5EF4-FFF2-40B4-BE49-F238E27FC236}">
                <a16:creationId xmlns:a16="http://schemas.microsoft.com/office/drawing/2014/main" id="{8B27DFDE-9C48-B100-3C3A-A12830C69370}"/>
              </a:ext>
            </a:extLst>
          </p:cNvPr>
          <p:cNvSpPr>
            <a:spLocks noGrp="1"/>
          </p:cNvSpPr>
          <p:nvPr>
            <p:ph type="title"/>
          </p:nvPr>
        </p:nvSpPr>
        <p:spPr>
          <a:xfrm>
            <a:off x="490538" y="1485793"/>
            <a:ext cx="4025454" cy="926934"/>
          </a:xfrm>
        </p:spPr>
        <p:txBody>
          <a:bodyPr/>
          <a:lstStyle/>
          <a:p>
            <a:r>
              <a:rPr lang="uk-UA" sz="2400" dirty="0">
                <a:latin typeface="Arial" panose="020B0604020202020204" pitchFamily="34" charset="0"/>
                <a:cs typeface="Arial" panose="020B0604020202020204" pitchFamily="34" charset="0"/>
              </a:rPr>
              <a:t>Аварійна ситуація </a:t>
            </a:r>
            <a:endParaRPr lang="es-ES" sz="2400" dirty="0">
              <a:highlight>
                <a:srgbClr val="FFFF00"/>
              </a:highlight>
              <a:latin typeface="Arial" panose="020B0604020202020204" pitchFamily="34" charset="0"/>
              <a:cs typeface="Arial" panose="020B0604020202020204" pitchFamily="34" charset="0"/>
            </a:endParaRPr>
          </a:p>
        </p:txBody>
      </p:sp>
      <p:sp>
        <p:nvSpPr>
          <p:cNvPr id="11" name="Marcador de pie de página 3">
            <a:extLst>
              <a:ext uri="{FF2B5EF4-FFF2-40B4-BE49-F238E27FC236}">
                <a16:creationId xmlns:a16="http://schemas.microsoft.com/office/drawing/2014/main" id="{3D07909E-B886-4E16-8729-4CC0476D57A6}"/>
              </a:ext>
            </a:extLst>
          </p:cNvPr>
          <p:cNvSpPr>
            <a:spLocks noGrp="1"/>
          </p:cNvSpPr>
          <p:nvPr>
            <p:ph type="ftr" sz="quarter" idx="11"/>
          </p:nvPr>
        </p:nvSpPr>
        <p:spPr>
          <a:xfrm>
            <a:off x="490538" y="6403977"/>
            <a:ext cx="5605462" cy="180000"/>
          </a:xfrm>
        </p:spPr>
        <p:txBody>
          <a:bodyPr/>
          <a:lstStyle/>
          <a:p>
            <a:r>
              <a:rPr lang="ru-RU" dirty="0" err="1"/>
              <a:t>Визначення</a:t>
            </a:r>
            <a:r>
              <a:rPr lang="ru-RU" dirty="0"/>
              <a:t> </a:t>
            </a:r>
            <a:r>
              <a:rPr lang="ru-RU" dirty="0" err="1"/>
              <a:t>згідно</a:t>
            </a:r>
            <a:r>
              <a:rPr lang="ru-RU" dirty="0"/>
              <a:t> з МОП</a:t>
            </a:r>
            <a:endParaRPr lang="en-GB" dirty="0"/>
          </a:p>
        </p:txBody>
      </p:sp>
    </p:spTree>
    <p:extLst>
      <p:ext uri="{BB962C8B-B14F-4D97-AF65-F5344CB8AC3E}">
        <p14:creationId xmlns:p14="http://schemas.microsoft.com/office/powerpoint/2010/main" val="350293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1442752"/>
            <a:ext cx="11367633" cy="411995"/>
          </a:xfrm>
        </p:spPr>
        <p:txBody>
          <a:bodyPr/>
          <a:lstStyle/>
          <a:p>
            <a:r>
              <a:rPr lang="uk-UA" sz="2400" dirty="0">
                <a:latin typeface="Arial" panose="020B0604020202020204" pitchFamily="34" charset="0"/>
                <a:cs typeface="Arial" panose="020B0604020202020204" pitchFamily="34" charset="0"/>
              </a:rPr>
              <a:t>Розслідування нещасних випадків/захворювань і аварійних ситуацій</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0538" y="1961646"/>
            <a:ext cx="4827014" cy="3853081"/>
          </a:xfrm>
        </p:spPr>
        <p:txBody>
          <a:bodyPr/>
          <a:lstStyle/>
          <a:p>
            <a:pPr>
              <a:spcBef>
                <a:spcPts val="0"/>
              </a:spcBef>
              <a:spcAft>
                <a:spcPts val="0"/>
              </a:spcAft>
            </a:pPr>
            <a:r>
              <a:rPr lang="uk-UA" sz="20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Нещасні випадки, захворювання та аварійні ситуації мають розслідуватися й аналізуватися з метою:</a:t>
            </a:r>
            <a:endParaRPr lang="en-GB" sz="2000" b="0" dirty="0">
              <a:solidFill>
                <a:schemeClr val="tx2"/>
              </a:solidFill>
              <a:highlight>
                <a:srgbClr val="00CC00"/>
              </a:highlight>
              <a:latin typeface="Arial" panose="020B0604020202020204" pitchFamily="34" charset="0"/>
              <a:cs typeface="Arial" panose="020B0604020202020204" pitchFamily="34" charset="0"/>
            </a:endParaRPr>
          </a:p>
          <a:p>
            <a:pPr lvl="2">
              <a:spcBef>
                <a:spcPts val="0"/>
              </a:spcBef>
            </a:pPr>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встановити, чому вони трапилися (причини)</a:t>
            </a:r>
            <a:endParaRPr lang="en-GB" sz="2000" dirty="0">
              <a:solidFill>
                <a:schemeClr val="tx2"/>
              </a:solidFill>
              <a:latin typeface="Arial" panose="020B0604020202020204" pitchFamily="34" charset="0"/>
              <a:cs typeface="Arial" panose="020B0604020202020204" pitchFamily="34" charset="0"/>
            </a:endParaRPr>
          </a:p>
          <a:p>
            <a:pPr lvl="2">
              <a:spcBef>
                <a:spcPts val="0"/>
              </a:spcBef>
            </a:pPr>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зібрати та зберегти докази для подання претензій</a:t>
            </a:r>
            <a:endParaRPr lang="en-GB" sz="2000" dirty="0">
              <a:solidFill>
                <a:schemeClr val="tx2"/>
              </a:solidFill>
              <a:latin typeface="Arial" panose="020B0604020202020204" pitchFamily="34" charset="0"/>
              <a:cs typeface="Arial" panose="020B0604020202020204" pitchFamily="34" charset="0"/>
            </a:endParaRPr>
          </a:p>
          <a:p>
            <a:pPr lvl="2">
              <a:spcBef>
                <a:spcPts val="0"/>
              </a:spcBef>
            </a:pPr>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визначити заходи контролю, потрібні для запобігання їхньому повторенню</a:t>
            </a:r>
            <a:endParaRPr lang="en-GB" sz="2000" dirty="0">
              <a:solidFill>
                <a:schemeClr val="tx2"/>
              </a:solidFill>
              <a:latin typeface="Arial" panose="020B0604020202020204" pitchFamily="34" charset="0"/>
              <a:cs typeface="Arial" panose="020B0604020202020204" pitchFamily="34" charset="0"/>
            </a:endParaRPr>
          </a:p>
          <a:p>
            <a:pPr lvl="2">
              <a:spcBef>
                <a:spcPts val="0"/>
              </a:spcBef>
            </a:pPr>
            <a:r>
              <a:rPr lang="uk-UA"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запобігти будь-яким травмам або втраті працездатності в майбутньому</a:t>
            </a:r>
            <a:endParaRPr lang="en-GB" sz="2000"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33</a:t>
            </a:fld>
            <a:endParaRPr lang="en-GB">
              <a:latin typeface="Arial" panose="020B0604020202020204" pitchFamily="34" charset="0"/>
              <a:cs typeface="Arial" panose="020B0604020202020204" pitchFamily="34" charset="0"/>
            </a:endParaRPr>
          </a:p>
        </p:txBody>
      </p:sp>
      <p:graphicFrame>
        <p:nvGraphicFramePr>
          <p:cNvPr id="4" name="Схема 3">
            <a:extLst>
              <a:ext uri="{FF2B5EF4-FFF2-40B4-BE49-F238E27FC236}">
                <a16:creationId xmlns:a16="http://schemas.microsoft.com/office/drawing/2014/main" id="{73BF5DF0-FDE0-265C-6654-1864B2731743}"/>
              </a:ext>
            </a:extLst>
          </p:cNvPr>
          <p:cNvGraphicFramePr/>
          <p:nvPr>
            <p:extLst>
              <p:ext uri="{D42A27DB-BD31-4B8C-83A1-F6EECF244321}">
                <p14:modId xmlns:p14="http://schemas.microsoft.com/office/powerpoint/2010/main" val="4142234081"/>
              </p:ext>
            </p:extLst>
          </p:nvPr>
        </p:nvGraphicFramePr>
        <p:xfrm>
          <a:off x="5094513" y="1854747"/>
          <a:ext cx="4243077" cy="39575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22AE35F3-2085-B8B9-1786-0544E50D8189}"/>
              </a:ext>
            </a:extLst>
          </p:cNvPr>
          <p:cNvSpPr txBox="1">
            <a:spLocks/>
          </p:cNvSpPr>
          <p:nvPr/>
        </p:nvSpPr>
        <p:spPr>
          <a:xfrm>
            <a:off x="7754365" y="2129338"/>
            <a:ext cx="3311909" cy="471901"/>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b="0" dirty="0">
                <a:solidFill>
                  <a:schemeClr val="accent1">
                    <a:lumMod val="75000"/>
                  </a:schemeClr>
                </a:solidFill>
                <a:latin typeface="Arial" panose="020B0604020202020204" pitchFamily="34" charset="0"/>
                <a:cs typeface="Arial" panose="020B0604020202020204" pitchFamily="34" charset="0"/>
              </a:rPr>
              <a:t>Смертельна чи тяжка травма</a:t>
            </a:r>
          </a:p>
        </p:txBody>
      </p:sp>
      <p:sp>
        <p:nvSpPr>
          <p:cNvPr id="9" name="Content Placeholder 2">
            <a:extLst>
              <a:ext uri="{FF2B5EF4-FFF2-40B4-BE49-F238E27FC236}">
                <a16:creationId xmlns:a16="http://schemas.microsoft.com/office/drawing/2014/main" id="{C48A5A24-845A-8E5A-4710-911A077B4887}"/>
              </a:ext>
            </a:extLst>
          </p:cNvPr>
          <p:cNvSpPr txBox="1">
            <a:spLocks/>
          </p:cNvSpPr>
          <p:nvPr/>
        </p:nvSpPr>
        <p:spPr>
          <a:xfrm>
            <a:off x="8533462" y="3444798"/>
            <a:ext cx="2628000" cy="72000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b="0" dirty="0">
                <a:solidFill>
                  <a:schemeClr val="accent1">
                    <a:lumMod val="75000"/>
                  </a:schemeClr>
                </a:solidFill>
                <a:latin typeface="Arial" panose="020B0604020202020204" pitchFamily="34" charset="0"/>
                <a:cs typeface="Arial" panose="020B0604020202020204" pitchFamily="34" charset="0"/>
              </a:rPr>
              <a:t>Травми, що потребують першої допомоги</a:t>
            </a:r>
          </a:p>
        </p:txBody>
      </p:sp>
      <p:sp>
        <p:nvSpPr>
          <p:cNvPr id="11" name="Content Placeholder 2">
            <a:extLst>
              <a:ext uri="{FF2B5EF4-FFF2-40B4-BE49-F238E27FC236}">
                <a16:creationId xmlns:a16="http://schemas.microsoft.com/office/drawing/2014/main" id="{8C1806CD-B231-C88B-255F-576997D2AF1E}"/>
              </a:ext>
            </a:extLst>
          </p:cNvPr>
          <p:cNvSpPr txBox="1">
            <a:spLocks/>
          </p:cNvSpPr>
          <p:nvPr/>
        </p:nvSpPr>
        <p:spPr>
          <a:xfrm>
            <a:off x="8096320" y="2823748"/>
            <a:ext cx="2628000" cy="461497"/>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b="0" dirty="0">
                <a:solidFill>
                  <a:schemeClr val="accent1">
                    <a:lumMod val="75000"/>
                  </a:schemeClr>
                </a:solidFill>
                <a:latin typeface="Arial" panose="020B0604020202020204" pitchFamily="34" charset="0"/>
                <a:cs typeface="Arial" panose="020B0604020202020204" pitchFamily="34" charset="0"/>
              </a:rPr>
              <a:t>Легкі травми</a:t>
            </a:r>
          </a:p>
        </p:txBody>
      </p:sp>
      <p:sp>
        <p:nvSpPr>
          <p:cNvPr id="12" name="Content Placeholder 2">
            <a:extLst>
              <a:ext uri="{FF2B5EF4-FFF2-40B4-BE49-F238E27FC236}">
                <a16:creationId xmlns:a16="http://schemas.microsoft.com/office/drawing/2014/main" id="{3B5B9ED8-7A7D-18ED-528E-E492F76FC416}"/>
              </a:ext>
            </a:extLst>
          </p:cNvPr>
          <p:cNvSpPr txBox="1">
            <a:spLocks/>
          </p:cNvSpPr>
          <p:nvPr/>
        </p:nvSpPr>
        <p:spPr>
          <a:xfrm>
            <a:off x="9410320" y="5111442"/>
            <a:ext cx="2628000" cy="48917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b="0" dirty="0">
                <a:solidFill>
                  <a:schemeClr val="accent1">
                    <a:lumMod val="75000"/>
                  </a:schemeClr>
                </a:solidFill>
                <a:latin typeface="Arial" panose="020B0604020202020204" pitchFamily="34" charset="0"/>
                <a:cs typeface="Arial" panose="020B0604020202020204" pitchFamily="34" charset="0"/>
              </a:rPr>
              <a:t>Аварійна ситуація</a:t>
            </a:r>
            <a:endParaRPr lang="en-GB" b="0" dirty="0">
              <a:solidFill>
                <a:schemeClr val="accent1">
                  <a:lumMod val="75000"/>
                </a:schemeClr>
              </a:solidFill>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B1D6D93E-4EC4-B0B0-EDF0-D8570431C041}"/>
              </a:ext>
            </a:extLst>
          </p:cNvPr>
          <p:cNvSpPr txBox="1">
            <a:spLocks/>
          </p:cNvSpPr>
          <p:nvPr/>
        </p:nvSpPr>
        <p:spPr>
          <a:xfrm>
            <a:off x="9073462" y="4223188"/>
            <a:ext cx="2628000" cy="720000"/>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uk-UA" b="0" dirty="0">
                <a:solidFill>
                  <a:schemeClr val="accent1">
                    <a:lumMod val="75000"/>
                  </a:schemeClr>
                </a:solidFill>
                <a:latin typeface="Arial" panose="020B0604020202020204" pitchFamily="34" charset="0"/>
                <a:cs typeface="Arial" panose="020B0604020202020204" pitchFamily="34" charset="0"/>
              </a:rPr>
              <a:t>Нещасні випадки з пошкодженням майна</a:t>
            </a:r>
          </a:p>
        </p:txBody>
      </p:sp>
      <p:sp>
        <p:nvSpPr>
          <p:cNvPr id="10" name="Title 1">
            <a:extLst>
              <a:ext uri="{FF2B5EF4-FFF2-40B4-BE49-F238E27FC236}">
                <a16:creationId xmlns:a16="http://schemas.microsoft.com/office/drawing/2014/main" id="{5742DB79-7E5A-5091-C12A-7CFF2E05AEA8}"/>
              </a:ext>
            </a:extLst>
          </p:cNvPr>
          <p:cNvSpPr txBox="1">
            <a:spLocks/>
          </p:cNvSpPr>
          <p:nvPr/>
        </p:nvSpPr>
        <p:spPr>
          <a:xfrm>
            <a:off x="490538" y="5955139"/>
            <a:ext cx="10049493" cy="35314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1200" b="0" i="0" u="none" strike="noStrike" dirty="0">
                <a:solidFill>
                  <a:srgbClr val="333333"/>
                </a:solidFill>
                <a:effectLst/>
                <a:latin typeface="Arial" panose="020B0604020202020204" pitchFamily="34" charset="0"/>
                <a:cs typeface="Arial" panose="020B0604020202020204" pitchFamily="34" charset="0"/>
              </a:rPr>
              <a:t>Джерело: «Порядок розслідування та обліку нещасних випадків, професійних захворювань та аварій на виробництві», затверджений постановою Кабінету Міністрів України від 17 квітня 2019 р. № 337</a:t>
            </a:r>
            <a:endParaRPr lang="uk-UA" sz="12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279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1423194"/>
            <a:ext cx="4994215" cy="1150383"/>
          </a:xfrm>
          <a:noFill/>
        </p:spPr>
        <p:txBody>
          <a:bodyPr/>
          <a:lstStyle/>
          <a:p>
            <a:r>
              <a:rPr lang="uk-UA" sz="2400" dirty="0">
                <a:latin typeface="Arial" panose="020B0604020202020204" pitchFamily="34" charset="0"/>
                <a:cs typeface="Arial" panose="020B0604020202020204" pitchFamily="34" charset="0"/>
              </a:rPr>
              <a:t>Повідомлення про інциденти, їхній облік і розслідування</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0538" y="3048000"/>
            <a:ext cx="4720092" cy="3012337"/>
          </a:xfrm>
        </p:spPr>
        <p:txBody>
          <a:bodyPr/>
          <a:lstStyle/>
          <a:p>
            <a:pPr lvl="2"/>
            <a:r>
              <a:rPr lang="uk-UA" sz="2000" dirty="0">
                <a:solidFill>
                  <a:schemeClr val="tx2"/>
                </a:solidFill>
                <a:latin typeface="Arial" panose="020B0604020202020204" pitchFamily="34" charset="0"/>
                <a:cs typeface="Arial" panose="020B0604020202020204" pitchFamily="34" charset="0"/>
              </a:rPr>
              <a:t>Повідомляйте про всі інциденти згідно з вимогами національного законодавства</a:t>
            </a:r>
            <a:endParaRPr lang="en-US" sz="2000" dirty="0">
              <a:solidFill>
                <a:schemeClr val="tx2"/>
              </a:solidFill>
              <a:latin typeface="Arial" panose="020B0604020202020204" pitchFamily="34" charset="0"/>
              <a:cs typeface="Arial" panose="020B0604020202020204" pitchFamily="34" charset="0"/>
            </a:endParaRPr>
          </a:p>
          <a:p>
            <a:pPr lvl="2"/>
            <a:r>
              <a:rPr lang="uk-UA" sz="2000" dirty="0">
                <a:solidFill>
                  <a:schemeClr val="tx2"/>
                </a:solidFill>
                <a:latin typeface="Arial" panose="020B0604020202020204" pitchFamily="34" charset="0"/>
                <a:cs typeface="Arial" panose="020B0604020202020204" pitchFamily="34" charset="0"/>
              </a:rPr>
              <a:t>Реєструйте всі інциденти, щоб підприємство могло враховувати такий досвід і вживати заходів для запобігання аналогічним випадкам</a:t>
            </a:r>
            <a:endParaRPr lang="en-GB" sz="2000" dirty="0">
              <a:solidFill>
                <a:schemeClr val="tx2"/>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34</a:t>
            </a:fld>
            <a:endParaRPr lang="en-GB">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9DDD0176-BA06-50BC-6AB1-A4720941060D}"/>
              </a:ext>
            </a:extLst>
          </p:cNvPr>
          <p:cNvPicPr>
            <a:picLocks noChangeAspect="1"/>
          </p:cNvPicPr>
          <p:nvPr/>
        </p:nvPicPr>
        <p:blipFill>
          <a:blip r:embed="rId3"/>
          <a:stretch>
            <a:fillRect/>
          </a:stretch>
        </p:blipFill>
        <p:spPr>
          <a:xfrm>
            <a:off x="5484752" y="42149"/>
            <a:ext cx="5356485" cy="6753222"/>
          </a:xfrm>
          <a:prstGeom prst="rect">
            <a:avLst/>
          </a:prstGeom>
        </p:spPr>
      </p:pic>
    </p:spTree>
    <p:extLst>
      <p:ext uri="{BB962C8B-B14F-4D97-AF65-F5344CB8AC3E}">
        <p14:creationId xmlns:p14="http://schemas.microsoft.com/office/powerpoint/2010/main" val="466534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12845"/>
            <a:ext cx="11210924" cy="417635"/>
          </a:xfrm>
        </p:spPr>
        <p:txBody>
          <a:bodyPr/>
          <a:lstStyle/>
          <a:p>
            <a:r>
              <a:rPr lang="uk-UA" sz="2400" dirty="0">
                <a:latin typeface="Arial" panose="020B0604020202020204" pitchFamily="34" charset="0"/>
                <a:cs typeface="Arial" panose="020B0604020202020204" pitchFamily="34" charset="0"/>
              </a:rPr>
              <a:t>Культура профілактики в галузі безпеки та здоров’я</a:t>
            </a:r>
            <a:endParaRPr lang="es-ES" sz="2400" dirty="0">
              <a:latin typeface="Arial" panose="020B0604020202020204" pitchFamily="34" charset="0"/>
              <a:cs typeface="Arial" panose="020B0604020202020204" pitchFamily="34" charset="0"/>
            </a:endParaRPr>
          </a:p>
        </p:txBody>
      </p:sp>
      <p:sp>
        <p:nvSpPr>
          <p:cNvPr id="3" name="Marcador de contenido 2"/>
          <p:cNvSpPr>
            <a:spLocks noGrp="1"/>
          </p:cNvSpPr>
          <p:nvPr>
            <p:ph sz="half" idx="1"/>
          </p:nvPr>
        </p:nvSpPr>
        <p:spPr>
          <a:xfrm>
            <a:off x="490538" y="2715345"/>
            <a:ext cx="5360400" cy="2888586"/>
          </a:xfrm>
        </p:spPr>
        <p:txBody>
          <a:bodyPr/>
          <a:lstStyle/>
          <a:p>
            <a:pPr marL="285750" indent="-285750">
              <a:lnSpc>
                <a:spcPts val="2200"/>
              </a:lnSpc>
              <a:buClr>
                <a:schemeClr val="accent2"/>
              </a:buClr>
              <a:buFont typeface="Lucida Grande"/>
              <a:buChar char="▶"/>
            </a:pPr>
            <a:r>
              <a:rPr lang="uk-UA" sz="2000" b="0"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uk-UA" sz="2000" b="0" dirty="0" err="1">
                <a:solidFill>
                  <a:schemeClr val="tx2"/>
                </a:solidFill>
                <a:latin typeface="Arial" panose="020B0604020202020204" pitchFamily="34" charset="0"/>
                <a:ea typeface="Calibri" panose="020F0502020204030204" pitchFamily="34" charset="0"/>
                <a:cs typeface="Arial" panose="020B0604020202020204" pitchFamily="34" charset="0"/>
              </a:rPr>
              <a:t>Профілакика</a:t>
            </a:r>
            <a:r>
              <a:rPr lang="uk-UA" sz="2000" b="0"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uk-UA" sz="20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або «Запобігання» означає недопущення настання якоїсь події</a:t>
            </a:r>
          </a:p>
          <a:p>
            <a:pPr marL="285750" indent="-285750">
              <a:lnSpc>
                <a:spcPts val="2200"/>
              </a:lnSpc>
              <a:buClr>
                <a:schemeClr val="accent2"/>
              </a:buClr>
              <a:buFont typeface="Lucida Grande"/>
              <a:buChar char="▶"/>
            </a:pPr>
            <a:r>
              <a:rPr lang="uk-UA" sz="20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Нещасні випадки на роботі та погіршення стану здоров’я спричиняють надзвичайно велике навантаження, зашкоджуючи репутації надійного ділового партнера та підриваючи стале економічне зростання. Іншими словами, запобігання вигідніше </a:t>
            </a:r>
            <a:endParaRPr lang="es-ES" sz="2000" b="0" dirty="0">
              <a:solidFill>
                <a:schemeClr val="tx2"/>
              </a:solidFill>
              <a:latin typeface="Arial" panose="020B0604020202020204" pitchFamily="34" charset="0"/>
              <a:cs typeface="Arial" panose="020B0604020202020204" pitchFamily="34" charset="0"/>
            </a:endParaRPr>
          </a:p>
        </p:txBody>
      </p:sp>
      <p:sp>
        <p:nvSpPr>
          <p:cNvPr id="4" name="Marcador de contenido 3"/>
          <p:cNvSpPr>
            <a:spLocks noGrp="1"/>
          </p:cNvSpPr>
          <p:nvPr>
            <p:ph sz="half" idx="2"/>
          </p:nvPr>
        </p:nvSpPr>
        <p:spPr>
          <a:xfrm>
            <a:off x="6341062" y="2715344"/>
            <a:ext cx="5360400" cy="2729811"/>
          </a:xfrm>
        </p:spPr>
        <p:txBody>
          <a:bodyPr/>
          <a:lstStyle/>
          <a:p>
            <a:pPr marL="285750" indent="-285750">
              <a:lnSpc>
                <a:spcPts val="2200"/>
              </a:lnSpc>
              <a:buClr>
                <a:schemeClr val="accent2"/>
              </a:buClr>
              <a:buFont typeface="Lucida Grande"/>
              <a:buChar char="▶"/>
            </a:pPr>
            <a:r>
              <a:rPr lang="uk-UA" sz="2000" b="0" dirty="0">
                <a:solidFill>
                  <a:schemeClr val="tx2"/>
                </a:solidFill>
                <a:latin typeface="Arial" panose="020B0604020202020204" pitchFamily="34" charset="0"/>
                <a:ea typeface="Calibri" panose="020F0502020204030204" pitchFamily="34" charset="0"/>
                <a:cs typeface="Arial" panose="020B0604020202020204" pitchFamily="34" charset="0"/>
              </a:rPr>
              <a:t>Культура профілактики в галузі</a:t>
            </a:r>
            <a:br>
              <a:rPr lang="en-US" sz="2000" b="0" dirty="0">
                <a:solidFill>
                  <a:schemeClr val="tx2"/>
                </a:solidFill>
                <a:latin typeface="Arial" panose="020B0604020202020204" pitchFamily="34" charset="0"/>
                <a:ea typeface="Calibri" panose="020F0502020204030204" pitchFamily="34" charset="0"/>
                <a:cs typeface="Arial" panose="020B0604020202020204" pitchFamily="34" charset="0"/>
              </a:rPr>
            </a:br>
            <a:r>
              <a:rPr lang="uk-UA" sz="2000" b="0" dirty="0">
                <a:solidFill>
                  <a:schemeClr val="tx2"/>
                </a:solidFill>
                <a:latin typeface="Arial" panose="020B0604020202020204" pitchFamily="34" charset="0"/>
                <a:ea typeface="Calibri" panose="020F0502020204030204" pitchFamily="34" charset="0"/>
                <a:cs typeface="Arial" panose="020B0604020202020204" pitchFamily="34" charset="0"/>
              </a:rPr>
              <a:t>безпеки та здоров’я  </a:t>
            </a:r>
          </a:p>
          <a:p>
            <a:pPr marL="285750" indent="-285750">
              <a:lnSpc>
                <a:spcPts val="2200"/>
              </a:lnSpc>
              <a:buClr>
                <a:schemeClr val="accent2"/>
              </a:buClr>
              <a:buFont typeface="Lucida Grande"/>
              <a:buChar char="▶"/>
            </a:pPr>
            <a:r>
              <a:rPr lang="uk-UA" sz="2000" b="0" dirty="0">
                <a:solidFill>
                  <a:schemeClr val="tx2"/>
                </a:solidFill>
                <a:latin typeface="Arial" panose="020B0604020202020204" pitchFamily="34" charset="0"/>
                <a:ea typeface="Calibri" panose="020F0502020204030204" pitchFamily="34" charset="0"/>
                <a:cs typeface="Arial" panose="020B0604020202020204" pitchFamily="34" charset="0"/>
              </a:rPr>
              <a:t>Право на безпечне та здорове робоче середовище, забезпечене державою, роботодавцями та працівниками через систему визначених прав, обов’язків і відповідальності, де принципу запобігання надано найвищий пріоритет*</a:t>
            </a:r>
            <a:endParaRPr lang="es-ES" sz="2000" b="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35</a:t>
            </a:fld>
            <a:endParaRPr lang="en-GB">
              <a:latin typeface="Arial" panose="020B0604020202020204" pitchFamily="34" charset="0"/>
              <a:cs typeface="Arial" panose="020B0604020202020204" pitchFamily="34" charset="0"/>
            </a:endParaRPr>
          </a:p>
        </p:txBody>
      </p:sp>
      <p:sp>
        <p:nvSpPr>
          <p:cNvPr id="8" name="CuadroTexto 7"/>
          <p:cNvSpPr txBox="1"/>
          <p:nvPr/>
        </p:nvSpPr>
        <p:spPr>
          <a:xfrm>
            <a:off x="490538" y="1975083"/>
            <a:ext cx="7652807" cy="492443"/>
          </a:xfrm>
          <a:prstGeom prst="rect">
            <a:avLst/>
          </a:prstGeom>
          <a:noFill/>
        </p:spPr>
        <p:txBody>
          <a:bodyPr wrap="square" rtlCol="0">
            <a:spAutoFit/>
          </a:bodyPr>
          <a:lstStyle/>
          <a:p>
            <a:r>
              <a:rPr lang="uk-UA" sz="2600" b="1" i="1" dirty="0">
                <a:effectLst/>
                <a:latin typeface="Arial" panose="020B0604020202020204" pitchFamily="34" charset="0"/>
                <a:ea typeface="Calibri" panose="020F0502020204030204" pitchFamily="34" charset="0"/>
                <a:cs typeface="Arial" panose="020B0604020202020204" pitchFamily="34" charset="0"/>
              </a:rPr>
              <a:t>«Краще берегтися, ніж потім лікуватися»</a:t>
            </a:r>
            <a:endParaRPr lang="es-ES" sz="2600" dirty="0">
              <a:solidFill>
                <a:srgbClr val="000000"/>
              </a:solidFill>
              <a:latin typeface="Arial" panose="020B0604020202020204" pitchFamily="34" charset="0"/>
              <a:cs typeface="Arial" panose="020B0604020202020204" pitchFamily="34" charset="0"/>
            </a:endParaRPr>
          </a:p>
        </p:txBody>
      </p:sp>
      <p:sp>
        <p:nvSpPr>
          <p:cNvPr id="9" name="CuadroTexto 8"/>
          <p:cNvSpPr txBox="1"/>
          <p:nvPr/>
        </p:nvSpPr>
        <p:spPr>
          <a:xfrm>
            <a:off x="490538" y="5695089"/>
            <a:ext cx="10995149" cy="628762"/>
          </a:xfrm>
          <a:prstGeom prst="rect">
            <a:avLst/>
          </a:prstGeom>
          <a:noFill/>
        </p:spPr>
        <p:txBody>
          <a:bodyPr wrap="square" rtlCol="0">
            <a:spAutoFit/>
          </a:bodyPr>
          <a:lstStyle/>
          <a:p>
            <a:pPr>
              <a:lnSpc>
                <a:spcPct val="110000"/>
              </a:lnSpc>
            </a:pPr>
            <a:r>
              <a:rPr lang="uk-UA" sz="1050" dirty="0">
                <a:solidFill>
                  <a:schemeClr val="tx2"/>
                </a:solidFill>
                <a:latin typeface="Arial" panose="020B0604020202020204" pitchFamily="34" charset="0"/>
                <a:cs typeface="Arial" panose="020B0604020202020204" pitchFamily="34" charset="0"/>
              </a:rPr>
              <a:t>*Конвенція 2006 року про основи, що сприяють безпеці та здоров’ю на роботі (№ 187):</a:t>
            </a:r>
            <a:br>
              <a:rPr lang="en-US" sz="1050" dirty="0">
                <a:solidFill>
                  <a:schemeClr val="tx2"/>
                </a:solidFill>
                <a:latin typeface="Arial" panose="020B0604020202020204" pitchFamily="34" charset="0"/>
                <a:cs typeface="Arial" panose="020B0604020202020204" pitchFamily="34" charset="0"/>
              </a:rPr>
            </a:br>
            <a:r>
              <a:rPr lang="en-US" sz="1050" u="sng" dirty="0">
                <a:solidFill>
                  <a:schemeClr val="tx2"/>
                </a:solidFill>
                <a:latin typeface="Arial" panose="020B0604020202020204" pitchFamily="34" charset="0"/>
                <a:cs typeface="Arial" panose="020B0604020202020204" pitchFamily="34" charset="0"/>
              </a:rPr>
              <a:t>https://www.ilo.org/wcmsp5/groups/public/---ed_dialogue/---lab_admin/documents/genericdocument/wcms_752043.pdf</a:t>
            </a:r>
            <a:r>
              <a:rPr lang="uk-UA" sz="1050" u="sng" dirty="0">
                <a:solidFill>
                  <a:schemeClr val="tx2"/>
                </a:solidFill>
                <a:latin typeface="Arial" panose="020B0604020202020204" pitchFamily="34" charset="0"/>
                <a:cs typeface="Arial" panose="020B0604020202020204" pitchFamily="34" charset="0"/>
              </a:rPr>
              <a:t> </a:t>
            </a:r>
            <a:endParaRPr lang="es-ES" sz="1050" u="sng" dirty="0">
              <a:solidFill>
                <a:schemeClr val="tx2"/>
              </a:solidFill>
              <a:latin typeface="Arial" panose="020B0604020202020204" pitchFamily="34" charset="0"/>
              <a:cs typeface="Arial" panose="020B0604020202020204" pitchFamily="34" charset="0"/>
            </a:endParaRPr>
          </a:p>
          <a:p>
            <a:pPr>
              <a:lnSpc>
                <a:spcPct val="120000"/>
              </a:lnSpc>
            </a:pPr>
            <a:endParaRPr lang="es-ES"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4016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11585" y="2955603"/>
            <a:ext cx="6780415" cy="3902397"/>
          </a:xfrm>
          <a:prstGeom prst="rect">
            <a:avLst/>
          </a:prstGeom>
        </p:spPr>
      </p:pic>
      <p:sp>
        <p:nvSpPr>
          <p:cNvPr id="2" name="Título 1"/>
          <p:cNvSpPr>
            <a:spLocks noGrp="1"/>
          </p:cNvSpPr>
          <p:nvPr>
            <p:ph type="title"/>
          </p:nvPr>
        </p:nvSpPr>
        <p:spPr/>
        <p:txBody>
          <a:bodyPr/>
          <a:lstStyle/>
          <a:p>
            <a:r>
              <a:rPr lang="uk-UA" dirty="0">
                <a:latin typeface="Arial" panose="020B0604020202020204" pitchFamily="34" charset="0"/>
                <a:cs typeface="Arial" panose="020B0604020202020204" pitchFamily="34" charset="0"/>
              </a:rPr>
              <a:t>Заняття</a:t>
            </a:r>
            <a:r>
              <a:rPr lang="en-GB" dirty="0">
                <a:latin typeface="Arial" panose="020B0604020202020204" pitchFamily="34" charset="0"/>
                <a:cs typeface="Arial" panose="020B0604020202020204" pitchFamily="34" charset="0"/>
              </a:rPr>
              <a:t> 2</a:t>
            </a:r>
            <a:endParaRPr lang="es-ES" dirty="0">
              <a:latin typeface="Arial" panose="020B0604020202020204" pitchFamily="34" charset="0"/>
              <a:cs typeface="Arial" panose="020B0604020202020204" pitchFamily="34" charset="0"/>
            </a:endParaRPr>
          </a:p>
        </p:txBody>
      </p:sp>
      <p:sp>
        <p:nvSpPr>
          <p:cNvPr id="3" name="Marcador de texto 2"/>
          <p:cNvSpPr>
            <a:spLocks noGrp="1"/>
          </p:cNvSpPr>
          <p:nvPr>
            <p:ph type="body" idx="1"/>
          </p:nvPr>
        </p:nvSpPr>
        <p:spPr>
          <a:xfrm>
            <a:off x="490538" y="3596780"/>
            <a:ext cx="8540283" cy="1656000"/>
          </a:xfrm>
        </p:spPr>
        <p:txBody>
          <a:bodyPr/>
          <a:lstStyle/>
          <a:p>
            <a:r>
              <a:rPr lang="uk-UA" sz="3200" b="1" dirty="0">
                <a:solidFill>
                  <a:schemeClr val="accent2">
                    <a:lumMod val="75000"/>
                  </a:schemeClr>
                </a:solidFill>
                <a:latin typeface="Arial" panose="020B0604020202020204" pitchFamily="34" charset="0"/>
                <a:cs typeface="Arial" panose="020B0604020202020204" pitchFamily="34" charset="0"/>
              </a:rPr>
              <a:t>Терміни та поняття з </a:t>
            </a:r>
            <a:r>
              <a:rPr lang="uk-UA" sz="3200" b="1" dirty="0" err="1">
                <a:solidFill>
                  <a:schemeClr val="accent2">
                    <a:lumMod val="75000"/>
                  </a:schemeClr>
                </a:solidFill>
                <a:latin typeface="Arial" panose="020B0604020202020204" pitchFamily="34" charset="0"/>
                <a:cs typeface="Arial" panose="020B0604020202020204" pitchFamily="34" charset="0"/>
              </a:rPr>
              <a:t>БЗР</a:t>
            </a:r>
            <a:endParaRPr lang="es-ES" sz="3200" b="1" dirty="0">
              <a:solidFill>
                <a:schemeClr val="accent2">
                  <a:lumMod val="75000"/>
                </a:schemeClr>
              </a:solidFill>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36</a:t>
            </a:fld>
            <a:endParaRPr lang="en-GB">
              <a:latin typeface="Arial" panose="020B0604020202020204" pitchFamily="34" charset="0"/>
              <a:cs typeface="Arial" panose="020B0604020202020204" pitchFamily="34" charset="0"/>
            </a:endParaRPr>
          </a:p>
        </p:txBody>
      </p:sp>
      <p:sp>
        <p:nvSpPr>
          <p:cNvPr id="10"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1107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3" name="Marcador de pie de página 2"/>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37</a:t>
            </a:fld>
            <a:endParaRPr lang="en-GB">
              <a:latin typeface="Arial" panose="020B0604020202020204" pitchFamily="34" charset="0"/>
              <a:cs typeface="Arial" panose="020B0604020202020204" pitchFamily="34" charset="0"/>
            </a:endParaRPr>
          </a:p>
        </p:txBody>
      </p:sp>
      <p:sp>
        <p:nvSpPr>
          <p:cNvPr id="5" name="Title 1"/>
          <p:cNvSpPr txBox="1">
            <a:spLocks/>
          </p:cNvSpPr>
          <p:nvPr/>
        </p:nvSpPr>
        <p:spPr>
          <a:xfrm>
            <a:off x="485625" y="1423194"/>
            <a:ext cx="6067575" cy="850105"/>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dirty="0">
                <a:latin typeface="Arial" panose="020B0604020202020204" pitchFamily="34" charset="0"/>
                <a:cs typeface="Arial" panose="020B0604020202020204" pitchFamily="34" charset="0"/>
              </a:rPr>
              <a:t>Цілі заняття 2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та очікуваний результат</a:t>
            </a:r>
            <a:endParaRPr lang="en-GB" sz="2400"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85625" y="2628900"/>
            <a:ext cx="7311862" cy="3350418"/>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2000" b="0" dirty="0">
                <a:solidFill>
                  <a:schemeClr val="tx2"/>
                </a:solidFill>
                <a:latin typeface="Arial" panose="020B0604020202020204" pitchFamily="34" charset="0"/>
                <a:cs typeface="Arial" panose="020B0604020202020204" pitchFamily="34" charset="0"/>
              </a:rPr>
              <a:t>Після цього заняття ви зможете:</a:t>
            </a:r>
            <a:endParaRPr lang="en-GB" sz="2000" b="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2000" dirty="0">
                <a:solidFill>
                  <a:schemeClr val="tx2"/>
                </a:solidFill>
                <a:latin typeface="Arial" panose="020B0604020202020204" pitchFamily="34" charset="0"/>
                <a:cs typeface="Arial" panose="020B0604020202020204" pitchFamily="34" charset="0"/>
              </a:rPr>
              <a:t>Описати цілі, принципи й характеристики БЗР та їхнє важливе значення</a:t>
            </a:r>
            <a:endParaRPr lang="en-US" sz="200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2000" dirty="0">
                <a:solidFill>
                  <a:schemeClr val="tx2"/>
                </a:solidFill>
                <a:latin typeface="Arial" panose="020B0604020202020204" pitchFamily="34" charset="0"/>
                <a:cs typeface="Arial" panose="020B0604020202020204" pitchFamily="34" charset="0"/>
              </a:rPr>
              <a:t>Зрозуміти важливість впровадження культури безпеки та здоров’я на роботі</a:t>
            </a:r>
            <a:endParaRPr lang="en-GB" sz="200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2000" dirty="0">
                <a:solidFill>
                  <a:schemeClr val="tx2"/>
                </a:solidFill>
                <a:latin typeface="Arial" panose="020B0604020202020204" pitchFamily="34" charset="0"/>
                <a:cs typeface="Arial" panose="020B0604020202020204" pitchFamily="34" charset="0"/>
              </a:rPr>
              <a:t>Усвідомити роль підприємства у необхідності функціонування системи управління БЗР</a:t>
            </a:r>
            <a:endParaRPr lang="en-GB" sz="2000" dirty="0">
              <a:solidFill>
                <a:schemeClr val="tx2"/>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53424" y="1196973"/>
            <a:ext cx="3348038" cy="4464050"/>
          </a:xfrm>
          <a:prstGeom prst="rect">
            <a:avLst/>
          </a:prstGeom>
          <a:ln>
            <a:noFill/>
          </a:ln>
          <a:effectLst/>
        </p:spPr>
      </p:pic>
    </p:spTree>
    <p:extLst>
      <p:ext uri="{BB962C8B-B14F-4D97-AF65-F5344CB8AC3E}">
        <p14:creationId xmlns:p14="http://schemas.microsoft.com/office/powerpoint/2010/main" val="3809027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46345"/>
            <a:ext cx="7178623" cy="720000"/>
          </a:xfrm>
          <a:noFill/>
        </p:spPr>
        <p:txBody>
          <a:bodyPr/>
          <a:lstStyle/>
          <a:p>
            <a:r>
              <a:rPr lang="uk-UA" sz="2400" dirty="0">
                <a:latin typeface="Arial" panose="020B0604020202020204" pitchFamily="34" charset="0"/>
                <a:cs typeface="Arial" panose="020B0604020202020204" pitchFamily="34" charset="0"/>
              </a:rPr>
              <a:t>Небезпечний професійний фактор</a:t>
            </a:r>
            <a:endParaRPr lang="en-GB" sz="2400"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5071AF38-0516-7D7D-234B-E27B3E42EC00}"/>
              </a:ext>
            </a:extLst>
          </p:cNvPr>
          <p:cNvSpPr txBox="1">
            <a:spLocks/>
          </p:cNvSpPr>
          <p:nvPr/>
        </p:nvSpPr>
        <p:spPr>
          <a:xfrm>
            <a:off x="505772" y="5832224"/>
            <a:ext cx="11210925" cy="1063966"/>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Bef>
                <a:spcPts val="0"/>
              </a:spcBef>
              <a:buFont typeface="Wingdings 3" panose="05040102010807070707" pitchFamily="18" charset="2"/>
              <a:buNone/>
            </a:pPr>
            <a:endParaRPr lang="uk-UA" dirty="0">
              <a:solidFill>
                <a:schemeClr val="tx2"/>
              </a:solidFill>
              <a:latin typeface="Arial" panose="020B0604020202020204" pitchFamily="34" charset="0"/>
              <a:cs typeface="Arial" panose="020B0604020202020204" pitchFamily="34" charset="0"/>
            </a:endParaRPr>
          </a:p>
          <a:p>
            <a:pPr marL="0" lvl="2" indent="0">
              <a:spcBef>
                <a:spcPts val="0"/>
              </a:spcBef>
              <a:buNone/>
            </a:pPr>
            <a:r>
              <a:rPr lang="uk-UA" b="1" dirty="0">
                <a:solidFill>
                  <a:schemeClr val="tx2"/>
                </a:solidFill>
                <a:latin typeface="Arial" panose="020B0604020202020204" pitchFamily="34" charset="0"/>
                <a:cs typeface="Arial" panose="020B0604020202020204" pitchFamily="34" charset="0"/>
              </a:rPr>
              <a:t>Небезпечні фактори присутні практично на кожному підприємстві та існують у багатьох формах (це будь-що, здатне завдати шкоди</a:t>
            </a:r>
            <a:r>
              <a:rPr lang="uk-UA" b="1" dirty="0">
                <a:solidFill>
                  <a:srgbClr val="FF0000"/>
                </a:solidFill>
                <a:latin typeface="Arial" panose="020B0604020202020204" pitchFamily="34" charset="0"/>
                <a:cs typeface="Arial" panose="020B0604020202020204" pitchFamily="34" charset="0"/>
              </a:rPr>
              <a:t> </a:t>
            </a:r>
            <a:r>
              <a:rPr lang="uk-UA" b="1" dirty="0">
                <a:solidFill>
                  <a:schemeClr val="tx2"/>
                </a:solidFill>
                <a:latin typeface="Arial" panose="020B0604020202020204" pitchFamily="34" charset="0"/>
                <a:cs typeface="Arial" panose="020B0604020202020204" pitchFamily="34" charset="0"/>
              </a:rPr>
              <a:t>здоров’ю людини)</a:t>
            </a:r>
            <a:endParaRPr lang="en-US" b="1" dirty="0">
              <a:solidFill>
                <a:schemeClr val="tx2"/>
              </a:solidFill>
              <a:latin typeface="Arial" panose="020B0604020202020204" pitchFamily="34" charset="0"/>
              <a:cs typeface="Arial" panose="020B0604020202020204" pitchFamily="34" charset="0"/>
            </a:endParaRPr>
          </a:p>
          <a:p>
            <a:pPr marL="0" lvl="2" indent="0">
              <a:spcBef>
                <a:spcPts val="0"/>
              </a:spcBef>
              <a:buFont typeface="Wingdings 3" panose="05040102010807070707" pitchFamily="18" charset="2"/>
              <a:buNone/>
            </a:pPr>
            <a:endParaRPr lang="fr-CH" dirty="0">
              <a:solidFill>
                <a:schemeClr val="tx2"/>
              </a:solidFill>
              <a:latin typeface="Arial" panose="020B0604020202020204" pitchFamily="34" charset="0"/>
              <a:cs typeface="Arial" panose="020B0604020202020204" pitchFamily="34" charset="0"/>
            </a:endParaRPr>
          </a:p>
        </p:txBody>
      </p:sp>
      <p:sp>
        <p:nvSpPr>
          <p:cNvPr id="11" name="Marcador de pie de página 3">
            <a:extLst>
              <a:ext uri="{FF2B5EF4-FFF2-40B4-BE49-F238E27FC236}">
                <a16:creationId xmlns:a16="http://schemas.microsoft.com/office/drawing/2014/main" id="{497072C6-063A-43E7-B517-4B9D2DF294D8}"/>
              </a:ext>
            </a:extLst>
          </p:cNvPr>
          <p:cNvSpPr>
            <a:spLocks noGrp="1"/>
          </p:cNvSpPr>
          <p:nvPr>
            <p:ph type="ftr" sz="quarter" idx="11"/>
          </p:nvPr>
        </p:nvSpPr>
        <p:spPr>
          <a:xfrm>
            <a:off x="490537" y="1805376"/>
            <a:ext cx="2574396" cy="317736"/>
          </a:xfrm>
        </p:spPr>
        <p:txBody>
          <a:bodyPr/>
          <a:lstStyle/>
          <a:p>
            <a:r>
              <a:rPr lang="ru-RU" dirty="0" err="1">
                <a:latin typeface="Arial" panose="020B0604020202020204" pitchFamily="34" charset="0"/>
                <a:cs typeface="Arial" panose="020B0604020202020204" pitchFamily="34" charset="0"/>
              </a:rPr>
              <a:t>Визначення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згідно</a:t>
            </a:r>
            <a:r>
              <a:rPr lang="ru-RU" dirty="0">
                <a:latin typeface="Arial" panose="020B0604020202020204" pitchFamily="34" charset="0"/>
                <a:cs typeface="Arial" panose="020B0604020202020204" pitchFamily="34" charset="0"/>
              </a:rPr>
              <a:t> з МОП</a:t>
            </a:r>
          </a:p>
        </p:txBody>
      </p:sp>
      <p:sp>
        <p:nvSpPr>
          <p:cNvPr id="10" name="Прямокутник 9">
            <a:extLst>
              <a:ext uri="{FF2B5EF4-FFF2-40B4-BE49-F238E27FC236}">
                <a16:creationId xmlns:a16="http://schemas.microsoft.com/office/drawing/2014/main" id="{0D6F008C-8D47-3AF1-BE2F-54B3BA60C6F4}"/>
              </a:ext>
            </a:extLst>
          </p:cNvPr>
          <p:cNvSpPr/>
          <p:nvPr/>
        </p:nvSpPr>
        <p:spPr>
          <a:xfrm>
            <a:off x="4377886" y="2048064"/>
            <a:ext cx="7257154" cy="1235712"/>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2" name="Прямокутник 11">
            <a:extLst>
              <a:ext uri="{FF2B5EF4-FFF2-40B4-BE49-F238E27FC236}">
                <a16:creationId xmlns:a16="http://schemas.microsoft.com/office/drawing/2014/main" id="{291B4381-0673-F4EF-B5EC-C8000B1DA47A}"/>
              </a:ext>
            </a:extLst>
          </p:cNvPr>
          <p:cNvSpPr/>
          <p:nvPr/>
        </p:nvSpPr>
        <p:spPr>
          <a:xfrm>
            <a:off x="475303" y="2048064"/>
            <a:ext cx="3763658" cy="1235712"/>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lvl="0" algn="ctr" defTabSz="1333500">
              <a:lnSpc>
                <a:spcPct val="90000"/>
              </a:lnSpc>
              <a:spcBef>
                <a:spcPct val="0"/>
              </a:spcBef>
              <a:spcAft>
                <a:spcPct val="35000"/>
              </a:spcAft>
            </a:pPr>
            <a:r>
              <a:rPr lang="uk-UA" sz="2400" kern="1200" dirty="0">
                <a:solidFill>
                  <a:schemeClr val="lt1"/>
                </a:solidFill>
                <a:effectLst/>
                <a:latin typeface="Arial" panose="020B0604020202020204" pitchFamily="34" charset="0"/>
                <a:ea typeface="Calibri" panose="020F0502020204030204" pitchFamily="34" charset="0"/>
                <a:cs typeface="Arial" panose="020B0604020202020204" pitchFamily="34" charset="0"/>
              </a:rPr>
              <a:t>НЕБЕЗПЕЧНИЙ </a:t>
            </a:r>
            <a:r>
              <a:rPr lang="uk-UA" sz="2400" dirty="0">
                <a:solidFill>
                  <a:schemeClr val="bg1"/>
                </a:solidFill>
                <a:latin typeface="Arial" panose="020B0604020202020204" pitchFamily="34" charset="0"/>
                <a:ea typeface="Calibri" panose="020F0502020204030204" pitchFamily="34" charset="0"/>
                <a:cs typeface="Arial" panose="020B0604020202020204" pitchFamily="34" charset="0"/>
              </a:rPr>
              <a:t>ПРОФЕСІЙНИЙ</a:t>
            </a:r>
            <a:r>
              <a:rPr lang="uk-UA" sz="2400" kern="1200" dirty="0">
                <a:solidFill>
                  <a:schemeClr val="lt1"/>
                </a:solidFill>
                <a:effectLst/>
                <a:latin typeface="Arial" panose="020B0604020202020204" pitchFamily="34" charset="0"/>
                <a:ea typeface="Calibri" panose="020F0502020204030204" pitchFamily="34" charset="0"/>
                <a:cs typeface="Arial" panose="020B0604020202020204" pitchFamily="34" charset="0"/>
              </a:rPr>
              <a:t> ФАКТОР</a:t>
            </a:r>
            <a:endParaRPr lang="en-US" sz="2400" kern="1200" dirty="0">
              <a:solidFill>
                <a:schemeClr val="lt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4" name="Título 1">
            <a:extLst>
              <a:ext uri="{FF2B5EF4-FFF2-40B4-BE49-F238E27FC236}">
                <a16:creationId xmlns:a16="http://schemas.microsoft.com/office/drawing/2014/main" id="{43234179-D682-5837-1E8B-42E9EBA2ED51}"/>
              </a:ext>
            </a:extLst>
          </p:cNvPr>
          <p:cNvSpPr txBox="1">
            <a:spLocks/>
          </p:cNvSpPr>
          <p:nvPr/>
        </p:nvSpPr>
        <p:spPr>
          <a:xfrm>
            <a:off x="4610872" y="2490296"/>
            <a:ext cx="6762048" cy="69195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indent="0"/>
            <a:r>
              <a:rPr lang="ru-RU" sz="1800" b="0" dirty="0" err="1">
                <a:latin typeface="Arial" panose="020B0604020202020204" pitchFamily="34" charset="0"/>
                <a:ea typeface="Calibri" panose="020F0502020204030204" pitchFamily="34" charset="0"/>
                <a:cs typeface="Arial" panose="020B0604020202020204" pitchFamily="34" charset="0"/>
              </a:rPr>
              <a:t>це</a:t>
            </a:r>
            <a:r>
              <a:rPr lang="ru-RU" sz="1800" b="0" dirty="0">
                <a:latin typeface="Arial" panose="020B0604020202020204" pitchFamily="34" charset="0"/>
                <a:ea typeface="Calibri" panose="020F0502020204030204" pitchFamily="34" charset="0"/>
                <a:cs typeface="Arial" panose="020B0604020202020204" pitchFamily="34" charset="0"/>
              </a:rPr>
              <a:t> будь-</a:t>
            </a:r>
            <a:r>
              <a:rPr lang="ru-RU" sz="1800" b="0" dirty="0" err="1">
                <a:latin typeface="Arial" panose="020B0604020202020204" pitchFamily="34" charset="0"/>
                <a:ea typeface="Calibri" panose="020F0502020204030204" pitchFamily="34" charset="0"/>
                <a:cs typeface="Arial" panose="020B0604020202020204" pitchFamily="34" charset="0"/>
              </a:rPr>
              <a:t>що</a:t>
            </a:r>
            <a:r>
              <a:rPr lang="ru-RU" sz="1800" b="0" dirty="0">
                <a:latin typeface="Arial" panose="020B0604020202020204" pitchFamily="34" charset="0"/>
                <a:ea typeface="Calibri" panose="020F0502020204030204" pitchFamily="34" charset="0"/>
                <a:cs typeface="Arial" panose="020B0604020202020204" pitchFamily="34" charset="0"/>
              </a:rPr>
              <a:t>, </a:t>
            </a:r>
            <a:r>
              <a:rPr lang="ru-RU" sz="1800" b="0" dirty="0" err="1">
                <a:latin typeface="Arial" panose="020B0604020202020204" pitchFamily="34" charset="0"/>
                <a:ea typeface="Calibri" panose="020F0502020204030204" pitchFamily="34" charset="0"/>
                <a:cs typeface="Arial" panose="020B0604020202020204" pitchFamily="34" charset="0"/>
              </a:rPr>
              <a:t>здатне</a:t>
            </a:r>
            <a:r>
              <a:rPr lang="ru-RU" sz="1800" b="0" dirty="0">
                <a:latin typeface="Arial" panose="020B0604020202020204" pitchFamily="34" charset="0"/>
                <a:ea typeface="Calibri" panose="020F0502020204030204" pitchFamily="34" charset="0"/>
                <a:cs typeface="Arial" panose="020B0604020202020204" pitchFamily="34" charset="0"/>
              </a:rPr>
              <a:t> </a:t>
            </a:r>
            <a:r>
              <a:rPr lang="ru-RU" sz="1800" b="0" dirty="0" err="1">
                <a:latin typeface="Arial" panose="020B0604020202020204" pitchFamily="34" charset="0"/>
                <a:ea typeface="Calibri" panose="020F0502020204030204" pitchFamily="34" charset="0"/>
                <a:cs typeface="Arial" panose="020B0604020202020204" pitchFamily="34" charset="0"/>
              </a:rPr>
              <a:t>завдати</a:t>
            </a:r>
            <a:r>
              <a:rPr lang="ru-RU" sz="1800" b="0" dirty="0">
                <a:latin typeface="Arial" panose="020B0604020202020204" pitchFamily="34" charset="0"/>
                <a:ea typeface="Calibri" panose="020F0502020204030204" pitchFamily="34" charset="0"/>
                <a:cs typeface="Arial" panose="020B0604020202020204" pitchFamily="34" charset="0"/>
              </a:rPr>
              <a:t> </a:t>
            </a:r>
            <a:r>
              <a:rPr lang="ru-RU" sz="1800" b="0" dirty="0" err="1">
                <a:latin typeface="Arial" panose="020B0604020202020204" pitchFamily="34" charset="0"/>
                <a:ea typeface="Calibri" panose="020F0502020204030204" pitchFamily="34" charset="0"/>
                <a:cs typeface="Arial" panose="020B0604020202020204" pitchFamily="34" charset="0"/>
              </a:rPr>
              <a:t>шкоди</a:t>
            </a:r>
            <a:r>
              <a:rPr lang="ru-RU" sz="1800" b="0" dirty="0">
                <a:latin typeface="Arial" panose="020B0604020202020204" pitchFamily="34" charset="0"/>
                <a:ea typeface="Calibri" panose="020F0502020204030204" pitchFamily="34" charset="0"/>
                <a:cs typeface="Arial" panose="020B0604020202020204" pitchFamily="34" charset="0"/>
              </a:rPr>
              <a:t> </a:t>
            </a:r>
            <a:r>
              <a:rPr lang="ru-RU" sz="1800" b="0" dirty="0" err="1">
                <a:latin typeface="Arial" panose="020B0604020202020204" pitchFamily="34" charset="0"/>
                <a:ea typeface="Calibri" panose="020F0502020204030204" pitchFamily="34" charset="0"/>
                <a:cs typeface="Arial" panose="020B0604020202020204" pitchFamily="34" charset="0"/>
              </a:rPr>
              <a:t>здоров’ю</a:t>
            </a:r>
            <a:r>
              <a:rPr lang="ru-RU" sz="1800" b="0" dirty="0">
                <a:latin typeface="Arial" panose="020B0604020202020204" pitchFamily="34" charset="0"/>
                <a:ea typeface="Calibri" panose="020F0502020204030204" pitchFamily="34" charset="0"/>
                <a:cs typeface="Arial" panose="020B0604020202020204" pitchFamily="34" charset="0"/>
              </a:rPr>
              <a:t> </a:t>
            </a:r>
            <a:r>
              <a:rPr lang="ru-RU" sz="1800" b="0" dirty="0" err="1">
                <a:latin typeface="Arial" panose="020B0604020202020204" pitchFamily="34" charset="0"/>
                <a:ea typeface="Calibri" panose="020F0502020204030204" pitchFamily="34" charset="0"/>
                <a:cs typeface="Arial" panose="020B0604020202020204" pitchFamily="34" charset="0"/>
              </a:rPr>
              <a:t>людини</a:t>
            </a:r>
            <a:endParaRPr lang="ru-RU" sz="1800" b="0" dirty="0">
              <a:latin typeface="Arial" panose="020B0604020202020204" pitchFamily="34" charset="0"/>
              <a:ea typeface="Calibri" panose="020F0502020204030204" pitchFamily="34" charset="0"/>
              <a:cs typeface="Arial" panose="020B0604020202020204" pitchFamily="34" charset="0"/>
            </a:endParaRPr>
          </a:p>
        </p:txBody>
      </p:sp>
      <p:grpSp>
        <p:nvGrpSpPr>
          <p:cNvPr id="27" name="Групувати 26">
            <a:extLst>
              <a:ext uri="{FF2B5EF4-FFF2-40B4-BE49-F238E27FC236}">
                <a16:creationId xmlns:a16="http://schemas.microsoft.com/office/drawing/2014/main" id="{F20BCBC8-1FE4-B317-4BCE-F7EBEF056E91}"/>
              </a:ext>
            </a:extLst>
          </p:cNvPr>
          <p:cNvGrpSpPr/>
          <p:nvPr/>
        </p:nvGrpSpPr>
        <p:grpSpPr>
          <a:xfrm>
            <a:off x="9159700" y="493793"/>
            <a:ext cx="1626834" cy="1461804"/>
            <a:chOff x="5824537" y="468085"/>
            <a:chExt cx="3207425" cy="3207425"/>
          </a:xfrm>
        </p:grpSpPr>
        <p:grpSp>
          <p:nvGrpSpPr>
            <p:cNvPr id="21" name="Графіка 18">
              <a:extLst>
                <a:ext uri="{FF2B5EF4-FFF2-40B4-BE49-F238E27FC236}">
                  <a16:creationId xmlns:a16="http://schemas.microsoft.com/office/drawing/2014/main" id="{754ED1CC-A9C6-DD77-B756-F77763CEFD22}"/>
                </a:ext>
              </a:extLst>
            </p:cNvPr>
            <p:cNvGrpSpPr/>
            <p:nvPr/>
          </p:nvGrpSpPr>
          <p:grpSpPr>
            <a:xfrm>
              <a:off x="5824537" y="468085"/>
              <a:ext cx="3207425" cy="3207425"/>
              <a:chOff x="5824537" y="468085"/>
              <a:chExt cx="3207425" cy="3207425"/>
            </a:xfrm>
          </p:grpSpPr>
          <p:sp>
            <p:nvSpPr>
              <p:cNvPr id="22" name="Полілінія: фігура 21">
                <a:extLst>
                  <a:ext uri="{FF2B5EF4-FFF2-40B4-BE49-F238E27FC236}">
                    <a16:creationId xmlns:a16="http://schemas.microsoft.com/office/drawing/2014/main" id="{A79BDB66-C144-9DD7-2657-3BEA51AF1393}"/>
                  </a:ext>
                </a:extLst>
              </p:cNvPr>
              <p:cNvSpPr/>
              <p:nvPr/>
            </p:nvSpPr>
            <p:spPr>
              <a:xfrm rot="-2700000">
                <a:off x="6407156" y="1051046"/>
                <a:ext cx="2041501" cy="2041501"/>
              </a:xfrm>
              <a:custGeom>
                <a:avLst/>
                <a:gdLst>
                  <a:gd name="connsiteX0" fmla="*/ 0 w 2041501"/>
                  <a:gd name="connsiteY0" fmla="*/ 0 h 2041501"/>
                  <a:gd name="connsiteX1" fmla="*/ 2041502 w 2041501"/>
                  <a:gd name="connsiteY1" fmla="*/ 0 h 2041501"/>
                  <a:gd name="connsiteX2" fmla="*/ 2041502 w 2041501"/>
                  <a:gd name="connsiteY2" fmla="*/ 2041502 h 2041501"/>
                  <a:gd name="connsiteX3" fmla="*/ 0 w 2041501"/>
                  <a:gd name="connsiteY3" fmla="*/ 2041502 h 2041501"/>
                </a:gdLst>
                <a:ahLst/>
                <a:cxnLst>
                  <a:cxn ang="0">
                    <a:pos x="connsiteX0" y="connsiteY0"/>
                  </a:cxn>
                  <a:cxn ang="0">
                    <a:pos x="connsiteX1" y="connsiteY1"/>
                  </a:cxn>
                  <a:cxn ang="0">
                    <a:pos x="connsiteX2" y="connsiteY2"/>
                  </a:cxn>
                  <a:cxn ang="0">
                    <a:pos x="connsiteX3" y="connsiteY3"/>
                  </a:cxn>
                </a:cxnLst>
                <a:rect l="l" t="t" r="r" b="b"/>
                <a:pathLst>
                  <a:path w="2041501" h="2041501">
                    <a:moveTo>
                      <a:pt x="0" y="0"/>
                    </a:moveTo>
                    <a:lnTo>
                      <a:pt x="2041502" y="0"/>
                    </a:lnTo>
                    <a:lnTo>
                      <a:pt x="2041502" y="2041502"/>
                    </a:lnTo>
                    <a:lnTo>
                      <a:pt x="0" y="2041502"/>
                    </a:lnTo>
                    <a:close/>
                  </a:path>
                </a:pathLst>
              </a:custGeom>
              <a:solidFill>
                <a:srgbClr val="FFFFFF"/>
              </a:solidFill>
              <a:ln w="56649"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3" name="Полілінія: фігура 22">
                <a:extLst>
                  <a:ext uri="{FF2B5EF4-FFF2-40B4-BE49-F238E27FC236}">
                    <a16:creationId xmlns:a16="http://schemas.microsoft.com/office/drawing/2014/main" id="{CAA70C96-830C-E036-C4A5-CE006A47B5B2}"/>
                  </a:ext>
                </a:extLst>
              </p:cNvPr>
              <p:cNvSpPr/>
              <p:nvPr/>
            </p:nvSpPr>
            <p:spPr>
              <a:xfrm>
                <a:off x="5824537" y="468085"/>
                <a:ext cx="3207425" cy="3207425"/>
              </a:xfrm>
              <a:custGeom>
                <a:avLst/>
                <a:gdLst>
                  <a:gd name="connsiteX0" fmla="*/ 1603713 w 3207425"/>
                  <a:gd name="connsiteY0" fmla="*/ 320969 h 3207425"/>
                  <a:gd name="connsiteX1" fmla="*/ 2887023 w 3207425"/>
                  <a:gd name="connsiteY1" fmla="*/ 1604280 h 3207425"/>
                  <a:gd name="connsiteX2" fmla="*/ 1603713 w 3207425"/>
                  <a:gd name="connsiteY2" fmla="*/ 2887590 h 3207425"/>
                  <a:gd name="connsiteX3" fmla="*/ 320969 w 3207425"/>
                  <a:gd name="connsiteY3" fmla="*/ 1603713 h 3207425"/>
                  <a:gd name="connsiteX4" fmla="*/ 1603713 w 3207425"/>
                  <a:gd name="connsiteY4" fmla="*/ 320969 h 3207425"/>
                  <a:gd name="connsiteX5" fmla="*/ 1603713 w 3207425"/>
                  <a:gd name="connsiteY5" fmla="*/ 0 h 3207425"/>
                  <a:gd name="connsiteX6" fmla="*/ 0 w 3207425"/>
                  <a:gd name="connsiteY6" fmla="*/ 1603713 h 3207425"/>
                  <a:gd name="connsiteX7" fmla="*/ 1603713 w 3207425"/>
                  <a:gd name="connsiteY7" fmla="*/ 3207426 h 3207425"/>
                  <a:gd name="connsiteX8" fmla="*/ 3207426 w 3207425"/>
                  <a:gd name="connsiteY8" fmla="*/ 1603713 h 3207425"/>
                  <a:gd name="connsiteX9" fmla="*/ 1603713 w 3207425"/>
                  <a:gd name="connsiteY9" fmla="*/ 0 h 3207425"/>
                  <a:gd name="connsiteX10" fmla="*/ 1603713 w 3207425"/>
                  <a:gd name="connsiteY10" fmla="*/ 0 h 3207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7425" h="3207425">
                    <a:moveTo>
                      <a:pt x="1603713" y="320969"/>
                    </a:moveTo>
                    <a:lnTo>
                      <a:pt x="2887023" y="1604280"/>
                    </a:lnTo>
                    <a:lnTo>
                      <a:pt x="1603713" y="2887590"/>
                    </a:lnTo>
                    <a:lnTo>
                      <a:pt x="320969" y="1603713"/>
                    </a:lnTo>
                    <a:lnTo>
                      <a:pt x="1603713" y="320969"/>
                    </a:lnTo>
                    <a:moveTo>
                      <a:pt x="1603713" y="0"/>
                    </a:moveTo>
                    <a:lnTo>
                      <a:pt x="0" y="1603713"/>
                    </a:lnTo>
                    <a:lnTo>
                      <a:pt x="1603713" y="3207426"/>
                    </a:lnTo>
                    <a:lnTo>
                      <a:pt x="3207426" y="1603713"/>
                    </a:lnTo>
                    <a:lnTo>
                      <a:pt x="1603713" y="0"/>
                    </a:lnTo>
                    <a:lnTo>
                      <a:pt x="1603713" y="0"/>
                    </a:lnTo>
                    <a:close/>
                  </a:path>
                </a:pathLst>
              </a:custGeom>
              <a:solidFill>
                <a:srgbClr val="E5434C"/>
              </a:solidFill>
              <a:ln w="56649"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nvGrpSpPr>
            <p:cNvPr id="24" name="Графіка 18">
              <a:extLst>
                <a:ext uri="{FF2B5EF4-FFF2-40B4-BE49-F238E27FC236}">
                  <a16:creationId xmlns:a16="http://schemas.microsoft.com/office/drawing/2014/main" id="{FC8B9D26-8BE8-5ACB-C82D-9C6D03247115}"/>
                </a:ext>
              </a:extLst>
            </p:cNvPr>
            <p:cNvGrpSpPr/>
            <p:nvPr/>
          </p:nvGrpSpPr>
          <p:grpSpPr>
            <a:xfrm>
              <a:off x="7209505" y="1332887"/>
              <a:ext cx="465261" cy="1493243"/>
              <a:chOff x="7209505" y="1332887"/>
              <a:chExt cx="465261" cy="1493243"/>
            </a:xfrm>
            <a:solidFill>
              <a:srgbClr val="000000"/>
            </a:solidFill>
          </p:grpSpPr>
          <p:sp>
            <p:nvSpPr>
              <p:cNvPr id="25" name="Полілінія: фігура 24">
                <a:extLst>
                  <a:ext uri="{FF2B5EF4-FFF2-40B4-BE49-F238E27FC236}">
                    <a16:creationId xmlns:a16="http://schemas.microsoft.com/office/drawing/2014/main" id="{6F785D27-E897-33A5-01E5-0B2E15B2F0E2}"/>
                  </a:ext>
                </a:extLst>
              </p:cNvPr>
              <p:cNvSpPr/>
              <p:nvPr/>
            </p:nvSpPr>
            <p:spPr>
              <a:xfrm>
                <a:off x="7209505" y="1332887"/>
                <a:ext cx="465261" cy="1011613"/>
              </a:xfrm>
              <a:custGeom>
                <a:avLst/>
                <a:gdLst>
                  <a:gd name="connsiteX0" fmla="*/ 386601 w 465261"/>
                  <a:gd name="connsiteY0" fmla="*/ 40830 h 1011613"/>
                  <a:gd name="connsiteX1" fmla="*/ 230653 w 465261"/>
                  <a:gd name="connsiteY1" fmla="*/ 0 h 1011613"/>
                  <a:gd name="connsiteX2" fmla="*/ 118938 w 465261"/>
                  <a:gd name="connsiteY2" fmla="*/ 21549 h 1011613"/>
                  <a:gd name="connsiteX3" fmla="*/ 2118 w 465261"/>
                  <a:gd name="connsiteY3" fmla="*/ 187705 h 1011613"/>
                  <a:gd name="connsiteX4" fmla="*/ 53723 w 465261"/>
                  <a:gd name="connsiteY4" fmla="*/ 498467 h 1011613"/>
                  <a:gd name="connsiteX5" fmla="*/ 110432 w 465261"/>
                  <a:gd name="connsiteY5" fmla="*/ 903364 h 1011613"/>
                  <a:gd name="connsiteX6" fmla="*/ 207970 w 465261"/>
                  <a:gd name="connsiteY6" fmla="*/ 1009976 h 1011613"/>
                  <a:gd name="connsiteX7" fmla="*/ 346338 w 465261"/>
                  <a:gd name="connsiteY7" fmla="*/ 931151 h 1011613"/>
                  <a:gd name="connsiteX8" fmla="*/ 355412 w 465261"/>
                  <a:gd name="connsiteY8" fmla="*/ 885785 h 1011613"/>
                  <a:gd name="connsiteX9" fmla="*/ 385467 w 465261"/>
                  <a:gd name="connsiteY9" fmla="*/ 666890 h 1011613"/>
                  <a:gd name="connsiteX10" fmla="*/ 422895 w 465261"/>
                  <a:gd name="connsiteY10" fmla="*/ 449697 h 1011613"/>
                  <a:gd name="connsiteX11" fmla="*/ 462023 w 465261"/>
                  <a:gd name="connsiteY11" fmla="*/ 198479 h 1011613"/>
                  <a:gd name="connsiteX12" fmla="*/ 386601 w 465261"/>
                  <a:gd name="connsiteY12" fmla="*/ 41397 h 101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5261" h="1011613">
                    <a:moveTo>
                      <a:pt x="386601" y="40830"/>
                    </a:moveTo>
                    <a:cubicBezTo>
                      <a:pt x="338399" y="14744"/>
                      <a:pt x="286227" y="2268"/>
                      <a:pt x="230653" y="0"/>
                    </a:cubicBezTo>
                    <a:cubicBezTo>
                      <a:pt x="193226" y="6805"/>
                      <a:pt x="154664" y="10208"/>
                      <a:pt x="118938" y="21549"/>
                    </a:cubicBezTo>
                    <a:cubicBezTo>
                      <a:pt x="32741" y="48769"/>
                      <a:pt x="-10357" y="111148"/>
                      <a:pt x="2118" y="187705"/>
                    </a:cubicBezTo>
                    <a:cubicBezTo>
                      <a:pt x="18564" y="291481"/>
                      <a:pt x="38412" y="394690"/>
                      <a:pt x="53723" y="498467"/>
                    </a:cubicBezTo>
                    <a:cubicBezTo>
                      <a:pt x="74138" y="633433"/>
                      <a:pt x="90584" y="768398"/>
                      <a:pt x="110432" y="903364"/>
                    </a:cubicBezTo>
                    <a:cubicBezTo>
                      <a:pt x="118371" y="958372"/>
                      <a:pt x="158634" y="1004305"/>
                      <a:pt x="207970" y="1009976"/>
                    </a:cubicBezTo>
                    <a:cubicBezTo>
                      <a:pt x="280557" y="1018482"/>
                      <a:pt x="322521" y="994098"/>
                      <a:pt x="346338" y="931151"/>
                    </a:cubicBezTo>
                    <a:cubicBezTo>
                      <a:pt x="352009" y="916974"/>
                      <a:pt x="353710" y="901096"/>
                      <a:pt x="355412" y="885785"/>
                    </a:cubicBezTo>
                    <a:cubicBezTo>
                      <a:pt x="365619" y="812631"/>
                      <a:pt x="374125" y="739477"/>
                      <a:pt x="385467" y="666890"/>
                    </a:cubicBezTo>
                    <a:cubicBezTo>
                      <a:pt x="396809" y="594304"/>
                      <a:pt x="410986" y="522284"/>
                      <a:pt x="422895" y="449697"/>
                    </a:cubicBezTo>
                    <a:cubicBezTo>
                      <a:pt x="436505" y="366336"/>
                      <a:pt x="447279" y="281841"/>
                      <a:pt x="462023" y="198479"/>
                    </a:cubicBezTo>
                    <a:cubicBezTo>
                      <a:pt x="474499" y="127594"/>
                      <a:pt x="451249" y="76556"/>
                      <a:pt x="386601" y="41397"/>
                    </a:cubicBezTo>
                    <a:close/>
                  </a:path>
                </a:pathLst>
              </a:custGeom>
              <a:solidFill>
                <a:srgbClr val="000000"/>
              </a:solidFill>
              <a:ln w="56649"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26" name="Полілінія: фігура 25">
                <a:extLst>
                  <a:ext uri="{FF2B5EF4-FFF2-40B4-BE49-F238E27FC236}">
                    <a16:creationId xmlns:a16="http://schemas.microsoft.com/office/drawing/2014/main" id="{F691154A-A7F4-ED3B-C22A-A87A74E1A133}"/>
                  </a:ext>
                </a:extLst>
              </p:cNvPr>
              <p:cNvSpPr/>
              <p:nvPr/>
            </p:nvSpPr>
            <p:spPr>
              <a:xfrm>
                <a:off x="7243849" y="2429060"/>
                <a:ext cx="397150" cy="397070"/>
              </a:xfrm>
              <a:custGeom>
                <a:avLst/>
                <a:gdLst>
                  <a:gd name="connsiteX0" fmla="*/ 207651 w 397150"/>
                  <a:gd name="connsiteY0" fmla="*/ 567 h 397070"/>
                  <a:gd name="connsiteX1" fmla="*/ 98 w 397150"/>
                  <a:gd name="connsiteY1" fmla="*/ 195077 h 397070"/>
                  <a:gd name="connsiteX2" fmla="*/ 193474 w 397150"/>
                  <a:gd name="connsiteY2" fmla="*/ 396959 h 397070"/>
                  <a:gd name="connsiteX3" fmla="*/ 397056 w 397150"/>
                  <a:gd name="connsiteY3" fmla="*/ 204717 h 397070"/>
                  <a:gd name="connsiteX4" fmla="*/ 207651 w 397150"/>
                  <a:gd name="connsiteY4" fmla="*/ 0 h 397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150" h="397070">
                    <a:moveTo>
                      <a:pt x="207651" y="567"/>
                    </a:moveTo>
                    <a:cubicBezTo>
                      <a:pt x="86295" y="567"/>
                      <a:pt x="4635" y="72587"/>
                      <a:pt x="98" y="195077"/>
                    </a:cubicBezTo>
                    <a:cubicBezTo>
                      <a:pt x="-3305" y="306792"/>
                      <a:pt x="82325" y="392989"/>
                      <a:pt x="193474" y="396959"/>
                    </a:cubicBezTo>
                    <a:cubicBezTo>
                      <a:pt x="292146" y="400361"/>
                      <a:pt x="393087" y="326073"/>
                      <a:pt x="397056" y="204717"/>
                    </a:cubicBezTo>
                    <a:cubicBezTo>
                      <a:pt x="400459" y="85630"/>
                      <a:pt x="311427" y="0"/>
                      <a:pt x="207651" y="0"/>
                    </a:cubicBezTo>
                    <a:close/>
                  </a:path>
                </a:pathLst>
              </a:custGeom>
              <a:solidFill>
                <a:srgbClr val="000000"/>
              </a:solidFill>
              <a:ln w="56649"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sp>
        <p:nvSpPr>
          <p:cNvPr id="15" name="Marcador de pie de página 3">
            <a:extLst>
              <a:ext uri="{FF2B5EF4-FFF2-40B4-BE49-F238E27FC236}">
                <a16:creationId xmlns:a16="http://schemas.microsoft.com/office/drawing/2014/main" id="{7C5EF4DA-68D0-4E03-A30B-BFE5B7C75E75}"/>
              </a:ext>
            </a:extLst>
          </p:cNvPr>
          <p:cNvSpPr txBox="1">
            <a:spLocks/>
          </p:cNvSpPr>
          <p:nvPr/>
        </p:nvSpPr>
        <p:spPr>
          <a:xfrm>
            <a:off x="475303" y="3377683"/>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err="1">
                <a:latin typeface="Arial" panose="020B0604020202020204" pitchFamily="34" charset="0"/>
                <a:cs typeface="Arial" panose="020B0604020202020204" pitchFamily="34" charset="0"/>
              </a:rPr>
              <a:t>Визначення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згідно</a:t>
            </a:r>
            <a:r>
              <a:rPr lang="ru-RU" dirty="0">
                <a:latin typeface="Arial" panose="020B0604020202020204" pitchFamily="34" charset="0"/>
                <a:cs typeface="Arial" panose="020B0604020202020204" pitchFamily="34" charset="0"/>
              </a:rPr>
              <a:t> з </a:t>
            </a:r>
            <a:r>
              <a:rPr lang="ru-RU" dirty="0" err="1">
                <a:latin typeface="Arial" panose="020B0604020202020204" pitchFamily="34" charset="0"/>
                <a:cs typeface="Arial" panose="020B0604020202020204" pitchFamily="34" charset="0"/>
              </a:rPr>
              <a:t>проєктом</a:t>
            </a:r>
            <a:r>
              <a:rPr lang="ru-RU" dirty="0">
                <a:latin typeface="Arial" panose="020B0604020202020204" pitchFamily="34" charset="0"/>
                <a:cs typeface="Arial" panose="020B0604020202020204" pitchFamily="34" charset="0"/>
              </a:rPr>
              <a:t> закону про БЗР</a:t>
            </a:r>
            <a:endParaRPr lang="en-GB" dirty="0">
              <a:latin typeface="Arial" panose="020B0604020202020204" pitchFamily="34" charset="0"/>
              <a:cs typeface="Arial" panose="020B0604020202020204" pitchFamily="34" charset="0"/>
            </a:endParaRPr>
          </a:p>
        </p:txBody>
      </p:sp>
      <p:sp>
        <p:nvSpPr>
          <p:cNvPr id="16" name="Прямокутник 5">
            <a:extLst>
              <a:ext uri="{FF2B5EF4-FFF2-40B4-BE49-F238E27FC236}">
                <a16:creationId xmlns:a16="http://schemas.microsoft.com/office/drawing/2014/main" id="{4FF1BB62-AF76-455A-B980-1DD5C3B6A188}"/>
              </a:ext>
            </a:extLst>
          </p:cNvPr>
          <p:cNvSpPr/>
          <p:nvPr/>
        </p:nvSpPr>
        <p:spPr>
          <a:xfrm>
            <a:off x="4377886" y="3642918"/>
            <a:ext cx="7257154" cy="1080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7" name="Прямокутник 8">
            <a:extLst>
              <a:ext uri="{FF2B5EF4-FFF2-40B4-BE49-F238E27FC236}">
                <a16:creationId xmlns:a16="http://schemas.microsoft.com/office/drawing/2014/main" id="{63D7DFBC-F026-4751-933F-1CBFD31DEA29}"/>
              </a:ext>
            </a:extLst>
          </p:cNvPr>
          <p:cNvSpPr/>
          <p:nvPr/>
        </p:nvSpPr>
        <p:spPr>
          <a:xfrm>
            <a:off x="475303" y="3642918"/>
            <a:ext cx="3763658" cy="1080000"/>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lvl="0" algn="ctr"/>
            <a:r>
              <a:rPr lang="uk-UA" sz="2400" kern="1200" dirty="0">
                <a:solidFill>
                  <a:prstClr val="white"/>
                </a:solidFill>
                <a:effectLst/>
                <a:latin typeface="Arial" panose="020B0604020202020204" pitchFamily="34" charset="0"/>
                <a:ea typeface="Calibri" panose="020F0502020204030204" pitchFamily="34" charset="0"/>
                <a:cs typeface="Arial" panose="020B0604020202020204" pitchFamily="34" charset="0"/>
              </a:rPr>
              <a:t>НЕБЕЗПЕКА</a:t>
            </a:r>
            <a:endParaRPr lang="uk-UA" sz="2400" dirty="0">
              <a:latin typeface="Arial" panose="020B0604020202020204" pitchFamily="34" charset="0"/>
              <a:cs typeface="Arial" panose="020B0604020202020204" pitchFamily="34" charset="0"/>
            </a:endParaRPr>
          </a:p>
        </p:txBody>
      </p:sp>
      <p:sp>
        <p:nvSpPr>
          <p:cNvPr id="18" name="Прямокутник 9">
            <a:extLst>
              <a:ext uri="{FF2B5EF4-FFF2-40B4-BE49-F238E27FC236}">
                <a16:creationId xmlns:a16="http://schemas.microsoft.com/office/drawing/2014/main" id="{98DFB65C-91AC-41F2-BC37-C581E00E57BA}"/>
              </a:ext>
            </a:extLst>
          </p:cNvPr>
          <p:cNvSpPr/>
          <p:nvPr/>
        </p:nvSpPr>
        <p:spPr>
          <a:xfrm>
            <a:off x="4377886" y="4863720"/>
            <a:ext cx="7257154" cy="1152000"/>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9" name="Прямокутник 11">
            <a:extLst>
              <a:ext uri="{FF2B5EF4-FFF2-40B4-BE49-F238E27FC236}">
                <a16:creationId xmlns:a16="http://schemas.microsoft.com/office/drawing/2014/main" id="{A8A5DC36-F590-4C7B-8F66-1C15FF8446A2}"/>
              </a:ext>
            </a:extLst>
          </p:cNvPr>
          <p:cNvSpPr/>
          <p:nvPr/>
        </p:nvSpPr>
        <p:spPr>
          <a:xfrm>
            <a:off x="475303" y="4863720"/>
            <a:ext cx="3780000" cy="1152000"/>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marL="0" lvl="0" indent="0" algn="ctr" defTabSz="1333500" rtl="0" eaLnBrk="1" latinLnBrk="0" hangingPunct="1">
              <a:lnSpc>
                <a:spcPct val="90000"/>
              </a:lnSpc>
              <a:spcBef>
                <a:spcPct val="0"/>
              </a:spcBef>
              <a:spcAft>
                <a:spcPct val="35000"/>
              </a:spcAft>
              <a:buNone/>
            </a:pPr>
            <a:r>
              <a:rPr lang="uk-UA" sz="2400" kern="1200" dirty="0">
                <a:solidFill>
                  <a:schemeClr val="lt1"/>
                </a:solidFill>
                <a:effectLst/>
                <a:latin typeface="Arial" panose="020B0604020202020204" pitchFamily="34" charset="0"/>
                <a:ea typeface="Calibri" panose="020F0502020204030204" pitchFamily="34" charset="0"/>
                <a:cs typeface="Arial" panose="020B0604020202020204" pitchFamily="34" charset="0"/>
              </a:rPr>
              <a:t>НЕБЕЗПЕЧНИЙ </a:t>
            </a:r>
            <a:r>
              <a:rPr lang="uk-UA" sz="24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ПРОФЕСІЙНИЙ</a:t>
            </a:r>
            <a:r>
              <a:rPr lang="uk-UA" sz="2400" kern="1200" dirty="0">
                <a:solidFill>
                  <a:schemeClr val="lt1"/>
                </a:solidFill>
                <a:effectLst/>
                <a:latin typeface="Arial" panose="020B0604020202020204" pitchFamily="34" charset="0"/>
                <a:ea typeface="Calibri" panose="020F0502020204030204" pitchFamily="34" charset="0"/>
                <a:cs typeface="Arial" panose="020B0604020202020204" pitchFamily="34" charset="0"/>
              </a:rPr>
              <a:t> ФАКТОР</a:t>
            </a:r>
            <a:endParaRPr lang="en-US" sz="2400" kern="1200" dirty="0">
              <a:solidFill>
                <a:schemeClr val="lt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0" name="Título 1">
            <a:extLst>
              <a:ext uri="{FF2B5EF4-FFF2-40B4-BE49-F238E27FC236}">
                <a16:creationId xmlns:a16="http://schemas.microsoft.com/office/drawing/2014/main" id="{DB70088A-EF03-4F89-88DE-823C3F572340}"/>
              </a:ext>
            </a:extLst>
          </p:cNvPr>
          <p:cNvSpPr txBox="1">
            <a:spLocks/>
          </p:cNvSpPr>
          <p:nvPr/>
        </p:nvSpPr>
        <p:spPr>
          <a:xfrm>
            <a:off x="4610871" y="3829707"/>
            <a:ext cx="6601414" cy="84236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marL="0" lvl="2">
              <a:lnSpc>
                <a:spcPct val="90000"/>
              </a:lnSpc>
              <a:spcBef>
                <a:spcPct val="0"/>
              </a:spcBef>
            </a:pPr>
            <a:r>
              <a:rPr lang="uk-UA" dirty="0">
                <a:solidFill>
                  <a:schemeClr val="accent1"/>
                </a:solidFill>
                <a:latin typeface="Arial" panose="020B0604020202020204" pitchFamily="34" charset="0"/>
                <a:ea typeface="Calibri" panose="020F0502020204030204" pitchFamily="34" charset="0"/>
                <a:cs typeface="Arial" panose="020B0604020202020204" pitchFamily="34" charset="0"/>
              </a:rPr>
              <a:t>потенційна властивість, притаманна об’єкту, діяльності, робочому обладнанню або факторам робочого середовища, що може спричинити шкоду здоров’ю або життю працівника</a:t>
            </a:r>
          </a:p>
        </p:txBody>
      </p:sp>
      <p:sp>
        <p:nvSpPr>
          <p:cNvPr id="28" name="Título 1">
            <a:extLst>
              <a:ext uri="{FF2B5EF4-FFF2-40B4-BE49-F238E27FC236}">
                <a16:creationId xmlns:a16="http://schemas.microsoft.com/office/drawing/2014/main" id="{0EA1A177-304A-4E8F-A646-A975C25DA3A5}"/>
              </a:ext>
            </a:extLst>
          </p:cNvPr>
          <p:cNvSpPr txBox="1">
            <a:spLocks/>
          </p:cNvSpPr>
          <p:nvPr/>
        </p:nvSpPr>
        <p:spPr>
          <a:xfrm>
            <a:off x="4610872" y="5025762"/>
            <a:ext cx="6762048" cy="9721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indent="0"/>
            <a:r>
              <a:rPr lang="uk-UA" sz="1800" b="0" dirty="0">
                <a:latin typeface="Arial" panose="020B0604020202020204" pitchFamily="34" charset="0"/>
                <a:ea typeface="Calibri" panose="020F0502020204030204" pitchFamily="34" charset="0"/>
                <a:cs typeface="Arial" panose="020B0604020202020204" pitchFamily="34" charset="0"/>
              </a:rPr>
              <a:t>це фактор робочого середовища, вплив якого на працівника в певних умовах може призвести до травми, раптового погіршення здоров’я працівника або його смерті</a:t>
            </a:r>
          </a:p>
        </p:txBody>
      </p:sp>
    </p:spTree>
    <p:extLst>
      <p:ext uri="{BB962C8B-B14F-4D97-AF65-F5344CB8AC3E}">
        <p14:creationId xmlns:p14="http://schemas.microsoft.com/office/powerpoint/2010/main" val="4223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p:bldP spid="2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39</a:t>
            </a:fld>
            <a:endParaRPr lang="en-GB">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263B8DCF-C901-0AEC-ADED-2AC98D8F5FEC}"/>
              </a:ext>
            </a:extLst>
          </p:cNvPr>
          <p:cNvSpPr>
            <a:spLocks noGrp="1"/>
          </p:cNvSpPr>
          <p:nvPr>
            <p:ph type="title"/>
          </p:nvPr>
        </p:nvSpPr>
        <p:spPr>
          <a:xfrm>
            <a:off x="531396" y="1397128"/>
            <a:ext cx="5523746" cy="720000"/>
          </a:xfrm>
        </p:spPr>
        <p:txBody>
          <a:bodyPr/>
          <a:lstStyle/>
          <a:p>
            <a:r>
              <a:rPr lang="uk-UA" sz="2400" dirty="0">
                <a:latin typeface="Arial" panose="020B0604020202020204" pitchFamily="34" charset="0"/>
                <a:cs typeface="Arial" panose="020B0604020202020204" pitchFamily="34" charset="0"/>
              </a:rPr>
              <a:t>Професійний ризик</a:t>
            </a:r>
            <a:endParaRPr lang="en-GB" sz="2000" dirty="0">
              <a:latin typeface="Arial" panose="020B0604020202020204" pitchFamily="34" charset="0"/>
              <a:cs typeface="Arial" panose="020B0604020202020204" pitchFamily="34" charset="0"/>
            </a:endParaRPr>
          </a:p>
        </p:txBody>
      </p:sp>
      <p:sp>
        <p:nvSpPr>
          <p:cNvPr id="2" name="Прямокутник 1">
            <a:extLst>
              <a:ext uri="{FF2B5EF4-FFF2-40B4-BE49-F238E27FC236}">
                <a16:creationId xmlns:a16="http://schemas.microsoft.com/office/drawing/2014/main" id="{7B2ED53F-3491-685B-384E-48B78AF55CE1}"/>
              </a:ext>
            </a:extLst>
          </p:cNvPr>
          <p:cNvSpPr/>
          <p:nvPr/>
        </p:nvSpPr>
        <p:spPr>
          <a:xfrm>
            <a:off x="4328809" y="2079529"/>
            <a:ext cx="7257154" cy="1249267"/>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3" name="Прямокутник 2">
            <a:extLst>
              <a:ext uri="{FF2B5EF4-FFF2-40B4-BE49-F238E27FC236}">
                <a16:creationId xmlns:a16="http://schemas.microsoft.com/office/drawing/2014/main" id="{A5D34584-FA1C-C719-1474-991A48F384DF}"/>
              </a:ext>
            </a:extLst>
          </p:cNvPr>
          <p:cNvSpPr/>
          <p:nvPr/>
        </p:nvSpPr>
        <p:spPr>
          <a:xfrm>
            <a:off x="426226" y="2079529"/>
            <a:ext cx="3763658" cy="1249267"/>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lvl="0" algn="ctr"/>
            <a:r>
              <a:rPr lang="uk-UA" sz="2800" b="0" kern="1200" noProof="0" dirty="0">
                <a:solidFill>
                  <a:prstClr val="white"/>
                </a:solidFill>
                <a:effectLst/>
                <a:latin typeface="Arial" panose="020B0604020202020204" pitchFamily="34" charset="0"/>
                <a:ea typeface="Calibri" panose="020F0502020204030204" pitchFamily="34" charset="0"/>
                <a:cs typeface="Arial" panose="020B0604020202020204" pitchFamily="34" charset="0"/>
              </a:rPr>
              <a:t>ПРОФЕСІЙНИЙ</a:t>
            </a:r>
            <a:r>
              <a:rPr lang="uk-UA" sz="3200" b="0" kern="1200" noProof="0" dirty="0">
                <a:effectLst/>
                <a:latin typeface="Arial" panose="020B0604020202020204" pitchFamily="34" charset="0"/>
                <a:cs typeface="Arial" panose="020B0604020202020204" pitchFamily="34" charset="0"/>
              </a:rPr>
              <a:t> </a:t>
            </a:r>
            <a:r>
              <a:rPr lang="uk-UA" sz="2800" kern="1200" noProof="0" dirty="0">
                <a:solidFill>
                  <a:prstClr val="white"/>
                </a:solidFill>
                <a:effectLst/>
                <a:latin typeface="Arial" panose="020B0604020202020204" pitchFamily="34" charset="0"/>
                <a:ea typeface="Calibri" panose="020F0502020204030204" pitchFamily="34" charset="0"/>
                <a:cs typeface="Arial" panose="020B0604020202020204" pitchFamily="34" charset="0"/>
              </a:rPr>
              <a:t>РИЗИК</a:t>
            </a:r>
          </a:p>
        </p:txBody>
      </p:sp>
      <p:graphicFrame>
        <p:nvGraphicFramePr>
          <p:cNvPr id="12" name="Diagram 6">
            <a:extLst>
              <a:ext uri="{FF2B5EF4-FFF2-40B4-BE49-F238E27FC236}">
                <a16:creationId xmlns:a16="http://schemas.microsoft.com/office/drawing/2014/main" id="{D3EE8766-C403-135D-2AA3-6D17E70BF4A2}"/>
              </a:ext>
            </a:extLst>
          </p:cNvPr>
          <p:cNvGraphicFramePr/>
          <p:nvPr>
            <p:extLst>
              <p:ext uri="{D42A27DB-BD31-4B8C-83A1-F6EECF244321}">
                <p14:modId xmlns:p14="http://schemas.microsoft.com/office/powerpoint/2010/main" val="273233269"/>
              </p:ext>
            </p:extLst>
          </p:nvPr>
        </p:nvGraphicFramePr>
        <p:xfrm>
          <a:off x="326223" y="3728506"/>
          <a:ext cx="11057910" cy="2314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itle 1">
            <a:extLst>
              <a:ext uri="{FF2B5EF4-FFF2-40B4-BE49-F238E27FC236}">
                <a16:creationId xmlns:a16="http://schemas.microsoft.com/office/drawing/2014/main" id="{C2D0FD8B-CCD5-1174-7528-9BFB2A628661}"/>
              </a:ext>
            </a:extLst>
          </p:cNvPr>
          <p:cNvSpPr txBox="1">
            <a:spLocks/>
          </p:cNvSpPr>
          <p:nvPr/>
        </p:nvSpPr>
        <p:spPr>
          <a:xfrm>
            <a:off x="4509727" y="2277474"/>
            <a:ext cx="5838959" cy="964642"/>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marL="0" lvl="2">
              <a:lnSpc>
                <a:spcPct val="90000"/>
              </a:lnSpc>
              <a:spcBef>
                <a:spcPct val="0"/>
              </a:spcBef>
            </a:pPr>
            <a:r>
              <a:rPr lang="uk-UA" sz="2000" dirty="0">
                <a:solidFill>
                  <a:schemeClr val="accent1"/>
                </a:solidFill>
                <a:latin typeface="Arial" panose="020B0604020202020204" pitchFamily="34" charset="0"/>
                <a:ea typeface="Calibri" panose="020F0502020204030204" pitchFamily="34" charset="0"/>
                <a:cs typeface="Arial" panose="020B0604020202020204" pitchFamily="34" charset="0"/>
              </a:rPr>
              <a:t>Поєднання ймовірності (високої чи низької) того, що небезпечний фактор може завдати шкоди, з показником можливої тяжкості шкоди </a:t>
            </a:r>
            <a:endParaRPr lang="en-US" sz="2000"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9843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7196137" cy="2699480"/>
          </a:xfrm>
        </p:spPr>
        <p:txBody>
          <a:bodyPr/>
          <a:lstStyle/>
          <a:p>
            <a:pPr>
              <a:lnSpc>
                <a:spcPct val="100000"/>
              </a:lnSpc>
            </a:pPr>
            <a:r>
              <a:rPr lang="uk-UA" sz="2400" dirty="0">
                <a:latin typeface="Arial" panose="020B0604020202020204" pitchFamily="34" charset="0"/>
                <a:cs typeface="Arial" panose="020B0604020202020204" pitchFamily="34" charset="0"/>
              </a:rPr>
              <a:t>Універсальний навчальний пакет МОП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у 2022 р. був адаптований до українського контексту національними спеціалістами з БЗР</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у межах </a:t>
            </a:r>
            <a:r>
              <a:rPr lang="uk-UA" sz="2400" dirty="0" err="1">
                <a:latin typeface="Arial" panose="020B0604020202020204" pitchFamily="34" charset="0"/>
                <a:cs typeface="Arial" panose="020B0604020202020204" pitchFamily="34" charset="0"/>
              </a:rPr>
              <a:t>Проєкту</a:t>
            </a:r>
            <a:r>
              <a:rPr lang="uk-UA" sz="2400" dirty="0">
                <a:latin typeface="Arial" panose="020B0604020202020204" pitchFamily="34" charset="0"/>
                <a:cs typeface="Arial" panose="020B0604020202020204" pitchFamily="34" charset="0"/>
              </a:rPr>
              <a:t> МОП за фінансування ЄС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«На шляху до безпечної, здорової та задекларованої праці в Україні»</a:t>
            </a:r>
            <a:br>
              <a:rPr lang="uk-UA" sz="2400" dirty="0">
                <a:latin typeface="Arial" panose="020B0604020202020204" pitchFamily="34" charset="0"/>
                <a:cs typeface="Arial" panose="020B0604020202020204" pitchFamily="34" charset="0"/>
              </a:rPr>
            </a:br>
            <a:endParaRPr lang="es-ES" sz="2400" dirty="0">
              <a:latin typeface="Arial" panose="020B0604020202020204" pitchFamily="34" charset="0"/>
              <a:cs typeface="Arial" panose="020B0604020202020204" pitchFamily="34" charset="0"/>
            </a:endParaRPr>
          </a:p>
        </p:txBody>
      </p:sp>
      <p:sp>
        <p:nvSpPr>
          <p:cNvPr id="3" name="Marcador de contenido 2"/>
          <p:cNvSpPr>
            <a:spLocks noGrp="1"/>
          </p:cNvSpPr>
          <p:nvPr>
            <p:ph sz="half" idx="1"/>
          </p:nvPr>
        </p:nvSpPr>
        <p:spPr>
          <a:xfrm>
            <a:off x="312420" y="1661160"/>
            <a:ext cx="11280866" cy="3821085"/>
          </a:xfrm>
          <a:noFill/>
        </p:spPr>
        <p:txBody>
          <a:bodyPr/>
          <a:lstStyle/>
          <a:p>
            <a:pPr>
              <a:spcAft>
                <a:spcPts val="1200"/>
              </a:spcAft>
            </a:pPr>
            <a:endParaRPr lang="es-ES" sz="1400" b="0" dirty="0">
              <a:solidFill>
                <a:schemeClr val="tx2"/>
              </a:solidFill>
              <a:latin typeface="Arial" panose="020B0604020202020204" pitchFamily="34" charset="0"/>
              <a:cs typeface="Arial" panose="020B0604020202020204" pitchFamily="34" charset="0"/>
            </a:endParaRPr>
          </a:p>
          <a:p>
            <a:pPr>
              <a:spcAft>
                <a:spcPts val="1200"/>
              </a:spcAft>
            </a:pPr>
            <a:endParaRPr lang="es-ES" sz="1400" b="0" dirty="0">
              <a:solidFill>
                <a:schemeClr val="tx2"/>
              </a:solidFill>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4</a:t>
            </a:fld>
            <a:endParaRPr lang="en-GB">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4605E115-6242-43B5-937E-42560C5624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20063" y="4122674"/>
            <a:ext cx="1941399" cy="1941399"/>
          </a:xfrm>
          <a:prstGeom prst="rect">
            <a:avLst/>
          </a:prstGeom>
        </p:spPr>
      </p:pic>
      <p:sp>
        <p:nvSpPr>
          <p:cNvPr id="19" name="Marcador de pie de página 5">
            <a:extLst>
              <a:ext uri="{FF2B5EF4-FFF2-40B4-BE49-F238E27FC236}">
                <a16:creationId xmlns:a16="http://schemas.microsoft.com/office/drawing/2014/main" id="{076727CE-F091-4B14-BFF1-D39AF78B1BE1}"/>
              </a:ext>
            </a:extLst>
          </p:cNvPr>
          <p:cNvSpPr txBox="1">
            <a:spLocks/>
          </p:cNvSpPr>
          <p:nvPr/>
        </p:nvSpPr>
        <p:spPr>
          <a:xfrm>
            <a:off x="5762445" y="5686062"/>
            <a:ext cx="3490275" cy="378011"/>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accent2">
                    <a:lumMod val="75000"/>
                  </a:schemeClr>
                </a:solidFill>
                <a:latin typeface="Arial" panose="020B0604020202020204" pitchFamily="34" charset="0"/>
                <a:cs typeface="Arial" panose="020B0604020202020204" pitchFamily="34" charset="0"/>
              </a:rPr>
              <a:t>www.ilo.org/shd4Ukraine</a:t>
            </a:r>
          </a:p>
        </p:txBody>
      </p:sp>
      <p:pic>
        <p:nvPicPr>
          <p:cNvPr id="22" name="Picture 21">
            <a:extLst>
              <a:ext uri="{FF2B5EF4-FFF2-40B4-BE49-F238E27FC236}">
                <a16:creationId xmlns:a16="http://schemas.microsoft.com/office/drawing/2014/main" id="{9322FC15-66B0-4FB0-AF7D-BCA793AB00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48057" y="480205"/>
            <a:ext cx="1908000" cy="469705"/>
          </a:xfrm>
          <a:prstGeom prst="rect">
            <a:avLst/>
          </a:prstGeom>
        </p:spPr>
      </p:pic>
    </p:spTree>
    <p:extLst>
      <p:ext uri="{BB962C8B-B14F-4D97-AF65-F5344CB8AC3E}">
        <p14:creationId xmlns:p14="http://schemas.microsoft.com/office/powerpoint/2010/main" val="289984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40</a:t>
            </a:fld>
            <a:endParaRPr lang="en-GB">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8809" y="3438543"/>
            <a:ext cx="7257154" cy="2740252"/>
          </a:xfrm>
          <a:prstGeom prst="rect">
            <a:avLst/>
          </a:prstGeom>
          <a:ln>
            <a:noFill/>
          </a:ln>
          <a:effectLst/>
        </p:spPr>
      </p:pic>
      <p:sp>
        <p:nvSpPr>
          <p:cNvPr id="11" name="Title 1">
            <a:extLst>
              <a:ext uri="{FF2B5EF4-FFF2-40B4-BE49-F238E27FC236}">
                <a16:creationId xmlns:a16="http://schemas.microsoft.com/office/drawing/2014/main" id="{9638A5E4-B54E-18E8-1E0D-D01F5FDB6972}"/>
              </a:ext>
            </a:extLst>
          </p:cNvPr>
          <p:cNvSpPr txBox="1">
            <a:spLocks/>
          </p:cNvSpPr>
          <p:nvPr/>
        </p:nvSpPr>
        <p:spPr>
          <a:xfrm>
            <a:off x="531396" y="1397128"/>
            <a:ext cx="5523746"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a:latin typeface="Arial" panose="020B0604020202020204" pitchFamily="34" charset="0"/>
                <a:cs typeface="Arial" panose="020B0604020202020204" pitchFamily="34" charset="0"/>
              </a:rPr>
              <a:t>Професійний ризик</a:t>
            </a:r>
            <a:endParaRPr lang="en-GB" sz="2000" dirty="0">
              <a:latin typeface="Arial" panose="020B0604020202020204" pitchFamily="34" charset="0"/>
              <a:cs typeface="Arial" panose="020B0604020202020204" pitchFamily="34" charset="0"/>
            </a:endParaRPr>
          </a:p>
        </p:txBody>
      </p:sp>
      <p:sp>
        <p:nvSpPr>
          <p:cNvPr id="12" name="Прямокутник 11">
            <a:extLst>
              <a:ext uri="{FF2B5EF4-FFF2-40B4-BE49-F238E27FC236}">
                <a16:creationId xmlns:a16="http://schemas.microsoft.com/office/drawing/2014/main" id="{6B44C5BF-0EF4-0F39-7A47-26AEEC2A0F83}"/>
              </a:ext>
            </a:extLst>
          </p:cNvPr>
          <p:cNvSpPr/>
          <p:nvPr/>
        </p:nvSpPr>
        <p:spPr>
          <a:xfrm>
            <a:off x="4328809" y="2079529"/>
            <a:ext cx="7257154" cy="1249267"/>
          </a:xfrm>
          <a:prstGeom prst="rect">
            <a:avLst/>
          </a:prstGeom>
          <a:scene3d>
            <a:camera prst="orthographicFront"/>
            <a:lightRig rig="chilly" dir="t"/>
          </a:scene3d>
          <a:sp3d extrusionH="1700" prstMaterial="dkEdge">
            <a:bevelB w="0" h="0" prst="convex"/>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930" tIns="150475" rIns="251440" bIns="150475" numCol="1" spcCol="1270" anchor="ctr" anchorCtr="0">
            <a:noAutofit/>
          </a:bodyPr>
          <a:lstStyle/>
          <a:p>
            <a:pPr marL="285750" lvl="1" indent="-285750" algn="l" defTabSz="2355850">
              <a:lnSpc>
                <a:spcPct val="90000"/>
              </a:lnSpc>
              <a:spcBef>
                <a:spcPct val="0"/>
              </a:spcBef>
              <a:spcAft>
                <a:spcPct val="15000"/>
              </a:spcAft>
              <a:buChar char="•"/>
            </a:pPr>
            <a:endParaRPr lang="en-US" sz="4800" kern="1200" dirty="0">
              <a:latin typeface="Arial" panose="020B0604020202020204" pitchFamily="34" charset="0"/>
              <a:cs typeface="Arial" panose="020B0604020202020204" pitchFamily="34" charset="0"/>
            </a:endParaRPr>
          </a:p>
        </p:txBody>
      </p:sp>
      <p:sp>
        <p:nvSpPr>
          <p:cNvPr id="13" name="Прямокутник 12">
            <a:extLst>
              <a:ext uri="{FF2B5EF4-FFF2-40B4-BE49-F238E27FC236}">
                <a16:creationId xmlns:a16="http://schemas.microsoft.com/office/drawing/2014/main" id="{47F6CF6D-BAB8-5986-2B4E-5FE254887F70}"/>
              </a:ext>
            </a:extLst>
          </p:cNvPr>
          <p:cNvSpPr/>
          <p:nvPr/>
        </p:nvSpPr>
        <p:spPr>
          <a:xfrm>
            <a:off x="426226" y="2079529"/>
            <a:ext cx="3763658" cy="1249267"/>
          </a:xfrm>
          <a:prstGeom prst="rect">
            <a:avLst/>
          </a:prstGeom>
          <a:solidFill>
            <a:srgbClr val="1E2DBE"/>
          </a:solidFill>
          <a:ln>
            <a:noFill/>
          </a:ln>
          <a:effectLst/>
          <a:scene3d>
            <a:camera prst="orthographicFront"/>
            <a:lightRig rig="chilly" dir="t"/>
          </a:scene3d>
          <a:sp3d prstMaterial="translucentPowder"/>
        </p:spPr>
        <p:style>
          <a:lnRef idx="0">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6187" tIns="119037" rIns="176187" bIns="119037" numCol="1" spcCol="1270" anchor="ctr" anchorCtr="0">
            <a:noAutofit/>
          </a:bodyPr>
          <a:lstStyle/>
          <a:p>
            <a:pPr lvl="0" algn="ctr"/>
            <a:r>
              <a:rPr lang="uk-UA" sz="2400" b="0" kern="1200" dirty="0">
                <a:solidFill>
                  <a:prstClr val="white"/>
                </a:solidFill>
                <a:effectLst/>
                <a:latin typeface="Arial" panose="020B0604020202020204" pitchFamily="34" charset="0"/>
                <a:ea typeface="Calibri" panose="020F0502020204030204" pitchFamily="34" charset="0"/>
                <a:cs typeface="Arial" panose="020B0604020202020204" pitchFamily="34" charset="0"/>
              </a:rPr>
              <a:t>ПРИЙНЯТНИЙ ПРОФЕСІЙНИЙ РИЗИК</a:t>
            </a:r>
            <a:endParaRPr lang="uk-UA" sz="2400" b="0" kern="1200" noProof="0" dirty="0">
              <a:solidFill>
                <a:prstClr val="white"/>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4" name="Title 1">
            <a:extLst>
              <a:ext uri="{FF2B5EF4-FFF2-40B4-BE49-F238E27FC236}">
                <a16:creationId xmlns:a16="http://schemas.microsoft.com/office/drawing/2014/main" id="{D613D368-52E1-8104-D673-613FF5F17EB8}"/>
              </a:ext>
            </a:extLst>
          </p:cNvPr>
          <p:cNvSpPr txBox="1">
            <a:spLocks/>
          </p:cNvSpPr>
          <p:nvPr/>
        </p:nvSpPr>
        <p:spPr>
          <a:xfrm>
            <a:off x="4509727" y="2293702"/>
            <a:ext cx="6869473" cy="858520"/>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0"/>
            <a:r>
              <a:rPr lang="uk-UA" sz="2000" b="0" dirty="0">
                <a:latin typeface="Arial" panose="020B0604020202020204" pitchFamily="34" charset="0"/>
                <a:ea typeface="Calibri" panose="020F0502020204030204" pitchFamily="34" charset="0"/>
                <a:cs typeface="Arial" panose="020B0604020202020204" pitchFamily="34" charset="0"/>
              </a:rPr>
              <a:t>ступінь, до якого особа, організація чи суспільство готові терпіти фактор, що становить небезпеку хвороби чи травми</a:t>
            </a:r>
            <a:endParaRPr lang="en-US" sz="2000" b="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3758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a:extLst>
              <a:ext uri="{FF2B5EF4-FFF2-40B4-BE49-F238E27FC236}">
                <a16:creationId xmlns:a16="http://schemas.microsoft.com/office/drawing/2014/main" id="{E5495EBB-E754-4D79-85AE-E7A43122E3C9}"/>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b="2663"/>
          <a:stretch/>
        </p:blipFill>
        <p:spPr>
          <a:xfrm>
            <a:off x="144458" y="1758463"/>
            <a:ext cx="5431445" cy="4070837"/>
          </a:xfrm>
          <a:prstGeom prst="rect">
            <a:avLst/>
          </a:prstGeom>
        </p:spPr>
      </p:pic>
      <p:pic>
        <p:nvPicPr>
          <p:cNvPr id="8" name="Рисунок 7">
            <a:extLst>
              <a:ext uri="{FF2B5EF4-FFF2-40B4-BE49-F238E27FC236}">
                <a16:creationId xmlns:a16="http://schemas.microsoft.com/office/drawing/2014/main" id="{7E28C83C-0D86-45C5-96FE-96262A5C21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351"/>
          <a:stretch/>
        </p:blipFill>
        <p:spPr>
          <a:xfrm>
            <a:off x="6015562" y="1758463"/>
            <a:ext cx="5730425" cy="4070837"/>
          </a:xfrm>
          <a:prstGeom prst="rect">
            <a:avLst/>
          </a:prstGeom>
        </p:spPr>
      </p:pic>
      <p:sp>
        <p:nvSpPr>
          <p:cNvPr id="16" name="Прямоугольник 15">
            <a:extLst>
              <a:ext uri="{FF2B5EF4-FFF2-40B4-BE49-F238E27FC236}">
                <a16:creationId xmlns:a16="http://schemas.microsoft.com/office/drawing/2014/main" id="{4AB1E17D-62B1-1420-A541-281B90B4F96E}"/>
              </a:ext>
            </a:extLst>
          </p:cNvPr>
          <p:cNvSpPr/>
          <p:nvPr/>
        </p:nvSpPr>
        <p:spPr>
          <a:xfrm>
            <a:off x="9372426" y="4936840"/>
            <a:ext cx="2260879" cy="782306"/>
          </a:xfrm>
          <a:prstGeom prst="rect">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18" name="Title 1">
            <a:extLst>
              <a:ext uri="{FF2B5EF4-FFF2-40B4-BE49-F238E27FC236}">
                <a16:creationId xmlns:a16="http://schemas.microsoft.com/office/drawing/2014/main" id="{B4D46217-A511-31B3-3113-B384ACFD07CB}"/>
              </a:ext>
            </a:extLst>
          </p:cNvPr>
          <p:cNvSpPr txBox="1">
            <a:spLocks/>
          </p:cNvSpPr>
          <p:nvPr/>
        </p:nvSpPr>
        <p:spPr>
          <a:xfrm>
            <a:off x="9578633" y="5152221"/>
            <a:ext cx="1848464" cy="351543"/>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lgn="ctr"/>
            <a:r>
              <a:rPr lang="uk-UA" sz="2800" dirty="0">
                <a:solidFill>
                  <a:schemeClr val="bg1">
                    <a:lumMod val="95000"/>
                  </a:schemeClr>
                </a:solidFill>
                <a:latin typeface="Arial" panose="020B0604020202020204" pitchFamily="34" charset="0"/>
                <a:cs typeface="Arial" panose="020B0604020202020204" pitchFamily="34" charset="0"/>
              </a:rPr>
              <a:t>РИЗИК</a:t>
            </a:r>
            <a:endParaRPr lang="en-GB" sz="2800" dirty="0">
              <a:solidFill>
                <a:schemeClr val="bg1">
                  <a:lumMod val="95000"/>
                </a:schemeClr>
              </a:solidFill>
              <a:latin typeface="Arial" panose="020B0604020202020204" pitchFamily="34" charset="0"/>
              <a:cs typeface="Arial" panose="020B0604020202020204" pitchFamily="34" charset="0"/>
            </a:endParaRPr>
          </a:p>
        </p:txBody>
      </p:sp>
      <p:grpSp>
        <p:nvGrpSpPr>
          <p:cNvPr id="15" name="Групувати 14">
            <a:extLst>
              <a:ext uri="{FF2B5EF4-FFF2-40B4-BE49-F238E27FC236}">
                <a16:creationId xmlns:a16="http://schemas.microsoft.com/office/drawing/2014/main" id="{0DB95863-6F75-CDF1-5B1A-0E9DCCC6FE0D}"/>
              </a:ext>
            </a:extLst>
          </p:cNvPr>
          <p:cNvGrpSpPr/>
          <p:nvPr/>
        </p:nvGrpSpPr>
        <p:grpSpPr>
          <a:xfrm>
            <a:off x="3435733" y="1277796"/>
            <a:ext cx="2359999" cy="2361289"/>
            <a:chOff x="3435733" y="1277796"/>
            <a:chExt cx="2359999" cy="2361289"/>
          </a:xfrm>
        </p:grpSpPr>
        <p:sp>
          <p:nvSpPr>
            <p:cNvPr id="7" name="Овал 6">
              <a:extLst>
                <a:ext uri="{FF2B5EF4-FFF2-40B4-BE49-F238E27FC236}">
                  <a16:creationId xmlns:a16="http://schemas.microsoft.com/office/drawing/2014/main" id="{14E88AFE-266B-A5A2-D4E4-D89717BF8BEA}"/>
                </a:ext>
              </a:extLst>
            </p:cNvPr>
            <p:cNvSpPr/>
            <p:nvPr/>
          </p:nvSpPr>
          <p:spPr>
            <a:xfrm>
              <a:off x="3435733" y="1277796"/>
              <a:ext cx="2359999" cy="2361289"/>
            </a:xfrm>
            <a:prstGeom prst="ellipse">
              <a:avLst/>
            </a:prstGeom>
            <a:solidFill>
              <a:schemeClr val="bg2"/>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EC7B1E5F-6269-93FD-9466-79731511CDDF}"/>
                </a:ext>
              </a:extLst>
            </p:cNvPr>
            <p:cNvSpPr txBox="1">
              <a:spLocks/>
            </p:cNvSpPr>
            <p:nvPr/>
          </p:nvSpPr>
          <p:spPr>
            <a:xfrm>
              <a:off x="3707569" y="1784650"/>
              <a:ext cx="1816323" cy="476352"/>
            </a:xfrm>
            <a:prstGeom prst="rect">
              <a:avLst/>
            </a:prstGeom>
            <a:ln>
              <a:noFill/>
            </a:ln>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lgn="ctr"/>
              <a:r>
                <a:rPr lang="uk-UA" sz="2000" dirty="0">
                  <a:solidFill>
                    <a:srgbClr val="FF0000"/>
                  </a:solidFill>
                  <a:latin typeface="Arial" panose="020B0604020202020204" pitchFamily="34" charset="0"/>
                  <a:cs typeface="Arial" panose="020B0604020202020204" pitchFamily="34" charset="0"/>
                </a:rPr>
                <a:t>НЕБЕЗПЕКА</a:t>
              </a:r>
              <a:endParaRPr lang="en-GB" sz="2000" dirty="0">
                <a:solidFill>
                  <a:srgbClr val="FF0000"/>
                </a:solidFill>
                <a:latin typeface="Arial" panose="020B0604020202020204" pitchFamily="34" charset="0"/>
                <a:cs typeface="Arial" panose="020B0604020202020204" pitchFamily="34" charset="0"/>
              </a:endParaRPr>
            </a:p>
          </p:txBody>
        </p:sp>
        <p:grpSp>
          <p:nvGrpSpPr>
            <p:cNvPr id="14" name="Групувати 13">
              <a:extLst>
                <a:ext uri="{FF2B5EF4-FFF2-40B4-BE49-F238E27FC236}">
                  <a16:creationId xmlns:a16="http://schemas.microsoft.com/office/drawing/2014/main" id="{F7814ED6-C034-6E99-07CF-4FC4DD4405BC}"/>
                </a:ext>
              </a:extLst>
            </p:cNvPr>
            <p:cNvGrpSpPr/>
            <p:nvPr/>
          </p:nvGrpSpPr>
          <p:grpSpPr>
            <a:xfrm>
              <a:off x="4447274" y="2201009"/>
              <a:ext cx="336915" cy="1081319"/>
              <a:chOff x="6058176" y="834570"/>
              <a:chExt cx="857761" cy="2752962"/>
            </a:xfrm>
            <a:solidFill>
              <a:srgbClr val="FF0000"/>
            </a:solidFill>
          </p:grpSpPr>
          <p:sp>
            <p:nvSpPr>
              <p:cNvPr id="12" name="Полілінія: фігура 11">
                <a:extLst>
                  <a:ext uri="{FF2B5EF4-FFF2-40B4-BE49-F238E27FC236}">
                    <a16:creationId xmlns:a16="http://schemas.microsoft.com/office/drawing/2014/main" id="{7B7F71A6-F34B-2AA5-FE79-A8F71136549B}"/>
                  </a:ext>
                </a:extLst>
              </p:cNvPr>
              <p:cNvSpPr/>
              <p:nvPr/>
            </p:nvSpPr>
            <p:spPr>
              <a:xfrm>
                <a:off x="6058176" y="834570"/>
                <a:ext cx="857761" cy="1865024"/>
              </a:xfrm>
              <a:custGeom>
                <a:avLst/>
                <a:gdLst>
                  <a:gd name="connsiteX0" fmla="*/ 712743 w 857761"/>
                  <a:gd name="connsiteY0" fmla="*/ 75275 h 1865024"/>
                  <a:gd name="connsiteX1" fmla="*/ 425235 w 857761"/>
                  <a:gd name="connsiteY1" fmla="*/ 0 h 1865024"/>
                  <a:gd name="connsiteX2" fmla="*/ 219275 w 857761"/>
                  <a:gd name="connsiteY2" fmla="*/ 39728 h 1865024"/>
                  <a:gd name="connsiteX3" fmla="*/ 3906 w 857761"/>
                  <a:gd name="connsiteY3" fmla="*/ 346055 h 1865024"/>
                  <a:gd name="connsiteX4" fmla="*/ 99045 w 857761"/>
                  <a:gd name="connsiteY4" fmla="*/ 918979 h 1865024"/>
                  <a:gd name="connsiteX5" fmla="*/ 203593 w 857761"/>
                  <a:gd name="connsiteY5" fmla="*/ 1665454 h 1865024"/>
                  <a:gd name="connsiteX6" fmla="*/ 383416 w 857761"/>
                  <a:gd name="connsiteY6" fmla="*/ 1862005 h 1865024"/>
                  <a:gd name="connsiteX7" fmla="*/ 638514 w 857761"/>
                  <a:gd name="connsiteY7" fmla="*/ 1716683 h 1865024"/>
                  <a:gd name="connsiteX8" fmla="*/ 655241 w 857761"/>
                  <a:gd name="connsiteY8" fmla="*/ 1633044 h 1865024"/>
                  <a:gd name="connsiteX9" fmla="*/ 710652 w 857761"/>
                  <a:gd name="connsiteY9" fmla="*/ 1229488 h 1865024"/>
                  <a:gd name="connsiteX10" fmla="*/ 779654 w 857761"/>
                  <a:gd name="connsiteY10" fmla="*/ 829068 h 1865024"/>
                  <a:gd name="connsiteX11" fmla="*/ 851792 w 857761"/>
                  <a:gd name="connsiteY11" fmla="*/ 365919 h 1865024"/>
                  <a:gd name="connsiteX12" fmla="*/ 712743 w 857761"/>
                  <a:gd name="connsiteY12" fmla="*/ 76320 h 1865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761" h="1865024">
                    <a:moveTo>
                      <a:pt x="712743" y="75275"/>
                    </a:moveTo>
                    <a:cubicBezTo>
                      <a:pt x="623877" y="27183"/>
                      <a:pt x="527692" y="4182"/>
                      <a:pt x="425235" y="0"/>
                    </a:cubicBezTo>
                    <a:cubicBezTo>
                      <a:pt x="356233" y="12546"/>
                      <a:pt x="285141" y="18819"/>
                      <a:pt x="219275" y="39728"/>
                    </a:cubicBezTo>
                    <a:cubicBezTo>
                      <a:pt x="60362" y="89912"/>
                      <a:pt x="-19095" y="204915"/>
                      <a:pt x="3906" y="346055"/>
                    </a:cubicBezTo>
                    <a:cubicBezTo>
                      <a:pt x="34225" y="537378"/>
                      <a:pt x="70817" y="727656"/>
                      <a:pt x="99045" y="918979"/>
                    </a:cubicBezTo>
                    <a:cubicBezTo>
                      <a:pt x="136682" y="1167804"/>
                      <a:pt x="167001" y="1416629"/>
                      <a:pt x="203593" y="1665454"/>
                    </a:cubicBezTo>
                    <a:cubicBezTo>
                      <a:pt x="218230" y="1766866"/>
                      <a:pt x="292459" y="1851550"/>
                      <a:pt x="383416" y="1862005"/>
                    </a:cubicBezTo>
                    <a:cubicBezTo>
                      <a:pt x="517238" y="1877687"/>
                      <a:pt x="594603" y="1832731"/>
                      <a:pt x="638514" y="1716683"/>
                    </a:cubicBezTo>
                    <a:cubicBezTo>
                      <a:pt x="648968" y="1690546"/>
                      <a:pt x="652105" y="1661272"/>
                      <a:pt x="655241" y="1633044"/>
                    </a:cubicBezTo>
                    <a:cubicBezTo>
                      <a:pt x="674060" y="1498177"/>
                      <a:pt x="689742" y="1363309"/>
                      <a:pt x="710652" y="1229488"/>
                    </a:cubicBezTo>
                    <a:cubicBezTo>
                      <a:pt x="731562" y="1095666"/>
                      <a:pt x="757699" y="962890"/>
                      <a:pt x="779654" y="829068"/>
                    </a:cubicBezTo>
                    <a:cubicBezTo>
                      <a:pt x="804745" y="675382"/>
                      <a:pt x="824609" y="519605"/>
                      <a:pt x="851792" y="365919"/>
                    </a:cubicBezTo>
                    <a:cubicBezTo>
                      <a:pt x="874793" y="235234"/>
                      <a:pt x="831928" y="141140"/>
                      <a:pt x="712743" y="76320"/>
                    </a:cubicBezTo>
                    <a:close/>
                  </a:path>
                </a:pathLst>
              </a:custGeom>
              <a:grpFill/>
              <a:ln w="10358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3" name="Полілінія: фігура 12">
                <a:extLst>
                  <a:ext uri="{FF2B5EF4-FFF2-40B4-BE49-F238E27FC236}">
                    <a16:creationId xmlns:a16="http://schemas.microsoft.com/office/drawing/2014/main" id="{1CA4A188-0F7C-934E-9006-C491597FF117}"/>
                  </a:ext>
                </a:extLst>
              </p:cNvPr>
              <p:cNvSpPr/>
              <p:nvPr/>
            </p:nvSpPr>
            <p:spPr>
              <a:xfrm>
                <a:off x="6121493" y="2855488"/>
                <a:ext cx="732192" cy="732044"/>
              </a:xfrm>
              <a:custGeom>
                <a:avLst/>
                <a:gdLst>
                  <a:gd name="connsiteX0" fmla="*/ 382827 w 732192"/>
                  <a:gd name="connsiteY0" fmla="*/ 1046 h 732044"/>
                  <a:gd name="connsiteX1" fmla="*/ 181 w 732192"/>
                  <a:gd name="connsiteY1" fmla="*/ 359646 h 732044"/>
                  <a:gd name="connsiteX2" fmla="*/ 356690 w 732192"/>
                  <a:gd name="connsiteY2" fmla="*/ 731838 h 732044"/>
                  <a:gd name="connsiteX3" fmla="*/ 732018 w 732192"/>
                  <a:gd name="connsiteY3" fmla="*/ 377419 h 732044"/>
                  <a:gd name="connsiteX4" fmla="*/ 382827 w 732192"/>
                  <a:gd name="connsiteY4" fmla="*/ 0 h 73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192" h="732044">
                    <a:moveTo>
                      <a:pt x="382827" y="1046"/>
                    </a:moveTo>
                    <a:cubicBezTo>
                      <a:pt x="159094" y="1046"/>
                      <a:pt x="8544" y="133822"/>
                      <a:pt x="181" y="359646"/>
                    </a:cubicBezTo>
                    <a:cubicBezTo>
                      <a:pt x="-6092" y="565606"/>
                      <a:pt x="151776" y="724520"/>
                      <a:pt x="356690" y="731838"/>
                    </a:cubicBezTo>
                    <a:cubicBezTo>
                      <a:pt x="538604" y="738111"/>
                      <a:pt x="724700" y="601153"/>
                      <a:pt x="732018" y="377419"/>
                    </a:cubicBezTo>
                    <a:cubicBezTo>
                      <a:pt x="738291" y="157868"/>
                      <a:pt x="574151" y="0"/>
                      <a:pt x="382827" y="0"/>
                    </a:cubicBezTo>
                    <a:close/>
                  </a:path>
                </a:pathLst>
              </a:custGeom>
              <a:grpFill/>
              <a:ln w="10358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3114022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apo in Risky Business - episode 001 - Introduction">
            <a:hlinkClick r:id="" action="ppaction://media"/>
            <a:extLst>
              <a:ext uri="{FF2B5EF4-FFF2-40B4-BE49-F238E27FC236}">
                <a16:creationId xmlns:a16="http://schemas.microsoft.com/office/drawing/2014/main" id="{FD09ECA8-8592-4DFB-993E-6E365B3E6A0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16215" y="386483"/>
            <a:ext cx="7559570" cy="6085034"/>
          </a:xfrm>
        </p:spPr>
      </p:pic>
    </p:spTree>
    <p:extLst>
      <p:ext uri="{BB962C8B-B14F-4D97-AF65-F5344CB8AC3E}">
        <p14:creationId xmlns:p14="http://schemas.microsoft.com/office/powerpoint/2010/main" val="154944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C0B79392-1826-4023-9F31-994D22C7DF78}" type="slidenum">
              <a:rPr lang="ru-RU" smtClean="0">
                <a:latin typeface="Arial" panose="020B0604020202020204" pitchFamily="34" charset="0"/>
                <a:cs typeface="Arial" panose="020B0604020202020204" pitchFamily="34" charset="0"/>
              </a:rPr>
              <a:t>43</a:t>
            </a:fld>
            <a:endParaRPr lang="ru-RU">
              <a:latin typeface="Arial" panose="020B0604020202020204" pitchFamily="34" charset="0"/>
              <a:cs typeface="Arial" panose="020B0604020202020204" pitchFamily="34" charset="0"/>
            </a:endParaRPr>
          </a:p>
        </p:txBody>
      </p:sp>
      <p:sp>
        <p:nvSpPr>
          <p:cNvPr id="5" name="Прямоугольник: скругленные углы 4">
            <a:extLst>
              <a:ext uri="{FF2B5EF4-FFF2-40B4-BE49-F238E27FC236}">
                <a16:creationId xmlns:a16="http://schemas.microsoft.com/office/drawing/2014/main" id="{386C0A24-7FF6-DC1A-2A11-E32BB0C5C161}"/>
              </a:ext>
            </a:extLst>
          </p:cNvPr>
          <p:cNvSpPr/>
          <p:nvPr/>
        </p:nvSpPr>
        <p:spPr>
          <a:xfrm>
            <a:off x="8376672" y="720000"/>
            <a:ext cx="3383158" cy="624438"/>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bg1"/>
                </a:solidFill>
                <a:latin typeface="Arial" panose="020B0604020202020204" pitchFamily="34" charset="0"/>
                <a:cs typeface="Arial" panose="020B0604020202020204" pitchFamily="34" charset="0"/>
              </a:rPr>
              <a:t>Рух транспорту на робочому майданчику</a:t>
            </a:r>
          </a:p>
        </p:txBody>
      </p:sp>
      <p:sp>
        <p:nvSpPr>
          <p:cNvPr id="47" name="Title 1">
            <a:extLst>
              <a:ext uri="{FF2B5EF4-FFF2-40B4-BE49-F238E27FC236}">
                <a16:creationId xmlns:a16="http://schemas.microsoft.com/office/drawing/2014/main" id="{60C5C11A-1B48-618B-D5A8-374C4B03FB08}"/>
              </a:ext>
            </a:extLst>
          </p:cNvPr>
          <p:cNvSpPr>
            <a:spLocks noGrp="1"/>
          </p:cNvSpPr>
          <p:nvPr>
            <p:ph type="title"/>
          </p:nvPr>
        </p:nvSpPr>
        <p:spPr>
          <a:xfrm>
            <a:off x="2215317" y="285301"/>
            <a:ext cx="9545053" cy="408021"/>
          </a:xfrm>
          <a:noFill/>
        </p:spPr>
        <p:txBody>
          <a:bodyPr/>
          <a:lstStyle/>
          <a:p>
            <a:r>
              <a:rPr lang="uk-UA" sz="2400" dirty="0">
                <a:latin typeface="Arial" panose="020B0604020202020204" pitchFamily="34" charset="0"/>
                <a:cs typeface="Arial" panose="020B0604020202020204" pitchFamily="34" charset="0"/>
              </a:rPr>
              <a:t>Що є професійним ризиком, а що небезпекою?</a:t>
            </a:r>
            <a:endParaRPr lang="en-GB" sz="2400" dirty="0">
              <a:latin typeface="Arial" panose="020B0604020202020204" pitchFamily="34" charset="0"/>
              <a:cs typeface="Arial" panose="020B0604020202020204" pitchFamily="34" charset="0"/>
            </a:endParaRPr>
          </a:p>
        </p:txBody>
      </p:sp>
      <p:sp>
        <p:nvSpPr>
          <p:cNvPr id="50" name="Прямоугольник: скругленные углы 49">
            <a:extLst>
              <a:ext uri="{FF2B5EF4-FFF2-40B4-BE49-F238E27FC236}">
                <a16:creationId xmlns:a16="http://schemas.microsoft.com/office/drawing/2014/main" id="{DE0C9DEF-FC5F-1373-6F4D-A953A4AAF1A2}"/>
              </a:ext>
            </a:extLst>
          </p:cNvPr>
          <p:cNvSpPr/>
          <p:nvPr/>
        </p:nvSpPr>
        <p:spPr>
          <a:xfrm>
            <a:off x="2827674" y="3253320"/>
            <a:ext cx="3383158" cy="624438"/>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bg1"/>
                </a:solidFill>
                <a:latin typeface="Arial" panose="020B0604020202020204" pitchFamily="34" charset="0"/>
                <a:cs typeface="Arial" panose="020B0604020202020204" pitchFamily="34" charset="0"/>
              </a:rPr>
              <a:t>Електричне обладнання</a:t>
            </a:r>
          </a:p>
        </p:txBody>
      </p:sp>
      <p:pic>
        <p:nvPicPr>
          <p:cNvPr id="54" name="Рисунок 53">
            <a:extLst>
              <a:ext uri="{FF2B5EF4-FFF2-40B4-BE49-F238E27FC236}">
                <a16:creationId xmlns:a16="http://schemas.microsoft.com/office/drawing/2014/main" id="{6526A59E-44CB-A40B-0B19-E54B1F12BFF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2479" y="3253320"/>
            <a:ext cx="2602813" cy="3334585"/>
          </a:xfrm>
          <a:prstGeom prst="rect">
            <a:avLst/>
          </a:prstGeom>
          <a:ln>
            <a:noFill/>
          </a:ln>
          <a:effectLst/>
        </p:spPr>
      </p:pic>
      <p:sp>
        <p:nvSpPr>
          <p:cNvPr id="59" name="Прямоугольник: скругленные углы 58">
            <a:extLst>
              <a:ext uri="{FF2B5EF4-FFF2-40B4-BE49-F238E27FC236}">
                <a16:creationId xmlns:a16="http://schemas.microsoft.com/office/drawing/2014/main" id="{EE737515-6462-9CB2-5352-7B7527C225B3}"/>
              </a:ext>
            </a:extLst>
          </p:cNvPr>
          <p:cNvSpPr/>
          <p:nvPr/>
        </p:nvSpPr>
        <p:spPr>
          <a:xfrm>
            <a:off x="8376672" y="3253320"/>
            <a:ext cx="3383158" cy="624438"/>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bg1"/>
                </a:solidFill>
                <a:latin typeface="Arial" panose="020B0604020202020204" pitchFamily="34" charset="0"/>
                <a:cs typeface="Arial" panose="020B0604020202020204" pitchFamily="34" charset="0"/>
              </a:rPr>
              <a:t>Робота на висоті</a:t>
            </a:r>
          </a:p>
        </p:txBody>
      </p:sp>
      <p:pic>
        <p:nvPicPr>
          <p:cNvPr id="62" name="Рисунок 61">
            <a:extLst>
              <a:ext uri="{FF2B5EF4-FFF2-40B4-BE49-F238E27FC236}">
                <a16:creationId xmlns:a16="http://schemas.microsoft.com/office/drawing/2014/main" id="{2179CA4B-256C-8174-F313-14EF716A09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12398" y="3253320"/>
            <a:ext cx="1943524" cy="3334585"/>
          </a:xfrm>
          <a:prstGeom prst="rect">
            <a:avLst/>
          </a:prstGeom>
          <a:ln>
            <a:noFill/>
          </a:ln>
          <a:effectLst/>
        </p:spPr>
      </p:pic>
      <p:pic>
        <p:nvPicPr>
          <p:cNvPr id="2" name="Рисунок 1" descr="Значок &quot;Вопросительный знак&quot; со сплошной заливкой">
            <a:extLst>
              <a:ext uri="{FF2B5EF4-FFF2-40B4-BE49-F238E27FC236}">
                <a16:creationId xmlns:a16="http://schemas.microsoft.com/office/drawing/2014/main" id="{C2399A2F-16BB-C0A1-02E7-EC4F5BD0E9C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71771" y="1511915"/>
            <a:ext cx="1517169" cy="1517169"/>
          </a:xfrm>
          <a:prstGeom prst="rect">
            <a:avLst/>
          </a:prstGeom>
        </p:spPr>
      </p:pic>
      <p:sp>
        <p:nvSpPr>
          <p:cNvPr id="9" name="Прямоугольник 8">
            <a:extLst>
              <a:ext uri="{FF2B5EF4-FFF2-40B4-BE49-F238E27FC236}">
                <a16:creationId xmlns:a16="http://schemas.microsoft.com/office/drawing/2014/main" id="{6DDD7391-9003-B5EC-E9F8-746F09E55D9F}"/>
              </a:ext>
            </a:extLst>
          </p:cNvPr>
          <p:cNvSpPr/>
          <p:nvPr/>
        </p:nvSpPr>
        <p:spPr>
          <a:xfrm>
            <a:off x="8869474" y="1625331"/>
            <a:ext cx="2121762" cy="1277273"/>
          </a:xfrm>
          <a:prstGeom prst="rect">
            <a:avLst/>
          </a:prstGeom>
          <a:solidFill>
            <a:schemeClr val="bg1"/>
          </a:solidFill>
          <a:effectLst>
            <a:glow rad="139700">
              <a:schemeClr val="accent4">
                <a:satMod val="175000"/>
                <a:alpha val="40000"/>
              </a:schemeClr>
            </a:glow>
          </a:effectLst>
        </p:spPr>
        <p:txBody>
          <a:bodyPr wrap="square" lIns="91440" tIns="45720" rIns="91440" bIns="45720">
            <a:spAutoFit/>
            <a:scene3d>
              <a:camera prst="orthographicFront"/>
              <a:lightRig rig="threePt" dir="t"/>
            </a:scene3d>
            <a:sp3d extrusionH="57150">
              <a:bevelT w="38100" h="38100"/>
            </a:sp3d>
          </a:bodyPr>
          <a:lstStyle/>
          <a:p>
            <a:pPr algn="ctr"/>
            <a:r>
              <a:rPr lang="ru-RU" sz="66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rPr>
              <a:t>Н</a:t>
            </a:r>
          </a:p>
          <a:p>
            <a:pPr algn="ctr"/>
            <a:endParaRPr lang="ru-RU" sz="11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endParaRPr>
          </a:p>
        </p:txBody>
      </p:sp>
      <p:pic>
        <p:nvPicPr>
          <p:cNvPr id="8" name="Рисунок 7" descr="Значок &quot;Вопросительный знак&quot; со сплошной заливкой">
            <a:extLst>
              <a:ext uri="{FF2B5EF4-FFF2-40B4-BE49-F238E27FC236}">
                <a16:creationId xmlns:a16="http://schemas.microsoft.com/office/drawing/2014/main" id="{6096BC91-089F-F663-A752-8FDFB33D9E92}"/>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47665" y="4253642"/>
            <a:ext cx="1517169" cy="1517169"/>
          </a:xfrm>
          <a:prstGeom prst="rect">
            <a:avLst/>
          </a:prstGeom>
        </p:spPr>
      </p:pic>
      <p:sp>
        <p:nvSpPr>
          <p:cNvPr id="6" name="Прямоугольник 5">
            <a:extLst>
              <a:ext uri="{FF2B5EF4-FFF2-40B4-BE49-F238E27FC236}">
                <a16:creationId xmlns:a16="http://schemas.microsoft.com/office/drawing/2014/main" id="{3EBF20B0-171B-314C-A615-0097B2A47A0B}"/>
              </a:ext>
            </a:extLst>
          </p:cNvPr>
          <p:cNvSpPr/>
          <p:nvPr/>
        </p:nvSpPr>
        <p:spPr>
          <a:xfrm>
            <a:off x="3345368" y="4320119"/>
            <a:ext cx="2121762" cy="1277273"/>
          </a:xfrm>
          <a:prstGeom prst="rect">
            <a:avLst/>
          </a:prstGeom>
          <a:solidFill>
            <a:schemeClr val="bg1"/>
          </a:solidFill>
          <a:effectLst>
            <a:glow rad="139700">
              <a:schemeClr val="accent4">
                <a:satMod val="175000"/>
                <a:alpha val="40000"/>
              </a:schemeClr>
            </a:glow>
          </a:effectLst>
        </p:spPr>
        <p:txBody>
          <a:bodyPr wrap="square" lIns="91440" tIns="45720" rIns="91440" bIns="45720">
            <a:spAutoFit/>
            <a:scene3d>
              <a:camera prst="orthographicFront"/>
              <a:lightRig rig="threePt" dir="t"/>
            </a:scene3d>
            <a:sp3d extrusionH="57150">
              <a:bevelT w="38100" h="38100"/>
            </a:sp3d>
          </a:bodyPr>
          <a:lstStyle/>
          <a:p>
            <a:pPr algn="ctr"/>
            <a:r>
              <a:rPr lang="ru-RU" sz="66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rPr>
              <a:t>Н</a:t>
            </a:r>
          </a:p>
          <a:p>
            <a:pPr algn="ctr"/>
            <a:endParaRPr lang="ru-RU" sz="11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endParaRPr>
          </a:p>
        </p:txBody>
      </p:sp>
      <p:pic>
        <p:nvPicPr>
          <p:cNvPr id="10" name="Рисунок 9" descr="Значок &quot;Вопросительный знак&quot; со сплошной заливкой">
            <a:extLst>
              <a:ext uri="{FF2B5EF4-FFF2-40B4-BE49-F238E27FC236}">
                <a16:creationId xmlns:a16="http://schemas.microsoft.com/office/drawing/2014/main" id="{0B265827-6198-93A7-DB83-2CAECE8E801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71771" y="4080223"/>
            <a:ext cx="1517169" cy="1517169"/>
          </a:xfrm>
          <a:prstGeom prst="rect">
            <a:avLst/>
          </a:prstGeom>
        </p:spPr>
      </p:pic>
      <p:sp>
        <p:nvSpPr>
          <p:cNvPr id="11" name="Прямоугольник 10">
            <a:extLst>
              <a:ext uri="{FF2B5EF4-FFF2-40B4-BE49-F238E27FC236}">
                <a16:creationId xmlns:a16="http://schemas.microsoft.com/office/drawing/2014/main" id="{5E9BB33E-8A3F-9795-1CA9-D506937D6368}"/>
              </a:ext>
            </a:extLst>
          </p:cNvPr>
          <p:cNvSpPr/>
          <p:nvPr/>
        </p:nvSpPr>
        <p:spPr>
          <a:xfrm>
            <a:off x="8869474" y="4200170"/>
            <a:ext cx="2121762" cy="1277273"/>
          </a:xfrm>
          <a:prstGeom prst="rect">
            <a:avLst/>
          </a:prstGeom>
          <a:solidFill>
            <a:schemeClr val="bg1"/>
          </a:solidFill>
          <a:effectLst>
            <a:glow rad="139700">
              <a:schemeClr val="accent4">
                <a:satMod val="175000"/>
                <a:alpha val="40000"/>
              </a:schemeClr>
            </a:glow>
          </a:effectLst>
        </p:spPr>
        <p:txBody>
          <a:bodyPr wrap="square" lIns="91440" tIns="45720" rIns="91440" bIns="45720">
            <a:spAutoFit/>
            <a:scene3d>
              <a:camera prst="orthographicFront"/>
              <a:lightRig rig="threePt" dir="t"/>
            </a:scene3d>
            <a:sp3d extrusionH="57150">
              <a:bevelT w="38100" h="38100"/>
            </a:sp3d>
          </a:bodyPr>
          <a:lstStyle/>
          <a:p>
            <a:pPr algn="ctr"/>
            <a:r>
              <a:rPr lang="ru-RU" sz="6600" b="1" dirty="0">
                <a:ln w="22225">
                  <a:solidFill>
                    <a:schemeClr val="accent4">
                      <a:lumMod val="50000"/>
                    </a:schemeClr>
                  </a:solidFill>
                  <a:prstDash val="solid"/>
                </a:ln>
                <a:solidFill>
                  <a:schemeClr val="accent2">
                    <a:lumMod val="50000"/>
                  </a:schemeClr>
                </a:solidFill>
                <a:latin typeface="Arial" panose="020B0604020202020204" pitchFamily="34" charset="0"/>
                <a:cs typeface="Arial" panose="020B0604020202020204" pitchFamily="34" charset="0"/>
              </a:rPr>
              <a:t>Р</a:t>
            </a:r>
          </a:p>
          <a:p>
            <a:pPr algn="ctr"/>
            <a:endParaRPr lang="ru-RU" sz="11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endParaRPr>
          </a:p>
        </p:txBody>
      </p:sp>
      <p:pic>
        <p:nvPicPr>
          <p:cNvPr id="12" name="Рисунок 11" descr="Изображение выглядит как грузовик, внешний, бетономешалка, транспорт&#10;&#10;Автоматически созданное описание">
            <a:extLst>
              <a:ext uri="{FF2B5EF4-FFF2-40B4-BE49-F238E27FC236}">
                <a16:creationId xmlns:a16="http://schemas.microsoft.com/office/drawing/2014/main" id="{FCD671BA-1A15-5DF3-27EC-23FD4568987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27675" y="744142"/>
            <a:ext cx="5428248" cy="2325094"/>
          </a:xfrm>
          <a:prstGeom prst="rect">
            <a:avLst/>
          </a:prstGeom>
          <a:ln>
            <a:noFill/>
          </a:ln>
          <a:effectLst/>
        </p:spPr>
      </p:pic>
    </p:spTree>
    <p:extLst>
      <p:ext uri="{BB962C8B-B14F-4D97-AF65-F5344CB8AC3E}">
        <p14:creationId xmlns:p14="http://schemas.microsoft.com/office/powerpoint/2010/main" val="47407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C0B79392-1826-4023-9F31-994D22C7DF78}" type="slidenum">
              <a:rPr lang="ru-RU" smtClean="0">
                <a:latin typeface="Arial" panose="020B0604020202020204" pitchFamily="34" charset="0"/>
                <a:cs typeface="Arial" panose="020B0604020202020204" pitchFamily="34" charset="0"/>
              </a:rPr>
              <a:t>44</a:t>
            </a:fld>
            <a:endParaRPr lang="ru-RU">
              <a:latin typeface="Arial" panose="020B0604020202020204" pitchFamily="34" charset="0"/>
              <a:cs typeface="Arial" panose="020B0604020202020204" pitchFamily="34" charset="0"/>
            </a:endParaRPr>
          </a:p>
        </p:txBody>
      </p:sp>
      <p:sp>
        <p:nvSpPr>
          <p:cNvPr id="5" name="Прямоугольник: скругленные углы 4">
            <a:extLst>
              <a:ext uri="{FF2B5EF4-FFF2-40B4-BE49-F238E27FC236}">
                <a16:creationId xmlns:a16="http://schemas.microsoft.com/office/drawing/2014/main" id="{386C0A24-7FF6-DC1A-2A11-E32BB0C5C161}"/>
              </a:ext>
            </a:extLst>
          </p:cNvPr>
          <p:cNvSpPr/>
          <p:nvPr/>
        </p:nvSpPr>
        <p:spPr>
          <a:xfrm>
            <a:off x="760538" y="1543794"/>
            <a:ext cx="5335461" cy="648000"/>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latin typeface="Arial" panose="020B0604020202020204" pitchFamily="34" charset="0"/>
                <a:cs typeface="Arial" panose="020B0604020202020204" pitchFamily="34" charset="0"/>
              </a:rPr>
              <a:t>Робота у замкненому просторі</a:t>
            </a:r>
          </a:p>
        </p:txBody>
      </p:sp>
      <p:sp>
        <p:nvSpPr>
          <p:cNvPr id="50" name="Прямоугольник: скругленные углы 49">
            <a:extLst>
              <a:ext uri="{FF2B5EF4-FFF2-40B4-BE49-F238E27FC236}">
                <a16:creationId xmlns:a16="http://schemas.microsoft.com/office/drawing/2014/main" id="{DE0C9DEF-FC5F-1373-6F4D-A953A4AAF1A2}"/>
              </a:ext>
            </a:extLst>
          </p:cNvPr>
          <p:cNvSpPr/>
          <p:nvPr/>
        </p:nvSpPr>
        <p:spPr>
          <a:xfrm>
            <a:off x="6338644" y="1543794"/>
            <a:ext cx="5472195" cy="648000"/>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latin typeface="Arial" panose="020B0604020202020204" pitchFamily="34" charset="0"/>
                <a:cs typeface="Arial" panose="020B0604020202020204" pitchFamily="34" charset="0"/>
              </a:rPr>
              <a:t>Погодні умови</a:t>
            </a:r>
          </a:p>
        </p:txBody>
      </p:sp>
      <p:pic>
        <p:nvPicPr>
          <p:cNvPr id="2" name="Рисунок 1" descr="Значок &quot;Вопросительный знак&quot; со сплошной заливкой">
            <a:extLst>
              <a:ext uri="{FF2B5EF4-FFF2-40B4-BE49-F238E27FC236}">
                <a16:creationId xmlns:a16="http://schemas.microsoft.com/office/drawing/2014/main" id="{C2399A2F-16BB-C0A1-02E7-EC4F5BD0E9CA}"/>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805293" y="3569378"/>
            <a:ext cx="1517169" cy="1517169"/>
          </a:xfrm>
          <a:prstGeom prst="rect">
            <a:avLst/>
          </a:prstGeom>
        </p:spPr>
      </p:pic>
      <p:sp>
        <p:nvSpPr>
          <p:cNvPr id="9" name="Прямоугольник 8">
            <a:extLst>
              <a:ext uri="{FF2B5EF4-FFF2-40B4-BE49-F238E27FC236}">
                <a16:creationId xmlns:a16="http://schemas.microsoft.com/office/drawing/2014/main" id="{6DDD7391-9003-B5EC-E9F8-746F09E55D9F}"/>
              </a:ext>
            </a:extLst>
          </p:cNvPr>
          <p:cNvSpPr/>
          <p:nvPr/>
        </p:nvSpPr>
        <p:spPr>
          <a:xfrm>
            <a:off x="3578735" y="3689326"/>
            <a:ext cx="2121762" cy="1277273"/>
          </a:xfrm>
          <a:prstGeom prst="rect">
            <a:avLst/>
          </a:prstGeom>
          <a:solidFill>
            <a:schemeClr val="bg1"/>
          </a:solidFill>
          <a:effectLst>
            <a:glow rad="139700">
              <a:schemeClr val="accent4">
                <a:satMod val="175000"/>
                <a:alpha val="40000"/>
              </a:schemeClr>
            </a:glow>
          </a:effectLst>
        </p:spPr>
        <p:txBody>
          <a:bodyPr wrap="square" lIns="91440" tIns="45720" rIns="91440" bIns="45720">
            <a:spAutoFit/>
            <a:scene3d>
              <a:camera prst="orthographicFront"/>
              <a:lightRig rig="threePt" dir="t"/>
            </a:scene3d>
            <a:sp3d extrusionH="57150">
              <a:bevelT w="38100" h="38100"/>
            </a:sp3d>
          </a:bodyPr>
          <a:lstStyle/>
          <a:p>
            <a:pPr algn="ctr"/>
            <a:r>
              <a:rPr lang="ru-RU" sz="6600" b="1" dirty="0">
                <a:ln w="22225">
                  <a:solidFill>
                    <a:schemeClr val="accent4">
                      <a:lumMod val="50000"/>
                    </a:schemeClr>
                  </a:solidFill>
                  <a:prstDash val="solid"/>
                </a:ln>
                <a:solidFill>
                  <a:schemeClr val="accent2">
                    <a:lumMod val="50000"/>
                  </a:schemeClr>
                </a:solidFill>
                <a:latin typeface="Arial" panose="020B0604020202020204" pitchFamily="34" charset="0"/>
                <a:cs typeface="Arial" panose="020B0604020202020204" pitchFamily="34" charset="0"/>
              </a:rPr>
              <a:t>Р</a:t>
            </a:r>
          </a:p>
          <a:p>
            <a:pPr algn="ctr"/>
            <a:endParaRPr lang="ru-RU" sz="11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endParaRPr>
          </a:p>
        </p:txBody>
      </p:sp>
      <p:pic>
        <p:nvPicPr>
          <p:cNvPr id="8" name="Рисунок 7" descr="Значок &quot;Вопросительный знак&quot; со сплошной заливкой">
            <a:extLst>
              <a:ext uri="{FF2B5EF4-FFF2-40B4-BE49-F238E27FC236}">
                <a16:creationId xmlns:a16="http://schemas.microsoft.com/office/drawing/2014/main" id="{6096BC91-089F-F663-A752-8FDFB33D9E92}"/>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57871" y="3443738"/>
            <a:ext cx="1517169" cy="1517169"/>
          </a:xfrm>
          <a:prstGeom prst="rect">
            <a:avLst/>
          </a:prstGeom>
        </p:spPr>
      </p:pic>
      <p:sp>
        <p:nvSpPr>
          <p:cNvPr id="6" name="Прямоугольник 5">
            <a:extLst>
              <a:ext uri="{FF2B5EF4-FFF2-40B4-BE49-F238E27FC236}">
                <a16:creationId xmlns:a16="http://schemas.microsoft.com/office/drawing/2014/main" id="{3EBF20B0-171B-314C-A615-0097B2A47A0B}"/>
              </a:ext>
            </a:extLst>
          </p:cNvPr>
          <p:cNvSpPr/>
          <p:nvPr/>
        </p:nvSpPr>
        <p:spPr>
          <a:xfrm>
            <a:off x="9455574" y="3567921"/>
            <a:ext cx="2121762" cy="1277273"/>
          </a:xfrm>
          <a:prstGeom prst="rect">
            <a:avLst/>
          </a:prstGeom>
          <a:solidFill>
            <a:schemeClr val="bg1"/>
          </a:solidFill>
          <a:effectLst>
            <a:glow rad="139700">
              <a:schemeClr val="accent4">
                <a:satMod val="175000"/>
                <a:alpha val="40000"/>
              </a:schemeClr>
            </a:glow>
          </a:effectLst>
        </p:spPr>
        <p:txBody>
          <a:bodyPr wrap="square" lIns="91440" tIns="45720" rIns="91440" bIns="45720">
            <a:spAutoFit/>
            <a:scene3d>
              <a:camera prst="orthographicFront"/>
              <a:lightRig rig="threePt" dir="t"/>
            </a:scene3d>
            <a:sp3d extrusionH="57150">
              <a:bevelT w="38100" h="38100"/>
            </a:sp3d>
          </a:bodyPr>
          <a:lstStyle/>
          <a:p>
            <a:pPr algn="ctr"/>
            <a:r>
              <a:rPr lang="ru-RU" sz="66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rPr>
              <a:t>Н</a:t>
            </a:r>
          </a:p>
          <a:p>
            <a:pPr algn="ctr"/>
            <a:endParaRPr lang="ru-RU" sz="1100" b="1" dirty="0">
              <a:ln w="22225">
                <a:solidFill>
                  <a:schemeClr val="accent4">
                    <a:lumMod val="50000"/>
                  </a:schemeClr>
                </a:solidFill>
                <a:prstDash val="solid"/>
              </a:ln>
              <a:solidFill>
                <a:schemeClr val="accent1">
                  <a:lumMod val="50000"/>
                </a:schemeClr>
              </a:solidFill>
              <a:latin typeface="Arial" panose="020B0604020202020204" pitchFamily="34" charset="0"/>
              <a:cs typeface="Arial" panose="020B0604020202020204" pitchFamily="34" charset="0"/>
            </a:endParaRPr>
          </a:p>
        </p:txBody>
      </p:sp>
      <p:pic>
        <p:nvPicPr>
          <p:cNvPr id="12" name="Рисунок 11">
            <a:extLst>
              <a:ext uri="{FF2B5EF4-FFF2-40B4-BE49-F238E27FC236}">
                <a16:creationId xmlns:a16="http://schemas.microsoft.com/office/drawing/2014/main" id="{B4C75D6E-0EB5-9888-9782-C0169E03AF0F}"/>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760538" y="2275645"/>
            <a:ext cx="2460802" cy="3955973"/>
          </a:xfrm>
          <a:prstGeom prst="rect">
            <a:avLst/>
          </a:prstGeom>
          <a:ln>
            <a:noFill/>
          </a:ln>
          <a:effectLst/>
        </p:spPr>
      </p:pic>
      <p:pic>
        <p:nvPicPr>
          <p:cNvPr id="7" name="Рисунок 6" descr="Изображение выглядит как внешний, дерево, группа&#10;&#10;Автоматически созданное описание">
            <a:extLst>
              <a:ext uri="{FF2B5EF4-FFF2-40B4-BE49-F238E27FC236}">
                <a16:creationId xmlns:a16="http://schemas.microsoft.com/office/drawing/2014/main" id="{C7C05A32-9013-7B92-ACAD-F79715773BF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38645" y="2424308"/>
            <a:ext cx="2766445" cy="3807310"/>
          </a:xfrm>
          <a:prstGeom prst="rect">
            <a:avLst/>
          </a:prstGeom>
          <a:ln>
            <a:noFill/>
          </a:ln>
          <a:effectLst/>
        </p:spPr>
      </p:pic>
      <p:sp>
        <p:nvSpPr>
          <p:cNvPr id="11" name="Title 1">
            <a:extLst>
              <a:ext uri="{FF2B5EF4-FFF2-40B4-BE49-F238E27FC236}">
                <a16:creationId xmlns:a16="http://schemas.microsoft.com/office/drawing/2014/main" id="{8A3AC6CF-EA60-745B-AE7E-89E436870CBB}"/>
              </a:ext>
            </a:extLst>
          </p:cNvPr>
          <p:cNvSpPr>
            <a:spLocks noGrp="1"/>
          </p:cNvSpPr>
          <p:nvPr>
            <p:ph type="title"/>
          </p:nvPr>
        </p:nvSpPr>
        <p:spPr>
          <a:xfrm>
            <a:off x="2053388" y="181949"/>
            <a:ext cx="9545053" cy="495717"/>
          </a:xfrm>
          <a:noFill/>
        </p:spPr>
        <p:txBody>
          <a:bodyPr/>
          <a:lstStyle/>
          <a:p>
            <a:r>
              <a:rPr lang="uk-UA" sz="3200" dirty="0">
                <a:latin typeface="Arial" panose="020B0604020202020204" pitchFamily="34" charset="0"/>
                <a:cs typeface="Arial" panose="020B0604020202020204" pitchFamily="34" charset="0"/>
              </a:rPr>
              <a:t>Що є професійним ризиком, а що небезпекою?</a:t>
            </a:r>
            <a:endParaRPr lang="en-GB"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601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24_slide-ilu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22378" y="1598790"/>
            <a:ext cx="7267388" cy="4631680"/>
          </a:xfrm>
          <a:prstGeom prst="rect">
            <a:avLst/>
          </a:prstGeom>
        </p:spPr>
      </p:pic>
      <p:sp>
        <p:nvSpPr>
          <p:cNvPr id="4" name="Title 3"/>
          <p:cNvSpPr>
            <a:spLocks noGrp="1"/>
          </p:cNvSpPr>
          <p:nvPr>
            <p:ph type="title"/>
          </p:nvPr>
        </p:nvSpPr>
        <p:spPr>
          <a:xfrm>
            <a:off x="490538" y="1426797"/>
            <a:ext cx="11210924" cy="720000"/>
          </a:xfrm>
          <a:noFill/>
        </p:spPr>
        <p:txBody>
          <a:bodyPr/>
          <a:lstStyle/>
          <a:p>
            <a:r>
              <a:rPr lang="uk-UA" sz="2400" dirty="0">
                <a:latin typeface="Arial" panose="020B0604020202020204" pitchFamily="34" charset="0"/>
                <a:cs typeface="Arial" panose="020B0604020202020204" pitchFamily="34" charset="0"/>
              </a:rPr>
              <a:t>Професійні фактори, небезпечні для здоров’я</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(практичне завдання)</a:t>
            </a:r>
            <a:endParaRPr lang="en-GB" sz="2400" dirty="0">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90538" y="2491284"/>
            <a:ext cx="6643183" cy="3739186"/>
          </a:xfrm>
        </p:spPr>
        <p:txBody>
          <a:bodyPr/>
          <a:lstStyle/>
          <a:p>
            <a:pPr lvl="3"/>
            <a:r>
              <a:rPr lang="uk-UA" sz="2000" dirty="0">
                <a:latin typeface="Arial" panose="020B0604020202020204" pitchFamily="34" charset="0"/>
                <a:cs typeface="Arial" panose="020B0604020202020204" pitchFamily="34" charset="0"/>
              </a:rPr>
              <a:t>Приклади</a:t>
            </a:r>
            <a:r>
              <a:rPr lang="en-GB" sz="2000" dirty="0">
                <a:latin typeface="Arial" panose="020B0604020202020204" pitchFamily="34" charset="0"/>
                <a:cs typeface="Arial" panose="020B0604020202020204" pitchFamily="34" charset="0"/>
              </a:rPr>
              <a:t>:</a:t>
            </a:r>
          </a:p>
          <a:p>
            <a:pPr lvl="5"/>
            <a:r>
              <a:rPr lang="uk-UA" sz="2000" dirty="0">
                <a:solidFill>
                  <a:schemeClr val="tx2"/>
                </a:solidFill>
                <a:latin typeface="Arial" panose="020B0604020202020204" pitchFamily="34" charset="0"/>
                <a:cs typeface="Arial" panose="020B0604020202020204" pitchFamily="34" charset="0"/>
              </a:rPr>
              <a:t>неогороджена машина</a:t>
            </a:r>
            <a:endParaRPr lang="en-GB" sz="2000" dirty="0">
              <a:solidFill>
                <a:schemeClr val="tx2"/>
              </a:solidFill>
              <a:latin typeface="Arial" panose="020B0604020202020204" pitchFamily="34" charset="0"/>
              <a:cs typeface="Arial" panose="020B0604020202020204" pitchFamily="34" charset="0"/>
            </a:endParaRPr>
          </a:p>
          <a:p>
            <a:pPr lvl="5"/>
            <a:r>
              <a:rPr lang="uk-UA" sz="2000" dirty="0">
                <a:solidFill>
                  <a:schemeClr val="tx2"/>
                </a:solidFill>
                <a:latin typeface="Arial" panose="020B0604020202020204" pitchFamily="34" charset="0"/>
                <a:cs typeface="Arial" panose="020B0604020202020204" pitchFamily="34" charset="0"/>
              </a:rPr>
              <a:t>волога підлога</a:t>
            </a:r>
            <a:endParaRPr lang="en-GB" sz="2000" dirty="0">
              <a:solidFill>
                <a:schemeClr val="tx2"/>
              </a:solidFill>
              <a:latin typeface="Arial" panose="020B0604020202020204" pitchFamily="34" charset="0"/>
              <a:cs typeface="Arial" panose="020B0604020202020204" pitchFamily="34" charset="0"/>
            </a:endParaRPr>
          </a:p>
          <a:p>
            <a:pPr lvl="5"/>
            <a:r>
              <a:rPr lang="uk-UA" sz="2000" dirty="0">
                <a:solidFill>
                  <a:schemeClr val="tx2"/>
                </a:solidFill>
                <a:latin typeface="Arial" panose="020B0604020202020204" pitchFamily="34" charset="0"/>
                <a:cs typeface="Arial" panose="020B0604020202020204" pitchFamily="34" charset="0"/>
              </a:rPr>
              <a:t>нестійкі предмети</a:t>
            </a:r>
            <a:endParaRPr lang="en-GB" sz="2000" dirty="0">
              <a:solidFill>
                <a:schemeClr val="tx2"/>
              </a:solidFill>
              <a:latin typeface="Arial" panose="020B0604020202020204" pitchFamily="34" charset="0"/>
              <a:cs typeface="Arial" panose="020B0604020202020204" pitchFamily="34" charset="0"/>
            </a:endParaRPr>
          </a:p>
          <a:p>
            <a:pPr lvl="5"/>
            <a:r>
              <a:rPr lang="uk-UA" sz="2000" dirty="0">
                <a:solidFill>
                  <a:schemeClr val="tx2">
                    <a:lumMod val="95000"/>
                    <a:lumOff val="5000"/>
                  </a:schemeClr>
                </a:solidFill>
                <a:latin typeface="Arial" panose="020B0604020202020204" pitchFamily="34" charset="0"/>
                <a:cs typeface="Arial" panose="020B0604020202020204" pitchFamily="34" charset="0"/>
              </a:rPr>
              <a:t>електричний струм</a:t>
            </a:r>
          </a:p>
          <a:p>
            <a:pPr lvl="5"/>
            <a:r>
              <a:rPr lang="uk-UA" sz="2000" dirty="0">
                <a:solidFill>
                  <a:schemeClr val="tx2">
                    <a:lumMod val="95000"/>
                    <a:lumOff val="5000"/>
                  </a:schemeClr>
                </a:solidFill>
                <a:latin typeface="Arial" panose="020B0604020202020204" pitchFamily="34" charset="0"/>
                <a:cs typeface="Arial" panose="020B0604020202020204" pitchFamily="34" charset="0"/>
              </a:rPr>
              <a:t>рухомі частини обладнання</a:t>
            </a:r>
          </a:p>
          <a:p>
            <a:pPr lvl="5"/>
            <a:r>
              <a:rPr lang="uk-UA" sz="2000" dirty="0">
                <a:solidFill>
                  <a:schemeClr val="tx2">
                    <a:lumMod val="95000"/>
                    <a:lumOff val="5000"/>
                  </a:schemeClr>
                </a:solidFill>
                <a:latin typeface="Arial" panose="020B0604020202020204" pitchFamily="34" charset="0"/>
                <a:cs typeface="Arial" panose="020B0604020202020204" pitchFamily="34" charset="0"/>
              </a:rPr>
              <a:t>емоційні навантаження</a:t>
            </a:r>
          </a:p>
          <a:p>
            <a:pPr lvl="5"/>
            <a:r>
              <a:rPr lang="ru-RU" sz="2000" dirty="0" err="1">
                <a:solidFill>
                  <a:schemeClr val="tx2">
                    <a:lumMod val="95000"/>
                    <a:lumOff val="5000"/>
                  </a:schemeClr>
                </a:solidFill>
                <a:latin typeface="Arial" panose="020B0604020202020204" pitchFamily="34" charset="0"/>
                <a:cs typeface="Arial" panose="020B0604020202020204" pitchFamily="34" charset="0"/>
              </a:rPr>
              <a:t>гострі</a:t>
            </a:r>
            <a:r>
              <a:rPr lang="ru-RU" sz="2000" dirty="0">
                <a:solidFill>
                  <a:schemeClr val="tx2">
                    <a:lumMod val="95000"/>
                    <a:lumOff val="5000"/>
                  </a:schemeClr>
                </a:solidFill>
                <a:latin typeface="Arial" panose="020B0604020202020204" pitchFamily="34" charset="0"/>
                <a:cs typeface="Arial" panose="020B0604020202020204" pitchFamily="34" charset="0"/>
              </a:rPr>
              <a:t> </a:t>
            </a:r>
            <a:r>
              <a:rPr lang="ru-RU" sz="2000" dirty="0" err="1">
                <a:solidFill>
                  <a:schemeClr val="tx2">
                    <a:lumMod val="95000"/>
                    <a:lumOff val="5000"/>
                  </a:schemeClr>
                </a:solidFill>
                <a:latin typeface="Arial" panose="020B0604020202020204" pitchFamily="34" charset="0"/>
                <a:cs typeface="Arial" panose="020B0604020202020204" pitchFamily="34" charset="0"/>
              </a:rPr>
              <a:t>крайки</a:t>
            </a:r>
            <a:r>
              <a:rPr lang="ru-RU" sz="2000" dirty="0">
                <a:solidFill>
                  <a:schemeClr val="tx2">
                    <a:lumMod val="95000"/>
                    <a:lumOff val="5000"/>
                  </a:schemeClr>
                </a:solidFill>
                <a:latin typeface="Arial" panose="020B0604020202020204" pitchFamily="34" charset="0"/>
                <a:cs typeface="Arial" panose="020B0604020202020204" pitchFamily="34" charset="0"/>
              </a:rPr>
              <a:t> </a:t>
            </a:r>
            <a:r>
              <a:rPr lang="ru-RU" sz="2000" dirty="0" err="1">
                <a:solidFill>
                  <a:schemeClr val="tx2">
                    <a:lumMod val="95000"/>
                    <a:lumOff val="5000"/>
                  </a:schemeClr>
                </a:solidFill>
                <a:latin typeface="Arial" panose="020B0604020202020204" pitchFamily="34" charset="0"/>
                <a:cs typeface="Arial" panose="020B0604020202020204" pitchFamily="34" charset="0"/>
              </a:rPr>
              <a:t>інструментів</a:t>
            </a:r>
            <a:endParaRPr lang="ru-RU" sz="2000" dirty="0">
              <a:solidFill>
                <a:schemeClr val="tx2">
                  <a:lumMod val="95000"/>
                  <a:lumOff val="5000"/>
                </a:schemeClr>
              </a:solidFill>
              <a:latin typeface="Arial" panose="020B0604020202020204" pitchFamily="34" charset="0"/>
              <a:cs typeface="Arial" panose="020B0604020202020204" pitchFamily="34" charset="0"/>
            </a:endParaRPr>
          </a:p>
          <a:p>
            <a:pPr lvl="5"/>
            <a:r>
              <a:rPr lang="uk-UA" sz="2000" dirty="0">
                <a:solidFill>
                  <a:schemeClr val="tx2">
                    <a:lumMod val="95000"/>
                    <a:lumOff val="5000"/>
                  </a:schemeClr>
                </a:solidFill>
                <a:latin typeface="Arial" panose="020B0604020202020204" pitchFamily="34" charset="0"/>
                <a:cs typeface="Arial" panose="020B0604020202020204" pitchFamily="34" charset="0"/>
              </a:rPr>
              <a:t>матеріали, що пересуваються</a:t>
            </a:r>
            <a:endParaRPr lang="en-GB" sz="20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11" name="Footer Placeholder 10"/>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45</a:t>
            </a:fld>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705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8768" y="2095500"/>
            <a:ext cx="8379330" cy="3888653"/>
          </a:xfrm>
        </p:spPr>
        <p:txBody>
          <a:bodyPr/>
          <a:lstStyle/>
          <a:p>
            <a:pPr lvl="2"/>
            <a:r>
              <a:rPr lang="uk-UA" sz="2000" dirty="0">
                <a:solidFill>
                  <a:schemeClr val="tx2"/>
                </a:solidFill>
                <a:latin typeface="Arial" panose="020B0604020202020204" pitchFamily="34" charset="0"/>
                <a:cs typeface="Arial" panose="020B0604020202020204" pitchFamily="34" charset="0"/>
              </a:rPr>
              <a:t>Будь-що, здатне створити або спричинити проблеми зі здоров'ям на роботі</a:t>
            </a:r>
          </a:p>
          <a:p>
            <a:pPr lvl="3"/>
            <a:r>
              <a:rPr lang="uk-UA" sz="2000" dirty="0">
                <a:latin typeface="Arial" panose="020B0604020202020204" pitchFamily="34" charset="0"/>
                <a:cs typeface="Arial" panose="020B0604020202020204" pitchFamily="34" charset="0"/>
              </a:rPr>
              <a:t>Приклади</a:t>
            </a:r>
            <a:r>
              <a:rPr lang="en-GB" sz="2000" dirty="0">
                <a:latin typeface="Arial" panose="020B0604020202020204" pitchFamily="34" charset="0"/>
                <a:cs typeface="Arial" panose="020B0604020202020204" pitchFamily="34" charset="0"/>
              </a:rPr>
              <a:t>:</a:t>
            </a:r>
          </a:p>
          <a:p>
            <a:pPr lvl="5"/>
            <a:r>
              <a:rPr lang="uk-UA" sz="2000" dirty="0">
                <a:solidFill>
                  <a:schemeClr val="tx2"/>
                </a:solidFill>
                <a:latin typeface="Arial" panose="020B0604020202020204" pitchFamily="34" charset="0"/>
                <a:cs typeface="Arial" panose="020B0604020202020204" pitchFamily="34" charset="0"/>
              </a:rPr>
              <a:t>контакт із хімічними речовинами/пестицидами (інсектицидами, фунгіцидами</a:t>
            </a:r>
            <a:r>
              <a:rPr lang="uk-UA" sz="2000" dirty="0">
                <a:solidFill>
                  <a:schemeClr val="tx2">
                    <a:lumMod val="95000"/>
                    <a:lumOff val="5000"/>
                  </a:schemeClr>
                </a:solidFill>
                <a:latin typeface="Arial" panose="020B0604020202020204" pitchFamily="34" charset="0"/>
                <a:cs typeface="Arial" panose="020B0604020202020204" pitchFamily="34" charset="0"/>
              </a:rPr>
              <a:t>, гербіцидами тощо)</a:t>
            </a:r>
            <a:endParaRPr lang="en-GB" sz="2000" dirty="0">
              <a:solidFill>
                <a:schemeClr val="tx2">
                  <a:lumMod val="95000"/>
                  <a:lumOff val="5000"/>
                </a:schemeClr>
              </a:solidFill>
              <a:latin typeface="Arial" panose="020B0604020202020204" pitchFamily="34" charset="0"/>
              <a:cs typeface="Arial" panose="020B0604020202020204" pitchFamily="34" charset="0"/>
            </a:endParaRPr>
          </a:p>
          <a:p>
            <a:pPr lvl="5"/>
            <a:r>
              <a:rPr lang="uk-UA" sz="2000" dirty="0">
                <a:solidFill>
                  <a:schemeClr val="tx2">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контакт із пилом від сільськогосподарських рослин або тварин</a:t>
            </a:r>
          </a:p>
          <a:p>
            <a:pPr lvl="5"/>
            <a:r>
              <a:rPr lang="uk-UA" sz="2000" dirty="0">
                <a:solidFill>
                  <a:schemeClr val="tx2">
                    <a:lumMod val="95000"/>
                    <a:lumOff val="5000"/>
                  </a:schemeClr>
                </a:solidFill>
                <a:latin typeface="Arial" panose="020B0604020202020204" pitchFamily="34" charset="0"/>
                <a:cs typeface="Arial" panose="020B0604020202020204" pitchFamily="34" charset="0"/>
              </a:rPr>
              <a:t>фізичні навантаження</a:t>
            </a:r>
            <a:endParaRPr lang="en-GB" sz="2000" dirty="0">
              <a:solidFill>
                <a:schemeClr val="tx2">
                  <a:lumMod val="95000"/>
                  <a:lumOff val="5000"/>
                </a:schemeClr>
              </a:solidFill>
              <a:latin typeface="Arial" panose="020B0604020202020204" pitchFamily="34" charset="0"/>
              <a:cs typeface="Arial" panose="020B0604020202020204" pitchFamily="34" charset="0"/>
            </a:endParaRPr>
          </a:p>
          <a:p>
            <a:pPr lvl="5"/>
            <a:r>
              <a:rPr lang="uk-UA" sz="2000" dirty="0">
                <a:solidFill>
                  <a:schemeClr val="tx2">
                    <a:lumMod val="95000"/>
                    <a:lumOff val="5000"/>
                  </a:schemeClr>
                </a:solidFill>
                <a:latin typeface="Arial" panose="020B0604020202020204" pitchFamily="34" charset="0"/>
                <a:cs typeface="Arial" panose="020B0604020202020204" pitchFamily="34" charset="0"/>
              </a:rPr>
              <a:t>фактори, небезпечні для психосоціального здоров’я</a:t>
            </a:r>
            <a:endParaRPr lang="en-GB" sz="2000" dirty="0">
              <a:solidFill>
                <a:schemeClr val="tx2">
                  <a:lumMod val="95000"/>
                  <a:lumOff val="5000"/>
                </a:schemeClr>
              </a:solidFill>
              <a:latin typeface="Arial" panose="020B0604020202020204" pitchFamily="34" charset="0"/>
              <a:cs typeface="Arial" panose="020B0604020202020204" pitchFamily="34" charset="0"/>
            </a:endParaRPr>
          </a:p>
          <a:p>
            <a:pPr lvl="5"/>
            <a:r>
              <a:rPr lang="uk-UA" sz="2000" dirty="0">
                <a:solidFill>
                  <a:schemeClr val="tx2">
                    <a:lumMod val="95000"/>
                    <a:lumOff val="5000"/>
                  </a:schemeClr>
                </a:solidFill>
                <a:latin typeface="Arial" panose="020B0604020202020204" pitchFamily="34" charset="0"/>
                <a:cs typeface="Arial" panose="020B0604020202020204" pitchFamily="34" charset="0"/>
              </a:rPr>
              <a:t>монотонність праці</a:t>
            </a:r>
          </a:p>
          <a:p>
            <a:pPr lvl="5"/>
            <a:r>
              <a:rPr lang="uk-UA" sz="2000" dirty="0">
                <a:solidFill>
                  <a:schemeClr val="tx2">
                    <a:lumMod val="95000"/>
                    <a:lumOff val="5000"/>
                  </a:schemeClr>
                </a:solidFill>
                <a:latin typeface="Arial" panose="020B0604020202020204" pitchFamily="34" charset="0"/>
                <a:cs typeface="Arial" panose="020B0604020202020204" pitchFamily="34" charset="0"/>
              </a:rPr>
              <a:t>нервово-психічні навантаження</a:t>
            </a:r>
            <a:endParaRPr lang="en-GB" sz="2000" dirty="0">
              <a:solidFill>
                <a:schemeClr val="tx2">
                  <a:lumMod val="95000"/>
                  <a:lumOff val="5000"/>
                </a:schemeClr>
              </a:solidFill>
              <a:latin typeface="Arial" panose="020B0604020202020204" pitchFamily="34" charset="0"/>
              <a:cs typeface="Arial" panose="020B0604020202020204" pitchFamily="34" charset="0"/>
            </a:endParaRPr>
          </a:p>
        </p:txBody>
      </p:sp>
      <p:sp>
        <p:nvSpPr>
          <p:cNvPr id="4" name="Title 3"/>
          <p:cNvSpPr>
            <a:spLocks noGrp="1"/>
          </p:cNvSpPr>
          <p:nvPr>
            <p:ph type="title"/>
          </p:nvPr>
        </p:nvSpPr>
        <p:spPr>
          <a:xfrm>
            <a:off x="500698" y="1436185"/>
            <a:ext cx="11210924" cy="351494"/>
          </a:xfrm>
          <a:noFill/>
        </p:spPr>
        <p:txBody>
          <a:bodyPr/>
          <a:lstStyle/>
          <a:p>
            <a:r>
              <a:rPr lang="uk-UA" sz="2400" dirty="0">
                <a:latin typeface="Arial" panose="020B0604020202020204" pitchFamily="34" charset="0"/>
                <a:cs typeface="Arial" panose="020B0604020202020204" pitchFamily="34" charset="0"/>
              </a:rPr>
              <a:t>Професійні фактори, небезпечні для здоров’я </a:t>
            </a:r>
            <a:endParaRPr lang="en-GB" sz="2400" dirty="0">
              <a:latin typeface="Arial" panose="020B0604020202020204" pitchFamily="34" charset="0"/>
              <a:cs typeface="Arial" panose="020B0604020202020204" pitchFamily="34" charset="0"/>
            </a:endParaRPr>
          </a:p>
        </p:txBody>
      </p:sp>
      <p:sp>
        <p:nvSpPr>
          <p:cNvPr id="11" name="Footer Placeholder 10"/>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46</a:t>
            </a:fld>
            <a:endParaRPr lang="en-GB">
              <a:latin typeface="Arial" panose="020B0604020202020204" pitchFamily="34" charset="0"/>
              <a:cs typeface="Arial" panose="020B0604020202020204" pitchFamily="34" charset="0"/>
            </a:endParaRPr>
          </a:p>
        </p:txBody>
      </p:sp>
      <p:grpSp>
        <p:nvGrpSpPr>
          <p:cNvPr id="20" name="Групувати 19">
            <a:extLst>
              <a:ext uri="{FF2B5EF4-FFF2-40B4-BE49-F238E27FC236}">
                <a16:creationId xmlns:a16="http://schemas.microsoft.com/office/drawing/2014/main" id="{1B0C3585-B768-3C5D-5603-5F487D6E414B}"/>
              </a:ext>
            </a:extLst>
          </p:cNvPr>
          <p:cNvGrpSpPr/>
          <p:nvPr/>
        </p:nvGrpSpPr>
        <p:grpSpPr>
          <a:xfrm>
            <a:off x="9138285" y="2666999"/>
            <a:ext cx="2243150" cy="2243150"/>
            <a:chOff x="9129559" y="2565399"/>
            <a:chExt cx="2243150" cy="2243150"/>
          </a:xfrm>
        </p:grpSpPr>
        <p:grpSp>
          <p:nvGrpSpPr>
            <p:cNvPr id="8" name="Графіка 2">
              <a:extLst>
                <a:ext uri="{FF2B5EF4-FFF2-40B4-BE49-F238E27FC236}">
                  <a16:creationId xmlns:a16="http://schemas.microsoft.com/office/drawing/2014/main" id="{6C91E5D8-A9A7-57A4-E17B-E8E5329569A6}"/>
                </a:ext>
              </a:extLst>
            </p:cNvPr>
            <p:cNvGrpSpPr/>
            <p:nvPr/>
          </p:nvGrpSpPr>
          <p:grpSpPr>
            <a:xfrm>
              <a:off x="9129559" y="2565399"/>
              <a:ext cx="2243150" cy="2243150"/>
              <a:chOff x="9129559" y="2565399"/>
              <a:chExt cx="2243150" cy="2243150"/>
            </a:xfrm>
          </p:grpSpPr>
          <p:sp>
            <p:nvSpPr>
              <p:cNvPr id="9" name="Полілінія: фігура 8">
                <a:extLst>
                  <a:ext uri="{FF2B5EF4-FFF2-40B4-BE49-F238E27FC236}">
                    <a16:creationId xmlns:a16="http://schemas.microsoft.com/office/drawing/2014/main" id="{C06F7584-07EA-E961-D7F9-AB0FE55738B1}"/>
                  </a:ext>
                </a:extLst>
              </p:cNvPr>
              <p:cNvSpPr/>
              <p:nvPr/>
            </p:nvSpPr>
            <p:spPr>
              <a:xfrm rot="-2700000">
                <a:off x="9537021" y="2973100"/>
                <a:ext cx="1427748" cy="1427748"/>
              </a:xfrm>
              <a:custGeom>
                <a:avLst/>
                <a:gdLst>
                  <a:gd name="connsiteX0" fmla="*/ 0 w 1427748"/>
                  <a:gd name="connsiteY0" fmla="*/ 0 h 1427748"/>
                  <a:gd name="connsiteX1" fmla="*/ 1427748 w 1427748"/>
                  <a:gd name="connsiteY1" fmla="*/ 0 h 1427748"/>
                  <a:gd name="connsiteX2" fmla="*/ 1427748 w 1427748"/>
                  <a:gd name="connsiteY2" fmla="*/ 1427748 h 1427748"/>
                  <a:gd name="connsiteX3" fmla="*/ 0 w 1427748"/>
                  <a:gd name="connsiteY3" fmla="*/ 1427748 h 1427748"/>
                </a:gdLst>
                <a:ahLst/>
                <a:cxnLst>
                  <a:cxn ang="0">
                    <a:pos x="connsiteX0" y="connsiteY0"/>
                  </a:cxn>
                  <a:cxn ang="0">
                    <a:pos x="connsiteX1" y="connsiteY1"/>
                  </a:cxn>
                  <a:cxn ang="0">
                    <a:pos x="connsiteX2" y="connsiteY2"/>
                  </a:cxn>
                  <a:cxn ang="0">
                    <a:pos x="connsiteX3" y="connsiteY3"/>
                  </a:cxn>
                </a:cxnLst>
                <a:rect l="l" t="t" r="r" b="b"/>
                <a:pathLst>
                  <a:path w="1427748" h="1427748">
                    <a:moveTo>
                      <a:pt x="0" y="0"/>
                    </a:moveTo>
                    <a:lnTo>
                      <a:pt x="1427748" y="0"/>
                    </a:lnTo>
                    <a:lnTo>
                      <a:pt x="1427748" y="1427748"/>
                    </a:lnTo>
                    <a:lnTo>
                      <a:pt x="0" y="1427748"/>
                    </a:lnTo>
                    <a:close/>
                  </a:path>
                </a:pathLst>
              </a:custGeom>
              <a:solidFill>
                <a:srgbClr val="FFFFFF"/>
              </a:solidFill>
              <a:ln w="3960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2" name="Полілінія: фігура 11">
                <a:extLst>
                  <a:ext uri="{FF2B5EF4-FFF2-40B4-BE49-F238E27FC236}">
                    <a16:creationId xmlns:a16="http://schemas.microsoft.com/office/drawing/2014/main" id="{BBF795A9-1D3A-6AB3-7246-FA7AE5DD9EB5}"/>
                  </a:ext>
                </a:extLst>
              </p:cNvPr>
              <p:cNvSpPr/>
              <p:nvPr/>
            </p:nvSpPr>
            <p:spPr>
              <a:xfrm>
                <a:off x="9129559" y="2565399"/>
                <a:ext cx="2243150" cy="2243150"/>
              </a:xfrm>
              <a:custGeom>
                <a:avLst/>
                <a:gdLst>
                  <a:gd name="connsiteX0" fmla="*/ 1121575 w 2243150"/>
                  <a:gd name="connsiteY0" fmla="*/ 224474 h 2243150"/>
                  <a:gd name="connsiteX1" fmla="*/ 2019074 w 2243150"/>
                  <a:gd name="connsiteY1" fmla="*/ 1121972 h 2243150"/>
                  <a:gd name="connsiteX2" fmla="*/ 1121575 w 2243150"/>
                  <a:gd name="connsiteY2" fmla="*/ 2019470 h 2243150"/>
                  <a:gd name="connsiteX3" fmla="*/ 224474 w 2243150"/>
                  <a:gd name="connsiteY3" fmla="*/ 1121575 h 2243150"/>
                  <a:gd name="connsiteX4" fmla="*/ 1121575 w 2243150"/>
                  <a:gd name="connsiteY4" fmla="*/ 224474 h 2243150"/>
                  <a:gd name="connsiteX5" fmla="*/ 1121575 w 2243150"/>
                  <a:gd name="connsiteY5" fmla="*/ 0 h 2243150"/>
                  <a:gd name="connsiteX6" fmla="*/ 0 w 2243150"/>
                  <a:gd name="connsiteY6" fmla="*/ 1121575 h 2243150"/>
                  <a:gd name="connsiteX7" fmla="*/ 1121575 w 2243150"/>
                  <a:gd name="connsiteY7" fmla="*/ 2243151 h 2243150"/>
                  <a:gd name="connsiteX8" fmla="*/ 2243151 w 2243150"/>
                  <a:gd name="connsiteY8" fmla="*/ 1121575 h 2243150"/>
                  <a:gd name="connsiteX9" fmla="*/ 1121575 w 2243150"/>
                  <a:gd name="connsiteY9" fmla="*/ 0 h 2243150"/>
                  <a:gd name="connsiteX10" fmla="*/ 1121575 w 2243150"/>
                  <a:gd name="connsiteY10" fmla="*/ 0 h 22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43150" h="2243150">
                    <a:moveTo>
                      <a:pt x="1121575" y="224474"/>
                    </a:moveTo>
                    <a:lnTo>
                      <a:pt x="2019074" y="1121972"/>
                    </a:lnTo>
                    <a:lnTo>
                      <a:pt x="1121575" y="2019470"/>
                    </a:lnTo>
                    <a:lnTo>
                      <a:pt x="224474" y="1121575"/>
                    </a:lnTo>
                    <a:lnTo>
                      <a:pt x="1121575" y="224474"/>
                    </a:lnTo>
                    <a:moveTo>
                      <a:pt x="1121575" y="0"/>
                    </a:moveTo>
                    <a:lnTo>
                      <a:pt x="0" y="1121575"/>
                    </a:lnTo>
                    <a:lnTo>
                      <a:pt x="1121575" y="2243151"/>
                    </a:lnTo>
                    <a:lnTo>
                      <a:pt x="2243151" y="1121575"/>
                    </a:lnTo>
                    <a:lnTo>
                      <a:pt x="1121575" y="0"/>
                    </a:lnTo>
                    <a:lnTo>
                      <a:pt x="1121575" y="0"/>
                    </a:lnTo>
                    <a:close/>
                  </a:path>
                </a:pathLst>
              </a:custGeom>
              <a:solidFill>
                <a:srgbClr val="E5434C"/>
              </a:solidFill>
              <a:ln w="3960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nvGrpSpPr>
            <p:cNvPr id="13" name="Графіка 2">
              <a:extLst>
                <a:ext uri="{FF2B5EF4-FFF2-40B4-BE49-F238E27FC236}">
                  <a16:creationId xmlns:a16="http://schemas.microsoft.com/office/drawing/2014/main" id="{66EB9EAB-6962-7A89-1AA2-17C7F9090A09}"/>
                </a:ext>
              </a:extLst>
            </p:cNvPr>
            <p:cNvGrpSpPr/>
            <p:nvPr/>
          </p:nvGrpSpPr>
          <p:grpSpPr>
            <a:xfrm>
              <a:off x="9731561" y="3038311"/>
              <a:ext cx="1038128" cy="1423612"/>
              <a:chOff x="9731561" y="3038311"/>
              <a:chExt cx="1038128" cy="1423612"/>
            </a:xfrm>
            <a:solidFill>
              <a:srgbClr val="000000"/>
            </a:solidFill>
          </p:grpSpPr>
          <p:sp>
            <p:nvSpPr>
              <p:cNvPr id="14" name="Полілінія: фігура 13">
                <a:extLst>
                  <a:ext uri="{FF2B5EF4-FFF2-40B4-BE49-F238E27FC236}">
                    <a16:creationId xmlns:a16="http://schemas.microsoft.com/office/drawing/2014/main" id="{7A47F650-BA31-2097-0FBA-D6798CC5C82B}"/>
                  </a:ext>
                </a:extLst>
              </p:cNvPr>
              <p:cNvSpPr/>
              <p:nvPr/>
            </p:nvSpPr>
            <p:spPr>
              <a:xfrm>
                <a:off x="9911250" y="3038311"/>
                <a:ext cx="858438" cy="1423612"/>
              </a:xfrm>
              <a:custGeom>
                <a:avLst/>
                <a:gdLst>
                  <a:gd name="connsiteX0" fmla="*/ 812627 w 858438"/>
                  <a:gd name="connsiteY0" fmla="*/ 749795 h 1423612"/>
                  <a:gd name="connsiteX1" fmla="*/ 780502 w 858438"/>
                  <a:gd name="connsiteY1" fmla="*/ 731551 h 1423612"/>
                  <a:gd name="connsiteX2" fmla="*/ 704752 w 858438"/>
                  <a:gd name="connsiteY2" fmla="*/ 705376 h 1423612"/>
                  <a:gd name="connsiteX3" fmla="*/ 630985 w 858438"/>
                  <a:gd name="connsiteY3" fmla="*/ 731551 h 1423612"/>
                  <a:gd name="connsiteX4" fmla="*/ 647246 w 858438"/>
                  <a:gd name="connsiteY4" fmla="*/ 691098 h 1423612"/>
                  <a:gd name="connsiteX5" fmla="*/ 556425 w 858438"/>
                  <a:gd name="connsiteY5" fmla="*/ 656594 h 1423612"/>
                  <a:gd name="connsiteX6" fmla="*/ 455690 w 858438"/>
                  <a:gd name="connsiteY6" fmla="*/ 622091 h 1423612"/>
                  <a:gd name="connsiteX7" fmla="*/ 467191 w 858438"/>
                  <a:gd name="connsiteY7" fmla="*/ 552290 h 1423612"/>
                  <a:gd name="connsiteX8" fmla="*/ 550080 w 858438"/>
                  <a:gd name="connsiteY8" fmla="*/ 358750 h 1423612"/>
                  <a:gd name="connsiteX9" fmla="*/ 543337 w 858438"/>
                  <a:gd name="connsiteY9" fmla="*/ 155693 h 1423612"/>
                  <a:gd name="connsiteX10" fmla="*/ 446171 w 858438"/>
                  <a:gd name="connsiteY10" fmla="*/ 35921 h 1423612"/>
                  <a:gd name="connsiteX11" fmla="*/ 321640 w 858438"/>
                  <a:gd name="connsiteY11" fmla="*/ 227 h 1423612"/>
                  <a:gd name="connsiteX12" fmla="*/ 111840 w 858438"/>
                  <a:gd name="connsiteY12" fmla="*/ 150140 h 1423612"/>
                  <a:gd name="connsiteX13" fmla="*/ 99942 w 858438"/>
                  <a:gd name="connsiteY13" fmla="*/ 336541 h 1423612"/>
                  <a:gd name="connsiteX14" fmla="*/ 176486 w 858438"/>
                  <a:gd name="connsiteY14" fmla="*/ 532460 h 1423612"/>
                  <a:gd name="connsiteX15" fmla="*/ 143171 w 858438"/>
                  <a:gd name="connsiteY15" fmla="*/ 637558 h 1423612"/>
                  <a:gd name="connsiteX16" fmla="*/ 32124 w 858438"/>
                  <a:gd name="connsiteY16" fmla="*/ 677217 h 1423612"/>
                  <a:gd name="connsiteX17" fmla="*/ 5552 w 858438"/>
                  <a:gd name="connsiteY17" fmla="*/ 696651 h 1423612"/>
                  <a:gd name="connsiteX18" fmla="*/ 170537 w 858438"/>
                  <a:gd name="connsiteY18" fmla="*/ 798576 h 1423612"/>
                  <a:gd name="connsiteX19" fmla="*/ 220904 w 858438"/>
                  <a:gd name="connsiteY19" fmla="*/ 789851 h 1423612"/>
                  <a:gd name="connsiteX20" fmla="*/ 266513 w 858438"/>
                  <a:gd name="connsiteY20" fmla="*/ 816026 h 1423612"/>
                  <a:gd name="connsiteX21" fmla="*/ 295068 w 858438"/>
                  <a:gd name="connsiteY21" fmla="*/ 791437 h 1423612"/>
                  <a:gd name="connsiteX22" fmla="*/ 310932 w 858438"/>
                  <a:gd name="connsiteY22" fmla="*/ 821975 h 1423612"/>
                  <a:gd name="connsiteX23" fmla="*/ 327192 w 858438"/>
                  <a:gd name="connsiteY23" fmla="*/ 795007 h 1423612"/>
                  <a:gd name="connsiteX24" fmla="*/ 297051 w 858438"/>
                  <a:gd name="connsiteY24" fmla="*/ 789454 h 1423612"/>
                  <a:gd name="connsiteX25" fmla="*/ 319657 w 858438"/>
                  <a:gd name="connsiteY25" fmla="*/ 692288 h 1423612"/>
                  <a:gd name="connsiteX26" fmla="*/ 313708 w 858438"/>
                  <a:gd name="connsiteY26" fmla="*/ 627246 h 1423612"/>
                  <a:gd name="connsiteX27" fmla="*/ 309345 w 858438"/>
                  <a:gd name="connsiteY27" fmla="*/ 597105 h 1423612"/>
                  <a:gd name="connsiteX28" fmla="*/ 332745 w 858438"/>
                  <a:gd name="connsiteY28" fmla="*/ 537615 h 1423612"/>
                  <a:gd name="connsiteX29" fmla="*/ 336314 w 858438"/>
                  <a:gd name="connsiteY29" fmla="*/ 537219 h 1423612"/>
                  <a:gd name="connsiteX30" fmla="*/ 368042 w 858438"/>
                  <a:gd name="connsiteY30" fmla="*/ 651042 h 1423612"/>
                  <a:gd name="connsiteX31" fmla="*/ 362886 w 858438"/>
                  <a:gd name="connsiteY31" fmla="*/ 690702 h 1423612"/>
                  <a:gd name="connsiteX32" fmla="*/ 360506 w 858438"/>
                  <a:gd name="connsiteY32" fmla="*/ 695064 h 1423612"/>
                  <a:gd name="connsiteX33" fmla="*/ 385889 w 858438"/>
                  <a:gd name="connsiteY33" fmla="*/ 820785 h 1423612"/>
                  <a:gd name="connsiteX34" fmla="*/ 464018 w 858438"/>
                  <a:gd name="connsiteY34" fmla="*/ 804525 h 1423612"/>
                  <a:gd name="connsiteX35" fmla="*/ 472347 w 858438"/>
                  <a:gd name="connsiteY35" fmla="*/ 777556 h 1423612"/>
                  <a:gd name="connsiteX36" fmla="*/ 512403 w 858438"/>
                  <a:gd name="connsiteY36" fmla="*/ 784695 h 1423612"/>
                  <a:gd name="connsiteX37" fmla="*/ 570703 w 858438"/>
                  <a:gd name="connsiteY37" fmla="*/ 765659 h 1423612"/>
                  <a:gd name="connsiteX38" fmla="*/ 617898 w 858438"/>
                  <a:gd name="connsiteY38" fmla="*/ 745432 h 1423612"/>
                  <a:gd name="connsiteX39" fmla="*/ 610362 w 858438"/>
                  <a:gd name="connsiteY39" fmla="*/ 760106 h 1423612"/>
                  <a:gd name="connsiteX40" fmla="*/ 566340 w 858438"/>
                  <a:gd name="connsiteY40" fmla="*/ 804525 h 1423612"/>
                  <a:gd name="connsiteX41" fmla="*/ 515179 w 858438"/>
                  <a:gd name="connsiteY41" fmla="*/ 820785 h 1423612"/>
                  <a:gd name="connsiteX42" fmla="*/ 438239 w 858438"/>
                  <a:gd name="connsiteY42" fmla="*/ 933022 h 1423612"/>
                  <a:gd name="connsiteX43" fmla="*/ 400959 w 858438"/>
                  <a:gd name="connsiteY43" fmla="*/ 980217 h 1423612"/>
                  <a:gd name="connsiteX44" fmla="*/ 423962 w 858438"/>
                  <a:gd name="connsiteY44" fmla="*/ 987356 h 1423612"/>
                  <a:gd name="connsiteX45" fmla="*/ 446171 w 858438"/>
                  <a:gd name="connsiteY45" fmla="*/ 964354 h 1423612"/>
                  <a:gd name="connsiteX46" fmla="*/ 439033 w 858438"/>
                  <a:gd name="connsiteY46" fmla="*/ 933816 h 1423612"/>
                  <a:gd name="connsiteX47" fmla="*/ 471157 w 858438"/>
                  <a:gd name="connsiteY47" fmla="*/ 935402 h 1423612"/>
                  <a:gd name="connsiteX48" fmla="*/ 511610 w 858438"/>
                  <a:gd name="connsiteY48" fmla="*/ 975855 h 1423612"/>
                  <a:gd name="connsiteX49" fmla="*/ 518352 w 858438"/>
                  <a:gd name="connsiteY49" fmla="*/ 982993 h 1423612"/>
                  <a:gd name="connsiteX50" fmla="*/ 502885 w 858438"/>
                  <a:gd name="connsiteY50" fmla="*/ 1007583 h 1423612"/>
                  <a:gd name="connsiteX51" fmla="*/ 538975 w 858438"/>
                  <a:gd name="connsiteY51" fmla="*/ 1021860 h 1423612"/>
                  <a:gd name="connsiteX52" fmla="*/ 644470 w 858438"/>
                  <a:gd name="connsiteY52" fmla="*/ 1067469 h 1423612"/>
                  <a:gd name="connsiteX53" fmla="*/ 656367 w 858438"/>
                  <a:gd name="connsiteY53" fmla="*/ 1094437 h 1423612"/>
                  <a:gd name="connsiteX54" fmla="*/ 600051 w 858438"/>
                  <a:gd name="connsiteY54" fmla="*/ 1064296 h 1423612"/>
                  <a:gd name="connsiteX55" fmla="*/ 508437 w 858438"/>
                  <a:gd name="connsiteY55" fmla="*/ 1047639 h 1423612"/>
                  <a:gd name="connsiteX56" fmla="*/ 391838 w 858438"/>
                  <a:gd name="connsiteY56" fmla="*/ 1001237 h 1423612"/>
                  <a:gd name="connsiteX57" fmla="*/ 353368 w 858438"/>
                  <a:gd name="connsiteY57" fmla="*/ 1039707 h 1423612"/>
                  <a:gd name="connsiteX58" fmla="*/ 372404 w 858438"/>
                  <a:gd name="connsiteY58" fmla="*/ 1123389 h 1423612"/>
                  <a:gd name="connsiteX59" fmla="*/ 337107 w 858438"/>
                  <a:gd name="connsiteY59" fmla="*/ 1197949 h 1423612"/>
                  <a:gd name="connsiteX60" fmla="*/ 339883 w 858438"/>
                  <a:gd name="connsiteY60" fmla="*/ 1260611 h 1423612"/>
                  <a:gd name="connsiteX61" fmla="*/ 300224 w 858438"/>
                  <a:gd name="connsiteY61" fmla="*/ 1166618 h 1423612"/>
                  <a:gd name="connsiteX62" fmla="*/ 312915 w 858438"/>
                  <a:gd name="connsiteY62" fmla="*/ 1109508 h 1423612"/>
                  <a:gd name="connsiteX63" fmla="*/ 347419 w 858438"/>
                  <a:gd name="connsiteY63" fmla="*/ 1113077 h 1423612"/>
                  <a:gd name="connsiteX64" fmla="*/ 332745 w 858438"/>
                  <a:gd name="connsiteY64" fmla="*/ 1063106 h 1423612"/>
                  <a:gd name="connsiteX65" fmla="*/ 306966 w 858438"/>
                  <a:gd name="connsiteY65" fmla="*/ 1078970 h 1423612"/>
                  <a:gd name="connsiteX66" fmla="*/ 303793 w 858438"/>
                  <a:gd name="connsiteY66" fmla="*/ 1011945 h 1423612"/>
                  <a:gd name="connsiteX67" fmla="*/ 220508 w 858438"/>
                  <a:gd name="connsiteY67" fmla="*/ 989339 h 1423612"/>
                  <a:gd name="connsiteX68" fmla="*/ 228043 w 858438"/>
                  <a:gd name="connsiteY68" fmla="*/ 969509 h 1423612"/>
                  <a:gd name="connsiteX69" fmla="*/ 202264 w 858438"/>
                  <a:gd name="connsiteY69" fmla="*/ 971096 h 1423612"/>
                  <a:gd name="connsiteX70" fmla="*/ 218525 w 858438"/>
                  <a:gd name="connsiteY70" fmla="*/ 991322 h 1423612"/>
                  <a:gd name="connsiteX71" fmla="*/ 171330 w 858438"/>
                  <a:gd name="connsiteY71" fmla="*/ 1028205 h 1423612"/>
                  <a:gd name="connsiteX72" fmla="*/ 157846 w 858438"/>
                  <a:gd name="connsiteY72" fmla="*/ 1030982 h 1423612"/>
                  <a:gd name="connsiteX73" fmla="*/ 13881 w 858438"/>
                  <a:gd name="connsiteY73" fmla="*/ 1089281 h 1423612"/>
                  <a:gd name="connsiteX74" fmla="*/ 0 w 858438"/>
                  <a:gd name="connsiteY74" fmla="*/ 1107128 h 1423612"/>
                  <a:gd name="connsiteX75" fmla="*/ 309345 w 858438"/>
                  <a:gd name="connsiteY75" fmla="*/ 1423612 h 1423612"/>
                  <a:gd name="connsiteX76" fmla="*/ 326796 w 858438"/>
                  <a:gd name="connsiteY76" fmla="*/ 1282027 h 1423612"/>
                  <a:gd name="connsiteX77" fmla="*/ 335521 w 858438"/>
                  <a:gd name="connsiteY77" fmla="*/ 1282027 h 1423612"/>
                  <a:gd name="connsiteX78" fmla="*/ 335521 w 858438"/>
                  <a:gd name="connsiteY78" fmla="*/ 1417267 h 1423612"/>
                  <a:gd name="connsiteX79" fmla="*/ 381129 w 858438"/>
                  <a:gd name="connsiteY79" fmla="*/ 1383953 h 1423612"/>
                  <a:gd name="connsiteX80" fmla="*/ 559995 w 858438"/>
                  <a:gd name="connsiteY80" fmla="*/ 1215796 h 1423612"/>
                  <a:gd name="connsiteX81" fmla="*/ 606793 w 858438"/>
                  <a:gd name="connsiteY81" fmla="*/ 1176533 h 1423612"/>
                  <a:gd name="connsiteX82" fmla="*/ 656764 w 858438"/>
                  <a:gd name="connsiteY82" fmla="*/ 1095230 h 1423612"/>
                  <a:gd name="connsiteX83" fmla="*/ 711495 w 858438"/>
                  <a:gd name="connsiteY83" fmla="*/ 1074607 h 1423612"/>
                  <a:gd name="connsiteX84" fmla="*/ 795573 w 858438"/>
                  <a:gd name="connsiteY84" fmla="*/ 998857 h 1423612"/>
                  <a:gd name="connsiteX85" fmla="*/ 856649 w 858438"/>
                  <a:gd name="connsiteY85" fmla="*/ 866394 h 1423612"/>
                  <a:gd name="connsiteX86" fmla="*/ 856649 w 858438"/>
                  <a:gd name="connsiteY86" fmla="*/ 852117 h 1423612"/>
                  <a:gd name="connsiteX87" fmla="*/ 811437 w 858438"/>
                  <a:gd name="connsiteY87" fmla="*/ 750984 h 142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58438" h="1423612">
                    <a:moveTo>
                      <a:pt x="812627" y="749795"/>
                    </a:moveTo>
                    <a:cubicBezTo>
                      <a:pt x="802712" y="742656"/>
                      <a:pt x="792004" y="736310"/>
                      <a:pt x="780502" y="731551"/>
                    </a:cubicBezTo>
                    <a:cubicBezTo>
                      <a:pt x="755517" y="722033"/>
                      <a:pt x="730134" y="714101"/>
                      <a:pt x="704752" y="705376"/>
                    </a:cubicBezTo>
                    <a:cubicBezTo>
                      <a:pt x="679370" y="712515"/>
                      <a:pt x="661127" y="739483"/>
                      <a:pt x="630985" y="731551"/>
                    </a:cubicBezTo>
                    <a:cubicBezTo>
                      <a:pt x="636141" y="718860"/>
                      <a:pt x="641297" y="706566"/>
                      <a:pt x="647246" y="691098"/>
                    </a:cubicBezTo>
                    <a:cubicBezTo>
                      <a:pt x="619881" y="672855"/>
                      <a:pt x="586963" y="667699"/>
                      <a:pt x="556425" y="656594"/>
                    </a:cubicBezTo>
                    <a:cubicBezTo>
                      <a:pt x="524301" y="644697"/>
                      <a:pt x="491780" y="634385"/>
                      <a:pt x="455690" y="622091"/>
                    </a:cubicBezTo>
                    <a:cubicBezTo>
                      <a:pt x="459259" y="596708"/>
                      <a:pt x="454896" y="568153"/>
                      <a:pt x="467191" y="552290"/>
                    </a:cubicBezTo>
                    <a:cubicBezTo>
                      <a:pt x="510817" y="493990"/>
                      <a:pt x="533423" y="427758"/>
                      <a:pt x="550080" y="358750"/>
                    </a:cubicBezTo>
                    <a:cubicBezTo>
                      <a:pt x="566737" y="290932"/>
                      <a:pt x="571893" y="222718"/>
                      <a:pt x="543337" y="155693"/>
                    </a:cubicBezTo>
                    <a:cubicBezTo>
                      <a:pt x="522318" y="106118"/>
                      <a:pt x="487417" y="67648"/>
                      <a:pt x="446171" y="35921"/>
                    </a:cubicBezTo>
                    <a:cubicBezTo>
                      <a:pt x="410478" y="8555"/>
                      <a:pt x="367645" y="2607"/>
                      <a:pt x="321640" y="227"/>
                    </a:cubicBezTo>
                    <a:cubicBezTo>
                      <a:pt x="230026" y="-4929"/>
                      <a:pt x="139205" y="78753"/>
                      <a:pt x="111840" y="150140"/>
                    </a:cubicBezTo>
                    <a:cubicBezTo>
                      <a:pt x="88045" y="212010"/>
                      <a:pt x="90821" y="275465"/>
                      <a:pt x="99942" y="336541"/>
                    </a:cubicBezTo>
                    <a:cubicBezTo>
                      <a:pt x="109857" y="406342"/>
                      <a:pt x="134843" y="472970"/>
                      <a:pt x="176486" y="532460"/>
                    </a:cubicBezTo>
                    <a:cubicBezTo>
                      <a:pt x="205834" y="574499"/>
                      <a:pt x="190366" y="620504"/>
                      <a:pt x="143171" y="637558"/>
                    </a:cubicBezTo>
                    <a:cubicBezTo>
                      <a:pt x="106288" y="651042"/>
                      <a:pt x="69008" y="663337"/>
                      <a:pt x="32124" y="677217"/>
                    </a:cubicBezTo>
                    <a:cubicBezTo>
                      <a:pt x="24192" y="680390"/>
                      <a:pt x="17847" y="687529"/>
                      <a:pt x="5552" y="696651"/>
                    </a:cubicBezTo>
                    <a:cubicBezTo>
                      <a:pt x="61473" y="737500"/>
                      <a:pt x="121755" y="762486"/>
                      <a:pt x="170537" y="798576"/>
                    </a:cubicBezTo>
                    <a:cubicBezTo>
                      <a:pt x="191160" y="804922"/>
                      <a:pt x="201075" y="776367"/>
                      <a:pt x="220904" y="789851"/>
                    </a:cubicBezTo>
                    <a:cubicBezTo>
                      <a:pt x="235975" y="800162"/>
                      <a:pt x="252632" y="808094"/>
                      <a:pt x="266513" y="816026"/>
                    </a:cubicBezTo>
                    <a:cubicBezTo>
                      <a:pt x="276428" y="807698"/>
                      <a:pt x="285550" y="799369"/>
                      <a:pt x="295068" y="791437"/>
                    </a:cubicBezTo>
                    <a:cubicBezTo>
                      <a:pt x="299431" y="799766"/>
                      <a:pt x="303793" y="808491"/>
                      <a:pt x="310932" y="821975"/>
                    </a:cubicBezTo>
                    <a:cubicBezTo>
                      <a:pt x="318071" y="810077"/>
                      <a:pt x="321640" y="804128"/>
                      <a:pt x="327192" y="795007"/>
                    </a:cubicBezTo>
                    <a:cubicBezTo>
                      <a:pt x="314501" y="792627"/>
                      <a:pt x="305776" y="791041"/>
                      <a:pt x="297051" y="789454"/>
                    </a:cubicBezTo>
                    <a:cubicBezTo>
                      <a:pt x="301810" y="756537"/>
                      <a:pt x="298241" y="723223"/>
                      <a:pt x="319657" y="692288"/>
                    </a:cubicBezTo>
                    <a:cubicBezTo>
                      <a:pt x="331158" y="675631"/>
                      <a:pt x="333934" y="648266"/>
                      <a:pt x="313708" y="627246"/>
                    </a:cubicBezTo>
                    <a:cubicBezTo>
                      <a:pt x="307759" y="620901"/>
                      <a:pt x="306966" y="606227"/>
                      <a:pt x="309345" y="597105"/>
                    </a:cubicBezTo>
                    <a:cubicBezTo>
                      <a:pt x="315294" y="576878"/>
                      <a:pt x="324813" y="557842"/>
                      <a:pt x="332745" y="537615"/>
                    </a:cubicBezTo>
                    <a:cubicBezTo>
                      <a:pt x="333141" y="537615"/>
                      <a:pt x="335521" y="536426"/>
                      <a:pt x="336314" y="537219"/>
                    </a:cubicBezTo>
                    <a:cubicBezTo>
                      <a:pt x="373991" y="567360"/>
                      <a:pt x="349402" y="614952"/>
                      <a:pt x="368042" y="651042"/>
                    </a:cubicBezTo>
                    <a:cubicBezTo>
                      <a:pt x="374784" y="664526"/>
                      <a:pt x="373594" y="678407"/>
                      <a:pt x="362886" y="690702"/>
                    </a:cubicBezTo>
                    <a:cubicBezTo>
                      <a:pt x="360110" y="693875"/>
                      <a:pt x="358523" y="698634"/>
                      <a:pt x="360506" y="695064"/>
                    </a:cubicBezTo>
                    <a:cubicBezTo>
                      <a:pt x="369628" y="741070"/>
                      <a:pt x="377560" y="779936"/>
                      <a:pt x="385889" y="820785"/>
                    </a:cubicBezTo>
                    <a:cubicBezTo>
                      <a:pt x="414444" y="814837"/>
                      <a:pt x="439033" y="809681"/>
                      <a:pt x="464018" y="804525"/>
                    </a:cubicBezTo>
                    <a:cubicBezTo>
                      <a:pt x="466794" y="795403"/>
                      <a:pt x="469570" y="785885"/>
                      <a:pt x="472347" y="777556"/>
                    </a:cubicBezTo>
                    <a:cubicBezTo>
                      <a:pt x="487814" y="780333"/>
                      <a:pt x="500108" y="785488"/>
                      <a:pt x="512403" y="784695"/>
                    </a:cubicBezTo>
                    <a:cubicBezTo>
                      <a:pt x="533026" y="783505"/>
                      <a:pt x="559201" y="790248"/>
                      <a:pt x="570703" y="765659"/>
                    </a:cubicBezTo>
                    <a:cubicBezTo>
                      <a:pt x="581411" y="742656"/>
                      <a:pt x="598464" y="743053"/>
                      <a:pt x="617898" y="745432"/>
                    </a:cubicBezTo>
                    <a:cubicBezTo>
                      <a:pt x="615518" y="750588"/>
                      <a:pt x="613535" y="759710"/>
                      <a:pt x="610362" y="760106"/>
                    </a:cubicBezTo>
                    <a:cubicBezTo>
                      <a:pt x="581807" y="763279"/>
                      <a:pt x="574669" y="787075"/>
                      <a:pt x="566340" y="804525"/>
                    </a:cubicBezTo>
                    <a:cubicBezTo>
                      <a:pt x="546907" y="810077"/>
                      <a:pt x="524697" y="810077"/>
                      <a:pt x="515179" y="820785"/>
                    </a:cubicBezTo>
                    <a:cubicBezTo>
                      <a:pt x="485038" y="854893"/>
                      <a:pt x="440619" y="879878"/>
                      <a:pt x="438239" y="933022"/>
                    </a:cubicBezTo>
                    <a:cubicBezTo>
                      <a:pt x="410874" y="936592"/>
                      <a:pt x="413650" y="961577"/>
                      <a:pt x="400959" y="980217"/>
                    </a:cubicBezTo>
                    <a:cubicBezTo>
                      <a:pt x="411271" y="983787"/>
                      <a:pt x="420392" y="989339"/>
                      <a:pt x="423962" y="987356"/>
                    </a:cubicBezTo>
                    <a:cubicBezTo>
                      <a:pt x="433084" y="981804"/>
                      <a:pt x="443395" y="973475"/>
                      <a:pt x="446171" y="964354"/>
                    </a:cubicBezTo>
                    <a:cubicBezTo>
                      <a:pt x="448551" y="955628"/>
                      <a:pt x="441809" y="944127"/>
                      <a:pt x="439033" y="933816"/>
                    </a:cubicBezTo>
                    <a:cubicBezTo>
                      <a:pt x="449741" y="934212"/>
                      <a:pt x="460449" y="934609"/>
                      <a:pt x="471157" y="935402"/>
                    </a:cubicBezTo>
                    <a:cubicBezTo>
                      <a:pt x="469836" y="963691"/>
                      <a:pt x="483321" y="977175"/>
                      <a:pt x="511610" y="975855"/>
                    </a:cubicBezTo>
                    <a:cubicBezTo>
                      <a:pt x="511610" y="975855"/>
                      <a:pt x="515576" y="980217"/>
                      <a:pt x="518352" y="982993"/>
                    </a:cubicBezTo>
                    <a:cubicBezTo>
                      <a:pt x="514386" y="989339"/>
                      <a:pt x="510023" y="996478"/>
                      <a:pt x="502885" y="1007583"/>
                    </a:cubicBezTo>
                    <a:cubicBezTo>
                      <a:pt x="516766" y="1013135"/>
                      <a:pt x="527474" y="1018687"/>
                      <a:pt x="538975" y="1021860"/>
                    </a:cubicBezTo>
                    <a:cubicBezTo>
                      <a:pt x="576652" y="1031775"/>
                      <a:pt x="609569" y="1051605"/>
                      <a:pt x="644470" y="1067469"/>
                    </a:cubicBezTo>
                    <a:cubicBezTo>
                      <a:pt x="658747" y="1073814"/>
                      <a:pt x="655574" y="1084126"/>
                      <a:pt x="656367" y="1094437"/>
                    </a:cubicBezTo>
                    <a:cubicBezTo>
                      <a:pt x="637331" y="1084522"/>
                      <a:pt x="617501" y="1076590"/>
                      <a:pt x="600051" y="1064296"/>
                    </a:cubicBezTo>
                    <a:cubicBezTo>
                      <a:pt x="572289" y="1044863"/>
                      <a:pt x="544924" y="1027016"/>
                      <a:pt x="508437" y="1047639"/>
                    </a:cubicBezTo>
                    <a:cubicBezTo>
                      <a:pt x="482658" y="993305"/>
                      <a:pt x="435463" y="1001237"/>
                      <a:pt x="391838" y="1001237"/>
                    </a:cubicBezTo>
                    <a:cubicBezTo>
                      <a:pt x="378750" y="1014325"/>
                      <a:pt x="366455" y="1026619"/>
                      <a:pt x="353368" y="1039707"/>
                    </a:cubicBezTo>
                    <a:cubicBezTo>
                      <a:pt x="359713" y="1067469"/>
                      <a:pt x="366059" y="1096024"/>
                      <a:pt x="372404" y="1123389"/>
                    </a:cubicBezTo>
                    <a:cubicBezTo>
                      <a:pt x="329572" y="1144805"/>
                      <a:pt x="324416" y="1158289"/>
                      <a:pt x="337107" y="1197949"/>
                    </a:cubicBezTo>
                    <a:cubicBezTo>
                      <a:pt x="343453" y="1217779"/>
                      <a:pt x="354161" y="1238402"/>
                      <a:pt x="339883" y="1260611"/>
                    </a:cubicBezTo>
                    <a:cubicBezTo>
                      <a:pt x="308949" y="1234039"/>
                      <a:pt x="329969" y="1186844"/>
                      <a:pt x="300224" y="1166618"/>
                    </a:cubicBezTo>
                    <a:cubicBezTo>
                      <a:pt x="304983" y="1144805"/>
                      <a:pt x="308949" y="1126958"/>
                      <a:pt x="312915" y="1109508"/>
                    </a:cubicBezTo>
                    <a:cubicBezTo>
                      <a:pt x="323226" y="1116250"/>
                      <a:pt x="335124" y="1131717"/>
                      <a:pt x="347419" y="1113077"/>
                    </a:cubicBezTo>
                    <a:cubicBezTo>
                      <a:pt x="361300" y="1092454"/>
                      <a:pt x="344643" y="1079367"/>
                      <a:pt x="332745" y="1063106"/>
                    </a:cubicBezTo>
                    <a:cubicBezTo>
                      <a:pt x="322830" y="1069452"/>
                      <a:pt x="315691" y="1073814"/>
                      <a:pt x="306966" y="1078970"/>
                    </a:cubicBezTo>
                    <a:cubicBezTo>
                      <a:pt x="305776" y="1056364"/>
                      <a:pt x="304983" y="1034948"/>
                      <a:pt x="303793" y="1011945"/>
                    </a:cubicBezTo>
                    <a:cubicBezTo>
                      <a:pt x="274445" y="1004013"/>
                      <a:pt x="247476" y="996478"/>
                      <a:pt x="220508" y="989339"/>
                    </a:cubicBezTo>
                    <a:cubicBezTo>
                      <a:pt x="222887" y="982597"/>
                      <a:pt x="225664" y="975855"/>
                      <a:pt x="228043" y="969509"/>
                    </a:cubicBezTo>
                    <a:cubicBezTo>
                      <a:pt x="217335" y="958801"/>
                      <a:pt x="207420" y="958008"/>
                      <a:pt x="202264" y="971096"/>
                    </a:cubicBezTo>
                    <a:cubicBezTo>
                      <a:pt x="196712" y="984580"/>
                      <a:pt x="206627" y="989736"/>
                      <a:pt x="218525" y="991322"/>
                    </a:cubicBezTo>
                    <a:cubicBezTo>
                      <a:pt x="210196" y="1012738"/>
                      <a:pt x="200281" y="1032172"/>
                      <a:pt x="171330" y="1028205"/>
                    </a:cubicBezTo>
                    <a:cubicBezTo>
                      <a:pt x="166967" y="1027412"/>
                      <a:pt x="161415" y="1028205"/>
                      <a:pt x="157846" y="1030982"/>
                    </a:cubicBezTo>
                    <a:cubicBezTo>
                      <a:pt x="113030" y="1058347"/>
                      <a:pt x="62266" y="1070641"/>
                      <a:pt x="13881" y="1089281"/>
                    </a:cubicBezTo>
                    <a:cubicBezTo>
                      <a:pt x="8329" y="1091661"/>
                      <a:pt x="5156" y="1100386"/>
                      <a:pt x="0" y="1107128"/>
                    </a:cubicBezTo>
                    <a:cubicBezTo>
                      <a:pt x="101529" y="1213020"/>
                      <a:pt x="196315" y="1322480"/>
                      <a:pt x="309345" y="1423612"/>
                    </a:cubicBezTo>
                    <a:cubicBezTo>
                      <a:pt x="315691" y="1371262"/>
                      <a:pt x="321243" y="1326843"/>
                      <a:pt x="326796" y="1282027"/>
                    </a:cubicBezTo>
                    <a:cubicBezTo>
                      <a:pt x="329572" y="1282027"/>
                      <a:pt x="332348" y="1282027"/>
                      <a:pt x="335521" y="1282027"/>
                    </a:cubicBezTo>
                    <a:lnTo>
                      <a:pt x="335521" y="1417267"/>
                    </a:lnTo>
                    <a:cubicBezTo>
                      <a:pt x="353764" y="1404179"/>
                      <a:pt x="368835" y="1395851"/>
                      <a:pt x="381129" y="1383953"/>
                    </a:cubicBezTo>
                    <a:cubicBezTo>
                      <a:pt x="441016" y="1328429"/>
                      <a:pt x="500505" y="1271716"/>
                      <a:pt x="559995" y="1215796"/>
                    </a:cubicBezTo>
                    <a:cubicBezTo>
                      <a:pt x="574669" y="1201915"/>
                      <a:pt x="591326" y="1190017"/>
                      <a:pt x="606793" y="1176533"/>
                    </a:cubicBezTo>
                    <a:cubicBezTo>
                      <a:pt x="631779" y="1154720"/>
                      <a:pt x="655178" y="1131717"/>
                      <a:pt x="656764" y="1095230"/>
                    </a:cubicBezTo>
                    <a:cubicBezTo>
                      <a:pt x="678577" y="1097610"/>
                      <a:pt x="695631" y="1090471"/>
                      <a:pt x="711495" y="1074607"/>
                    </a:cubicBezTo>
                    <a:cubicBezTo>
                      <a:pt x="738066" y="1048035"/>
                      <a:pt x="767018" y="1023446"/>
                      <a:pt x="795573" y="998857"/>
                    </a:cubicBezTo>
                    <a:cubicBezTo>
                      <a:pt x="836026" y="963957"/>
                      <a:pt x="856383" y="919804"/>
                      <a:pt x="856649" y="866394"/>
                    </a:cubicBezTo>
                    <a:cubicBezTo>
                      <a:pt x="856649" y="861635"/>
                      <a:pt x="855856" y="856876"/>
                      <a:pt x="856649" y="852117"/>
                    </a:cubicBezTo>
                    <a:cubicBezTo>
                      <a:pt x="864581" y="808094"/>
                      <a:pt x="845544" y="775970"/>
                      <a:pt x="811437" y="750984"/>
                    </a:cubicBezTo>
                    <a:close/>
                  </a:path>
                </a:pathLst>
              </a:custGeom>
              <a:solidFill>
                <a:srgbClr val="000000"/>
              </a:solidFill>
              <a:ln w="39604" cap="flat">
                <a:noFill/>
                <a:prstDash val="solid"/>
                <a:miter/>
              </a:ln>
            </p:spPr>
            <p:txBody>
              <a:bodyPr rtlCol="0" anchor="ctr"/>
              <a:lstStyle/>
              <a:p>
                <a:endParaRPr lang="uk-UA" dirty="0">
                  <a:latin typeface="Arial" panose="020B0604020202020204" pitchFamily="34" charset="0"/>
                  <a:cs typeface="Arial" panose="020B0604020202020204" pitchFamily="34" charset="0"/>
                </a:endParaRPr>
              </a:p>
            </p:txBody>
          </p:sp>
          <p:sp>
            <p:nvSpPr>
              <p:cNvPr id="15" name="Полілінія: фігура 14">
                <a:extLst>
                  <a:ext uri="{FF2B5EF4-FFF2-40B4-BE49-F238E27FC236}">
                    <a16:creationId xmlns:a16="http://schemas.microsoft.com/office/drawing/2014/main" id="{CE67022B-5911-0E8E-4CC9-C23DADFF6D97}"/>
                  </a:ext>
                </a:extLst>
              </p:cNvPr>
              <p:cNvSpPr/>
              <p:nvPr/>
            </p:nvSpPr>
            <p:spPr>
              <a:xfrm>
                <a:off x="9731561" y="3745082"/>
                <a:ext cx="436684" cy="381320"/>
              </a:xfrm>
              <a:custGeom>
                <a:avLst/>
                <a:gdLst>
                  <a:gd name="connsiteX0" fmla="*/ 231644 w 436684"/>
                  <a:gd name="connsiteY0" fmla="*/ 347213 h 381320"/>
                  <a:gd name="connsiteX1" fmla="*/ 279632 w 436684"/>
                  <a:gd name="connsiteY1" fmla="*/ 309140 h 381320"/>
                  <a:gd name="connsiteX2" fmla="*/ 287564 w 436684"/>
                  <a:gd name="connsiteY2" fmla="*/ 307157 h 381320"/>
                  <a:gd name="connsiteX3" fmla="*/ 316912 w 436684"/>
                  <a:gd name="connsiteY3" fmla="*/ 268291 h 381320"/>
                  <a:gd name="connsiteX4" fmla="*/ 341105 w 436684"/>
                  <a:gd name="connsiteY4" fmla="*/ 303588 h 381320"/>
                  <a:gd name="connsiteX5" fmla="*/ 365694 w 436684"/>
                  <a:gd name="connsiteY5" fmla="*/ 242908 h 381320"/>
                  <a:gd name="connsiteX6" fmla="*/ 395439 w 436684"/>
                  <a:gd name="connsiteY6" fmla="*/ 242908 h 381320"/>
                  <a:gd name="connsiteX7" fmla="*/ 400198 w 436684"/>
                  <a:gd name="connsiteY7" fmla="*/ 202456 h 381320"/>
                  <a:gd name="connsiteX8" fmla="*/ 436685 w 436684"/>
                  <a:gd name="connsiteY8" fmla="*/ 179453 h 381320"/>
                  <a:gd name="connsiteX9" fmla="*/ 386714 w 436684"/>
                  <a:gd name="connsiteY9" fmla="*/ 154864 h 381320"/>
                  <a:gd name="connsiteX10" fmla="*/ 356176 w 436684"/>
                  <a:gd name="connsiteY10" fmla="*/ 132655 h 381320"/>
                  <a:gd name="connsiteX11" fmla="*/ 306204 w 436684"/>
                  <a:gd name="connsiteY11" fmla="*/ 95375 h 381320"/>
                  <a:gd name="connsiteX12" fmla="*/ 253060 w 436684"/>
                  <a:gd name="connsiteY12" fmla="*/ 63250 h 381320"/>
                  <a:gd name="connsiteX13" fmla="*/ 221333 w 436684"/>
                  <a:gd name="connsiteY13" fmla="*/ 29539 h 381320"/>
                  <a:gd name="connsiteX14" fmla="*/ 198727 w 436684"/>
                  <a:gd name="connsiteY14" fmla="*/ 15262 h 381320"/>
                  <a:gd name="connsiteX15" fmla="*/ 96405 w 436684"/>
                  <a:gd name="connsiteY15" fmla="*/ 15262 h 381320"/>
                  <a:gd name="connsiteX16" fmla="*/ 65074 w 436684"/>
                  <a:gd name="connsiteY16" fmla="*/ 25970 h 381320"/>
                  <a:gd name="connsiteX17" fmla="*/ 428 w 436684"/>
                  <a:gd name="connsiteY17" fmla="*/ 117584 h 381320"/>
                  <a:gd name="connsiteX18" fmla="*/ 825 w 436684"/>
                  <a:gd name="connsiteY18" fmla="*/ 198093 h 381320"/>
                  <a:gd name="connsiteX19" fmla="*/ 12723 w 436684"/>
                  <a:gd name="connsiteY19" fmla="*/ 232200 h 381320"/>
                  <a:gd name="connsiteX20" fmla="*/ 160653 w 436684"/>
                  <a:gd name="connsiteY20" fmla="*/ 381321 h 381320"/>
                  <a:gd name="connsiteX21" fmla="*/ 231248 w 436684"/>
                  <a:gd name="connsiteY21" fmla="*/ 347213 h 38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6684" h="381320">
                    <a:moveTo>
                      <a:pt x="231644" y="347213"/>
                    </a:moveTo>
                    <a:cubicBezTo>
                      <a:pt x="259803" y="349990"/>
                      <a:pt x="274080" y="335316"/>
                      <a:pt x="279632" y="309140"/>
                    </a:cubicBezTo>
                    <a:cubicBezTo>
                      <a:pt x="279632" y="307950"/>
                      <a:pt x="284788" y="307157"/>
                      <a:pt x="287564" y="307157"/>
                    </a:cubicBezTo>
                    <a:cubicBezTo>
                      <a:pt x="312153" y="307157"/>
                      <a:pt x="316912" y="289310"/>
                      <a:pt x="316912" y="268291"/>
                    </a:cubicBezTo>
                    <a:cubicBezTo>
                      <a:pt x="326034" y="281378"/>
                      <a:pt x="333173" y="292087"/>
                      <a:pt x="341105" y="303588"/>
                    </a:cubicBezTo>
                    <a:cubicBezTo>
                      <a:pt x="354855" y="289310"/>
                      <a:pt x="363049" y="269084"/>
                      <a:pt x="365694" y="242908"/>
                    </a:cubicBezTo>
                    <a:cubicBezTo>
                      <a:pt x="375609" y="242908"/>
                      <a:pt x="385920" y="242908"/>
                      <a:pt x="395439" y="242908"/>
                    </a:cubicBezTo>
                    <a:cubicBezTo>
                      <a:pt x="396628" y="227838"/>
                      <a:pt x="393456" y="211577"/>
                      <a:pt x="400198" y="202456"/>
                    </a:cubicBezTo>
                    <a:cubicBezTo>
                      <a:pt x="408130" y="191748"/>
                      <a:pt x="423994" y="186592"/>
                      <a:pt x="436685" y="179453"/>
                    </a:cubicBezTo>
                    <a:cubicBezTo>
                      <a:pt x="429149" y="151691"/>
                      <a:pt x="422407" y="148915"/>
                      <a:pt x="386714" y="154864"/>
                    </a:cubicBezTo>
                    <a:cubicBezTo>
                      <a:pt x="373626" y="145346"/>
                      <a:pt x="365694" y="136224"/>
                      <a:pt x="356176" y="132655"/>
                    </a:cubicBezTo>
                    <a:cubicBezTo>
                      <a:pt x="335156" y="125119"/>
                      <a:pt x="312153" y="118774"/>
                      <a:pt x="306204" y="95375"/>
                    </a:cubicBezTo>
                    <a:cubicBezTo>
                      <a:pt x="298669" y="65233"/>
                      <a:pt x="266545" y="81097"/>
                      <a:pt x="253060" y="63250"/>
                    </a:cubicBezTo>
                    <a:cubicBezTo>
                      <a:pt x="243542" y="50956"/>
                      <a:pt x="232437" y="39851"/>
                      <a:pt x="221333" y="29539"/>
                    </a:cubicBezTo>
                    <a:cubicBezTo>
                      <a:pt x="214987" y="23591"/>
                      <a:pt x="206659" y="19228"/>
                      <a:pt x="198727" y="15262"/>
                    </a:cubicBezTo>
                    <a:cubicBezTo>
                      <a:pt x="164619" y="-1792"/>
                      <a:pt x="130909" y="-8137"/>
                      <a:pt x="96405" y="15262"/>
                    </a:cubicBezTo>
                    <a:cubicBezTo>
                      <a:pt x="87680" y="21211"/>
                      <a:pt x="75782" y="22401"/>
                      <a:pt x="65074" y="25970"/>
                    </a:cubicBezTo>
                    <a:cubicBezTo>
                      <a:pt x="21448" y="41437"/>
                      <a:pt x="825" y="70786"/>
                      <a:pt x="428" y="117584"/>
                    </a:cubicBezTo>
                    <a:cubicBezTo>
                      <a:pt x="428" y="144553"/>
                      <a:pt x="-761" y="171521"/>
                      <a:pt x="825" y="198093"/>
                    </a:cubicBezTo>
                    <a:cubicBezTo>
                      <a:pt x="1618" y="209594"/>
                      <a:pt x="5188" y="223872"/>
                      <a:pt x="12723" y="232200"/>
                    </a:cubicBezTo>
                    <a:cubicBezTo>
                      <a:pt x="60711" y="282172"/>
                      <a:pt x="110286" y="330953"/>
                      <a:pt x="160653" y="381321"/>
                    </a:cubicBezTo>
                    <a:cubicBezTo>
                      <a:pt x="184449" y="366250"/>
                      <a:pt x="216970" y="377355"/>
                      <a:pt x="231248" y="347213"/>
                    </a:cubicBezTo>
                    <a:close/>
                  </a:path>
                </a:pathLst>
              </a:custGeom>
              <a:solidFill>
                <a:srgbClr val="000000"/>
              </a:solidFill>
              <a:ln w="3960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6" name="Полілінія: фігура 15">
                <a:extLst>
                  <a:ext uri="{FF2B5EF4-FFF2-40B4-BE49-F238E27FC236}">
                    <a16:creationId xmlns:a16="http://schemas.microsoft.com/office/drawing/2014/main" id="{9F452272-36C5-AA6C-0469-6B5ED043D5FA}"/>
                  </a:ext>
                </a:extLst>
              </p:cNvPr>
              <p:cNvSpPr/>
              <p:nvPr/>
            </p:nvSpPr>
            <p:spPr>
              <a:xfrm>
                <a:off x="10283655" y="3869030"/>
                <a:ext cx="61472" cy="49160"/>
              </a:xfrm>
              <a:custGeom>
                <a:avLst/>
                <a:gdLst>
                  <a:gd name="connsiteX0" fmla="*/ 61472 w 61472"/>
                  <a:gd name="connsiteY0" fmla="*/ 8311 h 49160"/>
                  <a:gd name="connsiteX1" fmla="*/ 0 w 61472"/>
                  <a:gd name="connsiteY1" fmla="*/ 17829 h 49160"/>
                  <a:gd name="connsiteX2" fmla="*/ 44022 w 61472"/>
                  <a:gd name="connsiteY2" fmla="*/ 49160 h 49160"/>
                  <a:gd name="connsiteX3" fmla="*/ 61472 w 61472"/>
                  <a:gd name="connsiteY3" fmla="*/ 7914 h 49160"/>
                </a:gdLst>
                <a:ahLst/>
                <a:cxnLst>
                  <a:cxn ang="0">
                    <a:pos x="connsiteX0" y="connsiteY0"/>
                  </a:cxn>
                  <a:cxn ang="0">
                    <a:pos x="connsiteX1" y="connsiteY1"/>
                  </a:cxn>
                  <a:cxn ang="0">
                    <a:pos x="connsiteX2" y="connsiteY2"/>
                  </a:cxn>
                  <a:cxn ang="0">
                    <a:pos x="connsiteX3" y="connsiteY3"/>
                  </a:cxn>
                </a:cxnLst>
                <a:rect l="l" t="t" r="r" b="b"/>
                <a:pathLst>
                  <a:path w="61472" h="49160">
                    <a:moveTo>
                      <a:pt x="61472" y="8311"/>
                    </a:moveTo>
                    <a:cubicBezTo>
                      <a:pt x="36884" y="12277"/>
                      <a:pt x="17847" y="-18261"/>
                      <a:pt x="0" y="17829"/>
                    </a:cubicBezTo>
                    <a:cubicBezTo>
                      <a:pt x="13881" y="27744"/>
                      <a:pt x="26572" y="36866"/>
                      <a:pt x="44022" y="49160"/>
                    </a:cubicBezTo>
                    <a:cubicBezTo>
                      <a:pt x="50368" y="34486"/>
                      <a:pt x="54334" y="24571"/>
                      <a:pt x="61472" y="7914"/>
                    </a:cubicBezTo>
                    <a:close/>
                  </a:path>
                </a:pathLst>
              </a:custGeom>
              <a:solidFill>
                <a:srgbClr val="000000"/>
              </a:solidFill>
              <a:ln w="3960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7" name="Полілінія: фігура 16">
                <a:extLst>
                  <a:ext uri="{FF2B5EF4-FFF2-40B4-BE49-F238E27FC236}">
                    <a16:creationId xmlns:a16="http://schemas.microsoft.com/office/drawing/2014/main" id="{FC649555-AA3F-9EDD-CD78-C4FE56DB6CBF}"/>
                  </a:ext>
                </a:extLst>
              </p:cNvPr>
              <p:cNvSpPr/>
              <p:nvPr/>
            </p:nvSpPr>
            <p:spPr>
              <a:xfrm>
                <a:off x="10226683" y="3764707"/>
                <a:ext cx="37014" cy="51954"/>
              </a:xfrm>
              <a:custGeom>
                <a:avLst/>
                <a:gdLst>
                  <a:gd name="connsiteX0" fmla="*/ 35952 w 37014"/>
                  <a:gd name="connsiteY0" fmla="*/ 0 h 51954"/>
                  <a:gd name="connsiteX1" fmla="*/ 2638 w 37014"/>
                  <a:gd name="connsiteY1" fmla="*/ 0 h 51954"/>
                  <a:gd name="connsiteX2" fmla="*/ 15725 w 37014"/>
                  <a:gd name="connsiteY2" fmla="*/ 51954 h 51954"/>
                  <a:gd name="connsiteX3" fmla="*/ 35952 w 37014"/>
                  <a:gd name="connsiteY3" fmla="*/ 0 h 51954"/>
                </a:gdLst>
                <a:ahLst/>
                <a:cxnLst>
                  <a:cxn ang="0">
                    <a:pos x="connsiteX0" y="connsiteY0"/>
                  </a:cxn>
                  <a:cxn ang="0">
                    <a:pos x="connsiteX1" y="connsiteY1"/>
                  </a:cxn>
                  <a:cxn ang="0">
                    <a:pos x="connsiteX2" y="connsiteY2"/>
                  </a:cxn>
                  <a:cxn ang="0">
                    <a:pos x="connsiteX3" y="connsiteY3"/>
                  </a:cxn>
                </a:cxnLst>
                <a:rect l="l" t="t" r="r" b="b"/>
                <a:pathLst>
                  <a:path w="37014" h="51954">
                    <a:moveTo>
                      <a:pt x="35952" y="0"/>
                    </a:moveTo>
                    <a:lnTo>
                      <a:pt x="2638" y="0"/>
                    </a:lnTo>
                    <a:cubicBezTo>
                      <a:pt x="1051" y="19830"/>
                      <a:pt x="-6881" y="38073"/>
                      <a:pt x="15725" y="51954"/>
                    </a:cubicBezTo>
                    <a:cubicBezTo>
                      <a:pt x="30796" y="38073"/>
                      <a:pt x="40314" y="23796"/>
                      <a:pt x="35952" y="0"/>
                    </a:cubicBezTo>
                    <a:close/>
                  </a:path>
                </a:pathLst>
              </a:custGeom>
              <a:solidFill>
                <a:srgbClr val="000000"/>
              </a:solidFill>
              <a:ln w="3960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8" name="Полілінія: фігура 17">
                <a:extLst>
                  <a:ext uri="{FF2B5EF4-FFF2-40B4-BE49-F238E27FC236}">
                    <a16:creationId xmlns:a16="http://schemas.microsoft.com/office/drawing/2014/main" id="{05D8B54A-2B41-CBEC-8D2D-8FC3D84F2E2D}"/>
                  </a:ext>
                </a:extLst>
              </p:cNvPr>
              <p:cNvSpPr/>
              <p:nvPr/>
            </p:nvSpPr>
            <p:spPr>
              <a:xfrm>
                <a:off x="10105970" y="3840351"/>
                <a:ext cx="39669" cy="32724"/>
              </a:xfrm>
              <a:custGeom>
                <a:avLst/>
                <a:gdLst>
                  <a:gd name="connsiteX0" fmla="*/ 39669 w 39669"/>
                  <a:gd name="connsiteY0" fmla="*/ 14780 h 32724"/>
                  <a:gd name="connsiteX1" fmla="*/ 13494 w 39669"/>
                  <a:gd name="connsiteY1" fmla="*/ 106 h 32724"/>
                  <a:gd name="connsiteX2" fmla="*/ 10 w 39669"/>
                  <a:gd name="connsiteY2" fmla="*/ 20332 h 32724"/>
                  <a:gd name="connsiteX3" fmla="*/ 16270 w 39669"/>
                  <a:gd name="connsiteY3" fmla="*/ 32626 h 32724"/>
                  <a:gd name="connsiteX4" fmla="*/ 39669 w 39669"/>
                  <a:gd name="connsiteY4" fmla="*/ 14383 h 32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69" h="32724">
                    <a:moveTo>
                      <a:pt x="39669" y="14780"/>
                    </a:moveTo>
                    <a:cubicBezTo>
                      <a:pt x="28168" y="8037"/>
                      <a:pt x="19840" y="-1084"/>
                      <a:pt x="13494" y="106"/>
                    </a:cubicBezTo>
                    <a:cubicBezTo>
                      <a:pt x="7148" y="1295"/>
                      <a:pt x="1199" y="12797"/>
                      <a:pt x="10" y="20332"/>
                    </a:cubicBezTo>
                    <a:cubicBezTo>
                      <a:pt x="-387" y="23901"/>
                      <a:pt x="11511" y="33816"/>
                      <a:pt x="16270" y="32626"/>
                    </a:cubicBezTo>
                    <a:cubicBezTo>
                      <a:pt x="23805" y="31040"/>
                      <a:pt x="29358" y="22712"/>
                      <a:pt x="39669" y="14383"/>
                    </a:cubicBezTo>
                    <a:close/>
                  </a:path>
                </a:pathLst>
              </a:custGeom>
              <a:solidFill>
                <a:srgbClr val="000000"/>
              </a:solidFill>
              <a:ln w="3960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sp>
            <p:nvSpPr>
              <p:cNvPr id="19" name="Полілінія: фігура 18">
                <a:extLst>
                  <a:ext uri="{FF2B5EF4-FFF2-40B4-BE49-F238E27FC236}">
                    <a16:creationId xmlns:a16="http://schemas.microsoft.com/office/drawing/2014/main" id="{9B8F9589-F0EF-B03F-27ED-A36FF0F9BCB7}"/>
                  </a:ext>
                </a:extLst>
              </p:cNvPr>
              <p:cNvSpPr/>
              <p:nvPr/>
            </p:nvSpPr>
            <p:spPr>
              <a:xfrm>
                <a:off x="10198866" y="3998153"/>
                <a:ext cx="37197" cy="29313"/>
              </a:xfrm>
              <a:custGeom>
                <a:avLst/>
                <a:gdLst>
                  <a:gd name="connsiteX0" fmla="*/ 37198 w 37197"/>
                  <a:gd name="connsiteY0" fmla="*/ 7288 h 29313"/>
                  <a:gd name="connsiteX1" fmla="*/ 314 w 37197"/>
                  <a:gd name="connsiteY1" fmla="*/ 13237 h 29313"/>
                  <a:gd name="connsiteX2" fmla="*/ 4280 w 37197"/>
                  <a:gd name="connsiteY2" fmla="*/ 25531 h 29313"/>
                  <a:gd name="connsiteX3" fmla="*/ 37198 w 37197"/>
                  <a:gd name="connsiteY3" fmla="*/ 7685 h 29313"/>
                </a:gdLst>
                <a:ahLst/>
                <a:cxnLst>
                  <a:cxn ang="0">
                    <a:pos x="connsiteX0" y="connsiteY0"/>
                  </a:cxn>
                  <a:cxn ang="0">
                    <a:pos x="connsiteX1" y="connsiteY1"/>
                  </a:cxn>
                  <a:cxn ang="0">
                    <a:pos x="connsiteX2" y="connsiteY2"/>
                  </a:cxn>
                  <a:cxn ang="0">
                    <a:pos x="connsiteX3" y="connsiteY3"/>
                  </a:cxn>
                </a:cxnLst>
                <a:rect l="l" t="t" r="r" b="b"/>
                <a:pathLst>
                  <a:path w="37197" h="29313">
                    <a:moveTo>
                      <a:pt x="37198" y="7288"/>
                    </a:moveTo>
                    <a:cubicBezTo>
                      <a:pt x="20937" y="-644"/>
                      <a:pt x="7849" y="-6196"/>
                      <a:pt x="314" y="13237"/>
                    </a:cubicBezTo>
                    <a:cubicBezTo>
                      <a:pt x="-876" y="16410"/>
                      <a:pt x="1504" y="23548"/>
                      <a:pt x="4280" y="25531"/>
                    </a:cubicBezTo>
                    <a:cubicBezTo>
                      <a:pt x="20540" y="34653"/>
                      <a:pt x="29662" y="26721"/>
                      <a:pt x="37198" y="7685"/>
                    </a:cubicBezTo>
                    <a:close/>
                  </a:path>
                </a:pathLst>
              </a:custGeom>
              <a:solidFill>
                <a:srgbClr val="000000"/>
              </a:solidFill>
              <a:ln w="39604" cap="flat">
                <a:noFill/>
                <a:prstDash val="solid"/>
                <a:miter/>
              </a:ln>
            </p:spPr>
            <p:txBody>
              <a:bodyPr rtlCol="0" anchor="ctr"/>
              <a:lstStyle/>
              <a:p>
                <a:endParaRPr lang="uk-UA">
                  <a:latin typeface="Arial" panose="020B0604020202020204" pitchFamily="34" charset="0"/>
                  <a:cs typeface="Arial" panose="020B0604020202020204" pitchFamily="34" charset="0"/>
                </a:endParaRPr>
              </a:p>
            </p:txBody>
          </p:sp>
        </p:grpSp>
      </p:grpSp>
      <p:sp>
        <p:nvSpPr>
          <p:cNvPr id="22" name="TextBox 21">
            <a:extLst>
              <a:ext uri="{FF2B5EF4-FFF2-40B4-BE49-F238E27FC236}">
                <a16:creationId xmlns:a16="http://schemas.microsoft.com/office/drawing/2014/main" id="{D9FA7D33-8628-4092-F33E-2911DA3E3DAD}"/>
              </a:ext>
            </a:extLst>
          </p:cNvPr>
          <p:cNvSpPr txBox="1"/>
          <p:nvPr/>
        </p:nvSpPr>
        <p:spPr>
          <a:xfrm>
            <a:off x="9294417" y="5159053"/>
            <a:ext cx="2057400" cy="553998"/>
          </a:xfrm>
          <a:prstGeom prst="rect">
            <a:avLst/>
          </a:prstGeom>
          <a:noFill/>
        </p:spPr>
        <p:txBody>
          <a:bodyPr wrap="square">
            <a:spAutoFit/>
          </a:bodyPr>
          <a:lstStyle/>
          <a:p>
            <a:pPr marR="0" algn="ctr" rtl="0"/>
            <a:r>
              <a:rPr lang="uk-UA" sz="1800" b="0" i="0" u="none" strike="noStrike" baseline="30000" dirty="0">
                <a:solidFill>
                  <a:srgbClr val="000000"/>
                </a:solidFill>
                <a:latin typeface="Arial" panose="020B0604020202020204" pitchFamily="34" charset="0"/>
                <a:cs typeface="Arial" panose="020B0604020202020204" pitchFamily="34" charset="0"/>
              </a:rPr>
              <a:t>НЕБЕЗПЕЧНО </a:t>
            </a:r>
          </a:p>
          <a:p>
            <a:pPr marR="0" algn="ctr" rtl="0"/>
            <a:r>
              <a:rPr lang="uk-UA" sz="1800" b="0" i="0" u="none" strike="noStrike" baseline="30000" dirty="0">
                <a:solidFill>
                  <a:srgbClr val="000000"/>
                </a:solidFill>
                <a:latin typeface="Arial" panose="020B0604020202020204" pitchFamily="34" charset="0"/>
                <a:cs typeface="Arial" panose="020B0604020202020204" pitchFamily="34" charset="0"/>
              </a:rPr>
              <a:t>ДЛЯ ЗДОРОВ’Я</a:t>
            </a: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70509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26_slide-ilu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07345" y="970755"/>
            <a:ext cx="5034188" cy="5199529"/>
          </a:xfrm>
          <a:prstGeom prst="rect">
            <a:avLst/>
          </a:prstGeom>
        </p:spPr>
      </p:pic>
      <p:sp>
        <p:nvSpPr>
          <p:cNvPr id="2" name="Title 1"/>
          <p:cNvSpPr>
            <a:spLocks noGrp="1"/>
          </p:cNvSpPr>
          <p:nvPr>
            <p:ph type="title"/>
          </p:nvPr>
        </p:nvSpPr>
        <p:spPr>
          <a:xfrm>
            <a:off x="490538" y="1423195"/>
            <a:ext cx="4633553" cy="720000"/>
          </a:xfrm>
        </p:spPr>
        <p:txBody>
          <a:bodyPr/>
          <a:lstStyle/>
          <a:p>
            <a:r>
              <a:rPr lang="uk-UA" sz="2400" dirty="0">
                <a:latin typeface="Arial" panose="020B0604020202020204" pitchFamily="34" charset="0"/>
                <a:cs typeface="Arial" panose="020B0604020202020204" pitchFamily="34" charset="0"/>
              </a:rPr>
              <a:t>Як небезпечні речовини потрапляють до організму?</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509216" y="2428675"/>
            <a:ext cx="6179451" cy="2953554"/>
          </a:xfrm>
        </p:spPr>
        <p:txBody>
          <a:bodyPr/>
          <a:lstStyle/>
          <a:p>
            <a:pPr lvl="2">
              <a:spcBef>
                <a:spcPts val="0"/>
              </a:spcBef>
              <a:spcAft>
                <a:spcPts val="1200"/>
              </a:spcAft>
            </a:pPr>
            <a:r>
              <a:rPr lang="uk-UA" sz="18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Вдихання:</a:t>
            </a:r>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 наприклад, газу, азбестових волокон, деревного пилу, цвілі тощо</a:t>
            </a:r>
            <a:endParaRPr lang="fr-CH" dirty="0">
              <a:solidFill>
                <a:schemeClr val="tx2"/>
              </a:solidFill>
              <a:latin typeface="Arial" panose="020B0604020202020204" pitchFamily="34" charset="0"/>
              <a:cs typeface="Arial" panose="020B0604020202020204" pitchFamily="34" charset="0"/>
            </a:endParaRPr>
          </a:p>
          <a:p>
            <a:pPr lvl="2">
              <a:spcBef>
                <a:spcPts val="0"/>
              </a:spcBef>
              <a:spcAft>
                <a:spcPts val="1200"/>
              </a:spcAft>
            </a:pPr>
            <a:r>
              <a:rPr lang="uk-UA" b="1" dirty="0">
                <a:solidFill>
                  <a:schemeClr val="tx2"/>
                </a:solidFill>
                <a:latin typeface="Arial" panose="020B0604020202020204" pitchFamily="34" charset="0"/>
                <a:cs typeface="Arial" panose="020B0604020202020204" pitchFamily="34" charset="0"/>
              </a:rPr>
              <a:t>Абсорбція через шкіру: </a:t>
            </a:r>
            <a:r>
              <a:rPr lang="uk-UA" dirty="0">
                <a:solidFill>
                  <a:schemeClr val="tx2"/>
                </a:solidFill>
                <a:latin typeface="Arial" panose="020B0604020202020204" pitchFamily="34" charset="0"/>
                <a:cs typeface="Arial" panose="020B0604020202020204" pitchFamily="34" charset="0"/>
              </a:rPr>
              <a:t>як-от розчинника</a:t>
            </a:r>
            <a:endParaRPr lang="en-US" dirty="0">
              <a:solidFill>
                <a:schemeClr val="tx2"/>
              </a:solidFill>
              <a:latin typeface="Arial" panose="020B0604020202020204" pitchFamily="34" charset="0"/>
              <a:cs typeface="Arial" panose="020B0604020202020204" pitchFamily="34" charset="0"/>
            </a:endParaRPr>
          </a:p>
          <a:p>
            <a:pPr lvl="2">
              <a:spcBef>
                <a:spcPts val="0"/>
              </a:spcBef>
              <a:spcAft>
                <a:spcPts val="1200"/>
              </a:spcAft>
            </a:pPr>
            <a:r>
              <a:rPr lang="uk-UA" b="1" dirty="0">
                <a:solidFill>
                  <a:schemeClr val="tx2"/>
                </a:solidFill>
                <a:latin typeface="Arial" panose="020B0604020202020204" pitchFamily="34" charset="0"/>
                <a:cs typeface="Arial" panose="020B0604020202020204" pitchFamily="34" charset="0"/>
              </a:rPr>
              <a:t>Потрапляння всередину/ковтання</a:t>
            </a:r>
            <a:r>
              <a:rPr lang="en-US" b="1" dirty="0">
                <a:solidFill>
                  <a:schemeClr val="tx2"/>
                </a:solidFill>
                <a:latin typeface="Arial" panose="020B0604020202020204" pitchFamily="34" charset="0"/>
                <a:cs typeface="Arial" panose="020B0604020202020204" pitchFamily="34" charset="0"/>
              </a:rPr>
              <a:t>: </a:t>
            </a:r>
            <a:r>
              <a:rPr lang="uk-UA" dirty="0">
                <a:solidFill>
                  <a:schemeClr val="tx2"/>
                </a:solidFill>
                <a:latin typeface="Arial" panose="020B0604020202020204" pitchFamily="34" charset="0"/>
                <a:cs typeface="Arial" panose="020B0604020202020204" pitchFamily="34" charset="0"/>
              </a:rPr>
              <a:t>наприклад, хімічної речовини, що зберігається в пляшці без етикетки</a:t>
            </a:r>
            <a:endParaRPr lang="en-US" dirty="0">
              <a:solidFill>
                <a:schemeClr val="tx2"/>
              </a:solidFill>
              <a:latin typeface="Arial" panose="020B0604020202020204" pitchFamily="34" charset="0"/>
              <a:cs typeface="Arial" panose="020B0604020202020204" pitchFamily="34" charset="0"/>
            </a:endParaRPr>
          </a:p>
          <a:p>
            <a:r>
              <a:rPr lang="uk-UA" dirty="0">
                <a:solidFill>
                  <a:schemeClr val="tx2"/>
                </a:solidFill>
                <a:latin typeface="Arial" panose="020B0604020202020204" pitchFamily="34" charset="0"/>
                <a:cs typeface="Arial" panose="020B0604020202020204" pitchFamily="34" charset="0"/>
              </a:rPr>
              <a:t>Абсорбція означає потрапляння речовини з навколишнього середовища в організм</a:t>
            </a:r>
            <a:endParaRPr lang="fr-CH"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47</a:t>
            </a:fld>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38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27_slide-ilu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39354" y="1758111"/>
            <a:ext cx="4907921" cy="4610847"/>
          </a:xfrm>
          <a:prstGeom prst="rect">
            <a:avLst/>
          </a:prstGeom>
        </p:spPr>
      </p:pic>
      <p:sp>
        <p:nvSpPr>
          <p:cNvPr id="2" name="Title 1"/>
          <p:cNvSpPr>
            <a:spLocks noGrp="1"/>
          </p:cNvSpPr>
          <p:nvPr>
            <p:ph type="title"/>
          </p:nvPr>
        </p:nvSpPr>
        <p:spPr>
          <a:xfrm>
            <a:off x="490538" y="1460653"/>
            <a:ext cx="9999662" cy="452049"/>
          </a:xfrm>
        </p:spPr>
        <p:txBody>
          <a:bodyPr/>
          <a:lstStyle/>
          <a:p>
            <a:r>
              <a:rPr lang="uk-UA" sz="2400" dirty="0">
                <a:latin typeface="Arial" panose="020B0604020202020204" pitchFamily="34" charset="0"/>
                <a:cs typeface="Arial" panose="020B0604020202020204" pitchFamily="34" charset="0"/>
              </a:rPr>
              <a:t>Фактори, небезпечні для психофізіологічного здоров’я</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0538" y="2120900"/>
            <a:ext cx="6648816" cy="3920667"/>
          </a:xfrm>
        </p:spPr>
        <p:txBody>
          <a:bodyPr/>
          <a:lstStyle/>
          <a:p>
            <a:pPr lvl="2"/>
            <a:r>
              <a:rPr lang="uk-UA" b="1" dirty="0">
                <a:solidFill>
                  <a:schemeClr val="tx2"/>
                </a:solidFill>
                <a:effectLst/>
                <a:latin typeface="Arial" panose="020B0604020202020204" pitchFamily="34" charset="0"/>
                <a:ea typeface="Calibri" panose="020F0502020204030204" pitchFamily="34" charset="0"/>
                <a:cs typeface="Arial" panose="020B0604020202020204" pitchFamily="34" charset="0"/>
              </a:rPr>
              <a:t>Стрес, пов’язаний із роботою:</a:t>
            </a:r>
            <a:r>
              <a:rPr lang="uk-UA" i="1"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uk-UA" dirty="0">
                <a:solidFill>
                  <a:schemeClr val="tx2"/>
                </a:solidFill>
                <a:effectLst/>
                <a:latin typeface="Arial" panose="020B0604020202020204" pitchFamily="34" charset="0"/>
                <a:ea typeface="Calibri" panose="020F0502020204030204" pitchFamily="34" charset="0"/>
                <a:cs typeface="Arial" panose="020B0604020202020204" pitchFamily="34" charset="0"/>
              </a:rPr>
              <a:t>вимоги робочого завдання не відповідають спроможності, ресурсам або потребам працівників або перевищують їх</a:t>
            </a:r>
            <a:endParaRPr lang="en-GB" dirty="0">
              <a:solidFill>
                <a:schemeClr val="tx2"/>
              </a:solidFill>
              <a:latin typeface="Arial" panose="020B0604020202020204" pitchFamily="34" charset="0"/>
              <a:cs typeface="Arial" panose="020B0604020202020204" pitchFamily="34" charset="0"/>
            </a:endParaRPr>
          </a:p>
          <a:p>
            <a:pPr lvl="2"/>
            <a:r>
              <a:rPr lang="uk-UA" b="1" dirty="0">
                <a:solidFill>
                  <a:schemeClr val="tx2"/>
                </a:solidFill>
                <a:effectLst/>
                <a:latin typeface="Arial" panose="020B0604020202020204" pitchFamily="34" charset="0"/>
                <a:ea typeface="Calibri" panose="020F0502020204030204" pitchFamily="34" charset="0"/>
                <a:cs typeface="Arial" panose="020B0604020202020204" pitchFamily="34" charset="0"/>
              </a:rPr>
              <a:t>Насильство та домагання:</a:t>
            </a:r>
            <a:r>
              <a:rPr lang="uk-UA" i="1"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uk-UA" dirty="0">
                <a:solidFill>
                  <a:schemeClr val="tx2"/>
                </a:solidFill>
                <a:effectLst/>
                <a:latin typeface="Arial" panose="020B0604020202020204" pitchFamily="34" charset="0"/>
                <a:ea typeface="Calibri" panose="020F0502020204030204" pitchFamily="34" charset="0"/>
                <a:cs typeface="Arial" panose="020B0604020202020204" pitchFamily="34" charset="0"/>
              </a:rPr>
              <a:t>неприйнятна поведінка і практика або погрози такими діями, одиничні чи багаторазові, що завдають фізичної, психологічної, сексуальної чи економічної шкоди, призводять або можуть призвести до такої шкоди</a:t>
            </a:r>
            <a:endParaRPr lang="en-GB" dirty="0">
              <a:solidFill>
                <a:schemeClr val="tx2"/>
              </a:solidFill>
              <a:latin typeface="Arial" panose="020B0604020202020204" pitchFamily="34" charset="0"/>
              <a:cs typeface="Arial" panose="020B0604020202020204" pitchFamily="34" charset="0"/>
            </a:endParaRPr>
          </a:p>
          <a:p>
            <a:pPr lvl="2"/>
            <a:r>
              <a:rPr lang="uk-UA" b="1" dirty="0">
                <a:solidFill>
                  <a:schemeClr val="tx2"/>
                </a:solidFill>
                <a:effectLst/>
                <a:latin typeface="Arial" panose="020B0604020202020204" pitchFamily="34" charset="0"/>
                <a:ea typeface="Calibri" panose="020F0502020204030204" pitchFamily="34" charset="0"/>
                <a:cs typeface="Arial" panose="020B0604020202020204" pitchFamily="34" charset="0"/>
              </a:rPr>
              <a:t>Ґендерно зумовлене насильство та домагання:</a:t>
            </a:r>
            <a:r>
              <a:rPr lang="uk-UA" i="1"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uk-UA" dirty="0">
                <a:solidFill>
                  <a:schemeClr val="tx2"/>
                </a:solidFill>
                <a:effectLst/>
                <a:latin typeface="Arial" panose="020B0604020202020204" pitchFamily="34" charset="0"/>
                <a:ea typeface="Calibri" panose="020F0502020204030204" pitchFamily="34" charset="0"/>
                <a:cs typeface="Arial" panose="020B0604020202020204" pitchFamily="34" charset="0"/>
              </a:rPr>
              <a:t>означають насильство та домагання, спрямовані на людей через їхню стать чи </a:t>
            </a:r>
            <a:r>
              <a:rPr lang="uk-UA"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ґендер</a:t>
            </a:r>
            <a:endParaRPr lang="uk-UA"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lvl="2"/>
            <a:r>
              <a:rPr lang="uk-UA" b="1" dirty="0">
                <a:solidFill>
                  <a:schemeClr val="tx2"/>
                </a:solidFill>
                <a:latin typeface="Arial" panose="020B0604020202020204" pitchFamily="34" charset="0"/>
                <a:cs typeface="Arial" panose="020B0604020202020204" pitchFamily="34" charset="0"/>
              </a:rPr>
              <a:t>Воєнні дії</a:t>
            </a:r>
            <a:r>
              <a:rPr lang="uk-UA" dirty="0">
                <a:solidFill>
                  <a:schemeClr val="tx2"/>
                </a:solidFill>
                <a:latin typeface="Arial" panose="020B0604020202020204" pitchFamily="34" charset="0"/>
                <a:cs typeface="Arial" panose="020B0604020202020204" pitchFamily="34" charset="0"/>
              </a:rPr>
              <a:t>: </a:t>
            </a:r>
            <a:r>
              <a:rPr lang="uk-UA" dirty="0">
                <a:solidFill>
                  <a:schemeClr val="tx2"/>
                </a:solidFill>
                <a:latin typeface="Arial" panose="020B0604020202020204" pitchFamily="34" charset="0"/>
                <a:ea typeface="Calibri" panose="020F0502020204030204" pitchFamily="34" charset="0"/>
                <a:cs typeface="Arial" panose="020B0604020202020204" pitchFamily="34" charset="0"/>
              </a:rPr>
              <a:t>небезпека, що виникає під час артобстрілів, бомбардування та ведення інших бойових дій</a:t>
            </a:r>
            <a:endParaRPr lang="en-GB"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285750" lvl="2" indent="-285750">
              <a:spcBef>
                <a:spcPts val="2400"/>
              </a:spcBef>
              <a:spcAft>
                <a:spcPts val="600"/>
              </a:spcAft>
              <a:buFont typeface="Lucida Grande"/>
              <a:buChar char="▶"/>
            </a:pPr>
            <a:endParaRPr lang="en-US" sz="1600" b="1" dirty="0">
              <a:solidFill>
                <a:schemeClr val="tx2"/>
              </a:solidFill>
              <a:highlight>
                <a:srgbClr val="00CC00"/>
              </a:highlight>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48</a:t>
            </a:fld>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38322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2950457"/>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Який небезпечний фактор тут присутній?</a:t>
            </a:r>
            <a:endParaRPr lang="es-ES" sz="2400" dirty="0">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49</a:t>
            </a:fld>
            <a:endParaRPr lang="en-GB">
              <a:latin typeface="Arial" panose="020B0604020202020204" pitchFamily="34" charset="0"/>
              <a:cs typeface="Arial" panose="020B0604020202020204" pitchFamily="34" charset="0"/>
            </a:endParaRPr>
          </a:p>
        </p:txBody>
      </p:sp>
      <p:sp>
        <p:nvSpPr>
          <p:cNvPr id="12" name="Marcador de contenido 11"/>
          <p:cNvSpPr>
            <a:spLocks noGrp="1"/>
          </p:cNvSpPr>
          <p:nvPr>
            <p:ph type="body" sz="quarter" idx="13"/>
          </p:nvPr>
        </p:nvSpPr>
        <p:spPr>
          <a:xfrm>
            <a:off x="490538" y="3548697"/>
            <a:ext cx="6532562" cy="2010625"/>
          </a:xfrm>
        </p:spPr>
        <p:txBody>
          <a:bodyPr/>
          <a:lstStyle/>
          <a:p>
            <a:r>
              <a:rPr lang="uk-UA" sz="2800" b="1" dirty="0">
                <a:solidFill>
                  <a:srgbClr val="FA3C4B"/>
                </a:solidFill>
                <a:latin typeface="Arial" panose="020B0604020202020204" pitchFamily="34" charset="0"/>
                <a:cs typeface="Arial" panose="020B0604020202020204" pitchFamily="34" charset="0"/>
              </a:rPr>
              <a:t>Пам’ятайте:</a:t>
            </a:r>
            <a:br>
              <a:rPr lang="en-GB" b="0" dirty="0">
                <a:latin typeface="Arial" panose="020B0604020202020204" pitchFamily="34" charset="0"/>
                <a:cs typeface="Arial" panose="020B0604020202020204" pitchFamily="34" charset="0"/>
              </a:rPr>
            </a:br>
            <a:br>
              <a:rPr lang="en-GB" b="0" dirty="0">
                <a:latin typeface="Arial" panose="020B0604020202020204" pitchFamily="34" charset="0"/>
                <a:cs typeface="Arial" panose="020B0604020202020204" pitchFamily="34" charset="0"/>
              </a:rPr>
            </a:br>
            <a:r>
              <a:rPr lang="uk-UA" altLang="en-US" sz="2800" b="1" dirty="0">
                <a:solidFill>
                  <a:prstClr val="black"/>
                </a:solidFill>
                <a:latin typeface="Arial" panose="020B0604020202020204" pitchFamily="34" charset="0"/>
                <a:cs typeface="Arial" panose="020B0604020202020204" pitchFamily="34" charset="0"/>
              </a:rPr>
              <a:t>небезпечний фактор</a:t>
            </a:r>
            <a:r>
              <a:rPr lang="en-US" altLang="en-US" sz="2800" b="1" dirty="0">
                <a:solidFill>
                  <a:prstClr val="black"/>
                </a:solidFill>
                <a:latin typeface="Arial" panose="020B0604020202020204" pitchFamily="34" charset="0"/>
                <a:cs typeface="Arial" panose="020B0604020202020204" pitchFamily="34" charset="0"/>
              </a:rPr>
              <a:t> </a:t>
            </a:r>
            <a:r>
              <a:rPr lang="uk-UA" altLang="en-US" b="0" dirty="0">
                <a:solidFill>
                  <a:prstClr val="black"/>
                </a:solidFill>
                <a:latin typeface="Arial" panose="020B0604020202020204" pitchFamily="34" charset="0"/>
                <a:cs typeface="Arial" panose="020B0604020202020204" pitchFamily="34" charset="0"/>
              </a:rPr>
              <a:t>– </a:t>
            </a:r>
            <a:br>
              <a:rPr lang="en-US" altLang="en-US" b="0" dirty="0">
                <a:solidFill>
                  <a:prstClr val="black"/>
                </a:solidFill>
                <a:latin typeface="Arial" panose="020B0604020202020204" pitchFamily="34" charset="0"/>
                <a:cs typeface="Arial" panose="020B0604020202020204" pitchFamily="34" charset="0"/>
              </a:rPr>
            </a:br>
            <a:r>
              <a:rPr lang="uk-UA" altLang="en-US" sz="2800" b="0" dirty="0">
                <a:solidFill>
                  <a:prstClr val="black"/>
                </a:solidFill>
                <a:latin typeface="Arial" panose="020B0604020202020204" pitchFamily="34" charset="0"/>
                <a:cs typeface="Arial" panose="020B0604020202020204" pitchFamily="34" charset="0"/>
              </a:rPr>
              <a:t>це будь-що, здатне завдати шкоди</a:t>
            </a:r>
            <a:endParaRPr lang="en-GB" sz="2800" b="0" dirty="0">
              <a:latin typeface="Arial" panose="020B0604020202020204" pitchFamily="34" charset="0"/>
              <a:cs typeface="Arial" panose="020B0604020202020204" pitchFamily="34" charset="0"/>
            </a:endParaRPr>
          </a:p>
        </p:txBody>
      </p:sp>
      <p:pic>
        <p:nvPicPr>
          <p:cNvPr id="3" name="Imagen 2" descr="29_slide_pictur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16775" y="1382460"/>
            <a:ext cx="3465576" cy="46055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5857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53098" y="1473995"/>
            <a:ext cx="7196137" cy="2699480"/>
          </a:xfrm>
        </p:spPr>
        <p:txBody>
          <a:bodyPr/>
          <a:lstStyle/>
          <a:p>
            <a:pPr>
              <a:lnSpc>
                <a:spcPct val="100000"/>
              </a:lnSpc>
            </a:pPr>
            <a:r>
              <a:rPr lang="uk-UA" sz="2400" dirty="0">
                <a:latin typeface="Arial" panose="020B0604020202020204" pitchFamily="34" charset="0"/>
                <a:cs typeface="Arial" panose="020B0604020202020204" pitchFamily="34" charset="0"/>
              </a:rPr>
              <a:t>Завантажуйте адаптований навчальний пакет на сайті </a:t>
            </a:r>
            <a:r>
              <a:rPr lang="uk-UA" sz="2400" dirty="0" err="1">
                <a:latin typeface="Arial" panose="020B0604020202020204" pitchFamily="34" charset="0"/>
                <a:cs typeface="Arial" panose="020B0604020202020204" pitchFamily="34" charset="0"/>
              </a:rPr>
              <a:t>Проєкту</a:t>
            </a:r>
            <a:r>
              <a:rPr lang="uk-UA" sz="2400" dirty="0">
                <a:latin typeface="Arial" panose="020B0604020202020204" pitchFamily="34" charset="0"/>
                <a:cs typeface="Arial" panose="020B0604020202020204" pitchFamily="34" charset="0"/>
              </a:rPr>
              <a:t> МОП</a:t>
            </a:r>
            <a:br>
              <a:rPr lang="uk-UA" sz="2400" dirty="0">
                <a:latin typeface="Arial" panose="020B0604020202020204" pitchFamily="34" charset="0"/>
                <a:cs typeface="Arial" panose="020B0604020202020204" pitchFamily="34" charset="0"/>
              </a:rPr>
            </a:br>
            <a:br>
              <a:rPr lang="uk-UA" sz="2400" dirty="0">
                <a:highlight>
                  <a:srgbClr val="FFFF00"/>
                </a:highlight>
                <a:latin typeface="Arial" panose="020B0604020202020204" pitchFamily="34" charset="0"/>
                <a:cs typeface="Arial" panose="020B0604020202020204" pitchFamily="34" charset="0"/>
              </a:rPr>
            </a:br>
            <a:br>
              <a:rPr lang="en-GB" sz="2400" dirty="0">
                <a:highlight>
                  <a:srgbClr val="FFFF00"/>
                </a:highlight>
                <a:latin typeface="Arial" panose="020B0604020202020204" pitchFamily="34" charset="0"/>
                <a:cs typeface="Arial" panose="020B0604020202020204" pitchFamily="34" charset="0"/>
              </a:rPr>
            </a:br>
            <a:br>
              <a:rPr lang="uk-UA" sz="2400" dirty="0">
                <a:solidFill>
                  <a:srgbClr val="C00000"/>
                </a:solidFill>
                <a:latin typeface="Arial" panose="020B0604020202020204" pitchFamily="34" charset="0"/>
                <a:cs typeface="Arial" panose="020B0604020202020204" pitchFamily="34" charset="0"/>
              </a:rPr>
            </a:br>
            <a:r>
              <a:rPr lang="uk-UA" sz="2400" dirty="0">
                <a:solidFill>
                  <a:srgbClr val="C00000"/>
                </a:solidFill>
                <a:latin typeface="Arial" panose="020B0604020202020204" pitchFamily="34" charset="0"/>
                <a:cs typeface="Arial" panose="020B0604020202020204" pitchFamily="34" charset="0"/>
              </a:rPr>
              <a:t> </a:t>
            </a:r>
            <a:endParaRPr lang="es-ES" sz="2400" dirty="0">
              <a:solidFill>
                <a:srgbClr val="C00000"/>
              </a:solidFill>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a:t>
            </a:fld>
            <a:endParaRPr lang="en-GB">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9322FC15-66B0-4FB0-AF7D-BCA793AB00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48057" y="480205"/>
            <a:ext cx="1908000" cy="469705"/>
          </a:xfrm>
          <a:prstGeom prst="rect">
            <a:avLst/>
          </a:prstGeom>
        </p:spPr>
      </p:pic>
      <p:pic>
        <p:nvPicPr>
          <p:cNvPr id="4" name="Picture 3">
            <a:extLst>
              <a:ext uri="{FF2B5EF4-FFF2-40B4-BE49-F238E27FC236}">
                <a16:creationId xmlns:a16="http://schemas.microsoft.com/office/drawing/2014/main" id="{71F92041-9A54-4320-9EC5-D507D7B330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5717" y="3652615"/>
            <a:ext cx="2218440" cy="2218440"/>
          </a:xfrm>
          <a:prstGeom prst="rect">
            <a:avLst/>
          </a:prstGeom>
        </p:spPr>
      </p:pic>
      <p:pic>
        <p:nvPicPr>
          <p:cNvPr id="11" name="Picture 10">
            <a:extLst>
              <a:ext uri="{FF2B5EF4-FFF2-40B4-BE49-F238E27FC236}">
                <a16:creationId xmlns:a16="http://schemas.microsoft.com/office/drawing/2014/main" id="{C0689F90-4933-49E9-A3A6-BA0E49E59F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4592" y="2690383"/>
            <a:ext cx="2094905" cy="2962800"/>
          </a:xfrm>
          <a:prstGeom prst="rect">
            <a:avLst/>
          </a:prstGeom>
          <a:ln>
            <a:solidFill>
              <a:srgbClr val="16228E"/>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1E77138E-524C-46E6-AE00-044290D098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098" y="2690383"/>
            <a:ext cx="2094905" cy="2962800"/>
          </a:xfrm>
          <a:prstGeom prst="rect">
            <a:avLst/>
          </a:prstGeom>
          <a:ln>
            <a:solidFill>
              <a:srgbClr val="16228E"/>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A234322-383E-4903-AE42-F92D48D7AB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86" y="3565183"/>
            <a:ext cx="2953043" cy="2088000"/>
          </a:xfrm>
          <a:prstGeom prst="rect">
            <a:avLst/>
          </a:prstGeom>
          <a:ln>
            <a:solidFill>
              <a:srgbClr val="16228E"/>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431961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90538" y="1402556"/>
            <a:ext cx="11518375" cy="570955"/>
          </a:xfrm>
        </p:spPr>
        <p:txBody>
          <a:bodyPr/>
          <a:lstStyle/>
          <a:p>
            <a:r>
              <a:rPr lang="uk-UA" sz="2400" b="1" dirty="0">
                <a:solidFill>
                  <a:schemeClr val="accent2"/>
                </a:solidFill>
                <a:latin typeface="Arial" panose="020B0604020202020204" pitchFamily="34" charset="0"/>
                <a:cs typeface="Arial" panose="020B0604020202020204" pitchFamily="34" charset="0"/>
              </a:rPr>
              <a:t>Професійний ризик</a:t>
            </a:r>
            <a:r>
              <a:rPr lang="en-US" sz="2400" b="1" dirty="0">
                <a:solidFill>
                  <a:schemeClr val="accent2"/>
                </a:solidFill>
                <a:latin typeface="Arial" panose="020B0604020202020204" pitchFamily="34" charset="0"/>
                <a:cs typeface="Arial" panose="020B0604020202020204" pitchFamily="34" charset="0"/>
              </a:rPr>
              <a:t> = </a:t>
            </a:r>
            <a:r>
              <a:rPr lang="uk-UA" sz="2400" dirty="0">
                <a:solidFill>
                  <a:schemeClr val="accent2"/>
                </a:solidFill>
                <a:latin typeface="Arial" panose="020B0604020202020204" pitchFamily="34" charset="0"/>
                <a:cs typeface="Arial" panose="020B0604020202020204" pitchFamily="34" charset="0"/>
              </a:rPr>
              <a:t>і</a:t>
            </a:r>
            <a:r>
              <a:rPr lang="uk-UA" sz="2400" b="1" dirty="0">
                <a:solidFill>
                  <a:schemeClr val="accent2"/>
                </a:solidFill>
                <a:latin typeface="Arial" panose="020B0604020202020204" pitchFamily="34" charset="0"/>
                <a:cs typeface="Arial" panose="020B0604020202020204" pitchFamily="34" charset="0"/>
              </a:rPr>
              <a:t>мовірність</a:t>
            </a:r>
            <a:r>
              <a:rPr lang="en-US" sz="2400" b="1" dirty="0">
                <a:solidFill>
                  <a:schemeClr val="accent2"/>
                </a:solidFill>
                <a:latin typeface="Arial" panose="020B0604020202020204" pitchFamily="34" charset="0"/>
                <a:cs typeface="Arial" panose="020B0604020202020204" pitchFamily="34" charset="0"/>
              </a:rPr>
              <a:t> </a:t>
            </a:r>
            <a:r>
              <a:rPr lang="uk-UA" sz="2400" b="1" dirty="0">
                <a:solidFill>
                  <a:schemeClr val="accent2"/>
                </a:solidFill>
                <a:latin typeface="Arial" panose="020B0604020202020204" pitchFamily="34" charset="0"/>
                <a:cs typeface="Arial" panose="020B0604020202020204" pitchFamily="34" charset="0"/>
              </a:rPr>
              <a:t>шкоди х</a:t>
            </a:r>
            <a:r>
              <a:rPr lang="en-US" sz="2400" b="1" dirty="0">
                <a:solidFill>
                  <a:schemeClr val="accent2"/>
                </a:solidFill>
                <a:latin typeface="Arial" panose="020B0604020202020204" pitchFamily="34" charset="0"/>
                <a:cs typeface="Arial" panose="020B0604020202020204" pitchFamily="34" charset="0"/>
              </a:rPr>
              <a:t> </a:t>
            </a:r>
            <a:r>
              <a:rPr lang="uk-UA" sz="2400" b="1" dirty="0">
                <a:solidFill>
                  <a:schemeClr val="accent2"/>
                </a:solidFill>
                <a:latin typeface="Arial" panose="020B0604020202020204" pitchFamily="34" charset="0"/>
                <a:cs typeface="Arial" panose="020B0604020202020204" pitchFamily="34" charset="0"/>
              </a:rPr>
              <a:t>тяжкість шкоди</a:t>
            </a:r>
            <a:endParaRPr lang="es-ES" sz="2400" dirty="0">
              <a:latin typeface="Arial" panose="020B0604020202020204" pitchFamily="34" charset="0"/>
              <a:cs typeface="Arial" panose="020B0604020202020204" pitchFamily="34" charset="0"/>
            </a:endParaRPr>
          </a:p>
        </p:txBody>
      </p:sp>
      <p:pic>
        <p:nvPicPr>
          <p:cNvPr id="13" name="Marcador de contenido 12"/>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243516" y="2113622"/>
            <a:ext cx="3841694" cy="3727585"/>
          </a:xfrm>
          <a:prstGeom prst="rect">
            <a:avLst/>
          </a:prstGeom>
          <a:ln>
            <a:noFill/>
          </a:ln>
          <a:effectLst>
            <a:outerShdw blurRad="292100" dist="139700" dir="2700000" algn="tl" rotWithShape="0">
              <a:srgbClr val="333333">
                <a:alpha val="65000"/>
              </a:srgbClr>
            </a:outerShdw>
          </a:effectLst>
        </p:spPr>
      </p:pic>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50</a:t>
            </a:fld>
            <a:endParaRPr lang="en-GB">
              <a:latin typeface="Arial" panose="020B0604020202020204" pitchFamily="34" charset="0"/>
              <a:cs typeface="Arial" panose="020B0604020202020204" pitchFamily="34" charset="0"/>
            </a:endParaRPr>
          </a:p>
        </p:txBody>
      </p:sp>
      <p:pic>
        <p:nvPicPr>
          <p:cNvPr id="3" name="Imagen 2" descr="30a_slide-foto.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0964" y="2113622"/>
            <a:ext cx="3839015" cy="3727585"/>
          </a:xfrm>
          <a:prstGeom prst="rect">
            <a:avLst/>
          </a:prstGeom>
          <a:ln>
            <a:noFill/>
          </a:ln>
          <a:effectLst>
            <a:outerShdw blurRad="292100" dist="139700" dir="2700000" algn="tl" rotWithShape="0">
              <a:srgbClr val="333333">
                <a:alpha val="65000"/>
              </a:srgbClr>
            </a:outerShdw>
          </a:effectLst>
        </p:spPr>
      </p:pic>
      <p:pic>
        <p:nvPicPr>
          <p:cNvPr id="4" name="Marcador de contenido 9">
            <a:extLst>
              <a:ext uri="{FF2B5EF4-FFF2-40B4-BE49-F238E27FC236}">
                <a16:creationId xmlns:a16="http://schemas.microsoft.com/office/drawing/2014/main" id="{45953580-E8EC-FFD0-2BCF-080E1C08ADCF}"/>
              </a:ext>
            </a:extLst>
          </p:cNvPr>
          <p:cNvPicPr>
            <a:picLocks noGrp="1" noChangeAspect="1"/>
          </p:cNvPicPr>
          <p:nvPr>
            <p:ph sz="half" idx="1"/>
          </p:nvPr>
        </p:nvPicPr>
        <p:blipFill>
          <a:blip r:embed="rId5" cstate="screen">
            <a:extLst>
              <a:ext uri="{28A0092B-C50C-407E-A947-70E740481C1C}">
                <a14:useLocalDpi xmlns:a14="http://schemas.microsoft.com/office/drawing/2010/main"/>
              </a:ext>
            </a:extLst>
          </a:blip>
          <a:stretch>
            <a:fillRect/>
          </a:stretch>
        </p:blipFill>
        <p:spPr>
          <a:xfrm>
            <a:off x="8238748" y="2113622"/>
            <a:ext cx="3770165" cy="37275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90798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5"/>
          <p:cNvSpPr>
            <a:spLocks noGrp="1"/>
          </p:cNvSpPr>
          <p:nvPr>
            <p:ph type="ftr" sz="quarter" idx="11"/>
          </p:nvPr>
        </p:nvSpPr>
        <p:spPr/>
        <p:txBody>
          <a:bodyPr/>
          <a:lstStyle/>
          <a:p>
            <a:r>
              <a:rPr lang="ru-RU" dirty="0" err="1">
                <a:latin typeface="+mn-lt"/>
                <a:cs typeface="Arial" panose="020B0604020202020204" pitchFamily="34" charset="0"/>
              </a:rPr>
              <a:t>Соціальна</a:t>
            </a:r>
            <a:r>
              <a:rPr lang="ru-RU" dirty="0">
                <a:latin typeface="+mn-lt"/>
                <a:cs typeface="Arial" panose="020B0604020202020204" pitchFamily="34" charset="0"/>
              </a:rPr>
              <a:t> </a:t>
            </a:r>
            <a:r>
              <a:rPr lang="ru-RU" dirty="0" err="1">
                <a:latin typeface="+mn-lt"/>
                <a:cs typeface="Arial" panose="020B0604020202020204" pitchFamily="34" charset="0"/>
              </a:rPr>
              <a:t>справедливість</a:t>
            </a:r>
            <a:r>
              <a:rPr lang="ru-RU" dirty="0">
                <a:latin typeface="+mn-lt"/>
                <a:cs typeface="Arial" panose="020B0604020202020204" pitchFamily="34" charset="0"/>
              </a:rPr>
              <a:t>, </a:t>
            </a:r>
            <a:r>
              <a:rPr lang="ru-RU" dirty="0" err="1">
                <a:latin typeface="+mn-lt"/>
                <a:cs typeface="Arial" panose="020B0604020202020204" pitchFamily="34" charset="0"/>
              </a:rPr>
              <a:t>гідна</a:t>
            </a:r>
            <a:r>
              <a:rPr lang="ru-RU" dirty="0">
                <a:latin typeface="+mn-lt"/>
                <a:cs typeface="Arial" panose="020B0604020202020204" pitchFamily="34" charset="0"/>
              </a:rPr>
              <a:t> </a:t>
            </a:r>
            <a:r>
              <a:rPr lang="ru-RU" dirty="0" err="1">
                <a:latin typeface="+mn-lt"/>
                <a:cs typeface="Arial" panose="020B0604020202020204" pitchFamily="34" charset="0"/>
              </a:rPr>
              <a:t>праця</a:t>
            </a:r>
            <a:endParaRPr lang="en-GB" dirty="0">
              <a:latin typeface="+mn-lt"/>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mn-lt"/>
                <a:cs typeface="Arial" panose="020B0604020202020204" pitchFamily="34" charset="0"/>
              </a:rPr>
              <a:t>51</a:t>
            </a:fld>
            <a:endParaRPr lang="en-GB">
              <a:latin typeface="+mn-lt"/>
              <a:cs typeface="Arial" panose="020B0604020202020204" pitchFamily="34" charset="0"/>
            </a:endParaRPr>
          </a:p>
        </p:txBody>
      </p:sp>
      <p:sp>
        <p:nvSpPr>
          <p:cNvPr id="19" name="Title 1">
            <a:extLst>
              <a:ext uri="{FF2B5EF4-FFF2-40B4-BE49-F238E27FC236}">
                <a16:creationId xmlns:a16="http://schemas.microsoft.com/office/drawing/2014/main" id="{B5E92D4C-69A0-26B2-4142-849264BBDD9B}"/>
              </a:ext>
            </a:extLst>
          </p:cNvPr>
          <p:cNvSpPr>
            <a:spLocks noGrp="1"/>
          </p:cNvSpPr>
          <p:nvPr>
            <p:ph type="title"/>
          </p:nvPr>
        </p:nvSpPr>
        <p:spPr>
          <a:xfrm>
            <a:off x="490538" y="1427819"/>
            <a:ext cx="8771952" cy="540681"/>
          </a:xfrm>
          <a:noFill/>
        </p:spPr>
        <p:txBody>
          <a:bodyPr/>
          <a:lstStyle/>
          <a:p>
            <a:r>
              <a:rPr lang="uk-UA" sz="2400" b="1" dirty="0">
                <a:solidFill>
                  <a:schemeClr val="accent1"/>
                </a:solidFill>
                <a:latin typeface="+mn-lt"/>
                <a:cs typeface="Overpass Bold"/>
              </a:rPr>
              <a:t>Небезпечний фактор чи професійний ризик</a:t>
            </a:r>
            <a:r>
              <a:rPr lang="en-GB" sz="2400" b="1" dirty="0">
                <a:solidFill>
                  <a:schemeClr val="accent1"/>
                </a:solidFill>
                <a:latin typeface="+mn-lt"/>
                <a:cs typeface="Overpass Bold"/>
              </a:rPr>
              <a:t>?</a:t>
            </a:r>
            <a:endParaRPr lang="en-GB" sz="2400" b="1" dirty="0">
              <a:solidFill>
                <a:schemeClr val="accent1"/>
              </a:solidFill>
              <a:latin typeface="+mn-lt"/>
              <a:cs typeface="Arial" pitchFamily="34" charset="0"/>
            </a:endParaRPr>
          </a:p>
        </p:txBody>
      </p:sp>
      <p:sp>
        <p:nvSpPr>
          <p:cNvPr id="9" name="TextBox 8">
            <a:extLst>
              <a:ext uri="{FF2B5EF4-FFF2-40B4-BE49-F238E27FC236}">
                <a16:creationId xmlns:a16="http://schemas.microsoft.com/office/drawing/2014/main" id="{1A4E32FF-D6AD-8516-A504-4DDCF462B63F}"/>
              </a:ext>
            </a:extLst>
          </p:cNvPr>
          <p:cNvSpPr txBox="1"/>
          <p:nvPr/>
        </p:nvSpPr>
        <p:spPr>
          <a:xfrm>
            <a:off x="490538" y="2168009"/>
            <a:ext cx="6096000" cy="369332"/>
          </a:xfrm>
          <a:prstGeom prst="rect">
            <a:avLst/>
          </a:prstGeom>
          <a:noFill/>
        </p:spPr>
        <p:txBody>
          <a:bodyPr wrap="square">
            <a:spAutoFit/>
          </a:bodyPr>
          <a:lstStyle/>
          <a:p>
            <a:r>
              <a:rPr lang="uk-UA" sz="1800" b="1">
                <a:solidFill>
                  <a:srgbClr val="FF0000"/>
                </a:solidFill>
                <a:cs typeface="Overpass Bold"/>
              </a:rPr>
              <a:t>Небезпечний фактор залишився</a:t>
            </a:r>
            <a:r>
              <a:rPr lang="en-GB" sz="1800" b="1">
                <a:solidFill>
                  <a:srgbClr val="FF0000"/>
                </a:solidFill>
                <a:cs typeface="Overpass Bold"/>
              </a:rPr>
              <a:t>?</a:t>
            </a:r>
            <a:endParaRPr lang="uk-UA" sz="1800" b="1" dirty="0">
              <a:solidFill>
                <a:srgbClr val="FF0000"/>
              </a:solidFill>
              <a:cs typeface="Overpass Bold"/>
            </a:endParaRPr>
          </a:p>
        </p:txBody>
      </p:sp>
      <p:sp>
        <p:nvSpPr>
          <p:cNvPr id="11" name="TextBox 10">
            <a:extLst>
              <a:ext uri="{FF2B5EF4-FFF2-40B4-BE49-F238E27FC236}">
                <a16:creationId xmlns:a16="http://schemas.microsoft.com/office/drawing/2014/main" id="{034CB6F1-FC78-AEB1-90DF-796256EBF0F0}"/>
              </a:ext>
            </a:extLst>
          </p:cNvPr>
          <p:cNvSpPr txBox="1"/>
          <p:nvPr/>
        </p:nvSpPr>
        <p:spPr>
          <a:xfrm>
            <a:off x="490538" y="2872859"/>
            <a:ext cx="6096000" cy="369332"/>
          </a:xfrm>
          <a:prstGeom prst="rect">
            <a:avLst/>
          </a:prstGeom>
          <a:noFill/>
        </p:spPr>
        <p:txBody>
          <a:bodyPr wrap="square">
            <a:spAutoFit/>
          </a:bodyPr>
          <a:lstStyle/>
          <a:p>
            <a:r>
              <a:rPr lang="uk-UA" sz="1800" b="1" dirty="0">
                <a:solidFill>
                  <a:schemeClr val="accent1">
                    <a:lumMod val="75000"/>
                  </a:schemeClr>
                </a:solidFill>
                <a:cs typeface="Overpass Bold"/>
              </a:rPr>
              <a:t>ВИЗНАЧТЕ ПРОФЕСІЙНИЙ РИЗИК:</a:t>
            </a:r>
            <a:endParaRPr lang="en-GB" sz="1800" b="1" dirty="0">
              <a:solidFill>
                <a:schemeClr val="accent1">
                  <a:lumMod val="75000"/>
                </a:schemeClr>
              </a:solidFill>
              <a:cs typeface="Overpass Bold"/>
            </a:endParaRPr>
          </a:p>
        </p:txBody>
      </p:sp>
      <p:sp>
        <p:nvSpPr>
          <p:cNvPr id="15" name="TextBox 14">
            <a:extLst>
              <a:ext uri="{FF2B5EF4-FFF2-40B4-BE49-F238E27FC236}">
                <a16:creationId xmlns:a16="http://schemas.microsoft.com/office/drawing/2014/main" id="{50396A72-2DB6-AD78-183B-D8970DCB3155}"/>
              </a:ext>
            </a:extLst>
          </p:cNvPr>
          <p:cNvSpPr txBox="1"/>
          <p:nvPr/>
        </p:nvSpPr>
        <p:spPr>
          <a:xfrm>
            <a:off x="490538" y="3900230"/>
            <a:ext cx="3995737" cy="369332"/>
          </a:xfrm>
          <a:prstGeom prst="rect">
            <a:avLst/>
          </a:prstGeom>
          <a:solidFill>
            <a:srgbClr val="00B050"/>
          </a:solidFill>
        </p:spPr>
        <p:txBody>
          <a:bodyPr wrap="square">
            <a:spAutoFit/>
          </a:bodyPr>
          <a:lstStyle/>
          <a:p>
            <a:pPr marL="0" lvl="0" indent="0">
              <a:buNone/>
            </a:pPr>
            <a:r>
              <a:rPr lang="uk-UA" sz="1800" b="1" dirty="0">
                <a:solidFill>
                  <a:schemeClr val="bg1"/>
                </a:solidFill>
                <a:cs typeface="Overpass Bold"/>
              </a:rPr>
              <a:t>Прийнятний професійний ризик</a:t>
            </a:r>
            <a:endParaRPr lang="en-GB" sz="1800" b="1" dirty="0">
              <a:solidFill>
                <a:schemeClr val="bg1"/>
              </a:solidFill>
              <a:cs typeface="Overpass Bold"/>
            </a:endParaRPr>
          </a:p>
        </p:txBody>
      </p:sp>
      <p:pic>
        <p:nvPicPr>
          <p:cNvPr id="18" name="Imagen 10">
            <a:extLst>
              <a:ext uri="{FF2B5EF4-FFF2-40B4-BE49-F238E27FC236}">
                <a16:creationId xmlns:a16="http://schemas.microsoft.com/office/drawing/2014/main" id="{69748171-D419-9D53-622E-62A7E76FF8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8605" y="2537341"/>
            <a:ext cx="2744290" cy="3296713"/>
          </a:xfrm>
          <a:prstGeom prst="rect">
            <a:avLst/>
          </a:prstGeom>
        </p:spPr>
      </p:pic>
      <p:sp>
        <p:nvSpPr>
          <p:cNvPr id="21" name="Rectángulo 8">
            <a:extLst>
              <a:ext uri="{FF2B5EF4-FFF2-40B4-BE49-F238E27FC236}">
                <a16:creationId xmlns:a16="http://schemas.microsoft.com/office/drawing/2014/main" id="{ED9B9B2B-CDE3-C9AE-B364-3343D90BDDB6}"/>
              </a:ext>
            </a:extLst>
          </p:cNvPr>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pic>
        <p:nvPicPr>
          <p:cNvPr id="22" name="Marcador de posición de imagen 7">
            <a:extLst>
              <a:ext uri="{FF2B5EF4-FFF2-40B4-BE49-F238E27FC236}">
                <a16:creationId xmlns:a16="http://schemas.microsoft.com/office/drawing/2014/main" id="{DE772EFE-32A9-FD8B-84BB-11CF715B2E1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856438" y="2248917"/>
            <a:ext cx="3182934" cy="3181264"/>
          </a:xfrm>
          <a:prstGeom prst="rect">
            <a:avLst/>
          </a:prstGeom>
          <a:ln>
            <a:noFill/>
          </a:ln>
          <a:effectLst/>
        </p:spPr>
      </p:pic>
    </p:spTree>
    <p:extLst>
      <p:ext uri="{BB962C8B-B14F-4D97-AF65-F5344CB8AC3E}">
        <p14:creationId xmlns:p14="http://schemas.microsoft.com/office/powerpoint/2010/main" val="3989917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90538" y="1415128"/>
            <a:ext cx="11210924" cy="424315"/>
          </a:xfrm>
        </p:spPr>
        <p:txBody>
          <a:bodyPr/>
          <a:lstStyle/>
          <a:p>
            <a:r>
              <a:rPr lang="uk-UA" sz="2400" dirty="0">
                <a:latin typeface="Arial" panose="020B0604020202020204" pitchFamily="34" charset="0"/>
                <a:cs typeface="Arial" panose="020B0604020202020204" pitchFamily="34" charset="0"/>
              </a:rPr>
              <a:t>Рівні та матриці професійних ризиків</a:t>
            </a:r>
            <a:endParaRPr lang="es-ES" sz="2400" dirty="0">
              <a:latin typeface="Arial" panose="020B0604020202020204" pitchFamily="34" charset="0"/>
              <a:cs typeface="Arial" panose="020B0604020202020204" pitchFamily="34" charset="0"/>
            </a:endParaRPr>
          </a:p>
        </p:txBody>
      </p:sp>
      <p:sp>
        <p:nvSpPr>
          <p:cNvPr id="3" name="Marcador de contenido 2"/>
          <p:cNvSpPr>
            <a:spLocks noGrp="1"/>
          </p:cNvSpPr>
          <p:nvPr>
            <p:ph sz="half" idx="1"/>
          </p:nvPr>
        </p:nvSpPr>
        <p:spPr>
          <a:xfrm>
            <a:off x="490538" y="2430812"/>
            <a:ext cx="2743200" cy="3315121"/>
          </a:xfrm>
        </p:spPr>
        <p:txBody>
          <a:bodyPr/>
          <a:lstStyle/>
          <a:p>
            <a:pPr>
              <a:buClr>
                <a:schemeClr val="accent1"/>
              </a:buClr>
            </a:pPr>
            <a:r>
              <a:rPr lang="en-GB" sz="2000" b="0" dirty="0">
                <a:solidFill>
                  <a:srgbClr val="FA3C4B"/>
                </a:solidFill>
                <a:latin typeface="Arial" panose="020B0604020202020204" pitchFamily="34" charset="0"/>
                <a:cs typeface="Arial" panose="020B0604020202020204" pitchFamily="34" charset="0"/>
              </a:rPr>
              <a:t>▶︎  </a:t>
            </a:r>
            <a:r>
              <a:rPr lang="uk-UA" sz="2000" b="0" dirty="0">
                <a:solidFill>
                  <a:schemeClr val="tx2"/>
                </a:solidFill>
                <a:latin typeface="Arial" panose="020B0604020202020204" pitchFamily="34" charset="0"/>
                <a:cs typeface="Arial" panose="020B0604020202020204" pitchFamily="34" charset="0"/>
              </a:rPr>
              <a:t>На основі ймовірності настання й тяжкості наслідків (шкода здоров’ю або порушення </a:t>
            </a:r>
            <a:r>
              <a:rPr lang="uk-UA" sz="2000" b="0" dirty="0">
                <a:solidFill>
                  <a:schemeClr val="tx2">
                    <a:lumMod val="95000"/>
                    <a:lumOff val="5000"/>
                  </a:schemeClr>
                </a:solidFill>
                <a:latin typeface="Arial" panose="020B0604020202020204" pitchFamily="34" charset="0"/>
                <a:cs typeface="Arial" panose="020B0604020202020204" pitchFamily="34" charset="0"/>
              </a:rPr>
              <a:t>вимог</a:t>
            </a:r>
            <a:r>
              <a:rPr lang="uk-UA" sz="2000" b="0" dirty="0">
                <a:solidFill>
                  <a:schemeClr val="tx2"/>
                </a:solidFill>
                <a:latin typeface="Arial" panose="020B0604020202020204" pitchFamily="34" charset="0"/>
                <a:cs typeface="Arial" panose="020B0604020202020204" pitchFamily="34" charset="0"/>
              </a:rPr>
              <a:t> безпеки) здійснюється оцінювання професійних ризиків</a:t>
            </a:r>
            <a:br>
              <a:rPr lang="en-US" sz="2000" b="0" dirty="0">
                <a:solidFill>
                  <a:schemeClr val="tx2"/>
                </a:solidFill>
                <a:latin typeface="Arial" panose="020B0604020202020204" pitchFamily="34" charset="0"/>
                <a:cs typeface="Arial" panose="020B0604020202020204" pitchFamily="34" charset="0"/>
              </a:rPr>
            </a:br>
            <a:r>
              <a:rPr lang="uk-UA" sz="2000" b="0" dirty="0">
                <a:solidFill>
                  <a:schemeClr val="tx2"/>
                </a:solidFill>
                <a:latin typeface="Arial" panose="020B0604020202020204" pitchFamily="34" charset="0"/>
                <a:cs typeface="Arial" panose="020B0604020202020204" pitchFamily="34" charset="0"/>
              </a:rPr>
              <a:t>і визначається їхній рівень</a:t>
            </a:r>
            <a:endParaRPr lang="en-GB" sz="2000" b="0" dirty="0">
              <a:solidFill>
                <a:schemeClr val="tx2"/>
              </a:solidFill>
              <a:latin typeface="Arial" panose="020B0604020202020204" pitchFamily="34" charset="0"/>
              <a:cs typeface="Arial" panose="020B0604020202020204" pitchFamily="34" charset="0"/>
            </a:endParaRPr>
          </a:p>
          <a:p>
            <a:pPr>
              <a:buClr>
                <a:schemeClr val="accent1"/>
              </a:buClr>
            </a:pPr>
            <a:r>
              <a:rPr lang="en-GB" sz="2000" b="0" dirty="0">
                <a:solidFill>
                  <a:schemeClr val="tx2"/>
                </a:solidFill>
                <a:latin typeface="Arial" panose="020B0604020202020204" pitchFamily="34" charset="0"/>
                <a:cs typeface="Arial" panose="020B0604020202020204" pitchFamily="34" charset="0"/>
              </a:rPr>
              <a:t> </a:t>
            </a:r>
            <a:endParaRPr lang="es-ES" sz="2000" b="0" dirty="0">
              <a:solidFill>
                <a:schemeClr val="tx2"/>
              </a:solidFill>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52</a:t>
            </a:fld>
            <a:endParaRPr lang="en-GB">
              <a:latin typeface="Arial" panose="020B0604020202020204" pitchFamily="34" charset="0"/>
              <a:cs typeface="Arial" panose="020B0604020202020204" pitchFamily="34" charset="0"/>
            </a:endParaRPr>
          </a:p>
        </p:txBody>
      </p:sp>
      <p:graphicFrame>
        <p:nvGraphicFramePr>
          <p:cNvPr id="4" name="Таблиця 7">
            <a:extLst>
              <a:ext uri="{FF2B5EF4-FFF2-40B4-BE49-F238E27FC236}">
                <a16:creationId xmlns:a16="http://schemas.microsoft.com/office/drawing/2014/main" id="{88A785DB-239C-0833-6F74-C7A81EC9AED7}"/>
              </a:ext>
            </a:extLst>
          </p:cNvPr>
          <p:cNvGraphicFramePr>
            <a:graphicFrameLocks noGrp="1"/>
          </p:cNvGraphicFramePr>
          <p:nvPr>
            <p:extLst>
              <p:ext uri="{D42A27DB-BD31-4B8C-83A1-F6EECF244321}">
                <p14:modId xmlns:p14="http://schemas.microsoft.com/office/powerpoint/2010/main" val="3636739670"/>
              </p:ext>
            </p:extLst>
          </p:nvPr>
        </p:nvGraphicFramePr>
        <p:xfrm>
          <a:off x="3573462" y="2430811"/>
          <a:ext cx="8128000" cy="331512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4214921154"/>
                    </a:ext>
                  </a:extLst>
                </a:gridCol>
                <a:gridCol w="2032000">
                  <a:extLst>
                    <a:ext uri="{9D8B030D-6E8A-4147-A177-3AD203B41FA5}">
                      <a16:colId xmlns:a16="http://schemas.microsoft.com/office/drawing/2014/main" val="2741597675"/>
                    </a:ext>
                  </a:extLst>
                </a:gridCol>
                <a:gridCol w="2032000">
                  <a:extLst>
                    <a:ext uri="{9D8B030D-6E8A-4147-A177-3AD203B41FA5}">
                      <a16:colId xmlns:a16="http://schemas.microsoft.com/office/drawing/2014/main" val="2517220357"/>
                    </a:ext>
                  </a:extLst>
                </a:gridCol>
                <a:gridCol w="2032000">
                  <a:extLst>
                    <a:ext uri="{9D8B030D-6E8A-4147-A177-3AD203B41FA5}">
                      <a16:colId xmlns:a16="http://schemas.microsoft.com/office/drawing/2014/main" val="1431004729"/>
                    </a:ext>
                  </a:extLst>
                </a:gridCol>
              </a:tblGrid>
              <a:tr h="66302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Імовірність</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(вірогідність) </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настання події</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Потенційна</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тяжкість</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або</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наслідки</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події</a:t>
                      </a:r>
                      <a:endParaRPr lang="ru-RU"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7709613"/>
                  </a:ext>
                </a:extLst>
              </a:tr>
              <a:tr h="663024">
                <a:tc vMerge="1">
                  <a:txBody>
                    <a:bodyPr/>
                    <a:lstStyle/>
                    <a:p>
                      <a:endParaRPr lang="uk-UA"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Незначна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(1)</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Помірна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(2)</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висока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extLst>
                  <a:ext uri="{0D108BD9-81ED-4DB2-BD59-A6C34878D82A}">
                    <a16:rowId xmlns:a16="http://schemas.microsoft.com/office/drawing/2014/main" val="3839699499"/>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Малоймовірна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(1)</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1</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2</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extLst>
                  <a:ext uri="{0D108BD9-81ED-4DB2-BD59-A6C34878D82A}">
                    <a16:rowId xmlns:a16="http://schemas.microsoft.com/office/drawing/2014/main" val="4128070248"/>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(2)</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2</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4</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algn="ct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6</a:t>
                      </a:r>
                      <a:endParaRPr lang="uk-UA" sz="1600" b="0" baseline="0" dirty="0">
                        <a:solidFill>
                          <a:schemeClr val="bg1"/>
                        </a:solidFill>
                        <a:latin typeface="Arial" panose="020B0604020202020204" pitchFamily="34" charset="0"/>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2038117721"/>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ймовірна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6</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tc>
                  <a:txBody>
                    <a:bodyPr/>
                    <a:lstStyle/>
                    <a:p>
                      <a:pPr algn="ct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9</a:t>
                      </a:r>
                      <a:endParaRPr lang="uk-UA" sz="1600" b="0" baseline="0" dirty="0">
                        <a:solidFill>
                          <a:schemeClr val="bg1"/>
                        </a:solidFill>
                        <a:latin typeface="Arial" panose="020B0604020202020204" pitchFamily="34" charset="0"/>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1912866215"/>
                  </a:ext>
                </a:extLst>
              </a:tr>
            </a:tbl>
          </a:graphicData>
        </a:graphic>
      </p:graphicFrame>
    </p:spTree>
    <p:extLst>
      <p:ext uri="{BB962C8B-B14F-4D97-AF65-F5344CB8AC3E}">
        <p14:creationId xmlns:p14="http://schemas.microsoft.com/office/powerpoint/2010/main" val="32350863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53</a:t>
            </a:fld>
            <a:endParaRPr lang="en-GB">
              <a:latin typeface="Arial" panose="020B0604020202020204" pitchFamily="34" charset="0"/>
              <a:cs typeface="Arial" panose="020B0604020202020204" pitchFamily="34" charset="0"/>
            </a:endParaRPr>
          </a:p>
        </p:txBody>
      </p:sp>
      <p:graphicFrame>
        <p:nvGraphicFramePr>
          <p:cNvPr id="3" name="Таблиця 7">
            <a:extLst>
              <a:ext uri="{FF2B5EF4-FFF2-40B4-BE49-F238E27FC236}">
                <a16:creationId xmlns:a16="http://schemas.microsoft.com/office/drawing/2014/main" id="{63BE81E2-FFFD-8C0B-5650-75F65ADC649D}"/>
              </a:ext>
            </a:extLst>
          </p:cNvPr>
          <p:cNvGraphicFramePr>
            <a:graphicFrameLocks noGrp="1"/>
          </p:cNvGraphicFramePr>
          <p:nvPr>
            <p:extLst>
              <p:ext uri="{D42A27DB-BD31-4B8C-83A1-F6EECF244321}">
                <p14:modId xmlns:p14="http://schemas.microsoft.com/office/powerpoint/2010/main" val="1822286146"/>
              </p:ext>
            </p:extLst>
          </p:nvPr>
        </p:nvGraphicFramePr>
        <p:xfrm>
          <a:off x="2032000" y="2430811"/>
          <a:ext cx="8128000" cy="331512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4214921154"/>
                    </a:ext>
                  </a:extLst>
                </a:gridCol>
                <a:gridCol w="2032000">
                  <a:extLst>
                    <a:ext uri="{9D8B030D-6E8A-4147-A177-3AD203B41FA5}">
                      <a16:colId xmlns:a16="http://schemas.microsoft.com/office/drawing/2014/main" val="2741597675"/>
                    </a:ext>
                  </a:extLst>
                </a:gridCol>
                <a:gridCol w="2032000">
                  <a:extLst>
                    <a:ext uri="{9D8B030D-6E8A-4147-A177-3AD203B41FA5}">
                      <a16:colId xmlns:a16="http://schemas.microsoft.com/office/drawing/2014/main" val="2517220357"/>
                    </a:ext>
                  </a:extLst>
                </a:gridCol>
                <a:gridCol w="2032000">
                  <a:extLst>
                    <a:ext uri="{9D8B030D-6E8A-4147-A177-3AD203B41FA5}">
                      <a16:colId xmlns:a16="http://schemas.microsoft.com/office/drawing/2014/main" val="1431004729"/>
                    </a:ext>
                  </a:extLst>
                </a:gridCol>
              </a:tblGrid>
              <a:tr h="66302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Імовірність</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(вірогідність) </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настання події</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Потенційна</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тяжкість</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або</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наслідки</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події</a:t>
                      </a:r>
                      <a:endParaRPr lang="ru-RU"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7709613"/>
                  </a:ext>
                </a:extLst>
              </a:tr>
              <a:tr h="663024">
                <a:tc vMerge="1">
                  <a:txBody>
                    <a:bodyPr/>
                    <a:lstStyle/>
                    <a:p>
                      <a:endParaRPr lang="uk-UA"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Незначна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Помірна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висока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extLst>
                  <a:ext uri="{0D108BD9-81ED-4DB2-BD59-A6C34878D82A}">
                    <a16:rowId xmlns:a16="http://schemas.microsoft.com/office/drawing/2014/main" val="3839699499"/>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Малоймовірна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extLst>
                  <a:ext uri="{0D108BD9-81ED-4DB2-BD59-A6C34878D82A}">
                    <a16:rowId xmlns:a16="http://schemas.microsoft.com/office/drawing/2014/main" val="4128070248"/>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2038117721"/>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ймовірна</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1912866215"/>
                  </a:ext>
                </a:extLst>
              </a:tr>
            </a:tbl>
          </a:graphicData>
        </a:graphic>
      </p:graphicFrame>
      <p:sp>
        <p:nvSpPr>
          <p:cNvPr id="13" name="Título 1">
            <a:extLst>
              <a:ext uri="{FF2B5EF4-FFF2-40B4-BE49-F238E27FC236}">
                <a16:creationId xmlns:a16="http://schemas.microsoft.com/office/drawing/2014/main" id="{FF63E024-B75C-8904-F06E-31D3218D1BD7}"/>
              </a:ext>
            </a:extLst>
          </p:cNvPr>
          <p:cNvSpPr>
            <a:spLocks noGrp="1"/>
          </p:cNvSpPr>
          <p:nvPr>
            <p:ph type="title"/>
          </p:nvPr>
        </p:nvSpPr>
        <p:spPr>
          <a:xfrm>
            <a:off x="490538" y="1415128"/>
            <a:ext cx="11210924" cy="424315"/>
          </a:xfrm>
        </p:spPr>
        <p:txBody>
          <a:bodyPr/>
          <a:lstStyle/>
          <a:p>
            <a:r>
              <a:rPr lang="uk-UA" sz="2400" dirty="0">
                <a:latin typeface="Arial" panose="020B0604020202020204" pitchFamily="34" charset="0"/>
                <a:cs typeface="Arial" panose="020B0604020202020204" pitchFamily="34" charset="0"/>
              </a:rPr>
              <a:t>Рівні та матриці професійних ризиків</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2500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graphicFrame>
        <p:nvGraphicFramePr>
          <p:cNvPr id="15" name="Таблиця 7">
            <a:extLst>
              <a:ext uri="{FF2B5EF4-FFF2-40B4-BE49-F238E27FC236}">
                <a16:creationId xmlns:a16="http://schemas.microsoft.com/office/drawing/2014/main" id="{EF94C422-A100-DC07-36EE-BEF1882AB370}"/>
              </a:ext>
            </a:extLst>
          </p:cNvPr>
          <p:cNvGraphicFramePr>
            <a:graphicFrameLocks noGrp="1"/>
          </p:cNvGraphicFramePr>
          <p:nvPr>
            <p:extLst>
              <p:ext uri="{D42A27DB-BD31-4B8C-83A1-F6EECF244321}">
                <p14:modId xmlns:p14="http://schemas.microsoft.com/office/powerpoint/2010/main" val="1139705319"/>
              </p:ext>
            </p:extLst>
          </p:nvPr>
        </p:nvGraphicFramePr>
        <p:xfrm>
          <a:off x="3573462" y="2430811"/>
          <a:ext cx="8128000" cy="331512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4214921154"/>
                    </a:ext>
                  </a:extLst>
                </a:gridCol>
                <a:gridCol w="2032000">
                  <a:extLst>
                    <a:ext uri="{9D8B030D-6E8A-4147-A177-3AD203B41FA5}">
                      <a16:colId xmlns:a16="http://schemas.microsoft.com/office/drawing/2014/main" val="2741597675"/>
                    </a:ext>
                  </a:extLst>
                </a:gridCol>
                <a:gridCol w="2032000">
                  <a:extLst>
                    <a:ext uri="{9D8B030D-6E8A-4147-A177-3AD203B41FA5}">
                      <a16:colId xmlns:a16="http://schemas.microsoft.com/office/drawing/2014/main" val="2517220357"/>
                    </a:ext>
                  </a:extLst>
                </a:gridCol>
                <a:gridCol w="2032000">
                  <a:extLst>
                    <a:ext uri="{9D8B030D-6E8A-4147-A177-3AD203B41FA5}">
                      <a16:colId xmlns:a16="http://schemas.microsoft.com/office/drawing/2014/main" val="1431004729"/>
                    </a:ext>
                  </a:extLst>
                </a:gridCol>
              </a:tblGrid>
              <a:tr h="66302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Імовірність</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(вірогідність) </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настання події</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Потенційна</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тяжкість</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або</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наслідки</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події</a:t>
                      </a:r>
                      <a:endParaRPr lang="ru-RU"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7709613"/>
                  </a:ext>
                </a:extLst>
              </a:tr>
              <a:tr h="663024">
                <a:tc vMerge="1">
                  <a:txBody>
                    <a:bodyPr/>
                    <a:lstStyle/>
                    <a:p>
                      <a:endParaRPr lang="uk-UA"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Незначна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Помірна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висока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extLst>
                  <a:ext uri="{0D108BD9-81ED-4DB2-BD59-A6C34878D82A}">
                    <a16:rowId xmlns:a16="http://schemas.microsoft.com/office/drawing/2014/main" val="3839699499"/>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Малоймовірна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extLst>
                  <a:ext uri="{0D108BD9-81ED-4DB2-BD59-A6C34878D82A}">
                    <a16:rowId xmlns:a16="http://schemas.microsoft.com/office/drawing/2014/main" val="4128070248"/>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2038117721"/>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ймовірна</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1912866215"/>
                  </a:ext>
                </a:extLst>
              </a:tr>
            </a:tbl>
          </a:graphicData>
        </a:graphic>
      </p:graphicFrame>
      <p:sp>
        <p:nvSpPr>
          <p:cNvPr id="3" name="Marcador de contenido 2"/>
          <p:cNvSpPr>
            <a:spLocks noGrp="1"/>
          </p:cNvSpPr>
          <p:nvPr>
            <p:ph sz="half" idx="1"/>
          </p:nvPr>
        </p:nvSpPr>
        <p:spPr>
          <a:xfrm>
            <a:off x="497700" y="3033486"/>
            <a:ext cx="2736038" cy="2988376"/>
          </a:xfrm>
        </p:spPr>
        <p:txBody>
          <a:bodyPr/>
          <a:lstStyle/>
          <a:p>
            <a:pPr marL="355600" lvl="0" indent="-355600"/>
            <a:r>
              <a:rPr lang="en-GB" sz="2200" b="0" dirty="0">
                <a:solidFill>
                  <a:srgbClr val="FA3C4B"/>
                </a:solidFill>
                <a:latin typeface="Arial" panose="020B0604020202020204" pitchFamily="34" charset="0"/>
                <a:cs typeface="Arial" panose="020B0604020202020204" pitchFamily="34" charset="0"/>
              </a:rPr>
              <a:t>▶︎ </a:t>
            </a:r>
            <a:r>
              <a:rPr lang="uk-UA" sz="2200" b="0" dirty="0">
                <a:solidFill>
                  <a:schemeClr val="tx2"/>
                </a:solidFill>
                <a:latin typeface="Arial" panose="020B0604020202020204" pitchFamily="34" charset="0"/>
                <a:cs typeface="Arial" panose="020B0604020202020204" pitchFamily="34" charset="0"/>
              </a:rPr>
              <a:t>Подія малоймовірна</a:t>
            </a:r>
            <a:endParaRPr lang="en-GB" sz="2200" b="0" dirty="0">
              <a:solidFill>
                <a:schemeClr val="tx2"/>
              </a:solidFill>
              <a:latin typeface="Arial" panose="020B0604020202020204" pitchFamily="34" charset="0"/>
              <a:cs typeface="Arial" panose="020B0604020202020204" pitchFamily="34" charset="0"/>
            </a:endParaRPr>
          </a:p>
          <a:p>
            <a:pPr marL="355600" lvl="0" indent="-355600"/>
            <a:r>
              <a:rPr lang="en-GB" sz="2200" b="0" dirty="0">
                <a:solidFill>
                  <a:srgbClr val="FA3C4B"/>
                </a:solidFill>
                <a:latin typeface="Arial" panose="020B0604020202020204" pitchFamily="34" charset="0"/>
                <a:cs typeface="Arial" panose="020B0604020202020204" pitchFamily="34" charset="0"/>
              </a:rPr>
              <a:t>▶︎ </a:t>
            </a:r>
            <a:r>
              <a:rPr lang="uk-UA" sz="2200" b="0" dirty="0">
                <a:solidFill>
                  <a:schemeClr val="tx2"/>
                </a:solidFill>
                <a:latin typeface="Arial" panose="020B0604020202020204" pitchFamily="34" charset="0"/>
                <a:cs typeface="Arial" panose="020B0604020202020204" pitchFamily="34" charset="0"/>
              </a:rPr>
              <a:t>Подія ймовірна</a:t>
            </a:r>
            <a:endParaRPr lang="en-GB" sz="2200" b="0" dirty="0">
              <a:solidFill>
                <a:schemeClr val="tx2"/>
              </a:solidFill>
              <a:latin typeface="Arial" panose="020B0604020202020204" pitchFamily="34" charset="0"/>
              <a:cs typeface="Arial" panose="020B0604020202020204" pitchFamily="34" charset="0"/>
            </a:endParaRPr>
          </a:p>
          <a:p>
            <a:pPr marL="355600" lvl="0" indent="-355600"/>
            <a:r>
              <a:rPr lang="en-GB" sz="2200" b="0" dirty="0">
                <a:solidFill>
                  <a:srgbClr val="FA3C4B"/>
                </a:solidFill>
                <a:latin typeface="Arial" panose="020B0604020202020204" pitchFamily="34" charset="0"/>
                <a:cs typeface="Arial" panose="020B0604020202020204" pitchFamily="34" charset="0"/>
              </a:rPr>
              <a:t>▶︎ </a:t>
            </a:r>
            <a:r>
              <a:rPr lang="uk-UA" sz="2200" b="0" dirty="0">
                <a:solidFill>
                  <a:schemeClr val="tx2"/>
                </a:solidFill>
                <a:latin typeface="Arial" panose="020B0604020202020204" pitchFamily="34" charset="0"/>
                <a:cs typeface="Arial" panose="020B0604020202020204" pitchFamily="34" charset="0"/>
              </a:rPr>
              <a:t>Подія дуже ймовірна</a:t>
            </a:r>
            <a:endParaRPr lang="en-GB" sz="2200" b="0" dirty="0">
              <a:solidFill>
                <a:schemeClr val="tx2"/>
              </a:solidFill>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54</a:t>
            </a:fld>
            <a:endParaRPr lang="en-GB">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F95F6574-BCFA-BBE9-51E1-EED9E3782DE9}"/>
              </a:ext>
            </a:extLst>
          </p:cNvPr>
          <p:cNvSpPr txBox="1">
            <a:spLocks/>
          </p:cNvSpPr>
          <p:nvPr/>
        </p:nvSpPr>
        <p:spPr>
          <a:xfrm>
            <a:off x="490538" y="1415128"/>
            <a:ext cx="11210924" cy="4243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dirty="0">
                <a:latin typeface="Arial" panose="020B0604020202020204" pitchFamily="34" charset="0"/>
                <a:cs typeface="Arial" panose="020B0604020202020204" pitchFamily="34" charset="0"/>
              </a:rPr>
              <a:t>Імовірність настання події</a:t>
            </a:r>
            <a:endParaRPr lang="es-ES" sz="2400" dirty="0">
              <a:latin typeface="Arial" panose="020B0604020202020204" pitchFamily="34" charset="0"/>
              <a:cs typeface="Arial" panose="020B0604020202020204" pitchFamily="34" charset="0"/>
            </a:endParaRPr>
          </a:p>
        </p:txBody>
      </p:sp>
      <p:sp>
        <p:nvSpPr>
          <p:cNvPr id="14" name="Прямокутник 13">
            <a:extLst>
              <a:ext uri="{FF2B5EF4-FFF2-40B4-BE49-F238E27FC236}">
                <a16:creationId xmlns:a16="http://schemas.microsoft.com/office/drawing/2014/main" id="{6194A50F-E392-A880-9C15-AE351FE3FE87}"/>
              </a:ext>
            </a:extLst>
          </p:cNvPr>
          <p:cNvSpPr/>
          <p:nvPr/>
        </p:nvSpPr>
        <p:spPr>
          <a:xfrm>
            <a:off x="5602514" y="2430811"/>
            <a:ext cx="6098948" cy="331512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31159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Тяжкість шкоди</a:t>
            </a:r>
            <a:endParaRPr lang="es-ES" sz="2400" dirty="0">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a:xfrm>
            <a:off x="490538" y="6105873"/>
            <a:ext cx="5605462" cy="180000"/>
          </a:xfrm>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55</a:t>
            </a:fld>
            <a:endParaRPr lang="en-GB">
              <a:latin typeface="Arial" panose="020B0604020202020204" pitchFamily="34" charset="0"/>
              <a:cs typeface="Arial" panose="020B0604020202020204" pitchFamily="34" charset="0"/>
            </a:endParaRPr>
          </a:p>
        </p:txBody>
      </p:sp>
      <p:graphicFrame>
        <p:nvGraphicFramePr>
          <p:cNvPr id="4" name="Таблиця 7">
            <a:extLst>
              <a:ext uri="{FF2B5EF4-FFF2-40B4-BE49-F238E27FC236}">
                <a16:creationId xmlns:a16="http://schemas.microsoft.com/office/drawing/2014/main" id="{CCC8FCDF-2C5E-C2B5-2BBF-BC6AA259D7C2}"/>
              </a:ext>
            </a:extLst>
          </p:cNvPr>
          <p:cNvGraphicFramePr>
            <a:graphicFrameLocks noGrp="1"/>
          </p:cNvGraphicFramePr>
          <p:nvPr>
            <p:extLst>
              <p:ext uri="{D42A27DB-BD31-4B8C-83A1-F6EECF244321}">
                <p14:modId xmlns:p14="http://schemas.microsoft.com/office/powerpoint/2010/main" val="2907779432"/>
              </p:ext>
            </p:extLst>
          </p:nvPr>
        </p:nvGraphicFramePr>
        <p:xfrm>
          <a:off x="3573462" y="2430811"/>
          <a:ext cx="8128000" cy="331512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4214921154"/>
                    </a:ext>
                  </a:extLst>
                </a:gridCol>
                <a:gridCol w="2032000">
                  <a:extLst>
                    <a:ext uri="{9D8B030D-6E8A-4147-A177-3AD203B41FA5}">
                      <a16:colId xmlns:a16="http://schemas.microsoft.com/office/drawing/2014/main" val="2741597675"/>
                    </a:ext>
                  </a:extLst>
                </a:gridCol>
                <a:gridCol w="2032000">
                  <a:extLst>
                    <a:ext uri="{9D8B030D-6E8A-4147-A177-3AD203B41FA5}">
                      <a16:colId xmlns:a16="http://schemas.microsoft.com/office/drawing/2014/main" val="2517220357"/>
                    </a:ext>
                  </a:extLst>
                </a:gridCol>
                <a:gridCol w="2032000">
                  <a:extLst>
                    <a:ext uri="{9D8B030D-6E8A-4147-A177-3AD203B41FA5}">
                      <a16:colId xmlns:a16="http://schemas.microsoft.com/office/drawing/2014/main" val="1431004729"/>
                    </a:ext>
                  </a:extLst>
                </a:gridCol>
              </a:tblGrid>
              <a:tr h="66302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Імовірність</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(вірогідність) </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настання події</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Потенційна</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тяжкість</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або</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наслідки</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події</a:t>
                      </a:r>
                      <a:endParaRPr lang="ru-RU"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7709613"/>
                  </a:ext>
                </a:extLst>
              </a:tr>
              <a:tr h="663024">
                <a:tc vMerge="1">
                  <a:txBody>
                    <a:bodyPr/>
                    <a:lstStyle/>
                    <a:p>
                      <a:endParaRPr lang="uk-UA"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Незначна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Помірна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висока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extLst>
                  <a:ext uri="{0D108BD9-81ED-4DB2-BD59-A6C34878D82A}">
                    <a16:rowId xmlns:a16="http://schemas.microsoft.com/office/drawing/2014/main" val="3839699499"/>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Малоймовірна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extLst>
                  <a:ext uri="{0D108BD9-81ED-4DB2-BD59-A6C34878D82A}">
                    <a16:rowId xmlns:a16="http://schemas.microsoft.com/office/drawing/2014/main" val="4128070248"/>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2038117721"/>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ймовірна</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1912866215"/>
                  </a:ext>
                </a:extLst>
              </a:tr>
            </a:tbl>
          </a:graphicData>
        </a:graphic>
      </p:graphicFrame>
      <p:sp>
        <p:nvSpPr>
          <p:cNvPr id="8" name="Marcador de contenido 2">
            <a:extLst>
              <a:ext uri="{FF2B5EF4-FFF2-40B4-BE49-F238E27FC236}">
                <a16:creationId xmlns:a16="http://schemas.microsoft.com/office/drawing/2014/main" id="{25CF6AAD-0EB2-3E8A-F97A-4F13493E8D89}"/>
              </a:ext>
            </a:extLst>
          </p:cNvPr>
          <p:cNvSpPr txBox="1">
            <a:spLocks/>
          </p:cNvSpPr>
          <p:nvPr/>
        </p:nvSpPr>
        <p:spPr>
          <a:xfrm>
            <a:off x="497700" y="3033486"/>
            <a:ext cx="2736038" cy="2988376"/>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200" b="0" dirty="0">
                <a:solidFill>
                  <a:srgbClr val="FA3C4B"/>
                </a:solidFill>
                <a:latin typeface="Arial" panose="020B0604020202020204" pitchFamily="34" charset="0"/>
                <a:cs typeface="Arial" panose="020B0604020202020204" pitchFamily="34" charset="0"/>
              </a:rPr>
              <a:t>▶︎  </a:t>
            </a:r>
            <a:r>
              <a:rPr lang="uk-UA" sz="2200" b="0" dirty="0">
                <a:solidFill>
                  <a:schemeClr val="tx2"/>
                </a:solidFill>
                <a:latin typeface="Arial" panose="020B0604020202020204" pitchFamily="34" charset="0"/>
                <a:cs typeface="Arial" panose="020B0604020202020204" pitchFamily="34" charset="0"/>
              </a:rPr>
              <a:t>Незначна</a:t>
            </a:r>
            <a:endParaRPr lang="en-US" sz="2200" b="0" dirty="0">
              <a:solidFill>
                <a:schemeClr val="tx2"/>
              </a:solidFill>
              <a:latin typeface="Arial" panose="020B0604020202020204" pitchFamily="34" charset="0"/>
              <a:cs typeface="Arial" panose="020B0604020202020204" pitchFamily="34" charset="0"/>
            </a:endParaRPr>
          </a:p>
          <a:p>
            <a:pPr algn="just"/>
            <a:r>
              <a:rPr lang="en-GB" sz="2200" b="0" dirty="0">
                <a:solidFill>
                  <a:srgbClr val="FA3C4B"/>
                </a:solidFill>
                <a:latin typeface="Arial" panose="020B0604020202020204" pitchFamily="34" charset="0"/>
                <a:cs typeface="Arial" panose="020B0604020202020204" pitchFamily="34" charset="0"/>
              </a:rPr>
              <a:t>▶︎  </a:t>
            </a:r>
            <a:r>
              <a:rPr lang="uk-UA" sz="2200" b="0" dirty="0">
                <a:solidFill>
                  <a:schemeClr val="tx2"/>
                </a:solidFill>
                <a:latin typeface="Arial" panose="020B0604020202020204" pitchFamily="34" charset="0"/>
                <a:cs typeface="Arial" panose="020B0604020202020204" pitchFamily="34" charset="0"/>
              </a:rPr>
              <a:t>Помірна</a:t>
            </a:r>
            <a:endParaRPr lang="en-US" sz="2200" b="0" dirty="0">
              <a:solidFill>
                <a:schemeClr val="tx2"/>
              </a:solidFill>
              <a:latin typeface="Arial" panose="020B0604020202020204" pitchFamily="34" charset="0"/>
              <a:cs typeface="Arial" panose="020B0604020202020204" pitchFamily="34" charset="0"/>
            </a:endParaRPr>
          </a:p>
          <a:p>
            <a:pPr algn="just"/>
            <a:r>
              <a:rPr lang="en-GB" sz="2200" b="0" dirty="0">
                <a:solidFill>
                  <a:srgbClr val="FA3C4B"/>
                </a:solidFill>
                <a:latin typeface="Arial" panose="020B0604020202020204" pitchFamily="34" charset="0"/>
                <a:cs typeface="Arial" panose="020B0604020202020204" pitchFamily="34" charset="0"/>
              </a:rPr>
              <a:t>▶︎  </a:t>
            </a:r>
            <a:r>
              <a:rPr lang="uk-UA" sz="2200" b="0" dirty="0">
                <a:solidFill>
                  <a:schemeClr val="tx2"/>
                </a:solidFill>
                <a:latin typeface="Arial" panose="020B0604020202020204" pitchFamily="34" charset="0"/>
                <a:cs typeface="Arial" panose="020B0604020202020204" pitchFamily="34" charset="0"/>
              </a:rPr>
              <a:t>Дуже висока</a:t>
            </a:r>
            <a:endParaRPr lang="es-ES" sz="2200" b="0" dirty="0">
              <a:solidFill>
                <a:schemeClr val="tx2"/>
              </a:solidFill>
              <a:latin typeface="Arial" panose="020B0604020202020204" pitchFamily="34" charset="0"/>
              <a:cs typeface="Arial" panose="020B0604020202020204" pitchFamily="34" charset="0"/>
            </a:endParaRPr>
          </a:p>
        </p:txBody>
      </p:sp>
      <p:sp>
        <p:nvSpPr>
          <p:cNvPr id="11" name="Прямокутник 10">
            <a:extLst>
              <a:ext uri="{FF2B5EF4-FFF2-40B4-BE49-F238E27FC236}">
                <a16:creationId xmlns:a16="http://schemas.microsoft.com/office/drawing/2014/main" id="{66EA5F25-D40F-B0E0-2346-37F9B9163468}"/>
              </a:ext>
            </a:extLst>
          </p:cNvPr>
          <p:cNvSpPr/>
          <p:nvPr/>
        </p:nvSpPr>
        <p:spPr>
          <a:xfrm>
            <a:off x="5602514" y="3759765"/>
            <a:ext cx="6098948" cy="198616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latin typeface="Arial" panose="020B0604020202020204" pitchFamily="34" charset="0"/>
              <a:cs typeface="Arial" panose="020B0604020202020204" pitchFamily="34" charset="0"/>
            </a:endParaRPr>
          </a:p>
        </p:txBody>
      </p:sp>
      <p:sp>
        <p:nvSpPr>
          <p:cNvPr id="12" name="Прямокутник 11">
            <a:extLst>
              <a:ext uri="{FF2B5EF4-FFF2-40B4-BE49-F238E27FC236}">
                <a16:creationId xmlns:a16="http://schemas.microsoft.com/office/drawing/2014/main" id="{3BAA76A9-4893-2CBB-5B06-74738BAA4B28}"/>
              </a:ext>
            </a:extLst>
          </p:cNvPr>
          <p:cNvSpPr/>
          <p:nvPr/>
        </p:nvSpPr>
        <p:spPr>
          <a:xfrm>
            <a:off x="3573462" y="2440348"/>
            <a:ext cx="2029052" cy="331512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41582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3" name="Marcador de contenido 2"/>
          <p:cNvSpPr>
            <a:spLocks noGrp="1"/>
          </p:cNvSpPr>
          <p:nvPr>
            <p:ph sz="half" idx="1"/>
          </p:nvPr>
        </p:nvSpPr>
        <p:spPr>
          <a:xfrm>
            <a:off x="490538" y="2430811"/>
            <a:ext cx="2659062" cy="3441866"/>
          </a:xfrm>
        </p:spPr>
        <p:txBody>
          <a:bodyPr/>
          <a:lstStyle/>
          <a:p>
            <a:r>
              <a:rPr lang="uk-UA" b="0" dirty="0">
                <a:solidFill>
                  <a:schemeClr val="tx2"/>
                </a:solidFill>
                <a:latin typeface="Arial" panose="020B0604020202020204" pitchFamily="34" charset="0"/>
                <a:cs typeface="Arial" panose="020B0604020202020204" pitchFamily="34" charset="0"/>
              </a:rPr>
              <a:t>Виберіть імовірність і тяжкість кожного небезпечного фактора. Орієнтовний рівень професійного ризику</a:t>
            </a:r>
            <a:r>
              <a:rPr lang="en-US" b="0" dirty="0">
                <a:solidFill>
                  <a:schemeClr val="tx2"/>
                </a:solidFill>
                <a:latin typeface="Arial" panose="020B0604020202020204" pitchFamily="34" charset="0"/>
                <a:cs typeface="Arial" panose="020B0604020202020204" pitchFamily="34" charset="0"/>
              </a:rPr>
              <a:t> </a:t>
            </a:r>
            <a:r>
              <a:rPr lang="uk-UA" b="0" dirty="0">
                <a:solidFill>
                  <a:schemeClr val="tx2"/>
                </a:solidFill>
                <a:latin typeface="Arial" panose="020B0604020202020204" pitchFamily="34" charset="0"/>
                <a:cs typeface="Arial" panose="020B0604020202020204" pitchFamily="34" charset="0"/>
              </a:rPr>
              <a:t>– </a:t>
            </a:r>
            <a:r>
              <a:rPr lang="en-US" b="0" dirty="0">
                <a:solidFill>
                  <a:schemeClr val="tx2"/>
                </a:solidFill>
                <a:latin typeface="Arial" panose="020B0604020202020204" pitchFamily="34" charset="0"/>
                <a:cs typeface="Arial" panose="020B0604020202020204" pitchFamily="34" charset="0"/>
              </a:rPr>
              <a:t> </a:t>
            </a:r>
            <a:r>
              <a:rPr lang="uk-UA" b="0" dirty="0">
                <a:solidFill>
                  <a:schemeClr val="tx2"/>
                </a:solidFill>
                <a:latin typeface="Arial" panose="020B0604020202020204" pitchFamily="34" charset="0"/>
                <a:cs typeface="Arial" panose="020B0604020202020204" pitchFamily="34" charset="0"/>
              </a:rPr>
              <a:t>на перетині цих двох чинників.</a:t>
            </a:r>
            <a:endParaRPr lang="en-US" b="0" dirty="0">
              <a:solidFill>
                <a:schemeClr val="tx2"/>
              </a:solidFill>
              <a:latin typeface="Arial" panose="020B0604020202020204" pitchFamily="34" charset="0"/>
              <a:cs typeface="Arial" panose="020B0604020202020204" pitchFamily="34" charset="0"/>
            </a:endParaRPr>
          </a:p>
          <a:p>
            <a:pPr algn="just">
              <a:spcBef>
                <a:spcPts val="600"/>
              </a:spcBef>
            </a:pPr>
            <a:r>
              <a:rPr lang="en-GB" dirty="0">
                <a:solidFill>
                  <a:srgbClr val="FA3C4B"/>
                </a:solidFill>
                <a:latin typeface="Arial" panose="020B0604020202020204" pitchFamily="34" charset="0"/>
                <a:cs typeface="Arial" panose="020B0604020202020204" pitchFamily="34" charset="0"/>
              </a:rPr>
              <a:t>▶︎  </a:t>
            </a:r>
            <a:r>
              <a:rPr lang="uk-UA" b="0" dirty="0">
                <a:solidFill>
                  <a:schemeClr val="tx2"/>
                </a:solidFill>
                <a:latin typeface="Arial" panose="020B0604020202020204" pitchFamily="34" charset="0"/>
                <a:cs typeface="Arial" panose="020B0604020202020204" pitchFamily="34" charset="0"/>
              </a:rPr>
              <a:t>Низький ризик</a:t>
            </a:r>
            <a:endParaRPr lang="en-US" b="0" dirty="0">
              <a:solidFill>
                <a:schemeClr val="tx2"/>
              </a:solidFill>
              <a:latin typeface="Arial" panose="020B0604020202020204" pitchFamily="34" charset="0"/>
              <a:cs typeface="Arial" panose="020B0604020202020204" pitchFamily="34" charset="0"/>
            </a:endParaRPr>
          </a:p>
          <a:p>
            <a:pPr algn="just">
              <a:spcBef>
                <a:spcPts val="600"/>
              </a:spcBef>
            </a:pPr>
            <a:r>
              <a:rPr lang="en-GB" b="0" dirty="0">
                <a:solidFill>
                  <a:srgbClr val="FA3C4B"/>
                </a:solidFill>
                <a:latin typeface="Arial" panose="020B0604020202020204" pitchFamily="34" charset="0"/>
                <a:cs typeface="Arial" panose="020B0604020202020204" pitchFamily="34" charset="0"/>
              </a:rPr>
              <a:t>▶︎  </a:t>
            </a:r>
            <a:r>
              <a:rPr lang="uk-UA" b="0" dirty="0">
                <a:solidFill>
                  <a:schemeClr val="tx2"/>
                </a:solidFill>
                <a:latin typeface="Arial" panose="020B0604020202020204" pitchFamily="34" charset="0"/>
                <a:cs typeface="Arial" panose="020B0604020202020204" pitchFamily="34" charset="0"/>
              </a:rPr>
              <a:t>Середній ризик</a:t>
            </a:r>
            <a:endParaRPr lang="en-US" b="0" dirty="0">
              <a:solidFill>
                <a:schemeClr val="tx2"/>
              </a:solidFill>
              <a:latin typeface="Arial" panose="020B0604020202020204" pitchFamily="34" charset="0"/>
              <a:cs typeface="Arial" panose="020B0604020202020204" pitchFamily="34" charset="0"/>
            </a:endParaRPr>
          </a:p>
          <a:p>
            <a:pPr algn="just">
              <a:spcBef>
                <a:spcPts val="600"/>
              </a:spcBef>
            </a:pPr>
            <a:r>
              <a:rPr lang="en-GB" b="0" dirty="0">
                <a:solidFill>
                  <a:srgbClr val="FA3C4B"/>
                </a:solidFill>
                <a:latin typeface="Arial" panose="020B0604020202020204" pitchFamily="34" charset="0"/>
                <a:cs typeface="Arial" panose="020B0604020202020204" pitchFamily="34" charset="0"/>
              </a:rPr>
              <a:t>▶︎  </a:t>
            </a:r>
            <a:r>
              <a:rPr lang="uk-UA" b="0" dirty="0">
                <a:solidFill>
                  <a:schemeClr val="tx2"/>
                </a:solidFill>
                <a:latin typeface="Arial" panose="020B0604020202020204" pitchFamily="34" charset="0"/>
                <a:cs typeface="Arial" panose="020B0604020202020204" pitchFamily="34" charset="0"/>
              </a:rPr>
              <a:t>Високий ризик</a:t>
            </a:r>
            <a:endParaRPr lang="es-ES" b="0" dirty="0">
              <a:solidFill>
                <a:schemeClr val="tx2"/>
              </a:solidFill>
              <a:latin typeface="Arial" panose="020B0604020202020204" pitchFamily="34" charset="0"/>
              <a:cs typeface="Arial" panose="020B0604020202020204" pitchFamily="34" charset="0"/>
            </a:endParaRPr>
          </a:p>
        </p:txBody>
      </p:sp>
      <p:sp>
        <p:nvSpPr>
          <p:cNvPr id="2" name="Título 1"/>
          <p:cNvSpPr>
            <a:spLocks noGrp="1"/>
          </p:cNvSpPr>
          <p:nvPr>
            <p:ph type="title"/>
          </p:nvPr>
        </p:nvSpPr>
        <p:spPr>
          <a:xfrm>
            <a:off x="490537" y="1367958"/>
            <a:ext cx="11210924" cy="720000"/>
          </a:xfrm>
        </p:spPr>
        <p:txBody>
          <a:bodyPr/>
          <a:lstStyle/>
          <a:p>
            <a:r>
              <a:rPr lang="uk-UA" sz="2400" dirty="0">
                <a:latin typeface="Arial" panose="020B0604020202020204" pitchFamily="34" charset="0"/>
                <a:cs typeface="Arial" panose="020B0604020202020204" pitchFamily="34" charset="0"/>
              </a:rPr>
              <a:t>Рівні професійного ризику</a:t>
            </a:r>
            <a:endParaRPr lang="es-ES" sz="2400" dirty="0">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56</a:t>
            </a:fld>
            <a:endParaRPr lang="en-GB">
              <a:latin typeface="Arial" panose="020B0604020202020204" pitchFamily="34" charset="0"/>
              <a:cs typeface="Arial" panose="020B0604020202020204" pitchFamily="34" charset="0"/>
            </a:endParaRPr>
          </a:p>
        </p:txBody>
      </p:sp>
      <p:graphicFrame>
        <p:nvGraphicFramePr>
          <p:cNvPr id="10" name="Таблиця 7">
            <a:extLst>
              <a:ext uri="{FF2B5EF4-FFF2-40B4-BE49-F238E27FC236}">
                <a16:creationId xmlns:a16="http://schemas.microsoft.com/office/drawing/2014/main" id="{45364145-E176-2825-5637-65BDB718B5CE}"/>
              </a:ext>
            </a:extLst>
          </p:cNvPr>
          <p:cNvGraphicFramePr>
            <a:graphicFrameLocks noGrp="1"/>
          </p:cNvGraphicFramePr>
          <p:nvPr>
            <p:extLst>
              <p:ext uri="{D42A27DB-BD31-4B8C-83A1-F6EECF244321}">
                <p14:modId xmlns:p14="http://schemas.microsoft.com/office/powerpoint/2010/main" val="309385485"/>
              </p:ext>
            </p:extLst>
          </p:nvPr>
        </p:nvGraphicFramePr>
        <p:xfrm>
          <a:off x="3573462" y="2430811"/>
          <a:ext cx="8128000" cy="331512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4214921154"/>
                    </a:ext>
                  </a:extLst>
                </a:gridCol>
                <a:gridCol w="2032000">
                  <a:extLst>
                    <a:ext uri="{9D8B030D-6E8A-4147-A177-3AD203B41FA5}">
                      <a16:colId xmlns:a16="http://schemas.microsoft.com/office/drawing/2014/main" val="2741597675"/>
                    </a:ext>
                  </a:extLst>
                </a:gridCol>
                <a:gridCol w="2032000">
                  <a:extLst>
                    <a:ext uri="{9D8B030D-6E8A-4147-A177-3AD203B41FA5}">
                      <a16:colId xmlns:a16="http://schemas.microsoft.com/office/drawing/2014/main" val="2517220357"/>
                    </a:ext>
                  </a:extLst>
                </a:gridCol>
                <a:gridCol w="2032000">
                  <a:extLst>
                    <a:ext uri="{9D8B030D-6E8A-4147-A177-3AD203B41FA5}">
                      <a16:colId xmlns:a16="http://schemas.microsoft.com/office/drawing/2014/main" val="1431004729"/>
                    </a:ext>
                  </a:extLst>
                </a:gridCol>
              </a:tblGrid>
              <a:tr h="66302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Імовірність</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(вірогідність) </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настання події</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Потенційна</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тяжкість</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або</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наслідки</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події</a:t>
                      </a:r>
                      <a:endParaRPr lang="ru-RU"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7709613"/>
                  </a:ext>
                </a:extLst>
              </a:tr>
              <a:tr h="663024">
                <a:tc vMerge="1">
                  <a:txBody>
                    <a:bodyPr/>
                    <a:lstStyle/>
                    <a:p>
                      <a:endParaRPr lang="uk-UA"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Незначна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Помірна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висока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extLst>
                  <a:ext uri="{0D108BD9-81ED-4DB2-BD59-A6C34878D82A}">
                    <a16:rowId xmlns:a16="http://schemas.microsoft.com/office/drawing/2014/main" val="3839699499"/>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Малоймовірна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extLst>
                  <a:ext uri="{0D108BD9-81ED-4DB2-BD59-A6C34878D82A}">
                    <a16:rowId xmlns:a16="http://schemas.microsoft.com/office/drawing/2014/main" val="4128070248"/>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Низький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2038117721"/>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ймовірна</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Середній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tc>
                  <a:txBody>
                    <a:bodyPr/>
                    <a:lstStyle/>
                    <a:p>
                      <a:pPr algn="ctr"/>
                      <a:r>
                        <a:rPr lang="uk-UA" sz="1600" b="0" i="0" u="none" strike="noStrike" kern="1200" baseline="0" dirty="0">
                          <a:solidFill>
                            <a:schemeClr val="bg1"/>
                          </a:solidFill>
                          <a:latin typeface="Arial" panose="020B0604020202020204" pitchFamily="34" charset="0"/>
                          <a:ea typeface="+mn-ea"/>
                          <a:cs typeface="Arial" panose="020B0604020202020204" pitchFamily="34" charset="0"/>
                        </a:rPr>
                        <a:t>Високий ризик</a:t>
                      </a:r>
                      <a:endParaRPr lang="uk-UA" sz="1600" b="0" baseline="0" dirty="0">
                        <a:solidFill>
                          <a:schemeClr val="bg1"/>
                        </a:solidFill>
                        <a:latin typeface="Arial" panose="020B0604020202020204" pitchFamily="34" charset="0"/>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1912866215"/>
                  </a:ext>
                </a:extLst>
              </a:tr>
            </a:tbl>
          </a:graphicData>
        </a:graphic>
      </p:graphicFrame>
      <p:sp>
        <p:nvSpPr>
          <p:cNvPr id="13" name="Прямокутник 12">
            <a:extLst>
              <a:ext uri="{FF2B5EF4-FFF2-40B4-BE49-F238E27FC236}">
                <a16:creationId xmlns:a16="http://schemas.microsoft.com/office/drawing/2014/main" id="{5D48919D-0097-5BE0-AED1-82D810B91DAD}"/>
              </a:ext>
            </a:extLst>
          </p:cNvPr>
          <p:cNvSpPr/>
          <p:nvPr/>
        </p:nvSpPr>
        <p:spPr>
          <a:xfrm>
            <a:off x="3573461" y="2440348"/>
            <a:ext cx="8127999" cy="128642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453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Оцініть</a:t>
            </a:r>
            <a:r>
              <a:rPr lang="ru-RU" sz="2400" dirty="0">
                <a:latin typeface="Arial" panose="020B0604020202020204" pitchFamily="34" charset="0"/>
                <a:cs typeface="Arial" panose="020B0604020202020204" pitchFamily="34" charset="0"/>
              </a:rPr>
              <a:t> </a:t>
            </a:r>
            <a:r>
              <a:rPr lang="uk-UA" sz="2400" dirty="0">
                <a:latin typeface="Arial" panose="020B0604020202020204" pitchFamily="34" charset="0"/>
                <a:cs typeface="Arial" panose="020B0604020202020204" pitchFamily="34" charset="0"/>
              </a:rPr>
              <a:t>професійний</a:t>
            </a:r>
            <a:r>
              <a:rPr lang="ru-RU" sz="2400" dirty="0">
                <a:latin typeface="Arial" panose="020B0604020202020204" pitchFamily="34" charset="0"/>
                <a:cs typeface="Arial" panose="020B0604020202020204" pitchFamily="34" charset="0"/>
              </a:rPr>
              <a:t> </a:t>
            </a:r>
            <a:r>
              <a:rPr lang="uk-UA" sz="2400" dirty="0">
                <a:latin typeface="Arial" panose="020B0604020202020204" pitchFamily="34" charset="0"/>
                <a:cs typeface="Arial" panose="020B0604020202020204" pitchFamily="34" charset="0"/>
              </a:rPr>
              <a:t>ризик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Які заходи застосувати?</a:t>
            </a:r>
            <a:endParaRPr lang="es-ES" sz="2400" dirty="0">
              <a:latin typeface="Arial" panose="020B0604020202020204" pitchFamily="34" charset="0"/>
              <a:cs typeface="Arial" panose="020B0604020202020204" pitchFamily="34" charset="0"/>
            </a:endParaRPr>
          </a:p>
        </p:txBody>
      </p:sp>
      <p:sp>
        <p:nvSpPr>
          <p:cNvPr id="6" name="Marcador de pie de página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57</a:t>
            </a:fld>
            <a:endParaRPr lang="en-GB">
              <a:latin typeface="Arial" panose="020B0604020202020204" pitchFamily="34" charset="0"/>
              <a:cs typeface="Arial" panose="020B0604020202020204" pitchFamily="34" charset="0"/>
            </a:endParaRPr>
          </a:p>
        </p:txBody>
      </p:sp>
      <p:pic>
        <p:nvPicPr>
          <p:cNvPr id="12" name="Объект 11">
            <a:extLst>
              <a:ext uri="{FF2B5EF4-FFF2-40B4-BE49-F238E27FC236}">
                <a16:creationId xmlns:a16="http://schemas.microsoft.com/office/drawing/2014/main" id="{262B9525-B36D-C091-FC22-7F5970259780}"/>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262971" y="3428998"/>
            <a:ext cx="3198333" cy="2362843"/>
          </a:xfrm>
        </p:spPr>
      </p:pic>
      <p:pic>
        <p:nvPicPr>
          <p:cNvPr id="14" name="Рисунок 13">
            <a:extLst>
              <a:ext uri="{FF2B5EF4-FFF2-40B4-BE49-F238E27FC236}">
                <a16:creationId xmlns:a16="http://schemas.microsoft.com/office/drawing/2014/main" id="{E83E2B80-1071-CFBA-606F-532460604C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37927" y="432000"/>
            <a:ext cx="5067456" cy="2848029"/>
          </a:xfrm>
          <a:prstGeom prst="rect">
            <a:avLst/>
          </a:prstGeom>
          <a:ln>
            <a:noFill/>
          </a:ln>
        </p:spPr>
      </p:pic>
      <p:graphicFrame>
        <p:nvGraphicFramePr>
          <p:cNvPr id="3" name="Таблиця 7">
            <a:extLst>
              <a:ext uri="{FF2B5EF4-FFF2-40B4-BE49-F238E27FC236}">
                <a16:creationId xmlns:a16="http://schemas.microsoft.com/office/drawing/2014/main" id="{73917C76-4B4C-AA96-519A-47148C5FA096}"/>
              </a:ext>
            </a:extLst>
          </p:cNvPr>
          <p:cNvGraphicFramePr>
            <a:graphicFrameLocks noGrp="1"/>
          </p:cNvGraphicFramePr>
          <p:nvPr>
            <p:extLst>
              <p:ext uri="{D42A27DB-BD31-4B8C-83A1-F6EECF244321}">
                <p14:modId xmlns:p14="http://schemas.microsoft.com/office/powerpoint/2010/main" val="2505711141"/>
              </p:ext>
            </p:extLst>
          </p:nvPr>
        </p:nvGraphicFramePr>
        <p:xfrm>
          <a:off x="3573462" y="2430811"/>
          <a:ext cx="8128000" cy="331512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4214921154"/>
                    </a:ext>
                  </a:extLst>
                </a:gridCol>
                <a:gridCol w="2032000">
                  <a:extLst>
                    <a:ext uri="{9D8B030D-6E8A-4147-A177-3AD203B41FA5}">
                      <a16:colId xmlns:a16="http://schemas.microsoft.com/office/drawing/2014/main" val="2741597675"/>
                    </a:ext>
                  </a:extLst>
                </a:gridCol>
                <a:gridCol w="2032000">
                  <a:extLst>
                    <a:ext uri="{9D8B030D-6E8A-4147-A177-3AD203B41FA5}">
                      <a16:colId xmlns:a16="http://schemas.microsoft.com/office/drawing/2014/main" val="2517220357"/>
                    </a:ext>
                  </a:extLst>
                </a:gridCol>
                <a:gridCol w="2032000">
                  <a:extLst>
                    <a:ext uri="{9D8B030D-6E8A-4147-A177-3AD203B41FA5}">
                      <a16:colId xmlns:a16="http://schemas.microsoft.com/office/drawing/2014/main" val="1431004729"/>
                    </a:ext>
                  </a:extLst>
                </a:gridCol>
              </a:tblGrid>
              <a:tr h="66302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Імовірність</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(вірогідність) </a:t>
                      </a:r>
                      <a:br>
                        <a:rPr lang="uk-UA" sz="1600" b="0" i="0" u="none" strike="noStrike" kern="1200" baseline="0" dirty="0">
                          <a:solidFill>
                            <a:schemeClr val="tx1"/>
                          </a:solidFill>
                          <a:latin typeface="Arial" panose="020B0604020202020204" pitchFamily="34" charset="0"/>
                          <a:ea typeface="+mn-ea"/>
                          <a:cs typeface="Arial" panose="020B0604020202020204" pitchFamily="34" charset="0"/>
                        </a:rPr>
                      </a:b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настання події</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Потенційна</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тяжкість</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або</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наслідки</a:t>
                      </a:r>
                      <a:r>
                        <a:rPr lang="ru-RU" sz="16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600" b="0" i="0" u="none" strike="noStrike" kern="1200" baseline="0" dirty="0" err="1">
                          <a:solidFill>
                            <a:schemeClr val="tx1"/>
                          </a:solidFill>
                          <a:latin typeface="Arial" panose="020B0604020202020204" pitchFamily="34" charset="0"/>
                          <a:ea typeface="+mn-ea"/>
                          <a:cs typeface="Arial" panose="020B0604020202020204" pitchFamily="34" charset="0"/>
                        </a:rPr>
                        <a:t>події</a:t>
                      </a:r>
                      <a:endParaRPr lang="ru-RU"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2557709613"/>
                  </a:ext>
                </a:extLst>
              </a:tr>
              <a:tr h="663024">
                <a:tc vMerge="1">
                  <a:txBody>
                    <a:bodyPr/>
                    <a:lstStyle/>
                    <a:p>
                      <a:endParaRPr lang="uk-UA"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Незначна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(1)</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Помірна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(2)</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висока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extLst>
                  <a:ext uri="{0D108BD9-81ED-4DB2-BD59-A6C34878D82A}">
                    <a16:rowId xmlns:a16="http://schemas.microsoft.com/office/drawing/2014/main" val="3839699499"/>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Малоймовірна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(1)</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1</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2</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extLst>
                  <a:ext uri="{0D108BD9-81ED-4DB2-BD59-A6C34878D82A}">
                    <a16:rowId xmlns:a16="http://schemas.microsoft.com/office/drawing/2014/main" val="4128070248"/>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Імовірна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(2)</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2</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29C3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4</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algn="ct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6</a:t>
                      </a:r>
                      <a:endParaRPr lang="uk-UA" sz="1600" b="0" baseline="0" dirty="0">
                        <a:solidFill>
                          <a:schemeClr val="bg1"/>
                        </a:solidFill>
                        <a:latin typeface="Arial" panose="020B0604020202020204" pitchFamily="34" charset="0"/>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2038117721"/>
                  </a:ext>
                </a:extLst>
              </a:tr>
              <a:tr h="6630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Дуже ймовірна</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 (3)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3</a:t>
                      </a:r>
                      <a:endParaRPr lang="uk-UA" sz="16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DD80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6</a:t>
                      </a:r>
                      <a:endParaRPr lang="uk-UA" sz="16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tc>
                  <a:txBody>
                    <a:bodyPr/>
                    <a:lstStyle/>
                    <a:p>
                      <a:pPr algn="ctr"/>
                      <a:r>
                        <a:rPr lang="en-US" sz="1600" b="0" i="0" u="none" strike="noStrike" kern="1200" baseline="0" dirty="0">
                          <a:solidFill>
                            <a:schemeClr val="bg1"/>
                          </a:solidFill>
                          <a:latin typeface="Arial" panose="020B0604020202020204" pitchFamily="34" charset="0"/>
                          <a:ea typeface="+mn-ea"/>
                          <a:cs typeface="Arial" panose="020B0604020202020204" pitchFamily="34" charset="0"/>
                        </a:rPr>
                        <a:t>9</a:t>
                      </a:r>
                      <a:endParaRPr lang="uk-UA" sz="1600" b="0" baseline="0" dirty="0">
                        <a:solidFill>
                          <a:schemeClr val="bg1"/>
                        </a:solidFill>
                        <a:latin typeface="Arial" panose="020B0604020202020204" pitchFamily="34" charset="0"/>
                        <a:cs typeface="Arial" panose="020B0604020202020204" pitchFamily="34" charset="0"/>
                      </a:endParaRPr>
                    </a:p>
                  </a:txBody>
                  <a:tcPr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E85439"/>
                    </a:solidFill>
                  </a:tcPr>
                </a:tc>
                <a:extLst>
                  <a:ext uri="{0D108BD9-81ED-4DB2-BD59-A6C34878D82A}">
                    <a16:rowId xmlns:a16="http://schemas.microsoft.com/office/drawing/2014/main" val="1912866215"/>
                  </a:ext>
                </a:extLst>
              </a:tr>
            </a:tbl>
          </a:graphicData>
        </a:graphic>
      </p:graphicFrame>
    </p:spTree>
    <p:extLst>
      <p:ext uri="{BB962C8B-B14F-4D97-AF65-F5344CB8AC3E}">
        <p14:creationId xmlns:p14="http://schemas.microsoft.com/office/powerpoint/2010/main" val="367164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6" name="Marcador de pie de página 5"/>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7" name="Marcador de número de diapositiva 6"/>
          <p:cNvSpPr>
            <a:spLocks noGrp="1"/>
          </p:cNvSpPr>
          <p:nvPr>
            <p:ph type="sldNum" sz="quarter" idx="12"/>
          </p:nvPr>
        </p:nvSpPr>
        <p:spPr/>
        <p:txBody>
          <a:bodyPr/>
          <a:lstStyle/>
          <a:p>
            <a:fld id="{856227C0-AD57-4F9B-BAE3-EEFB0D0EE427}" type="slidenum">
              <a:rPr lang="en-GB" smtClean="0"/>
              <a:t>58</a:t>
            </a:fld>
            <a:endParaRPr lang="en-GB"/>
          </a:p>
        </p:txBody>
      </p:sp>
      <p:pic>
        <p:nvPicPr>
          <p:cNvPr id="4" name="Napo in…risk assessment online">
            <a:hlinkClick r:id="" action="ppaction://media"/>
            <a:extLst>
              <a:ext uri="{FF2B5EF4-FFF2-40B4-BE49-F238E27FC236}">
                <a16:creationId xmlns:a16="http://schemas.microsoft.com/office/drawing/2014/main" id="{692704C4-7E92-7DBD-FCAE-9B70963DA090}"/>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2" y="-3530"/>
            <a:ext cx="12192001" cy="6855876"/>
          </a:xfrm>
        </p:spPr>
      </p:pic>
    </p:spTree>
    <p:extLst>
      <p:ext uri="{BB962C8B-B14F-4D97-AF65-F5344CB8AC3E}">
        <p14:creationId xmlns:p14="http://schemas.microsoft.com/office/powerpoint/2010/main" val="354967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3437138"/>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90537" y="1423195"/>
            <a:ext cx="10940925" cy="720000"/>
          </a:xfrm>
        </p:spPr>
        <p:txBody>
          <a:bodyPr/>
          <a:lstStyle/>
          <a:p>
            <a:r>
              <a:rPr lang="uk-UA" altLang="en-US" sz="2400" dirty="0">
                <a:latin typeface="Arial" panose="020B0604020202020204" pitchFamily="34" charset="0"/>
                <a:cs typeface="Arial" panose="020B0604020202020204" pitchFamily="34" charset="0"/>
              </a:rPr>
              <a:t>Оцінювання професійних ризиків у робочих зонах: запобіжний інструмент для забезпечення безпечних/здорових умов праці</a:t>
            </a:r>
            <a:endParaRPr lang="es-ES" sz="2400" dirty="0">
              <a:highlight>
                <a:srgbClr val="FFFF00"/>
              </a:highlight>
              <a:latin typeface="Arial" panose="020B0604020202020204" pitchFamily="34" charset="0"/>
              <a:cs typeface="Arial" panose="020B0604020202020204" pitchFamily="34" charset="0"/>
            </a:endParaRPr>
          </a:p>
        </p:txBody>
      </p:sp>
      <p:sp>
        <p:nvSpPr>
          <p:cNvPr id="4" name="Marcador de pie de página 3"/>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59</a:t>
            </a:fld>
            <a:endParaRPr lang="en-GB">
              <a:latin typeface="Arial" panose="020B0604020202020204" pitchFamily="34" charset="0"/>
              <a:cs typeface="Arial" panose="020B0604020202020204" pitchFamily="34" charset="0"/>
            </a:endParaRPr>
          </a:p>
        </p:txBody>
      </p:sp>
      <p:sp>
        <p:nvSpPr>
          <p:cNvPr id="6" name="Marcador de texto 5"/>
          <p:cNvSpPr>
            <a:spLocks noGrp="1"/>
          </p:cNvSpPr>
          <p:nvPr>
            <p:ph type="body" sz="quarter" idx="13"/>
          </p:nvPr>
        </p:nvSpPr>
        <p:spPr>
          <a:xfrm>
            <a:off x="490538" y="3655133"/>
            <a:ext cx="5310510" cy="2301167"/>
          </a:xfrm>
        </p:spPr>
        <p:txBody>
          <a:bodyPr/>
          <a:lstStyle/>
          <a:p>
            <a:r>
              <a:rPr lang="uk-UA" sz="1800" dirty="0">
                <a:solidFill>
                  <a:schemeClr val="tx2"/>
                </a:solidFill>
                <a:latin typeface="Arial" panose="020B0604020202020204" pitchFamily="34" charset="0"/>
                <a:cs typeface="Arial" panose="020B0604020202020204" pitchFamily="34" charset="0"/>
              </a:rPr>
              <a:t>Оцінювання професійних ризиків</a:t>
            </a:r>
            <a:r>
              <a:rPr lang="es-ES" sz="1800" dirty="0">
                <a:solidFill>
                  <a:schemeClr val="tx2"/>
                </a:solidFill>
                <a:latin typeface="Arial" panose="020B0604020202020204" pitchFamily="34" charset="0"/>
                <a:cs typeface="Arial" panose="020B0604020202020204" pitchFamily="34" charset="0"/>
              </a:rPr>
              <a:t>: </a:t>
            </a:r>
            <a:r>
              <a:rPr lang="uk-UA" sz="1800" dirty="0">
                <a:solidFill>
                  <a:schemeClr val="tx2"/>
                </a:solidFill>
                <a:latin typeface="Arial" panose="020B0604020202020204" pitchFamily="34" charset="0"/>
                <a:cs typeface="Arial" panose="020B0604020202020204" pitchFamily="34" charset="0"/>
              </a:rPr>
              <a:t>ретельне вивчення можливих пов’язаних із роботою причин травмування або погіршення здоров’я</a:t>
            </a:r>
            <a:endParaRPr lang="es-ES" sz="1800" dirty="0">
              <a:solidFill>
                <a:schemeClr val="tx2"/>
              </a:solidFill>
              <a:latin typeface="Arial" panose="020B0604020202020204" pitchFamily="34" charset="0"/>
              <a:cs typeface="Arial" panose="020B0604020202020204" pitchFamily="34" charset="0"/>
            </a:endParaRPr>
          </a:p>
          <a:p>
            <a:r>
              <a:rPr lang="uk-UA" sz="1800" dirty="0">
                <a:solidFill>
                  <a:schemeClr val="tx2"/>
                </a:solidFill>
                <a:latin typeface="Arial" panose="020B0604020202020204" pitchFamily="34" charset="0"/>
                <a:cs typeface="Arial" panose="020B0604020202020204" pitchFamily="34" charset="0"/>
              </a:rPr>
              <a:t>Мета: забезпечити, щоб ніхто не травмувався й не захворів</a:t>
            </a:r>
            <a:endParaRPr lang="es-ES" sz="1800" dirty="0">
              <a:solidFill>
                <a:schemeClr val="tx2"/>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36847" y="2452809"/>
            <a:ext cx="4494615" cy="3370961"/>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85138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4" name="Title 3"/>
          <p:cNvSpPr>
            <a:spLocks noGrp="1"/>
          </p:cNvSpPr>
          <p:nvPr>
            <p:ph type="title"/>
          </p:nvPr>
        </p:nvSpPr>
        <p:spPr>
          <a:xfrm>
            <a:off x="490538" y="1423195"/>
            <a:ext cx="7564034" cy="720000"/>
          </a:xfrm>
        </p:spPr>
        <p:txBody>
          <a:bodyPr/>
          <a:lstStyle/>
          <a:p>
            <a:r>
              <a:rPr lang="uk-UA" sz="2400" dirty="0">
                <a:effectLst/>
                <a:latin typeface="Arial" panose="020B0604020202020204" pitchFamily="34" charset="0"/>
                <a:ea typeface="Calibri" panose="020F0502020204030204" pitchFamily="34" charset="0"/>
                <a:cs typeface="Arial" panose="020B0604020202020204" pitchFamily="34" charset="0"/>
              </a:rPr>
              <a:t>Покращення </a:t>
            </a:r>
            <a:r>
              <a:rPr lang="uk-UA" sz="2400" dirty="0">
                <a:latin typeface="Arial" panose="020B0604020202020204" pitchFamily="34" charset="0"/>
                <a:ea typeface="Calibri" panose="020F0502020204030204" pitchFamily="34" charset="0"/>
                <a:cs typeface="Arial" panose="020B0604020202020204" pitchFamily="34" charset="0"/>
              </a:rPr>
              <a:t>БЗР</a:t>
            </a:r>
            <a:r>
              <a:rPr lang="uk-UA" sz="2400" dirty="0">
                <a:effectLst/>
                <a:latin typeface="Arial" panose="020B0604020202020204" pitchFamily="34" charset="0"/>
                <a:ea typeface="Calibri" panose="020F0502020204030204" pitchFamily="34" charset="0"/>
                <a:cs typeface="Arial" panose="020B0604020202020204" pitchFamily="34" charset="0"/>
              </a:rPr>
              <a:t> на малих і середніх підприємствах</a:t>
            </a:r>
            <a:endParaRPr lang="en-GB" dirty="0">
              <a:latin typeface="Arial" panose="020B0604020202020204" pitchFamily="34" charset="0"/>
              <a:cs typeface="Arial" panose="020B0604020202020204" pitchFamily="34" charset="0"/>
            </a:endParaRPr>
          </a:p>
        </p:txBody>
      </p:sp>
      <p:sp>
        <p:nvSpPr>
          <p:cNvPr id="11" name="Footer Placeholder 10"/>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6</a:t>
            </a:fld>
            <a:endParaRPr lang="en-GB">
              <a:latin typeface="Arial" panose="020B0604020202020204" pitchFamily="34" charset="0"/>
              <a:cs typeface="Arial" panose="020B0604020202020204" pitchFamily="34" charset="0"/>
            </a:endParaRPr>
          </a:p>
        </p:txBody>
      </p:sp>
      <p:sp>
        <p:nvSpPr>
          <p:cNvPr id="14" name="Content Placeholder 4">
            <a:extLst>
              <a:ext uri="{FF2B5EF4-FFF2-40B4-BE49-F238E27FC236}">
                <a16:creationId xmlns:a16="http://schemas.microsoft.com/office/drawing/2014/main" id="{C7DA27D7-2F6A-0848-85FC-199A9EB11810}"/>
              </a:ext>
            </a:extLst>
          </p:cNvPr>
          <p:cNvSpPr txBox="1">
            <a:spLocks/>
          </p:cNvSpPr>
          <p:nvPr/>
        </p:nvSpPr>
        <p:spPr>
          <a:xfrm>
            <a:off x="490539" y="2398142"/>
            <a:ext cx="6787616" cy="3768717"/>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Bef>
                <a:spcPts val="0"/>
              </a:spcBef>
              <a:spcAft>
                <a:spcPts val="1200"/>
              </a:spcAft>
              <a:buNone/>
            </a:pPr>
            <a:r>
              <a:rPr lang="uk-UA" dirty="0">
                <a:solidFill>
                  <a:schemeClr val="tx2"/>
                </a:solidFill>
                <a:latin typeface="Arial" panose="020B0604020202020204" pitchFamily="34" charset="0"/>
                <a:cs typeface="Arial" panose="020B0604020202020204" pitchFamily="34" charset="0"/>
              </a:rPr>
              <a:t>Після проходження цього модуля учасники зможуть:</a:t>
            </a:r>
          </a:p>
          <a:p>
            <a:pPr lvl="5"/>
            <a:r>
              <a:rPr lang="uk-UA" sz="1800" dirty="0">
                <a:solidFill>
                  <a:schemeClr val="tx2"/>
                </a:solidFill>
                <a:latin typeface="Arial" panose="020B0604020202020204" pitchFamily="34" charset="0"/>
                <a:cs typeface="Arial" panose="020B0604020202020204" pitchFamily="34" charset="0"/>
              </a:rPr>
              <a:t>Виявляти й оцінювати небезпечні фактори та професійні ризики для безпеки та здоров’я</a:t>
            </a:r>
          </a:p>
          <a:p>
            <a:pPr lvl="5"/>
            <a:r>
              <a:rPr lang="uk-UA" sz="1800" dirty="0">
                <a:solidFill>
                  <a:schemeClr val="tx2"/>
                </a:solidFill>
                <a:latin typeface="Arial" panose="020B0604020202020204" pitchFamily="34" charset="0"/>
                <a:cs typeface="Arial" panose="020B0604020202020204" pitchFamily="34" charset="0"/>
              </a:rPr>
              <a:t>Використовувати ключові практичні засоби та процедури для усунення або зменшення професійних ризиків:</a:t>
            </a:r>
          </a:p>
          <a:p>
            <a:pPr marL="454025" lvl="5" indent="-187325">
              <a:lnSpc>
                <a:spcPct val="120000"/>
              </a:lnSpc>
            </a:pPr>
            <a:r>
              <a:rPr lang="uk-UA" dirty="0">
                <a:solidFill>
                  <a:schemeClr val="tx2"/>
                </a:solidFill>
                <a:latin typeface="Arial" panose="020B0604020202020204" pitchFamily="34" charset="0"/>
                <a:cs typeface="Arial" panose="020B0604020202020204" pitchFamily="34" charset="0"/>
              </a:rPr>
              <a:t>систему управління безпекою та здоров’ям на роботі й відповідну політику</a:t>
            </a:r>
          </a:p>
          <a:p>
            <a:pPr marL="454025" lvl="5" indent="-187325">
              <a:lnSpc>
                <a:spcPct val="120000"/>
              </a:lnSpc>
            </a:pPr>
            <a:r>
              <a:rPr lang="uk-UA" dirty="0">
                <a:solidFill>
                  <a:schemeClr val="tx2"/>
                </a:solidFill>
                <a:latin typeface="Arial" panose="020B0604020202020204" pitchFamily="34" charset="0"/>
                <a:cs typeface="Arial" panose="020B0604020202020204" pitchFamily="34" charset="0"/>
              </a:rPr>
              <a:t>спільний комітет із безпеки та здоров’я</a:t>
            </a:r>
          </a:p>
          <a:p>
            <a:pPr marL="454025" lvl="5" indent="-187325">
              <a:lnSpc>
                <a:spcPct val="120000"/>
              </a:lnSpc>
            </a:pPr>
            <a:r>
              <a:rPr lang="uk-UA" dirty="0">
                <a:solidFill>
                  <a:schemeClr val="tx2"/>
                </a:solidFill>
                <a:latin typeface="Arial" panose="020B0604020202020204" pitchFamily="34" charset="0"/>
                <a:cs typeface="Arial" panose="020B0604020202020204" pitchFamily="34" charset="0"/>
              </a:rPr>
              <a:t>відповідні стандарти безпеки</a:t>
            </a:r>
            <a:endParaRPr lang="uk-UA" sz="1800" dirty="0">
              <a:solidFill>
                <a:schemeClr val="tx2"/>
              </a:solidFill>
              <a:latin typeface="Arial" panose="020B0604020202020204" pitchFamily="34" charset="0"/>
              <a:cs typeface="Arial" panose="020B0604020202020204" pitchFamily="34" charset="0"/>
            </a:endParaRPr>
          </a:p>
          <a:p>
            <a:pPr lvl="5">
              <a:spcBef>
                <a:spcPts val="2250"/>
              </a:spcBef>
            </a:pPr>
            <a:r>
              <a:rPr lang="uk-UA" sz="1800" dirty="0">
                <a:solidFill>
                  <a:schemeClr val="tx2"/>
                </a:solidFill>
                <a:latin typeface="Arial" panose="020B0604020202020204" pitchFamily="34" charset="0"/>
                <a:cs typeface="Arial" panose="020B0604020202020204" pitchFamily="34" charset="0"/>
              </a:rPr>
              <a:t>Керувати повсякденною діяльністю здорових/безпечних робочих місць</a:t>
            </a:r>
          </a:p>
          <a:p>
            <a:pPr lvl="5">
              <a:spcBef>
                <a:spcPts val="2250"/>
              </a:spcBef>
            </a:pPr>
            <a:endParaRPr lang="uk-UA" sz="1800" dirty="0">
              <a:solidFill>
                <a:schemeClr val="tx2"/>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0319" y="1482233"/>
            <a:ext cx="3321143" cy="389352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08020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90538" y="1422399"/>
            <a:ext cx="7348209" cy="720795"/>
          </a:xfrm>
        </p:spPr>
        <p:txBody>
          <a:bodyPr/>
          <a:lstStyle/>
          <a:p>
            <a:r>
              <a:rPr lang="uk-UA" altLang="en-US" sz="2400" dirty="0">
                <a:latin typeface="Arial" panose="020B0604020202020204" pitchFamily="34" charset="0"/>
                <a:cs typeface="Arial" panose="020B0604020202020204" pitchFamily="34" charset="0"/>
              </a:rPr>
              <a:t>Оцінювання професійних ризиків </a:t>
            </a:r>
            <a:br>
              <a:rPr lang="uk-UA" altLang="en-US" sz="2400" dirty="0">
                <a:latin typeface="Arial" panose="020B0604020202020204" pitchFamily="34" charset="0"/>
                <a:cs typeface="Arial" panose="020B0604020202020204" pitchFamily="34" charset="0"/>
              </a:rPr>
            </a:br>
            <a:r>
              <a:rPr lang="uk-UA" altLang="en-US" sz="2400" dirty="0">
                <a:latin typeface="Arial" panose="020B0604020202020204" pitchFamily="34" charset="0"/>
                <a:cs typeface="Arial" panose="020B0604020202020204" pitchFamily="34" charset="0"/>
              </a:rPr>
              <a:t>у повсякденному житті</a:t>
            </a:r>
            <a:endParaRPr lang="es-ES" sz="24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lstStyle/>
          <a:p>
            <a:pPr lvl="1"/>
            <a:r>
              <a:rPr lang="uk-UA" altLang="en-US" dirty="0">
                <a:solidFill>
                  <a:schemeClr val="tx2"/>
                </a:solidFill>
                <a:latin typeface="Arial" panose="020B0604020202020204" pitchFamily="34" charset="0"/>
                <a:cs typeface="Arial" panose="020B0604020202020204" pitchFamily="34" charset="0"/>
              </a:rPr>
              <a:t>Приклад: перехід дороги</a:t>
            </a:r>
            <a:endParaRPr lang="en-GB" altLang="en-US" dirty="0">
              <a:solidFill>
                <a:schemeClr val="tx2"/>
              </a:solidFill>
              <a:latin typeface="Arial" panose="020B0604020202020204" pitchFamily="34" charset="0"/>
              <a:cs typeface="Arial" panose="020B0604020202020204" pitchFamily="34" charset="0"/>
            </a:endParaRPr>
          </a:p>
          <a:p>
            <a:pPr marL="285750" lvl="0" indent="-285750" eaLnBrk="0" fontAlgn="base" hangingPunct="0">
              <a:lnSpc>
                <a:spcPct val="150000"/>
              </a:lnSpc>
              <a:spcBef>
                <a:spcPct val="0"/>
              </a:spcBef>
              <a:spcAft>
                <a:spcPct val="0"/>
              </a:spcAft>
              <a:buClr>
                <a:schemeClr val="accent2"/>
              </a:buClr>
              <a:buFont typeface="Arial Unicode MS"/>
              <a:buChar char="▶"/>
            </a:pPr>
            <a:r>
              <a:rPr lang="uk-UA" altLang="en-US" b="0" dirty="0">
                <a:solidFill>
                  <a:schemeClr val="tx2"/>
                </a:solidFill>
                <a:latin typeface="Arial" panose="020B0604020202020204" pitchFamily="34" charset="0"/>
                <a:cs typeface="Arial" panose="020B0604020202020204" pitchFamily="34" charset="0"/>
              </a:rPr>
              <a:t>Я подивлюся в обидва боки та піду</a:t>
            </a:r>
            <a:r>
              <a:rPr lang="en-GB" altLang="en-US" b="0" dirty="0">
                <a:solidFill>
                  <a:schemeClr val="tx2"/>
                </a:solidFill>
                <a:latin typeface="Arial" panose="020B0604020202020204" pitchFamily="34" charset="0"/>
                <a:cs typeface="Arial" panose="020B0604020202020204" pitchFamily="34" charset="0"/>
              </a:rPr>
              <a:t>?</a:t>
            </a:r>
          </a:p>
          <a:p>
            <a:pPr marL="285750" lvl="0" indent="-285750" eaLnBrk="0" fontAlgn="base" hangingPunct="0">
              <a:lnSpc>
                <a:spcPct val="150000"/>
              </a:lnSpc>
              <a:spcBef>
                <a:spcPct val="0"/>
              </a:spcBef>
              <a:spcAft>
                <a:spcPct val="0"/>
              </a:spcAft>
              <a:buClr>
                <a:schemeClr val="accent2"/>
              </a:buClr>
              <a:buFont typeface="Arial Unicode MS"/>
              <a:buChar char="▶"/>
            </a:pPr>
            <a:r>
              <a:rPr lang="uk-UA" altLang="en-US" b="0" dirty="0">
                <a:solidFill>
                  <a:schemeClr val="tx2"/>
                </a:solidFill>
                <a:latin typeface="Arial" panose="020B0604020202020204" pitchFamily="34" charset="0"/>
                <a:cs typeface="Arial" panose="020B0604020202020204" pitchFamily="34" charset="0"/>
              </a:rPr>
              <a:t>Я скористаюся «зеброю»?</a:t>
            </a:r>
            <a:endParaRPr lang="en-GB" altLang="en-US" b="0" dirty="0">
              <a:solidFill>
                <a:schemeClr val="tx2"/>
              </a:solidFill>
              <a:latin typeface="Arial" panose="020B0604020202020204" pitchFamily="34" charset="0"/>
              <a:cs typeface="Arial" panose="020B0604020202020204" pitchFamily="34" charset="0"/>
            </a:endParaRPr>
          </a:p>
          <a:p>
            <a:pPr marL="285750" lvl="0" indent="-285750" eaLnBrk="0" fontAlgn="base" hangingPunct="0">
              <a:lnSpc>
                <a:spcPct val="150000"/>
              </a:lnSpc>
              <a:spcBef>
                <a:spcPct val="0"/>
              </a:spcBef>
              <a:spcAft>
                <a:spcPct val="0"/>
              </a:spcAft>
              <a:buClr>
                <a:schemeClr val="accent2"/>
              </a:buClr>
              <a:buFont typeface="Arial Unicode MS"/>
              <a:buChar char="▶"/>
            </a:pPr>
            <a:r>
              <a:rPr lang="uk-UA" altLang="en-US" b="0" dirty="0">
                <a:solidFill>
                  <a:schemeClr val="tx2"/>
                </a:solidFill>
                <a:latin typeface="Arial" panose="020B0604020202020204" pitchFamily="34" charset="0"/>
                <a:cs typeface="Arial" panose="020B0604020202020204" pitchFamily="34" charset="0"/>
              </a:rPr>
              <a:t>Я скористаюся переходом?</a:t>
            </a:r>
            <a:endParaRPr lang="en-GB" altLang="en-US" b="0" dirty="0">
              <a:solidFill>
                <a:schemeClr val="tx2"/>
              </a:solidFill>
              <a:latin typeface="Arial" panose="020B0604020202020204" pitchFamily="34" charset="0"/>
              <a:cs typeface="Arial" panose="020B0604020202020204" pitchFamily="34" charset="0"/>
            </a:endParaRPr>
          </a:p>
          <a:p>
            <a:pPr marL="285750" lvl="0" indent="-285750" eaLnBrk="0" fontAlgn="base" hangingPunct="0">
              <a:lnSpc>
                <a:spcPct val="150000"/>
              </a:lnSpc>
              <a:spcBef>
                <a:spcPct val="0"/>
              </a:spcBef>
              <a:spcAft>
                <a:spcPct val="0"/>
              </a:spcAft>
              <a:buClr>
                <a:schemeClr val="accent2"/>
              </a:buClr>
              <a:buFont typeface="Arial Unicode MS"/>
              <a:buChar char="▶"/>
            </a:pPr>
            <a:r>
              <a:rPr lang="uk-UA" altLang="en-US" b="0" dirty="0">
                <a:solidFill>
                  <a:schemeClr val="tx2"/>
                </a:solidFill>
                <a:latin typeface="Arial" panose="020B0604020202020204" pitchFamily="34" charset="0"/>
                <a:cs typeface="Arial" panose="020B0604020202020204" pitchFamily="34" charset="0"/>
              </a:rPr>
              <a:t>Так само на кожній дорозі</a:t>
            </a:r>
            <a:r>
              <a:rPr lang="en-GB" altLang="en-US" b="0" dirty="0">
                <a:solidFill>
                  <a:schemeClr val="tx2"/>
                </a:solidFill>
                <a:latin typeface="Arial" panose="020B0604020202020204" pitchFamily="34" charset="0"/>
                <a:cs typeface="Arial" panose="020B0604020202020204" pitchFamily="34" charset="0"/>
              </a:rPr>
              <a:t>? </a:t>
            </a:r>
            <a:r>
              <a:rPr lang="uk-UA" altLang="en-US" b="0" dirty="0">
                <a:solidFill>
                  <a:schemeClr val="tx2"/>
                </a:solidFill>
                <a:latin typeface="Arial" panose="020B0604020202020204" pitchFamily="34" charset="0"/>
                <a:cs typeface="Arial" panose="020B0604020202020204" pitchFamily="34" charset="0"/>
              </a:rPr>
              <a:t>     </a:t>
            </a:r>
            <a:br>
              <a:rPr lang="en-US" altLang="es-ES" b="0" dirty="0">
                <a:solidFill>
                  <a:schemeClr val="tx2"/>
                </a:solidFill>
                <a:latin typeface="Arial" panose="020B0604020202020204" pitchFamily="34" charset="0"/>
                <a:cs typeface="Arial" panose="020B0604020202020204" pitchFamily="34" charset="0"/>
              </a:rPr>
            </a:br>
            <a:r>
              <a:rPr lang="en-GB" altLang="en-US" b="0" dirty="0">
                <a:latin typeface="Arial" panose="020B0604020202020204" pitchFamily="34" charset="0"/>
                <a:cs typeface="Arial" panose="020B0604020202020204" pitchFamily="34" charset="0"/>
              </a:rPr>
              <a:t>•</a:t>
            </a:r>
            <a:r>
              <a:rPr lang="en-US" altLang="es-ES" b="0" dirty="0">
                <a:solidFill>
                  <a:schemeClr val="tx2"/>
                </a:solidFill>
                <a:latin typeface="Arial" panose="020B0604020202020204" pitchFamily="34" charset="0"/>
                <a:cs typeface="Arial" panose="020B0604020202020204" pitchFamily="34" charset="0"/>
              </a:rPr>
              <a:t> </a:t>
            </a:r>
            <a:r>
              <a:rPr lang="uk-UA" altLang="es-ES" b="0" dirty="0">
                <a:solidFill>
                  <a:schemeClr val="tx2"/>
                </a:solidFill>
                <a:latin typeface="Arial" panose="020B0604020202020204" pitchFamily="34" charset="0"/>
                <a:cs typeface="Arial" panose="020B0604020202020204" pitchFamily="34" charset="0"/>
              </a:rPr>
              <a:t>Швидкість автомобілів</a:t>
            </a:r>
            <a:r>
              <a:rPr lang="uk-UA" altLang="en-US" b="0" dirty="0">
                <a:solidFill>
                  <a:schemeClr val="tx2"/>
                </a:solidFill>
                <a:latin typeface="Arial" panose="020B0604020202020204" pitchFamily="34" charset="0"/>
                <a:cs typeface="Arial" panose="020B0604020202020204" pitchFamily="34" charset="0"/>
              </a:rPr>
              <a:t>?</a:t>
            </a:r>
            <a:br>
              <a:rPr lang="en-GB" altLang="en-US" b="0" dirty="0">
                <a:solidFill>
                  <a:schemeClr val="tx2"/>
                </a:solidFill>
                <a:latin typeface="Arial" panose="020B0604020202020204" pitchFamily="34" charset="0"/>
                <a:cs typeface="Arial" panose="020B0604020202020204" pitchFamily="34" charset="0"/>
              </a:rPr>
            </a:br>
            <a:r>
              <a:rPr lang="en-GB" altLang="en-US" b="0" dirty="0">
                <a:solidFill>
                  <a:srgbClr val="FA3C4B"/>
                </a:solidFill>
                <a:latin typeface="Arial" panose="020B0604020202020204" pitchFamily="34" charset="0"/>
                <a:cs typeface="Arial" panose="020B0604020202020204" pitchFamily="34" charset="0"/>
              </a:rPr>
              <a:t>•</a:t>
            </a:r>
            <a:r>
              <a:rPr lang="en-GB" altLang="en-US" b="0" dirty="0">
                <a:solidFill>
                  <a:schemeClr val="tx2"/>
                </a:solidFill>
                <a:latin typeface="Arial" panose="020B0604020202020204" pitchFamily="34" charset="0"/>
                <a:cs typeface="Arial" panose="020B0604020202020204" pitchFamily="34" charset="0"/>
              </a:rPr>
              <a:t> </a:t>
            </a:r>
            <a:r>
              <a:rPr lang="uk-UA" altLang="en-US" b="0" dirty="0">
                <a:solidFill>
                  <a:schemeClr val="tx2"/>
                </a:solidFill>
                <a:latin typeface="Arial" panose="020B0604020202020204" pitchFamily="34" charset="0"/>
                <a:cs typeface="Arial" panose="020B0604020202020204" pitchFamily="34" charset="0"/>
              </a:rPr>
              <a:t>Чи є дорога прямою</a:t>
            </a:r>
            <a:r>
              <a:rPr lang="en-GB" altLang="en-US" b="0" dirty="0">
                <a:solidFill>
                  <a:schemeClr val="tx2"/>
                </a:solidFill>
                <a:latin typeface="Arial" panose="020B0604020202020204" pitchFamily="34" charset="0"/>
                <a:cs typeface="Arial" panose="020B0604020202020204" pitchFamily="34" charset="0"/>
              </a:rPr>
              <a:t>?</a:t>
            </a:r>
            <a:endParaRPr lang="en-US" altLang="en-US" b="0" dirty="0">
              <a:solidFill>
                <a:schemeClr val="tx2"/>
              </a:solidFill>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60</a:t>
            </a:fld>
            <a:endParaRPr lang="en-GB">
              <a:latin typeface="Arial" panose="020B0604020202020204" pitchFamily="34" charset="0"/>
              <a:cs typeface="Arial" panose="020B0604020202020204" pitchFamily="34" charset="0"/>
            </a:endParaRPr>
          </a:p>
        </p:txBody>
      </p:sp>
      <p:pic>
        <p:nvPicPr>
          <p:cNvPr id="9" name="Marcador de posición de imagen 8"/>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7802401" y="1655536"/>
            <a:ext cx="3421694" cy="4127603"/>
          </a:xfrm>
          <a:prstGeom prst="rect">
            <a:avLst/>
          </a:prstGeom>
          <a:ln>
            <a:noFill/>
          </a:ln>
          <a:effectLst>
            <a:outerShdw blurRad="292100" dist="139700" dir="2700000" algn="tl" rotWithShape="0">
              <a:srgbClr val="333333">
                <a:alpha val="65000"/>
              </a:srgbClr>
            </a:outerShdw>
          </a:effectLst>
        </p:spPr>
      </p:pic>
      <p:sp>
        <p:nvSpPr>
          <p:cNvPr id="8" name="Marcador de texto 7"/>
          <p:cNvSpPr>
            <a:spLocks noGrp="1"/>
          </p:cNvSpPr>
          <p:nvPr>
            <p:ph type="body" sz="quarter" idx="14"/>
          </p:nvPr>
        </p:nvSpPr>
        <p:spPr>
          <a:xfrm>
            <a:off x="7802617" y="5406256"/>
            <a:ext cx="3413125" cy="247650"/>
          </a:xfrm>
        </p:spPr>
        <p:txBody>
          <a:bodyPr/>
          <a:lstStyle/>
          <a:p>
            <a:r>
              <a:rPr lang="uk-UA" dirty="0">
                <a:latin typeface="Arial" panose="020B0604020202020204" pitchFamily="34" charset="0"/>
                <a:cs typeface="Arial" panose="020B0604020202020204" pitchFamily="34" charset="0"/>
              </a:rPr>
              <a:t>Фото</a:t>
            </a:r>
            <a:r>
              <a:rPr lang="nl-NL" dirty="0">
                <a:latin typeface="Arial" panose="020B0604020202020204" pitchFamily="34" charset="0"/>
                <a:cs typeface="Arial" panose="020B0604020202020204" pitchFamily="34" charset="0"/>
              </a:rPr>
              <a:t>: </a:t>
            </a:r>
            <a:r>
              <a:rPr lang="nl-NL" dirty="0" err="1">
                <a:latin typeface="Arial" panose="020B0604020202020204" pitchFamily="34" charset="0"/>
                <a:cs typeface="Arial" panose="020B0604020202020204" pitchFamily="34" charset="0"/>
              </a:rPr>
              <a:t>christian-wiediger-unsplash</a:t>
            </a:r>
            <a:endParaRPr lang="es-ES" dirty="0">
              <a:latin typeface="Arial" panose="020B0604020202020204" pitchFamily="34" charset="0"/>
              <a:cs typeface="Arial" panose="020B0604020202020204" pitchFamily="34" charset="0"/>
            </a:endParaRPr>
          </a:p>
        </p:txBody>
      </p:sp>
      <p:pic>
        <p:nvPicPr>
          <p:cNvPr id="10"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42354907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36524" y="2966764"/>
            <a:ext cx="6761024" cy="3891236"/>
          </a:xfrm>
          <a:prstGeom prst="rect">
            <a:avLst/>
          </a:prstGeom>
        </p:spPr>
      </p:pic>
      <p:sp>
        <p:nvSpPr>
          <p:cNvPr id="2" name="Título 1"/>
          <p:cNvSpPr>
            <a:spLocks noGrp="1"/>
          </p:cNvSpPr>
          <p:nvPr>
            <p:ph type="title"/>
          </p:nvPr>
        </p:nvSpPr>
        <p:spPr/>
        <p:txBody>
          <a:bodyPr/>
          <a:lstStyle/>
          <a:p>
            <a:r>
              <a:rPr lang="uk-UA" dirty="0">
                <a:latin typeface="Arial" panose="020B0604020202020204" pitchFamily="34" charset="0"/>
                <a:cs typeface="Arial" panose="020B0604020202020204" pitchFamily="34" charset="0"/>
              </a:rPr>
              <a:t>Заняття</a:t>
            </a:r>
            <a:r>
              <a:rPr lang="en-GB" dirty="0">
                <a:latin typeface="Arial" panose="020B0604020202020204" pitchFamily="34" charset="0"/>
                <a:cs typeface="Arial" panose="020B0604020202020204" pitchFamily="34" charset="0"/>
              </a:rPr>
              <a:t> 3</a:t>
            </a:r>
            <a:endParaRPr lang="es-ES" dirty="0">
              <a:latin typeface="Arial" panose="020B0604020202020204" pitchFamily="34" charset="0"/>
              <a:cs typeface="Arial" panose="020B0604020202020204" pitchFamily="34" charset="0"/>
            </a:endParaRPr>
          </a:p>
        </p:txBody>
      </p:sp>
      <p:sp>
        <p:nvSpPr>
          <p:cNvPr id="3" name="Marcador de texto 2"/>
          <p:cNvSpPr>
            <a:spLocks noGrp="1"/>
          </p:cNvSpPr>
          <p:nvPr>
            <p:ph type="body" idx="1"/>
          </p:nvPr>
        </p:nvSpPr>
        <p:spPr>
          <a:xfrm>
            <a:off x="490538" y="3929720"/>
            <a:ext cx="8540283" cy="1656000"/>
          </a:xfrm>
        </p:spPr>
        <p:txBody>
          <a:bodyPr/>
          <a:lstStyle/>
          <a:p>
            <a:r>
              <a:rPr lang="uk-UA" b="1" dirty="0">
                <a:solidFill>
                  <a:schemeClr val="accent2">
                    <a:lumMod val="75000"/>
                  </a:schemeClr>
                </a:solidFill>
                <a:latin typeface="Arial" panose="020B0604020202020204" pitchFamily="34" charset="0"/>
                <a:cs typeface="Arial" panose="020B0604020202020204" pitchFamily="34" charset="0"/>
              </a:rPr>
              <a:t>Оцінювання професійних ризиків</a:t>
            </a:r>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7406418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62</a:t>
            </a:fld>
            <a:endParaRPr lang="en-GB">
              <a:latin typeface="Arial" panose="020B0604020202020204" pitchFamily="34" charset="0"/>
              <a:cs typeface="Arial" panose="020B0604020202020204" pitchFamily="34" charset="0"/>
            </a:endParaRPr>
          </a:p>
        </p:txBody>
      </p:sp>
      <p:sp>
        <p:nvSpPr>
          <p:cNvPr id="5" name="Title 1"/>
          <p:cNvSpPr txBox="1">
            <a:spLocks/>
          </p:cNvSpPr>
          <p:nvPr/>
        </p:nvSpPr>
        <p:spPr>
          <a:xfrm>
            <a:off x="399900" y="1347893"/>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dirty="0">
                <a:latin typeface="Arial" panose="020B0604020202020204" pitchFamily="34" charset="0"/>
                <a:cs typeface="Arial" panose="020B0604020202020204" pitchFamily="34" charset="0"/>
              </a:rPr>
              <a:t>Цілі заняття 3 та очікуваний результат</a:t>
            </a:r>
            <a:endParaRPr lang="en-GB" sz="2400"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1800" b="0" dirty="0">
                <a:solidFill>
                  <a:schemeClr val="tx2"/>
                </a:solidFill>
                <a:latin typeface="Arial" panose="020B0604020202020204" pitchFamily="34" charset="0"/>
                <a:cs typeface="Arial" panose="020B0604020202020204" pitchFamily="34" charset="0"/>
              </a:rPr>
              <a:t>Після цього заняття ви </a:t>
            </a:r>
            <a:r>
              <a:rPr lang="uk-UA" sz="18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розумітимете поняття </a:t>
            </a:r>
            <a:r>
              <a:rPr lang="uk-UA" b="0" dirty="0">
                <a:solidFill>
                  <a:schemeClr val="tx2"/>
                </a:solidFill>
                <a:latin typeface="Arial" panose="020B0604020202020204" pitchFamily="34" charset="0"/>
                <a:ea typeface="Calibri" panose="020F0502020204030204" pitchFamily="34" charset="0"/>
                <a:cs typeface="Arial" panose="020B0604020202020204" pitchFamily="34" charset="0"/>
              </a:rPr>
              <a:t>«оцінювання професійних ризиків</a:t>
            </a:r>
            <a:r>
              <a:rPr lang="uk-UA" sz="18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 і зможете:</a:t>
            </a:r>
            <a:endParaRPr lang="en-GB" b="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Виявляти </a:t>
            </a:r>
            <a:r>
              <a:rPr lang="uk-UA" dirty="0">
                <a:solidFill>
                  <a:schemeClr val="tx2"/>
                </a:solidFill>
                <a:latin typeface="Arial" panose="020B0604020202020204" pitchFamily="34" charset="0"/>
                <a:ea typeface="Calibri" panose="020F0502020204030204" pitchFamily="34" charset="0"/>
                <a:cs typeface="Arial" panose="020B0604020202020204" pitchFamily="34" charset="0"/>
              </a:rPr>
              <a:t>небезпечні та шкідливі професійні фактори </a:t>
            </a:r>
            <a:endParaRPr lang="uk-UA" sz="200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Визначати, кому може бути завдано шкоди і як саме</a:t>
            </a:r>
            <a:endParaRPr lang="en-GB" sz="200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Оцінювати професійні ризики</a:t>
            </a:r>
            <a:endParaRPr lang="en-GB" sz="2000" dirty="0">
              <a:solidFill>
                <a:schemeClr val="tx2"/>
              </a:solidFill>
              <a:latin typeface="Arial" panose="020B0604020202020204" pitchFamily="34" charset="0"/>
              <a:cs typeface="Arial" panose="020B0604020202020204" pitchFamily="34" charset="0"/>
            </a:endParaRPr>
          </a:p>
          <a:p>
            <a:pPr marL="457200" lvl="1" indent="-457200">
              <a:spcBef>
                <a:spcPts val="1200"/>
              </a:spcBef>
              <a:buFont typeface="Calibri" pitchFamily="34" charset="0"/>
              <a:buAutoNum type="arabicPeriod"/>
            </a:pPr>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Знати й використовувати карти і матриці професійних ризиків</a:t>
            </a:r>
            <a:endParaRPr lang="en-GB" sz="2000" dirty="0">
              <a:solidFill>
                <a:schemeClr val="tx2"/>
              </a:solidFill>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73886" y="1347893"/>
            <a:ext cx="3348038" cy="4464050"/>
          </a:xfrm>
          <a:prstGeom prst="rect">
            <a:avLst/>
          </a:prstGeom>
          <a:ln>
            <a:noFill/>
          </a:ln>
          <a:effectLst/>
        </p:spPr>
      </p:pic>
      <p:sp>
        <p:nvSpPr>
          <p:cNvPr id="3" name="Footer Placeholder 4">
            <a:extLst>
              <a:ext uri="{FF2B5EF4-FFF2-40B4-BE49-F238E27FC236}">
                <a16:creationId xmlns:a16="http://schemas.microsoft.com/office/drawing/2014/main" id="{08F928B9-E84B-2B71-CF88-FBE66B28B6A0}"/>
              </a:ext>
            </a:extLst>
          </p:cNvPr>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0213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81CCADD-A158-E040-80EC-7FB7B98E88E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8374" y="1334830"/>
            <a:ext cx="7655669" cy="4007381"/>
          </a:xfrm>
          <a:prstGeom prst="rect">
            <a:avLst/>
          </a:prstGeom>
        </p:spPr>
      </p:pic>
      <p:sp>
        <p:nvSpPr>
          <p:cNvPr id="2" name="Título 1"/>
          <p:cNvSpPr>
            <a:spLocks noGrp="1"/>
          </p:cNvSpPr>
          <p:nvPr>
            <p:ph type="title"/>
          </p:nvPr>
        </p:nvSpPr>
        <p:spPr>
          <a:xfrm>
            <a:off x="490538" y="1423195"/>
            <a:ext cx="3867383" cy="720000"/>
          </a:xfrm>
        </p:spPr>
        <p:txBody>
          <a:bodyPr/>
          <a:lstStyle/>
          <a:p>
            <a:r>
              <a:rPr lang="uk-UA" sz="2400" dirty="0">
                <a:latin typeface="Arial" panose="020B0604020202020204" pitchFamily="34" charset="0"/>
                <a:cs typeface="Arial" panose="020B0604020202020204" pitchFamily="34" charset="0"/>
              </a:rPr>
              <a:t>Оцінювання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професійних ризиків</a:t>
            </a:r>
            <a:endParaRPr lang="es-ES" sz="2400" dirty="0">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63</a:t>
            </a:fld>
            <a:endParaRPr lang="en-GB">
              <a:latin typeface="Arial" panose="020B0604020202020204" pitchFamily="34" charset="0"/>
              <a:cs typeface="Arial" panose="020B0604020202020204" pitchFamily="34" charset="0"/>
            </a:endParaRPr>
          </a:p>
        </p:txBody>
      </p:sp>
      <p:sp>
        <p:nvSpPr>
          <p:cNvPr id="3" name="Marcador de contenido 2"/>
          <p:cNvSpPr>
            <a:spLocks noGrp="1"/>
          </p:cNvSpPr>
          <p:nvPr>
            <p:ph type="body" sz="quarter" idx="13"/>
          </p:nvPr>
        </p:nvSpPr>
        <p:spPr>
          <a:xfrm>
            <a:off x="385951" y="2584824"/>
            <a:ext cx="3659842" cy="3137648"/>
          </a:xfrm>
        </p:spPr>
        <p:txBody>
          <a:bodyPr/>
          <a:lstStyle/>
          <a:p>
            <a:pPr defTabSz="457200"/>
            <a:r>
              <a:rPr lang="uk-UA" sz="1800" dirty="0">
                <a:solidFill>
                  <a:srgbClr val="FF0000"/>
                </a:solidFill>
                <a:latin typeface="Arial" panose="020B0604020202020204" pitchFamily="34" charset="0"/>
                <a:cs typeface="Arial" panose="020B0604020202020204" pitchFamily="34" charset="0"/>
              </a:rPr>
              <a:t>Зазвичай ми приділяємо увагу тільки професійному ризику, АЛЕ під час оцінювання професійних ризиків необхідно </a:t>
            </a:r>
            <a:r>
              <a:rPr lang="uk-UA" sz="1800" b="1" dirty="0">
                <a:solidFill>
                  <a:srgbClr val="FF0000"/>
                </a:solidFill>
                <a:latin typeface="Arial" panose="020B0604020202020204" pitchFamily="34" charset="0"/>
                <a:cs typeface="Arial" panose="020B0604020202020204" pitchFamily="34" charset="0"/>
              </a:rPr>
              <a:t>зосередитися на </a:t>
            </a:r>
            <a:r>
              <a:rPr lang="ru-RU" sz="1800" b="1" dirty="0" err="1">
                <a:solidFill>
                  <a:srgbClr val="FF0000"/>
                </a:solidFill>
                <a:latin typeface="Arial" panose="020B0604020202020204" pitchFamily="34" charset="0"/>
                <a:cs typeface="Arial" panose="020B0604020202020204" pitchFamily="34" charset="0"/>
              </a:rPr>
              <a:t>небезпечних</a:t>
            </a:r>
            <a:r>
              <a:rPr lang="ru-RU" sz="1800" b="1" dirty="0">
                <a:solidFill>
                  <a:srgbClr val="FF0000"/>
                </a:solidFill>
                <a:latin typeface="Arial" panose="020B0604020202020204" pitchFamily="34" charset="0"/>
                <a:cs typeface="Arial" panose="020B0604020202020204" pitchFamily="34" charset="0"/>
              </a:rPr>
              <a:t> та </a:t>
            </a:r>
            <a:r>
              <a:rPr lang="ru-RU" sz="1800" b="1" dirty="0" err="1">
                <a:solidFill>
                  <a:srgbClr val="FF0000"/>
                </a:solidFill>
                <a:latin typeface="Arial" panose="020B0604020202020204" pitchFamily="34" charset="0"/>
                <a:cs typeface="Arial" panose="020B0604020202020204" pitchFamily="34" charset="0"/>
              </a:rPr>
              <a:t>шкідливих</a:t>
            </a:r>
            <a:r>
              <a:rPr lang="ru-RU" sz="1800" b="1" dirty="0">
                <a:solidFill>
                  <a:srgbClr val="FF0000"/>
                </a:solidFill>
                <a:latin typeface="Arial" panose="020B0604020202020204" pitchFamily="34" charset="0"/>
                <a:cs typeface="Arial" panose="020B0604020202020204" pitchFamily="34" charset="0"/>
              </a:rPr>
              <a:t> </a:t>
            </a:r>
            <a:r>
              <a:rPr lang="ru-RU" sz="1800" b="1" dirty="0" err="1">
                <a:solidFill>
                  <a:srgbClr val="FF0000"/>
                </a:solidFill>
                <a:latin typeface="Arial" panose="020B0604020202020204" pitchFamily="34" charset="0"/>
                <a:cs typeface="Arial" panose="020B0604020202020204" pitchFamily="34" charset="0"/>
              </a:rPr>
              <a:t>професійних</a:t>
            </a:r>
            <a:r>
              <a:rPr lang="ru-RU" sz="1800" b="1" dirty="0">
                <a:solidFill>
                  <a:srgbClr val="FF0000"/>
                </a:solidFill>
                <a:latin typeface="Arial" panose="020B0604020202020204" pitchFamily="34" charset="0"/>
                <a:cs typeface="Arial" panose="020B0604020202020204" pitchFamily="34" charset="0"/>
              </a:rPr>
              <a:t> факторах </a:t>
            </a:r>
            <a:endParaRPr lang="en-US" sz="1800" dirty="0">
              <a:solidFill>
                <a:srgbClr val="FF0000"/>
              </a:solidFill>
              <a:latin typeface="Arial" panose="020B0604020202020204" pitchFamily="34" charset="0"/>
              <a:cs typeface="Arial" panose="020B0604020202020204" pitchFamily="34" charset="0"/>
            </a:endParaRPr>
          </a:p>
        </p:txBody>
      </p:sp>
      <p:sp>
        <p:nvSpPr>
          <p:cNvPr id="8" name="Marcador de contenido 2"/>
          <p:cNvSpPr txBox="1">
            <a:spLocks/>
          </p:cNvSpPr>
          <p:nvPr/>
        </p:nvSpPr>
        <p:spPr>
          <a:xfrm>
            <a:off x="7920169" y="5496873"/>
            <a:ext cx="2694137"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0" fontAlgn="base" hangingPunct="0">
              <a:lnSpc>
                <a:spcPct val="110000"/>
              </a:lnSpc>
              <a:spcBef>
                <a:spcPct val="0"/>
              </a:spcBef>
              <a:spcAft>
                <a:spcPct val="0"/>
              </a:spcAft>
              <a:buClr>
                <a:schemeClr val="accent2"/>
              </a:buClr>
              <a:buFont typeface="Arial Unicode MS"/>
              <a:buChar char="▶"/>
            </a:pPr>
            <a:r>
              <a:rPr lang="uk-UA" sz="1400" b="0" dirty="0">
                <a:solidFill>
                  <a:schemeClr val="tx2"/>
                </a:solidFill>
                <a:latin typeface="Arial" panose="020B0604020202020204" pitchFamily="34" charset="0"/>
                <a:cs typeface="Arial" panose="020B0604020202020204" pitchFamily="34" charset="0"/>
              </a:rPr>
              <a:t>Нещасні випадки трапляються за участі людей</a:t>
            </a:r>
            <a:endParaRPr lang="en-GB" sz="1400" b="0" dirty="0">
              <a:solidFill>
                <a:schemeClr val="tx2"/>
              </a:solidFill>
              <a:latin typeface="Arial" panose="020B0604020202020204" pitchFamily="34" charset="0"/>
              <a:cs typeface="Arial" panose="020B0604020202020204" pitchFamily="34" charset="0"/>
            </a:endParaRPr>
          </a:p>
        </p:txBody>
      </p:sp>
      <p:sp>
        <p:nvSpPr>
          <p:cNvPr id="13" name="Marcador de contenido 2"/>
          <p:cNvSpPr txBox="1">
            <a:spLocks/>
          </p:cNvSpPr>
          <p:nvPr/>
        </p:nvSpPr>
        <p:spPr>
          <a:xfrm>
            <a:off x="4357921" y="5484922"/>
            <a:ext cx="2815450"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0" fontAlgn="base" hangingPunct="0">
              <a:lnSpc>
                <a:spcPct val="110000"/>
              </a:lnSpc>
              <a:spcBef>
                <a:spcPct val="0"/>
              </a:spcBef>
              <a:spcAft>
                <a:spcPct val="0"/>
              </a:spcAft>
              <a:buClr>
                <a:schemeClr val="accent2"/>
              </a:buClr>
              <a:buFont typeface="Arial Unicode MS"/>
              <a:buChar char="▶"/>
            </a:pPr>
            <a:r>
              <a:rPr lang="uk-UA" sz="1400" b="0" dirty="0">
                <a:solidFill>
                  <a:schemeClr val="tx2"/>
                </a:solidFill>
                <a:latin typeface="Arial" panose="020B0604020202020204" pitchFamily="34" charset="0"/>
                <a:cs typeface="Arial" panose="020B0604020202020204" pitchFamily="34" charset="0"/>
              </a:rPr>
              <a:t>Жодні нещасні випадки не трапляються без участі людей</a:t>
            </a:r>
            <a:endParaRPr lang="en-GB" sz="1400" b="0" dirty="0">
              <a:solidFill>
                <a:schemeClr val="tx2"/>
              </a:solidFill>
              <a:latin typeface="Arial" panose="020B0604020202020204" pitchFamily="34" charset="0"/>
              <a:cs typeface="Arial" panose="020B0604020202020204" pitchFamily="34" charset="0"/>
            </a:endParaRPr>
          </a:p>
        </p:txBody>
      </p:sp>
      <p:cxnSp>
        <p:nvCxnSpPr>
          <p:cNvPr id="16" name="Conector recto 15"/>
          <p:cNvCxnSpPr/>
          <p:nvPr/>
        </p:nvCxnSpPr>
        <p:spPr>
          <a:xfrm>
            <a:off x="4338918" y="5393765"/>
            <a:ext cx="2674470"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1" name="Conector recto 15">
            <a:extLst>
              <a:ext uri="{FF2B5EF4-FFF2-40B4-BE49-F238E27FC236}">
                <a16:creationId xmlns:a16="http://schemas.microsoft.com/office/drawing/2014/main" id="{3BC5CF73-649F-458E-B31C-89552C8C15B1}"/>
              </a:ext>
            </a:extLst>
          </p:cNvPr>
          <p:cNvCxnSpPr/>
          <p:nvPr/>
        </p:nvCxnSpPr>
        <p:spPr>
          <a:xfrm>
            <a:off x="7920169" y="5393765"/>
            <a:ext cx="2674470"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59554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81336"/>
            <a:ext cx="2173871" cy="1807121"/>
          </a:xfrm>
        </p:spPr>
        <p:txBody>
          <a:bodyPr/>
          <a:lstStyle/>
          <a:p>
            <a:r>
              <a:rPr lang="ru-RU" sz="2400" dirty="0">
                <a:latin typeface="Arial" panose="020B0604020202020204" pitchFamily="34" charset="0"/>
                <a:cs typeface="Arial" panose="020B0604020202020204" pitchFamily="34" charset="0"/>
              </a:rPr>
              <a:t>5 </a:t>
            </a:r>
            <a:r>
              <a:rPr lang="uk-UA" sz="2400" dirty="0">
                <a:latin typeface="Arial" panose="020B0604020202020204" pitchFamily="34" charset="0"/>
                <a:cs typeface="Arial" panose="020B0604020202020204" pitchFamily="34" charset="0"/>
              </a:rPr>
              <a:t>кроків</a:t>
            </a:r>
            <a:br>
              <a:rPr lang="uk-UA" sz="2400" strike="sngStrike"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оцінювання </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професійних</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ризиків </a:t>
            </a:r>
            <a:endParaRPr lang="es-ES" sz="2400" dirty="0">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b="1" smtClean="0">
                <a:latin typeface="Arial" panose="020B0604020202020204" pitchFamily="34" charset="0"/>
                <a:cs typeface="Arial" panose="020B0604020202020204" pitchFamily="34" charset="0"/>
              </a:rPr>
              <a:t>64</a:t>
            </a:fld>
            <a:endParaRPr lang="en-GB" b="1">
              <a:latin typeface="Arial" panose="020B0604020202020204" pitchFamily="34" charset="0"/>
              <a:cs typeface="Arial" panose="020B0604020202020204" pitchFamily="34" charset="0"/>
            </a:endParaRPr>
          </a:p>
        </p:txBody>
      </p:sp>
      <p:graphicFrame>
        <p:nvGraphicFramePr>
          <p:cNvPr id="8" name="Схема 7">
            <a:extLst>
              <a:ext uri="{FF2B5EF4-FFF2-40B4-BE49-F238E27FC236}">
                <a16:creationId xmlns:a16="http://schemas.microsoft.com/office/drawing/2014/main" id="{A9FE7B25-49B8-BFB6-1553-27734E93277F}"/>
              </a:ext>
            </a:extLst>
          </p:cNvPr>
          <p:cNvGraphicFramePr/>
          <p:nvPr>
            <p:extLst>
              <p:ext uri="{D42A27DB-BD31-4B8C-83A1-F6EECF244321}">
                <p14:modId xmlns:p14="http://schemas.microsoft.com/office/powerpoint/2010/main" val="2229566556"/>
              </p:ext>
            </p:extLst>
          </p:nvPr>
        </p:nvGraphicFramePr>
        <p:xfrm>
          <a:off x="1873102" y="489944"/>
          <a:ext cx="8393618" cy="6025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Блок-схема: узел 2">
            <a:extLst>
              <a:ext uri="{FF2B5EF4-FFF2-40B4-BE49-F238E27FC236}">
                <a16:creationId xmlns:a16="http://schemas.microsoft.com/office/drawing/2014/main" id="{52AC357A-2810-8016-CC08-D6E435725786}"/>
              </a:ext>
            </a:extLst>
          </p:cNvPr>
          <p:cNvSpPr/>
          <p:nvPr/>
        </p:nvSpPr>
        <p:spPr>
          <a:xfrm>
            <a:off x="4962194" y="2566987"/>
            <a:ext cx="2252525" cy="2272431"/>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b="1">
              <a:latin typeface="Arial" panose="020B0604020202020204" pitchFamily="34" charset="0"/>
              <a:cs typeface="Arial" panose="020B0604020202020204" pitchFamily="34" charset="0"/>
            </a:endParaRPr>
          </a:p>
        </p:txBody>
      </p:sp>
      <p:sp>
        <p:nvSpPr>
          <p:cNvPr id="10" name="Блок-схема: узел 9">
            <a:extLst>
              <a:ext uri="{FF2B5EF4-FFF2-40B4-BE49-F238E27FC236}">
                <a16:creationId xmlns:a16="http://schemas.microsoft.com/office/drawing/2014/main" id="{7C1817EA-1B25-B5E0-B41C-6699E0BA9233}"/>
              </a:ext>
            </a:extLst>
          </p:cNvPr>
          <p:cNvSpPr/>
          <p:nvPr/>
        </p:nvSpPr>
        <p:spPr>
          <a:xfrm>
            <a:off x="9207324" y="4769581"/>
            <a:ext cx="1718256" cy="1684565"/>
          </a:xfrm>
          <a:prstGeom prst="flowChartConnector">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dirty="0">
                <a:solidFill>
                  <a:schemeClr val="bg1"/>
                </a:solidFill>
                <a:latin typeface="Arial" panose="020B0604020202020204" pitchFamily="34" charset="0"/>
                <a:cs typeface="Arial" panose="020B0604020202020204" pitchFamily="34" charset="0"/>
              </a:rPr>
              <a:t>Запобіжні плани та програми</a:t>
            </a:r>
            <a:endParaRPr lang="en-US" sz="1400" dirty="0">
              <a:solidFill>
                <a:schemeClr val="bg1"/>
              </a:solidFill>
              <a:latin typeface="Arial" panose="020B0604020202020204" pitchFamily="34" charset="0"/>
              <a:cs typeface="Arial" panose="020B0604020202020204" pitchFamily="34" charset="0"/>
            </a:endParaRPr>
          </a:p>
        </p:txBody>
      </p:sp>
      <p:sp>
        <p:nvSpPr>
          <p:cNvPr id="11" name="Стрелка: вправо 10">
            <a:extLst>
              <a:ext uri="{FF2B5EF4-FFF2-40B4-BE49-F238E27FC236}">
                <a16:creationId xmlns:a16="http://schemas.microsoft.com/office/drawing/2014/main" id="{E0005961-ADA7-2EFB-82BA-B6A4CE3C951E}"/>
              </a:ext>
            </a:extLst>
          </p:cNvPr>
          <p:cNvSpPr/>
          <p:nvPr/>
        </p:nvSpPr>
        <p:spPr>
          <a:xfrm>
            <a:off x="9420510" y="2706657"/>
            <a:ext cx="619988" cy="567594"/>
          </a:xfrm>
          <a:prstGeom prst="rightArrow">
            <a:avLst/>
          </a:prstGeom>
          <a:solidFill>
            <a:schemeClr val="accent6">
              <a:lumMod val="50000"/>
            </a:schemeClr>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atin typeface="Arial" panose="020B0604020202020204" pitchFamily="34" charset="0"/>
              <a:cs typeface="Arial" panose="020B0604020202020204" pitchFamily="34" charset="0"/>
            </a:endParaRPr>
          </a:p>
        </p:txBody>
      </p:sp>
      <p:sp>
        <p:nvSpPr>
          <p:cNvPr id="12" name="Стрелка: вправо 11">
            <a:extLst>
              <a:ext uri="{FF2B5EF4-FFF2-40B4-BE49-F238E27FC236}">
                <a16:creationId xmlns:a16="http://schemas.microsoft.com/office/drawing/2014/main" id="{73078CE2-9E73-56AD-032C-D68822FFA86F}"/>
              </a:ext>
            </a:extLst>
          </p:cNvPr>
          <p:cNvSpPr/>
          <p:nvPr/>
        </p:nvSpPr>
        <p:spPr>
          <a:xfrm>
            <a:off x="8511541" y="5328067"/>
            <a:ext cx="619988" cy="567594"/>
          </a:xfrm>
          <a:prstGeom prst="rightArrow">
            <a:avLst/>
          </a:prstGeom>
          <a:solidFill>
            <a:schemeClr val="accent6">
              <a:lumMod val="50000"/>
            </a:schemeClr>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0C16DEC-A062-8431-01FC-216EF8A6DA78}"/>
              </a:ext>
            </a:extLst>
          </p:cNvPr>
          <p:cNvSpPr txBox="1"/>
          <p:nvPr/>
        </p:nvSpPr>
        <p:spPr>
          <a:xfrm>
            <a:off x="5018042" y="3171017"/>
            <a:ext cx="2196677" cy="1015663"/>
          </a:xfrm>
          <a:prstGeom prst="rect">
            <a:avLst/>
          </a:prstGeom>
          <a:noFill/>
        </p:spPr>
        <p:txBody>
          <a:bodyPr wrap="square" rtlCol="0">
            <a:spAutoFit/>
          </a:bodyPr>
          <a:lstStyle/>
          <a:p>
            <a:pPr algn="ctr"/>
            <a:r>
              <a:rPr lang="uk-UA" sz="2000" b="1" kern="1200" dirty="0">
                <a:solidFill>
                  <a:schemeClr val="bg2"/>
                </a:solidFill>
                <a:latin typeface="Arial" panose="020B0604020202020204" pitchFamily="34" charset="0"/>
                <a:cs typeface="Arial" panose="020B0604020202020204" pitchFamily="34" charset="0"/>
              </a:rPr>
              <a:t>Управління</a:t>
            </a:r>
          </a:p>
          <a:p>
            <a:pPr algn="ctr"/>
            <a:r>
              <a:rPr lang="uk-UA" sz="2000" b="1" dirty="0">
                <a:solidFill>
                  <a:schemeClr val="bg2"/>
                </a:solidFill>
                <a:latin typeface="Arial" panose="020B0604020202020204" pitchFamily="34" charset="0"/>
                <a:cs typeface="Arial" panose="020B0604020202020204" pitchFamily="34" charset="0"/>
              </a:rPr>
              <a:t>професійними ризиками</a:t>
            </a:r>
            <a:endParaRPr lang="uk-UA" sz="2000" b="1" kern="1200" dirty="0">
              <a:solidFill>
                <a:schemeClr val="bg2"/>
              </a:solidFill>
              <a:latin typeface="Arial" panose="020B0604020202020204" pitchFamily="34" charset="0"/>
              <a:cs typeface="Arial" panose="020B0604020202020204" pitchFamily="34" charset="0"/>
            </a:endParaRPr>
          </a:p>
        </p:txBody>
      </p:sp>
      <p:sp>
        <p:nvSpPr>
          <p:cNvPr id="15" name="Блок-схема: узел 9">
            <a:extLst>
              <a:ext uri="{FF2B5EF4-FFF2-40B4-BE49-F238E27FC236}">
                <a16:creationId xmlns:a16="http://schemas.microsoft.com/office/drawing/2014/main" id="{9AA46EC7-D671-1C2F-7C66-58C22142D944}"/>
              </a:ext>
            </a:extLst>
          </p:cNvPr>
          <p:cNvSpPr/>
          <p:nvPr/>
        </p:nvSpPr>
        <p:spPr>
          <a:xfrm>
            <a:off x="10122906" y="2148172"/>
            <a:ext cx="1718256" cy="1684565"/>
          </a:xfrm>
          <a:prstGeom prst="flowChartConnector">
            <a:avLst/>
          </a:prstGeom>
          <a:solidFill>
            <a:srgbClr val="BAED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uk-UA" sz="1400" kern="1200" dirty="0">
                <a:solidFill>
                  <a:schemeClr val="tx1"/>
                </a:solidFill>
                <a:latin typeface="Arial" panose="020B0604020202020204" pitchFamily="34" charset="0"/>
                <a:cs typeface="Arial" panose="020B0604020202020204" pitchFamily="34" charset="0"/>
              </a:rPr>
              <a:t>Характери</a:t>
            </a:r>
            <a:r>
              <a:rPr lang="en-US" sz="1400" kern="1200" dirty="0">
                <a:solidFill>
                  <a:schemeClr val="tx1"/>
                </a:solidFill>
                <a:latin typeface="Arial" panose="020B0604020202020204" pitchFamily="34" charset="0"/>
                <a:cs typeface="Arial" panose="020B0604020202020204" pitchFamily="34" charset="0"/>
              </a:rPr>
              <a:t>-</a:t>
            </a:r>
            <a:r>
              <a:rPr lang="uk-UA" sz="1400" kern="1200" dirty="0" err="1">
                <a:solidFill>
                  <a:schemeClr val="tx1"/>
                </a:solidFill>
                <a:latin typeface="Arial" panose="020B0604020202020204" pitchFamily="34" charset="0"/>
                <a:cs typeface="Arial" panose="020B0604020202020204" pitchFamily="34" charset="0"/>
              </a:rPr>
              <a:t>зація</a:t>
            </a:r>
            <a:r>
              <a:rPr lang="uk-UA" sz="1400" kern="1200" dirty="0">
                <a:solidFill>
                  <a:schemeClr val="tx1"/>
                </a:solidFill>
                <a:latin typeface="Arial" panose="020B0604020202020204" pitchFamily="34" charset="0"/>
                <a:cs typeface="Arial" panose="020B0604020202020204" pitchFamily="34" charset="0"/>
              </a:rPr>
              <a:t> професійних ризиків</a:t>
            </a:r>
          </a:p>
        </p:txBody>
      </p:sp>
    </p:spTree>
    <p:extLst>
      <p:ext uri="{BB962C8B-B14F-4D97-AF65-F5344CB8AC3E}">
        <p14:creationId xmlns:p14="http://schemas.microsoft.com/office/powerpoint/2010/main" val="37975490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o Número do Diapositivo 5"/>
          <p:cNvSpPr>
            <a:spLocks noGrp="1"/>
          </p:cNvSpPr>
          <p:nvPr>
            <p:ph type="sldNum" sz="quarter" idx="12"/>
          </p:nvPr>
        </p:nvSpPr>
        <p:spPr/>
        <p:txBody>
          <a:bodyPr/>
          <a:lstStyle/>
          <a:p>
            <a:fld id="{C4A5E120-A333-4F72-A717-622EC90E8CA5}" type="slidenum">
              <a:rPr lang="uk-UA" smtClean="0">
                <a:latin typeface="Arial" panose="020B0604020202020204" pitchFamily="34" charset="0"/>
                <a:cs typeface="Arial" panose="020B0604020202020204" pitchFamily="34" charset="0"/>
              </a:rPr>
              <a:t>65</a:t>
            </a:fld>
            <a:endParaRPr lang="uk-UA" dirty="0">
              <a:latin typeface="Arial" panose="020B0604020202020204" pitchFamily="34" charset="0"/>
              <a:cs typeface="Arial" panose="020B0604020202020204" pitchFamily="34" charset="0"/>
            </a:endParaRPr>
          </a:p>
        </p:txBody>
      </p:sp>
      <p:pic>
        <p:nvPicPr>
          <p:cNvPr id="5128" name="Picture 8" descr="ÐÐ°ÑÑÐ¸Ð½ÐºÐ¸ Ð¿Ð¾ Ð·Ð°Ð¿ÑÐ¾ÑÑ ÑÑÑÐ½Ð¸Ð¹ ÐµÐ»ÐµÐºÑÑÐ¾ÑÐ½ÑÑÑÑÐ¼ÐµÐ½Ñ">
            <a:extLst>
              <a:ext uri="{FF2B5EF4-FFF2-40B4-BE49-F238E27FC236}">
                <a16:creationId xmlns:a16="http://schemas.microsoft.com/office/drawing/2014/main" id="{5400F43E-3090-4936-8984-09DA7D63A1C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793461" y="5302919"/>
            <a:ext cx="4834764" cy="1208691"/>
          </a:xfrm>
          <a:prstGeom prst="rect">
            <a:avLst/>
          </a:prstGeom>
          <a:noFill/>
          <a:ln>
            <a:noFill/>
          </a:ln>
          <a:effectLst/>
          <a:extLst>
            <a:ext uri="{909E8E84-426E-40DD-AFC4-6F175D3DCCD1}">
              <a14:hiddenFill xmlns:a14="http://schemas.microsoft.com/office/drawing/2010/main">
                <a:solidFill>
                  <a:srgbClr val="FFFFFF"/>
                </a:solidFill>
              </a14:hiddenFill>
            </a:ext>
          </a:extLst>
        </p:spPr>
      </p:pic>
      <p:pic>
        <p:nvPicPr>
          <p:cNvPr id="5132" name="Picture 12" descr="ÐÐ¾ÑÐ¾Ð¶ÐµÐµ Ð¸Ð·Ð¾Ð±ÑÐ°Ð¶ÐµÐ½Ð¸Ðµ">
            <a:extLst>
              <a:ext uri="{FF2B5EF4-FFF2-40B4-BE49-F238E27FC236}">
                <a16:creationId xmlns:a16="http://schemas.microsoft.com/office/drawing/2014/main" id="{4232A3D5-DDDE-45D5-B045-9BC45F8911A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02400" y="2856765"/>
            <a:ext cx="4569165" cy="2290304"/>
          </a:xfrm>
          <a:prstGeom prst="rect">
            <a:avLst/>
          </a:prstGeom>
          <a:noFill/>
          <a:ln>
            <a:noFill/>
          </a:ln>
          <a:effectLst/>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09C22978-5C65-DC6C-CE51-037535EF8180}"/>
              </a:ext>
            </a:extLst>
          </p:cNvPr>
          <p:cNvSpPr>
            <a:spLocks noGrp="1"/>
          </p:cNvSpPr>
          <p:nvPr>
            <p:ph type="title"/>
          </p:nvPr>
        </p:nvSpPr>
        <p:spPr>
          <a:xfrm>
            <a:off x="398646" y="1437338"/>
            <a:ext cx="3233432" cy="1381792"/>
          </a:xfrm>
        </p:spPr>
        <p:txBody>
          <a:bodyPr/>
          <a:lstStyle/>
          <a:p>
            <a:r>
              <a:rPr lang="uk-UA" sz="2400" dirty="0">
                <a:latin typeface="Arial" panose="020B0604020202020204" pitchFamily="34" charset="0"/>
                <a:cs typeface="Arial" panose="020B0604020202020204" pitchFamily="34" charset="0"/>
              </a:rPr>
              <a:t>Оцінювання</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професійних</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ризиків</a:t>
            </a:r>
            <a:endParaRPr lang="es-ES" sz="2400" dirty="0">
              <a:latin typeface="Arial" panose="020B0604020202020204" pitchFamily="34" charset="0"/>
              <a:cs typeface="Arial" panose="020B0604020202020204" pitchFamily="34" charset="0"/>
            </a:endParaRPr>
          </a:p>
        </p:txBody>
      </p:sp>
      <p:pic>
        <p:nvPicPr>
          <p:cNvPr id="9" name="Рисунок 8">
            <a:extLst>
              <a:ext uri="{FF2B5EF4-FFF2-40B4-BE49-F238E27FC236}">
                <a16:creationId xmlns:a16="http://schemas.microsoft.com/office/drawing/2014/main" id="{69E5BEDC-75FD-CC5C-50CA-DEFEEB5B3370}"/>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a:ext>
            </a:extLst>
          </a:blip>
          <a:srcRect/>
          <a:stretch/>
        </p:blipFill>
        <p:spPr>
          <a:xfrm>
            <a:off x="5180533" y="2128234"/>
            <a:ext cx="3447692" cy="3020307"/>
          </a:xfrm>
          <a:prstGeom prst="rect">
            <a:avLst/>
          </a:prstGeom>
          <a:ln>
            <a:noFill/>
          </a:ln>
          <a:effectLst/>
        </p:spPr>
      </p:pic>
      <p:pic>
        <p:nvPicPr>
          <p:cNvPr id="4" name="Рисунок 3">
            <a:extLst>
              <a:ext uri="{FF2B5EF4-FFF2-40B4-BE49-F238E27FC236}">
                <a16:creationId xmlns:a16="http://schemas.microsoft.com/office/drawing/2014/main" id="{92216F5C-D400-D87B-A391-8A5BCAA3482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93688" y="1111387"/>
            <a:ext cx="3075117" cy="4635226"/>
          </a:xfrm>
          <a:prstGeom prst="rect">
            <a:avLst/>
          </a:prstGeom>
          <a:ln>
            <a:noFill/>
          </a:ln>
          <a:effectLst/>
        </p:spPr>
      </p:pic>
      <p:grpSp>
        <p:nvGrpSpPr>
          <p:cNvPr id="12" name="Групувати 11">
            <a:extLst>
              <a:ext uri="{FF2B5EF4-FFF2-40B4-BE49-F238E27FC236}">
                <a16:creationId xmlns:a16="http://schemas.microsoft.com/office/drawing/2014/main" id="{1DA35EBC-91F8-2E8B-C2F6-C87B2805A431}"/>
              </a:ext>
            </a:extLst>
          </p:cNvPr>
          <p:cNvGrpSpPr/>
          <p:nvPr/>
        </p:nvGrpSpPr>
        <p:grpSpPr>
          <a:xfrm>
            <a:off x="5070002" y="346390"/>
            <a:ext cx="2051996" cy="2051996"/>
            <a:chOff x="3170810" y="-115079"/>
            <a:chExt cx="2051996" cy="2051996"/>
          </a:xfrm>
        </p:grpSpPr>
        <p:sp>
          <p:nvSpPr>
            <p:cNvPr id="13" name="Овал 12">
              <a:extLst>
                <a:ext uri="{FF2B5EF4-FFF2-40B4-BE49-F238E27FC236}">
                  <a16:creationId xmlns:a16="http://schemas.microsoft.com/office/drawing/2014/main" id="{23A94F62-6C4F-CD6D-FF22-65D997C8D744}"/>
                </a:ext>
              </a:extLst>
            </p:cNvPr>
            <p:cNvSpPr/>
            <p:nvPr/>
          </p:nvSpPr>
          <p:spPr>
            <a:xfrm>
              <a:off x="3170810" y="-115079"/>
              <a:ext cx="2051996" cy="2051996"/>
            </a:xfrm>
            <a:prstGeom prst="ellipse">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0" tIns="0" rIns="0" bIns="0"/>
            <a:lstStyle/>
            <a:p>
              <a:endParaRPr lang="uk-UA" b="1">
                <a:latin typeface="Arial" panose="020B0604020202020204" pitchFamily="34" charset="0"/>
                <a:cs typeface="Arial" panose="020B0604020202020204" pitchFamily="34" charset="0"/>
              </a:endParaRPr>
            </a:p>
          </p:txBody>
        </p:sp>
        <p:sp>
          <p:nvSpPr>
            <p:cNvPr id="14" name="Овал 4">
              <a:extLst>
                <a:ext uri="{FF2B5EF4-FFF2-40B4-BE49-F238E27FC236}">
                  <a16:creationId xmlns:a16="http://schemas.microsoft.com/office/drawing/2014/main" id="{B4CB05D7-EAE5-484E-91DE-121BC0C64E8A}"/>
                </a:ext>
              </a:extLst>
            </p:cNvPr>
            <p:cNvSpPr txBox="1"/>
            <p:nvPr/>
          </p:nvSpPr>
          <p:spPr>
            <a:xfrm>
              <a:off x="3471318" y="185429"/>
              <a:ext cx="1450980" cy="14509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Крок 1</a:t>
              </a:r>
            </a:p>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Визначення факторів небезпеки та працівників, які перебувають під їхнім впливом</a:t>
              </a:r>
            </a:p>
          </p:txBody>
        </p:sp>
      </p:grpSp>
    </p:spTree>
    <p:extLst>
      <p:ext uri="{BB962C8B-B14F-4D97-AF65-F5344CB8AC3E}">
        <p14:creationId xmlns:p14="http://schemas.microsoft.com/office/powerpoint/2010/main" val="331366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o Número do Diapositivo 5"/>
          <p:cNvSpPr>
            <a:spLocks noGrp="1"/>
          </p:cNvSpPr>
          <p:nvPr>
            <p:ph type="sldNum" sz="quarter" idx="12"/>
          </p:nvPr>
        </p:nvSpPr>
        <p:spPr/>
        <p:txBody>
          <a:bodyPr/>
          <a:lstStyle/>
          <a:p>
            <a:fld id="{C4A5E120-A333-4F72-A717-622EC90E8CA5}" type="slidenum">
              <a:rPr lang="uk-UA" smtClean="0">
                <a:latin typeface="Arial" panose="020B0604020202020204" pitchFamily="34" charset="0"/>
                <a:cs typeface="Arial" panose="020B0604020202020204" pitchFamily="34" charset="0"/>
              </a:rPr>
              <a:t>66</a:t>
            </a:fld>
            <a:endParaRPr lang="uk-UA" dirty="0">
              <a:latin typeface="Arial" panose="020B0604020202020204" pitchFamily="34" charset="0"/>
              <a:cs typeface="Arial" panose="020B0604020202020204" pitchFamily="34" charset="0"/>
            </a:endParaRPr>
          </a:p>
        </p:txBody>
      </p:sp>
      <p:sp>
        <p:nvSpPr>
          <p:cNvPr id="11" name="Título 1">
            <a:extLst>
              <a:ext uri="{FF2B5EF4-FFF2-40B4-BE49-F238E27FC236}">
                <a16:creationId xmlns:a16="http://schemas.microsoft.com/office/drawing/2014/main" id="{DD7300CE-D61C-6D33-1BC9-4A951C16BC07}"/>
              </a:ext>
            </a:extLst>
          </p:cNvPr>
          <p:cNvSpPr>
            <a:spLocks noGrp="1"/>
          </p:cNvSpPr>
          <p:nvPr>
            <p:ph type="title"/>
          </p:nvPr>
        </p:nvSpPr>
        <p:spPr>
          <a:xfrm>
            <a:off x="398646" y="1437338"/>
            <a:ext cx="3233432" cy="1381792"/>
          </a:xfrm>
        </p:spPr>
        <p:txBody>
          <a:bodyPr/>
          <a:lstStyle/>
          <a:p>
            <a:r>
              <a:rPr lang="uk-UA" sz="2400" dirty="0">
                <a:latin typeface="Arial" panose="020B0604020202020204" pitchFamily="34" charset="0"/>
                <a:cs typeface="Arial" panose="020B0604020202020204" pitchFamily="34" charset="0"/>
              </a:rPr>
              <a:t>Оцінювання</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професійних</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ризиків</a:t>
            </a:r>
            <a:endParaRPr lang="es-ES" sz="2400" dirty="0">
              <a:latin typeface="Arial" panose="020B0604020202020204" pitchFamily="34" charset="0"/>
              <a:cs typeface="Arial" panose="020B0604020202020204" pitchFamily="34" charset="0"/>
            </a:endParaRPr>
          </a:p>
        </p:txBody>
      </p:sp>
      <p:grpSp>
        <p:nvGrpSpPr>
          <p:cNvPr id="12" name="Групувати 11">
            <a:extLst>
              <a:ext uri="{FF2B5EF4-FFF2-40B4-BE49-F238E27FC236}">
                <a16:creationId xmlns:a16="http://schemas.microsoft.com/office/drawing/2014/main" id="{DBA3B8C3-4814-0D0A-F6EA-904B6941BD58}"/>
              </a:ext>
            </a:extLst>
          </p:cNvPr>
          <p:cNvGrpSpPr/>
          <p:nvPr/>
        </p:nvGrpSpPr>
        <p:grpSpPr>
          <a:xfrm>
            <a:off x="3859958" y="415954"/>
            <a:ext cx="2051996" cy="2051996"/>
            <a:chOff x="5380671" y="1490477"/>
            <a:chExt cx="2051996" cy="2051996"/>
          </a:xfrm>
        </p:grpSpPr>
        <p:sp>
          <p:nvSpPr>
            <p:cNvPr id="13" name="Овал 12">
              <a:extLst>
                <a:ext uri="{FF2B5EF4-FFF2-40B4-BE49-F238E27FC236}">
                  <a16:creationId xmlns:a16="http://schemas.microsoft.com/office/drawing/2014/main" id="{FD3AA60D-7C25-4BA8-EDCF-B566019EB486}"/>
                </a:ext>
              </a:extLst>
            </p:cNvPr>
            <p:cNvSpPr/>
            <p:nvPr/>
          </p:nvSpPr>
          <p:spPr>
            <a:xfrm>
              <a:off x="5380671" y="1490477"/>
              <a:ext cx="2051996" cy="2051996"/>
            </a:xfrm>
            <a:prstGeom prst="ellipse">
              <a:avLst/>
            </a:prstGeom>
            <a:solidFill>
              <a:srgbClr val="00B050"/>
            </a:solidFill>
            <a:ln>
              <a:noFill/>
            </a:ln>
          </p:spPr>
          <p:style>
            <a:lnRef idx="2">
              <a:scrgbClr r="0" g="0" b="0"/>
            </a:lnRef>
            <a:fillRef idx="1">
              <a:scrgbClr r="0" g="0" b="0"/>
            </a:fillRef>
            <a:effectRef idx="0">
              <a:schemeClr val="accent3">
                <a:hueOff val="4232193"/>
                <a:satOff val="-3130"/>
                <a:lumOff val="-6862"/>
                <a:alphaOff val="0"/>
              </a:schemeClr>
            </a:effectRef>
            <a:fontRef idx="minor">
              <a:schemeClr val="lt1"/>
            </a:fontRef>
          </p:style>
        </p:sp>
        <p:sp>
          <p:nvSpPr>
            <p:cNvPr id="16" name="Овал 4">
              <a:extLst>
                <a:ext uri="{FF2B5EF4-FFF2-40B4-BE49-F238E27FC236}">
                  <a16:creationId xmlns:a16="http://schemas.microsoft.com/office/drawing/2014/main" id="{67E947CB-CA3D-C053-9569-5843F947D827}"/>
                </a:ext>
              </a:extLst>
            </p:cNvPr>
            <p:cNvSpPr txBox="1"/>
            <p:nvPr/>
          </p:nvSpPr>
          <p:spPr>
            <a:xfrm>
              <a:off x="5681179" y="1790985"/>
              <a:ext cx="1450980" cy="14509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Крок 2</a:t>
              </a:r>
            </a:p>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Оцінювання професійних ризиків, матриця та </a:t>
              </a:r>
              <a:r>
                <a:rPr lang="uk-UA" sz="1400" b="1" kern="1200" noProof="0" dirty="0" err="1">
                  <a:latin typeface="Arial" panose="020B0604020202020204" pitchFamily="34" charset="0"/>
                  <a:cs typeface="Arial" panose="020B0604020202020204" pitchFamily="34" charset="0"/>
                </a:rPr>
                <a:t>ієрархізація</a:t>
              </a:r>
              <a:endParaRPr lang="uk-UA" sz="1400" b="1" kern="1200" noProof="0" dirty="0">
                <a:latin typeface="Arial" panose="020B0604020202020204" pitchFamily="34" charset="0"/>
                <a:cs typeface="Arial" panose="020B0604020202020204" pitchFamily="34" charset="0"/>
              </a:endParaRPr>
            </a:p>
          </p:txBody>
        </p:sp>
      </p:grpSp>
      <p:sp>
        <p:nvSpPr>
          <p:cNvPr id="17" name="Стрелка: вправо 10">
            <a:extLst>
              <a:ext uri="{FF2B5EF4-FFF2-40B4-BE49-F238E27FC236}">
                <a16:creationId xmlns:a16="http://schemas.microsoft.com/office/drawing/2014/main" id="{5B7BDD84-8CEA-48EF-D340-3872E8158041}"/>
              </a:ext>
            </a:extLst>
          </p:cNvPr>
          <p:cNvSpPr/>
          <p:nvPr/>
        </p:nvSpPr>
        <p:spPr>
          <a:xfrm>
            <a:off x="6212462" y="1158155"/>
            <a:ext cx="619988" cy="567594"/>
          </a:xfrm>
          <a:prstGeom prst="rightArrow">
            <a:avLst/>
          </a:prstGeom>
          <a:solidFill>
            <a:schemeClr val="accent6">
              <a:lumMod val="50000"/>
            </a:schemeClr>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atin typeface="Arial" panose="020B0604020202020204" pitchFamily="34" charset="0"/>
              <a:cs typeface="Arial" panose="020B0604020202020204" pitchFamily="34" charset="0"/>
            </a:endParaRPr>
          </a:p>
        </p:txBody>
      </p:sp>
      <p:sp>
        <p:nvSpPr>
          <p:cNvPr id="18" name="Блок-схема: узел 9">
            <a:extLst>
              <a:ext uri="{FF2B5EF4-FFF2-40B4-BE49-F238E27FC236}">
                <a16:creationId xmlns:a16="http://schemas.microsoft.com/office/drawing/2014/main" id="{FE369F83-A312-CEA2-FBF7-E23EC9ECBB87}"/>
              </a:ext>
            </a:extLst>
          </p:cNvPr>
          <p:cNvSpPr/>
          <p:nvPr/>
        </p:nvSpPr>
        <p:spPr>
          <a:xfrm>
            <a:off x="6914858" y="599670"/>
            <a:ext cx="1718256" cy="1684565"/>
          </a:xfrm>
          <a:prstGeom prst="flowChartConnector">
            <a:avLst/>
          </a:prstGeom>
          <a:solidFill>
            <a:srgbClr val="BAED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uk-UA" sz="1400" b="1" kern="1200" dirty="0" err="1">
                <a:solidFill>
                  <a:schemeClr val="tx1"/>
                </a:solidFill>
                <a:latin typeface="Arial" panose="020B0604020202020204" pitchFamily="34" charset="0"/>
                <a:cs typeface="Arial" panose="020B0604020202020204" pitchFamily="34" charset="0"/>
              </a:rPr>
              <a:t>Характе-ризація</a:t>
            </a:r>
            <a:r>
              <a:rPr lang="uk-UA" sz="1400" b="1" kern="1200" dirty="0">
                <a:solidFill>
                  <a:schemeClr val="tx1"/>
                </a:solidFill>
                <a:latin typeface="Arial" panose="020B0604020202020204" pitchFamily="34" charset="0"/>
                <a:cs typeface="Arial" panose="020B0604020202020204" pitchFamily="34" charset="0"/>
              </a:rPr>
              <a:t> професійних ризиків</a:t>
            </a:r>
          </a:p>
        </p:txBody>
      </p:sp>
      <p:graphicFrame>
        <p:nvGraphicFramePr>
          <p:cNvPr id="5" name="Таблиця 6">
            <a:extLst>
              <a:ext uri="{FF2B5EF4-FFF2-40B4-BE49-F238E27FC236}">
                <a16:creationId xmlns:a16="http://schemas.microsoft.com/office/drawing/2014/main" id="{92803873-F44F-DA74-1586-CD3B1EB838FD}"/>
              </a:ext>
            </a:extLst>
          </p:cNvPr>
          <p:cNvGraphicFramePr>
            <a:graphicFrameLocks noGrp="1"/>
          </p:cNvGraphicFramePr>
          <p:nvPr>
            <p:extLst>
              <p:ext uri="{D42A27DB-BD31-4B8C-83A1-F6EECF244321}">
                <p14:modId xmlns:p14="http://schemas.microsoft.com/office/powerpoint/2010/main" val="3059475349"/>
              </p:ext>
            </p:extLst>
          </p:nvPr>
        </p:nvGraphicFramePr>
        <p:xfrm>
          <a:off x="398646" y="3188573"/>
          <a:ext cx="3031242" cy="2966720"/>
        </p:xfrm>
        <a:graphic>
          <a:graphicData uri="http://schemas.openxmlformats.org/drawingml/2006/table">
            <a:tbl>
              <a:tblPr firstRow="1" bandRow="1">
                <a:tableStyleId>{5940675A-B579-460E-94D1-54222C63F5DA}</a:tableStyleId>
              </a:tblPr>
              <a:tblGrid>
                <a:gridCol w="505207">
                  <a:extLst>
                    <a:ext uri="{9D8B030D-6E8A-4147-A177-3AD203B41FA5}">
                      <a16:colId xmlns:a16="http://schemas.microsoft.com/office/drawing/2014/main" val="1326530782"/>
                    </a:ext>
                  </a:extLst>
                </a:gridCol>
                <a:gridCol w="505207">
                  <a:extLst>
                    <a:ext uri="{9D8B030D-6E8A-4147-A177-3AD203B41FA5}">
                      <a16:colId xmlns:a16="http://schemas.microsoft.com/office/drawing/2014/main" val="1677404010"/>
                    </a:ext>
                  </a:extLst>
                </a:gridCol>
                <a:gridCol w="505207">
                  <a:extLst>
                    <a:ext uri="{9D8B030D-6E8A-4147-A177-3AD203B41FA5}">
                      <a16:colId xmlns:a16="http://schemas.microsoft.com/office/drawing/2014/main" val="742638719"/>
                    </a:ext>
                  </a:extLst>
                </a:gridCol>
                <a:gridCol w="505207">
                  <a:extLst>
                    <a:ext uri="{9D8B030D-6E8A-4147-A177-3AD203B41FA5}">
                      <a16:colId xmlns:a16="http://schemas.microsoft.com/office/drawing/2014/main" val="544349929"/>
                    </a:ext>
                  </a:extLst>
                </a:gridCol>
                <a:gridCol w="505207">
                  <a:extLst>
                    <a:ext uri="{9D8B030D-6E8A-4147-A177-3AD203B41FA5}">
                      <a16:colId xmlns:a16="http://schemas.microsoft.com/office/drawing/2014/main" val="2167168262"/>
                    </a:ext>
                  </a:extLst>
                </a:gridCol>
                <a:gridCol w="505207">
                  <a:extLst>
                    <a:ext uri="{9D8B030D-6E8A-4147-A177-3AD203B41FA5}">
                      <a16:colId xmlns:a16="http://schemas.microsoft.com/office/drawing/2014/main" val="179027942"/>
                    </a:ext>
                  </a:extLst>
                </a:gridCol>
              </a:tblGrid>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F</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extLst>
                  <a:ext uri="{0D108BD9-81ED-4DB2-BD59-A6C34878D82A}">
                    <a16:rowId xmlns:a16="http://schemas.microsoft.com/office/drawing/2014/main" val="1749312390"/>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0,9</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0,09</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0,27</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0,45</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0,63</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0,81</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2863240658"/>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0,7</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0,07</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0,21</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0,35</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0,49</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0,63</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716279306"/>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0,5</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0,05</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0,15</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0,25</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0,35</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0,45</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1355347499"/>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0,3</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0,03</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0,09</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0,15</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0,21</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0,27</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extLst>
                  <a:ext uri="{0D108BD9-81ED-4DB2-BD59-A6C34878D82A}">
                    <a16:rowId xmlns:a16="http://schemas.microsoft.com/office/drawing/2014/main" val="656086851"/>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0,1</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0,01</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0,03</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0,05</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bg1"/>
                          </a:solidFill>
                          <a:latin typeface="Arial" panose="020B0604020202020204" pitchFamily="34" charset="0"/>
                          <a:ea typeface="+mn-ea"/>
                          <a:cs typeface="Arial" panose="020B0604020202020204" pitchFamily="34" charset="0"/>
                        </a:rPr>
                        <a:t>0,07</a:t>
                      </a:r>
                      <a:endParaRPr lang="uk-UA" sz="1800" b="0" i="0" u="none" strike="noStrike" kern="1200" baseline="30000" dirty="0">
                        <a:solidFill>
                          <a:schemeClr val="bg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0,09</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extLst>
                  <a:ext uri="{0D108BD9-81ED-4DB2-BD59-A6C34878D82A}">
                    <a16:rowId xmlns:a16="http://schemas.microsoft.com/office/drawing/2014/main" val="48439790"/>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0,1</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0,3</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0,5</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0,7</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0,9</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extLst>
                  <a:ext uri="{0D108BD9-81ED-4DB2-BD59-A6C34878D82A}">
                    <a16:rowId xmlns:a16="http://schemas.microsoft.com/office/drawing/2014/main" val="306907975"/>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uk-UA" sz="1800" b="0" i="0" u="none" strike="noStrike" kern="1200" baseline="3000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S</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extLst>
                  <a:ext uri="{0D108BD9-81ED-4DB2-BD59-A6C34878D82A}">
                    <a16:rowId xmlns:a16="http://schemas.microsoft.com/office/drawing/2014/main" val="3079780484"/>
                  </a:ext>
                </a:extLst>
              </a:tr>
            </a:tbl>
          </a:graphicData>
        </a:graphic>
      </p:graphicFrame>
      <p:graphicFrame>
        <p:nvGraphicFramePr>
          <p:cNvPr id="10" name="Таблиця 6">
            <a:extLst>
              <a:ext uri="{FF2B5EF4-FFF2-40B4-BE49-F238E27FC236}">
                <a16:creationId xmlns:a16="http://schemas.microsoft.com/office/drawing/2014/main" id="{5E1EEEAF-69FC-3DD7-1229-6B27CF81623D}"/>
              </a:ext>
            </a:extLst>
          </p:cNvPr>
          <p:cNvGraphicFramePr>
            <a:graphicFrameLocks noGrp="1"/>
          </p:cNvGraphicFramePr>
          <p:nvPr>
            <p:extLst>
              <p:ext uri="{D42A27DB-BD31-4B8C-83A1-F6EECF244321}">
                <p14:modId xmlns:p14="http://schemas.microsoft.com/office/powerpoint/2010/main" val="1174220834"/>
              </p:ext>
            </p:extLst>
          </p:nvPr>
        </p:nvGraphicFramePr>
        <p:xfrm>
          <a:off x="3632078" y="3188573"/>
          <a:ext cx="8069382" cy="2966720"/>
        </p:xfrm>
        <a:graphic>
          <a:graphicData uri="http://schemas.openxmlformats.org/drawingml/2006/table">
            <a:tbl>
              <a:tblPr firstRow="1" bandRow="1">
                <a:tableStyleId>{5940675A-B579-460E-94D1-54222C63F5DA}</a:tableStyleId>
              </a:tblPr>
              <a:tblGrid>
                <a:gridCol w="1344897">
                  <a:extLst>
                    <a:ext uri="{9D8B030D-6E8A-4147-A177-3AD203B41FA5}">
                      <a16:colId xmlns:a16="http://schemas.microsoft.com/office/drawing/2014/main" val="1326530782"/>
                    </a:ext>
                  </a:extLst>
                </a:gridCol>
                <a:gridCol w="1238999">
                  <a:extLst>
                    <a:ext uri="{9D8B030D-6E8A-4147-A177-3AD203B41FA5}">
                      <a16:colId xmlns:a16="http://schemas.microsoft.com/office/drawing/2014/main" val="1677404010"/>
                    </a:ext>
                  </a:extLst>
                </a:gridCol>
                <a:gridCol w="1303507">
                  <a:extLst>
                    <a:ext uri="{9D8B030D-6E8A-4147-A177-3AD203B41FA5}">
                      <a16:colId xmlns:a16="http://schemas.microsoft.com/office/drawing/2014/main" val="742638719"/>
                    </a:ext>
                  </a:extLst>
                </a:gridCol>
                <a:gridCol w="1663430">
                  <a:extLst>
                    <a:ext uri="{9D8B030D-6E8A-4147-A177-3AD203B41FA5}">
                      <a16:colId xmlns:a16="http://schemas.microsoft.com/office/drawing/2014/main" val="544349929"/>
                    </a:ext>
                  </a:extLst>
                </a:gridCol>
                <a:gridCol w="1284051">
                  <a:extLst>
                    <a:ext uri="{9D8B030D-6E8A-4147-A177-3AD203B41FA5}">
                      <a16:colId xmlns:a16="http://schemas.microsoft.com/office/drawing/2014/main" val="2167168262"/>
                    </a:ext>
                  </a:extLst>
                </a:gridCol>
                <a:gridCol w="1234498">
                  <a:extLst>
                    <a:ext uri="{9D8B030D-6E8A-4147-A177-3AD203B41FA5}">
                      <a16:colId xmlns:a16="http://schemas.microsoft.com/office/drawing/2014/main" val="179027942"/>
                    </a:ext>
                  </a:extLst>
                </a:gridCol>
              </a:tblGrid>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F</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extLst>
                  <a:ext uri="{0D108BD9-81ED-4DB2-BD59-A6C34878D82A}">
                    <a16:rowId xmlns:a16="http://schemas.microsoft.com/office/drawing/2014/main" val="1749312390"/>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Дуже часто</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Високий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bg1"/>
                          </a:solidFill>
                          <a:latin typeface="Arial" panose="020B0604020202020204" pitchFamily="34" charset="0"/>
                          <a:ea typeface="+mn-ea"/>
                          <a:cs typeface="Arial" panose="020B0604020202020204" pitchFamily="34" charset="0"/>
                        </a:rPr>
                        <a:t>Дуже ВР</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a:ln>
                            <a:noFill/>
                          </a:ln>
                          <a:solidFill>
                            <a:prstClr val="white"/>
                          </a:solidFill>
                          <a:effectLst/>
                          <a:uLnTx/>
                          <a:uFillTx/>
                          <a:latin typeface="Arial" panose="020B0604020202020204" pitchFamily="34" charset="0"/>
                          <a:ea typeface="+mn-ea"/>
                          <a:cs typeface="Arial" panose="020B0604020202020204" pitchFamily="34" charset="0"/>
                        </a:rPr>
                        <a:t>Дуже ВР</a:t>
                      </a:r>
                      <a:endPar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Дуже ВР</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2863240658"/>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Висока частота</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bg1"/>
                          </a:solidFill>
                          <a:latin typeface="Arial" panose="020B0604020202020204" pitchFamily="34" charset="0"/>
                          <a:ea typeface="+mn-ea"/>
                          <a:cs typeface="Arial" panose="020B0604020202020204" pitchFamily="34" charset="0"/>
                        </a:rPr>
                        <a:t>Низький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2">
                        <a:lumMod val="50000"/>
                      </a:schemeClr>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Високий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Високий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a:ln>
                            <a:noFill/>
                          </a:ln>
                          <a:solidFill>
                            <a:prstClr val="white"/>
                          </a:solidFill>
                          <a:effectLst/>
                          <a:uLnTx/>
                          <a:uFillTx/>
                          <a:latin typeface="Arial" panose="020B0604020202020204" pitchFamily="34" charset="0"/>
                          <a:ea typeface="+mn-ea"/>
                          <a:cs typeface="Arial" panose="020B0604020202020204" pitchFamily="34" charset="0"/>
                        </a:rPr>
                        <a:t>Дуже ВР</a:t>
                      </a:r>
                      <a:endPar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716279306"/>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Середня частота</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bg1"/>
                          </a:solidFill>
                          <a:latin typeface="Arial" panose="020B0604020202020204" pitchFamily="34" charset="0"/>
                          <a:ea typeface="+mn-ea"/>
                          <a:cs typeface="Arial" panose="020B0604020202020204" pitchFamily="34" charset="0"/>
                        </a:rPr>
                        <a:t>Дуже НР</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Низький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2">
                        <a:lumMod val="50000"/>
                      </a:schemeClr>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Високий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Дуже ВР</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1355347499"/>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Низька частота</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a:ln>
                            <a:noFill/>
                          </a:ln>
                          <a:solidFill>
                            <a:prstClr val="white"/>
                          </a:solidFill>
                          <a:effectLst/>
                          <a:uLnTx/>
                          <a:uFillTx/>
                          <a:latin typeface="Arial" panose="020B0604020202020204" pitchFamily="34" charset="0"/>
                          <a:ea typeface="+mn-ea"/>
                          <a:cs typeface="Arial" panose="020B0604020202020204" pitchFamily="34" charset="0"/>
                        </a:rPr>
                        <a:t>Дуже НР</a:t>
                      </a:r>
                      <a:endPar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Низький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2">
                        <a:lumMod val="50000"/>
                      </a:schemeClr>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bg1"/>
                          </a:solidFill>
                          <a:latin typeface="Arial" panose="020B0604020202020204" pitchFamily="34" charset="0"/>
                          <a:ea typeface="+mn-ea"/>
                          <a:cs typeface="Arial" panose="020B0604020202020204" pitchFamily="34" charset="0"/>
                        </a:rPr>
                        <a:t>Низький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2">
                        <a:lumMod val="50000"/>
                      </a:schemeClr>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Високий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extLst>
                  <a:ext uri="{0D108BD9-81ED-4DB2-BD59-A6C34878D82A}">
                    <a16:rowId xmlns:a16="http://schemas.microsoft.com/office/drawing/2014/main" val="656086851"/>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Дуже </a:t>
                      </a:r>
                      <a:r>
                        <a:rPr lang="uk-UA" sz="1800" b="0" i="0" u="none" strike="noStrike" kern="1200" baseline="30000" dirty="0" err="1">
                          <a:solidFill>
                            <a:schemeClr val="tx1"/>
                          </a:solidFill>
                          <a:latin typeface="Arial" panose="020B0604020202020204" pitchFamily="34" charset="0"/>
                          <a:ea typeface="+mn-ea"/>
                          <a:cs typeface="Arial" panose="020B0604020202020204" pitchFamily="34" charset="0"/>
                        </a:rPr>
                        <a:t>рідко</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Дуже НР</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Дуже НР</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uk-UA" sz="1800" b="0" i="0" u="none" strike="noStrike" kern="1200" cap="none" spc="0" normalizeH="0" baseline="30000" noProof="0" dirty="0">
                          <a:ln>
                            <a:noFill/>
                          </a:ln>
                          <a:solidFill>
                            <a:prstClr val="white"/>
                          </a:solidFill>
                          <a:effectLst/>
                          <a:uLnTx/>
                          <a:uFillTx/>
                          <a:latin typeface="Arial" panose="020B0604020202020204" pitchFamily="34" charset="0"/>
                          <a:ea typeface="+mn-ea"/>
                          <a:cs typeface="Arial" panose="020B0604020202020204" pitchFamily="34" charset="0"/>
                        </a:rPr>
                        <a:t>Дуже НР</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bg1"/>
                          </a:solidFill>
                          <a:latin typeface="Arial" panose="020B0604020202020204" pitchFamily="34" charset="0"/>
                          <a:ea typeface="+mn-ea"/>
                          <a:cs typeface="Arial" panose="020B0604020202020204" pitchFamily="34" charset="0"/>
                        </a:rPr>
                        <a:t>Низький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2">
                        <a:lumMod val="50000"/>
                      </a:schemeClr>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ризик</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extLst>
                  <a:ext uri="{0D108BD9-81ED-4DB2-BD59-A6C34878D82A}">
                    <a16:rowId xmlns:a16="http://schemas.microsoft.com/office/drawing/2014/main" val="48439790"/>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Дуже легкі</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Легкі</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Середньої тяжкості</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Значні</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1800" b="0" i="0" u="none" strike="noStrike" kern="1200" baseline="30000" dirty="0">
                          <a:solidFill>
                            <a:schemeClr val="tx1"/>
                          </a:solidFill>
                          <a:latin typeface="Arial" panose="020B0604020202020204" pitchFamily="34" charset="0"/>
                          <a:ea typeface="+mn-ea"/>
                          <a:cs typeface="Arial" panose="020B0604020202020204" pitchFamily="34" charset="0"/>
                        </a:rPr>
                        <a:t>Дуже значні</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extLst>
                  <a:ext uri="{0D108BD9-81ED-4DB2-BD59-A6C34878D82A}">
                    <a16:rowId xmlns:a16="http://schemas.microsoft.com/office/drawing/2014/main" val="306907975"/>
                  </a:ext>
                </a:extLst>
              </a:tr>
              <a:tr h="370840">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uk-UA" sz="1800" b="0" i="0" u="none" strike="noStrike" kern="1200" baseline="3000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gridSpan="5">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800" b="0" i="0" u="none" strike="noStrike" kern="1200" baseline="30000" dirty="0">
                          <a:solidFill>
                            <a:schemeClr val="tx1"/>
                          </a:solidFill>
                          <a:latin typeface="Arial" panose="020B0604020202020204" pitchFamily="34" charset="0"/>
                          <a:ea typeface="+mn-ea"/>
                          <a:cs typeface="Arial" panose="020B0604020202020204" pitchFamily="34" charset="0"/>
                        </a:rPr>
                        <a:t>S</a:t>
                      </a:r>
                      <a:endParaRPr lang="uk-UA" sz="1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2000" b="0" i="0" u="none" strike="noStrike" kern="1200" baseline="30000" dirty="0">
                        <a:solidFill>
                          <a:schemeClr val="tx1"/>
                        </a:solidFill>
                        <a:latin typeface=" Overpass Ligth"/>
                        <a:ea typeface="+mn-ea"/>
                        <a:cs typeface="+mn-cs"/>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extLst>
                  <a:ext uri="{0D108BD9-81ED-4DB2-BD59-A6C34878D82A}">
                    <a16:rowId xmlns:a16="http://schemas.microsoft.com/office/drawing/2014/main" val="3079780484"/>
                  </a:ext>
                </a:extLst>
              </a:tr>
            </a:tbl>
          </a:graphicData>
        </a:graphic>
      </p:graphicFrame>
      <p:sp>
        <p:nvSpPr>
          <p:cNvPr id="14" name="TextBox 13">
            <a:extLst>
              <a:ext uri="{FF2B5EF4-FFF2-40B4-BE49-F238E27FC236}">
                <a16:creationId xmlns:a16="http://schemas.microsoft.com/office/drawing/2014/main" id="{5668EE45-7420-63B0-CE92-23B9AE6EDCC9}"/>
              </a:ext>
            </a:extLst>
          </p:cNvPr>
          <p:cNvSpPr txBox="1"/>
          <p:nvPr/>
        </p:nvSpPr>
        <p:spPr>
          <a:xfrm>
            <a:off x="3526622" y="2781003"/>
            <a:ext cx="8174837" cy="307777"/>
          </a:xfrm>
          <a:prstGeom prst="rect">
            <a:avLst/>
          </a:prstGeom>
          <a:noFill/>
        </p:spPr>
        <p:txBody>
          <a:bodyPr wrap="square">
            <a:spAutoFit/>
          </a:bodyPr>
          <a:lstStyle/>
          <a:p>
            <a:r>
              <a:rPr lang="uk-UA" sz="1400" dirty="0">
                <a:latin typeface="Arial" panose="020B0604020202020204" pitchFamily="34" charset="0"/>
                <a:cs typeface="Arial" panose="020B0604020202020204" pitchFamily="34" charset="0"/>
              </a:rPr>
              <a:t>Методи оцінювання ризику – перехід від кількісної матриці до якісної матриці ризику</a:t>
            </a:r>
          </a:p>
        </p:txBody>
      </p:sp>
    </p:spTree>
    <p:extLst>
      <p:ext uri="{BB962C8B-B14F-4D97-AF65-F5344CB8AC3E}">
        <p14:creationId xmlns:p14="http://schemas.microsoft.com/office/powerpoint/2010/main" val="24698269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o Número do Diapositivo 5"/>
          <p:cNvSpPr>
            <a:spLocks noGrp="1"/>
          </p:cNvSpPr>
          <p:nvPr>
            <p:ph type="sldNum" sz="quarter" idx="12"/>
          </p:nvPr>
        </p:nvSpPr>
        <p:spPr/>
        <p:txBody>
          <a:bodyPr/>
          <a:lstStyle/>
          <a:p>
            <a:fld id="{C4A5E120-A333-4F72-A717-622EC90E8CA5}" type="slidenum">
              <a:rPr lang="uk-UA" smtClean="0">
                <a:latin typeface="Arial" panose="020B0604020202020204" pitchFamily="34" charset="0"/>
                <a:cs typeface="Arial" panose="020B0604020202020204" pitchFamily="34" charset="0"/>
              </a:rPr>
              <a:t>67</a:t>
            </a:fld>
            <a:endParaRPr lang="uk-UA" dirty="0">
              <a:latin typeface="Arial" panose="020B0604020202020204" pitchFamily="34" charset="0"/>
              <a:cs typeface="Arial" panose="020B0604020202020204" pitchFamily="34" charset="0"/>
            </a:endParaRPr>
          </a:p>
        </p:txBody>
      </p:sp>
      <p:sp>
        <p:nvSpPr>
          <p:cNvPr id="9" name="Прямоугольник 8">
            <a:extLst>
              <a:ext uri="{FF2B5EF4-FFF2-40B4-BE49-F238E27FC236}">
                <a16:creationId xmlns:a16="http://schemas.microsoft.com/office/drawing/2014/main" id="{784497FC-7B79-1B35-82A3-4100605BE9CC}"/>
              </a:ext>
            </a:extLst>
          </p:cNvPr>
          <p:cNvSpPr/>
          <p:nvPr/>
        </p:nvSpPr>
        <p:spPr>
          <a:xfrm>
            <a:off x="1264399" y="3020413"/>
            <a:ext cx="4165515" cy="1200329"/>
          </a:xfrm>
          <a:prstGeom prst="rect">
            <a:avLst/>
          </a:prstGeom>
          <a:noFill/>
        </p:spPr>
        <p:txBody>
          <a:bodyPr wrap="square" lIns="91440" tIns="45720" rIns="91440" bIns="45720">
            <a:spAutoFit/>
            <a:scene3d>
              <a:camera prst="isometricRightUp"/>
              <a:lightRig rig="threePt" dir="t"/>
            </a:scene3d>
          </a:bodyPr>
          <a:lstStyle/>
          <a:p>
            <a:pPr algn="ctr"/>
            <a:r>
              <a:rPr lang="ru-RU" sz="7200" b="1" dirty="0">
                <a:ln w="12700">
                  <a:solidFill>
                    <a:schemeClr val="accent1"/>
                  </a:solidFill>
                  <a:prstDash val="solid"/>
                </a:ln>
                <a:solidFill>
                  <a:schemeClr val="accent1">
                    <a:lumMod val="75000"/>
                  </a:schemeClr>
                </a:solidFill>
                <a:latin typeface="Arial" panose="020B0604020202020204" pitchFamily="34" charset="0"/>
                <a:cs typeface="Arial" panose="020B0604020202020204" pitchFamily="34" charset="0"/>
              </a:rPr>
              <a:t>ПЛАН</a:t>
            </a:r>
          </a:p>
        </p:txBody>
      </p:sp>
      <mc:AlternateContent xmlns:mc="http://schemas.openxmlformats.org/markup-compatibility/2006" xmlns:am3d="http://schemas.microsoft.com/office/drawing/2017/model3d">
        <mc:Choice Requires="am3d">
          <p:graphicFrame>
            <p:nvGraphicFramePr>
              <p:cNvPr id="10" name="Трехмерная модель 9" descr="Контрольный список">
                <a:extLst>
                  <a:ext uri="{FF2B5EF4-FFF2-40B4-BE49-F238E27FC236}">
                    <a16:creationId xmlns:a16="http://schemas.microsoft.com/office/drawing/2014/main" id="{78C0BA63-EA1C-31C4-3926-D71990C91F1A}"/>
                  </a:ext>
                </a:extLst>
              </p:cNvPr>
              <p:cNvGraphicFramePr>
                <a:graphicFrameLocks noChangeAspect="1"/>
              </p:cNvGraphicFramePr>
              <p:nvPr>
                <p:extLst>
                  <p:ext uri="{D42A27DB-BD31-4B8C-83A1-F6EECF244321}">
                    <p14:modId xmlns:p14="http://schemas.microsoft.com/office/powerpoint/2010/main" val="785317997"/>
                  </p:ext>
                </p:extLst>
              </p:nvPr>
            </p:nvGraphicFramePr>
            <p:xfrm>
              <a:off x="4369431" y="1513792"/>
              <a:ext cx="3815621" cy="4721024"/>
            </p:xfrm>
            <a:graphic>
              <a:graphicData uri="http://schemas.microsoft.com/office/drawing/2017/model3d">
                <am3d:model3d r:embed="rId2">
                  <am3d:spPr>
                    <a:xfrm>
                      <a:off x="0" y="0"/>
                      <a:ext cx="3815621" cy="4721024"/>
                    </a:xfrm>
                    <a:prstGeom prst="rect">
                      <a:avLst/>
                    </a:prstGeom>
                  </am3d:spPr>
                  <am3d:camera>
                    <am3d:pos x="0" y="0" z="61616842"/>
                    <am3d:up dx="0" dy="36000000" dz="0"/>
                    <am3d:lookAt x="0" y="0" z="0"/>
                    <am3d:perspective fov="2700000"/>
                  </am3d:camera>
                  <am3d:trans>
                    <am3d:meterPerModelUnit n="83313" d="1000000"/>
                    <am3d:preTrans dx="-2" dy="-8018320" dz="-1001795"/>
                    <am3d:scale>
                      <am3d:sx n="1000000" d="1000000"/>
                      <am3d:sy n="1000000" d="1000000"/>
                      <am3d:sz n="1000000" d="1000000"/>
                    </am3d:scale>
                    <am3d:rot ax="3518168" ay="1435308" az="2018009"/>
                    <am3d:postTrans dx="0" dy="0" dz="0"/>
                  </am3d:trans>
                  <am3d:raster rName="Office3DRenderer" rVer="16.0.8326">
                    <am3d:blip r:embed="rId3"/>
                  </am3d:raster>
                  <am3d:objViewport viewportSz="507907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10" name="Трехмерная модель 9" descr="Контрольный список">
                <a:extLst>
                  <a:ext uri="{FF2B5EF4-FFF2-40B4-BE49-F238E27FC236}">
                    <a16:creationId xmlns:a16="http://schemas.microsoft.com/office/drawing/2014/main" id="{78C0BA63-EA1C-31C4-3926-D71990C91F1A}"/>
                  </a:ext>
                </a:extLst>
              </p:cNvPr>
              <p:cNvPicPr>
                <a:picLocks noGrp="1" noRot="1" noChangeAspect="1" noMove="1" noResize="1" noEditPoints="1" noAdjustHandles="1" noChangeArrowheads="1" noChangeShapeType="1" noCrop="1"/>
              </p:cNvPicPr>
              <p:nvPr/>
            </p:nvPicPr>
            <p:blipFill>
              <a:blip r:embed="rId4"/>
              <a:stretch>
                <a:fillRect/>
              </a:stretch>
            </p:blipFill>
            <p:spPr>
              <a:xfrm>
                <a:off x="4369431" y="1513792"/>
                <a:ext cx="3815621" cy="4721024"/>
              </a:xfrm>
              <a:prstGeom prst="rect">
                <a:avLst/>
              </a:prstGeom>
            </p:spPr>
          </p:pic>
        </mc:Fallback>
      </mc:AlternateContent>
      <mc:AlternateContent xmlns:mc="http://schemas.openxmlformats.org/markup-compatibility/2006" xmlns:am3d="http://schemas.microsoft.com/office/drawing/2017/model3d">
        <mc:Choice Requires="am3d">
          <p:graphicFrame>
            <p:nvGraphicFramePr>
              <p:cNvPr id="11" name="Трехмерная модель 10" descr="Знак вопроса">
                <a:extLst>
                  <a:ext uri="{FF2B5EF4-FFF2-40B4-BE49-F238E27FC236}">
                    <a16:creationId xmlns:a16="http://schemas.microsoft.com/office/drawing/2014/main" id="{DBAC1EAB-A15A-B54C-C8ED-9BBC7A2105E8}"/>
                  </a:ext>
                </a:extLst>
              </p:cNvPr>
              <p:cNvGraphicFramePr>
                <a:graphicFrameLocks noChangeAspect="1"/>
              </p:cNvGraphicFramePr>
              <p:nvPr>
                <p:extLst>
                  <p:ext uri="{D42A27DB-BD31-4B8C-83A1-F6EECF244321}">
                    <p14:modId xmlns:p14="http://schemas.microsoft.com/office/powerpoint/2010/main" val="2621722479"/>
                  </p:ext>
                </p:extLst>
              </p:nvPr>
            </p:nvGraphicFramePr>
            <p:xfrm>
              <a:off x="8057527" y="2307749"/>
              <a:ext cx="2244495" cy="3203442"/>
            </p:xfrm>
            <a:graphic>
              <a:graphicData uri="http://schemas.microsoft.com/office/drawing/2017/model3d">
                <am3d:model3d r:embed="rId5">
                  <am3d:spPr>
                    <a:xfrm>
                      <a:off x="0" y="0"/>
                      <a:ext cx="2244495" cy="3203442"/>
                    </a:xfrm>
                    <a:prstGeom prst="rect">
                      <a:avLst/>
                    </a:prstGeom>
                  </am3d:spPr>
                  <am3d:camera>
                    <am3d:pos x="0" y="0" z="58615274"/>
                    <am3d:up dx="0" dy="36000000" dz="0"/>
                    <am3d:lookAt x="0" y="0" z="0"/>
                    <am3d:perspective fov="2700000"/>
                  </am3d:camera>
                  <am3d:trans>
                    <am3d:meterPerModelUnit n="10675758" d="1000000"/>
                    <am3d:preTrans dx="-721111" dy="-18000000" dz="8896"/>
                    <am3d:scale>
                      <am3d:sx n="1000000" d="1000000"/>
                      <am3d:sy n="1000000" d="1000000"/>
                      <am3d:sz n="1000000" d="1000000"/>
                    </am3d:scale>
                    <am3d:rot ax="368580" ay="745642" az="79612"/>
                    <am3d:postTrans dx="0" dy="0" dz="0"/>
                  </am3d:trans>
                  <am3d:raster rName="Office3DRenderer" rVer="16.0.8326">
                    <am3d:blip r:embed="rId6"/>
                  </am3d:raster>
                  <am3d:objViewport viewportSz="392612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11" name="Трехмерная модель 10" descr="Знак вопроса">
                <a:extLst>
                  <a:ext uri="{FF2B5EF4-FFF2-40B4-BE49-F238E27FC236}">
                    <a16:creationId xmlns:a16="http://schemas.microsoft.com/office/drawing/2014/main" id="{DBAC1EAB-A15A-B54C-C8ED-9BBC7A2105E8}"/>
                  </a:ext>
                </a:extLst>
              </p:cNvPr>
              <p:cNvPicPr>
                <a:picLocks noGrp="1" noRot="1" noChangeAspect="1" noMove="1" noResize="1" noEditPoints="1" noAdjustHandles="1" noChangeArrowheads="1" noChangeShapeType="1" noCrop="1"/>
              </p:cNvPicPr>
              <p:nvPr/>
            </p:nvPicPr>
            <p:blipFill>
              <a:blip r:embed="rId7"/>
              <a:stretch>
                <a:fillRect/>
              </a:stretch>
            </p:blipFill>
            <p:spPr>
              <a:xfrm>
                <a:off x="8057527" y="2307749"/>
                <a:ext cx="2244495" cy="3203442"/>
              </a:xfrm>
              <a:prstGeom prst="rect">
                <a:avLst/>
              </a:prstGeom>
            </p:spPr>
          </p:pic>
        </mc:Fallback>
      </mc:AlternateContent>
      <p:sp>
        <p:nvSpPr>
          <p:cNvPr id="3" name="Блок-схема: узел 9">
            <a:extLst>
              <a:ext uri="{FF2B5EF4-FFF2-40B4-BE49-F238E27FC236}">
                <a16:creationId xmlns:a16="http://schemas.microsoft.com/office/drawing/2014/main" id="{D1477EDE-C8C2-103F-3AB3-F3DC3906FDB7}"/>
              </a:ext>
            </a:extLst>
          </p:cNvPr>
          <p:cNvSpPr/>
          <p:nvPr/>
        </p:nvSpPr>
        <p:spPr>
          <a:xfrm>
            <a:off x="6906677" y="597784"/>
            <a:ext cx="1718256" cy="1684565"/>
          </a:xfrm>
          <a:prstGeom prst="flowChartConnector">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a:solidFill>
                  <a:schemeClr val="bg1"/>
                </a:solidFill>
                <a:latin typeface="Arial" panose="020B0604020202020204" pitchFamily="34" charset="0"/>
                <a:cs typeface="Arial" panose="020B0604020202020204" pitchFamily="34" charset="0"/>
              </a:rPr>
              <a:t>Запобіжні плани та програми</a:t>
            </a:r>
            <a:endParaRPr lang="en-US" sz="1600" b="1" dirty="0">
              <a:solidFill>
                <a:schemeClr val="bg1"/>
              </a:solidFill>
              <a:latin typeface="Arial" panose="020B0604020202020204" pitchFamily="34" charset="0"/>
              <a:cs typeface="Arial" panose="020B0604020202020204" pitchFamily="34" charset="0"/>
            </a:endParaRPr>
          </a:p>
        </p:txBody>
      </p:sp>
      <p:sp>
        <p:nvSpPr>
          <p:cNvPr id="17" name="Стрелка: вправо 10">
            <a:extLst>
              <a:ext uri="{FF2B5EF4-FFF2-40B4-BE49-F238E27FC236}">
                <a16:creationId xmlns:a16="http://schemas.microsoft.com/office/drawing/2014/main" id="{72E22CCC-306B-7A0E-245B-001F84647CBF}"/>
              </a:ext>
            </a:extLst>
          </p:cNvPr>
          <p:cNvSpPr/>
          <p:nvPr/>
        </p:nvSpPr>
        <p:spPr>
          <a:xfrm>
            <a:off x="6212462" y="1156269"/>
            <a:ext cx="619988" cy="567594"/>
          </a:xfrm>
          <a:prstGeom prst="rightArrow">
            <a:avLst/>
          </a:prstGeom>
          <a:solidFill>
            <a:schemeClr val="accent6">
              <a:lumMod val="50000"/>
            </a:schemeClr>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atin typeface="Arial" panose="020B0604020202020204" pitchFamily="34" charset="0"/>
              <a:cs typeface="Arial" panose="020B0604020202020204" pitchFamily="34" charset="0"/>
            </a:endParaRPr>
          </a:p>
        </p:txBody>
      </p:sp>
      <p:grpSp>
        <p:nvGrpSpPr>
          <p:cNvPr id="19" name="Групувати 18">
            <a:extLst>
              <a:ext uri="{FF2B5EF4-FFF2-40B4-BE49-F238E27FC236}">
                <a16:creationId xmlns:a16="http://schemas.microsoft.com/office/drawing/2014/main" id="{4B2EB74F-7A3E-4A76-21CF-BE852EF6800C}"/>
              </a:ext>
            </a:extLst>
          </p:cNvPr>
          <p:cNvGrpSpPr/>
          <p:nvPr/>
        </p:nvGrpSpPr>
        <p:grpSpPr>
          <a:xfrm>
            <a:off x="3859958" y="414068"/>
            <a:ext cx="2051996" cy="2051996"/>
            <a:chOff x="4536579" y="4088324"/>
            <a:chExt cx="2051996" cy="2051996"/>
          </a:xfrm>
        </p:grpSpPr>
        <p:sp>
          <p:nvSpPr>
            <p:cNvPr id="20" name="Овал 19">
              <a:extLst>
                <a:ext uri="{FF2B5EF4-FFF2-40B4-BE49-F238E27FC236}">
                  <a16:creationId xmlns:a16="http://schemas.microsoft.com/office/drawing/2014/main" id="{47EC821E-55A1-1E03-67C2-1026ABC4A712}"/>
                </a:ext>
              </a:extLst>
            </p:cNvPr>
            <p:cNvSpPr/>
            <p:nvPr/>
          </p:nvSpPr>
          <p:spPr>
            <a:xfrm>
              <a:off x="4536579" y="4088324"/>
              <a:ext cx="2051996" cy="2051996"/>
            </a:xfrm>
            <a:prstGeom prst="ellipse">
              <a:avLst/>
            </a:prstGeom>
            <a:ln>
              <a:noFill/>
            </a:ln>
          </p:spPr>
          <p:style>
            <a:lnRef idx="2">
              <a:scrgbClr r="0" g="0" b="0"/>
            </a:lnRef>
            <a:fillRef idx="1">
              <a:schemeClr val="accent3">
                <a:hueOff val="8464385"/>
                <a:satOff val="-6259"/>
                <a:lumOff val="-13724"/>
                <a:alphaOff val="0"/>
              </a:schemeClr>
            </a:fillRef>
            <a:effectRef idx="0">
              <a:schemeClr val="accent3">
                <a:hueOff val="8464385"/>
                <a:satOff val="-6259"/>
                <a:lumOff val="-13724"/>
                <a:alphaOff val="0"/>
              </a:schemeClr>
            </a:effectRef>
            <a:fontRef idx="minor">
              <a:schemeClr val="lt1"/>
            </a:fontRef>
          </p:style>
        </p:sp>
        <p:sp>
          <p:nvSpPr>
            <p:cNvPr id="21" name="Овал 4">
              <a:extLst>
                <a:ext uri="{FF2B5EF4-FFF2-40B4-BE49-F238E27FC236}">
                  <a16:creationId xmlns:a16="http://schemas.microsoft.com/office/drawing/2014/main" id="{08537362-415D-6582-86F4-DDE408F31BAE}"/>
                </a:ext>
              </a:extLst>
            </p:cNvPr>
            <p:cNvSpPr txBox="1"/>
            <p:nvPr/>
          </p:nvSpPr>
          <p:spPr>
            <a:xfrm>
              <a:off x="4837087" y="4388832"/>
              <a:ext cx="1450980" cy="14509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Крок 3</a:t>
              </a:r>
            </a:p>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Рішення щодо запобіжних і захисних заходів</a:t>
              </a:r>
            </a:p>
          </p:txBody>
        </p:sp>
      </p:grpSp>
      <p:sp>
        <p:nvSpPr>
          <p:cNvPr id="24" name="Título 1">
            <a:extLst>
              <a:ext uri="{FF2B5EF4-FFF2-40B4-BE49-F238E27FC236}">
                <a16:creationId xmlns:a16="http://schemas.microsoft.com/office/drawing/2014/main" id="{53409D2B-4BB6-2CEE-B8DC-1A86D286E8D0}"/>
              </a:ext>
            </a:extLst>
          </p:cNvPr>
          <p:cNvSpPr>
            <a:spLocks noGrp="1"/>
          </p:cNvSpPr>
          <p:nvPr>
            <p:ph type="title"/>
          </p:nvPr>
        </p:nvSpPr>
        <p:spPr>
          <a:xfrm>
            <a:off x="398645" y="1437338"/>
            <a:ext cx="3277287" cy="1054126"/>
          </a:xfrm>
        </p:spPr>
        <p:txBody>
          <a:bodyPr/>
          <a:lstStyle/>
          <a:p>
            <a:r>
              <a:rPr lang="uk-UA" sz="2400" dirty="0">
                <a:latin typeface="Arial" panose="020B0604020202020204" pitchFamily="34" charset="0"/>
                <a:cs typeface="Arial" panose="020B0604020202020204" pitchFamily="34" charset="0"/>
              </a:rPr>
              <a:t>Оцінювання</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професійних</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ризиків</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17264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o Número do Diapositivo 5"/>
          <p:cNvSpPr>
            <a:spLocks noGrp="1"/>
          </p:cNvSpPr>
          <p:nvPr>
            <p:ph type="sldNum" sz="quarter" idx="12"/>
          </p:nvPr>
        </p:nvSpPr>
        <p:spPr/>
        <p:txBody>
          <a:bodyPr/>
          <a:lstStyle/>
          <a:p>
            <a:fld id="{C4A5E120-A333-4F72-A717-622EC90E8CA5}" type="slidenum">
              <a:rPr lang="uk-UA" smtClean="0">
                <a:latin typeface="Arial" panose="020B0604020202020204" pitchFamily="34" charset="0"/>
                <a:cs typeface="Arial" panose="020B0604020202020204" pitchFamily="34" charset="0"/>
              </a:rPr>
              <a:t>68</a:t>
            </a:fld>
            <a:endParaRPr lang="uk-UA" dirty="0">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16158EBA-D42A-BD79-959C-204B41D56F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41013" y="545260"/>
            <a:ext cx="2855720" cy="1905990"/>
          </a:xfrm>
          <a:prstGeom prst="rect">
            <a:avLst/>
          </a:prstGeom>
          <a:ln>
            <a:noFill/>
          </a:ln>
          <a:effectLst>
            <a:outerShdw blurRad="50800" dist="38100" dir="2700000" algn="tl" rotWithShape="0">
              <a:prstClr val="black">
                <a:alpha val="40000"/>
              </a:prstClr>
            </a:outerShdw>
          </a:effectLst>
        </p:spPr>
      </p:pic>
      <p:pic>
        <p:nvPicPr>
          <p:cNvPr id="10" name="Рисунок 9">
            <a:extLst>
              <a:ext uri="{FF2B5EF4-FFF2-40B4-BE49-F238E27FC236}">
                <a16:creationId xmlns:a16="http://schemas.microsoft.com/office/drawing/2014/main" id="{8833173C-B8CF-1A1B-9D9D-3FF8F88A36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57030" y="545260"/>
            <a:ext cx="2855415" cy="1905990"/>
          </a:xfrm>
          <a:prstGeom prst="rect">
            <a:avLst/>
          </a:prstGeom>
          <a:ln>
            <a:noFill/>
          </a:ln>
          <a:effectLst>
            <a:outerShdw blurRad="50800" dist="38100" dir="2700000" algn="tl" rotWithShape="0">
              <a:prstClr val="black">
                <a:alpha val="40000"/>
              </a:prstClr>
            </a:outerShdw>
          </a:effectLst>
        </p:spPr>
      </p:pic>
      <p:pic>
        <p:nvPicPr>
          <p:cNvPr id="12" name="Рисунок 11">
            <a:extLst>
              <a:ext uri="{FF2B5EF4-FFF2-40B4-BE49-F238E27FC236}">
                <a16:creationId xmlns:a16="http://schemas.microsoft.com/office/drawing/2014/main" id="{E500DB01-861D-E94F-D2A8-B33C30647AF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57030" y="2778736"/>
            <a:ext cx="2877939" cy="3722916"/>
          </a:xfrm>
          <a:prstGeom prst="rect">
            <a:avLst/>
          </a:prstGeom>
          <a:ln>
            <a:noFill/>
          </a:ln>
          <a:effectLst>
            <a:outerShdw blurRad="50800" dist="38100" dir="2700000" algn="tl" rotWithShape="0">
              <a:prstClr val="black">
                <a:alpha val="40000"/>
              </a:prstClr>
            </a:outerShdw>
          </a:effectLst>
        </p:spPr>
      </p:pic>
      <p:pic>
        <p:nvPicPr>
          <p:cNvPr id="9" name="Рисунок 8" descr="Изображение выглядит как внешний, небо&#10;&#10;Автоматически созданное описание">
            <a:extLst>
              <a:ext uri="{FF2B5EF4-FFF2-40B4-BE49-F238E27FC236}">
                <a16:creationId xmlns:a16="http://schemas.microsoft.com/office/drawing/2014/main" id="{1D0508E0-0B7C-C3D4-06DC-B41C631D16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19678" y="2778736"/>
            <a:ext cx="2831309" cy="3775078"/>
          </a:xfrm>
          <a:prstGeom prst="rect">
            <a:avLst/>
          </a:prstGeom>
          <a:ln>
            <a:noFill/>
          </a:ln>
          <a:effectLst>
            <a:outerShdw blurRad="50800" dist="38100" dir="2700000" algn="tl" rotWithShape="0">
              <a:prstClr val="black">
                <a:alpha val="40000"/>
              </a:prstClr>
            </a:outerShdw>
          </a:effectLst>
        </p:spPr>
      </p:pic>
      <p:pic>
        <p:nvPicPr>
          <p:cNvPr id="13" name="Рисунок 12" descr="Изображение выглядит как небо, внешний, зеленый&#10;&#10;Автоматически созданное описание">
            <a:extLst>
              <a:ext uri="{FF2B5EF4-FFF2-40B4-BE49-F238E27FC236}">
                <a16:creationId xmlns:a16="http://schemas.microsoft.com/office/drawing/2014/main" id="{5E6A2D4B-8C30-20DB-9393-6CF85C31EC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41012" y="2778736"/>
            <a:ext cx="2855720" cy="3722916"/>
          </a:xfrm>
          <a:prstGeom prst="rect">
            <a:avLst/>
          </a:prstGeom>
          <a:ln>
            <a:noFill/>
          </a:ln>
          <a:effectLst>
            <a:outerShdw blurRad="50800" dist="38100" dir="2700000" algn="tl" rotWithShape="0">
              <a:prstClr val="black">
                <a:alpha val="40000"/>
              </a:prstClr>
            </a:outerShdw>
          </a:effectLst>
        </p:spPr>
      </p:pic>
      <p:grpSp>
        <p:nvGrpSpPr>
          <p:cNvPr id="3" name="Групувати 2">
            <a:extLst>
              <a:ext uri="{FF2B5EF4-FFF2-40B4-BE49-F238E27FC236}">
                <a16:creationId xmlns:a16="http://schemas.microsoft.com/office/drawing/2014/main" id="{2DE194A3-214B-EF50-AF37-6F8E25FA2E40}"/>
              </a:ext>
            </a:extLst>
          </p:cNvPr>
          <p:cNvGrpSpPr/>
          <p:nvPr/>
        </p:nvGrpSpPr>
        <p:grpSpPr>
          <a:xfrm>
            <a:off x="2681268" y="411340"/>
            <a:ext cx="2051996" cy="2051996"/>
            <a:chOff x="1805042" y="4027407"/>
            <a:chExt cx="2051996" cy="2051996"/>
          </a:xfrm>
        </p:grpSpPr>
        <p:sp>
          <p:nvSpPr>
            <p:cNvPr id="4" name="Овал 3">
              <a:extLst>
                <a:ext uri="{FF2B5EF4-FFF2-40B4-BE49-F238E27FC236}">
                  <a16:creationId xmlns:a16="http://schemas.microsoft.com/office/drawing/2014/main" id="{E19D93F3-1613-1EE0-05E8-744658372B24}"/>
                </a:ext>
              </a:extLst>
            </p:cNvPr>
            <p:cNvSpPr/>
            <p:nvPr/>
          </p:nvSpPr>
          <p:spPr>
            <a:xfrm>
              <a:off x="1805042" y="4027407"/>
              <a:ext cx="2051996" cy="2051996"/>
            </a:xfrm>
            <a:prstGeom prst="ellipse">
              <a:avLst/>
            </a:prstGeom>
            <a:ln>
              <a:noFill/>
            </a:ln>
          </p:spPr>
          <p:style>
            <a:lnRef idx="2">
              <a:scrgbClr r="0" g="0" b="0"/>
            </a:lnRef>
            <a:fillRef idx="1">
              <a:schemeClr val="accent3">
                <a:hueOff val="12696578"/>
                <a:satOff val="-9389"/>
                <a:lumOff val="-20585"/>
                <a:alphaOff val="0"/>
              </a:schemeClr>
            </a:fillRef>
            <a:effectRef idx="0">
              <a:schemeClr val="accent3">
                <a:hueOff val="12696578"/>
                <a:satOff val="-9389"/>
                <a:lumOff val="-20585"/>
                <a:alphaOff val="0"/>
              </a:schemeClr>
            </a:effectRef>
            <a:fontRef idx="minor">
              <a:schemeClr val="lt1"/>
            </a:fontRef>
          </p:style>
        </p:sp>
        <p:sp>
          <p:nvSpPr>
            <p:cNvPr id="5" name="Овал 4">
              <a:extLst>
                <a:ext uri="{FF2B5EF4-FFF2-40B4-BE49-F238E27FC236}">
                  <a16:creationId xmlns:a16="http://schemas.microsoft.com/office/drawing/2014/main" id="{A051B7B1-DAA7-9760-62A9-29DD553801B0}"/>
                </a:ext>
              </a:extLst>
            </p:cNvPr>
            <p:cNvSpPr txBox="1"/>
            <p:nvPr/>
          </p:nvSpPr>
          <p:spPr>
            <a:xfrm>
              <a:off x="2105550" y="4388832"/>
              <a:ext cx="1450980" cy="12211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Крок 4</a:t>
              </a:r>
            </a:p>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Запровадження запобіжних і захисних заходів</a:t>
              </a:r>
            </a:p>
          </p:txBody>
        </p:sp>
      </p:grpSp>
      <p:sp>
        <p:nvSpPr>
          <p:cNvPr id="17" name="Título 1">
            <a:extLst>
              <a:ext uri="{FF2B5EF4-FFF2-40B4-BE49-F238E27FC236}">
                <a16:creationId xmlns:a16="http://schemas.microsoft.com/office/drawing/2014/main" id="{4A3C4A40-80CA-3B3A-8CA8-1468AB7B7CE0}"/>
              </a:ext>
            </a:extLst>
          </p:cNvPr>
          <p:cNvSpPr>
            <a:spLocks noGrp="1"/>
          </p:cNvSpPr>
          <p:nvPr>
            <p:ph type="title"/>
          </p:nvPr>
        </p:nvSpPr>
        <p:spPr>
          <a:xfrm>
            <a:off x="398645" y="1437338"/>
            <a:ext cx="3277287" cy="1054126"/>
          </a:xfrm>
        </p:spPr>
        <p:txBody>
          <a:bodyPr/>
          <a:lstStyle/>
          <a:p>
            <a:r>
              <a:rPr lang="uk-UA" sz="2400" dirty="0">
                <a:latin typeface="Arial" panose="020B0604020202020204" pitchFamily="34" charset="0"/>
                <a:cs typeface="Arial" panose="020B0604020202020204" pitchFamily="34" charset="0"/>
              </a:rPr>
              <a:t>Оцінювання</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професійних</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ризиків</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2367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o Número do Diapositivo 5"/>
          <p:cNvSpPr>
            <a:spLocks noGrp="1"/>
          </p:cNvSpPr>
          <p:nvPr>
            <p:ph type="sldNum" sz="quarter" idx="12"/>
          </p:nvPr>
        </p:nvSpPr>
        <p:spPr/>
        <p:txBody>
          <a:bodyPr/>
          <a:lstStyle/>
          <a:p>
            <a:fld id="{C4A5E120-A333-4F72-A717-622EC90E8CA5}" type="slidenum">
              <a:rPr lang="uk-UA" smtClean="0">
                <a:latin typeface="Arial" panose="020B0604020202020204" pitchFamily="34" charset="0"/>
                <a:cs typeface="Arial" panose="020B0604020202020204" pitchFamily="34" charset="0"/>
              </a:rPr>
              <a:t>69</a:t>
            </a:fld>
            <a:endParaRPr lang="uk-UA" dirty="0">
              <a:latin typeface="Arial" panose="020B0604020202020204" pitchFamily="34" charset="0"/>
              <a:cs typeface="Arial" panose="020B0604020202020204" pitchFamily="34" charset="0"/>
            </a:endParaRPr>
          </a:p>
        </p:txBody>
      </p:sp>
      <mc:AlternateContent xmlns:mc="http://schemas.openxmlformats.org/markup-compatibility/2006" xmlns:am3d="http://schemas.microsoft.com/office/drawing/2017/model3d">
        <mc:Choice Requires="am3d">
          <p:graphicFrame>
            <p:nvGraphicFramePr>
              <p:cNvPr id="7" name="Трехмерная модель 6" descr="Принтер">
                <a:extLst>
                  <a:ext uri="{FF2B5EF4-FFF2-40B4-BE49-F238E27FC236}">
                    <a16:creationId xmlns:a16="http://schemas.microsoft.com/office/drawing/2014/main" id="{C26F2945-82DC-2C80-8E7E-B50846BD7899}"/>
                  </a:ext>
                </a:extLst>
              </p:cNvPr>
              <p:cNvGraphicFramePr>
                <a:graphicFrameLocks noChangeAspect="1"/>
              </p:cNvGraphicFramePr>
              <p:nvPr>
                <p:extLst>
                  <p:ext uri="{D42A27DB-BD31-4B8C-83A1-F6EECF244321}">
                    <p14:modId xmlns:p14="http://schemas.microsoft.com/office/powerpoint/2010/main" val="3128461718"/>
                  </p:ext>
                </p:extLst>
              </p:nvPr>
            </p:nvGraphicFramePr>
            <p:xfrm>
              <a:off x="6770757" y="1964401"/>
              <a:ext cx="3876172" cy="4314265"/>
            </p:xfrm>
            <a:graphic>
              <a:graphicData uri="http://schemas.microsoft.com/office/drawing/2017/model3d">
                <am3d:model3d r:embed="rId2">
                  <am3d:spPr>
                    <a:xfrm>
                      <a:off x="0" y="0"/>
                      <a:ext cx="3876172" cy="4314265"/>
                    </a:xfrm>
                    <a:prstGeom prst="rect">
                      <a:avLst/>
                    </a:prstGeom>
                  </am3d:spPr>
                  <am3d:camera>
                    <am3d:pos x="0" y="0" z="72661754"/>
                    <am3d:up dx="0" dy="36000000" dz="0"/>
                    <am3d:lookAt x="0" y="0" z="0"/>
                    <am3d:perspective fov="2700000"/>
                  </am3d:camera>
                  <am3d:trans>
                    <am3d:meterPerModelUnit n="9427949" d="1000000"/>
                    <am3d:preTrans dx="0" dy="-12966183" dz="-2395334"/>
                    <am3d:scale>
                      <am3d:sx n="1000000" d="1000000"/>
                      <am3d:sy n="1000000" d="1000000"/>
                      <am3d:sz n="1000000" d="1000000"/>
                    </am3d:scale>
                    <am3d:rot ax="2921822" ay="1694923" az="1698650"/>
                    <am3d:postTrans dx="0" dy="0" dz="0"/>
                  </am3d:trans>
                  <am3d:raster rName="Office3DRenderer" rVer="16.0.8326">
                    <am3d:blip r:embed="rId3"/>
                  </am3d:raster>
                  <am3d:objViewport viewportSz="528568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7" name="Трехмерная модель 6" descr="Принтер">
                <a:extLst>
                  <a:ext uri="{FF2B5EF4-FFF2-40B4-BE49-F238E27FC236}">
                    <a16:creationId xmlns:a16="http://schemas.microsoft.com/office/drawing/2014/main" id="{C26F2945-82DC-2C80-8E7E-B50846BD7899}"/>
                  </a:ext>
                </a:extLst>
              </p:cNvPr>
              <p:cNvPicPr>
                <a:picLocks noGrp="1" noRot="1" noChangeAspect="1" noMove="1" noResize="1" noEditPoints="1" noAdjustHandles="1" noChangeArrowheads="1" noChangeShapeType="1" noCrop="1"/>
              </p:cNvPicPr>
              <p:nvPr/>
            </p:nvPicPr>
            <p:blipFill>
              <a:blip r:embed="rId4"/>
              <a:stretch>
                <a:fillRect/>
              </a:stretch>
            </p:blipFill>
            <p:spPr>
              <a:xfrm>
                <a:off x="6770757" y="1964401"/>
                <a:ext cx="3876172" cy="4314265"/>
              </a:xfrm>
              <a:prstGeom prst="rect">
                <a:avLst/>
              </a:prstGeom>
            </p:spPr>
          </p:pic>
        </mc:Fallback>
      </mc:AlternateContent>
      <mc:AlternateContent xmlns:mc="http://schemas.openxmlformats.org/markup-compatibility/2006" xmlns:am3d="http://schemas.microsoft.com/office/drawing/2017/model3d">
        <mc:Choice Requires="am3d">
          <p:graphicFrame>
            <p:nvGraphicFramePr>
              <p:cNvPr id="9" name="Трехмерная модель 8" descr="Напечатанный документ">
                <a:extLst>
                  <a:ext uri="{FF2B5EF4-FFF2-40B4-BE49-F238E27FC236}">
                    <a16:creationId xmlns:a16="http://schemas.microsoft.com/office/drawing/2014/main" id="{F6B7AF59-AB15-0C83-EBA7-757F880C8A00}"/>
                  </a:ext>
                </a:extLst>
              </p:cNvPr>
              <p:cNvGraphicFramePr>
                <a:graphicFrameLocks noChangeAspect="1"/>
              </p:cNvGraphicFramePr>
              <p:nvPr>
                <p:extLst>
                  <p:ext uri="{D42A27DB-BD31-4B8C-83A1-F6EECF244321}">
                    <p14:modId xmlns:p14="http://schemas.microsoft.com/office/powerpoint/2010/main" val="3436247248"/>
                  </p:ext>
                </p:extLst>
              </p:nvPr>
            </p:nvGraphicFramePr>
            <p:xfrm rot="19767278">
              <a:off x="3181711" y="1695451"/>
              <a:ext cx="2744066" cy="4625804"/>
            </p:xfrm>
            <a:graphic>
              <a:graphicData uri="http://schemas.microsoft.com/office/drawing/2017/model3d">
                <am3d:model3d r:embed="rId5">
                  <am3d:spPr>
                    <a:xfrm rot="19767278">
                      <a:off x="0" y="0"/>
                      <a:ext cx="2744066" cy="4625804"/>
                    </a:xfrm>
                    <a:prstGeom prst="rect">
                      <a:avLst/>
                    </a:prstGeom>
                  </am3d:spPr>
                  <am3d:camera>
                    <am3d:pos x="0" y="0" z="56475043"/>
                    <am3d:up dx="0" dy="36000000" dz="0"/>
                    <am3d:lookAt x="0" y="0" z="0"/>
                    <am3d:perspective fov="2700000"/>
                  </am3d:camera>
                  <am3d:trans>
                    <am3d:meterPerModelUnit n="9805309" d="1000000"/>
                    <am3d:preTrans dx="-1048" dy="-18000000" dz="0"/>
                    <am3d:scale>
                      <am3d:sx n="1000000" d="1000000"/>
                      <am3d:sy n="1000000" d="1000000"/>
                      <am3d:sz n="1000000" d="1000000"/>
                    </am3d:scale>
                    <am3d:rot ax="-1288845" ay="2352752" az="-838224"/>
                    <am3d:postTrans dx="0" dy="0" dz="0"/>
                  </am3d:trans>
                  <am3d:raster rName="Office3DRenderer" rVer="16.0.8326">
                    <am3d:blip r:embed="rId6"/>
                  </am3d:raster>
                  <am3d:objViewport viewportSz="531110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9" name="Трехмерная модель 8" descr="Напечатанный документ">
                <a:extLst>
                  <a:ext uri="{FF2B5EF4-FFF2-40B4-BE49-F238E27FC236}">
                    <a16:creationId xmlns:a16="http://schemas.microsoft.com/office/drawing/2014/main" id="{F6B7AF59-AB15-0C83-EBA7-757F880C8A00}"/>
                  </a:ext>
                </a:extLst>
              </p:cNvPr>
              <p:cNvPicPr>
                <a:picLocks noGrp="1" noRot="1" noChangeAspect="1" noMove="1" noResize="1" noEditPoints="1" noAdjustHandles="1" noChangeArrowheads="1" noChangeShapeType="1" noCrop="1"/>
              </p:cNvPicPr>
              <p:nvPr/>
            </p:nvPicPr>
            <p:blipFill>
              <a:blip r:embed="rId7"/>
              <a:stretch>
                <a:fillRect/>
              </a:stretch>
            </p:blipFill>
            <p:spPr>
              <a:xfrm rot="19767278">
                <a:off x="3181711" y="1695451"/>
                <a:ext cx="2744066" cy="4625804"/>
              </a:xfrm>
              <a:prstGeom prst="rect">
                <a:avLst/>
              </a:prstGeom>
            </p:spPr>
          </p:pic>
        </mc:Fallback>
      </mc:AlternateContent>
      <p:grpSp>
        <p:nvGrpSpPr>
          <p:cNvPr id="3" name="Групувати 2">
            <a:extLst>
              <a:ext uri="{FF2B5EF4-FFF2-40B4-BE49-F238E27FC236}">
                <a16:creationId xmlns:a16="http://schemas.microsoft.com/office/drawing/2014/main" id="{43F78624-B446-2F00-689D-22A007984DB7}"/>
              </a:ext>
            </a:extLst>
          </p:cNvPr>
          <p:cNvGrpSpPr/>
          <p:nvPr/>
        </p:nvGrpSpPr>
        <p:grpSpPr>
          <a:xfrm>
            <a:off x="5070002" y="396684"/>
            <a:ext cx="2051996" cy="2051996"/>
            <a:chOff x="1068672" y="1415953"/>
            <a:chExt cx="2051996" cy="2051996"/>
          </a:xfrm>
        </p:grpSpPr>
        <p:sp>
          <p:nvSpPr>
            <p:cNvPr id="4" name="Овал 3">
              <a:extLst>
                <a:ext uri="{FF2B5EF4-FFF2-40B4-BE49-F238E27FC236}">
                  <a16:creationId xmlns:a16="http://schemas.microsoft.com/office/drawing/2014/main" id="{A039B7BF-C608-36DA-E848-F2DF8C2CA2FC}"/>
                </a:ext>
              </a:extLst>
            </p:cNvPr>
            <p:cNvSpPr/>
            <p:nvPr/>
          </p:nvSpPr>
          <p:spPr>
            <a:xfrm>
              <a:off x="1068672" y="1415953"/>
              <a:ext cx="2051996" cy="2051996"/>
            </a:xfrm>
            <a:prstGeom prst="ellipse">
              <a:avLst/>
            </a:prstGeom>
            <a:ln>
              <a:noFill/>
            </a:ln>
          </p:spPr>
          <p:style>
            <a:lnRef idx="2">
              <a:scrgbClr r="0" g="0" b="0"/>
            </a:lnRef>
            <a:fillRef idx="1">
              <a:schemeClr val="accent3">
                <a:hueOff val="16928771"/>
                <a:satOff val="-12518"/>
                <a:lumOff val="-27447"/>
                <a:alphaOff val="0"/>
              </a:schemeClr>
            </a:fillRef>
            <a:effectRef idx="0">
              <a:schemeClr val="accent3">
                <a:hueOff val="16928771"/>
                <a:satOff val="-12518"/>
                <a:lumOff val="-27447"/>
                <a:alphaOff val="0"/>
              </a:schemeClr>
            </a:effectRef>
            <a:fontRef idx="minor">
              <a:schemeClr val="lt1"/>
            </a:fontRef>
          </p:style>
        </p:sp>
        <p:sp>
          <p:nvSpPr>
            <p:cNvPr id="5" name="Овал 4">
              <a:extLst>
                <a:ext uri="{FF2B5EF4-FFF2-40B4-BE49-F238E27FC236}">
                  <a16:creationId xmlns:a16="http://schemas.microsoft.com/office/drawing/2014/main" id="{29731783-AD78-111B-D746-013869116313}"/>
                </a:ext>
              </a:extLst>
            </p:cNvPr>
            <p:cNvSpPr txBox="1"/>
            <p:nvPr/>
          </p:nvSpPr>
          <p:spPr>
            <a:xfrm>
              <a:off x="1369180" y="1716461"/>
              <a:ext cx="1450980" cy="14509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Крок 5</a:t>
              </a:r>
            </a:p>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Моніторинг, подальша діяльність і перегляд</a:t>
              </a:r>
            </a:p>
          </p:txBody>
        </p:sp>
      </p:grpSp>
      <p:sp>
        <p:nvSpPr>
          <p:cNvPr id="17" name="Título 1">
            <a:extLst>
              <a:ext uri="{FF2B5EF4-FFF2-40B4-BE49-F238E27FC236}">
                <a16:creationId xmlns:a16="http://schemas.microsoft.com/office/drawing/2014/main" id="{2A53ADFB-A5DF-F0B5-5348-0D84C1754D13}"/>
              </a:ext>
            </a:extLst>
          </p:cNvPr>
          <p:cNvSpPr>
            <a:spLocks noGrp="1"/>
          </p:cNvSpPr>
          <p:nvPr>
            <p:ph type="title"/>
          </p:nvPr>
        </p:nvSpPr>
        <p:spPr>
          <a:xfrm>
            <a:off x="398645" y="1437338"/>
            <a:ext cx="3277287" cy="1054126"/>
          </a:xfrm>
        </p:spPr>
        <p:txBody>
          <a:bodyPr/>
          <a:lstStyle/>
          <a:p>
            <a:r>
              <a:rPr lang="uk-UA" sz="2400" dirty="0">
                <a:latin typeface="Arial" panose="020B0604020202020204" pitchFamily="34" charset="0"/>
                <a:cs typeface="Arial" panose="020B0604020202020204" pitchFamily="34" charset="0"/>
              </a:rPr>
              <a:t>Оцінювання</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професійних</a:t>
            </a:r>
            <a:br>
              <a:rPr lang="uk-UA"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ризиків</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4185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Методика навчання</a:t>
            </a:r>
            <a:endParaRPr lang="en-GB" sz="2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90538" y="2393950"/>
            <a:ext cx="4762597" cy="3482976"/>
          </a:xfrm>
        </p:spPr>
        <p:txBody>
          <a:bodyPr/>
          <a:lstStyle/>
          <a:p>
            <a:pPr lvl="2"/>
            <a:r>
              <a:rPr lang="uk-UA" sz="2200" dirty="0">
                <a:solidFill>
                  <a:schemeClr val="tx2"/>
                </a:solidFill>
                <a:latin typeface="Arial" panose="020B0604020202020204" pitchFamily="34" charset="0"/>
                <a:cs typeface="Arial" panose="020B0604020202020204" pitchFamily="34" charset="0"/>
              </a:rPr>
              <a:t>Два дні </a:t>
            </a:r>
            <a:r>
              <a:rPr lang="uk-UA" sz="2200" b="1" dirty="0">
                <a:solidFill>
                  <a:schemeClr val="tx2"/>
                </a:solidFill>
                <a:latin typeface="Arial" panose="020B0604020202020204" pitchFamily="34" charset="0"/>
                <a:cs typeface="Arial" panose="020B0604020202020204" pitchFamily="34" charset="0"/>
              </a:rPr>
              <a:t>аудиторних навчальних </a:t>
            </a:r>
            <a:r>
              <a:rPr lang="uk-UA" sz="2200" dirty="0">
                <a:solidFill>
                  <a:schemeClr val="tx2"/>
                </a:solidFill>
                <a:latin typeface="Arial" panose="020B0604020202020204" pitchFamily="34" charset="0"/>
                <a:cs typeface="Arial" panose="020B0604020202020204" pitchFamily="34" charset="0"/>
              </a:rPr>
              <a:t>занять із подальшим </a:t>
            </a:r>
            <a:r>
              <a:rPr lang="uk-UA" sz="2200" b="1" dirty="0">
                <a:solidFill>
                  <a:schemeClr val="tx2"/>
                </a:solidFill>
                <a:latin typeface="Arial" panose="020B0604020202020204" pitchFamily="34" charset="0"/>
                <a:cs typeface="Arial" panose="020B0604020202020204" pitchFamily="34" charset="0"/>
              </a:rPr>
              <a:t>навчанням на підприємстві без відриву від роботи</a:t>
            </a:r>
            <a:endParaRPr lang="en-US" sz="2200" b="1" dirty="0">
              <a:solidFill>
                <a:schemeClr val="tx2"/>
              </a:solidFill>
              <a:latin typeface="Arial" panose="020B0604020202020204" pitchFamily="34" charset="0"/>
              <a:cs typeface="Arial" panose="020B0604020202020204" pitchFamily="34" charset="0"/>
            </a:endParaRPr>
          </a:p>
          <a:p>
            <a:pPr lvl="2"/>
            <a:endParaRPr lang="en-US" sz="2200" dirty="0">
              <a:solidFill>
                <a:schemeClr val="tx2"/>
              </a:solidFill>
              <a:latin typeface="Arial" panose="020B0604020202020204" pitchFamily="34" charset="0"/>
              <a:cs typeface="Arial" panose="020B0604020202020204" pitchFamily="34" charset="0"/>
            </a:endParaRPr>
          </a:p>
          <a:p>
            <a:pPr lvl="2"/>
            <a:r>
              <a:rPr lang="uk-UA" sz="2200" dirty="0">
                <a:solidFill>
                  <a:schemeClr val="tx2"/>
                </a:solidFill>
                <a:latin typeface="Arial" panose="020B0604020202020204" pitchFamily="34" charset="0"/>
                <a:cs typeface="Arial" panose="020B0604020202020204" pitchFamily="34" charset="0"/>
              </a:rPr>
              <a:t>Практична підготовка, що веде </a:t>
            </a:r>
            <a:br>
              <a:rPr lang="uk-UA" sz="2200" dirty="0">
                <a:solidFill>
                  <a:schemeClr val="tx2"/>
                </a:solidFill>
                <a:latin typeface="Arial" panose="020B0604020202020204" pitchFamily="34" charset="0"/>
                <a:cs typeface="Arial" panose="020B0604020202020204" pitchFamily="34" charset="0"/>
              </a:rPr>
            </a:br>
            <a:r>
              <a:rPr lang="uk-UA" sz="2200" dirty="0">
                <a:solidFill>
                  <a:schemeClr val="tx2"/>
                </a:solidFill>
                <a:latin typeface="Arial" panose="020B0604020202020204" pitchFamily="34" charset="0"/>
                <a:cs typeface="Arial" panose="020B0604020202020204" pitchFamily="34" charset="0"/>
              </a:rPr>
              <a:t>до дій	</a:t>
            </a:r>
            <a:endParaRPr lang="en-CA" sz="2200" dirty="0">
              <a:solidFill>
                <a:schemeClr val="tx2"/>
              </a:solidFill>
              <a:latin typeface="Arial" panose="020B0604020202020204" pitchFamily="34" charset="0"/>
              <a:cs typeface="Arial" panose="020B0604020202020204" pitchFamily="34" charset="0"/>
            </a:endParaRPr>
          </a:p>
          <a:p>
            <a:pPr lvl="2"/>
            <a:endParaRPr lang="fr-CH" sz="22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7</a:t>
            </a:fld>
            <a:endParaRPr lang="en-GB">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A37CEB2-5349-364C-9034-E22396EF48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37135" y="1289573"/>
            <a:ext cx="6356924" cy="4694581"/>
          </a:xfrm>
          <a:prstGeom prst="rect">
            <a:avLst/>
          </a:prstGeom>
        </p:spPr>
      </p:pic>
    </p:spTree>
    <p:extLst>
      <p:ext uri="{BB962C8B-B14F-4D97-AF65-F5344CB8AC3E}">
        <p14:creationId xmlns:p14="http://schemas.microsoft.com/office/powerpoint/2010/main" val="1815950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я 6">
            <a:extLst>
              <a:ext uri="{FF2B5EF4-FFF2-40B4-BE49-F238E27FC236}">
                <a16:creationId xmlns:a16="http://schemas.microsoft.com/office/drawing/2014/main" id="{40E2840C-7407-D7AD-1A25-0C5C445D1304}"/>
              </a:ext>
            </a:extLst>
          </p:cNvPr>
          <p:cNvGraphicFramePr>
            <a:graphicFrameLocks noGrp="1"/>
          </p:cNvGraphicFramePr>
          <p:nvPr>
            <p:extLst>
              <p:ext uri="{D42A27DB-BD31-4B8C-83A1-F6EECF244321}">
                <p14:modId xmlns:p14="http://schemas.microsoft.com/office/powerpoint/2010/main" val="3617068900"/>
              </p:ext>
            </p:extLst>
          </p:nvPr>
        </p:nvGraphicFramePr>
        <p:xfrm>
          <a:off x="2229456" y="3259830"/>
          <a:ext cx="7574944" cy="1922780"/>
        </p:xfrm>
        <a:graphic>
          <a:graphicData uri="http://schemas.openxmlformats.org/drawingml/2006/table">
            <a:tbl>
              <a:tblPr firstRow="1" bandRow="1">
                <a:tableStyleId>{5940675A-B579-460E-94D1-54222C63F5DA}</a:tableStyleId>
              </a:tblPr>
              <a:tblGrid>
                <a:gridCol w="1893736">
                  <a:extLst>
                    <a:ext uri="{9D8B030D-6E8A-4147-A177-3AD203B41FA5}">
                      <a16:colId xmlns:a16="http://schemas.microsoft.com/office/drawing/2014/main" val="1326530782"/>
                    </a:ext>
                  </a:extLst>
                </a:gridCol>
                <a:gridCol w="1893736">
                  <a:extLst>
                    <a:ext uri="{9D8B030D-6E8A-4147-A177-3AD203B41FA5}">
                      <a16:colId xmlns:a16="http://schemas.microsoft.com/office/drawing/2014/main" val="1677404010"/>
                    </a:ext>
                  </a:extLst>
                </a:gridCol>
                <a:gridCol w="1893736">
                  <a:extLst>
                    <a:ext uri="{9D8B030D-6E8A-4147-A177-3AD203B41FA5}">
                      <a16:colId xmlns:a16="http://schemas.microsoft.com/office/drawing/2014/main" val="2167168262"/>
                    </a:ext>
                  </a:extLst>
                </a:gridCol>
                <a:gridCol w="1893736">
                  <a:extLst>
                    <a:ext uri="{9D8B030D-6E8A-4147-A177-3AD203B41FA5}">
                      <a16:colId xmlns:a16="http://schemas.microsoft.com/office/drawing/2014/main" val="179027942"/>
                    </a:ext>
                  </a:extLst>
                </a:gridCol>
              </a:tblGrid>
              <a:tr h="479425">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Високий (3)</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3</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bg1"/>
                          </a:solidFill>
                          <a:latin typeface="Arial" panose="020B0604020202020204" pitchFamily="34" charset="0"/>
                          <a:ea typeface="+mn-ea"/>
                          <a:cs typeface="Arial" panose="020B0604020202020204" pitchFamily="34" charset="0"/>
                        </a:rPr>
                        <a:t>6</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bg1"/>
                          </a:solidFill>
                          <a:latin typeface="Arial" panose="020B0604020202020204" pitchFamily="34" charset="0"/>
                          <a:ea typeface="+mn-ea"/>
                          <a:cs typeface="Arial" panose="020B0604020202020204" pitchFamily="34" charset="0"/>
                        </a:rPr>
                        <a:t>9</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2863240658"/>
                  </a:ext>
                </a:extLst>
              </a:tr>
              <a:tr h="479425">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Середній (2)</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bg1"/>
                          </a:solidFill>
                          <a:latin typeface="Arial" panose="020B0604020202020204" pitchFamily="34" charset="0"/>
                          <a:ea typeface="+mn-ea"/>
                          <a:cs typeface="Arial" panose="020B0604020202020204" pitchFamily="34" charset="0"/>
                        </a:rPr>
                        <a:t>2</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4</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bg1"/>
                          </a:solidFill>
                          <a:latin typeface="Arial" panose="020B0604020202020204" pitchFamily="34" charset="0"/>
                          <a:ea typeface="+mn-ea"/>
                          <a:cs typeface="Arial" panose="020B0604020202020204" pitchFamily="34" charset="0"/>
                        </a:rPr>
                        <a:t>6</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0000"/>
                    </a:solidFill>
                  </a:tcPr>
                </a:tc>
                <a:extLst>
                  <a:ext uri="{0D108BD9-81ED-4DB2-BD59-A6C34878D82A}">
                    <a16:rowId xmlns:a16="http://schemas.microsoft.com/office/drawing/2014/main" val="656086851"/>
                  </a:ext>
                </a:extLst>
              </a:tr>
              <a:tr h="479425">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Низький (1)</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bg1"/>
                          </a:solidFill>
                          <a:latin typeface="Arial" panose="020B0604020202020204" pitchFamily="34" charset="0"/>
                          <a:ea typeface="+mn-ea"/>
                          <a:cs typeface="Arial" panose="020B0604020202020204" pitchFamily="34" charset="0"/>
                        </a:rPr>
                        <a:t>1</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bg1"/>
                          </a:solidFill>
                          <a:latin typeface="Arial" panose="020B0604020202020204" pitchFamily="34" charset="0"/>
                          <a:ea typeface="+mn-ea"/>
                          <a:cs typeface="Arial" panose="020B0604020202020204" pitchFamily="34" charset="0"/>
                        </a:rPr>
                        <a:t>2</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00B050"/>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3</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FF00"/>
                    </a:solidFill>
                  </a:tcPr>
                </a:tc>
                <a:extLst>
                  <a:ext uri="{0D108BD9-81ED-4DB2-BD59-A6C34878D82A}">
                    <a16:rowId xmlns:a16="http://schemas.microsoft.com/office/drawing/2014/main" val="48439790"/>
                  </a:ext>
                </a:extLst>
              </a:tr>
              <a:tr h="479425">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uk-UA" sz="2800" b="0" i="0" u="none" strike="noStrike" kern="1200" baseline="30000" dirty="0">
                        <a:solidFill>
                          <a:schemeClr val="tx1"/>
                        </a:solidFill>
                        <a:latin typeface="Arial" panose="020B0604020202020204" pitchFamily="34" charset="0"/>
                        <a:ea typeface="+mn-ea"/>
                        <a:cs typeface="Arial" panose="020B0604020202020204" pitchFamily="34" charset="0"/>
                      </a:endParaRP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Низька (1)</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Середня (2)</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uk-UA" sz="2800" b="0" i="0" u="none" strike="noStrike" kern="1200" baseline="30000" dirty="0">
                          <a:solidFill>
                            <a:schemeClr val="tx1"/>
                          </a:solidFill>
                          <a:latin typeface="Arial" panose="020B0604020202020204" pitchFamily="34" charset="0"/>
                          <a:ea typeface="+mn-ea"/>
                          <a:cs typeface="Arial" panose="020B0604020202020204" pitchFamily="34" charset="0"/>
                        </a:rPr>
                        <a:t>Висока (3)</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tcPr>
                </a:tc>
                <a:extLst>
                  <a:ext uri="{0D108BD9-81ED-4DB2-BD59-A6C34878D82A}">
                    <a16:rowId xmlns:a16="http://schemas.microsoft.com/office/drawing/2014/main" val="306907975"/>
                  </a:ext>
                </a:extLst>
              </a:tr>
            </a:tbl>
          </a:graphicData>
        </a:graphic>
      </p:graphicFrame>
      <p:sp>
        <p:nvSpPr>
          <p:cNvPr id="5" name="TextBox 4">
            <a:extLst>
              <a:ext uri="{FF2B5EF4-FFF2-40B4-BE49-F238E27FC236}">
                <a16:creationId xmlns:a16="http://schemas.microsoft.com/office/drawing/2014/main" id="{AF04CB74-DF2F-71E3-272D-09552EC18E16}"/>
              </a:ext>
            </a:extLst>
          </p:cNvPr>
          <p:cNvSpPr txBox="1"/>
          <p:nvPr/>
        </p:nvSpPr>
        <p:spPr>
          <a:xfrm>
            <a:off x="2116923" y="2877999"/>
            <a:ext cx="7687478" cy="307777"/>
          </a:xfrm>
          <a:prstGeom prst="rect">
            <a:avLst/>
          </a:prstGeom>
          <a:noFill/>
        </p:spPr>
        <p:txBody>
          <a:bodyPr wrap="square">
            <a:spAutoFit/>
          </a:bodyPr>
          <a:lstStyle/>
          <a:p>
            <a:r>
              <a:rPr lang="uk-UA" sz="1400" dirty="0">
                <a:latin typeface="Arial" panose="020B0604020202020204" pitchFamily="34" charset="0"/>
                <a:cs typeface="Arial" panose="020B0604020202020204" pitchFamily="34" charset="0"/>
              </a:rPr>
              <a:t>Карта ризиків</a:t>
            </a:r>
          </a:p>
        </p:txBody>
      </p:sp>
      <p:sp>
        <p:nvSpPr>
          <p:cNvPr id="6" name="TextBox 5">
            <a:extLst>
              <a:ext uri="{FF2B5EF4-FFF2-40B4-BE49-F238E27FC236}">
                <a16:creationId xmlns:a16="http://schemas.microsoft.com/office/drawing/2014/main" id="{74A0EF6B-09B8-1BF7-9F73-04D6A3F1EB35}"/>
              </a:ext>
            </a:extLst>
          </p:cNvPr>
          <p:cNvSpPr txBox="1"/>
          <p:nvPr/>
        </p:nvSpPr>
        <p:spPr>
          <a:xfrm>
            <a:off x="3628479" y="5535670"/>
            <a:ext cx="6391821" cy="738664"/>
          </a:xfrm>
          <a:prstGeom prst="rect">
            <a:avLst/>
          </a:prstGeom>
          <a:noFill/>
        </p:spPr>
        <p:txBody>
          <a:bodyPr wrap="square">
            <a:spAutoFit/>
          </a:bodyPr>
          <a:lstStyle/>
          <a:p>
            <a:r>
              <a:rPr lang="uk-UA" sz="1400" dirty="0">
                <a:solidFill>
                  <a:srgbClr val="00B050"/>
                </a:solidFill>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 </a:t>
            </a:r>
            <a:r>
              <a:rPr lang="uk-UA" sz="1400" dirty="0">
                <a:latin typeface="Arial" panose="020B0604020202020204" pitchFamily="34" charset="0"/>
                <a:cs typeface="Arial" panose="020B0604020202020204" pitchFamily="34" charset="0"/>
              </a:rPr>
              <a:t>Прийнятний ризик. Жодні дії не здійснюються.</a:t>
            </a:r>
          </a:p>
          <a:p>
            <a:r>
              <a:rPr lang="uk-UA" sz="1400" dirty="0">
                <a:solidFill>
                  <a:srgbClr val="FFFF00"/>
                </a:solidFill>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 </a:t>
            </a:r>
            <a:r>
              <a:rPr lang="uk-UA" sz="1400" dirty="0">
                <a:latin typeface="Arial" panose="020B0604020202020204" pitchFamily="34" charset="0"/>
                <a:cs typeface="Arial" panose="020B0604020202020204" pitchFamily="34" charset="0"/>
              </a:rPr>
              <a:t>Помірний ризик. Необхідні засоби контролю ризику.</a:t>
            </a:r>
          </a:p>
          <a:p>
            <a:r>
              <a:rPr lang="uk-UA" sz="1400" dirty="0">
                <a:solidFill>
                  <a:srgbClr val="FF0000"/>
                </a:solidFill>
                <a:latin typeface="Arial" panose="020B0604020202020204" pitchFamily="34" charset="0"/>
                <a:cs typeface="Arial" panose="020B0604020202020204" pitchFamily="34" charset="0"/>
              </a:rPr>
              <a:t>⬛</a:t>
            </a:r>
            <a:r>
              <a:rPr lang="en-US" sz="1400" dirty="0">
                <a:solidFill>
                  <a:srgbClr val="FF0000"/>
                </a:solidFill>
                <a:latin typeface="Arial" panose="020B0604020202020204" pitchFamily="34" charset="0"/>
                <a:cs typeface="Arial" panose="020B0604020202020204" pitchFamily="34" charset="0"/>
              </a:rPr>
              <a:t> </a:t>
            </a:r>
            <a:r>
              <a:rPr lang="uk-UA" sz="1400" dirty="0">
                <a:latin typeface="Arial" panose="020B0604020202020204" pitchFamily="34" charset="0"/>
                <a:cs typeface="Arial" panose="020B0604020202020204" pitchFamily="34" charset="0"/>
              </a:rPr>
              <a:t>Неприйнятний ризик. Необхідні негайні заходи щодо зниження ризику.</a:t>
            </a:r>
          </a:p>
        </p:txBody>
      </p:sp>
      <p:sp>
        <p:nvSpPr>
          <p:cNvPr id="4" name="Título 1">
            <a:extLst>
              <a:ext uri="{FF2B5EF4-FFF2-40B4-BE49-F238E27FC236}">
                <a16:creationId xmlns:a16="http://schemas.microsoft.com/office/drawing/2014/main" id="{D9CBF99C-CC7C-38DD-4794-B72685C232A5}"/>
              </a:ext>
            </a:extLst>
          </p:cNvPr>
          <p:cNvSpPr>
            <a:spLocks noGrp="1"/>
          </p:cNvSpPr>
          <p:nvPr>
            <p:ph type="title"/>
          </p:nvPr>
        </p:nvSpPr>
        <p:spPr>
          <a:xfrm>
            <a:off x="398645" y="1437338"/>
            <a:ext cx="5697355" cy="1087601"/>
          </a:xfrm>
        </p:spPr>
        <p:txBody>
          <a:bodyPr/>
          <a:lstStyle/>
          <a:p>
            <a:pPr>
              <a:lnSpc>
                <a:spcPct val="90000"/>
              </a:lnSpc>
              <a:spcBef>
                <a:spcPct val="0"/>
              </a:spcBef>
            </a:pPr>
            <a:r>
              <a:rPr lang="uk-UA" sz="2400" dirty="0">
                <a:solidFill>
                  <a:schemeClr val="accent1"/>
                </a:solidFill>
                <a:latin typeface="Arial" panose="020B0604020202020204" pitchFamily="34" charset="0"/>
                <a:ea typeface="+mj-ea"/>
                <a:cs typeface="Arial" panose="020B0604020202020204" pitchFamily="34" charset="0"/>
              </a:rPr>
              <a:t>Оцінювання</a:t>
            </a:r>
            <a:r>
              <a:rPr lang="en-US" sz="2400" dirty="0">
                <a:solidFill>
                  <a:schemeClr val="accent1"/>
                </a:solidFill>
                <a:latin typeface="Arial" panose="020B0604020202020204" pitchFamily="34" charset="0"/>
                <a:ea typeface="+mj-ea"/>
                <a:cs typeface="Arial" panose="020B0604020202020204" pitchFamily="34" charset="0"/>
              </a:rPr>
              <a:t> </a:t>
            </a:r>
            <a:r>
              <a:rPr lang="uk-UA" sz="2400" dirty="0">
                <a:solidFill>
                  <a:schemeClr val="accent1"/>
                </a:solidFill>
                <a:latin typeface="Arial" panose="020B0604020202020204" pitchFamily="34" charset="0"/>
                <a:ea typeface="+mj-ea"/>
                <a:cs typeface="Arial" panose="020B0604020202020204" pitchFamily="34" charset="0"/>
              </a:rPr>
              <a:t>професійних ризиків</a:t>
            </a:r>
            <a:br>
              <a:rPr lang="uk-UA" sz="2400" dirty="0">
                <a:solidFill>
                  <a:schemeClr val="accent1"/>
                </a:solidFill>
                <a:latin typeface="Arial" panose="020B0604020202020204" pitchFamily="34" charset="0"/>
                <a:ea typeface="+mj-ea"/>
                <a:cs typeface="Arial" panose="020B0604020202020204" pitchFamily="34" charset="0"/>
              </a:rPr>
            </a:br>
            <a:br>
              <a:rPr lang="en-US" sz="2400" dirty="0">
                <a:solidFill>
                  <a:schemeClr val="accent1"/>
                </a:solidFill>
                <a:latin typeface="Arial" panose="020B0604020202020204" pitchFamily="34" charset="0"/>
                <a:ea typeface="+mj-ea"/>
                <a:cs typeface="Arial" panose="020B0604020202020204" pitchFamily="34" charset="0"/>
              </a:rPr>
            </a:br>
            <a:r>
              <a:rPr lang="uk-UA" sz="2400" dirty="0">
                <a:solidFill>
                  <a:schemeClr val="accent1"/>
                </a:solidFill>
                <a:latin typeface="Arial" panose="020B0604020202020204" pitchFamily="34" charset="0"/>
                <a:ea typeface="+mj-ea"/>
                <a:cs typeface="Arial" panose="020B0604020202020204" pitchFamily="34" charset="0"/>
              </a:rPr>
              <a:t>Основні правила</a:t>
            </a:r>
          </a:p>
        </p:txBody>
      </p:sp>
    </p:spTree>
    <p:extLst>
      <p:ext uri="{BB962C8B-B14F-4D97-AF65-F5344CB8AC3E}">
        <p14:creationId xmlns:p14="http://schemas.microsoft.com/office/powerpoint/2010/main" val="38894137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a16="http://schemas.microsoft.com/office/drawing/2014/main" id="{A4C20960-8D71-027D-26A2-0524C8D1B7FA}"/>
              </a:ext>
            </a:extLst>
          </p:cNvPr>
          <p:cNvGraphicFramePr/>
          <p:nvPr>
            <p:extLst>
              <p:ext uri="{D42A27DB-BD31-4B8C-83A1-F6EECF244321}">
                <p14:modId xmlns:p14="http://schemas.microsoft.com/office/powerpoint/2010/main" val="1782337604"/>
              </p:ext>
            </p:extLst>
          </p:nvPr>
        </p:nvGraphicFramePr>
        <p:xfrm>
          <a:off x="2489199" y="960967"/>
          <a:ext cx="8744857" cy="1659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a:extLst>
              <a:ext uri="{FF2B5EF4-FFF2-40B4-BE49-F238E27FC236}">
                <a16:creationId xmlns:a16="http://schemas.microsoft.com/office/drawing/2014/main" id="{4118F072-E9BE-A1E6-8427-A0D2B81C2532}"/>
              </a:ext>
            </a:extLst>
          </p:cNvPr>
          <p:cNvGraphicFramePr/>
          <p:nvPr>
            <p:extLst>
              <p:ext uri="{D42A27DB-BD31-4B8C-83A1-F6EECF244321}">
                <p14:modId xmlns:p14="http://schemas.microsoft.com/office/powerpoint/2010/main" val="725789082"/>
              </p:ext>
            </p:extLst>
          </p:nvPr>
        </p:nvGraphicFramePr>
        <p:xfrm>
          <a:off x="4847254" y="2154767"/>
          <a:ext cx="4995246" cy="42105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AlternateContent xmlns:mc="http://schemas.openxmlformats.org/markup-compatibility/2006" xmlns:am3d="http://schemas.microsoft.com/office/drawing/2017/model3d">
        <mc:Choice Requires="am3d">
          <p:graphicFrame>
            <p:nvGraphicFramePr>
              <p:cNvPr id="4" name="Трехмерная модель 3" descr="Восклицательный знак">
                <a:extLst>
                  <a:ext uri="{FF2B5EF4-FFF2-40B4-BE49-F238E27FC236}">
                    <a16:creationId xmlns:a16="http://schemas.microsoft.com/office/drawing/2014/main" id="{4DBAB3C6-04F3-A7BE-8659-30FDF21D7ADD}"/>
                  </a:ext>
                </a:extLst>
              </p:cNvPr>
              <p:cNvGraphicFramePr>
                <a:graphicFrameLocks noChangeAspect="1"/>
              </p:cNvGraphicFramePr>
              <p:nvPr>
                <p:extLst>
                  <p:ext uri="{D42A27DB-BD31-4B8C-83A1-F6EECF244321}">
                    <p14:modId xmlns:p14="http://schemas.microsoft.com/office/powerpoint/2010/main" val="1028626099"/>
                  </p:ext>
                </p:extLst>
              </p:nvPr>
            </p:nvGraphicFramePr>
            <p:xfrm>
              <a:off x="4062426" y="2502246"/>
              <a:ext cx="1569656" cy="3761461"/>
            </p:xfrm>
            <a:graphic>
              <a:graphicData uri="http://schemas.microsoft.com/office/drawing/2017/model3d">
                <am3d:model3d r:embed="rId12">
                  <am3d:spPr>
                    <a:xfrm>
                      <a:off x="0" y="0"/>
                      <a:ext cx="1569656" cy="3761461"/>
                    </a:xfrm>
                    <a:prstGeom prst="rect">
                      <a:avLst/>
                    </a:prstGeom>
                  </am3d:spPr>
                  <am3d:camera>
                    <am3d:pos x="0" y="0" z="51199812"/>
                    <am3d:up dx="0" dy="36000000" dz="0"/>
                    <am3d:lookAt x="0" y="0" z="0"/>
                    <am3d:perspective fov="2700000"/>
                  </am3d:camera>
                  <am3d:trans>
                    <am3d:meterPerModelUnit n="10799931" d="1000000"/>
                    <am3d:preTrans dx="1097" dy="-18000000" dz="6739"/>
                    <am3d:scale>
                      <am3d:sx n="1000000" d="1000000"/>
                      <am3d:sy n="1000000" d="1000000"/>
                      <am3d:sz n="1000000" d="1000000"/>
                    </am3d:scale>
                    <am3d:rot ax="934192" ay="1983695" az="518598"/>
                    <am3d:postTrans dx="0" dy="0" dz="0"/>
                  </am3d:trans>
                  <am3d:raster rName="Office3DRenderer" rVer="16.0.8326">
                    <am3d:blip r:embed="rId13"/>
                  </am3d:raster>
                  <am3d:objViewport viewportSz="391212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4" name="Трехмерная модель 3" descr="Восклицательный знак">
                <a:extLst>
                  <a:ext uri="{FF2B5EF4-FFF2-40B4-BE49-F238E27FC236}">
                    <a16:creationId xmlns:a16="http://schemas.microsoft.com/office/drawing/2014/main" id="{4DBAB3C6-04F3-A7BE-8659-30FDF21D7ADD}"/>
                  </a:ext>
                </a:extLst>
              </p:cNvPr>
              <p:cNvPicPr>
                <a:picLocks noGrp="1" noRot="1" noChangeAspect="1" noMove="1" noResize="1" noEditPoints="1" noAdjustHandles="1" noChangeArrowheads="1" noChangeShapeType="1" noCrop="1"/>
              </p:cNvPicPr>
              <p:nvPr/>
            </p:nvPicPr>
            <p:blipFill>
              <a:blip r:embed="rId14"/>
              <a:stretch>
                <a:fillRect/>
              </a:stretch>
            </p:blipFill>
            <p:spPr>
              <a:xfrm>
                <a:off x="4062426" y="2502246"/>
                <a:ext cx="1569656" cy="3761461"/>
              </a:xfrm>
              <a:prstGeom prst="rect">
                <a:avLst/>
              </a:prstGeom>
            </p:spPr>
          </p:pic>
        </mc:Fallback>
      </mc:AlternateContent>
    </p:spTree>
    <p:extLst>
      <p:ext uri="{BB962C8B-B14F-4D97-AF65-F5344CB8AC3E}">
        <p14:creationId xmlns:p14="http://schemas.microsoft.com/office/powerpoint/2010/main" val="236573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80089A5D-866A-E71A-CEF5-F2A441F37E2C}"/>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a:stretch/>
        </p:blipFill>
        <p:spPr>
          <a:xfrm>
            <a:off x="8782050" y="1347516"/>
            <a:ext cx="3167550" cy="4500617"/>
          </a:xfrm>
          <a:prstGeom prst="rect">
            <a:avLst/>
          </a:prstGeom>
          <a:ln>
            <a:noFill/>
          </a:ln>
          <a:effectLst/>
        </p:spPr>
      </p:pic>
      <p:graphicFrame>
        <p:nvGraphicFramePr>
          <p:cNvPr id="2" name="Схема 1">
            <a:extLst>
              <a:ext uri="{FF2B5EF4-FFF2-40B4-BE49-F238E27FC236}">
                <a16:creationId xmlns:a16="http://schemas.microsoft.com/office/drawing/2014/main" id="{A4EAA7B3-6EF7-0374-C8DA-AC4315A84AD7}"/>
              </a:ext>
            </a:extLst>
          </p:cNvPr>
          <p:cNvGraphicFramePr/>
          <p:nvPr>
            <p:extLst>
              <p:ext uri="{D42A27DB-BD31-4B8C-83A1-F6EECF244321}">
                <p14:modId xmlns:p14="http://schemas.microsoft.com/office/powerpoint/2010/main" val="1513789526"/>
              </p:ext>
            </p:extLst>
          </p:nvPr>
        </p:nvGraphicFramePr>
        <p:xfrm>
          <a:off x="536769" y="1347516"/>
          <a:ext cx="8099231" cy="32117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203077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53CE9844-67D4-6753-19D3-EF91A8B7B852}"/>
              </a:ext>
            </a:extLst>
          </p:cNvPr>
          <p:cNvPicPr>
            <a:picLocks noChangeAspect="1"/>
          </p:cNvPicPr>
          <p:nvPr/>
        </p:nvPicPr>
        <p:blipFill>
          <a:blip r:embed="rId2" cstate="screen">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3821405" y="2379307"/>
            <a:ext cx="5361990" cy="4021493"/>
          </a:xfrm>
          <a:prstGeom prst="rect">
            <a:avLst/>
          </a:prstGeom>
          <a:ln>
            <a:noFill/>
          </a:ln>
          <a:effectLst/>
        </p:spPr>
      </p:pic>
      <p:graphicFrame>
        <p:nvGraphicFramePr>
          <p:cNvPr id="7" name="Схема 6">
            <a:extLst>
              <a:ext uri="{FF2B5EF4-FFF2-40B4-BE49-F238E27FC236}">
                <a16:creationId xmlns:a16="http://schemas.microsoft.com/office/drawing/2014/main" id="{BA1F12CE-3C31-A2BF-3CA6-BD19A82A8FE0}"/>
              </a:ext>
            </a:extLst>
          </p:cNvPr>
          <p:cNvGraphicFramePr/>
          <p:nvPr>
            <p:extLst>
              <p:ext uri="{D42A27DB-BD31-4B8C-83A1-F6EECF244321}">
                <p14:modId xmlns:p14="http://schemas.microsoft.com/office/powerpoint/2010/main" val="1189498555"/>
              </p:ext>
            </p:extLst>
          </p:nvPr>
        </p:nvGraphicFramePr>
        <p:xfrm>
          <a:off x="2489199" y="960967"/>
          <a:ext cx="8744857" cy="1659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062591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a:extLst>
              <a:ext uri="{FF2B5EF4-FFF2-40B4-BE49-F238E27FC236}">
                <a16:creationId xmlns:a16="http://schemas.microsoft.com/office/drawing/2014/main" id="{0DF190A5-DB22-E3A7-AF64-E2047385C9E7}"/>
              </a:ext>
            </a:extLst>
          </p:cNvPr>
          <p:cNvGraphicFramePr/>
          <p:nvPr>
            <p:extLst>
              <p:ext uri="{D42A27DB-BD31-4B8C-83A1-F6EECF244321}">
                <p14:modId xmlns:p14="http://schemas.microsoft.com/office/powerpoint/2010/main" val="417824827"/>
              </p:ext>
            </p:extLst>
          </p:nvPr>
        </p:nvGraphicFramePr>
        <p:xfrm>
          <a:off x="536769" y="1347516"/>
          <a:ext cx="8099231" cy="3211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xmlns:am3d="http://schemas.microsoft.com/office/drawing/2017/model3d">
        <mc:Choice Requires="am3d">
          <p:graphicFrame>
            <p:nvGraphicFramePr>
              <p:cNvPr id="5" name="Трехмерная модель 4" descr="Певец в длинной куртке">
                <a:extLst>
                  <a:ext uri="{FF2B5EF4-FFF2-40B4-BE49-F238E27FC236}">
                    <a16:creationId xmlns:a16="http://schemas.microsoft.com/office/drawing/2014/main" id="{E575D2F0-807E-1F6B-56B8-7F44E069FA87}"/>
                  </a:ext>
                </a:extLst>
              </p:cNvPr>
              <p:cNvGraphicFramePr>
                <a:graphicFrameLocks noChangeAspect="1"/>
              </p:cNvGraphicFramePr>
              <p:nvPr>
                <p:extLst>
                  <p:ext uri="{D42A27DB-BD31-4B8C-83A1-F6EECF244321}">
                    <p14:modId xmlns:p14="http://schemas.microsoft.com/office/powerpoint/2010/main" val="2363006444"/>
                  </p:ext>
                </p:extLst>
              </p:nvPr>
            </p:nvGraphicFramePr>
            <p:xfrm>
              <a:off x="8115557" y="2953408"/>
              <a:ext cx="904428" cy="3589147"/>
            </p:xfrm>
            <a:graphic>
              <a:graphicData uri="http://schemas.microsoft.com/office/drawing/2017/model3d">
                <am3d:model3d r:embed="rId7">
                  <am3d:spPr>
                    <a:xfrm>
                      <a:off x="0" y="0"/>
                      <a:ext cx="904428" cy="3589147"/>
                    </a:xfrm>
                    <a:prstGeom prst="rect">
                      <a:avLst/>
                    </a:prstGeom>
                  </am3d:spPr>
                  <am3d:camera>
                    <am3d:pos x="0" y="0" z="49980647"/>
                    <am3d:up dx="0" dy="36000000" dz="0"/>
                    <am3d:lookAt x="0" y="0" z="0"/>
                    <am3d:perspective fov="2700000"/>
                  </am3d:camera>
                  <am3d:trans>
                    <am3d:meterPerModelUnit n="2354351" d="1000000"/>
                    <am3d:preTrans dx="399298" dy="-17937852" dz="137179"/>
                    <am3d:scale>
                      <am3d:sx n="1000000" d="1000000"/>
                      <am3d:sy n="1000000" d="1000000"/>
                      <am3d:sz n="1000000" d="1000000"/>
                    </am3d:scale>
                    <am3d:rot ax="1287518" ay="2532792" az="887651"/>
                    <am3d:postTrans dx="0" dy="0" dz="0"/>
                  </am3d:trans>
                  <am3d:raster rName="Office3DRenderer" rVer="16.0.8326">
                    <am3d:blip r:embed="rId8"/>
                  </am3d:raster>
                  <am3d:objViewport viewportSz="376051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5" name="Трехмерная модель 4" descr="Певец в длинной куртке">
                <a:extLst>
                  <a:ext uri="{FF2B5EF4-FFF2-40B4-BE49-F238E27FC236}">
                    <a16:creationId xmlns:a16="http://schemas.microsoft.com/office/drawing/2014/main" id="{E575D2F0-807E-1F6B-56B8-7F44E069FA87}"/>
                  </a:ext>
                </a:extLst>
              </p:cNvPr>
              <p:cNvPicPr>
                <a:picLocks noGrp="1" noRot="1" noChangeAspect="1" noMove="1" noResize="1" noEditPoints="1" noAdjustHandles="1" noChangeArrowheads="1" noChangeShapeType="1" noCrop="1"/>
              </p:cNvPicPr>
              <p:nvPr/>
            </p:nvPicPr>
            <p:blipFill>
              <a:blip r:embed="rId9"/>
              <a:stretch>
                <a:fillRect/>
              </a:stretch>
            </p:blipFill>
            <p:spPr>
              <a:xfrm>
                <a:off x="8115557" y="2953408"/>
                <a:ext cx="904428" cy="3589147"/>
              </a:xfrm>
              <a:prstGeom prst="rect">
                <a:avLst/>
              </a:prstGeom>
            </p:spPr>
          </p:pic>
        </mc:Fallback>
      </mc:AlternateContent>
      <mc:AlternateContent xmlns:mc="http://schemas.openxmlformats.org/markup-compatibility/2006" xmlns:am3d="http://schemas.microsoft.com/office/drawing/2017/model3d">
        <mc:Choice Requires="am3d">
          <p:graphicFrame>
            <p:nvGraphicFramePr>
              <p:cNvPr id="4" name="Трехмерная модель 3" descr="Значок мужчины">
                <a:extLst>
                  <a:ext uri="{FF2B5EF4-FFF2-40B4-BE49-F238E27FC236}">
                    <a16:creationId xmlns:a16="http://schemas.microsoft.com/office/drawing/2014/main" id="{561365A8-E9C6-05A2-51F1-B1A19008C2BE}"/>
                  </a:ext>
                </a:extLst>
              </p:cNvPr>
              <p:cNvGraphicFramePr>
                <a:graphicFrameLocks noChangeAspect="1"/>
              </p:cNvGraphicFramePr>
              <p:nvPr>
                <p:extLst>
                  <p:ext uri="{D42A27DB-BD31-4B8C-83A1-F6EECF244321}">
                    <p14:modId xmlns:p14="http://schemas.microsoft.com/office/powerpoint/2010/main" val="3491397783"/>
                  </p:ext>
                </p:extLst>
              </p:nvPr>
            </p:nvGraphicFramePr>
            <p:xfrm>
              <a:off x="9449209" y="2378186"/>
              <a:ext cx="1210663" cy="3303413"/>
            </p:xfrm>
            <a:graphic>
              <a:graphicData uri="http://schemas.microsoft.com/office/drawing/2017/model3d">
                <am3d:model3d r:embed="rId10">
                  <am3d:spPr>
                    <a:xfrm>
                      <a:off x="0" y="0"/>
                      <a:ext cx="1210663" cy="3303413"/>
                    </a:xfrm>
                    <a:prstGeom prst="rect">
                      <a:avLst/>
                    </a:prstGeom>
                  </am3d:spPr>
                  <am3d:camera>
                    <am3d:pos x="0" y="0" z="50316661"/>
                    <am3d:up dx="0" dy="36000000" dz="0"/>
                    <am3d:lookAt x="0" y="0" z="0"/>
                    <am3d:perspective fov="2700000"/>
                  </am3d:camera>
                  <am3d:trans>
                    <am3d:meterPerModelUnit n="3029133" d="1000000"/>
                    <am3d:preTrans dx="0" dy="-18000000" dz="2458"/>
                    <am3d:scale>
                      <am3d:sx n="1000000" d="1000000"/>
                      <am3d:sy n="1000000" d="1000000"/>
                      <am3d:sz n="1000000" d="1000000"/>
                    </am3d:scale>
                    <am3d:rot ax="1200000" ay="-1800000" az="-600000"/>
                    <am3d:postTrans dx="0" dy="0" dz="0"/>
                  </am3d:trans>
                  <am3d:raster rName="Office3DRenderer" rVer="16.0.8326">
                    <am3d:blip r:embed="rId11"/>
                  </am3d:raster>
                  <am3d:objViewport viewportSz="35035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4" name="Трехмерная модель 3" descr="Значок мужчины">
                <a:extLst>
                  <a:ext uri="{FF2B5EF4-FFF2-40B4-BE49-F238E27FC236}">
                    <a16:creationId xmlns:a16="http://schemas.microsoft.com/office/drawing/2014/main" id="{561365A8-E9C6-05A2-51F1-B1A19008C2BE}"/>
                  </a:ext>
                </a:extLst>
              </p:cNvPr>
              <p:cNvPicPr>
                <a:picLocks noGrp="1" noRot="1" noChangeAspect="1" noMove="1" noResize="1" noEditPoints="1" noAdjustHandles="1" noChangeArrowheads="1" noChangeShapeType="1" noCrop="1"/>
              </p:cNvPicPr>
              <p:nvPr/>
            </p:nvPicPr>
            <p:blipFill>
              <a:blip r:embed="rId12"/>
              <a:stretch>
                <a:fillRect/>
              </a:stretch>
            </p:blipFill>
            <p:spPr>
              <a:xfrm>
                <a:off x="9449209" y="2378186"/>
                <a:ext cx="1210663" cy="3303413"/>
              </a:xfrm>
              <a:prstGeom prst="rect">
                <a:avLst/>
              </a:prstGeom>
            </p:spPr>
          </p:pic>
        </mc:Fallback>
      </mc:AlternateContent>
      <p:pic>
        <p:nvPicPr>
          <p:cNvPr id="8" name="Рисунок 7" descr="Строитель, парень, мужской со сплошной заливкой">
            <a:extLst>
              <a:ext uri="{FF2B5EF4-FFF2-40B4-BE49-F238E27FC236}">
                <a16:creationId xmlns:a16="http://schemas.microsoft.com/office/drawing/2014/main" id="{FFAA94DD-9478-23E5-EC90-8FD64E4844B5}"/>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5415341" y="4029892"/>
            <a:ext cx="2101620" cy="2101620"/>
          </a:xfrm>
          <a:prstGeom prst="rect">
            <a:avLst/>
          </a:prstGeom>
        </p:spPr>
      </p:pic>
      <mc:AlternateContent xmlns:mc="http://schemas.openxmlformats.org/markup-compatibility/2006" xmlns:am3d="http://schemas.microsoft.com/office/drawing/2017/model3d">
        <mc:Choice Requires="am3d">
          <p:graphicFrame>
            <p:nvGraphicFramePr>
              <p:cNvPr id="2" name="Трехмерная модель 1" descr="Значок женщины">
                <a:extLst>
                  <a:ext uri="{FF2B5EF4-FFF2-40B4-BE49-F238E27FC236}">
                    <a16:creationId xmlns:a16="http://schemas.microsoft.com/office/drawing/2014/main" id="{8490DCB6-967C-18AA-B326-CA4137D44DF6}"/>
                  </a:ext>
                </a:extLst>
              </p:cNvPr>
              <p:cNvGraphicFramePr>
                <a:graphicFrameLocks noChangeAspect="1"/>
              </p:cNvGraphicFramePr>
              <p:nvPr>
                <p:extLst>
                  <p:ext uri="{D42A27DB-BD31-4B8C-83A1-F6EECF244321}">
                    <p14:modId xmlns:p14="http://schemas.microsoft.com/office/powerpoint/2010/main" val="2237075463"/>
                  </p:ext>
                </p:extLst>
              </p:nvPr>
            </p:nvGraphicFramePr>
            <p:xfrm>
              <a:off x="10217177" y="2932794"/>
              <a:ext cx="1342445" cy="3094023"/>
            </p:xfrm>
            <a:graphic>
              <a:graphicData uri="http://schemas.microsoft.com/office/drawing/2017/model3d">
                <am3d:model3d r:embed="rId15">
                  <am3d:spPr>
                    <a:xfrm>
                      <a:off x="0" y="0"/>
                      <a:ext cx="1342445" cy="3094023"/>
                    </a:xfrm>
                    <a:prstGeom prst="rect">
                      <a:avLst/>
                    </a:prstGeom>
                  </am3d:spPr>
                  <am3d:camera>
                    <am3d:pos x="0" y="0" z="51935141"/>
                    <am3d:up dx="0" dy="36000000" dz="0"/>
                    <am3d:lookAt x="0" y="0" z="0"/>
                    <am3d:perspective fov="2700000"/>
                  </am3d:camera>
                  <am3d:trans>
                    <am3d:meterPerModelUnit n="3032664" d="1000000"/>
                    <am3d:preTrans dx="1" dy="-18000000" dz="4030"/>
                    <am3d:scale>
                      <am3d:sx n="1000000" d="1000000"/>
                      <am3d:sy n="1000000" d="1000000"/>
                      <am3d:sz n="1000000" d="1000000"/>
                    </am3d:scale>
                    <am3d:rot ax="1200000" ay="-1800000" az="-600000"/>
                    <am3d:postTrans dx="0" dy="0" dz="0"/>
                  </am3d:trans>
                  <am3d:raster rName="Office3DRenderer" rVer="16.0.8326">
                    <am3d:blip r:embed="rId16"/>
                  </am3d:raster>
                  <am3d:objViewport viewportSz="339895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2" name="Трехмерная модель 1" descr="Значок женщины">
                <a:extLst>
                  <a:ext uri="{FF2B5EF4-FFF2-40B4-BE49-F238E27FC236}">
                    <a16:creationId xmlns:a16="http://schemas.microsoft.com/office/drawing/2014/main" id="{8490DCB6-967C-18AA-B326-CA4137D44DF6}"/>
                  </a:ext>
                </a:extLst>
              </p:cNvPr>
              <p:cNvPicPr>
                <a:picLocks noGrp="1" noRot="1" noChangeAspect="1" noMove="1" noResize="1" noEditPoints="1" noAdjustHandles="1" noChangeArrowheads="1" noChangeShapeType="1" noCrop="1"/>
              </p:cNvPicPr>
              <p:nvPr/>
            </p:nvPicPr>
            <p:blipFill>
              <a:blip r:embed="rId17"/>
              <a:stretch>
                <a:fillRect/>
              </a:stretch>
            </p:blipFill>
            <p:spPr>
              <a:xfrm>
                <a:off x="10217177" y="2932794"/>
                <a:ext cx="1342445" cy="3094023"/>
              </a:xfrm>
              <a:prstGeom prst="rect">
                <a:avLst/>
              </a:prstGeom>
            </p:spPr>
          </p:pic>
        </mc:Fallback>
      </mc:AlternateContent>
    </p:spTree>
    <p:extLst>
      <p:ext uri="{BB962C8B-B14F-4D97-AF65-F5344CB8AC3E}">
        <p14:creationId xmlns:p14="http://schemas.microsoft.com/office/powerpoint/2010/main" val="13512194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B9D4B5EB-F446-645E-914E-2CF1EF4358E9}"/>
              </a:ext>
            </a:extLst>
          </p:cNvPr>
          <p:cNvGraphicFramePr/>
          <p:nvPr>
            <p:extLst>
              <p:ext uri="{D42A27DB-BD31-4B8C-83A1-F6EECF244321}">
                <p14:modId xmlns:p14="http://schemas.microsoft.com/office/powerpoint/2010/main" val="1055913932"/>
              </p:ext>
            </p:extLst>
          </p:nvPr>
        </p:nvGraphicFramePr>
        <p:xfrm>
          <a:off x="2489199" y="2448206"/>
          <a:ext cx="8744857" cy="1659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a:extLst>
              <a:ext uri="{FF2B5EF4-FFF2-40B4-BE49-F238E27FC236}">
                <a16:creationId xmlns:a16="http://schemas.microsoft.com/office/drawing/2014/main" id="{8C6184FB-B92F-0D3A-72AD-3BBE4C9AF7D9}"/>
              </a:ext>
            </a:extLst>
          </p:cNvPr>
          <p:cNvGraphicFramePr/>
          <p:nvPr>
            <p:extLst>
              <p:ext uri="{D42A27DB-BD31-4B8C-83A1-F6EECF244321}">
                <p14:modId xmlns:p14="http://schemas.microsoft.com/office/powerpoint/2010/main" val="2844748840"/>
              </p:ext>
            </p:extLst>
          </p:nvPr>
        </p:nvGraphicFramePr>
        <p:xfrm>
          <a:off x="2489199" y="960967"/>
          <a:ext cx="8744857" cy="16596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AlternateContent xmlns:mc="http://schemas.openxmlformats.org/markup-compatibility/2006" xmlns:am3d="http://schemas.microsoft.com/office/drawing/2017/model3d">
        <mc:Choice Requires="am3d">
          <p:graphicFrame>
            <p:nvGraphicFramePr>
              <p:cNvPr id="7" name="Трехмерная модель 6" descr="Тенденция к повышению">
                <a:extLst>
                  <a:ext uri="{FF2B5EF4-FFF2-40B4-BE49-F238E27FC236}">
                    <a16:creationId xmlns:a16="http://schemas.microsoft.com/office/drawing/2014/main" id="{F3227131-7AE2-3A28-3C89-0158A8C83F55}"/>
                  </a:ext>
                </a:extLst>
              </p:cNvPr>
              <p:cNvGraphicFramePr>
                <a:graphicFrameLocks noChangeAspect="1"/>
              </p:cNvGraphicFramePr>
              <p:nvPr>
                <p:extLst>
                  <p:ext uri="{D42A27DB-BD31-4B8C-83A1-F6EECF244321}">
                    <p14:modId xmlns:p14="http://schemas.microsoft.com/office/powerpoint/2010/main" val="2456986394"/>
                  </p:ext>
                </p:extLst>
              </p:nvPr>
            </p:nvGraphicFramePr>
            <p:xfrm>
              <a:off x="6861627" y="3278026"/>
              <a:ext cx="3165519" cy="2885289"/>
            </p:xfrm>
            <a:graphic>
              <a:graphicData uri="http://schemas.microsoft.com/office/drawing/2017/model3d">
                <am3d:model3d r:embed="rId12">
                  <am3d:spPr>
                    <a:xfrm>
                      <a:off x="0" y="0"/>
                      <a:ext cx="3165519" cy="2885289"/>
                    </a:xfrm>
                    <a:prstGeom prst="rect">
                      <a:avLst/>
                    </a:prstGeom>
                  </am3d:spPr>
                  <am3d:camera>
                    <am3d:pos x="0" y="0" z="65012918"/>
                    <am3d:up dx="0" dy="36000000" dz="0"/>
                    <am3d:lookAt x="0" y="0" z="0"/>
                    <am3d:perspective fov="2700000"/>
                  </am3d:camera>
                  <am3d:trans>
                    <am3d:meterPerModelUnit n="101711" d="1000000"/>
                    <am3d:preTrans dx="0" dy="-16609428" dz="0"/>
                    <am3d:scale>
                      <am3d:sx n="1000000" d="1000000"/>
                      <am3d:sy n="1000000" d="1000000"/>
                      <am3d:sz n="1000000" d="1000000"/>
                    </am3d:scale>
                    <am3d:rot ax="668999" ay="182076" az="35870"/>
                    <am3d:postTrans dx="0" dy="0" dz="0"/>
                  </am3d:trans>
                  <am3d:raster rName="Office3DRenderer" rVer="16.0.8326">
                    <am3d:blip r:embed="rId13"/>
                  </am3d:raster>
                  <am3d:objViewport viewportSz="434426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7" name="Трехмерная модель 6" descr="Тенденция к повышению">
                <a:extLst>
                  <a:ext uri="{FF2B5EF4-FFF2-40B4-BE49-F238E27FC236}">
                    <a16:creationId xmlns:a16="http://schemas.microsoft.com/office/drawing/2014/main" id="{F3227131-7AE2-3A28-3C89-0158A8C83F55}"/>
                  </a:ext>
                </a:extLst>
              </p:cNvPr>
              <p:cNvPicPr>
                <a:picLocks noGrp="1" noRot="1" noChangeAspect="1" noMove="1" noResize="1" noEditPoints="1" noAdjustHandles="1" noChangeArrowheads="1" noChangeShapeType="1" noCrop="1"/>
              </p:cNvPicPr>
              <p:nvPr/>
            </p:nvPicPr>
            <p:blipFill>
              <a:blip r:embed="rId14"/>
              <a:stretch>
                <a:fillRect/>
              </a:stretch>
            </p:blipFill>
            <p:spPr>
              <a:xfrm>
                <a:off x="6861627" y="3278026"/>
                <a:ext cx="3165519" cy="2885289"/>
              </a:xfrm>
              <a:prstGeom prst="rect">
                <a:avLst/>
              </a:prstGeom>
            </p:spPr>
          </p:pic>
        </mc:Fallback>
      </mc:AlternateContent>
      <mc:AlternateContent xmlns:mc="http://schemas.openxmlformats.org/markup-compatibility/2006" xmlns:am3d="http://schemas.microsoft.com/office/drawing/2017/model3d">
        <mc:Choice Requires="am3d">
          <p:graphicFrame>
            <p:nvGraphicFramePr>
              <p:cNvPr id="8" name="Трехмерная модель 7" descr="Контрольный список">
                <a:extLst>
                  <a:ext uri="{FF2B5EF4-FFF2-40B4-BE49-F238E27FC236}">
                    <a16:creationId xmlns:a16="http://schemas.microsoft.com/office/drawing/2014/main" id="{3331FFE4-F1A3-F294-5D8E-BD686A2FBBBC}"/>
                  </a:ext>
                </a:extLst>
              </p:cNvPr>
              <p:cNvGraphicFramePr>
                <a:graphicFrameLocks noChangeAspect="1"/>
              </p:cNvGraphicFramePr>
              <p:nvPr>
                <p:extLst>
                  <p:ext uri="{D42A27DB-BD31-4B8C-83A1-F6EECF244321}">
                    <p14:modId xmlns:p14="http://schemas.microsoft.com/office/powerpoint/2010/main" val="3251767337"/>
                  </p:ext>
                </p:extLst>
              </p:nvPr>
            </p:nvGraphicFramePr>
            <p:xfrm>
              <a:off x="3597421" y="2592826"/>
              <a:ext cx="3264206" cy="3971719"/>
            </p:xfrm>
            <a:graphic>
              <a:graphicData uri="http://schemas.microsoft.com/office/drawing/2017/model3d">
                <am3d:model3d r:embed="rId15">
                  <am3d:spPr>
                    <a:xfrm>
                      <a:off x="0" y="0"/>
                      <a:ext cx="3264206" cy="3971719"/>
                    </a:xfrm>
                    <a:prstGeom prst="rect">
                      <a:avLst/>
                    </a:prstGeom>
                  </am3d:spPr>
                  <am3d:camera>
                    <am3d:pos x="0" y="0" z="61616842"/>
                    <am3d:up dx="0" dy="36000000" dz="0"/>
                    <am3d:lookAt x="0" y="0" z="0"/>
                    <am3d:perspective fov="2700000"/>
                  </am3d:camera>
                  <am3d:trans>
                    <am3d:meterPerModelUnit n="83313" d="1000000"/>
                    <am3d:preTrans dx="-2" dy="-8018320" dz="-1001795"/>
                    <am3d:scale>
                      <am3d:sx n="1000000" d="1000000"/>
                      <am3d:sy n="1000000" d="1000000"/>
                      <am3d:sz n="1000000" d="1000000"/>
                    </am3d:scale>
                    <am3d:rot ax="4174063" ay="-953510" az="-2178977"/>
                    <am3d:postTrans dx="0" dy="0" dz="0"/>
                  </am3d:trans>
                  <am3d:raster rName="Office3DRenderer" rVer="16.0.8326">
                    <am3d:blip r:embed="rId16"/>
                  </am3d:raster>
                  <am3d:objViewport viewportSz="446483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8" name="Трехмерная модель 7" descr="Контрольный список">
                <a:extLst>
                  <a:ext uri="{FF2B5EF4-FFF2-40B4-BE49-F238E27FC236}">
                    <a16:creationId xmlns:a16="http://schemas.microsoft.com/office/drawing/2014/main" id="{3331FFE4-F1A3-F294-5D8E-BD686A2FBBBC}"/>
                  </a:ext>
                </a:extLst>
              </p:cNvPr>
              <p:cNvPicPr>
                <a:picLocks noGrp="1" noRot="1" noChangeAspect="1" noMove="1" noResize="1" noEditPoints="1" noAdjustHandles="1" noChangeArrowheads="1" noChangeShapeType="1" noCrop="1"/>
              </p:cNvPicPr>
              <p:nvPr/>
            </p:nvPicPr>
            <p:blipFill>
              <a:blip r:embed="rId17"/>
              <a:stretch>
                <a:fillRect/>
              </a:stretch>
            </p:blipFill>
            <p:spPr>
              <a:xfrm>
                <a:off x="3597421" y="2592826"/>
                <a:ext cx="3264206" cy="3971719"/>
              </a:xfrm>
              <a:prstGeom prst="rect">
                <a:avLst/>
              </a:prstGeom>
            </p:spPr>
          </p:pic>
        </mc:Fallback>
      </mc:AlternateContent>
    </p:spTree>
    <p:extLst>
      <p:ext uri="{BB962C8B-B14F-4D97-AF65-F5344CB8AC3E}">
        <p14:creationId xmlns:p14="http://schemas.microsoft.com/office/powerpoint/2010/main" val="27390368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9057E4C-4D4A-6829-178F-ED8904B7157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a:stretch/>
        </p:blipFill>
        <p:spPr>
          <a:xfrm>
            <a:off x="8212818" y="1408922"/>
            <a:ext cx="3470988" cy="4040155"/>
          </a:xfrm>
          <a:prstGeom prst="rect">
            <a:avLst/>
          </a:prstGeom>
          <a:ln>
            <a:solidFill>
              <a:schemeClr val="bg1"/>
            </a:solidFill>
          </a:ln>
          <a:effectLst/>
        </p:spPr>
      </p:pic>
      <p:graphicFrame>
        <p:nvGraphicFramePr>
          <p:cNvPr id="7" name="Схема 6">
            <a:extLst>
              <a:ext uri="{FF2B5EF4-FFF2-40B4-BE49-F238E27FC236}">
                <a16:creationId xmlns:a16="http://schemas.microsoft.com/office/drawing/2014/main" id="{01B0E1FD-AE6B-5095-576A-7E9E14CE78CB}"/>
              </a:ext>
            </a:extLst>
          </p:cNvPr>
          <p:cNvGraphicFramePr/>
          <p:nvPr>
            <p:extLst>
              <p:ext uri="{D42A27DB-BD31-4B8C-83A1-F6EECF244321}">
                <p14:modId xmlns:p14="http://schemas.microsoft.com/office/powerpoint/2010/main" val="1837420556"/>
              </p:ext>
            </p:extLst>
          </p:nvPr>
        </p:nvGraphicFramePr>
        <p:xfrm>
          <a:off x="536769" y="1347516"/>
          <a:ext cx="7413431" cy="41015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650208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7E484DF9-07A1-D13C-504F-EC5DBAC56843}"/>
              </a:ext>
            </a:extLst>
          </p:cNvPr>
          <p:cNvGraphicFramePr/>
          <p:nvPr>
            <p:extLst>
              <p:ext uri="{D42A27DB-BD31-4B8C-83A1-F6EECF244321}">
                <p14:modId xmlns:p14="http://schemas.microsoft.com/office/powerpoint/2010/main" val="3967618322"/>
              </p:ext>
            </p:extLst>
          </p:nvPr>
        </p:nvGraphicFramePr>
        <p:xfrm>
          <a:off x="2489199" y="2448206"/>
          <a:ext cx="8744857" cy="1659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a:extLst>
              <a:ext uri="{FF2B5EF4-FFF2-40B4-BE49-F238E27FC236}">
                <a16:creationId xmlns:a16="http://schemas.microsoft.com/office/drawing/2014/main" id="{86B52091-0211-2E8A-E105-CD1D9E275D3E}"/>
              </a:ext>
            </a:extLst>
          </p:cNvPr>
          <p:cNvGraphicFramePr/>
          <p:nvPr>
            <p:extLst>
              <p:ext uri="{D42A27DB-BD31-4B8C-83A1-F6EECF244321}">
                <p14:modId xmlns:p14="http://schemas.microsoft.com/office/powerpoint/2010/main" val="219758192"/>
              </p:ext>
            </p:extLst>
          </p:nvPr>
        </p:nvGraphicFramePr>
        <p:xfrm>
          <a:off x="2489199" y="960967"/>
          <a:ext cx="8744857" cy="16596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Рисунок 4" descr="График тенденции к понижению со сплошной заливкой">
            <a:extLst>
              <a:ext uri="{FF2B5EF4-FFF2-40B4-BE49-F238E27FC236}">
                <a16:creationId xmlns:a16="http://schemas.microsoft.com/office/drawing/2014/main" id="{744B621A-3FEC-488B-1598-6B61B19BBCB3}"/>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382847" y="3166506"/>
            <a:ext cx="3536301" cy="3536301"/>
          </a:xfrm>
          <a:prstGeom prst="rect">
            <a:avLst/>
          </a:prstGeom>
          <a:ln>
            <a:noFill/>
          </a:ln>
          <a:effectLst/>
          <a:scene3d>
            <a:camera prst="orthographicFront">
              <a:rot lat="0" lon="0" rev="0"/>
            </a:camera>
            <a:lightRig rig="contrasting" dir="t">
              <a:rot lat="0" lon="0" rev="1500000"/>
            </a:lightRig>
          </a:scene3d>
          <a:sp3d prstMaterial="metal"/>
        </p:spPr>
      </p:pic>
      <p:sp>
        <p:nvSpPr>
          <p:cNvPr id="6" name="Прямоугольник 5">
            <a:extLst>
              <a:ext uri="{FF2B5EF4-FFF2-40B4-BE49-F238E27FC236}">
                <a16:creationId xmlns:a16="http://schemas.microsoft.com/office/drawing/2014/main" id="{E281217C-E06C-EE77-B14A-901B4D9C26A4}"/>
              </a:ext>
            </a:extLst>
          </p:cNvPr>
          <p:cNvSpPr/>
          <p:nvPr/>
        </p:nvSpPr>
        <p:spPr>
          <a:xfrm>
            <a:off x="8646384" y="3608587"/>
            <a:ext cx="1896673" cy="707886"/>
          </a:xfrm>
          <a:prstGeom prst="rect">
            <a:avLst/>
          </a:prstGeom>
          <a:noFill/>
          <a:effectLst/>
        </p:spPr>
        <p:txBody>
          <a:bodyPr wrap="none" lIns="91440" tIns="45720" rIns="91440" bIns="45720">
            <a:spAutoFit/>
          </a:bodyPr>
          <a:lstStyle/>
          <a:p>
            <a:pPr algn="ctr"/>
            <a:r>
              <a:rPr lang="ru-RU" sz="4000" b="1" cap="none" spc="0" dirty="0">
                <a:ln w="0"/>
                <a:solidFill>
                  <a:srgbClr val="16228E"/>
                </a:solidFill>
                <a:effectLst>
                  <a:outerShdw blurRad="38100" dist="25400" dir="5400000" algn="ctr" rotWithShape="0">
                    <a:srgbClr val="6E747A">
                      <a:alpha val="43000"/>
                    </a:srgbClr>
                  </a:outerShdw>
                </a:effectLst>
              </a:rPr>
              <a:t>РИЗИК</a:t>
            </a:r>
          </a:p>
        </p:txBody>
      </p:sp>
      <mc:AlternateContent xmlns:mc="http://schemas.openxmlformats.org/markup-compatibility/2006" xmlns:am3d="http://schemas.microsoft.com/office/drawing/2017/model3d">
        <mc:Choice Requires="am3d">
          <p:graphicFrame>
            <p:nvGraphicFramePr>
              <p:cNvPr id="3" name="Трехмерная модель 2" descr="Папка для бумаг с содержимым">
                <a:extLst>
                  <a:ext uri="{FF2B5EF4-FFF2-40B4-BE49-F238E27FC236}">
                    <a16:creationId xmlns:a16="http://schemas.microsoft.com/office/drawing/2014/main" id="{DEABBA5F-CB85-D79A-3444-1118254A6041}"/>
                  </a:ext>
                </a:extLst>
              </p:cNvPr>
              <p:cNvGraphicFramePr>
                <a:graphicFrameLocks noChangeAspect="1"/>
              </p:cNvGraphicFramePr>
              <p:nvPr>
                <p:extLst>
                  <p:ext uri="{D42A27DB-BD31-4B8C-83A1-F6EECF244321}">
                    <p14:modId xmlns:p14="http://schemas.microsoft.com/office/powerpoint/2010/main" val="2778329543"/>
                  </p:ext>
                </p:extLst>
              </p:nvPr>
            </p:nvGraphicFramePr>
            <p:xfrm>
              <a:off x="3797250" y="3186636"/>
              <a:ext cx="3687196" cy="3136869"/>
            </p:xfrm>
            <a:graphic>
              <a:graphicData uri="http://schemas.microsoft.com/office/drawing/2017/model3d">
                <am3d:model3d r:embed="rId14">
                  <am3d:spPr>
                    <a:xfrm>
                      <a:off x="0" y="0"/>
                      <a:ext cx="3687196" cy="3136869"/>
                    </a:xfrm>
                    <a:prstGeom prst="rect">
                      <a:avLst/>
                    </a:prstGeom>
                  </am3d:spPr>
                  <am3d:camera>
                    <am3d:pos x="0" y="0" z="61547015"/>
                    <am3d:up dx="0" dy="36000000" dz="0"/>
                    <am3d:lookAt x="0" y="0" z="0"/>
                    <am3d:perspective fov="2700000"/>
                  </am3d:camera>
                  <am3d:trans>
                    <am3d:meterPerModelUnit n="5746901" d="1000000"/>
                    <am3d:preTrans dx="0" dy="-13710234" dz="362805"/>
                    <am3d:scale>
                      <am3d:sx n="1000000" d="1000000"/>
                      <am3d:sy n="1000000" d="1000000"/>
                      <am3d:sz n="1000000" d="1000000"/>
                    </am3d:scale>
                    <am3d:rot ax="1200000" ay="1800000" az="600000"/>
                    <am3d:postTrans dx="0" dy="0" dz="0"/>
                  </am3d:trans>
                  <am3d:raster rName="Office3DRenderer" rVer="16.0.8326">
                    <am3d:blip r:embed="rId15"/>
                  </am3d:raster>
                  <am3d:objViewport viewportSz="447337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3" name="Трехмерная модель 2" descr="Папка для бумаг с содержимым">
                <a:extLst>
                  <a:ext uri="{FF2B5EF4-FFF2-40B4-BE49-F238E27FC236}">
                    <a16:creationId xmlns:a16="http://schemas.microsoft.com/office/drawing/2014/main" id="{DEABBA5F-CB85-D79A-3444-1118254A6041}"/>
                  </a:ext>
                </a:extLst>
              </p:cNvPr>
              <p:cNvPicPr>
                <a:picLocks noGrp="1" noRot="1" noChangeAspect="1" noMove="1" noResize="1" noEditPoints="1" noAdjustHandles="1" noChangeArrowheads="1" noChangeShapeType="1" noCrop="1"/>
              </p:cNvPicPr>
              <p:nvPr/>
            </p:nvPicPr>
            <p:blipFill>
              <a:blip r:embed="rId16"/>
              <a:stretch>
                <a:fillRect/>
              </a:stretch>
            </p:blipFill>
            <p:spPr>
              <a:xfrm>
                <a:off x="3797250" y="3186636"/>
                <a:ext cx="3687196" cy="3136869"/>
              </a:xfrm>
              <a:prstGeom prst="rect">
                <a:avLst/>
              </a:prstGeom>
            </p:spPr>
          </p:pic>
        </mc:Fallback>
      </mc:AlternateContent>
    </p:spTree>
    <p:extLst>
      <p:ext uri="{BB962C8B-B14F-4D97-AF65-F5344CB8AC3E}">
        <p14:creationId xmlns:p14="http://schemas.microsoft.com/office/powerpoint/2010/main" val="33008182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ADE54298-BB31-053E-584F-A748118EE436}"/>
              </a:ext>
            </a:extLst>
          </p:cNvPr>
          <p:cNvGraphicFramePr/>
          <p:nvPr>
            <p:extLst>
              <p:ext uri="{D42A27DB-BD31-4B8C-83A1-F6EECF244321}">
                <p14:modId xmlns:p14="http://schemas.microsoft.com/office/powerpoint/2010/main" val="324373537"/>
              </p:ext>
            </p:extLst>
          </p:nvPr>
        </p:nvGraphicFramePr>
        <p:xfrm>
          <a:off x="536769" y="1347516"/>
          <a:ext cx="11159931" cy="3211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xmlns:am3d="http://schemas.microsoft.com/office/drawing/2017/model3d">
        <mc:Choice Requires="am3d">
          <p:graphicFrame>
            <p:nvGraphicFramePr>
              <p:cNvPr id="2" name="Трехмерная модель 1" descr="Книги">
                <a:extLst>
                  <a:ext uri="{FF2B5EF4-FFF2-40B4-BE49-F238E27FC236}">
                    <a16:creationId xmlns:a16="http://schemas.microsoft.com/office/drawing/2014/main" id="{370797AC-CAB7-6385-B5FE-6BD8C7BE4EF4}"/>
                  </a:ext>
                </a:extLst>
              </p:cNvPr>
              <p:cNvGraphicFramePr/>
              <p:nvPr>
                <p:extLst>
                  <p:ext uri="{D42A27DB-BD31-4B8C-83A1-F6EECF244321}">
                    <p14:modId xmlns:p14="http://schemas.microsoft.com/office/powerpoint/2010/main" val="3981408987"/>
                  </p:ext>
                </p:extLst>
              </p:nvPr>
            </p:nvGraphicFramePr>
            <p:xfrm>
              <a:off x="6096000" y="3771900"/>
              <a:ext cx="3844731" cy="2651501"/>
            </p:xfrm>
            <a:graphic>
              <a:graphicData uri="http://schemas.microsoft.com/office/drawing/2017/model3d">
                <am3d:model3d r:embed="rId7">
                  <am3d:spPr>
                    <a:xfrm>
                      <a:off x="0" y="0"/>
                      <a:ext cx="3844731" cy="2651501"/>
                    </a:xfrm>
                    <a:prstGeom prst="rect">
                      <a:avLst/>
                    </a:prstGeom>
                  </am3d:spPr>
                  <am3d:camera>
                    <am3d:pos x="0" y="0" z="69236153"/>
                    <am3d:up dx="0" dy="36000000" dz="0"/>
                    <am3d:lookAt x="0" y="0" z="0"/>
                    <am3d:perspective fov="2700000"/>
                  </am3d:camera>
                  <am3d:trans>
                    <am3d:meterPerModelUnit n="2964344" d="1000000"/>
                    <am3d:preTrans dx="0" dy="-8821788" dz="0"/>
                    <am3d:scale>
                      <am3d:sx n="1000000" d="1000000"/>
                      <am3d:sy n="1000000" d="1000000"/>
                      <am3d:sz n="1000000" d="1000000"/>
                    </am3d:scale>
                    <am3d:rot/>
                    <am3d:postTrans dx="0" dy="0" dz="0"/>
                  </am3d:trans>
                  <am3d:raster rName="Office3DRenderer" rVer="16.0.8326">
                    <am3d:blip r:embed="rId8"/>
                  </am3d:raster>
                  <am3d:objViewport viewportSz="589384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2" name="Трехмерная модель 1" descr="Книги">
                <a:extLst>
                  <a:ext uri="{FF2B5EF4-FFF2-40B4-BE49-F238E27FC236}">
                    <a16:creationId xmlns:a16="http://schemas.microsoft.com/office/drawing/2014/main" id="{370797AC-CAB7-6385-B5FE-6BD8C7BE4EF4}"/>
                  </a:ext>
                </a:extLst>
              </p:cNvPr>
              <p:cNvPicPr>
                <a:picLocks noGrp="1" noRot="1" noChangeAspect="1" noMove="1" noResize="1" noEditPoints="1" noAdjustHandles="1" noChangeArrowheads="1" noChangeShapeType="1" noCrop="1"/>
              </p:cNvPicPr>
              <p:nvPr/>
            </p:nvPicPr>
            <p:blipFill>
              <a:blip r:embed="rId9"/>
              <a:stretch>
                <a:fillRect/>
              </a:stretch>
            </p:blipFill>
            <p:spPr>
              <a:xfrm>
                <a:off x="6096000" y="3771900"/>
                <a:ext cx="3844731" cy="2651501"/>
              </a:xfrm>
              <a:prstGeom prst="rect">
                <a:avLst/>
              </a:prstGeom>
            </p:spPr>
          </p:pic>
        </mc:Fallback>
      </mc:AlternateContent>
    </p:spTree>
    <p:extLst>
      <p:ext uri="{BB962C8B-B14F-4D97-AF65-F5344CB8AC3E}">
        <p14:creationId xmlns:p14="http://schemas.microsoft.com/office/powerpoint/2010/main" val="8613029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m3d="http://schemas.microsoft.com/office/drawing/2017/model3d">
        <mc:Choice Requires="am3d">
          <p:graphicFrame>
            <p:nvGraphicFramePr>
              <p:cNvPr id="4" name="Трехмерная модель 3" descr="Книги на полке">
                <a:extLst>
                  <a:ext uri="{FF2B5EF4-FFF2-40B4-BE49-F238E27FC236}">
                    <a16:creationId xmlns:a16="http://schemas.microsoft.com/office/drawing/2014/main" id="{B4FCFF2D-FC49-DCE9-CAE1-EE5A591F4184}"/>
                  </a:ext>
                </a:extLst>
              </p:cNvPr>
              <p:cNvGraphicFramePr>
                <a:graphicFrameLocks noChangeAspect="1"/>
              </p:cNvGraphicFramePr>
              <p:nvPr>
                <p:extLst>
                  <p:ext uri="{D42A27DB-BD31-4B8C-83A1-F6EECF244321}">
                    <p14:modId xmlns:p14="http://schemas.microsoft.com/office/powerpoint/2010/main" val="3795556959"/>
                  </p:ext>
                </p:extLst>
              </p:nvPr>
            </p:nvGraphicFramePr>
            <p:xfrm>
              <a:off x="4396046" y="3918702"/>
              <a:ext cx="4609253" cy="2463996"/>
            </p:xfrm>
            <a:graphic>
              <a:graphicData uri="http://schemas.microsoft.com/office/drawing/2017/model3d">
                <am3d:model3d r:embed="rId2">
                  <am3d:spPr>
                    <a:xfrm>
                      <a:off x="0" y="0"/>
                      <a:ext cx="4609253" cy="2463996"/>
                    </a:xfrm>
                    <a:prstGeom prst="rect">
                      <a:avLst/>
                    </a:prstGeom>
                  </am3d:spPr>
                  <am3d:camera>
                    <am3d:pos x="0" y="0" z="54658304"/>
                    <am3d:up dx="0" dy="36000000" dz="0"/>
                    <am3d:lookAt x="0" y="0" z="0"/>
                    <am3d:perspective fov="2700000"/>
                  </am3d:camera>
                  <am3d:trans>
                    <am3d:meterPerModelUnit n="40614" d="1000000"/>
                    <am3d:preTrans dx="0" dy="-9187968" dz="-5362381"/>
                    <am3d:scale>
                      <am3d:sx n="1000000" d="1000000"/>
                      <am3d:sy n="1000000" d="1000000"/>
                      <am3d:sz n="1000000" d="1000000"/>
                    </am3d:scale>
                    <am3d:rot ax="1405523" ay="15831" az="6859"/>
                    <am3d:postTrans dx="0" dy="0" dz="0"/>
                  </am3d:trans>
                  <am3d:raster rName="Office3DRenderer" rVer="16.0.8326">
                    <am3d:blip r:embed="rId3"/>
                  </am3d:raster>
                  <am3d:objViewport viewportSz="539016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4" name="Трехмерная модель 3" descr="Книги на полке">
                <a:extLst>
                  <a:ext uri="{FF2B5EF4-FFF2-40B4-BE49-F238E27FC236}">
                    <a16:creationId xmlns:a16="http://schemas.microsoft.com/office/drawing/2014/main" id="{B4FCFF2D-FC49-DCE9-CAE1-EE5A591F4184}"/>
                  </a:ext>
                </a:extLst>
              </p:cNvPr>
              <p:cNvPicPr>
                <a:picLocks noGrp="1" noRot="1" noChangeAspect="1" noMove="1" noResize="1" noEditPoints="1" noAdjustHandles="1" noChangeArrowheads="1" noChangeShapeType="1" noCrop="1"/>
              </p:cNvPicPr>
              <p:nvPr/>
            </p:nvPicPr>
            <p:blipFill>
              <a:blip r:embed="rId4"/>
              <a:stretch>
                <a:fillRect/>
              </a:stretch>
            </p:blipFill>
            <p:spPr>
              <a:xfrm>
                <a:off x="4396046" y="3918702"/>
                <a:ext cx="4609253" cy="2463996"/>
              </a:xfrm>
              <a:prstGeom prst="rect">
                <a:avLst/>
              </a:prstGeom>
            </p:spPr>
          </p:pic>
        </mc:Fallback>
      </mc:AlternateContent>
      <p:graphicFrame>
        <p:nvGraphicFramePr>
          <p:cNvPr id="3" name="Схема 2">
            <a:extLst>
              <a:ext uri="{FF2B5EF4-FFF2-40B4-BE49-F238E27FC236}">
                <a16:creationId xmlns:a16="http://schemas.microsoft.com/office/drawing/2014/main" id="{D032220C-4108-E15A-B827-A2713384BC41}"/>
              </a:ext>
            </a:extLst>
          </p:cNvPr>
          <p:cNvGraphicFramePr/>
          <p:nvPr>
            <p:extLst>
              <p:ext uri="{D42A27DB-BD31-4B8C-83A1-F6EECF244321}">
                <p14:modId xmlns:p14="http://schemas.microsoft.com/office/powerpoint/2010/main" val="161659182"/>
              </p:ext>
            </p:extLst>
          </p:nvPr>
        </p:nvGraphicFramePr>
        <p:xfrm>
          <a:off x="2489199" y="2448206"/>
          <a:ext cx="8744857" cy="16596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5" name="Схема 4">
            <a:extLst>
              <a:ext uri="{FF2B5EF4-FFF2-40B4-BE49-F238E27FC236}">
                <a16:creationId xmlns:a16="http://schemas.microsoft.com/office/drawing/2014/main" id="{73CBA583-AE51-B95E-AD85-CBDDA6EF69DB}"/>
              </a:ext>
            </a:extLst>
          </p:cNvPr>
          <p:cNvGraphicFramePr/>
          <p:nvPr>
            <p:extLst>
              <p:ext uri="{D42A27DB-BD31-4B8C-83A1-F6EECF244321}">
                <p14:modId xmlns:p14="http://schemas.microsoft.com/office/powerpoint/2010/main" val="1586899440"/>
              </p:ext>
            </p:extLst>
          </p:nvPr>
        </p:nvGraphicFramePr>
        <p:xfrm>
          <a:off x="2489199" y="960967"/>
          <a:ext cx="8744857" cy="165964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730460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16808" y="1076632"/>
            <a:ext cx="10841077" cy="468467"/>
          </a:xfrm>
          <a:noFill/>
        </p:spPr>
        <p:txBody>
          <a:bodyPr/>
          <a:lstStyle/>
          <a:p>
            <a:r>
              <a:rPr lang="uk-UA" sz="2400" dirty="0">
                <a:latin typeface="Arial" panose="020B0604020202020204" pitchFamily="34" charset="0"/>
                <a:cs typeface="Arial" panose="020B0604020202020204" pitchFamily="34" charset="0"/>
              </a:rPr>
              <a:t>День 1. Програма</a:t>
            </a:r>
            <a:r>
              <a:rPr lang="ru-RU" sz="2400" dirty="0">
                <a:latin typeface="Arial" panose="020B0604020202020204" pitchFamily="34" charset="0"/>
                <a:cs typeface="Arial" panose="020B0604020202020204" pitchFamily="34" charset="0"/>
              </a:rPr>
              <a:t> </a:t>
            </a:r>
            <a:r>
              <a:rPr lang="uk-UA" sz="2400" dirty="0">
                <a:latin typeface="Arial" panose="020B0604020202020204" pitchFamily="34" charset="0"/>
                <a:cs typeface="Arial" panose="020B0604020202020204" pitchFamily="34" charset="0"/>
              </a:rPr>
              <a:t>тренінгу за навчальним модулем</a:t>
            </a:r>
            <a:endParaRPr lang="es-ES" sz="2400"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8</a:t>
            </a:fld>
            <a:endParaRPr lang="en-GB">
              <a:latin typeface="Arial" panose="020B0604020202020204" pitchFamily="34" charset="0"/>
              <a:cs typeface="Arial" panose="020B0604020202020204" pitchFamily="34" charset="0"/>
            </a:endParaRPr>
          </a:p>
        </p:txBody>
      </p:sp>
      <p:graphicFrame>
        <p:nvGraphicFramePr>
          <p:cNvPr id="8" name="Marcador de contenido 6">
            <a:extLst>
              <a:ext uri="{FF2B5EF4-FFF2-40B4-BE49-F238E27FC236}">
                <a16:creationId xmlns:a16="http://schemas.microsoft.com/office/drawing/2014/main" id="{DE20B89B-F6A8-B240-B3BE-EEA542B3430C}"/>
              </a:ext>
            </a:extLst>
          </p:cNvPr>
          <p:cNvGraphicFramePr>
            <a:graphicFrameLocks noGrp="1"/>
          </p:cNvGraphicFramePr>
          <p:nvPr>
            <p:ph idx="1"/>
            <p:extLst>
              <p:ext uri="{D42A27DB-BD31-4B8C-83A1-F6EECF244321}">
                <p14:modId xmlns:p14="http://schemas.microsoft.com/office/powerpoint/2010/main" val="2140715657"/>
              </p:ext>
            </p:extLst>
          </p:nvPr>
        </p:nvGraphicFramePr>
        <p:xfrm>
          <a:off x="490536" y="1545098"/>
          <a:ext cx="11210926" cy="4561754"/>
        </p:xfrm>
        <a:graphic>
          <a:graphicData uri="http://schemas.openxmlformats.org/drawingml/2006/table">
            <a:tbl>
              <a:tblPr firstRow="1" bandRow="1">
                <a:tableStyleId>{0660B408-B3CF-4A94-85FC-2B1E0A45F4A2}</a:tableStyleId>
              </a:tblPr>
              <a:tblGrid>
                <a:gridCol w="1101121">
                  <a:extLst>
                    <a:ext uri="{9D8B030D-6E8A-4147-A177-3AD203B41FA5}">
                      <a16:colId xmlns:a16="http://schemas.microsoft.com/office/drawing/2014/main" val="20000"/>
                    </a:ext>
                  </a:extLst>
                </a:gridCol>
                <a:gridCol w="7494229">
                  <a:extLst>
                    <a:ext uri="{9D8B030D-6E8A-4147-A177-3AD203B41FA5}">
                      <a16:colId xmlns:a16="http://schemas.microsoft.com/office/drawing/2014/main" val="20001"/>
                    </a:ext>
                  </a:extLst>
                </a:gridCol>
                <a:gridCol w="2615576">
                  <a:extLst>
                    <a:ext uri="{9D8B030D-6E8A-4147-A177-3AD203B41FA5}">
                      <a16:colId xmlns:a16="http://schemas.microsoft.com/office/drawing/2014/main" val="20002"/>
                    </a:ext>
                  </a:extLst>
                </a:gridCol>
              </a:tblGrid>
              <a:tr h="2746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50" dirty="0">
                          <a:effectLst/>
                          <a:latin typeface="Arial" panose="020B0604020202020204" pitchFamily="34" charset="0"/>
                          <a:cs typeface="Arial" panose="020B0604020202020204" pitchFamily="34" charset="0"/>
                        </a:rPr>
                        <a:t>Час</a:t>
                      </a:r>
                      <a:endParaRPr lang="en-GB" sz="1050" dirty="0">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indent="0" algn="ctr">
                        <a:lnSpc>
                          <a:spcPct val="100000"/>
                        </a:lnSpc>
                        <a:spcBef>
                          <a:spcPts val="0"/>
                        </a:spcBef>
                        <a:spcAft>
                          <a:spcPts val="0"/>
                        </a:spcAft>
                      </a:pPr>
                      <a:r>
                        <a:rPr lang="ru-RU" sz="1050" dirty="0">
                          <a:latin typeface="Arial" panose="020B0604020202020204" pitchFamily="34" charset="0"/>
                          <a:cs typeface="Arial" panose="020B0604020202020204" pitchFamily="34" charset="0"/>
                        </a:rPr>
                        <a:t>Тема</a:t>
                      </a:r>
                      <a:endParaRPr lang="es-ES" sz="1050" dirty="0">
                        <a:latin typeface="Arial" panose="020B0604020202020204" pitchFamily="34" charset="0"/>
                        <a:cs typeface="Arial" panose="020B0604020202020204" pitchFamily="34" charset="0"/>
                      </a:endParaRPr>
                    </a:p>
                  </a:txBody>
                  <a:tcPr marL="78004" marR="78004" marT="39002" marB="39002"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50" dirty="0">
                          <a:effectLst/>
                          <a:latin typeface="Arial" panose="020B0604020202020204" pitchFamily="34" charset="0"/>
                          <a:cs typeface="Arial" panose="020B0604020202020204" pitchFamily="34" charset="0"/>
                        </a:rPr>
                        <a:t>Участь у заходах</a:t>
                      </a:r>
                      <a:endParaRPr lang="en-GB" sz="1050" dirty="0">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0"/>
                  </a:ext>
                </a:extLst>
              </a:tr>
              <a:tr h="100722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08:30</a:t>
                      </a:r>
                      <a:r>
                        <a:rPr lang="ru-RU"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10:00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nSpc>
                          <a:spcPct val="100000"/>
                        </a:lnSpc>
                        <a:spcBef>
                          <a:spcPts val="0"/>
                        </a:spcBef>
                        <a:spcAft>
                          <a:spcPts val="0"/>
                        </a:spcAft>
                      </a:pPr>
                      <a:r>
                        <a:rPr lang="ru-RU" sz="1050" dirty="0" err="1">
                          <a:solidFill>
                            <a:schemeClr val="tx2"/>
                          </a:solidFill>
                          <a:effectLst/>
                          <a:latin typeface="Arial" panose="020B0604020202020204" pitchFamily="34" charset="0"/>
                          <a:cs typeface="Arial" panose="020B0604020202020204" pitchFamily="34" charset="0"/>
                        </a:rPr>
                        <a:t>Вітання</a:t>
                      </a:r>
                      <a:endParaRPr lang="en-GB" sz="1050" dirty="0">
                        <a:solidFill>
                          <a:schemeClr val="tx2"/>
                        </a:solidFill>
                        <a:effectLst/>
                        <a:latin typeface="Arial" panose="020B0604020202020204" pitchFamily="34" charset="0"/>
                        <a:cs typeface="Arial" panose="020B0604020202020204" pitchFamily="34" charset="0"/>
                      </a:endParaRPr>
                    </a:p>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Представлення учасників</a:t>
                      </a:r>
                      <a:endParaRPr lang="en-GB" sz="1050" dirty="0">
                        <a:solidFill>
                          <a:schemeClr val="tx2"/>
                        </a:solidFill>
                        <a:effectLst/>
                        <a:latin typeface="Arial" panose="020B0604020202020204" pitchFamily="34" charset="0"/>
                        <a:cs typeface="Arial" panose="020B0604020202020204" pitchFamily="34" charset="0"/>
                      </a:endParaRPr>
                    </a:p>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Цілі тренінгу</a:t>
                      </a:r>
                      <a:endParaRPr lang="en-GB" sz="1050" dirty="0">
                        <a:solidFill>
                          <a:schemeClr val="tx2"/>
                        </a:solidFill>
                        <a:effectLst/>
                        <a:latin typeface="Arial" panose="020B0604020202020204" pitchFamily="34" charset="0"/>
                        <a:cs typeface="Arial" panose="020B0604020202020204" pitchFamily="34" charset="0"/>
                      </a:endParaRPr>
                    </a:p>
                    <a:p>
                      <a:pPr marL="0" marR="0" indent="0">
                        <a:lnSpc>
                          <a:spcPct val="100000"/>
                        </a:lnSpc>
                        <a:spcBef>
                          <a:spcPts val="0"/>
                        </a:spcBef>
                        <a:spcAft>
                          <a:spcPts val="0"/>
                        </a:spcAft>
                        <a:buFontTx/>
                        <a:buNone/>
                      </a:pPr>
                      <a:r>
                        <a:rPr lang="uk-UA" sz="1050" dirty="0">
                          <a:solidFill>
                            <a:schemeClr val="tx2"/>
                          </a:solidFill>
                          <a:effectLst/>
                          <a:latin typeface="Arial" panose="020B0604020202020204" pitchFamily="34" charset="0"/>
                          <a:cs typeface="Arial" panose="020B0604020202020204" pitchFamily="34" charset="0"/>
                        </a:rPr>
                        <a:t>Презентація програми</a:t>
                      </a:r>
                      <a:br>
                        <a:rPr lang="uk-UA" sz="1050" dirty="0">
                          <a:solidFill>
                            <a:schemeClr val="tx2"/>
                          </a:solidFill>
                          <a:effectLst/>
                          <a:latin typeface="Arial" panose="020B0604020202020204" pitchFamily="34" charset="0"/>
                          <a:cs typeface="Arial" panose="020B0604020202020204" pitchFamily="34" charset="0"/>
                        </a:rPr>
                      </a:br>
                      <a:endParaRPr lang="en-US" sz="1050" dirty="0">
                        <a:solidFill>
                          <a:schemeClr val="tx2"/>
                        </a:solidFill>
                        <a:effectLst/>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Заняття</a:t>
                      </a:r>
                      <a:r>
                        <a:rPr lang="en-US" sz="1050" dirty="0">
                          <a:solidFill>
                            <a:schemeClr val="tx2"/>
                          </a:solidFill>
                          <a:effectLst/>
                          <a:latin typeface="Arial" panose="020B0604020202020204" pitchFamily="34" charset="0"/>
                          <a:cs typeface="Arial" panose="020B0604020202020204" pitchFamily="34" charset="0"/>
                        </a:rPr>
                        <a:t> 1: </a:t>
                      </a:r>
                      <a:r>
                        <a:rPr lang="uk-UA" sz="1050" dirty="0">
                          <a:solidFill>
                            <a:schemeClr val="tx2"/>
                          </a:solidFill>
                          <a:effectLst/>
                          <a:latin typeface="Arial" panose="020B0604020202020204" pitchFamily="34" charset="0"/>
                          <a:cs typeface="Arial" panose="020B0604020202020204" pitchFamily="34" charset="0"/>
                        </a:rPr>
                        <a:t>Вступ до теми</a:t>
                      </a:r>
                      <a:r>
                        <a:rPr lang="uk-UA" sz="1050" dirty="0">
                          <a:solidFill>
                            <a:srgbClr val="FF0000"/>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безпеки та </a:t>
                      </a:r>
                      <a:r>
                        <a:rPr lang="uk-UA" sz="1050" dirty="0" err="1">
                          <a:solidFill>
                            <a:schemeClr val="tx2"/>
                          </a:solidFill>
                          <a:effectLst/>
                          <a:latin typeface="Arial" panose="020B0604020202020204" pitchFamily="34" charset="0"/>
                          <a:cs typeface="Arial" panose="020B0604020202020204" pitchFamily="34" charset="0"/>
                        </a:rPr>
                        <a:t>здоров</a:t>
                      </a:r>
                      <a:r>
                        <a:rPr lang="en-US" sz="1050" dirty="0">
                          <a:solidFill>
                            <a:schemeClr val="tx2"/>
                          </a:solidFill>
                          <a:effectLst/>
                          <a:latin typeface="Arial" panose="020B0604020202020204" pitchFamily="34" charset="0"/>
                          <a:cs typeface="Arial" panose="020B0604020202020204" pitchFamily="34" charset="0"/>
                        </a:rPr>
                        <a:t>’</a:t>
                      </a:r>
                      <a:r>
                        <a:rPr lang="uk-UA" sz="1050" dirty="0">
                          <a:solidFill>
                            <a:schemeClr val="tx2"/>
                          </a:solidFill>
                          <a:effectLst/>
                          <a:latin typeface="Arial" panose="020B0604020202020204" pitchFamily="34" charset="0"/>
                          <a:cs typeface="Arial" panose="020B0604020202020204" pitchFamily="34" charset="0"/>
                        </a:rPr>
                        <a:t>я на роботі на малих і середніх підприємствах: огляд і обґрунтування</a:t>
                      </a:r>
                    </a:p>
                  </a:txBody>
                  <a:tcPr marL="78004" marR="78004" marT="39002" marB="39002" anchor="ctr"/>
                </a:tc>
                <a:tc>
                  <a:txBody>
                    <a:bodyPr/>
                    <a:lstStyle/>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Презентація</a:t>
                      </a:r>
                    </a:p>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Тренер та учасники</a:t>
                      </a:r>
                      <a:endParaRPr lang="en-US" sz="1050" dirty="0">
                        <a:solidFill>
                          <a:schemeClr val="tx2"/>
                        </a:solidFill>
                        <a:effectLst/>
                        <a:latin typeface="Arial" panose="020B0604020202020204" pitchFamily="34" charset="0"/>
                        <a:cs typeface="Arial" panose="020B0604020202020204" pitchFamily="34" charset="0"/>
                      </a:endParaRPr>
                    </a:p>
                    <a:p>
                      <a:pPr marL="0" marR="0" indent="0">
                        <a:lnSpc>
                          <a:spcPct val="100000"/>
                        </a:lnSpc>
                        <a:spcBef>
                          <a:spcPts val="0"/>
                        </a:spcBef>
                        <a:spcAft>
                          <a:spcPts val="0"/>
                        </a:spcAft>
                      </a:pPr>
                      <a:br>
                        <a:rPr lang="uk-UA" sz="1050" dirty="0">
                          <a:solidFill>
                            <a:schemeClr val="tx2"/>
                          </a:solidFill>
                          <a:effectLst/>
                          <a:latin typeface="Arial" panose="020B0604020202020204" pitchFamily="34" charset="0"/>
                          <a:cs typeface="Arial" panose="020B0604020202020204" pitchFamily="34" charset="0"/>
                        </a:rPr>
                      </a:br>
                      <a:br>
                        <a:rPr lang="uk-UA" sz="1050" dirty="0">
                          <a:solidFill>
                            <a:schemeClr val="tx2"/>
                          </a:solidFill>
                          <a:effectLst/>
                          <a:latin typeface="Arial" panose="020B0604020202020204" pitchFamily="34" charset="0"/>
                          <a:cs typeface="Arial" panose="020B0604020202020204" pitchFamily="34" charset="0"/>
                        </a:rPr>
                      </a:br>
                      <a:endParaRPr lang="en-US" sz="1050" dirty="0">
                        <a:solidFill>
                          <a:schemeClr val="tx2"/>
                        </a:solidFill>
                        <a:effectLst/>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Презентація та загальне обговорення</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1"/>
                  </a:ext>
                </a:extLst>
              </a:tr>
              <a:tr h="288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10:00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10:30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Перерва на чай/каву</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indent="0" algn="l">
                        <a:lnSpc>
                          <a:spcPct val="100000"/>
                        </a:lnSpc>
                        <a:spcBef>
                          <a:spcPts val="0"/>
                        </a:spcBef>
                        <a:spcAft>
                          <a:spcPts val="0"/>
                        </a:spcAft>
                      </a:pPr>
                      <a:endParaRPr lang="es-ES" sz="1050" dirty="0">
                        <a:solidFill>
                          <a:schemeClr val="tx2"/>
                        </a:solidFill>
                        <a:latin typeface="Arial" panose="020B060402020202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2"/>
                  </a:ext>
                </a:extLst>
              </a:tr>
              <a:tr h="288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10:30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12:00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Заняття</a:t>
                      </a:r>
                      <a:r>
                        <a:rPr lang="en-US" sz="1050" dirty="0">
                          <a:solidFill>
                            <a:schemeClr val="tx2"/>
                          </a:solidFill>
                          <a:effectLst/>
                          <a:latin typeface="Arial" panose="020B0604020202020204" pitchFamily="34" charset="0"/>
                          <a:cs typeface="Arial" panose="020B0604020202020204" pitchFamily="34" charset="0"/>
                        </a:rPr>
                        <a:t> 2: </a:t>
                      </a:r>
                      <a:r>
                        <a:rPr lang="uk-UA" sz="1050" dirty="0">
                          <a:solidFill>
                            <a:schemeClr val="tx2"/>
                          </a:solidFill>
                          <a:effectLst/>
                          <a:latin typeface="Arial" panose="020B0604020202020204" pitchFamily="34" charset="0"/>
                          <a:cs typeface="Arial" panose="020B0604020202020204" pitchFamily="34" charset="0"/>
                        </a:rPr>
                        <a:t>Терміни та поняття з БЗР</a:t>
                      </a:r>
                      <a:endParaRPr lang="en-GB" sz="1050" dirty="0">
                        <a:solidFill>
                          <a:schemeClr val="tx2"/>
                        </a:solidFill>
                        <a:effectLst/>
                        <a:latin typeface="Arial" panose="020B060402020202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Презентація – тренер</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3"/>
                  </a:ext>
                </a:extLst>
              </a:tr>
              <a:tr h="432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12:00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12:30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Вправа</a:t>
                      </a:r>
                      <a:r>
                        <a:rPr lang="en-US" sz="105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«Знайдіть небезпечні фактори»</a:t>
                      </a:r>
                      <a:endParaRPr lang="en-GB" sz="1050" dirty="0">
                        <a:solidFill>
                          <a:schemeClr val="tx2"/>
                        </a:solidFill>
                        <a:effectLst/>
                        <a:latin typeface="Arial" panose="020B0604020202020204" pitchFamily="34" charset="0"/>
                        <a:cs typeface="Arial" panose="020B0604020202020204" pitchFamily="34" charset="0"/>
                      </a:endParaRPr>
                    </a:p>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Вправа Управління безпеки праці штату Новий Південний Уельс (Австралія)</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Робота в групах і загальне обговорення</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4"/>
                  </a:ext>
                </a:extLst>
              </a:tr>
              <a:tr h="288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12:30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13:30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latin typeface="Arial" panose="020B0604020202020204" pitchFamily="34" charset="0"/>
                          <a:cs typeface="Arial" panose="020B0604020202020204" pitchFamily="34" charset="0"/>
                        </a:rPr>
                        <a:t>Обід</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indent="0">
                        <a:lnSpc>
                          <a:spcPct val="100000"/>
                        </a:lnSpc>
                        <a:spcBef>
                          <a:spcPts val="0"/>
                        </a:spcBef>
                        <a:spcAft>
                          <a:spcPts val="0"/>
                        </a:spcAft>
                      </a:pPr>
                      <a:endParaRPr lang="es-ES" sz="1050" dirty="0">
                        <a:solidFill>
                          <a:schemeClr val="tx2"/>
                        </a:solidFill>
                        <a:latin typeface="Arial" panose="020B060402020202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5"/>
                  </a:ext>
                </a:extLst>
              </a:tr>
              <a:tr h="432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13:30-14:30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Заняття</a:t>
                      </a:r>
                      <a:r>
                        <a:rPr lang="en-US" sz="1050" dirty="0">
                          <a:solidFill>
                            <a:schemeClr val="tx2"/>
                          </a:solidFill>
                          <a:effectLst/>
                          <a:latin typeface="Arial" panose="020B0604020202020204" pitchFamily="34" charset="0"/>
                          <a:cs typeface="Arial" panose="020B0604020202020204" pitchFamily="34" charset="0"/>
                        </a:rPr>
                        <a:t> 3: </a:t>
                      </a:r>
                      <a:r>
                        <a:rPr lang="uk-UA" sz="1050" dirty="0">
                          <a:solidFill>
                            <a:schemeClr val="tx2"/>
                          </a:solidFill>
                          <a:effectLst/>
                          <a:latin typeface="Arial" panose="020B0604020202020204" pitchFamily="34" charset="0"/>
                          <a:cs typeface="Arial" panose="020B0604020202020204" pitchFamily="34" charset="0"/>
                        </a:rPr>
                        <a:t>оцінювання професійних ризиків: процес</a:t>
                      </a:r>
                      <a:endParaRPr lang="en-GB" sz="1050" dirty="0">
                        <a:solidFill>
                          <a:schemeClr val="tx2"/>
                        </a:solidFill>
                        <a:effectLst/>
                        <a:latin typeface="Arial" panose="020B0604020202020204" pitchFamily="34" charset="0"/>
                        <a:cs typeface="Arial" panose="020B0604020202020204" pitchFamily="34" charset="0"/>
                      </a:endParaRPr>
                    </a:p>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Крок</a:t>
                      </a:r>
                      <a:r>
                        <a:rPr lang="en-US" sz="1050" dirty="0">
                          <a:solidFill>
                            <a:schemeClr val="tx2"/>
                          </a:solidFill>
                          <a:effectLst/>
                          <a:latin typeface="Arial" panose="020B0604020202020204" pitchFamily="34" charset="0"/>
                          <a:cs typeface="Arial" panose="020B0604020202020204" pitchFamily="34" charset="0"/>
                        </a:rPr>
                        <a:t> 1:</a:t>
                      </a:r>
                      <a:r>
                        <a:rPr lang="en-GB" sz="1050" baseline="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Виявити небезпечні фактори</a:t>
                      </a:r>
                      <a:endParaRPr lang="es-ES" sz="1050" dirty="0">
                        <a:solidFill>
                          <a:schemeClr val="tx2"/>
                        </a:solidFill>
                        <a:latin typeface="Arial" panose="020B060402020202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Презентація – тренер</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6"/>
                  </a:ext>
                </a:extLst>
              </a:tr>
              <a:tr h="248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14:30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15:00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Перерва на чай/каву</a:t>
                      </a:r>
                      <a:endParaRPr lang="es-ES" sz="1050" dirty="0">
                        <a:solidFill>
                          <a:schemeClr val="tx2"/>
                        </a:solidFill>
                        <a:latin typeface="Arial" panose="020B0604020202020204" pitchFamily="34" charset="0"/>
                        <a:cs typeface="Arial" panose="020B0604020202020204" pitchFamily="34" charset="0"/>
                      </a:endParaRPr>
                    </a:p>
                  </a:txBody>
                  <a:tcPr marL="78004" marR="78004" marT="39002" marB="39002" anchor="ctr"/>
                </a:tc>
                <a:tc>
                  <a:txBody>
                    <a:bodyPr/>
                    <a:lstStyle/>
                    <a:p>
                      <a:pPr indent="0">
                        <a:lnSpc>
                          <a:spcPct val="100000"/>
                        </a:lnSpc>
                        <a:spcBef>
                          <a:spcPts val="0"/>
                        </a:spcBef>
                        <a:spcAft>
                          <a:spcPts val="0"/>
                        </a:spcAft>
                      </a:pPr>
                      <a:r>
                        <a:rPr lang="es-ES" sz="1050" dirty="0">
                          <a:solidFill>
                            <a:schemeClr val="tx2"/>
                          </a:solidFill>
                          <a:latin typeface="Arial" panose="020B0604020202020204" pitchFamily="34" charset="0"/>
                          <a:cs typeface="Arial" panose="020B0604020202020204" pitchFamily="34" charset="0"/>
                        </a:rPr>
                        <a:t> </a:t>
                      </a:r>
                    </a:p>
                  </a:txBody>
                  <a:tcPr marL="78004" marR="78004" marT="39002" marB="39002" anchor="ctr"/>
                </a:tc>
                <a:extLst>
                  <a:ext uri="{0D108BD9-81ED-4DB2-BD59-A6C34878D82A}">
                    <a16:rowId xmlns:a16="http://schemas.microsoft.com/office/drawing/2014/main" val="10007"/>
                  </a:ext>
                </a:extLst>
              </a:tr>
              <a:tr h="4089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15:00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15:20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Вправа «Небезпека-1»</a:t>
                      </a:r>
                      <a:r>
                        <a:rPr lang="en-US" sz="105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виявлення небезпечних факторів у вашій робочій зоні</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Робота в групах і загальне обговорення</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8"/>
                  </a:ext>
                </a:extLst>
              </a:tr>
              <a:tr h="432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15:20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16:00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Крок</a:t>
                      </a:r>
                      <a:r>
                        <a:rPr lang="en-US" sz="1050" dirty="0">
                          <a:solidFill>
                            <a:schemeClr val="tx2"/>
                          </a:solidFill>
                          <a:effectLst/>
                          <a:latin typeface="Arial" panose="020B0604020202020204" pitchFamily="34" charset="0"/>
                          <a:cs typeface="Arial" panose="020B0604020202020204" pitchFamily="34" charset="0"/>
                        </a:rPr>
                        <a:t> 2:</a:t>
                      </a:r>
                      <a:r>
                        <a:rPr lang="en-GB" sz="1050" baseline="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Визначити, кому може бути завдано шкоди і як саме. Оцінювання наявного професійного ризику</a:t>
                      </a:r>
                      <a:endParaRPr lang="en-US" sz="1050" dirty="0">
                        <a:solidFill>
                          <a:schemeClr val="tx2"/>
                        </a:solidFill>
                        <a:effectLst/>
                        <a:latin typeface="Arial" panose="020B0604020202020204" pitchFamily="34" charset="0"/>
                        <a:cs typeface="Arial" panose="020B0604020202020204" pitchFamily="34" charset="0"/>
                      </a:endParaRPr>
                    </a:p>
                    <a:p>
                      <a:pPr marL="0" marR="0" indent="0">
                        <a:lnSpc>
                          <a:spcPct val="10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Крок</a:t>
                      </a:r>
                      <a:r>
                        <a:rPr lang="en-US" sz="1050" dirty="0">
                          <a:solidFill>
                            <a:schemeClr val="tx2"/>
                          </a:solidFill>
                          <a:effectLst/>
                          <a:latin typeface="Arial" panose="020B0604020202020204" pitchFamily="34" charset="0"/>
                          <a:cs typeface="Arial" panose="020B0604020202020204" pitchFamily="34" charset="0"/>
                        </a:rPr>
                        <a:t> 3:</a:t>
                      </a:r>
                      <a:r>
                        <a:rPr lang="en-GB" sz="1050" baseline="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Визначити заходи з контролю професійних ризиків для безпеки та </a:t>
                      </a:r>
                      <a:r>
                        <a:rPr lang="uk-UA" sz="1050" dirty="0" err="1">
                          <a:solidFill>
                            <a:schemeClr val="tx2"/>
                          </a:solidFill>
                          <a:effectLst/>
                          <a:latin typeface="Arial" panose="020B0604020202020204" pitchFamily="34" charset="0"/>
                          <a:cs typeface="Arial" panose="020B0604020202020204" pitchFamily="34" charset="0"/>
                        </a:rPr>
                        <a:t>здоров</a:t>
                      </a:r>
                      <a:r>
                        <a:rPr lang="en-US" sz="1050" dirty="0">
                          <a:solidFill>
                            <a:schemeClr val="tx2"/>
                          </a:solidFill>
                          <a:effectLst/>
                          <a:latin typeface="Arial" panose="020B0604020202020204" pitchFamily="34" charset="0"/>
                          <a:cs typeface="Arial" panose="020B0604020202020204" pitchFamily="34" charset="0"/>
                        </a:rPr>
                        <a:t>’</a:t>
                      </a:r>
                      <a:r>
                        <a:rPr lang="uk-UA" sz="1050" dirty="0">
                          <a:solidFill>
                            <a:schemeClr val="tx2"/>
                          </a:solidFill>
                          <a:effectLst/>
                          <a:latin typeface="Arial" panose="020B0604020202020204" pitchFamily="34" charset="0"/>
                          <a:cs typeface="Arial" panose="020B0604020202020204" pitchFamily="34" charset="0"/>
                        </a:rPr>
                        <a:t>я і прийняти рішення щодо них</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Презентація – тренер</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9"/>
                  </a:ext>
                </a:extLst>
              </a:tr>
              <a:tr h="432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16:00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16:30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Вправа «Небезпека-2»</a:t>
                      </a:r>
                      <a:r>
                        <a:rPr lang="en-US" sz="105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Виявлення осіб, які зазнають професійного ризику, та оцінювання наявного рівня професійних ризиків у робочих зонах</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Робота в групах і загальне обговорення</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10"/>
                  </a:ext>
                </a:extLst>
              </a:tr>
            </a:tbl>
          </a:graphicData>
        </a:graphic>
      </p:graphicFrame>
      <p:sp>
        <p:nvSpPr>
          <p:cNvPr id="9" name="Footer Placeholder 4">
            <a:extLst>
              <a:ext uri="{FF2B5EF4-FFF2-40B4-BE49-F238E27FC236}">
                <a16:creationId xmlns:a16="http://schemas.microsoft.com/office/drawing/2014/main" id="{0BFE9520-128A-9541-A4C8-9B4FF67ADB6E}"/>
              </a:ext>
            </a:extLst>
          </p:cNvPr>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a:latin typeface="Arial" panose="020B0604020202020204" pitchFamily="34" charset="0"/>
                <a:cs typeface="Arial" panose="020B0604020202020204" pitchFamily="34" charset="0"/>
              </a:rPr>
              <a:t>Соціальна справедливість, гідна праця</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1847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ie de página 2"/>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80</a:t>
            </a:fld>
            <a:endParaRPr lang="en-GB">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0656" y="2912728"/>
            <a:ext cx="4166667" cy="2655476"/>
          </a:xfrm>
          <a:prstGeom prst="rect">
            <a:avLst/>
          </a:prstGeom>
        </p:spPr>
      </p:pic>
      <p:sp>
        <p:nvSpPr>
          <p:cNvPr id="7" name="Título 1"/>
          <p:cNvSpPr txBox="1">
            <a:spLocks/>
          </p:cNvSpPr>
          <p:nvPr/>
        </p:nvSpPr>
        <p:spPr>
          <a:xfrm>
            <a:off x="490537" y="1423195"/>
            <a:ext cx="6905686" cy="745343"/>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dirty="0">
                <a:latin typeface="Arial" panose="020B0604020202020204" pitchFamily="34" charset="0"/>
                <a:cs typeface="Arial" panose="020B0604020202020204" pitchFamily="34" charset="0"/>
              </a:rPr>
              <a:t>Виявлення небезпечних та шкідливих професійних факторів</a:t>
            </a:r>
            <a:endParaRPr lang="es-ES" sz="2400" strike="sngStrike" dirty="0">
              <a:latin typeface="Arial" panose="020B0604020202020204" pitchFamily="34" charset="0"/>
              <a:cs typeface="Arial" panose="020B0604020202020204" pitchFamily="34" charset="0"/>
            </a:endParaRPr>
          </a:p>
        </p:txBody>
      </p:sp>
      <p:sp>
        <p:nvSpPr>
          <p:cNvPr id="8" name="CuadroTexto 7"/>
          <p:cNvSpPr txBox="1"/>
          <p:nvPr/>
        </p:nvSpPr>
        <p:spPr>
          <a:xfrm>
            <a:off x="490536" y="2521686"/>
            <a:ext cx="6775057" cy="3139321"/>
          </a:xfrm>
          <a:prstGeom prst="rect">
            <a:avLst/>
          </a:prstGeom>
          <a:noFill/>
        </p:spPr>
        <p:txBody>
          <a:bodyPr wrap="square" rtlCol="0">
            <a:spAutoFit/>
          </a:bodyPr>
          <a:lstStyle/>
          <a:p>
            <a:pPr marL="285750" indent="-285750" hangingPunct="0">
              <a:buClr>
                <a:schemeClr val="accent2"/>
              </a:buClr>
              <a:buFont typeface="Lucida Grande"/>
              <a:buChar char="▶"/>
            </a:pPr>
            <a:r>
              <a:rPr lang="uk-UA" sz="2200" dirty="0">
                <a:solidFill>
                  <a:schemeClr val="tx2"/>
                </a:solidFill>
                <a:latin typeface="Arial" panose="020B0604020202020204" pitchFamily="34" charset="0"/>
                <a:cs typeface="Arial" panose="020B0604020202020204" pitchFamily="34" charset="0"/>
              </a:rPr>
              <a:t>Це перший крок-оцінювання професійних ризиків, мета якого –  забезпечити безпеку та здоров’я на роботі</a:t>
            </a:r>
            <a:endParaRPr lang="en-GB" sz="2200" dirty="0">
              <a:solidFill>
                <a:schemeClr val="tx2"/>
              </a:solidFill>
              <a:latin typeface="Arial" panose="020B0604020202020204" pitchFamily="34" charset="0"/>
              <a:cs typeface="Arial" panose="020B0604020202020204" pitchFamily="34" charset="0"/>
            </a:endParaRPr>
          </a:p>
          <a:p>
            <a:pPr marL="285750" indent="-285750" hangingPunct="0">
              <a:buClr>
                <a:schemeClr val="accent2"/>
              </a:buClr>
              <a:buFont typeface="Lucida Grande"/>
              <a:buChar char="▶"/>
            </a:pPr>
            <a:endParaRPr lang="en-GB" sz="2200" dirty="0">
              <a:solidFill>
                <a:schemeClr val="tx2"/>
              </a:solidFill>
              <a:latin typeface="Arial" panose="020B0604020202020204" pitchFamily="34" charset="0"/>
              <a:cs typeface="Arial" panose="020B0604020202020204" pitchFamily="34" charset="0"/>
            </a:endParaRPr>
          </a:p>
          <a:p>
            <a:pPr marL="285750" indent="-285750" hangingPunct="0">
              <a:buClr>
                <a:schemeClr val="accent2"/>
              </a:buClr>
              <a:buFont typeface="Lucida Grande"/>
              <a:buChar char="▶"/>
            </a:pPr>
            <a:r>
              <a:rPr lang="uk-UA" sz="2200" dirty="0">
                <a:solidFill>
                  <a:schemeClr val="tx2"/>
                </a:solidFill>
                <a:latin typeface="Arial" panose="020B0604020202020204" pitchFamily="34" charset="0"/>
                <a:cs typeface="Arial" panose="020B0604020202020204" pitchFamily="34" charset="0"/>
              </a:rPr>
              <a:t>Виявлення небезпечних та шкідливих професійних факторів – це визначення того, що може заподіяти шкоду людям, які перебувають на підприємстві, наприклад продукція, ситуації тощо</a:t>
            </a:r>
            <a:endParaRPr lang="es-ES" sz="2200" dirty="0">
              <a:latin typeface="Arial" panose="020B0604020202020204" pitchFamily="34" charset="0"/>
              <a:cs typeface="Arial" panose="020B0604020202020204" pitchFamily="34" charset="0"/>
            </a:endParaRPr>
          </a:p>
        </p:txBody>
      </p:sp>
      <p:grpSp>
        <p:nvGrpSpPr>
          <p:cNvPr id="6" name="Групувати 5">
            <a:extLst>
              <a:ext uri="{FF2B5EF4-FFF2-40B4-BE49-F238E27FC236}">
                <a16:creationId xmlns:a16="http://schemas.microsoft.com/office/drawing/2014/main" id="{861AE7CF-A132-C6B1-9A35-FC5E9A705239}"/>
              </a:ext>
            </a:extLst>
          </p:cNvPr>
          <p:cNvGrpSpPr/>
          <p:nvPr/>
        </p:nvGrpSpPr>
        <p:grpSpPr>
          <a:xfrm>
            <a:off x="8321202" y="1289796"/>
            <a:ext cx="2051996" cy="2051996"/>
            <a:chOff x="3170810" y="-115079"/>
            <a:chExt cx="2051996" cy="2051996"/>
          </a:xfrm>
        </p:grpSpPr>
        <p:sp>
          <p:nvSpPr>
            <p:cNvPr id="9" name="Овал 8">
              <a:extLst>
                <a:ext uri="{FF2B5EF4-FFF2-40B4-BE49-F238E27FC236}">
                  <a16:creationId xmlns:a16="http://schemas.microsoft.com/office/drawing/2014/main" id="{1BCD5C87-B6B2-4BDE-A248-031E071AF1D7}"/>
                </a:ext>
              </a:extLst>
            </p:cNvPr>
            <p:cNvSpPr/>
            <p:nvPr/>
          </p:nvSpPr>
          <p:spPr>
            <a:xfrm>
              <a:off x="3170810" y="-115079"/>
              <a:ext cx="2051996" cy="2051996"/>
            </a:xfrm>
            <a:prstGeom prst="ellipse">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0" tIns="0" rIns="0" bIns="0"/>
            <a:lstStyle/>
            <a:p>
              <a:endParaRPr lang="uk-UA" b="1">
                <a:latin typeface="Arial" panose="020B0604020202020204" pitchFamily="34" charset="0"/>
                <a:cs typeface="Arial" panose="020B0604020202020204" pitchFamily="34" charset="0"/>
              </a:endParaRPr>
            </a:p>
          </p:txBody>
        </p:sp>
        <p:sp>
          <p:nvSpPr>
            <p:cNvPr id="10" name="Овал 4">
              <a:extLst>
                <a:ext uri="{FF2B5EF4-FFF2-40B4-BE49-F238E27FC236}">
                  <a16:creationId xmlns:a16="http://schemas.microsoft.com/office/drawing/2014/main" id="{B5EEE710-C874-B006-0A29-188642FE2B5C}"/>
                </a:ext>
              </a:extLst>
            </p:cNvPr>
            <p:cNvSpPr txBox="1"/>
            <p:nvPr/>
          </p:nvSpPr>
          <p:spPr>
            <a:xfrm>
              <a:off x="3471318" y="185429"/>
              <a:ext cx="1450980" cy="14509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Крок 1</a:t>
              </a:r>
            </a:p>
            <a:p>
              <a:pPr marL="0" lvl="0" indent="0" algn="ctr" defTabSz="622300">
                <a:lnSpc>
                  <a:spcPct val="90000"/>
                </a:lnSpc>
                <a:spcBef>
                  <a:spcPct val="0"/>
                </a:spcBef>
                <a:spcAft>
                  <a:spcPct val="35000"/>
                </a:spcAft>
                <a:buNone/>
              </a:pPr>
              <a:r>
                <a:rPr lang="uk-UA" sz="1400" b="1" kern="1200" noProof="0" dirty="0">
                  <a:latin typeface="Arial" panose="020B0604020202020204" pitchFamily="34" charset="0"/>
                  <a:cs typeface="Arial" panose="020B0604020202020204" pitchFamily="34" charset="0"/>
                </a:rPr>
                <a:t>Визначення факторів небезпеки та працівників, які перебувають під їхнім впливом</a:t>
              </a:r>
            </a:p>
          </p:txBody>
        </p:sp>
      </p:grpSp>
    </p:spTree>
    <p:extLst>
      <p:ext uri="{BB962C8B-B14F-4D97-AF65-F5344CB8AC3E}">
        <p14:creationId xmlns:p14="http://schemas.microsoft.com/office/powerpoint/2010/main" val="42303718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4">
            <a:extLst>
              <a:ext uri="{FF2B5EF4-FFF2-40B4-BE49-F238E27FC236}">
                <a16:creationId xmlns:a16="http://schemas.microsoft.com/office/drawing/2014/main" id="{34E56E08-92FF-D4FF-8817-089173B80F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0656" y="2912728"/>
            <a:ext cx="4166667" cy="2655476"/>
          </a:xfrm>
          <a:prstGeom prst="rect">
            <a:avLst/>
          </a:prstGeom>
        </p:spPr>
      </p:pic>
      <p:sp>
        <p:nvSpPr>
          <p:cNvPr id="3" name="Marcador de pie de página 2"/>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81</a:t>
            </a:fld>
            <a:endParaRPr lang="en-GB">
              <a:latin typeface="Arial" panose="020B0604020202020204" pitchFamily="34" charset="0"/>
              <a:cs typeface="Arial" panose="020B0604020202020204" pitchFamily="34" charset="0"/>
            </a:endParaRPr>
          </a:p>
        </p:txBody>
      </p:sp>
      <p:sp>
        <p:nvSpPr>
          <p:cNvPr id="11" name="Rectangle 2">
            <a:extLst>
              <a:ext uri="{FF2B5EF4-FFF2-40B4-BE49-F238E27FC236}">
                <a16:creationId xmlns:a16="http://schemas.microsoft.com/office/drawing/2014/main" id="{175EA847-7D2A-8677-078C-FDFCD09819DE}"/>
              </a:ext>
            </a:extLst>
          </p:cNvPr>
          <p:cNvSpPr/>
          <p:nvPr/>
        </p:nvSpPr>
        <p:spPr>
          <a:xfrm>
            <a:off x="2489200" y="366298"/>
            <a:ext cx="8255000" cy="1323439"/>
          </a:xfrm>
          <a:prstGeom prst="rect">
            <a:avLst/>
          </a:prstGeom>
        </p:spPr>
        <p:txBody>
          <a:bodyPr wrap="square">
            <a:spAutoFit/>
          </a:bodyPr>
          <a:lstStyle/>
          <a:p>
            <a:pPr algn="just" defTabSz="538163">
              <a:buFont typeface="Wingdings" pitchFamily="2" charset="2"/>
              <a:buNone/>
              <a:defRPr/>
            </a:pPr>
            <a:r>
              <a:rPr lang="uk-UA" sz="2000" b="1" dirty="0">
                <a:solidFill>
                  <a:srgbClr val="000099"/>
                </a:solidFill>
                <a:latin typeface="Arial" panose="020B0604020202020204" pitchFamily="34" charset="0"/>
                <a:ea typeface="ヒラギノ角ゴ Pro W3" pitchFamily="80" charset="-128"/>
                <a:cs typeface="Arial" panose="020B0604020202020204" pitchFamily="34" charset="0"/>
                <a:sym typeface="Gill Sans" pitchFamily="80" charset="0"/>
              </a:rPr>
              <a:t>Для визначення факторів небезпеки, причинних факторів і умов впливу необхідно зібрати всю належну та доступну інформацію, що стосується кожної робочої діяльності, зокрема щодо такого</a:t>
            </a:r>
            <a:r>
              <a:rPr lang="en-US" sz="2000" b="1" dirty="0">
                <a:solidFill>
                  <a:srgbClr val="000099"/>
                </a:solidFill>
                <a:latin typeface="Arial" panose="020B0604020202020204" pitchFamily="34" charset="0"/>
                <a:ea typeface="ヒラギノ角ゴ Pro W3" pitchFamily="80" charset="-128"/>
                <a:cs typeface="Arial" panose="020B0604020202020204" pitchFamily="34" charset="0"/>
                <a:sym typeface="Gill Sans" pitchFamily="80" charset="0"/>
              </a:rPr>
              <a:t>:</a:t>
            </a:r>
            <a:endParaRPr lang="uk-UA" sz="2000" dirty="0">
              <a:solidFill>
                <a:srgbClr val="000099"/>
              </a:solidFill>
              <a:latin typeface="Arial" panose="020B0604020202020204" pitchFamily="34" charset="0"/>
              <a:ea typeface="ヒラギノ角ゴ Pro W3" pitchFamily="80" charset="-128"/>
              <a:cs typeface="Arial" panose="020B0604020202020204" pitchFamily="34" charset="0"/>
              <a:sym typeface="Gill Sans" pitchFamily="80" charset="0"/>
            </a:endParaRPr>
          </a:p>
        </p:txBody>
      </p:sp>
      <p:sp>
        <p:nvSpPr>
          <p:cNvPr id="7" name="Rectangle 2">
            <a:extLst>
              <a:ext uri="{FF2B5EF4-FFF2-40B4-BE49-F238E27FC236}">
                <a16:creationId xmlns:a16="http://schemas.microsoft.com/office/drawing/2014/main" id="{3DAE2655-5D97-4F24-AC97-A597C1DF6770}"/>
              </a:ext>
            </a:extLst>
          </p:cNvPr>
          <p:cNvSpPr/>
          <p:nvPr/>
        </p:nvSpPr>
        <p:spPr>
          <a:xfrm>
            <a:off x="414338" y="1797170"/>
            <a:ext cx="10507662" cy="4050596"/>
          </a:xfrm>
          <a:prstGeom prst="rect">
            <a:avLst/>
          </a:prstGeom>
        </p:spPr>
        <p:txBody>
          <a:bodyPr wrap="square">
            <a:spAutoFit/>
          </a:bodyPr>
          <a:lstStyle/>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Завдання</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Місця виконання роботи</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Хто виконує роботу (постійно чи час від часу)</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Інші люди, які можуть зазнати впливу (відвідувачі, субпідрядники, члени громади тощо)</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Підготовка, яку кожний працівник проходить для виконання завдання</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Письмові процедури роботи та/або дозволи на роботу</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Засоби, обладнання</a:t>
            </a:r>
            <a:r>
              <a:rPr lang="uk-UA" dirty="0">
                <a:solidFill>
                  <a:srgbClr val="FF0000"/>
                </a:solidFill>
                <a:latin typeface="Arial" panose="020B0604020202020204" pitchFamily="34" charset="0"/>
                <a:ea typeface="ヒラギノ角ゴ Pro W3" pitchFamily="80" charset="-128"/>
                <a:cs typeface="Arial" panose="020B0604020202020204" pitchFamily="34" charset="0"/>
                <a:sym typeface="Gill Sans" pitchFamily="80" charset="0"/>
              </a:rPr>
              <a:t> </a:t>
            </a: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тощо</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Використовувані інструменти</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Використовувана енергія</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Склад сировини та кінцева продукція</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Зміст і рекомендації попереджувальних знаків </a:t>
            </a:r>
          </a:p>
          <a:p>
            <a:pPr marL="457200" indent="-365125" algn="just" defTabSz="538163">
              <a:lnSpc>
                <a:spcPct val="120000"/>
              </a:lnSpc>
              <a:buFont typeface="+mj-lt"/>
              <a:buAutoNum type="arabicPeriod"/>
              <a:defRPr/>
            </a:pPr>
            <a:r>
              <a:rPr lang="uk-UA" dirty="0">
                <a:solidFill>
                  <a:schemeClr val="tx2"/>
                </a:solidFill>
                <a:latin typeface="Arial" panose="020B0604020202020204" pitchFamily="34" charset="0"/>
                <a:ea typeface="ヒラギノ角ゴ Pro W3" pitchFamily="80" charset="-128"/>
                <a:cs typeface="Arial" panose="020B0604020202020204" pitchFamily="34" charset="0"/>
                <a:sym typeface="Gill Sans" pitchFamily="80" charset="0"/>
              </a:rPr>
              <a:t>Організація роботи </a:t>
            </a:r>
          </a:p>
        </p:txBody>
      </p:sp>
    </p:spTree>
    <p:extLst>
      <p:ext uri="{BB962C8B-B14F-4D97-AF65-F5344CB8AC3E}">
        <p14:creationId xmlns:p14="http://schemas.microsoft.com/office/powerpoint/2010/main" val="7846373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o Número do Diapositivo 5"/>
          <p:cNvSpPr>
            <a:spLocks noGrp="1"/>
          </p:cNvSpPr>
          <p:nvPr>
            <p:ph type="sldNum" sz="quarter" idx="12"/>
          </p:nvPr>
        </p:nvSpPr>
        <p:spPr/>
        <p:txBody>
          <a:bodyPr/>
          <a:lstStyle/>
          <a:p>
            <a:fld id="{C4A5E120-A333-4F72-A717-622EC90E8CA5}" type="slidenum">
              <a:rPr lang="uk-UA" smtClean="0">
                <a:latin typeface="Arial" panose="020B0604020202020204" pitchFamily="34" charset="0"/>
                <a:cs typeface="Arial" panose="020B0604020202020204" pitchFamily="34" charset="0"/>
              </a:rPr>
              <a:t>82</a:t>
            </a:fld>
            <a:endParaRPr lang="uk-UA">
              <a:latin typeface="Arial" panose="020B0604020202020204" pitchFamily="34" charset="0"/>
              <a:cs typeface="Arial" panose="020B0604020202020204" pitchFamily="34" charset="0"/>
            </a:endParaRPr>
          </a:p>
        </p:txBody>
      </p:sp>
      <p:sp>
        <p:nvSpPr>
          <p:cNvPr id="12" name="Rectangle 11"/>
          <p:cNvSpPr/>
          <p:nvPr/>
        </p:nvSpPr>
        <p:spPr>
          <a:xfrm>
            <a:off x="9389880" y="4704570"/>
            <a:ext cx="1368545" cy="608016"/>
          </a:xfrm>
          <a:prstGeom prst="rect">
            <a:avLst/>
          </a:pr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 name="TextBox 2"/>
          <p:cNvSpPr txBox="1"/>
          <p:nvPr/>
        </p:nvSpPr>
        <p:spPr>
          <a:xfrm>
            <a:off x="529039" y="2689937"/>
            <a:ext cx="5292812" cy="3316292"/>
          </a:xfrm>
          <a:prstGeom prst="rect">
            <a:avLst/>
          </a:prstGeom>
          <a:noFill/>
        </p:spPr>
        <p:txBody>
          <a:bodyPr wrap="square" rtlCol="0">
            <a:spAutoFit/>
          </a:bodyPr>
          <a:lstStyle/>
          <a:p>
            <a:r>
              <a:rPr lang="uk-UA" sz="3200" dirty="0">
                <a:solidFill>
                  <a:srgbClr val="002060"/>
                </a:solidFill>
                <a:latin typeface="Arial" panose="020B0604020202020204" pitchFamily="34" charset="0"/>
                <a:cs typeface="Arial" panose="020B0604020202020204" pitchFamily="34" charset="0"/>
              </a:rPr>
              <a:t>Урахування всіх аспектів</a:t>
            </a:r>
            <a:endParaRPr lang="en-US" sz="3200" dirty="0">
              <a:solidFill>
                <a:srgbClr val="002060"/>
              </a:solidFill>
              <a:latin typeface="Arial" panose="020B0604020202020204" pitchFamily="34" charset="0"/>
              <a:cs typeface="Arial" panose="020B0604020202020204" pitchFamily="34" charset="0"/>
            </a:endParaRPr>
          </a:p>
          <a:p>
            <a:endParaRPr lang="pt-PT" sz="2000" dirty="0">
              <a:solidFill>
                <a:srgbClr val="002060"/>
              </a:solidFill>
              <a:latin typeface="Arial" panose="020B0604020202020204" pitchFamily="34" charset="0"/>
              <a:cs typeface="Arial" panose="020B0604020202020204" pitchFamily="34" charset="0"/>
            </a:endParaRPr>
          </a:p>
          <a:p>
            <a:pPr marL="266700" indent="-202406">
              <a:spcAft>
                <a:spcPts val="900"/>
              </a:spcAft>
              <a:buFont typeface="+mj-lt"/>
              <a:buAutoNum type="arabicPeriod"/>
            </a:pPr>
            <a:r>
              <a:rPr lang="uk-UA" sz="2000" dirty="0">
                <a:solidFill>
                  <a:srgbClr val="002060"/>
                </a:solidFill>
                <a:latin typeface="Arial" panose="020B0604020202020204" pitchFamily="34" charset="0"/>
                <a:cs typeface="Arial" panose="020B0604020202020204" pitchFamily="34" charset="0"/>
              </a:rPr>
              <a:t> Людина </a:t>
            </a:r>
            <a:endParaRPr lang="uk-UA" sz="1100" dirty="0">
              <a:solidFill>
                <a:srgbClr val="002060"/>
              </a:solidFill>
              <a:highlight>
                <a:srgbClr val="FFFF00"/>
              </a:highlight>
              <a:latin typeface="Arial" panose="020B0604020202020204" pitchFamily="34" charset="0"/>
              <a:cs typeface="Arial" panose="020B0604020202020204" pitchFamily="34" charset="0"/>
            </a:endParaRPr>
          </a:p>
          <a:p>
            <a:pPr marL="266700" indent="-202406">
              <a:spcAft>
                <a:spcPts val="900"/>
              </a:spcAft>
              <a:buFont typeface="+mj-lt"/>
              <a:buAutoNum type="arabicPeriod"/>
            </a:pPr>
            <a:r>
              <a:rPr lang="uk-UA" sz="2000" dirty="0">
                <a:solidFill>
                  <a:srgbClr val="002060"/>
                </a:solidFill>
                <a:latin typeface="Arial" panose="020B0604020202020204" pitchFamily="34" charset="0"/>
                <a:cs typeface="Arial" panose="020B0604020202020204" pitchFamily="34" charset="0"/>
              </a:rPr>
              <a:t> Обладнання</a:t>
            </a:r>
          </a:p>
          <a:p>
            <a:pPr marL="266700" indent="-202406">
              <a:spcAft>
                <a:spcPts val="900"/>
              </a:spcAft>
              <a:buFont typeface="+mj-lt"/>
              <a:buAutoNum type="arabicPeriod"/>
            </a:pPr>
            <a:r>
              <a:rPr lang="uk-UA" sz="2000" dirty="0">
                <a:solidFill>
                  <a:srgbClr val="002060"/>
                </a:solidFill>
                <a:latin typeface="Arial" panose="020B0604020202020204" pitchFamily="34" charset="0"/>
                <a:cs typeface="Arial" panose="020B0604020202020204" pitchFamily="34" charset="0"/>
              </a:rPr>
              <a:t> Матеріали</a:t>
            </a:r>
          </a:p>
          <a:p>
            <a:pPr marL="266700" indent="-202406">
              <a:spcAft>
                <a:spcPts val="900"/>
              </a:spcAft>
              <a:buFont typeface="+mj-lt"/>
              <a:buAutoNum type="arabicPeriod"/>
            </a:pPr>
            <a:r>
              <a:rPr lang="uk-UA" sz="2000" dirty="0">
                <a:solidFill>
                  <a:srgbClr val="002060"/>
                </a:solidFill>
                <a:latin typeface="Arial" panose="020B0604020202020204" pitchFamily="34" charset="0"/>
                <a:cs typeface="Arial" panose="020B0604020202020204" pitchFamily="34" charset="0"/>
              </a:rPr>
              <a:t> Методи</a:t>
            </a:r>
          </a:p>
          <a:p>
            <a:pPr marL="266700" indent="-202406">
              <a:spcAft>
                <a:spcPts val="900"/>
              </a:spcAft>
              <a:buFont typeface="+mj-lt"/>
              <a:buAutoNum type="arabicPeriod"/>
            </a:pPr>
            <a:r>
              <a:rPr lang="en-US" sz="2000" dirty="0">
                <a:solidFill>
                  <a:srgbClr val="002060"/>
                </a:solidFill>
                <a:latin typeface="Arial" panose="020B0604020202020204" pitchFamily="34" charset="0"/>
                <a:cs typeface="Arial" panose="020B0604020202020204" pitchFamily="34" charset="0"/>
              </a:rPr>
              <a:t> </a:t>
            </a:r>
            <a:r>
              <a:rPr lang="uk-UA" sz="2000" dirty="0">
                <a:solidFill>
                  <a:srgbClr val="002060"/>
                </a:solidFill>
                <a:latin typeface="Arial" panose="020B0604020202020204" pitchFamily="34" charset="0"/>
                <a:cs typeface="Arial" panose="020B0604020202020204" pitchFamily="34" charset="0"/>
              </a:rPr>
              <a:t>Вимірювання</a:t>
            </a:r>
            <a:endParaRPr lang="ru-RU" sz="2000" dirty="0">
              <a:solidFill>
                <a:srgbClr val="002060"/>
              </a:solidFill>
              <a:latin typeface="Arial" panose="020B0604020202020204" pitchFamily="34" charset="0"/>
              <a:cs typeface="Arial" panose="020B0604020202020204" pitchFamily="34" charset="0"/>
            </a:endParaRPr>
          </a:p>
          <a:p>
            <a:pPr marL="266700" indent="-202406">
              <a:spcAft>
                <a:spcPts val="900"/>
              </a:spcAft>
              <a:buFont typeface="+mj-lt"/>
              <a:buAutoNum type="arabicPeriod"/>
            </a:pPr>
            <a:r>
              <a:rPr lang="ru-RU" sz="2000" dirty="0">
                <a:solidFill>
                  <a:srgbClr val="002060"/>
                </a:solidFill>
                <a:latin typeface="Arial" panose="020B0604020202020204" pitchFamily="34" charset="0"/>
                <a:cs typeface="Arial" panose="020B0604020202020204" pitchFamily="34" charset="0"/>
              </a:rPr>
              <a:t> </a:t>
            </a:r>
            <a:r>
              <a:rPr lang="uk-UA" sz="2000" dirty="0">
                <a:solidFill>
                  <a:srgbClr val="002060"/>
                </a:solidFill>
                <a:latin typeface="Arial" panose="020B0604020202020204" pitchFamily="34" charset="0"/>
                <a:cs typeface="Arial" panose="020B0604020202020204" pitchFamily="34" charset="0"/>
              </a:rPr>
              <a:t>Середовище</a:t>
            </a:r>
            <a:endParaRPr lang="en-US" sz="2000" dirty="0">
              <a:solidFill>
                <a:srgbClr val="002060"/>
              </a:solidFill>
              <a:latin typeface="Arial" panose="020B0604020202020204" pitchFamily="34" charset="0"/>
              <a:cs typeface="Arial" panose="020B0604020202020204" pitchFamily="34" charset="0"/>
            </a:endParaRPr>
          </a:p>
        </p:txBody>
      </p:sp>
      <p:graphicFrame>
        <p:nvGraphicFramePr>
          <p:cNvPr id="25" name="Схема 24">
            <a:extLst>
              <a:ext uri="{FF2B5EF4-FFF2-40B4-BE49-F238E27FC236}">
                <a16:creationId xmlns:a16="http://schemas.microsoft.com/office/drawing/2014/main" id="{E5CAACBC-9963-37FB-3F8B-3E52FEC509C9}"/>
              </a:ext>
            </a:extLst>
          </p:cNvPr>
          <p:cNvGraphicFramePr/>
          <p:nvPr>
            <p:extLst>
              <p:ext uri="{D42A27DB-BD31-4B8C-83A1-F6EECF244321}">
                <p14:modId xmlns:p14="http://schemas.microsoft.com/office/powerpoint/2010/main" val="1400458932"/>
              </p:ext>
            </p:extLst>
          </p:nvPr>
        </p:nvGraphicFramePr>
        <p:xfrm>
          <a:off x="4870887" y="1007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7" name="Рисунок 26" descr="Пол со сплошной заливкой">
            <a:extLst>
              <a:ext uri="{FF2B5EF4-FFF2-40B4-BE49-F238E27FC236}">
                <a16:creationId xmlns:a16="http://schemas.microsoft.com/office/drawing/2014/main" id="{1B11C965-1BCE-E64D-C053-1029E028D20B}"/>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519107" y="1233348"/>
            <a:ext cx="914400" cy="914400"/>
          </a:xfrm>
          <a:prstGeom prst="rect">
            <a:avLst/>
          </a:prstGeom>
        </p:spPr>
      </p:pic>
      <p:pic>
        <p:nvPicPr>
          <p:cNvPr id="29" name="Рисунок 28" descr="Механическая рука со сплошной заливкой">
            <a:extLst>
              <a:ext uri="{FF2B5EF4-FFF2-40B4-BE49-F238E27FC236}">
                <a16:creationId xmlns:a16="http://schemas.microsoft.com/office/drawing/2014/main" id="{F6307242-5FD7-126F-788F-D38930E75069}"/>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255399" y="2165009"/>
            <a:ext cx="1006052" cy="1006052"/>
          </a:xfrm>
          <a:prstGeom prst="rect">
            <a:avLst/>
          </a:prstGeom>
        </p:spPr>
      </p:pic>
      <p:pic>
        <p:nvPicPr>
          <p:cNvPr id="31" name="Рисунок 30" descr="Сырье со сплошной заливкой">
            <a:extLst>
              <a:ext uri="{FF2B5EF4-FFF2-40B4-BE49-F238E27FC236}">
                <a16:creationId xmlns:a16="http://schemas.microsoft.com/office/drawing/2014/main" id="{FFC1D8D3-4C40-0F99-3E2A-8857FFE522B2}"/>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0282507" y="4261221"/>
            <a:ext cx="914400" cy="914400"/>
          </a:xfrm>
          <a:prstGeom prst="rect">
            <a:avLst/>
          </a:prstGeom>
        </p:spPr>
      </p:pic>
      <p:pic>
        <p:nvPicPr>
          <p:cNvPr id="33" name="Рисунок 32" descr="Диаграмма с подъемом со сплошной заливкой">
            <a:extLst>
              <a:ext uri="{FF2B5EF4-FFF2-40B4-BE49-F238E27FC236}">
                <a16:creationId xmlns:a16="http://schemas.microsoft.com/office/drawing/2014/main" id="{F4403A11-D290-1B29-FE82-8ADB6541216A}"/>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411547" y="5312586"/>
            <a:ext cx="914400" cy="914400"/>
          </a:xfrm>
          <a:prstGeom prst="rect">
            <a:avLst/>
          </a:prstGeom>
        </p:spPr>
      </p:pic>
      <p:pic>
        <p:nvPicPr>
          <p:cNvPr id="35" name="Рисунок 34" descr="Треугольная линейка со сплошной заливкой">
            <a:extLst>
              <a:ext uri="{FF2B5EF4-FFF2-40B4-BE49-F238E27FC236}">
                <a16:creationId xmlns:a16="http://schemas.microsoft.com/office/drawing/2014/main" id="{EF3E23FE-823A-E0FF-50FB-3CED060CDF9E}"/>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781337" y="4247370"/>
            <a:ext cx="914400" cy="914400"/>
          </a:xfrm>
          <a:prstGeom prst="rect">
            <a:avLst/>
          </a:prstGeom>
        </p:spPr>
      </p:pic>
      <p:pic>
        <p:nvPicPr>
          <p:cNvPr id="37" name="Рисунок 36" descr="Переработка со сплошной заливкой">
            <a:extLst>
              <a:ext uri="{FF2B5EF4-FFF2-40B4-BE49-F238E27FC236}">
                <a16:creationId xmlns:a16="http://schemas.microsoft.com/office/drawing/2014/main" id="{EC7B6107-F44B-C555-A6E4-DE15BA903879}"/>
              </a:ext>
            </a:extLst>
          </p:cNvPr>
          <p:cNvPicPr>
            <a:picLocks noChangeAspect="1"/>
          </p:cNvPicPr>
          <p:nvPr/>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6714943" y="2279318"/>
            <a:ext cx="914400" cy="914400"/>
          </a:xfrm>
          <a:prstGeom prst="rect">
            <a:avLst/>
          </a:prstGeom>
        </p:spPr>
      </p:pic>
      <p:sp>
        <p:nvSpPr>
          <p:cNvPr id="2" name="Título 1">
            <a:extLst>
              <a:ext uri="{FF2B5EF4-FFF2-40B4-BE49-F238E27FC236}">
                <a16:creationId xmlns:a16="http://schemas.microsoft.com/office/drawing/2014/main" id="{C0A55450-B46C-7051-8378-76AE121FA0F6}"/>
              </a:ext>
            </a:extLst>
          </p:cNvPr>
          <p:cNvSpPr txBox="1">
            <a:spLocks/>
          </p:cNvSpPr>
          <p:nvPr/>
        </p:nvSpPr>
        <p:spPr>
          <a:xfrm>
            <a:off x="490537" y="1423195"/>
            <a:ext cx="6905686" cy="115808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2400" dirty="0">
                <a:latin typeface="Arial" panose="020B0604020202020204" pitchFamily="34" charset="0"/>
                <a:cs typeface="Arial" panose="020B0604020202020204" pitchFamily="34" charset="0"/>
              </a:rPr>
              <a:t>Оцінювання професійних ризиків – ідентифікація та реєстрація факторів небезпеки</a:t>
            </a:r>
            <a:endParaRPr lang="es-ES" sz="2400"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38370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90538" y="1474790"/>
            <a:ext cx="11210924" cy="443679"/>
          </a:xfrm>
          <a:noFill/>
        </p:spPr>
        <p:txBody>
          <a:bodyPr/>
          <a:lstStyle/>
          <a:p>
            <a:r>
              <a:rPr lang="uk-UA" sz="2400" dirty="0">
                <a:latin typeface="Arial" panose="020B0604020202020204" pitchFamily="34" charset="0"/>
                <a:cs typeface="Arial" panose="020B0604020202020204" pitchFamily="34" charset="0"/>
              </a:rPr>
              <a:t>Шаблон для оцінювання професійних ризиків</a:t>
            </a:r>
            <a:endParaRPr lang="es-ES" sz="2400" dirty="0">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83</a:t>
            </a:fld>
            <a:endParaRPr lang="en-GB">
              <a:latin typeface="Arial" panose="020B0604020202020204" pitchFamily="34" charset="0"/>
              <a:cs typeface="Arial" panose="020B0604020202020204" pitchFamily="34" charset="0"/>
            </a:endParaRPr>
          </a:p>
        </p:txBody>
      </p:sp>
      <p:graphicFrame>
        <p:nvGraphicFramePr>
          <p:cNvPr id="3" name="Таблиця 6">
            <a:extLst>
              <a:ext uri="{FF2B5EF4-FFF2-40B4-BE49-F238E27FC236}">
                <a16:creationId xmlns:a16="http://schemas.microsoft.com/office/drawing/2014/main" id="{165AB2CE-4228-5D1E-E011-46168186984A}"/>
              </a:ext>
            </a:extLst>
          </p:cNvPr>
          <p:cNvGraphicFramePr>
            <a:graphicFrameLocks noGrp="1"/>
          </p:cNvGraphicFramePr>
          <p:nvPr>
            <p:extLst>
              <p:ext uri="{D42A27DB-BD31-4B8C-83A1-F6EECF244321}">
                <p14:modId xmlns:p14="http://schemas.microsoft.com/office/powerpoint/2010/main" val="4071426839"/>
              </p:ext>
            </p:extLst>
          </p:nvPr>
        </p:nvGraphicFramePr>
        <p:xfrm>
          <a:off x="490538" y="2019300"/>
          <a:ext cx="11210927" cy="3841355"/>
        </p:xfrm>
        <a:graphic>
          <a:graphicData uri="http://schemas.openxmlformats.org/drawingml/2006/table">
            <a:tbl>
              <a:tblPr firstRow="1" bandRow="1">
                <a:tableStyleId>{5940675A-B579-460E-94D1-54222C63F5DA}</a:tableStyleId>
              </a:tblPr>
              <a:tblGrid>
                <a:gridCol w="1601561">
                  <a:extLst>
                    <a:ext uri="{9D8B030D-6E8A-4147-A177-3AD203B41FA5}">
                      <a16:colId xmlns:a16="http://schemas.microsoft.com/office/drawing/2014/main" val="1326530782"/>
                    </a:ext>
                  </a:extLst>
                </a:gridCol>
                <a:gridCol w="1601561">
                  <a:extLst>
                    <a:ext uri="{9D8B030D-6E8A-4147-A177-3AD203B41FA5}">
                      <a16:colId xmlns:a16="http://schemas.microsoft.com/office/drawing/2014/main" val="1677404010"/>
                    </a:ext>
                  </a:extLst>
                </a:gridCol>
                <a:gridCol w="1601561">
                  <a:extLst>
                    <a:ext uri="{9D8B030D-6E8A-4147-A177-3AD203B41FA5}">
                      <a16:colId xmlns:a16="http://schemas.microsoft.com/office/drawing/2014/main" val="2167168262"/>
                    </a:ext>
                  </a:extLst>
                </a:gridCol>
                <a:gridCol w="1601561">
                  <a:extLst>
                    <a:ext uri="{9D8B030D-6E8A-4147-A177-3AD203B41FA5}">
                      <a16:colId xmlns:a16="http://schemas.microsoft.com/office/drawing/2014/main" val="2824845866"/>
                    </a:ext>
                  </a:extLst>
                </a:gridCol>
                <a:gridCol w="1601561">
                  <a:extLst>
                    <a:ext uri="{9D8B030D-6E8A-4147-A177-3AD203B41FA5}">
                      <a16:colId xmlns:a16="http://schemas.microsoft.com/office/drawing/2014/main" val="179027942"/>
                    </a:ext>
                  </a:extLst>
                </a:gridCol>
                <a:gridCol w="1601561">
                  <a:extLst>
                    <a:ext uri="{9D8B030D-6E8A-4147-A177-3AD203B41FA5}">
                      <a16:colId xmlns:a16="http://schemas.microsoft.com/office/drawing/2014/main" val="1501125875"/>
                    </a:ext>
                  </a:extLst>
                </a:gridCol>
                <a:gridCol w="1601561">
                  <a:extLst>
                    <a:ext uri="{9D8B030D-6E8A-4147-A177-3AD203B41FA5}">
                      <a16:colId xmlns:a16="http://schemas.microsoft.com/office/drawing/2014/main" val="2993454181"/>
                    </a:ext>
                  </a:extLst>
                </a:gridCol>
              </a:tblGrid>
              <a:tr h="6219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0"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1</a:t>
                      </a:r>
                      <a:endParaRPr lang="uk-UA" sz="20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0"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2</a:t>
                      </a:r>
                      <a:endParaRPr lang="uk-UA" sz="20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0"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3</a:t>
                      </a:r>
                      <a:endParaRPr lang="uk-UA" sz="20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0"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4</a:t>
                      </a:r>
                      <a:endParaRPr lang="uk-UA" sz="20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863240658"/>
                  </a:ext>
                </a:extLst>
              </a:tr>
              <a:tr h="687817">
                <a:tc>
                  <a:txBody>
                    <a:bodyPr/>
                    <a:lstStyle/>
                    <a:p>
                      <a:pPr algn="ctr" rtl="0">
                        <a:lnSpc>
                          <a:spcPct val="100000"/>
                        </a:lnSpc>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Які небезпечні фактори присутні?</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algn="ctr" rtl="0">
                        <a:lnSpc>
                          <a:spcPct val="100000"/>
                        </a:lnSpc>
                      </a:pP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Кому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може</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бути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завдано</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шкоди</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і як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саме</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algn="ctr" rtl="0">
                        <a:lnSpc>
                          <a:spcPct val="100000"/>
                        </a:lnSpc>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Що ви вже робите?</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Які подальші дії потрібні?</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Виконавець</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Термін</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Виконано</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extLst>
                  <a:ext uri="{0D108BD9-81ED-4DB2-BD59-A6C34878D82A}">
                    <a16:rowId xmlns:a16="http://schemas.microsoft.com/office/drawing/2014/main" val="656086851"/>
                  </a:ext>
                </a:extLst>
              </a:tr>
              <a:tr h="621967">
                <a:tc>
                  <a:txBody>
                    <a:bodyPr/>
                    <a:lstStyle/>
                    <a:p>
                      <a:pPr algn="ctr" rtl="0"/>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Контакт із деревним пилом</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48439790"/>
                  </a:ext>
                </a:extLst>
              </a:tr>
              <a:tr h="6219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Машини</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306907975"/>
                  </a:ext>
                </a:extLst>
              </a:tr>
              <a:tr h="6219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Ручна обробка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399007281"/>
                  </a:ext>
                </a:extLst>
              </a:tr>
              <a:tr h="621967">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0" i="0" u="none" strike="noStrike" kern="1200" baseline="0" dirty="0">
                          <a:solidFill>
                            <a:schemeClr val="bg1"/>
                          </a:solidFill>
                          <a:latin typeface="Arial" panose="020B0604020202020204" pitchFamily="34" charset="0"/>
                          <a:ea typeface="+mn-ea"/>
                          <a:cs typeface="Arial" panose="020B0604020202020204" pitchFamily="34" charset="0"/>
                        </a:rPr>
                        <a:t>Крок 5.</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Здійснити</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моніторинг</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і перегляд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оцінювання</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професійних</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ризиків</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і за потреби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оновити</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їх</a:t>
                      </a:r>
                      <a:endParaRPr lang="ru-RU" sz="18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865202103"/>
                  </a:ext>
                </a:extLst>
              </a:tr>
            </a:tbl>
          </a:graphicData>
        </a:graphic>
      </p:graphicFrame>
    </p:spTree>
    <p:extLst>
      <p:ext uri="{BB962C8B-B14F-4D97-AF65-F5344CB8AC3E}">
        <p14:creationId xmlns:p14="http://schemas.microsoft.com/office/powerpoint/2010/main" val="35602846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280220" y="2457834"/>
            <a:ext cx="4087903" cy="3626404"/>
          </a:xfrm>
          <a:prstGeom prst="rect">
            <a:avLst/>
          </a:prstGeom>
        </p:spPr>
      </p:pic>
      <p:sp>
        <p:nvSpPr>
          <p:cNvPr id="2" name="Título 1"/>
          <p:cNvSpPr>
            <a:spLocks noGrp="1"/>
          </p:cNvSpPr>
          <p:nvPr>
            <p:ph type="title"/>
          </p:nvPr>
        </p:nvSpPr>
        <p:spPr>
          <a:xfrm>
            <a:off x="512866" y="1452461"/>
            <a:ext cx="3744810" cy="1157773"/>
          </a:xfrm>
        </p:spPr>
        <p:txBody>
          <a:bodyPr/>
          <a:lstStyle/>
          <a:p>
            <a:r>
              <a:rPr lang="uk-UA" sz="2400" dirty="0">
                <a:latin typeface="Arial" panose="020B0604020202020204" pitchFamily="34" charset="0"/>
                <a:cs typeface="Arial" panose="020B0604020202020204" pitchFamily="34" charset="0"/>
              </a:rPr>
              <a:t>Як виявити небезпечні та</a:t>
            </a:r>
            <a:r>
              <a:rPr lang="en-US" sz="2400" dirty="0">
                <a:latin typeface="Arial" panose="020B0604020202020204" pitchFamily="34" charset="0"/>
                <a:cs typeface="Arial" panose="020B0604020202020204" pitchFamily="34" charset="0"/>
              </a:rPr>
              <a:t> </a:t>
            </a:r>
            <a:r>
              <a:rPr lang="uk-UA" sz="2400" dirty="0">
                <a:latin typeface="Arial" panose="020B0604020202020204" pitchFamily="34" charset="0"/>
                <a:cs typeface="Arial" panose="020B0604020202020204" pitchFamily="34" charset="0"/>
              </a:rPr>
              <a:t>шкідливі професійні фактори ?</a:t>
            </a:r>
            <a:br>
              <a:rPr lang="en-GB" sz="2400" dirty="0">
                <a:latin typeface="Arial" panose="020B0604020202020204" pitchFamily="34" charset="0"/>
                <a:cs typeface="Arial" panose="020B0604020202020204" pitchFamily="34" charset="0"/>
              </a:rPr>
            </a:br>
            <a:endParaRPr lang="uk-UA" sz="2400" dirty="0">
              <a:highlight>
                <a:srgbClr val="FFFF00"/>
              </a:highlight>
              <a:latin typeface="Arial" panose="020B0604020202020204" pitchFamily="34" charset="0"/>
              <a:cs typeface="Arial" panose="020B0604020202020204" pitchFamily="34" charset="0"/>
            </a:endParaRPr>
          </a:p>
        </p:txBody>
      </p:sp>
      <p:sp>
        <p:nvSpPr>
          <p:cNvPr id="4" name="Marcador de pie de página 3"/>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5" name="Marcador de número de diapositiva 4"/>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84</a:t>
            </a:fld>
            <a:endParaRPr lang="en-GB">
              <a:latin typeface="Arial" panose="020B0604020202020204" pitchFamily="34" charset="0"/>
              <a:cs typeface="Arial" panose="020B0604020202020204" pitchFamily="34" charset="0"/>
            </a:endParaRPr>
          </a:p>
        </p:txBody>
      </p:sp>
      <p:graphicFrame>
        <p:nvGraphicFramePr>
          <p:cNvPr id="6" name="Diagram 7"/>
          <p:cNvGraphicFramePr/>
          <p:nvPr>
            <p:extLst>
              <p:ext uri="{D42A27DB-BD31-4B8C-83A1-F6EECF244321}">
                <p14:modId xmlns:p14="http://schemas.microsoft.com/office/powerpoint/2010/main" val="1875665804"/>
              </p:ext>
            </p:extLst>
          </p:nvPr>
        </p:nvGraphicFramePr>
        <p:xfrm>
          <a:off x="4733925" y="590550"/>
          <a:ext cx="6967537" cy="5667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820831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64_slide-ilus_26.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1733" y="2648712"/>
            <a:ext cx="3868273" cy="4074817"/>
          </a:xfrm>
          <a:prstGeom prst="rect">
            <a:avLst/>
          </a:prstGeom>
        </p:spPr>
      </p:pic>
      <p:sp>
        <p:nvSpPr>
          <p:cNvPr id="4" name="Title 3"/>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Ще кілька порад щодо виявлення небезпечних та шкідливих професійних факторів </a:t>
            </a:r>
            <a:endParaRPr lang="en-GB" sz="2400" dirty="0">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90538" y="2276475"/>
            <a:ext cx="7167562" cy="3600450"/>
          </a:xfrm>
        </p:spPr>
        <p:txBody>
          <a:bodyPr/>
          <a:lstStyle/>
          <a:p>
            <a:pPr lvl="5">
              <a:spcBef>
                <a:spcPts val="0"/>
              </a:spcBef>
            </a:pPr>
            <a:r>
              <a:rPr lang="uk-UA" sz="1800" dirty="0">
                <a:solidFill>
                  <a:schemeClr val="tx2"/>
                </a:solidFill>
                <a:latin typeface="Arial" panose="020B0604020202020204" pitchFamily="34" charset="0"/>
                <a:cs typeface="Arial" panose="020B0604020202020204" pitchFamily="34" charset="0"/>
              </a:rPr>
              <a:t>Ми можемо отримувати інформацію від наших органів чуття: зору, слуху, нюху тощо. Проте, слід бути обережними, тому що, наприклад, відсутність запаху не означає, що в повітрі робочої зони немає небезпечної речовини!</a:t>
            </a:r>
            <a:endParaRPr lang="en-GB" sz="1800" dirty="0">
              <a:solidFill>
                <a:schemeClr val="tx2"/>
              </a:solidFill>
              <a:latin typeface="Arial" panose="020B0604020202020204" pitchFamily="34" charset="0"/>
              <a:cs typeface="Arial" panose="020B0604020202020204" pitchFamily="34" charset="0"/>
            </a:endParaRPr>
          </a:p>
          <a:p>
            <a:pPr lvl="5">
              <a:lnSpc>
                <a:spcPct val="110000"/>
              </a:lnSpc>
            </a:pPr>
            <a:r>
              <a:rPr lang="uk-UA" sz="1800" dirty="0">
                <a:solidFill>
                  <a:schemeClr val="tx2"/>
                </a:solidFill>
                <a:latin typeface="Arial" panose="020B0604020202020204" pitchFamily="34" charset="0"/>
                <a:cs typeface="Arial" panose="020B0604020202020204" pitchFamily="34" charset="0"/>
              </a:rPr>
              <a:t>Подивіться на способи роботи, що застосовуються:</a:t>
            </a:r>
            <a:br>
              <a:rPr lang="en-GB" sz="1800" dirty="0">
                <a:solidFill>
                  <a:schemeClr val="tx2"/>
                </a:solidFill>
                <a:latin typeface="Arial" panose="020B0604020202020204" pitchFamily="34" charset="0"/>
                <a:cs typeface="Arial" panose="020B0604020202020204" pitchFamily="34" charset="0"/>
              </a:rPr>
            </a:br>
            <a:r>
              <a:rPr lang="en-GB" sz="1800" i="1" dirty="0">
                <a:solidFill>
                  <a:schemeClr val="tx2"/>
                </a:solidFill>
                <a:latin typeface="Arial" panose="020B0604020202020204" pitchFamily="34" charset="0"/>
                <a:cs typeface="Arial" panose="020B0604020202020204" pitchFamily="34" charset="0"/>
              </a:rPr>
              <a:t>-</a:t>
            </a:r>
            <a:r>
              <a:rPr lang="uk-UA" sz="1800" i="1" dirty="0">
                <a:solidFill>
                  <a:schemeClr val="tx2"/>
                </a:solidFill>
                <a:latin typeface="Arial" panose="020B0604020202020204" pitchFamily="34" charset="0"/>
                <a:cs typeface="Arial" panose="020B0604020202020204" pitchFamily="34" charset="0"/>
              </a:rPr>
              <a:t> Чи зазнають працівники дії пари, рідин, пилу тощо?</a:t>
            </a:r>
            <a:endParaRPr lang="en-GB" sz="1800" i="1" dirty="0">
              <a:solidFill>
                <a:schemeClr val="tx2"/>
              </a:solidFill>
              <a:latin typeface="Arial" panose="020B0604020202020204" pitchFamily="34" charset="0"/>
              <a:cs typeface="Arial" panose="020B0604020202020204" pitchFamily="34" charset="0"/>
            </a:endParaRPr>
          </a:p>
          <a:p>
            <a:pPr lvl="5">
              <a:lnSpc>
                <a:spcPct val="110000"/>
              </a:lnSpc>
            </a:pPr>
            <a:r>
              <a:rPr lang="uk-UA" sz="1800" dirty="0">
                <a:solidFill>
                  <a:schemeClr val="tx2"/>
                </a:solidFill>
                <a:latin typeface="Arial" panose="020B0604020202020204" pitchFamily="34" charset="0"/>
                <a:cs typeface="Arial" panose="020B0604020202020204" pitchFamily="34" charset="0"/>
              </a:rPr>
              <a:t>Спрогнозуйте спосіб роботи: як вона виконуватиметься?</a:t>
            </a:r>
            <a:br>
              <a:rPr lang="en-GB" sz="1800" dirty="0">
                <a:solidFill>
                  <a:schemeClr val="tx2"/>
                </a:solidFill>
                <a:latin typeface="Arial" panose="020B0604020202020204" pitchFamily="34" charset="0"/>
                <a:cs typeface="Arial" panose="020B0604020202020204" pitchFamily="34" charset="0"/>
              </a:rPr>
            </a:br>
            <a:r>
              <a:rPr lang="en-GB" sz="1800" i="1" dirty="0">
                <a:solidFill>
                  <a:schemeClr val="tx2"/>
                </a:solidFill>
                <a:latin typeface="Arial" panose="020B0604020202020204" pitchFamily="34" charset="0"/>
                <a:cs typeface="Arial" panose="020B0604020202020204" pitchFamily="34" charset="0"/>
              </a:rPr>
              <a:t>- </a:t>
            </a:r>
            <a:r>
              <a:rPr lang="uk-UA" sz="1800" i="1" dirty="0">
                <a:solidFill>
                  <a:schemeClr val="tx2"/>
                </a:solidFill>
                <a:latin typeface="Arial" panose="020B0604020202020204" pitchFamily="34" charset="0"/>
                <a:cs typeface="Arial" panose="020B0604020202020204" pitchFamily="34" charset="0"/>
              </a:rPr>
              <a:t>Чи можливо, що працівники зазнаватимуть дії пари, рідин, пилу тощо?</a:t>
            </a:r>
            <a:endParaRPr lang="en-GB" sz="1800" i="1" dirty="0">
              <a:solidFill>
                <a:schemeClr val="tx2"/>
              </a:solidFill>
              <a:latin typeface="Arial" panose="020B0604020202020204" pitchFamily="34" charset="0"/>
              <a:cs typeface="Arial" panose="020B0604020202020204" pitchFamily="34" charset="0"/>
            </a:endParaRPr>
          </a:p>
          <a:p>
            <a:pPr lvl="5">
              <a:lnSpc>
                <a:spcPct val="110000"/>
              </a:lnSpc>
            </a:pPr>
            <a:r>
              <a:rPr lang="uk-UA" sz="1800" dirty="0">
                <a:solidFill>
                  <a:schemeClr val="tx2"/>
                </a:solidFill>
                <a:latin typeface="Arial" panose="020B0604020202020204" pitchFamily="34" charset="0"/>
                <a:cs typeface="Arial" panose="020B0604020202020204" pitchFamily="34" charset="0"/>
              </a:rPr>
              <a:t>Чому присутній небезпечний фактор?</a:t>
            </a:r>
            <a:br>
              <a:rPr lang="en-GB" sz="1800" dirty="0">
                <a:solidFill>
                  <a:schemeClr val="tx2"/>
                </a:solidFill>
                <a:latin typeface="Arial" panose="020B0604020202020204" pitchFamily="34" charset="0"/>
                <a:cs typeface="Arial" panose="020B0604020202020204" pitchFamily="34" charset="0"/>
              </a:rPr>
            </a:br>
            <a:r>
              <a:rPr lang="en-GB" sz="1800" i="1" dirty="0">
                <a:solidFill>
                  <a:schemeClr val="tx2"/>
                </a:solidFill>
                <a:latin typeface="Arial" panose="020B0604020202020204" pitchFamily="34" charset="0"/>
                <a:cs typeface="Arial" panose="020B0604020202020204" pitchFamily="34" charset="0"/>
              </a:rPr>
              <a:t>- </a:t>
            </a:r>
            <a:r>
              <a:rPr lang="uk-UA" sz="1800" i="1" dirty="0">
                <a:solidFill>
                  <a:schemeClr val="tx2"/>
                </a:solidFill>
                <a:latin typeface="Arial" panose="020B0604020202020204" pitchFamily="34" charset="0"/>
                <a:cs typeface="Arial" panose="020B0604020202020204" pitchFamily="34" charset="0"/>
              </a:rPr>
              <a:t>Можливо, через недоліки в інших робочих процесах</a:t>
            </a:r>
            <a:endParaRPr lang="en-GB" sz="1800" i="1" dirty="0">
              <a:solidFill>
                <a:schemeClr val="tx2"/>
              </a:solidFill>
              <a:latin typeface="Arial" panose="020B0604020202020204" pitchFamily="34" charset="0"/>
              <a:cs typeface="Arial" panose="020B0604020202020204" pitchFamily="34" charset="0"/>
            </a:endParaRPr>
          </a:p>
        </p:txBody>
      </p:sp>
      <p:sp>
        <p:nvSpPr>
          <p:cNvPr id="11" name="Footer Placeholder 10"/>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85</a:t>
            </a:fld>
            <a:endParaRPr lang="en-GB">
              <a:latin typeface="Arial" panose="020B0604020202020204" pitchFamily="34" charset="0"/>
              <a:cs typeface="Arial" panose="020B0604020202020204" pitchFamily="34" charset="0"/>
            </a:endParaRPr>
          </a:p>
        </p:txBody>
      </p:sp>
      <p:pic>
        <p:nvPicPr>
          <p:cNvPr id="8"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4467393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4" name="Title 3"/>
          <p:cNvSpPr>
            <a:spLocks noGrp="1"/>
          </p:cNvSpPr>
          <p:nvPr>
            <p:ph type="title"/>
          </p:nvPr>
        </p:nvSpPr>
        <p:spPr>
          <a:xfrm>
            <a:off x="490538" y="1409964"/>
            <a:ext cx="11210924" cy="517134"/>
          </a:xfrm>
        </p:spPr>
        <p:txBody>
          <a:bodyPr/>
          <a:lstStyle/>
          <a:p>
            <a:r>
              <a:rPr lang="uk-UA" sz="2400" dirty="0">
                <a:latin typeface="Arial" panose="020B0604020202020204" pitchFamily="34" charset="0"/>
                <a:cs typeface="Arial" panose="020B0604020202020204" pitchFamily="34" charset="0"/>
              </a:rPr>
              <a:t>Поговоріть із працівниками</a:t>
            </a:r>
            <a:endParaRPr lang="en-GB" sz="2400" dirty="0">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90538" y="2003870"/>
            <a:ext cx="11210924" cy="633375"/>
          </a:xfrm>
        </p:spPr>
        <p:txBody>
          <a:bodyPr/>
          <a:lstStyle/>
          <a:p>
            <a:pPr lvl="5">
              <a:lnSpc>
                <a:spcPct val="110000"/>
              </a:lnSpc>
              <a:spcAft>
                <a:spcPts val="1200"/>
              </a:spcAft>
            </a:pPr>
            <a:r>
              <a:rPr lang="uk-UA" sz="1800" dirty="0">
                <a:solidFill>
                  <a:schemeClr val="tx2"/>
                </a:solidFill>
                <a:latin typeface="Arial" panose="020B0604020202020204" pitchFamily="34" charset="0"/>
                <a:cs typeface="Arial" panose="020B0604020202020204" pitchFamily="34" charset="0"/>
              </a:rPr>
              <a:t>Визначаючи, як контролювати професійні</a:t>
            </a:r>
            <a:r>
              <a:rPr lang="uk-UA" sz="1800" dirty="0">
                <a:solidFill>
                  <a:schemeClr val="accent6">
                    <a:lumMod val="50000"/>
                  </a:schemeClr>
                </a:solidFill>
                <a:latin typeface="Arial" panose="020B0604020202020204" pitchFamily="34" charset="0"/>
                <a:cs typeface="Arial" panose="020B0604020202020204" pitchFamily="34" charset="0"/>
              </a:rPr>
              <a:t> </a:t>
            </a:r>
            <a:r>
              <a:rPr lang="uk-UA" sz="1800" dirty="0">
                <a:solidFill>
                  <a:schemeClr val="tx2"/>
                </a:solidFill>
                <a:latin typeface="Arial" panose="020B0604020202020204" pitchFamily="34" charset="0"/>
                <a:cs typeface="Arial" panose="020B0604020202020204" pitchFamily="34" charset="0"/>
              </a:rPr>
              <a:t>ризики, запитайте працівників, що можна зробити для зменшення ризику</a:t>
            </a:r>
            <a:endParaRPr lang="en-GB" sz="2800" dirty="0">
              <a:solidFill>
                <a:schemeClr val="tx2"/>
              </a:solidFill>
              <a:latin typeface="Arial" panose="020B0604020202020204" pitchFamily="34" charset="0"/>
              <a:cs typeface="Arial" panose="020B0604020202020204" pitchFamily="34" charset="0"/>
            </a:endParaRPr>
          </a:p>
        </p:txBody>
      </p:sp>
      <p:sp>
        <p:nvSpPr>
          <p:cNvPr id="11" name="Footer Placeholder 10"/>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86</a:t>
            </a:fld>
            <a:endParaRPr lang="en-GB">
              <a:latin typeface="Arial" panose="020B0604020202020204" pitchFamily="34" charset="0"/>
              <a:cs typeface="Arial" panose="020B0604020202020204" pitchFamily="34" charset="0"/>
            </a:endParaRPr>
          </a:p>
        </p:txBody>
      </p:sp>
      <p:sp>
        <p:nvSpPr>
          <p:cNvPr id="2" name="Rectángulo 1"/>
          <p:cNvSpPr/>
          <p:nvPr/>
        </p:nvSpPr>
        <p:spPr>
          <a:xfrm>
            <a:off x="409829" y="5813851"/>
            <a:ext cx="8778368" cy="413959"/>
          </a:xfrm>
          <a:prstGeom prst="rect">
            <a:avLst/>
          </a:prstGeom>
        </p:spPr>
        <p:txBody>
          <a:bodyPr wrap="square">
            <a:spAutoFit/>
          </a:bodyPr>
          <a:lstStyle/>
          <a:p>
            <a:pPr marL="0" lvl="5">
              <a:lnSpc>
                <a:spcPct val="110000"/>
              </a:lnSpc>
            </a:pPr>
            <a:r>
              <a:rPr lang="uk-UA" sz="2000" b="1" dirty="0">
                <a:solidFill>
                  <a:srgbClr val="C00000"/>
                </a:solidFill>
                <a:latin typeface="Arial" panose="020B0604020202020204" pitchFamily="34" charset="0"/>
                <a:cs typeface="Arial" panose="020B0604020202020204" pitchFamily="34" charset="0"/>
              </a:rPr>
              <a:t>Залучення працівників є дуже важливим і має економічний сенс</a:t>
            </a:r>
            <a:endParaRPr lang="en-GB" sz="2000" b="1" dirty="0">
              <a:solidFill>
                <a:srgbClr val="C00000"/>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24470" y="2714016"/>
            <a:ext cx="4176992" cy="2990345"/>
          </a:xfrm>
          <a:prstGeom prst="rect">
            <a:avLst/>
          </a:prstGeom>
          <a:ln>
            <a:noFill/>
          </a:ln>
          <a:effectLst/>
        </p:spPr>
      </p:pic>
      <p:graphicFrame>
        <p:nvGraphicFramePr>
          <p:cNvPr id="3" name="Схема 2">
            <a:extLst>
              <a:ext uri="{FF2B5EF4-FFF2-40B4-BE49-F238E27FC236}">
                <a16:creationId xmlns:a16="http://schemas.microsoft.com/office/drawing/2014/main" id="{4C8F5966-1428-71D1-B992-460384BB8F92}"/>
              </a:ext>
            </a:extLst>
          </p:cNvPr>
          <p:cNvGraphicFramePr/>
          <p:nvPr>
            <p:extLst>
              <p:ext uri="{D42A27DB-BD31-4B8C-83A1-F6EECF244321}">
                <p14:modId xmlns:p14="http://schemas.microsoft.com/office/powerpoint/2010/main" val="226232211"/>
              </p:ext>
            </p:extLst>
          </p:nvPr>
        </p:nvGraphicFramePr>
        <p:xfrm>
          <a:off x="490538" y="2714017"/>
          <a:ext cx="6899865" cy="29903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978428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a:xfrm>
            <a:off x="490538" y="1441003"/>
            <a:ext cx="4615372" cy="451292"/>
          </a:xfrm>
        </p:spPr>
        <p:txBody>
          <a:bodyPr/>
          <a:lstStyle/>
          <a:p>
            <a:r>
              <a:rPr lang="uk-UA" sz="2400" dirty="0">
                <a:latin typeface="Arial" panose="020B0604020202020204" pitchFamily="34" charset="0"/>
                <a:cs typeface="Arial" panose="020B0604020202020204" pitchFamily="34" charset="0"/>
              </a:rPr>
              <a:t>Як збирати інформацію</a:t>
            </a:r>
            <a:r>
              <a:rPr lang="en-US"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87</a:t>
            </a:fld>
            <a:endParaRPr lang="en-GB">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490538" y="2400082"/>
            <a:ext cx="4704032" cy="384084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Aft>
                <a:spcPts val="1200"/>
              </a:spcAft>
            </a:pPr>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Переліки запитань із відповідями «так» або «ні», на які слід відповідати щоразу, коли проводиться оцінювання професійних ризиків або перевірка підприємства</a:t>
            </a:r>
          </a:p>
          <a:p>
            <a:pPr lvl="2">
              <a:spcAft>
                <a:spcPts val="1200"/>
              </a:spcAft>
            </a:pPr>
            <a:r>
              <a:rPr lang="uk-UA" dirty="0">
                <a:solidFill>
                  <a:schemeClr val="tx2"/>
                </a:solidFill>
                <a:latin typeface="Arial" panose="020B0604020202020204" pitchFamily="34" charset="0"/>
                <a:cs typeface="Arial" panose="020B0604020202020204" pitchFamily="34" charset="0"/>
              </a:rPr>
              <a:t>Слугує письмовим документом, що показує результати перевірки та виявлені небезпечні й шкідливі професійні фактори </a:t>
            </a:r>
          </a:p>
          <a:p>
            <a:pPr lvl="2">
              <a:spcAft>
                <a:spcPts val="1200"/>
              </a:spcAft>
            </a:pPr>
            <a:r>
              <a:rPr lang="uk-UA" dirty="0">
                <a:solidFill>
                  <a:schemeClr val="tx2"/>
                </a:solidFill>
                <a:latin typeface="Arial" panose="020B0604020202020204" pitchFamily="34" charset="0"/>
                <a:cs typeface="Arial" panose="020B0604020202020204" pitchFamily="34" charset="0"/>
              </a:rPr>
              <a:t>Запитання/відповіді можна пристосувати до потреб вашого підприємства</a:t>
            </a:r>
            <a:endParaRPr lang="en-US" dirty="0">
              <a:solidFill>
                <a:schemeClr val="tx2"/>
              </a:solidFill>
              <a:latin typeface="Arial" panose="020B0604020202020204" pitchFamily="34" charset="0"/>
              <a:cs typeface="Arial" panose="020B0604020202020204" pitchFamily="34" charset="0"/>
            </a:endParaRPr>
          </a:p>
        </p:txBody>
      </p:sp>
      <p:sp>
        <p:nvSpPr>
          <p:cNvPr id="11" name="Title 1"/>
          <p:cNvSpPr txBox="1">
            <a:spLocks/>
          </p:cNvSpPr>
          <p:nvPr/>
        </p:nvSpPr>
        <p:spPr>
          <a:xfrm>
            <a:off x="516028" y="1920543"/>
            <a:ext cx="4814730" cy="47953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uk-UA" sz="1800" dirty="0">
                <a:solidFill>
                  <a:srgbClr val="FF0000"/>
                </a:solidFill>
                <a:latin typeface="Arial" panose="020B0604020202020204" pitchFamily="34" charset="0"/>
                <a:cs typeface="Arial" panose="020B0604020202020204" pitchFamily="34" charset="0"/>
              </a:rPr>
              <a:t>Користуйтеся контрольними переліками</a:t>
            </a:r>
            <a:endParaRPr lang="en-GB" sz="1800" dirty="0">
              <a:solidFill>
                <a:srgbClr val="FF0000"/>
              </a:solidFill>
              <a:latin typeface="Arial" panose="020B0604020202020204" pitchFamily="34" charset="0"/>
              <a:cs typeface="Arial" panose="020B0604020202020204" pitchFamily="34" charset="0"/>
            </a:endParaRPr>
          </a:p>
        </p:txBody>
      </p:sp>
      <p:graphicFrame>
        <p:nvGraphicFramePr>
          <p:cNvPr id="3" name="Таблиця 7">
            <a:extLst>
              <a:ext uri="{FF2B5EF4-FFF2-40B4-BE49-F238E27FC236}">
                <a16:creationId xmlns:a16="http://schemas.microsoft.com/office/drawing/2014/main" id="{ACA2ED3C-C1D1-6FEF-DC7B-6188F68608CE}"/>
              </a:ext>
            </a:extLst>
          </p:cNvPr>
          <p:cNvGraphicFramePr>
            <a:graphicFrameLocks noGrp="1"/>
          </p:cNvGraphicFramePr>
          <p:nvPr>
            <p:extLst>
              <p:ext uri="{D42A27DB-BD31-4B8C-83A1-F6EECF244321}">
                <p14:modId xmlns:p14="http://schemas.microsoft.com/office/powerpoint/2010/main" val="2305558297"/>
              </p:ext>
            </p:extLst>
          </p:nvPr>
        </p:nvGraphicFramePr>
        <p:xfrm>
          <a:off x="5330758" y="432000"/>
          <a:ext cx="6370704" cy="6181680"/>
        </p:xfrm>
        <a:graphic>
          <a:graphicData uri="http://schemas.openxmlformats.org/drawingml/2006/table">
            <a:tbl>
              <a:tblPr firstRow="1" bandRow="1">
                <a:tableStyleId>{5C22544A-7EE6-4342-B048-85BDC9FD1C3A}</a:tableStyleId>
              </a:tblPr>
              <a:tblGrid>
                <a:gridCol w="5350212">
                  <a:extLst>
                    <a:ext uri="{9D8B030D-6E8A-4147-A177-3AD203B41FA5}">
                      <a16:colId xmlns:a16="http://schemas.microsoft.com/office/drawing/2014/main" val="1026384898"/>
                    </a:ext>
                  </a:extLst>
                </a:gridCol>
                <a:gridCol w="535021">
                  <a:extLst>
                    <a:ext uri="{9D8B030D-6E8A-4147-A177-3AD203B41FA5}">
                      <a16:colId xmlns:a16="http://schemas.microsoft.com/office/drawing/2014/main" val="702122121"/>
                    </a:ext>
                  </a:extLst>
                </a:gridCol>
                <a:gridCol w="485471">
                  <a:extLst>
                    <a:ext uri="{9D8B030D-6E8A-4147-A177-3AD203B41FA5}">
                      <a16:colId xmlns:a16="http://schemas.microsoft.com/office/drawing/2014/main" val="1046207155"/>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000" b="0" i="0" u="none" strike="noStrike" kern="1200" baseline="0" dirty="0">
                          <a:solidFill>
                            <a:schemeClr val="lt1"/>
                          </a:solidFill>
                          <a:latin typeface="Arial" panose="020B0604020202020204" pitchFamily="34" charset="0"/>
                          <a:ea typeface="+mn-ea"/>
                          <a:cs typeface="Arial" panose="020B0604020202020204" pitchFamily="34" charset="0"/>
                        </a:rPr>
                        <a:t>Зразок контрольного переліку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000" b="0" i="0" u="none" strike="noStrike" kern="1200" baseline="0" dirty="0">
                          <a:solidFill>
                            <a:schemeClr val="lt1"/>
                          </a:solidFill>
                          <a:latin typeface="Arial" panose="020B0604020202020204" pitchFamily="34" charset="0"/>
                          <a:ea typeface="+mn-ea"/>
                          <a:cs typeface="Arial" panose="020B0604020202020204" pitchFamily="34" charset="0"/>
                        </a:rPr>
                        <a:t>Так</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000" b="0" i="0" u="none" strike="noStrike" kern="1200" baseline="0" dirty="0">
                          <a:solidFill>
                            <a:schemeClr val="lt1"/>
                          </a:solidFill>
                          <a:latin typeface="Arial" panose="020B0604020202020204" pitchFamily="34" charset="0"/>
                          <a:ea typeface="+mn-ea"/>
                          <a:cs typeface="Arial" panose="020B0604020202020204" pitchFamily="34" charset="0"/>
                        </a:rPr>
                        <a:t>Ні</a:t>
                      </a:r>
                    </a:p>
                  </a:txBody>
                  <a:tcPr anchor="ctr"/>
                </a:tc>
                <a:extLst>
                  <a:ext uri="{0D108BD9-81ED-4DB2-BD59-A6C34878D82A}">
                    <a16:rowId xmlns:a16="http://schemas.microsoft.com/office/drawing/2014/main" val="107826703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є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підприємство</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в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цілому</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чистим і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охайним</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1589375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регулярно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видаляються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бруд</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сміття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й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відходи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7049497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забезпечене</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регулярне</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миття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й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підмітання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підлог</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80920283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підтримується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зокрема</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чистота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стель</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02556089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відсутні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на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робочих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столах і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верстатах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зайві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предмети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04066442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наявні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відповідні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позначення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br>
                        <a:rPr lang="ru-RU" sz="1000" b="0" i="0" u="none" strike="noStrike" kern="1200" baseline="0" dirty="0">
                          <a:solidFill>
                            <a:schemeClr val="dk1"/>
                          </a:solidFill>
                          <a:latin typeface="Arial" panose="020B0604020202020204" pitchFamily="34" charset="0"/>
                          <a:ea typeface="+mn-ea"/>
                          <a:cs typeface="Arial" panose="020B0604020202020204" pitchFamily="34" charset="0"/>
                        </a:rPr>
                      </a:b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для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заохочення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належних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заходів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безпеки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та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підтримання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порядку? </a:t>
                      </a:r>
                      <a:br>
                        <a:rPr lang="ru-RU" sz="1000" b="0" i="0" u="none" strike="noStrike" kern="1200" baseline="0" dirty="0">
                          <a:solidFill>
                            <a:schemeClr val="dk1"/>
                          </a:solidFill>
                          <a:latin typeface="Arial" panose="020B0604020202020204" pitchFamily="34" charset="0"/>
                          <a:ea typeface="+mn-ea"/>
                          <a:cs typeface="Arial" panose="020B0604020202020204" pitchFamily="34" charset="0"/>
                        </a:rPr>
                      </a:b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для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попередження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про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небезпечні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фактори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в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робочій</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зоні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59365598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безпечно</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складаються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всі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матеріали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комплектуючі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вироби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та</a:t>
                      </a:r>
                      <a:r>
                        <a:rPr lang="en-US"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товарно-</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матеріальні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запаси?</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23313981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забезпечене</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належне</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позначення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маркування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місць</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для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зберігання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81418796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відсутнє</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сміття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та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зайві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предмети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у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всіх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проходах і на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сходових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майданчиках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6957532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передбачені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окремі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контейнери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для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збирання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товарно-</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матеріальних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запасів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і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сміття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5300339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є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поверхні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підлог</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рівними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неслизькими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тобто</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без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слідів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води,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олії</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або</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інших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рідин</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та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перебувають</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вони в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належному</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стані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98421985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влаштовані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пандуси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для легкого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пересування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працівників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і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переміщення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товарів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і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матеріалів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0206142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мають</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проходи/</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сходові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майданчики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потрібну</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ширину та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чітку</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розмітку</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пофарбованими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лініями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5096933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відсутні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у проходах/на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сходових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майданчиках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перешкоди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які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могли б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заважати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вільному</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пересуванню</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людей і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переміщенню</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товарів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і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матеріалів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4746172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000" b="0" i="0" u="none" strike="noStrike" kern="1200" baseline="0" dirty="0">
                          <a:solidFill>
                            <a:schemeClr val="dk1"/>
                          </a:solidFill>
                          <a:latin typeface="Arial" panose="020B0604020202020204" pitchFamily="34" charset="0"/>
                          <a:ea typeface="+mn-ea"/>
                          <a:cs typeface="Arial" panose="020B0604020202020204" pitchFamily="34" charset="0"/>
                        </a:rPr>
                        <a:t>Чи влаштовані окремі пішохідні доріжки й чи чітко нанесена розмітка для відокремлення їх від проїжджої частини (наприклад, у складах)?</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625930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розміщена</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інформація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про порядок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евакуації</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у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випадку</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пожежі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проводилося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практичне</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відпрацювання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евакуації</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87564806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Чи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проводилися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регулярні</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перевірки</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та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технічне</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обслуговування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первинних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засобів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пожежогасіння</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пожежних</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виходів</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 </a:t>
                      </a:r>
                      <a:r>
                        <a:rPr lang="ru-RU" sz="1000" b="0" i="0" u="none" strike="noStrike" kern="1200" baseline="0" dirty="0" err="1">
                          <a:solidFill>
                            <a:schemeClr val="dk1"/>
                          </a:solidFill>
                          <a:latin typeface="Arial" panose="020B0604020202020204" pitchFamily="34" charset="0"/>
                          <a:ea typeface="+mn-ea"/>
                          <a:cs typeface="Arial" panose="020B0604020202020204" pitchFamily="34" charset="0"/>
                        </a:rPr>
                        <a:t>тощо</a:t>
                      </a:r>
                      <a:r>
                        <a:rPr lang="ru-RU" sz="1000" b="0" i="0" u="none" strike="noStrike" kern="1200" baseline="0" dirty="0">
                          <a:solidFill>
                            <a:schemeClr val="dk1"/>
                          </a:solidFill>
                          <a:latin typeface="Arial" panose="020B0604020202020204" pitchFamily="34" charset="0"/>
                          <a:ea typeface="+mn-ea"/>
                          <a:cs typeface="Arial" panose="020B0604020202020204" pitchFamily="34" charset="0"/>
                        </a:rPr>
                        <a:t>?</a:t>
                      </a:r>
                    </a:p>
                  </a:txBody>
                  <a:tcPr anchor="ctr"/>
                </a:tc>
                <a:tc>
                  <a:txBody>
                    <a:bodyPr/>
                    <a:lstStyle/>
                    <a:p>
                      <a:pPr algn="ctr"/>
                      <a:endParaRPr lang="uk-UA" sz="1000" baseline="0">
                        <a:latin typeface="Arial" panose="020B0604020202020204" pitchFamily="34" charset="0"/>
                        <a:cs typeface="Arial" panose="020B0604020202020204" pitchFamily="34" charset="0"/>
                      </a:endParaRPr>
                    </a:p>
                  </a:txBody>
                  <a:tcPr anchor="ctr"/>
                </a:tc>
                <a:tc>
                  <a:txBody>
                    <a:bodyPr/>
                    <a:lstStyle/>
                    <a:p>
                      <a:pPr algn="ctr"/>
                      <a:endParaRPr lang="uk-UA" sz="1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43438896"/>
                  </a:ext>
                </a:extLst>
              </a:tr>
            </a:tbl>
          </a:graphicData>
        </a:graphic>
      </p:graphicFrame>
    </p:spTree>
    <p:extLst>
      <p:ext uri="{BB962C8B-B14F-4D97-AF65-F5344CB8AC3E}">
        <p14:creationId xmlns:p14="http://schemas.microsoft.com/office/powerpoint/2010/main" val="42294572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a:xfrm>
            <a:off x="490538" y="1423195"/>
            <a:ext cx="11210924" cy="451291"/>
          </a:xfrm>
        </p:spPr>
        <p:txBody>
          <a:bodyPr/>
          <a:lstStyle/>
          <a:p>
            <a:r>
              <a:rPr lang="uk-UA" sz="2400" dirty="0">
                <a:latin typeface="Arial" panose="020B0604020202020204" pitchFamily="34" charset="0"/>
                <a:cs typeface="Arial" panose="020B0604020202020204" pitchFamily="34" charset="0"/>
              </a:rPr>
              <a:t>Контрольні переліки</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88</a:t>
            </a:fld>
            <a:endParaRPr lang="en-GB">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452368" y="2004273"/>
            <a:ext cx="6055436" cy="4158402"/>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Bef>
                <a:spcPts val="0"/>
              </a:spcBef>
            </a:pPr>
            <a:r>
              <a:rPr lang="uk-UA"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Переліки запитань із відповідями «так» або «ні», на які треба відповідати щоразу, коли проводиться оцінювання професійних ризиків або перевірка підприємства</a:t>
            </a:r>
            <a:endParaRPr lang="en-US" dirty="0">
              <a:solidFill>
                <a:schemeClr val="tx2"/>
              </a:solidFill>
              <a:latin typeface="Arial" panose="020B0604020202020204" pitchFamily="34" charset="0"/>
              <a:cs typeface="Arial" panose="020B0604020202020204" pitchFamily="34" charset="0"/>
            </a:endParaRPr>
          </a:p>
          <a:p>
            <a:pPr lvl="2">
              <a:spcBef>
                <a:spcPts val="0"/>
              </a:spcBef>
            </a:pPr>
            <a:r>
              <a:rPr lang="uk-UA" dirty="0">
                <a:solidFill>
                  <a:schemeClr val="tx2"/>
                </a:solidFill>
                <a:latin typeface="Arial" panose="020B0604020202020204" pitchFamily="34" charset="0"/>
                <a:cs typeface="Arial" panose="020B0604020202020204" pitchFamily="34" charset="0"/>
              </a:rPr>
              <a:t>Особа, яка проводить перевірку, також має заповнити розділ «Потрібний захід»</a:t>
            </a:r>
            <a:br>
              <a:rPr lang="en-US" dirty="0">
                <a:solidFill>
                  <a:srgbClr val="000000"/>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a:p>
            <a:pPr marL="0" lvl="2" indent="0">
              <a:spcBef>
                <a:spcPts val="0"/>
              </a:spcBef>
              <a:buNone/>
            </a:pPr>
            <a:r>
              <a:rPr lang="uk-UA" dirty="0">
                <a:solidFill>
                  <a:schemeClr val="accent1"/>
                </a:solidFill>
                <a:latin typeface="Arial" panose="020B0604020202020204" pitchFamily="34" charset="0"/>
                <a:cs typeface="Arial" panose="020B0604020202020204" pitchFamily="34" charset="0"/>
              </a:rPr>
              <a:t>Переваги</a:t>
            </a:r>
            <a:r>
              <a:rPr lang="en-US" dirty="0">
                <a:solidFill>
                  <a:schemeClr val="accent1"/>
                </a:solidFill>
                <a:latin typeface="Arial" panose="020B0604020202020204" pitchFamily="34" charset="0"/>
                <a:cs typeface="Arial" panose="020B0604020202020204" pitchFamily="34" charset="0"/>
              </a:rPr>
              <a:t>:</a:t>
            </a:r>
          </a:p>
          <a:p>
            <a:pPr lvl="2">
              <a:spcBef>
                <a:spcPts val="0"/>
              </a:spcBef>
            </a:pPr>
            <a:r>
              <a:rPr lang="uk-UA" dirty="0">
                <a:solidFill>
                  <a:schemeClr val="tx2"/>
                </a:solidFill>
                <a:latin typeface="Arial" panose="020B0604020202020204" pitchFamily="34" charset="0"/>
                <a:cs typeface="Arial" panose="020B0604020202020204" pitchFamily="34" charset="0"/>
              </a:rPr>
              <a:t>Висвітлює значущі питання щодо безпеки та здоров’я</a:t>
            </a:r>
            <a:endParaRPr lang="en-US" dirty="0">
              <a:solidFill>
                <a:schemeClr val="tx2"/>
              </a:solidFill>
              <a:latin typeface="Arial" panose="020B0604020202020204" pitchFamily="34" charset="0"/>
              <a:cs typeface="Arial" panose="020B0604020202020204" pitchFamily="34" charset="0"/>
            </a:endParaRPr>
          </a:p>
          <a:p>
            <a:pPr lvl="2">
              <a:spcBef>
                <a:spcPts val="0"/>
              </a:spcBef>
            </a:pPr>
            <a:r>
              <a:rPr lang="uk-UA" dirty="0">
                <a:solidFill>
                  <a:schemeClr val="tx2"/>
                </a:solidFill>
                <a:latin typeface="Arial" panose="020B0604020202020204" pitchFamily="34" charset="0"/>
                <a:cs typeface="Arial" panose="020B0604020202020204" pitchFamily="34" charset="0"/>
              </a:rPr>
              <a:t>Письмовий документ про результати перевірки та виявлені проблеми</a:t>
            </a:r>
            <a:endParaRPr lang="en-US" dirty="0">
              <a:solidFill>
                <a:schemeClr val="tx2"/>
              </a:solidFill>
              <a:latin typeface="Arial" panose="020B0604020202020204" pitchFamily="34" charset="0"/>
              <a:cs typeface="Arial" panose="020B0604020202020204" pitchFamily="34" charset="0"/>
            </a:endParaRPr>
          </a:p>
          <a:p>
            <a:pPr lvl="2">
              <a:spcBef>
                <a:spcPts val="0"/>
              </a:spcBef>
            </a:pPr>
            <a:r>
              <a:rPr lang="uk-UA" dirty="0">
                <a:solidFill>
                  <a:schemeClr val="tx2"/>
                </a:solidFill>
                <a:latin typeface="Arial" panose="020B0604020202020204" pitchFamily="34" charset="0"/>
                <a:cs typeface="Arial" panose="020B0604020202020204" pitchFamily="34" charset="0"/>
              </a:rPr>
              <a:t>Основа для звіту та обговорення конкретного небезпечного та шкідливого професійного </a:t>
            </a:r>
            <a:r>
              <a:rPr lang="uk-UA" dirty="0" err="1">
                <a:solidFill>
                  <a:schemeClr val="tx2"/>
                </a:solidFill>
                <a:latin typeface="Arial" panose="020B0604020202020204" pitchFamily="34" charset="0"/>
                <a:cs typeface="Arial" panose="020B0604020202020204" pitchFamily="34" charset="0"/>
              </a:rPr>
              <a:t>фактора</a:t>
            </a:r>
            <a:r>
              <a:rPr lang="uk-UA" dirty="0">
                <a:solidFill>
                  <a:schemeClr val="tx2"/>
                </a:solidFill>
                <a:latin typeface="Arial" panose="020B0604020202020204" pitchFamily="34" charset="0"/>
                <a:cs typeface="Arial" panose="020B0604020202020204" pitchFamily="34" charset="0"/>
              </a:rPr>
              <a:t> </a:t>
            </a:r>
            <a:endParaRPr lang="en-US" dirty="0">
              <a:solidFill>
                <a:schemeClr val="tx2"/>
              </a:solidFill>
              <a:latin typeface="Arial" panose="020B0604020202020204" pitchFamily="34" charset="0"/>
              <a:cs typeface="Arial" panose="020B0604020202020204" pitchFamily="34" charset="0"/>
            </a:endParaRPr>
          </a:p>
        </p:txBody>
      </p:sp>
      <p:sp>
        <p:nvSpPr>
          <p:cNvPr id="11" name="Title 1"/>
          <p:cNvSpPr txBox="1">
            <a:spLocks/>
          </p:cNvSpPr>
          <p:nvPr/>
        </p:nvSpPr>
        <p:spPr>
          <a:xfrm>
            <a:off x="490538" y="2068179"/>
            <a:ext cx="5799506" cy="59238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endParaRPr lang="en-US" sz="1800" b="0" dirty="0">
              <a:solidFill>
                <a:schemeClr val="tx2"/>
              </a:solidFill>
              <a:latin typeface="Arial" panose="020B0604020202020204" pitchFamily="34" charset="0"/>
              <a:cs typeface="Arial" panose="020B0604020202020204" pitchFamily="34" charset="0"/>
            </a:endParaRPr>
          </a:p>
        </p:txBody>
      </p:sp>
      <p:graphicFrame>
        <p:nvGraphicFramePr>
          <p:cNvPr id="4" name="Объект 3">
            <a:extLst>
              <a:ext uri="{FF2B5EF4-FFF2-40B4-BE49-F238E27FC236}">
                <a16:creationId xmlns:a16="http://schemas.microsoft.com/office/drawing/2014/main" id="{DA6927A4-0659-411E-B4CC-182146953E7A}"/>
              </a:ext>
            </a:extLst>
          </p:cNvPr>
          <p:cNvGraphicFramePr>
            <a:graphicFrameLocks noChangeAspect="1"/>
          </p:cNvGraphicFramePr>
          <p:nvPr>
            <p:extLst>
              <p:ext uri="{D42A27DB-BD31-4B8C-83A1-F6EECF244321}">
                <p14:modId xmlns:p14="http://schemas.microsoft.com/office/powerpoint/2010/main" val="25145343"/>
              </p:ext>
            </p:extLst>
          </p:nvPr>
        </p:nvGraphicFramePr>
        <p:xfrm>
          <a:off x="7708164" y="1176338"/>
          <a:ext cx="3519488" cy="4986337"/>
        </p:xfrm>
        <a:graphic>
          <a:graphicData uri="http://schemas.openxmlformats.org/presentationml/2006/ole">
            <mc:AlternateContent xmlns:mc="http://schemas.openxmlformats.org/markup-compatibility/2006">
              <mc:Choice xmlns:v="urn:schemas-microsoft-com:vml" Requires="v">
                <p:oleObj spid="_x0000_s1044" r:id="rId4" imgW="7564320" imgH="10691280" progId="">
                  <p:embed/>
                </p:oleObj>
              </mc:Choice>
              <mc:Fallback>
                <p:oleObj r:id="rId4" imgW="7564320" imgH="10691280" progId="">
                  <p:embed/>
                  <p:pic>
                    <p:nvPicPr>
                      <p:cNvPr id="4" name="Объект 3">
                        <a:extLst>
                          <a:ext uri="{FF2B5EF4-FFF2-40B4-BE49-F238E27FC236}">
                            <a16:creationId xmlns:a16="http://schemas.microsoft.com/office/drawing/2014/main" id="{DA6927A4-0659-411E-B4CC-182146953E7A}"/>
                          </a:ext>
                        </a:extLst>
                      </p:cNvPr>
                      <p:cNvPicPr/>
                      <p:nvPr/>
                    </p:nvPicPr>
                    <p:blipFill>
                      <a:blip r:embed="rId5"/>
                      <a:stretch>
                        <a:fillRect/>
                      </a:stretch>
                    </p:blipFill>
                    <p:spPr>
                      <a:xfrm>
                        <a:off x="7708164" y="1176338"/>
                        <a:ext cx="3519488" cy="4986337"/>
                      </a:xfrm>
                      <a:prstGeom prst="rect">
                        <a:avLst/>
                      </a:prstGeom>
                      <a:ln>
                        <a:solidFill>
                          <a:schemeClr val="bg1">
                            <a:lumMod val="50000"/>
                          </a:schemeClr>
                        </a:solidFill>
                      </a:ln>
                    </p:spPr>
                  </p:pic>
                </p:oleObj>
              </mc:Fallback>
            </mc:AlternateContent>
          </a:graphicData>
        </a:graphic>
      </p:graphicFrame>
      <p:pic>
        <p:nvPicPr>
          <p:cNvPr id="14" name="Рисунок 13">
            <a:extLst>
              <a:ext uri="{FF2B5EF4-FFF2-40B4-BE49-F238E27FC236}">
                <a16:creationId xmlns:a16="http://schemas.microsoft.com/office/drawing/2014/main" id="{B6131F7C-6820-4536-AB51-AFF6081FD85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10133" y="2810862"/>
            <a:ext cx="3692620" cy="1888742"/>
          </a:xfrm>
          <a:prstGeom prst="rect">
            <a:avLst/>
          </a:prstGeom>
          <a:ln>
            <a:solidFill>
              <a:schemeClr val="bg1">
                <a:lumMod val="50000"/>
              </a:schemeClr>
            </a:solidFill>
          </a:ln>
        </p:spPr>
      </p:pic>
    </p:spTree>
    <p:extLst>
      <p:ext uri="{BB962C8B-B14F-4D97-AF65-F5344CB8AC3E}">
        <p14:creationId xmlns:p14="http://schemas.microsoft.com/office/powerpoint/2010/main" val="39412313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5729287" cy="720000"/>
          </a:xfrm>
        </p:spPr>
        <p:txBody>
          <a:bodyPr/>
          <a:lstStyle/>
          <a:p>
            <a:r>
              <a:rPr lang="uk-UA" sz="2400" dirty="0">
                <a:latin typeface="Arial" panose="020B0604020202020204" pitchFamily="34" charset="0"/>
                <a:cs typeface="Arial" panose="020B0604020202020204" pitchFamily="34" charset="0"/>
              </a:rPr>
              <a:t>Візуальне зображення небезпечних та шкідливих професійних факторів </a:t>
            </a: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89</a:t>
            </a:fld>
            <a:endParaRPr lang="en-GB">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409896" y="2168679"/>
            <a:ext cx="5934920" cy="3950117"/>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uk-UA" dirty="0">
                <a:solidFill>
                  <a:schemeClr val="tx2"/>
                </a:solidFill>
                <a:latin typeface="Arial" panose="020B0604020202020204" pitchFamily="34" charset="0"/>
                <a:cs typeface="Arial" panose="020B0604020202020204" pitchFamily="34" charset="0"/>
              </a:rPr>
              <a:t>За допомогою контрольного переліку ви встановлюєте, чи наявний небезпечний та шкідливий професійний фактор у конкретній робочій зоні</a:t>
            </a:r>
            <a:endParaRPr lang="en-GB"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Ви можете скласти план робочої зони і точно позначити на ній місцеперебування небезпечного та шкідливого професійного </a:t>
            </a:r>
            <a:r>
              <a:rPr lang="uk-UA" dirty="0" err="1">
                <a:solidFill>
                  <a:schemeClr val="tx2"/>
                </a:solidFill>
                <a:latin typeface="Arial" panose="020B0604020202020204" pitchFamily="34" charset="0"/>
                <a:cs typeface="Arial" panose="020B0604020202020204" pitchFamily="34" charset="0"/>
              </a:rPr>
              <a:t>фактора</a:t>
            </a:r>
            <a:endParaRPr lang="en-GB"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Потім можете скласти опис небезпечного та шкідливого професійного </a:t>
            </a:r>
            <a:r>
              <a:rPr lang="uk-UA" dirty="0" err="1">
                <a:solidFill>
                  <a:schemeClr val="tx2"/>
                </a:solidFill>
                <a:latin typeface="Arial" panose="020B0604020202020204" pitchFamily="34" charset="0"/>
                <a:cs typeface="Arial" panose="020B0604020202020204" pitchFamily="34" charset="0"/>
              </a:rPr>
              <a:t>фактора</a:t>
            </a:r>
            <a:endParaRPr lang="en-GB" dirty="0">
              <a:solidFill>
                <a:schemeClr val="tx2"/>
              </a:solidFill>
              <a:latin typeface="Arial" panose="020B0604020202020204" pitchFamily="34" charset="0"/>
              <a:cs typeface="Arial" panose="020B0604020202020204" pitchFamily="34" charset="0"/>
            </a:endParaRPr>
          </a:p>
          <a:p>
            <a:pPr lvl="2"/>
            <a:endParaRPr lang="en-GB"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Ви користуватиметеся цією наочною картою пізніше, визначаючи необхідні заходи з контролю професійного ризику</a:t>
            </a:r>
            <a:endParaRPr lang="en-GB" dirty="0">
              <a:solidFill>
                <a:schemeClr val="tx2"/>
              </a:solidFill>
              <a:latin typeface="Arial" panose="020B0604020202020204" pitchFamily="34" charset="0"/>
              <a:cs typeface="Arial" panose="020B0604020202020204" pitchFamily="34" charset="0"/>
            </a:endParaRPr>
          </a:p>
          <a:p>
            <a:pPr lvl="2"/>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22B7951-639D-F049-97A9-773123AD8A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71197" y="1134398"/>
            <a:ext cx="4984362" cy="4699000"/>
          </a:xfrm>
          <a:prstGeom prst="rect">
            <a:avLst/>
          </a:prstGeom>
        </p:spPr>
      </p:pic>
    </p:spTree>
    <p:extLst>
      <p:ext uri="{BB962C8B-B14F-4D97-AF65-F5344CB8AC3E}">
        <p14:creationId xmlns:p14="http://schemas.microsoft.com/office/powerpoint/2010/main" val="4276703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114977"/>
            <a:ext cx="11210923" cy="393538"/>
          </a:xfrm>
        </p:spPr>
        <p:txBody>
          <a:bodyPr/>
          <a:lstStyle/>
          <a:p>
            <a:r>
              <a:rPr lang="uk-UA" sz="2400" dirty="0">
                <a:latin typeface="Arial" panose="020B0604020202020204" pitchFamily="34" charset="0"/>
                <a:cs typeface="Arial" panose="020B0604020202020204" pitchFamily="34" charset="0"/>
              </a:rPr>
              <a:t>День 2. Програма</a:t>
            </a:r>
            <a:r>
              <a:rPr lang="ru-RU" sz="2400" dirty="0">
                <a:latin typeface="Arial" panose="020B0604020202020204" pitchFamily="34" charset="0"/>
                <a:cs typeface="Arial" panose="020B0604020202020204" pitchFamily="34" charset="0"/>
              </a:rPr>
              <a:t> </a:t>
            </a:r>
            <a:r>
              <a:rPr lang="uk-UA" sz="2400" dirty="0">
                <a:latin typeface="Arial" panose="020B0604020202020204" pitchFamily="34" charset="0"/>
                <a:cs typeface="Arial" panose="020B0604020202020204" pitchFamily="34" charset="0"/>
              </a:rPr>
              <a:t>тренінгу за навчальним модулем</a:t>
            </a:r>
            <a:endParaRPr lang="es-ES" sz="2400"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9</a:t>
            </a:fld>
            <a:endParaRPr lang="en-GB">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4294967295"/>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graphicFrame>
        <p:nvGraphicFramePr>
          <p:cNvPr id="7" name="Marcador de contenido 6">
            <a:extLst>
              <a:ext uri="{FF2B5EF4-FFF2-40B4-BE49-F238E27FC236}">
                <a16:creationId xmlns:a16="http://schemas.microsoft.com/office/drawing/2014/main" id="{66548C65-1A8C-394C-85F8-4516087F97B2}"/>
              </a:ext>
            </a:extLst>
          </p:cNvPr>
          <p:cNvGraphicFramePr>
            <a:graphicFrameLocks noGrp="1"/>
          </p:cNvGraphicFramePr>
          <p:nvPr>
            <p:ph idx="1"/>
            <p:extLst>
              <p:ext uri="{D42A27DB-BD31-4B8C-83A1-F6EECF244321}">
                <p14:modId xmlns:p14="http://schemas.microsoft.com/office/powerpoint/2010/main" val="2857349453"/>
              </p:ext>
            </p:extLst>
          </p:nvPr>
        </p:nvGraphicFramePr>
        <p:xfrm>
          <a:off x="490538" y="1508515"/>
          <a:ext cx="11210924" cy="4648403"/>
        </p:xfrm>
        <a:graphic>
          <a:graphicData uri="http://schemas.openxmlformats.org/drawingml/2006/table">
            <a:tbl>
              <a:tblPr firstRow="1" bandRow="1">
                <a:tableStyleId>{0660B408-B3CF-4A94-85FC-2B1E0A45F4A2}</a:tableStyleId>
              </a:tblPr>
              <a:tblGrid>
                <a:gridCol w="1352693">
                  <a:extLst>
                    <a:ext uri="{9D8B030D-6E8A-4147-A177-3AD203B41FA5}">
                      <a16:colId xmlns:a16="http://schemas.microsoft.com/office/drawing/2014/main" val="20000"/>
                    </a:ext>
                  </a:extLst>
                </a:gridCol>
                <a:gridCol w="6121257">
                  <a:extLst>
                    <a:ext uri="{9D8B030D-6E8A-4147-A177-3AD203B41FA5}">
                      <a16:colId xmlns:a16="http://schemas.microsoft.com/office/drawing/2014/main" val="20001"/>
                    </a:ext>
                  </a:extLst>
                </a:gridCol>
                <a:gridCol w="3736974">
                  <a:extLst>
                    <a:ext uri="{9D8B030D-6E8A-4147-A177-3AD203B41FA5}">
                      <a16:colId xmlns:a16="http://schemas.microsoft.com/office/drawing/2014/main" val="20002"/>
                    </a:ext>
                  </a:extLst>
                </a:gridCol>
              </a:tblGrid>
              <a:tr h="288000">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uk-UA" sz="1050" dirty="0">
                          <a:effectLst/>
                          <a:latin typeface="Arial" panose="020B0604020202020204" pitchFamily="34" charset="0"/>
                          <a:cs typeface="Arial" panose="020B0604020202020204" pitchFamily="34" charset="0"/>
                        </a:rPr>
                        <a:t>Час</a:t>
                      </a:r>
                      <a:endParaRPr lang="en-GB" sz="1050" dirty="0">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algn="ctr">
                        <a:lnSpc>
                          <a:spcPct val="90000"/>
                        </a:lnSpc>
                      </a:pPr>
                      <a:r>
                        <a:rPr lang="uk-UA" sz="1050" dirty="0">
                          <a:latin typeface="Arial" panose="020B0604020202020204" pitchFamily="34" charset="0"/>
                          <a:cs typeface="Arial" panose="020B0604020202020204" pitchFamily="34" charset="0"/>
                        </a:rPr>
                        <a:t>Тема</a:t>
                      </a:r>
                      <a:endParaRPr lang="es-ES" sz="1050" dirty="0">
                        <a:latin typeface="Arial" panose="020B0604020202020204" pitchFamily="34" charset="0"/>
                        <a:cs typeface="Arial" panose="020B0604020202020204" pitchFamily="34" charset="0"/>
                      </a:endParaRPr>
                    </a:p>
                  </a:txBody>
                  <a:tcPr marL="78004" marR="78004" marT="39002" marB="39002" anchor="ct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uk-UA" sz="1050" dirty="0">
                          <a:effectLst/>
                          <a:latin typeface="Arial" panose="020B0604020202020204" pitchFamily="34" charset="0"/>
                          <a:cs typeface="Arial" panose="020B0604020202020204" pitchFamily="34" charset="0"/>
                        </a:rPr>
                        <a:t>Участь у заходах</a:t>
                      </a:r>
                      <a:endParaRPr lang="en-GB" sz="1050" dirty="0">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0"/>
                  </a:ext>
                </a:extLst>
              </a:tr>
              <a:tr h="432000">
                <a:tc>
                  <a:txBody>
                    <a:bodyPr/>
                    <a:lstStyle/>
                    <a:p>
                      <a:pPr marL="0" marR="0" algn="ctr">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08:30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08:40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Огляд підсумків дня 1 і вступ до дня 2</a:t>
                      </a:r>
                      <a:endParaRPr lang="en-GB" sz="1050" dirty="0">
                        <a:solidFill>
                          <a:schemeClr val="tx2"/>
                        </a:solidFill>
                        <a:effectLst/>
                        <a:latin typeface="Arial" panose="020B060402020202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kern="1200" dirty="0">
                          <a:solidFill>
                            <a:schemeClr val="tx2"/>
                          </a:solidFill>
                          <a:effectLst/>
                          <a:latin typeface="Arial" panose="020B0604020202020204" pitchFamily="34" charset="0"/>
                          <a:ea typeface="+mn-ea"/>
                          <a:cs typeface="Arial" panose="020B0604020202020204" pitchFamily="34" charset="0"/>
                        </a:rPr>
                        <a:t>Презентація</a:t>
                      </a:r>
                      <a:endParaRPr lang="en-GB" sz="1050" kern="1200" dirty="0">
                        <a:solidFill>
                          <a:schemeClr val="tx2"/>
                        </a:solidFill>
                        <a:effectLst/>
                        <a:latin typeface="Arial" panose="020B0604020202020204" pitchFamily="34" charset="0"/>
                        <a:ea typeface="+mn-ea"/>
                        <a:cs typeface="Arial" panose="020B0604020202020204" pitchFamily="34" charset="0"/>
                      </a:endParaRPr>
                    </a:p>
                    <a:p>
                      <a:pPr marL="0" marR="0" algn="l">
                        <a:lnSpc>
                          <a:spcPct val="107000"/>
                        </a:lnSpc>
                        <a:spcBef>
                          <a:spcPts val="0"/>
                        </a:spcBef>
                        <a:spcAft>
                          <a:spcPts val="0"/>
                        </a:spcAft>
                      </a:pPr>
                      <a:r>
                        <a:rPr lang="uk-UA" sz="1050" kern="1200" dirty="0">
                          <a:solidFill>
                            <a:schemeClr val="tx2"/>
                          </a:solidFill>
                          <a:effectLst/>
                          <a:latin typeface="Arial" panose="020B0604020202020204" pitchFamily="34" charset="0"/>
                          <a:ea typeface="+mn-ea"/>
                          <a:cs typeface="Arial" panose="020B0604020202020204" pitchFamily="34" charset="0"/>
                        </a:rPr>
                        <a:t>Тренер і учасники</a:t>
                      </a:r>
                      <a:endParaRPr lang="en-GB" sz="1050" kern="1200" dirty="0">
                        <a:solidFill>
                          <a:schemeClr val="tx2"/>
                        </a:solidFill>
                        <a:effectLst/>
                        <a:latin typeface="Arial" panose="020B0604020202020204" pitchFamily="34" charset="0"/>
                        <a:ea typeface="+mn-ea"/>
                        <a:cs typeface="Arial" panose="020B0604020202020204" pitchFamily="34" charset="0"/>
                      </a:endParaRPr>
                    </a:p>
                  </a:txBody>
                  <a:tcPr marL="78004" marR="78004" marT="39002" marB="39002" anchor="ctr"/>
                </a:tc>
                <a:extLst>
                  <a:ext uri="{0D108BD9-81ED-4DB2-BD59-A6C34878D82A}">
                    <a16:rowId xmlns:a16="http://schemas.microsoft.com/office/drawing/2014/main" val="10001"/>
                  </a:ext>
                </a:extLst>
              </a:tr>
              <a:tr h="432000">
                <a:tc>
                  <a:txBody>
                    <a:bodyPr/>
                    <a:lstStyle/>
                    <a:p>
                      <a:pPr marL="0" marR="0" algn="ctr">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08:40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10:00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Заняття</a:t>
                      </a:r>
                      <a:r>
                        <a:rPr lang="en-US" sz="1050" dirty="0">
                          <a:solidFill>
                            <a:schemeClr val="tx2"/>
                          </a:solidFill>
                          <a:effectLst/>
                          <a:latin typeface="Arial" panose="020B0604020202020204" pitchFamily="34" charset="0"/>
                          <a:cs typeface="Arial" panose="020B0604020202020204" pitchFamily="34" charset="0"/>
                        </a:rPr>
                        <a:t> 4: </a:t>
                      </a:r>
                      <a:r>
                        <a:rPr lang="uk-UA" sz="1050" dirty="0">
                          <a:solidFill>
                            <a:schemeClr val="tx2"/>
                          </a:solidFill>
                          <a:effectLst/>
                          <a:latin typeface="Arial" panose="020B0604020202020204" pitchFamily="34" charset="0"/>
                          <a:cs typeface="Arial" panose="020B0604020202020204" pitchFamily="34" charset="0"/>
                        </a:rPr>
                        <a:t>Ієрархія заходів із контролю</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Презентація</a:t>
                      </a:r>
                      <a:endParaRPr lang="en-GB" sz="1050" dirty="0">
                        <a:solidFill>
                          <a:schemeClr val="tx2"/>
                        </a:solidFill>
                        <a:effectLst/>
                        <a:latin typeface="Arial" panose="020B0604020202020204" pitchFamily="34" charset="0"/>
                        <a:cs typeface="Arial" panose="020B0604020202020204" pitchFamily="34" charset="0"/>
                      </a:endParaRPr>
                    </a:p>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Тренер</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2"/>
                  </a:ext>
                </a:extLst>
              </a:tr>
              <a:tr h="432000">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10:00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10:30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Перерва на чай/каву</a:t>
                      </a:r>
                      <a:endParaRPr lang="en-GB" sz="1050" dirty="0">
                        <a:solidFill>
                          <a:schemeClr val="tx2"/>
                        </a:solidFill>
                        <a:effectLst/>
                        <a:latin typeface="Arial" panose="020B060402020202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3"/>
                  </a:ext>
                </a:extLst>
              </a:tr>
              <a:tr h="432000">
                <a:tc>
                  <a:txBody>
                    <a:bodyPr/>
                    <a:lstStyle/>
                    <a:p>
                      <a:pPr marL="0" marR="0" algn="ctr">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10:30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11:00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Вправа «Готовий одяг»</a:t>
                      </a:r>
                      <a:endParaRPr lang="en-GB" sz="1050" dirty="0">
                        <a:solidFill>
                          <a:schemeClr val="tx2"/>
                        </a:solidFill>
                        <a:effectLst/>
                        <a:latin typeface="Arial" panose="020B060402020202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Усі – загальне обговорення</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4"/>
                  </a:ext>
                </a:extLst>
              </a:tr>
              <a:tr h="432000">
                <a:tc>
                  <a:txBody>
                    <a:bodyPr/>
                    <a:lstStyle/>
                    <a:p>
                      <a:pPr marL="0" marR="0" algn="ctr">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11:00</a:t>
                      </a:r>
                      <a:r>
                        <a:rPr lang="uk-UA" sz="1050" dirty="0">
                          <a:solidFill>
                            <a:schemeClr val="tx2"/>
                          </a:solidFill>
                          <a:effectLst/>
                          <a:latin typeface="Arial" panose="020B0604020202020204" pitchFamily="34" charset="0"/>
                          <a:cs typeface="Arial" panose="020B0604020202020204" pitchFamily="34" charset="0"/>
                        </a:rPr>
                        <a:t>–1</a:t>
                      </a:r>
                      <a:r>
                        <a:rPr lang="en-US" sz="1050" dirty="0">
                          <a:solidFill>
                            <a:schemeClr val="tx2"/>
                          </a:solidFill>
                          <a:effectLst/>
                          <a:latin typeface="Arial" panose="020B0604020202020204" pitchFamily="34" charset="0"/>
                          <a:cs typeface="Arial" panose="020B0604020202020204" pitchFamily="34" charset="0"/>
                        </a:rPr>
                        <a:t>2:30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Заняття 5</a:t>
                      </a:r>
                      <a:r>
                        <a:rPr lang="en-US" sz="105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Оцінювання професійних ризиків (продовження)</a:t>
                      </a:r>
                      <a:endParaRPr lang="en-GB" sz="1050" dirty="0">
                        <a:solidFill>
                          <a:schemeClr val="tx2"/>
                        </a:solidFill>
                        <a:effectLst/>
                        <a:latin typeface="Arial" panose="020B0604020202020204" pitchFamily="34" charset="0"/>
                        <a:cs typeface="Arial" panose="020B0604020202020204" pitchFamily="34" charset="0"/>
                      </a:endParaRPr>
                    </a:p>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Вправа «Небезпека-3»</a:t>
                      </a:r>
                      <a:r>
                        <a:rPr lang="en-US" sz="105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Пропонування заходів із контролю</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Презентація та вправа</a:t>
                      </a:r>
                      <a:endParaRPr lang="en-GB" sz="1050" dirty="0">
                        <a:solidFill>
                          <a:schemeClr val="tx2"/>
                        </a:solidFill>
                        <a:effectLst/>
                        <a:latin typeface="Arial" panose="020B060402020202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5"/>
                  </a:ext>
                </a:extLst>
              </a:tr>
              <a:tr h="432000">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12:30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13:30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Обід</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6"/>
                  </a:ext>
                </a:extLst>
              </a:tr>
              <a:tr h="432000">
                <a:tc>
                  <a:txBody>
                    <a:bodyPr/>
                    <a:lstStyle/>
                    <a:p>
                      <a:pPr marL="0" marR="0" algn="ctr">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13:30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14:30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Заняття</a:t>
                      </a:r>
                      <a:r>
                        <a:rPr lang="en-US" sz="1050" dirty="0">
                          <a:solidFill>
                            <a:schemeClr val="tx2"/>
                          </a:solidFill>
                          <a:effectLst/>
                          <a:latin typeface="Arial" panose="020B0604020202020204" pitchFamily="34" charset="0"/>
                          <a:cs typeface="Arial" panose="020B0604020202020204" pitchFamily="34" charset="0"/>
                        </a:rPr>
                        <a:t> 6: </a:t>
                      </a:r>
                      <a:r>
                        <a:rPr lang="uk-UA" sz="1050" dirty="0">
                          <a:solidFill>
                            <a:schemeClr val="tx2"/>
                          </a:solidFill>
                          <a:effectLst/>
                          <a:latin typeface="Arial" panose="020B0604020202020204" pitchFamily="34" charset="0"/>
                          <a:cs typeface="Arial" panose="020B0604020202020204" pitchFamily="34" charset="0"/>
                        </a:rPr>
                        <a:t>Системи управління БЗР</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s-ES" sz="1050" dirty="0">
                          <a:solidFill>
                            <a:schemeClr val="tx2"/>
                          </a:solidFill>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Тренер і учасники</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7"/>
                  </a:ext>
                </a:extLst>
              </a:tr>
              <a:tr h="432000">
                <a:tc>
                  <a:txBody>
                    <a:bodyPr/>
                    <a:lstStyle/>
                    <a:p>
                      <a:pPr marL="0" marR="0" algn="ctr">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14:30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15:00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 </a:t>
                      </a:r>
                      <a:r>
                        <a:rPr lang="uk-UA" sz="1050" dirty="0">
                          <a:solidFill>
                            <a:schemeClr val="tx2"/>
                          </a:solidFill>
                          <a:effectLst/>
                          <a:latin typeface="Arial" panose="020B0604020202020204" pitchFamily="34" charset="0"/>
                          <a:cs typeface="Arial" panose="020B0604020202020204" pitchFamily="34" charset="0"/>
                        </a:rPr>
                        <a:t>Перерва на чай/каву</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8"/>
                  </a:ext>
                </a:extLst>
              </a:tr>
              <a:tr h="432000">
                <a:tc>
                  <a:txBody>
                    <a:bodyPr/>
                    <a:lstStyle/>
                    <a:p>
                      <a:pPr marL="0" marR="0" algn="ctr">
                        <a:lnSpc>
                          <a:spcPct val="107000"/>
                        </a:lnSpc>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15:00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16:00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3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Заняття</a:t>
                      </a:r>
                      <a:r>
                        <a:rPr lang="en-US" sz="1050" dirty="0">
                          <a:solidFill>
                            <a:schemeClr val="tx2"/>
                          </a:solidFill>
                          <a:effectLst/>
                          <a:latin typeface="Arial" panose="020B0604020202020204" pitchFamily="34" charset="0"/>
                          <a:cs typeface="Arial" panose="020B0604020202020204" pitchFamily="34" charset="0"/>
                        </a:rPr>
                        <a:t> 7: </a:t>
                      </a:r>
                      <a:r>
                        <a:rPr lang="uk-UA" sz="1050" dirty="0">
                          <a:solidFill>
                            <a:schemeClr val="tx2"/>
                          </a:solidFill>
                          <a:effectLst/>
                          <a:latin typeface="Arial" panose="020B0604020202020204" pitchFamily="34" charset="0"/>
                          <a:cs typeface="Arial" panose="020B0604020202020204" pitchFamily="34" charset="0"/>
                        </a:rPr>
                        <a:t>Ужиття заходів</a:t>
                      </a:r>
                      <a:endParaRPr lang="en-GB" sz="1050" dirty="0">
                        <a:solidFill>
                          <a:schemeClr val="tx2"/>
                        </a:solidFill>
                        <a:effectLst/>
                        <a:latin typeface="Arial" panose="020B0604020202020204" pitchFamily="34" charset="0"/>
                        <a:cs typeface="Arial" panose="020B0604020202020204" pitchFamily="34" charset="0"/>
                      </a:endParaRPr>
                    </a:p>
                    <a:p>
                      <a:pPr marL="0" marR="0" algn="l">
                        <a:lnSpc>
                          <a:spcPct val="130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Вправа щодо заходів</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13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Презентація – тренер</a:t>
                      </a:r>
                      <a:endParaRPr lang="en-US" sz="1050" dirty="0">
                        <a:solidFill>
                          <a:schemeClr val="tx2"/>
                        </a:solidFill>
                        <a:effectLst/>
                        <a:latin typeface="Arial" panose="020B0604020202020204" pitchFamily="34" charset="0"/>
                        <a:cs typeface="Arial" panose="020B0604020202020204" pitchFamily="34" charset="0"/>
                      </a:endParaRPr>
                    </a:p>
                    <a:p>
                      <a:pPr marL="0" marR="0" indent="0" algn="l" defTabSz="914400" rtl="0" eaLnBrk="1" fontAlgn="auto" latinLnBrk="0" hangingPunct="1">
                        <a:lnSpc>
                          <a:spcPct val="130000"/>
                        </a:lnSpc>
                        <a:spcBef>
                          <a:spcPts val="0"/>
                        </a:spcBef>
                        <a:spcAft>
                          <a:spcPts val="0"/>
                        </a:spcAft>
                        <a:buClrTx/>
                        <a:buSzTx/>
                        <a:buFontTx/>
                        <a:buNone/>
                        <a:tabLst/>
                        <a:defRPr/>
                      </a:pPr>
                      <a:r>
                        <a:rPr lang="uk-UA" sz="1050" dirty="0">
                          <a:solidFill>
                            <a:schemeClr val="tx2"/>
                          </a:solidFill>
                          <a:effectLst/>
                          <a:latin typeface="Arial" panose="020B0604020202020204" pitchFamily="34" charset="0"/>
                          <a:cs typeface="Arial" panose="020B0604020202020204" pitchFamily="34" charset="0"/>
                        </a:rPr>
                        <a:t>Презентація – тренер</a:t>
                      </a:r>
                      <a:endParaRPr lang="en-US" sz="1050" dirty="0">
                        <a:solidFill>
                          <a:schemeClr val="tx2"/>
                        </a:solidFill>
                        <a:effectLst/>
                        <a:latin typeface="Arial" panose="020B0604020202020204" pitchFamily="34" charset="0"/>
                        <a:cs typeface="Arial" panose="020B0604020202020204" pitchFamily="34" charset="0"/>
                      </a:endParaRPr>
                    </a:p>
                  </a:txBody>
                  <a:tcPr marL="78004" marR="78004" marT="39002" marB="39002" anchor="ctr"/>
                </a:tc>
                <a:extLst>
                  <a:ext uri="{0D108BD9-81ED-4DB2-BD59-A6C34878D82A}">
                    <a16:rowId xmlns:a16="http://schemas.microsoft.com/office/drawing/2014/main" val="10009"/>
                  </a:ext>
                </a:extLst>
              </a:tr>
              <a:tr h="432000">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a:solidFill>
                            <a:schemeClr val="tx2"/>
                          </a:solidFill>
                          <a:effectLst/>
                          <a:latin typeface="Arial" panose="020B0604020202020204" pitchFamily="34" charset="0"/>
                          <a:cs typeface="Arial" panose="020B0604020202020204" pitchFamily="34" charset="0"/>
                        </a:rPr>
                        <a:t>16:00</a:t>
                      </a:r>
                      <a:r>
                        <a:rPr lang="uk-UA" sz="1050" dirty="0">
                          <a:solidFill>
                            <a:schemeClr val="tx2"/>
                          </a:solidFill>
                          <a:effectLst/>
                          <a:latin typeface="Arial" panose="020B0604020202020204" pitchFamily="34" charset="0"/>
                          <a:cs typeface="Arial" panose="020B0604020202020204" pitchFamily="34" charset="0"/>
                        </a:rPr>
                        <a:t>–</a:t>
                      </a:r>
                      <a:r>
                        <a:rPr lang="en-US" sz="1050" dirty="0">
                          <a:solidFill>
                            <a:schemeClr val="tx2"/>
                          </a:solidFill>
                          <a:effectLst/>
                          <a:latin typeface="Arial" panose="020B0604020202020204" pitchFamily="34" charset="0"/>
                          <a:cs typeface="Arial" panose="020B0604020202020204" pitchFamily="34" charset="0"/>
                        </a:rPr>
                        <a:t>16:30</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algn="l">
                        <a:lnSpc>
                          <a:spcPct val="107000"/>
                        </a:lnSpc>
                        <a:spcBef>
                          <a:spcPts val="0"/>
                        </a:spcBef>
                        <a:spcAft>
                          <a:spcPts val="0"/>
                        </a:spcAft>
                      </a:pPr>
                      <a:r>
                        <a:rPr lang="uk-UA" sz="1050" dirty="0">
                          <a:solidFill>
                            <a:schemeClr val="tx2"/>
                          </a:solidFill>
                          <a:effectLst/>
                          <a:latin typeface="Arial" panose="020B0604020202020204" pitchFamily="34" charset="0"/>
                          <a:cs typeface="Arial" panose="020B0604020202020204" pitchFamily="34" charset="0"/>
                        </a:rPr>
                        <a:t>Оцінювання тренінгу та пропозиції</a:t>
                      </a:r>
                      <a:endParaRPr lang="en-GB" sz="105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78004" marR="78004" marT="39002" marB="39002" anchor="ctr"/>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uk-UA" sz="1050" kern="1200" dirty="0">
                          <a:solidFill>
                            <a:schemeClr val="tx2"/>
                          </a:solidFill>
                          <a:effectLst/>
                          <a:latin typeface="Arial" panose="020B0604020202020204" pitchFamily="34" charset="0"/>
                          <a:ea typeface="+mn-ea"/>
                          <a:cs typeface="Arial" panose="020B0604020202020204" pitchFamily="34" charset="0"/>
                        </a:rPr>
                        <a:t>Усі</a:t>
                      </a:r>
                      <a:endParaRPr lang="en-GB" sz="1050" kern="1200" dirty="0">
                        <a:solidFill>
                          <a:schemeClr val="tx2"/>
                        </a:solidFill>
                        <a:effectLst/>
                        <a:latin typeface="Arial" panose="020B0604020202020204" pitchFamily="34" charset="0"/>
                        <a:ea typeface="+mn-ea"/>
                        <a:cs typeface="Arial" panose="020B0604020202020204" pitchFamily="34" charset="0"/>
                      </a:endParaRPr>
                    </a:p>
                  </a:txBody>
                  <a:tcPr marL="78004" marR="78004" marT="39002" marB="39002"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6335313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90</a:t>
            </a:fld>
            <a:endParaRPr lang="en-GB">
              <a:latin typeface="Arial" panose="020B0604020202020204" pitchFamily="34" charset="0"/>
              <a:cs typeface="Arial" panose="020B0604020202020204" pitchFamily="34" charset="0"/>
            </a:endParaRPr>
          </a:p>
        </p:txBody>
      </p:sp>
      <p:sp>
        <p:nvSpPr>
          <p:cNvPr id="8" name="CuadroTexto 7"/>
          <p:cNvSpPr txBox="1"/>
          <p:nvPr/>
        </p:nvSpPr>
        <p:spPr>
          <a:xfrm>
            <a:off x="2157397" y="425341"/>
            <a:ext cx="8366564" cy="523220"/>
          </a:xfrm>
          <a:prstGeom prst="rect">
            <a:avLst/>
          </a:prstGeom>
          <a:noFill/>
        </p:spPr>
        <p:txBody>
          <a:bodyPr wrap="square" rtlCol="0">
            <a:spAutoFit/>
          </a:bodyPr>
          <a:lstStyle/>
          <a:p>
            <a:r>
              <a:rPr lang="uk-UA" sz="15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Карта місць на кухні підприємства, де є професійний ризик ковзання чи спотикання</a:t>
            </a:r>
            <a:endParaRPr lang="es-ES" sz="1500" b="1" dirty="0">
              <a:solidFill>
                <a:schemeClr val="tx2"/>
              </a:solidFill>
              <a:latin typeface="Arial" panose="020B0604020202020204" pitchFamily="34" charset="0"/>
              <a:cs typeface="Arial" panose="020B0604020202020204" pitchFamily="34" charset="0"/>
            </a:endParaRPr>
          </a:p>
          <a:p>
            <a:r>
              <a:rPr lang="uk-UA" sz="1200" dirty="0">
                <a:solidFill>
                  <a:schemeClr val="tx2"/>
                </a:solidFill>
                <a:latin typeface="Arial" panose="020B0604020202020204" pitchFamily="34" charset="0"/>
                <a:cs typeface="Arial" panose="020B0604020202020204" pitchFamily="34" charset="0"/>
              </a:rPr>
              <a:t>Джерело</a:t>
            </a:r>
            <a:r>
              <a:rPr lang="en-US" sz="1200" dirty="0">
                <a:solidFill>
                  <a:schemeClr val="tx2"/>
                </a:solidFill>
                <a:latin typeface="Arial" panose="020B0604020202020204" pitchFamily="34" charset="0"/>
                <a:cs typeface="Arial" panose="020B0604020202020204" pitchFamily="34" charset="0"/>
              </a:rPr>
              <a:t>: </a:t>
            </a:r>
            <a:r>
              <a:rPr lang="uk-UA" sz="1200" dirty="0">
                <a:solidFill>
                  <a:schemeClr val="tx2"/>
                </a:solidFill>
                <a:effectLst/>
                <a:latin typeface="Arial" panose="020B0604020202020204" pitchFamily="34" charset="0"/>
                <a:ea typeface="Calibri" panose="020F0502020204030204" pitchFamily="34" charset="0"/>
                <a:cs typeface="Arial" panose="020B0604020202020204" pitchFamily="34" charset="0"/>
              </a:rPr>
              <a:t>Національна служба з питань здоров’я Великої Британії</a:t>
            </a:r>
            <a:endParaRPr lang="es-ES" sz="1200" dirty="0">
              <a:solidFill>
                <a:schemeClr val="tx2"/>
              </a:solidFill>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9FDC8C7A-5316-FD1C-3CEB-404B6F990392}"/>
              </a:ext>
            </a:extLst>
          </p:cNvPr>
          <p:cNvPicPr>
            <a:picLocks noChangeAspect="1"/>
          </p:cNvPicPr>
          <p:nvPr/>
        </p:nvPicPr>
        <p:blipFill>
          <a:blip r:embed="rId3"/>
          <a:stretch>
            <a:fillRect/>
          </a:stretch>
        </p:blipFill>
        <p:spPr>
          <a:xfrm>
            <a:off x="2157397" y="1019068"/>
            <a:ext cx="9099571" cy="5175499"/>
          </a:xfrm>
          <a:prstGeom prst="rect">
            <a:avLst/>
          </a:prstGeom>
          <a:ln w="12700">
            <a:solidFill>
              <a:schemeClr val="tx1"/>
            </a:solidFill>
          </a:ln>
        </p:spPr>
      </p:pic>
    </p:spTree>
    <p:extLst>
      <p:ext uri="{BB962C8B-B14F-4D97-AF65-F5344CB8AC3E}">
        <p14:creationId xmlns:p14="http://schemas.microsoft.com/office/powerpoint/2010/main" val="974588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528047"/>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91</a:t>
            </a:fld>
            <a:endParaRPr lang="en-GB">
              <a:latin typeface="Arial" panose="020B0604020202020204" pitchFamily="34" charset="0"/>
              <a:cs typeface="Arial" panose="020B0604020202020204" pitchFamily="34" charset="0"/>
            </a:endParaRPr>
          </a:p>
        </p:txBody>
      </p:sp>
      <p:sp>
        <p:nvSpPr>
          <p:cNvPr id="8" name="CuadroTexto 7"/>
          <p:cNvSpPr txBox="1"/>
          <p:nvPr/>
        </p:nvSpPr>
        <p:spPr>
          <a:xfrm>
            <a:off x="2148176" y="766900"/>
            <a:ext cx="8886286" cy="1077218"/>
          </a:xfrm>
          <a:prstGeom prst="rect">
            <a:avLst/>
          </a:prstGeom>
          <a:noFill/>
        </p:spPr>
        <p:txBody>
          <a:bodyPr wrap="square" rtlCol="0">
            <a:spAutoFit/>
          </a:bodyPr>
          <a:lstStyle/>
          <a:p>
            <a:pPr>
              <a:spcBef>
                <a:spcPct val="0"/>
              </a:spcBef>
            </a:pPr>
            <a:r>
              <a:rPr lang="uk-UA" altLang="es-ES" sz="1600" dirty="0">
                <a:solidFill>
                  <a:schemeClr val="tx2"/>
                </a:solidFill>
                <a:latin typeface="Arial" panose="020B0604020202020204" pitchFamily="34" charset="0"/>
                <a:ea typeface="Calibri" panose="020F0502020204030204" pitchFamily="34" charset="0"/>
                <a:cs typeface="Arial" panose="020B0604020202020204" pitchFamily="34" charset="0"/>
              </a:rPr>
              <a:t>Спочатку подивіться, що саме може спричинити шкоду. </a:t>
            </a:r>
            <a:endParaRPr lang="en-US" altLang="es-ES" sz="16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a:spcBef>
                <a:spcPct val="0"/>
              </a:spcBef>
            </a:pPr>
            <a:r>
              <a:rPr lang="uk-UA" altLang="es-ES" sz="1600" dirty="0">
                <a:solidFill>
                  <a:schemeClr val="tx2"/>
                </a:solidFill>
                <a:latin typeface="Arial" panose="020B0604020202020204" pitchFamily="34" charset="0"/>
                <a:ea typeface="Calibri" panose="020F0502020204030204" pitchFamily="34" charset="0"/>
                <a:cs typeface="Arial" panose="020B0604020202020204" pitchFamily="34" charset="0"/>
              </a:rPr>
              <a:t>У першому стовпчику зазначено три приклади для деревообробної промисловості</a:t>
            </a:r>
          </a:p>
          <a:p>
            <a:pPr>
              <a:spcBef>
                <a:spcPct val="0"/>
              </a:spcBef>
            </a:pPr>
            <a:r>
              <a:rPr lang="uk-UA" altLang="es-ES" sz="1600" dirty="0">
                <a:solidFill>
                  <a:schemeClr val="tx2"/>
                </a:solidFill>
                <a:latin typeface="Arial" panose="020B0604020202020204" pitchFamily="34" charset="0"/>
                <a:cs typeface="Arial" panose="020B0604020202020204" pitchFamily="34" charset="0"/>
              </a:rPr>
              <a:t>Розгляньте ВСІ робочі зони та види робіт (зокрема й технічне обслуговування) і залучіть працівників!</a:t>
            </a:r>
            <a:endParaRPr lang="en-GB" altLang="es-ES" sz="1600" dirty="0">
              <a:solidFill>
                <a:schemeClr val="tx2"/>
              </a:solidFill>
              <a:latin typeface="Arial" panose="020B0604020202020204" pitchFamily="34" charset="0"/>
              <a:cs typeface="Arial" panose="020B0604020202020204" pitchFamily="34" charset="0"/>
            </a:endParaRPr>
          </a:p>
        </p:txBody>
      </p:sp>
      <p:graphicFrame>
        <p:nvGraphicFramePr>
          <p:cNvPr id="2" name="Таблиця 6">
            <a:extLst>
              <a:ext uri="{FF2B5EF4-FFF2-40B4-BE49-F238E27FC236}">
                <a16:creationId xmlns:a16="http://schemas.microsoft.com/office/drawing/2014/main" id="{76A27176-2F73-BD99-96BE-3AC57F9B7F3C}"/>
              </a:ext>
            </a:extLst>
          </p:cNvPr>
          <p:cNvGraphicFramePr>
            <a:graphicFrameLocks noGrp="1"/>
          </p:cNvGraphicFramePr>
          <p:nvPr>
            <p:extLst>
              <p:ext uri="{D42A27DB-BD31-4B8C-83A1-F6EECF244321}">
                <p14:modId xmlns:p14="http://schemas.microsoft.com/office/powerpoint/2010/main" val="1986289696"/>
              </p:ext>
            </p:extLst>
          </p:nvPr>
        </p:nvGraphicFramePr>
        <p:xfrm>
          <a:off x="490538" y="2019300"/>
          <a:ext cx="11210927" cy="3841355"/>
        </p:xfrm>
        <a:graphic>
          <a:graphicData uri="http://schemas.openxmlformats.org/drawingml/2006/table">
            <a:tbl>
              <a:tblPr firstRow="1" bandRow="1">
                <a:tableStyleId>{5940675A-B579-460E-94D1-54222C63F5DA}</a:tableStyleId>
              </a:tblPr>
              <a:tblGrid>
                <a:gridCol w="1601561">
                  <a:extLst>
                    <a:ext uri="{9D8B030D-6E8A-4147-A177-3AD203B41FA5}">
                      <a16:colId xmlns:a16="http://schemas.microsoft.com/office/drawing/2014/main" val="1326530782"/>
                    </a:ext>
                  </a:extLst>
                </a:gridCol>
                <a:gridCol w="1601561">
                  <a:extLst>
                    <a:ext uri="{9D8B030D-6E8A-4147-A177-3AD203B41FA5}">
                      <a16:colId xmlns:a16="http://schemas.microsoft.com/office/drawing/2014/main" val="1677404010"/>
                    </a:ext>
                  </a:extLst>
                </a:gridCol>
                <a:gridCol w="1601561">
                  <a:extLst>
                    <a:ext uri="{9D8B030D-6E8A-4147-A177-3AD203B41FA5}">
                      <a16:colId xmlns:a16="http://schemas.microsoft.com/office/drawing/2014/main" val="2167168262"/>
                    </a:ext>
                  </a:extLst>
                </a:gridCol>
                <a:gridCol w="1601561">
                  <a:extLst>
                    <a:ext uri="{9D8B030D-6E8A-4147-A177-3AD203B41FA5}">
                      <a16:colId xmlns:a16="http://schemas.microsoft.com/office/drawing/2014/main" val="2824845866"/>
                    </a:ext>
                  </a:extLst>
                </a:gridCol>
                <a:gridCol w="1601561">
                  <a:extLst>
                    <a:ext uri="{9D8B030D-6E8A-4147-A177-3AD203B41FA5}">
                      <a16:colId xmlns:a16="http://schemas.microsoft.com/office/drawing/2014/main" val="179027942"/>
                    </a:ext>
                  </a:extLst>
                </a:gridCol>
                <a:gridCol w="1601561">
                  <a:extLst>
                    <a:ext uri="{9D8B030D-6E8A-4147-A177-3AD203B41FA5}">
                      <a16:colId xmlns:a16="http://schemas.microsoft.com/office/drawing/2014/main" val="1501125875"/>
                    </a:ext>
                  </a:extLst>
                </a:gridCol>
                <a:gridCol w="1601561">
                  <a:extLst>
                    <a:ext uri="{9D8B030D-6E8A-4147-A177-3AD203B41FA5}">
                      <a16:colId xmlns:a16="http://schemas.microsoft.com/office/drawing/2014/main" val="2993454181"/>
                    </a:ext>
                  </a:extLst>
                </a:gridCol>
              </a:tblGrid>
              <a:tr h="6219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1</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2</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3</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4</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863240658"/>
                  </a:ext>
                </a:extLst>
              </a:tr>
              <a:tr h="687817">
                <a:tc>
                  <a:txBody>
                    <a:bodyPr/>
                    <a:lstStyle/>
                    <a:p>
                      <a:pPr algn="ctr" rtl="0">
                        <a:lnSpc>
                          <a:spcPct val="100000"/>
                        </a:lnSpc>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Які небезпечні фактори присутні?</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algn="ctr" rtl="0">
                        <a:lnSpc>
                          <a:spcPct val="100000"/>
                        </a:lnSpc>
                      </a:pP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Кому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може</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бути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завдано</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шкоди</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і як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саме</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algn="ctr" rtl="0">
                        <a:lnSpc>
                          <a:spcPct val="100000"/>
                        </a:lnSpc>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Що ви вже робите?</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Які подальші дії потрібні?</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Виконавець</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Термін</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Виконано</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extLst>
                  <a:ext uri="{0D108BD9-81ED-4DB2-BD59-A6C34878D82A}">
                    <a16:rowId xmlns:a16="http://schemas.microsoft.com/office/drawing/2014/main" val="656086851"/>
                  </a:ext>
                </a:extLst>
              </a:tr>
              <a:tr h="621967">
                <a:tc>
                  <a:txBody>
                    <a:bodyPr/>
                    <a:lstStyle/>
                    <a:p>
                      <a:pPr algn="ctr" rtl="0"/>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Контакт із деревним пилом</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48439790"/>
                  </a:ext>
                </a:extLst>
              </a:tr>
              <a:tr h="6219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Машини</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306907975"/>
                  </a:ext>
                </a:extLst>
              </a:tr>
              <a:tr h="6219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Ручна обробка</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399007281"/>
                  </a:ext>
                </a:extLst>
              </a:tr>
              <a:tr h="621967">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i="0" u="none" strike="noStrike" kern="1200" baseline="0" dirty="0">
                          <a:solidFill>
                            <a:schemeClr val="bg1"/>
                          </a:solidFill>
                          <a:latin typeface="Arial" panose="020B0604020202020204" pitchFamily="34" charset="0"/>
                          <a:ea typeface="+mn-ea"/>
                          <a:cs typeface="Arial" panose="020B0604020202020204" pitchFamily="34" charset="0"/>
                        </a:rPr>
                        <a:t>Крок 5.</a:t>
                      </a:r>
                      <a:r>
                        <a:rPr lang="ru-RU" sz="1800" b="1"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Здійснити</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моніторинг</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і перегляд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оцінювання</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професійних</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ризиків</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і за потреби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оновити</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їх</a:t>
                      </a:r>
                      <a:endParaRPr lang="ru-RU" sz="18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865202103"/>
                  </a:ext>
                </a:extLst>
              </a:tr>
            </a:tbl>
          </a:graphicData>
        </a:graphic>
      </p:graphicFrame>
    </p:spTree>
    <p:extLst>
      <p:ext uri="{BB962C8B-B14F-4D97-AF65-F5344CB8AC3E}">
        <p14:creationId xmlns:p14="http://schemas.microsoft.com/office/powerpoint/2010/main" val="30253363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924300"/>
            <a:ext cx="12192000" cy="23424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490538" y="1320801"/>
            <a:ext cx="3725862" cy="2193924"/>
          </a:xfrm>
        </p:spPr>
        <p:txBody>
          <a:bodyPr/>
          <a:lstStyle/>
          <a:p>
            <a:pPr marL="0" marR="0">
              <a:lnSpc>
                <a:spcPct val="107000"/>
              </a:lnSpc>
              <a:spcBef>
                <a:spcPts val="0"/>
              </a:spcBef>
              <a:spcAft>
                <a:spcPts val="0"/>
              </a:spcAft>
            </a:pPr>
            <a:r>
              <a:rPr lang="uk-UA" sz="2400" dirty="0">
                <a:latin typeface="Arial" panose="020B0604020202020204" pitchFamily="34" charset="0"/>
                <a:cs typeface="Arial" panose="020B0604020202020204" pitchFamily="34" charset="0"/>
              </a:rPr>
              <a:t>Вправа</a:t>
            </a:r>
            <a:r>
              <a:rPr lang="en-US" sz="2400" dirty="0">
                <a:latin typeface="Arial" panose="020B0604020202020204" pitchFamily="34" charset="0"/>
                <a:cs typeface="Arial" panose="020B0604020202020204" pitchFamily="34" charset="0"/>
              </a:rPr>
              <a:t> 1 </a:t>
            </a:r>
            <a:br>
              <a:rPr lang="en-US" sz="2400" dirty="0">
                <a:latin typeface="Arial" panose="020B0604020202020204" pitchFamily="34" charset="0"/>
                <a:cs typeface="Arial" panose="020B0604020202020204" pitchFamily="34" charset="0"/>
              </a:rPr>
            </a:br>
            <a:r>
              <a:rPr lang="uk-UA" sz="2400" dirty="0">
                <a:latin typeface="Arial" panose="020B0604020202020204" pitchFamily="34" charset="0"/>
                <a:cs typeface="Arial" panose="020B0604020202020204" pitchFamily="34" charset="0"/>
              </a:rPr>
              <a:t>«Знайдіть небезпечні фактори» – вправа зі штату Новий Південний Уельс (Австралія)</a:t>
            </a:r>
            <a:r>
              <a:rPr lang="en-US" sz="2400" dirty="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92</a:t>
            </a:fld>
            <a:endParaRPr lang="en-GB">
              <a:latin typeface="Arial" panose="020B0604020202020204" pitchFamily="34" charset="0"/>
              <a:cs typeface="Arial" panose="020B0604020202020204" pitchFamily="34" charset="0"/>
            </a:endParaRPr>
          </a:p>
        </p:txBody>
      </p:sp>
      <p:pic>
        <p:nvPicPr>
          <p:cNvPr id="7" name="Imagen 6" descr="52_slide-ilus.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0400" y="1300778"/>
            <a:ext cx="6959601" cy="4928642"/>
          </a:xfrm>
          <a:prstGeom prst="rect">
            <a:avLst/>
          </a:prstGeom>
        </p:spPr>
      </p:pic>
      <p:sp>
        <p:nvSpPr>
          <p:cNvPr id="9" name="CuadroTexto 8"/>
          <p:cNvSpPr txBox="1"/>
          <p:nvPr/>
        </p:nvSpPr>
        <p:spPr>
          <a:xfrm>
            <a:off x="397669" y="4018101"/>
            <a:ext cx="3911600" cy="1938992"/>
          </a:xfrm>
          <a:prstGeom prst="rect">
            <a:avLst/>
          </a:prstGeom>
          <a:noFill/>
        </p:spPr>
        <p:txBody>
          <a:bodyPr wrap="square" rtlCol="0">
            <a:spAutoFit/>
          </a:bodyPr>
          <a:lstStyle/>
          <a:p>
            <a:r>
              <a:rPr lang="uk-UA" sz="2000" i="1" dirty="0">
                <a:solidFill>
                  <a:schemeClr val="tx2"/>
                </a:solidFill>
                <a:latin typeface="Arial" panose="020B0604020202020204" pitchFamily="34" charset="0"/>
                <a:cs typeface="Arial" panose="020B0604020202020204" pitchFamily="34" charset="0"/>
              </a:rPr>
              <a:t>Скільки небезпечних та шкідливих професійних факторів ви можете знайти</a:t>
            </a:r>
            <a:r>
              <a:rPr lang="es-ES" sz="2000" i="1" dirty="0">
                <a:solidFill>
                  <a:schemeClr val="tx2"/>
                </a:solidFill>
                <a:latin typeface="Arial" panose="020B0604020202020204" pitchFamily="34" charset="0"/>
                <a:cs typeface="Arial" panose="020B0604020202020204" pitchFamily="34" charset="0"/>
              </a:rPr>
              <a:t>?</a:t>
            </a:r>
            <a:endParaRPr lang="ru-RU" sz="2000" i="1" dirty="0">
              <a:solidFill>
                <a:schemeClr val="tx2"/>
              </a:solidFill>
              <a:latin typeface="Arial" panose="020B0604020202020204" pitchFamily="34" charset="0"/>
              <a:cs typeface="Arial" panose="020B0604020202020204" pitchFamily="34" charset="0"/>
            </a:endParaRPr>
          </a:p>
          <a:p>
            <a:endParaRPr lang="ru-RU" sz="2000" i="1" dirty="0">
              <a:solidFill>
                <a:schemeClr val="tx2"/>
              </a:solidFill>
              <a:latin typeface="Arial" panose="020B0604020202020204" pitchFamily="34" charset="0"/>
              <a:cs typeface="Arial" panose="020B0604020202020204" pitchFamily="34" charset="0"/>
            </a:endParaRPr>
          </a:p>
          <a:p>
            <a:r>
              <a:rPr lang="ru-RU" sz="2000" i="1" dirty="0">
                <a:solidFill>
                  <a:schemeClr val="tx2"/>
                </a:solidFill>
                <a:latin typeface="Arial" panose="020B0604020202020204" pitchFamily="34" charset="0"/>
                <a:cs typeface="Arial" panose="020B0604020202020204" pitchFamily="34" charset="0"/>
              </a:rPr>
              <a:t>(</a:t>
            </a:r>
            <a:r>
              <a:rPr lang="uk-UA" sz="2000" i="1" u="sng" dirty="0">
                <a:solidFill>
                  <a:schemeClr val="tx2"/>
                </a:solidFill>
                <a:latin typeface="Arial" panose="020B0604020202020204" pitchFamily="34" charset="0"/>
                <a:cs typeface="Arial" panose="020B0604020202020204" pitchFamily="34" charset="0"/>
              </a:rPr>
              <a:t>Робочий зошит</a:t>
            </a:r>
          </a:p>
          <a:p>
            <a:r>
              <a:rPr lang="uk-UA" sz="2000" i="1" u="sng" dirty="0">
                <a:solidFill>
                  <a:schemeClr val="tx2"/>
                </a:solidFill>
                <a:latin typeface="Arial" panose="020B0604020202020204" pitchFamily="34" charset="0"/>
                <a:cs typeface="Arial" panose="020B0604020202020204" pitchFamily="34" charset="0"/>
              </a:rPr>
              <a:t>Робота в групах)</a:t>
            </a:r>
          </a:p>
        </p:txBody>
      </p:sp>
    </p:spTree>
    <p:extLst>
      <p:ext uri="{BB962C8B-B14F-4D97-AF65-F5344CB8AC3E}">
        <p14:creationId xmlns:p14="http://schemas.microsoft.com/office/powerpoint/2010/main" val="15906801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9">
            <a:extLst>
              <a:ext uri="{FF2B5EF4-FFF2-40B4-BE49-F238E27FC236}">
                <a16:creationId xmlns:a16="http://schemas.microsoft.com/office/drawing/2014/main" id="{F8DC987A-B9D2-A75E-A615-7088B682B48D}"/>
              </a:ext>
            </a:extLst>
          </p:cNvPr>
          <p:cNvSpPr/>
          <p:nvPr/>
        </p:nvSpPr>
        <p:spPr>
          <a:xfrm>
            <a:off x="0" y="3924300"/>
            <a:ext cx="12192000" cy="23424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4" name="CuadroTexto 8">
            <a:extLst>
              <a:ext uri="{FF2B5EF4-FFF2-40B4-BE49-F238E27FC236}">
                <a16:creationId xmlns:a16="http://schemas.microsoft.com/office/drawing/2014/main" id="{2B6D01B1-DB4D-DB0D-6B14-31AC7576BA0F}"/>
              </a:ext>
            </a:extLst>
          </p:cNvPr>
          <p:cNvSpPr txBox="1"/>
          <p:nvPr/>
        </p:nvSpPr>
        <p:spPr>
          <a:xfrm>
            <a:off x="397669" y="4018101"/>
            <a:ext cx="3911600" cy="1015663"/>
          </a:xfrm>
          <a:prstGeom prst="rect">
            <a:avLst/>
          </a:prstGeom>
          <a:noFill/>
        </p:spPr>
        <p:txBody>
          <a:bodyPr wrap="square" rtlCol="0">
            <a:spAutoFit/>
          </a:bodyPr>
          <a:lstStyle/>
          <a:p>
            <a:r>
              <a:rPr lang="uk-UA" sz="2000" i="1" dirty="0">
                <a:solidFill>
                  <a:schemeClr val="tx2"/>
                </a:solidFill>
                <a:latin typeface="Arial" panose="020B0604020202020204" pitchFamily="34" charset="0"/>
                <a:cs typeface="Arial" panose="020B0604020202020204" pitchFamily="34" charset="0"/>
              </a:rPr>
              <a:t>Скільки небезпечних та шкідливих професійних факторів ви можете знайти</a:t>
            </a:r>
            <a:r>
              <a:rPr lang="es-ES" sz="2000" i="1" dirty="0">
                <a:solidFill>
                  <a:schemeClr val="tx2"/>
                </a:solidFill>
                <a:latin typeface="Arial" panose="020B0604020202020204" pitchFamily="34" charset="0"/>
                <a:cs typeface="Arial" panose="020B0604020202020204" pitchFamily="34" charset="0"/>
              </a:rPr>
              <a:t>?</a:t>
            </a:r>
            <a:endParaRPr lang="ru-RU" sz="2000" i="1" dirty="0">
              <a:solidFill>
                <a:schemeClr val="tx2"/>
              </a:solidFill>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93</a:t>
            </a:fld>
            <a:endParaRPr lang="en-GB"/>
          </a:p>
        </p:txBody>
      </p:sp>
      <p:pic>
        <p:nvPicPr>
          <p:cNvPr id="3" name="Picture 2">
            <a:extLst>
              <a:ext uri="{FF2B5EF4-FFF2-40B4-BE49-F238E27FC236}">
                <a16:creationId xmlns:a16="http://schemas.microsoft.com/office/drawing/2014/main" id="{C817FDD5-EFED-C446-98B7-FD2A8A553B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67053" y="1300778"/>
            <a:ext cx="6962948" cy="4928642"/>
          </a:xfrm>
          <a:prstGeom prst="rect">
            <a:avLst/>
          </a:prstGeom>
        </p:spPr>
      </p:pic>
    </p:spTree>
    <p:extLst>
      <p:ext uri="{BB962C8B-B14F-4D97-AF65-F5344CB8AC3E}">
        <p14:creationId xmlns:p14="http://schemas.microsoft.com/office/powerpoint/2010/main" val="4118649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9">
            <a:extLst>
              <a:ext uri="{FF2B5EF4-FFF2-40B4-BE49-F238E27FC236}">
                <a16:creationId xmlns:a16="http://schemas.microsoft.com/office/drawing/2014/main" id="{D875D854-E910-4D0F-2198-61EAB9946332}"/>
              </a:ext>
            </a:extLst>
          </p:cNvPr>
          <p:cNvSpPr/>
          <p:nvPr/>
        </p:nvSpPr>
        <p:spPr>
          <a:xfrm>
            <a:off x="0" y="3924300"/>
            <a:ext cx="12192000" cy="23424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3" name="CuadroTexto 8">
            <a:extLst>
              <a:ext uri="{FF2B5EF4-FFF2-40B4-BE49-F238E27FC236}">
                <a16:creationId xmlns:a16="http://schemas.microsoft.com/office/drawing/2014/main" id="{39325F5C-21EE-0B73-2DB0-DCC3CBDBB750}"/>
              </a:ext>
            </a:extLst>
          </p:cNvPr>
          <p:cNvSpPr txBox="1"/>
          <p:nvPr/>
        </p:nvSpPr>
        <p:spPr>
          <a:xfrm>
            <a:off x="397669" y="4018101"/>
            <a:ext cx="3911600" cy="1015663"/>
          </a:xfrm>
          <a:prstGeom prst="rect">
            <a:avLst/>
          </a:prstGeom>
          <a:noFill/>
        </p:spPr>
        <p:txBody>
          <a:bodyPr wrap="square" rtlCol="0">
            <a:spAutoFit/>
          </a:bodyPr>
          <a:lstStyle/>
          <a:p>
            <a:r>
              <a:rPr lang="uk-UA" sz="2000" i="1" dirty="0">
                <a:solidFill>
                  <a:schemeClr val="tx2"/>
                </a:solidFill>
                <a:latin typeface="Arial" panose="020B0604020202020204" pitchFamily="34" charset="0"/>
                <a:cs typeface="Arial" panose="020B0604020202020204" pitchFamily="34" charset="0"/>
              </a:rPr>
              <a:t>Скільки небезпечних та шкідливих професійних факторів ви можете знайти</a:t>
            </a:r>
            <a:r>
              <a:rPr lang="es-ES" sz="2000" i="1" dirty="0">
                <a:solidFill>
                  <a:schemeClr val="tx2"/>
                </a:solidFill>
                <a:latin typeface="Arial" panose="020B0604020202020204" pitchFamily="34" charset="0"/>
                <a:cs typeface="Arial" panose="020B0604020202020204" pitchFamily="34" charset="0"/>
              </a:rPr>
              <a:t>?</a:t>
            </a:r>
            <a:endParaRPr lang="ru-RU" sz="2000" i="1" dirty="0">
              <a:solidFill>
                <a:schemeClr val="tx2"/>
              </a:solidFill>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94</a:t>
            </a:fld>
            <a:endParaRPr lang="en-GB"/>
          </a:p>
        </p:txBody>
      </p:sp>
      <p:pic>
        <p:nvPicPr>
          <p:cNvPr id="7" name="Imagen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0401" y="1318534"/>
            <a:ext cx="6959599" cy="4928641"/>
          </a:xfrm>
          <a:prstGeom prst="rect">
            <a:avLst/>
          </a:prstGeom>
        </p:spPr>
      </p:pic>
    </p:spTree>
    <p:extLst>
      <p:ext uri="{BB962C8B-B14F-4D97-AF65-F5344CB8AC3E}">
        <p14:creationId xmlns:p14="http://schemas.microsoft.com/office/powerpoint/2010/main" val="3617354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9">
            <a:extLst>
              <a:ext uri="{FF2B5EF4-FFF2-40B4-BE49-F238E27FC236}">
                <a16:creationId xmlns:a16="http://schemas.microsoft.com/office/drawing/2014/main" id="{C4144DA7-D423-D545-EE3A-29E381F1DC52}"/>
              </a:ext>
            </a:extLst>
          </p:cNvPr>
          <p:cNvSpPr/>
          <p:nvPr/>
        </p:nvSpPr>
        <p:spPr>
          <a:xfrm>
            <a:off x="0" y="3924300"/>
            <a:ext cx="12192000" cy="23424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4" name="CuadroTexto 8">
            <a:extLst>
              <a:ext uri="{FF2B5EF4-FFF2-40B4-BE49-F238E27FC236}">
                <a16:creationId xmlns:a16="http://schemas.microsoft.com/office/drawing/2014/main" id="{E4FD1338-5D11-9E1F-B32C-ED39EE8EB692}"/>
              </a:ext>
            </a:extLst>
          </p:cNvPr>
          <p:cNvSpPr txBox="1"/>
          <p:nvPr/>
        </p:nvSpPr>
        <p:spPr>
          <a:xfrm>
            <a:off x="397669" y="4018101"/>
            <a:ext cx="3911600" cy="1015663"/>
          </a:xfrm>
          <a:prstGeom prst="rect">
            <a:avLst/>
          </a:prstGeom>
          <a:noFill/>
        </p:spPr>
        <p:txBody>
          <a:bodyPr wrap="square" rtlCol="0">
            <a:spAutoFit/>
          </a:bodyPr>
          <a:lstStyle/>
          <a:p>
            <a:r>
              <a:rPr lang="uk-UA" sz="2000" i="1" dirty="0">
                <a:solidFill>
                  <a:schemeClr val="tx2"/>
                </a:solidFill>
                <a:latin typeface="Arial" panose="020B0604020202020204" pitchFamily="34" charset="0"/>
                <a:cs typeface="Arial" panose="020B0604020202020204" pitchFamily="34" charset="0"/>
              </a:rPr>
              <a:t>Скільки небезпечних та шкідливих професійних факторів ви можете знайти</a:t>
            </a:r>
            <a:r>
              <a:rPr lang="es-ES" sz="2000" i="1" dirty="0">
                <a:solidFill>
                  <a:schemeClr val="tx2"/>
                </a:solidFill>
                <a:latin typeface="Arial" panose="020B0604020202020204" pitchFamily="34" charset="0"/>
                <a:cs typeface="Arial" panose="020B0604020202020204" pitchFamily="34" charset="0"/>
              </a:rPr>
              <a:t>?</a:t>
            </a:r>
            <a:endParaRPr lang="ru-RU" sz="2000" i="1" dirty="0">
              <a:solidFill>
                <a:schemeClr val="tx2"/>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0EC1929-00B2-1344-9BE5-3148BBFCF4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4806" y="1263402"/>
            <a:ext cx="6995193" cy="4951467"/>
          </a:xfrm>
          <a:prstGeom prst="rect">
            <a:avLst/>
          </a:prstGeom>
        </p:spPr>
      </p:pic>
      <p:sp>
        <p:nvSpPr>
          <p:cNvPr id="5" name="Marcador de pie de página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95</a:t>
            </a:fld>
            <a:endParaRPr lang="en-GB"/>
          </a:p>
        </p:txBody>
      </p:sp>
      <p:grpSp>
        <p:nvGrpSpPr>
          <p:cNvPr id="19" name="Групувати 18">
            <a:extLst>
              <a:ext uri="{FF2B5EF4-FFF2-40B4-BE49-F238E27FC236}">
                <a16:creationId xmlns:a16="http://schemas.microsoft.com/office/drawing/2014/main" id="{F23BF0D9-75C5-435A-6195-07B924CA3D22}"/>
              </a:ext>
            </a:extLst>
          </p:cNvPr>
          <p:cNvGrpSpPr/>
          <p:nvPr/>
        </p:nvGrpSpPr>
        <p:grpSpPr>
          <a:xfrm>
            <a:off x="8595519" y="4365146"/>
            <a:ext cx="926306" cy="530704"/>
            <a:chOff x="8605044" y="4377846"/>
            <a:chExt cx="881856" cy="495779"/>
          </a:xfrm>
        </p:grpSpPr>
        <p:sp>
          <p:nvSpPr>
            <p:cNvPr id="13" name="Графіка 9">
              <a:extLst>
                <a:ext uri="{FF2B5EF4-FFF2-40B4-BE49-F238E27FC236}">
                  <a16:creationId xmlns:a16="http://schemas.microsoft.com/office/drawing/2014/main" id="{15AAF853-8DC6-C863-5C18-27931B9B56CD}"/>
                </a:ext>
              </a:extLst>
            </p:cNvPr>
            <p:cNvSpPr/>
            <p:nvPr/>
          </p:nvSpPr>
          <p:spPr>
            <a:xfrm>
              <a:off x="8605044" y="4377846"/>
              <a:ext cx="881856" cy="495779"/>
            </a:xfrm>
            <a:custGeom>
              <a:avLst/>
              <a:gdLst>
                <a:gd name="connsiteX0" fmla="*/ 665745 w 686363"/>
                <a:gd name="connsiteY0" fmla="*/ 42851 h 446416"/>
                <a:gd name="connsiteX1" fmla="*/ 399364 w 686363"/>
                <a:gd name="connsiteY1" fmla="*/ 0 h 446416"/>
                <a:gd name="connsiteX2" fmla="*/ 132195 w 686363"/>
                <a:gd name="connsiteY2" fmla="*/ 15398 h 446416"/>
                <a:gd name="connsiteX3" fmla="*/ 0 w 686363"/>
                <a:gd name="connsiteY3" fmla="*/ 145565 h 446416"/>
                <a:gd name="connsiteX4" fmla="*/ 13858 w 686363"/>
                <a:gd name="connsiteY4" fmla="*/ 255677 h 446416"/>
                <a:gd name="connsiteX5" fmla="*/ 83448 w 686363"/>
                <a:gd name="connsiteY5" fmla="*/ 393543 h 446416"/>
                <a:gd name="connsiteX6" fmla="*/ 327070 w 686363"/>
                <a:gd name="connsiteY6" fmla="*/ 439060 h 446416"/>
                <a:gd name="connsiteX7" fmla="*/ 601487 w 686363"/>
                <a:gd name="connsiteY7" fmla="*/ 433690 h 446416"/>
                <a:gd name="connsiteX8" fmla="*/ 679115 w 686363"/>
                <a:gd name="connsiteY8" fmla="*/ 255639 h 446416"/>
                <a:gd name="connsiteX9" fmla="*/ 665745 w 686363"/>
                <a:gd name="connsiteY9" fmla="*/ 42813 h 446416"/>
                <a:gd name="connsiteX0" fmla="*/ 837195 w 837195"/>
                <a:gd name="connsiteY0" fmla="*/ 52376 h 446416"/>
                <a:gd name="connsiteX1" fmla="*/ 399364 w 837195"/>
                <a:gd name="connsiteY1" fmla="*/ 0 h 446416"/>
                <a:gd name="connsiteX2" fmla="*/ 132195 w 837195"/>
                <a:gd name="connsiteY2" fmla="*/ 15398 h 446416"/>
                <a:gd name="connsiteX3" fmla="*/ 0 w 837195"/>
                <a:gd name="connsiteY3" fmla="*/ 145565 h 446416"/>
                <a:gd name="connsiteX4" fmla="*/ 13858 w 837195"/>
                <a:gd name="connsiteY4" fmla="*/ 255677 h 446416"/>
                <a:gd name="connsiteX5" fmla="*/ 83448 w 837195"/>
                <a:gd name="connsiteY5" fmla="*/ 393543 h 446416"/>
                <a:gd name="connsiteX6" fmla="*/ 327070 w 837195"/>
                <a:gd name="connsiteY6" fmla="*/ 439060 h 446416"/>
                <a:gd name="connsiteX7" fmla="*/ 601487 w 837195"/>
                <a:gd name="connsiteY7" fmla="*/ 433690 h 446416"/>
                <a:gd name="connsiteX8" fmla="*/ 679115 w 837195"/>
                <a:gd name="connsiteY8" fmla="*/ 255639 h 446416"/>
                <a:gd name="connsiteX9" fmla="*/ 665745 w 837195"/>
                <a:gd name="connsiteY9" fmla="*/ 42813 h 446416"/>
                <a:gd name="connsiteX10" fmla="*/ 837195 w 837195"/>
                <a:gd name="connsiteY10" fmla="*/ 52376 h 446416"/>
                <a:gd name="connsiteX0" fmla="*/ 837195 w 860368"/>
                <a:gd name="connsiteY0" fmla="*/ 52376 h 446416"/>
                <a:gd name="connsiteX1" fmla="*/ 399364 w 860368"/>
                <a:gd name="connsiteY1" fmla="*/ 0 h 446416"/>
                <a:gd name="connsiteX2" fmla="*/ 132195 w 860368"/>
                <a:gd name="connsiteY2" fmla="*/ 15398 h 446416"/>
                <a:gd name="connsiteX3" fmla="*/ 0 w 860368"/>
                <a:gd name="connsiteY3" fmla="*/ 145565 h 446416"/>
                <a:gd name="connsiteX4" fmla="*/ 13858 w 860368"/>
                <a:gd name="connsiteY4" fmla="*/ 255677 h 446416"/>
                <a:gd name="connsiteX5" fmla="*/ 83448 w 860368"/>
                <a:gd name="connsiteY5" fmla="*/ 393543 h 446416"/>
                <a:gd name="connsiteX6" fmla="*/ 327070 w 860368"/>
                <a:gd name="connsiteY6" fmla="*/ 439060 h 446416"/>
                <a:gd name="connsiteX7" fmla="*/ 601487 w 860368"/>
                <a:gd name="connsiteY7" fmla="*/ 433690 h 446416"/>
                <a:gd name="connsiteX8" fmla="*/ 679115 w 860368"/>
                <a:gd name="connsiteY8" fmla="*/ 255639 h 446416"/>
                <a:gd name="connsiteX9" fmla="*/ 851482 w 860368"/>
                <a:gd name="connsiteY9" fmla="*/ 199975 h 446416"/>
                <a:gd name="connsiteX10" fmla="*/ 837195 w 860368"/>
                <a:gd name="connsiteY10" fmla="*/ 52376 h 446416"/>
                <a:gd name="connsiteX0" fmla="*/ 837195 w 859715"/>
                <a:gd name="connsiteY0" fmla="*/ 52376 h 446416"/>
                <a:gd name="connsiteX1" fmla="*/ 399364 w 859715"/>
                <a:gd name="connsiteY1" fmla="*/ 0 h 446416"/>
                <a:gd name="connsiteX2" fmla="*/ 132195 w 859715"/>
                <a:gd name="connsiteY2" fmla="*/ 15398 h 446416"/>
                <a:gd name="connsiteX3" fmla="*/ 0 w 859715"/>
                <a:gd name="connsiteY3" fmla="*/ 145565 h 446416"/>
                <a:gd name="connsiteX4" fmla="*/ 13858 w 859715"/>
                <a:gd name="connsiteY4" fmla="*/ 255677 h 446416"/>
                <a:gd name="connsiteX5" fmla="*/ 83448 w 859715"/>
                <a:gd name="connsiteY5" fmla="*/ 393543 h 446416"/>
                <a:gd name="connsiteX6" fmla="*/ 327070 w 859715"/>
                <a:gd name="connsiteY6" fmla="*/ 439060 h 446416"/>
                <a:gd name="connsiteX7" fmla="*/ 601487 w 859715"/>
                <a:gd name="connsiteY7" fmla="*/ 433690 h 446416"/>
                <a:gd name="connsiteX8" fmla="*/ 836277 w 859715"/>
                <a:gd name="connsiteY8" fmla="*/ 384226 h 446416"/>
                <a:gd name="connsiteX9" fmla="*/ 851482 w 859715"/>
                <a:gd name="connsiteY9" fmla="*/ 199975 h 446416"/>
                <a:gd name="connsiteX10" fmla="*/ 837195 w 859715"/>
                <a:gd name="connsiteY10" fmla="*/ 52376 h 446416"/>
                <a:gd name="connsiteX0" fmla="*/ 837195 w 868008"/>
                <a:gd name="connsiteY0" fmla="*/ 52376 h 446416"/>
                <a:gd name="connsiteX1" fmla="*/ 399364 w 868008"/>
                <a:gd name="connsiteY1" fmla="*/ 0 h 446416"/>
                <a:gd name="connsiteX2" fmla="*/ 132195 w 868008"/>
                <a:gd name="connsiteY2" fmla="*/ 15398 h 446416"/>
                <a:gd name="connsiteX3" fmla="*/ 0 w 868008"/>
                <a:gd name="connsiteY3" fmla="*/ 145565 h 446416"/>
                <a:gd name="connsiteX4" fmla="*/ 13858 w 868008"/>
                <a:gd name="connsiteY4" fmla="*/ 255677 h 446416"/>
                <a:gd name="connsiteX5" fmla="*/ 83448 w 868008"/>
                <a:gd name="connsiteY5" fmla="*/ 393543 h 446416"/>
                <a:gd name="connsiteX6" fmla="*/ 327070 w 868008"/>
                <a:gd name="connsiteY6" fmla="*/ 439060 h 446416"/>
                <a:gd name="connsiteX7" fmla="*/ 601487 w 868008"/>
                <a:gd name="connsiteY7" fmla="*/ 433690 h 446416"/>
                <a:gd name="connsiteX8" fmla="*/ 836277 w 868008"/>
                <a:gd name="connsiteY8" fmla="*/ 384226 h 446416"/>
                <a:gd name="connsiteX9" fmla="*/ 865770 w 868008"/>
                <a:gd name="connsiteY9" fmla="*/ 207118 h 446416"/>
                <a:gd name="connsiteX10" fmla="*/ 837195 w 868008"/>
                <a:gd name="connsiteY10" fmla="*/ 52376 h 446416"/>
                <a:gd name="connsiteX0" fmla="*/ 837195 w 868122"/>
                <a:gd name="connsiteY0" fmla="*/ 52376 h 447363"/>
                <a:gd name="connsiteX1" fmla="*/ 399364 w 868122"/>
                <a:gd name="connsiteY1" fmla="*/ 0 h 447363"/>
                <a:gd name="connsiteX2" fmla="*/ 132195 w 868122"/>
                <a:gd name="connsiteY2" fmla="*/ 15398 h 447363"/>
                <a:gd name="connsiteX3" fmla="*/ 0 w 868122"/>
                <a:gd name="connsiteY3" fmla="*/ 145565 h 447363"/>
                <a:gd name="connsiteX4" fmla="*/ 13858 w 868122"/>
                <a:gd name="connsiteY4" fmla="*/ 255677 h 447363"/>
                <a:gd name="connsiteX5" fmla="*/ 83448 w 868122"/>
                <a:gd name="connsiteY5" fmla="*/ 393543 h 447363"/>
                <a:gd name="connsiteX6" fmla="*/ 327070 w 868122"/>
                <a:gd name="connsiteY6" fmla="*/ 439060 h 447363"/>
                <a:gd name="connsiteX7" fmla="*/ 599105 w 868122"/>
                <a:gd name="connsiteY7" fmla="*/ 436071 h 447363"/>
                <a:gd name="connsiteX8" fmla="*/ 836277 w 868122"/>
                <a:gd name="connsiteY8" fmla="*/ 384226 h 447363"/>
                <a:gd name="connsiteX9" fmla="*/ 865770 w 868122"/>
                <a:gd name="connsiteY9" fmla="*/ 207118 h 447363"/>
                <a:gd name="connsiteX10" fmla="*/ 837195 w 868122"/>
                <a:gd name="connsiteY10" fmla="*/ 52376 h 447363"/>
                <a:gd name="connsiteX0" fmla="*/ 837195 w 868122"/>
                <a:gd name="connsiteY0" fmla="*/ 52376 h 447363"/>
                <a:gd name="connsiteX1" fmla="*/ 399364 w 868122"/>
                <a:gd name="connsiteY1" fmla="*/ 0 h 447363"/>
                <a:gd name="connsiteX2" fmla="*/ 132195 w 868122"/>
                <a:gd name="connsiteY2" fmla="*/ 15398 h 447363"/>
                <a:gd name="connsiteX3" fmla="*/ 0 w 868122"/>
                <a:gd name="connsiteY3" fmla="*/ 145565 h 447363"/>
                <a:gd name="connsiteX4" fmla="*/ 13858 w 868122"/>
                <a:gd name="connsiteY4" fmla="*/ 255677 h 447363"/>
                <a:gd name="connsiteX5" fmla="*/ 83448 w 868122"/>
                <a:gd name="connsiteY5" fmla="*/ 393543 h 447363"/>
                <a:gd name="connsiteX6" fmla="*/ 327070 w 868122"/>
                <a:gd name="connsiteY6" fmla="*/ 439060 h 447363"/>
                <a:gd name="connsiteX7" fmla="*/ 599105 w 868122"/>
                <a:gd name="connsiteY7" fmla="*/ 436071 h 447363"/>
                <a:gd name="connsiteX8" fmla="*/ 836277 w 868122"/>
                <a:gd name="connsiteY8" fmla="*/ 384226 h 447363"/>
                <a:gd name="connsiteX9" fmla="*/ 865770 w 868122"/>
                <a:gd name="connsiteY9" fmla="*/ 207118 h 447363"/>
                <a:gd name="connsiteX10" fmla="*/ 837195 w 868122"/>
                <a:gd name="connsiteY10" fmla="*/ 52376 h 447363"/>
                <a:gd name="connsiteX0" fmla="*/ 837195 w 868122"/>
                <a:gd name="connsiteY0" fmla="*/ 52376 h 443038"/>
                <a:gd name="connsiteX1" fmla="*/ 399364 w 868122"/>
                <a:gd name="connsiteY1" fmla="*/ 0 h 443038"/>
                <a:gd name="connsiteX2" fmla="*/ 132195 w 868122"/>
                <a:gd name="connsiteY2" fmla="*/ 15398 h 443038"/>
                <a:gd name="connsiteX3" fmla="*/ 0 w 868122"/>
                <a:gd name="connsiteY3" fmla="*/ 145565 h 443038"/>
                <a:gd name="connsiteX4" fmla="*/ 13858 w 868122"/>
                <a:gd name="connsiteY4" fmla="*/ 255677 h 443038"/>
                <a:gd name="connsiteX5" fmla="*/ 83448 w 868122"/>
                <a:gd name="connsiteY5" fmla="*/ 393543 h 443038"/>
                <a:gd name="connsiteX6" fmla="*/ 327070 w 868122"/>
                <a:gd name="connsiteY6" fmla="*/ 439060 h 443038"/>
                <a:gd name="connsiteX7" fmla="*/ 599105 w 868122"/>
                <a:gd name="connsiteY7" fmla="*/ 436071 h 443038"/>
                <a:gd name="connsiteX8" fmla="*/ 836277 w 868122"/>
                <a:gd name="connsiteY8" fmla="*/ 384226 h 443038"/>
                <a:gd name="connsiteX9" fmla="*/ 865770 w 868122"/>
                <a:gd name="connsiteY9" fmla="*/ 207118 h 443038"/>
                <a:gd name="connsiteX10" fmla="*/ 837195 w 868122"/>
                <a:gd name="connsiteY10" fmla="*/ 52376 h 443038"/>
                <a:gd name="connsiteX0" fmla="*/ 837195 w 867895"/>
                <a:gd name="connsiteY0" fmla="*/ 52376 h 444147"/>
                <a:gd name="connsiteX1" fmla="*/ 399364 w 867895"/>
                <a:gd name="connsiteY1" fmla="*/ 0 h 444147"/>
                <a:gd name="connsiteX2" fmla="*/ 132195 w 867895"/>
                <a:gd name="connsiteY2" fmla="*/ 15398 h 444147"/>
                <a:gd name="connsiteX3" fmla="*/ 0 w 867895"/>
                <a:gd name="connsiteY3" fmla="*/ 145565 h 444147"/>
                <a:gd name="connsiteX4" fmla="*/ 13858 w 867895"/>
                <a:gd name="connsiteY4" fmla="*/ 255677 h 444147"/>
                <a:gd name="connsiteX5" fmla="*/ 83448 w 867895"/>
                <a:gd name="connsiteY5" fmla="*/ 393543 h 444147"/>
                <a:gd name="connsiteX6" fmla="*/ 327070 w 867895"/>
                <a:gd name="connsiteY6" fmla="*/ 439060 h 444147"/>
                <a:gd name="connsiteX7" fmla="*/ 603868 w 867895"/>
                <a:gd name="connsiteY7" fmla="*/ 438452 h 444147"/>
                <a:gd name="connsiteX8" fmla="*/ 836277 w 867895"/>
                <a:gd name="connsiteY8" fmla="*/ 384226 h 444147"/>
                <a:gd name="connsiteX9" fmla="*/ 865770 w 867895"/>
                <a:gd name="connsiteY9" fmla="*/ 207118 h 444147"/>
                <a:gd name="connsiteX10" fmla="*/ 837195 w 867895"/>
                <a:gd name="connsiteY10" fmla="*/ 52376 h 444147"/>
                <a:gd name="connsiteX0" fmla="*/ 837195 w 867895"/>
                <a:gd name="connsiteY0" fmla="*/ 61901 h 453672"/>
                <a:gd name="connsiteX1" fmla="*/ 406508 w 867895"/>
                <a:gd name="connsiteY1" fmla="*/ 0 h 453672"/>
                <a:gd name="connsiteX2" fmla="*/ 132195 w 867895"/>
                <a:gd name="connsiteY2" fmla="*/ 24923 h 453672"/>
                <a:gd name="connsiteX3" fmla="*/ 0 w 867895"/>
                <a:gd name="connsiteY3" fmla="*/ 155090 h 453672"/>
                <a:gd name="connsiteX4" fmla="*/ 13858 w 867895"/>
                <a:gd name="connsiteY4" fmla="*/ 265202 h 453672"/>
                <a:gd name="connsiteX5" fmla="*/ 83448 w 867895"/>
                <a:gd name="connsiteY5" fmla="*/ 403068 h 453672"/>
                <a:gd name="connsiteX6" fmla="*/ 327070 w 867895"/>
                <a:gd name="connsiteY6" fmla="*/ 448585 h 453672"/>
                <a:gd name="connsiteX7" fmla="*/ 603868 w 867895"/>
                <a:gd name="connsiteY7" fmla="*/ 447977 h 453672"/>
                <a:gd name="connsiteX8" fmla="*/ 836277 w 867895"/>
                <a:gd name="connsiteY8" fmla="*/ 393751 h 453672"/>
                <a:gd name="connsiteX9" fmla="*/ 865770 w 867895"/>
                <a:gd name="connsiteY9" fmla="*/ 216643 h 453672"/>
                <a:gd name="connsiteX10" fmla="*/ 837195 w 867895"/>
                <a:gd name="connsiteY10" fmla="*/ 61901 h 453672"/>
                <a:gd name="connsiteX0" fmla="*/ 727658 w 875924"/>
                <a:gd name="connsiteY0" fmla="*/ 40708 h 453910"/>
                <a:gd name="connsiteX1" fmla="*/ 406508 w 875924"/>
                <a:gd name="connsiteY1" fmla="*/ 238 h 453910"/>
                <a:gd name="connsiteX2" fmla="*/ 132195 w 875924"/>
                <a:gd name="connsiteY2" fmla="*/ 25161 h 453910"/>
                <a:gd name="connsiteX3" fmla="*/ 0 w 875924"/>
                <a:gd name="connsiteY3" fmla="*/ 155328 h 453910"/>
                <a:gd name="connsiteX4" fmla="*/ 13858 w 875924"/>
                <a:gd name="connsiteY4" fmla="*/ 265440 h 453910"/>
                <a:gd name="connsiteX5" fmla="*/ 83448 w 875924"/>
                <a:gd name="connsiteY5" fmla="*/ 403306 h 453910"/>
                <a:gd name="connsiteX6" fmla="*/ 327070 w 875924"/>
                <a:gd name="connsiteY6" fmla="*/ 448823 h 453910"/>
                <a:gd name="connsiteX7" fmla="*/ 603868 w 875924"/>
                <a:gd name="connsiteY7" fmla="*/ 448215 h 453910"/>
                <a:gd name="connsiteX8" fmla="*/ 836277 w 875924"/>
                <a:gd name="connsiteY8" fmla="*/ 393989 h 453910"/>
                <a:gd name="connsiteX9" fmla="*/ 865770 w 875924"/>
                <a:gd name="connsiteY9" fmla="*/ 216881 h 453910"/>
                <a:gd name="connsiteX10" fmla="*/ 727658 w 875924"/>
                <a:gd name="connsiteY10" fmla="*/ 40708 h 453910"/>
                <a:gd name="connsiteX0" fmla="*/ 772902 w 872593"/>
                <a:gd name="connsiteY0" fmla="*/ 53015 h 454311"/>
                <a:gd name="connsiteX1" fmla="*/ 406508 w 872593"/>
                <a:gd name="connsiteY1" fmla="*/ 639 h 454311"/>
                <a:gd name="connsiteX2" fmla="*/ 132195 w 872593"/>
                <a:gd name="connsiteY2" fmla="*/ 25562 h 454311"/>
                <a:gd name="connsiteX3" fmla="*/ 0 w 872593"/>
                <a:gd name="connsiteY3" fmla="*/ 155729 h 454311"/>
                <a:gd name="connsiteX4" fmla="*/ 13858 w 872593"/>
                <a:gd name="connsiteY4" fmla="*/ 265841 h 454311"/>
                <a:gd name="connsiteX5" fmla="*/ 83448 w 872593"/>
                <a:gd name="connsiteY5" fmla="*/ 403707 h 454311"/>
                <a:gd name="connsiteX6" fmla="*/ 327070 w 872593"/>
                <a:gd name="connsiteY6" fmla="*/ 449224 h 454311"/>
                <a:gd name="connsiteX7" fmla="*/ 603868 w 872593"/>
                <a:gd name="connsiteY7" fmla="*/ 448616 h 454311"/>
                <a:gd name="connsiteX8" fmla="*/ 836277 w 872593"/>
                <a:gd name="connsiteY8" fmla="*/ 394390 h 454311"/>
                <a:gd name="connsiteX9" fmla="*/ 865770 w 872593"/>
                <a:gd name="connsiteY9" fmla="*/ 217282 h 454311"/>
                <a:gd name="connsiteX10" fmla="*/ 772902 w 872593"/>
                <a:gd name="connsiteY10" fmla="*/ 53015 h 454311"/>
                <a:gd name="connsiteX0" fmla="*/ 772902 w 872593"/>
                <a:gd name="connsiteY0" fmla="*/ 53015 h 454311"/>
                <a:gd name="connsiteX1" fmla="*/ 406508 w 872593"/>
                <a:gd name="connsiteY1" fmla="*/ 639 h 454311"/>
                <a:gd name="connsiteX2" fmla="*/ 132195 w 872593"/>
                <a:gd name="connsiteY2" fmla="*/ 25562 h 454311"/>
                <a:gd name="connsiteX3" fmla="*/ 0 w 872593"/>
                <a:gd name="connsiteY3" fmla="*/ 155729 h 454311"/>
                <a:gd name="connsiteX4" fmla="*/ 13858 w 872593"/>
                <a:gd name="connsiteY4" fmla="*/ 265841 h 454311"/>
                <a:gd name="connsiteX5" fmla="*/ 83448 w 872593"/>
                <a:gd name="connsiteY5" fmla="*/ 403707 h 454311"/>
                <a:gd name="connsiteX6" fmla="*/ 327070 w 872593"/>
                <a:gd name="connsiteY6" fmla="*/ 449224 h 454311"/>
                <a:gd name="connsiteX7" fmla="*/ 603868 w 872593"/>
                <a:gd name="connsiteY7" fmla="*/ 448616 h 454311"/>
                <a:gd name="connsiteX8" fmla="*/ 836277 w 872593"/>
                <a:gd name="connsiteY8" fmla="*/ 394390 h 454311"/>
                <a:gd name="connsiteX9" fmla="*/ 865770 w 872593"/>
                <a:gd name="connsiteY9" fmla="*/ 217282 h 454311"/>
                <a:gd name="connsiteX10" fmla="*/ 772902 w 872593"/>
                <a:gd name="connsiteY10" fmla="*/ 53015 h 454311"/>
                <a:gd name="connsiteX0" fmla="*/ 772902 w 872593"/>
                <a:gd name="connsiteY0" fmla="*/ 41681 h 442977"/>
                <a:gd name="connsiteX1" fmla="*/ 413652 w 872593"/>
                <a:gd name="connsiteY1" fmla="*/ 1211 h 442977"/>
                <a:gd name="connsiteX2" fmla="*/ 132195 w 872593"/>
                <a:gd name="connsiteY2" fmla="*/ 14228 h 442977"/>
                <a:gd name="connsiteX3" fmla="*/ 0 w 872593"/>
                <a:gd name="connsiteY3" fmla="*/ 144395 h 442977"/>
                <a:gd name="connsiteX4" fmla="*/ 13858 w 872593"/>
                <a:gd name="connsiteY4" fmla="*/ 254507 h 442977"/>
                <a:gd name="connsiteX5" fmla="*/ 83448 w 872593"/>
                <a:gd name="connsiteY5" fmla="*/ 392373 h 442977"/>
                <a:gd name="connsiteX6" fmla="*/ 327070 w 872593"/>
                <a:gd name="connsiteY6" fmla="*/ 437890 h 442977"/>
                <a:gd name="connsiteX7" fmla="*/ 603868 w 872593"/>
                <a:gd name="connsiteY7" fmla="*/ 437282 h 442977"/>
                <a:gd name="connsiteX8" fmla="*/ 836277 w 872593"/>
                <a:gd name="connsiteY8" fmla="*/ 383056 h 442977"/>
                <a:gd name="connsiteX9" fmla="*/ 865770 w 872593"/>
                <a:gd name="connsiteY9" fmla="*/ 205948 h 442977"/>
                <a:gd name="connsiteX10" fmla="*/ 772902 w 872593"/>
                <a:gd name="connsiteY10" fmla="*/ 41681 h 442977"/>
                <a:gd name="connsiteX0" fmla="*/ 843772 w 881491"/>
                <a:gd name="connsiteY0" fmla="*/ 32491 h 442470"/>
                <a:gd name="connsiteX1" fmla="*/ 413652 w 881491"/>
                <a:gd name="connsiteY1" fmla="*/ 704 h 442470"/>
                <a:gd name="connsiteX2" fmla="*/ 132195 w 881491"/>
                <a:gd name="connsiteY2" fmla="*/ 13721 h 442470"/>
                <a:gd name="connsiteX3" fmla="*/ 0 w 881491"/>
                <a:gd name="connsiteY3" fmla="*/ 143888 h 442470"/>
                <a:gd name="connsiteX4" fmla="*/ 13858 w 881491"/>
                <a:gd name="connsiteY4" fmla="*/ 254000 h 442470"/>
                <a:gd name="connsiteX5" fmla="*/ 83448 w 881491"/>
                <a:gd name="connsiteY5" fmla="*/ 391866 h 442470"/>
                <a:gd name="connsiteX6" fmla="*/ 327070 w 881491"/>
                <a:gd name="connsiteY6" fmla="*/ 437383 h 442470"/>
                <a:gd name="connsiteX7" fmla="*/ 603868 w 881491"/>
                <a:gd name="connsiteY7" fmla="*/ 436775 h 442470"/>
                <a:gd name="connsiteX8" fmla="*/ 836277 w 881491"/>
                <a:gd name="connsiteY8" fmla="*/ 382549 h 442470"/>
                <a:gd name="connsiteX9" fmla="*/ 865770 w 881491"/>
                <a:gd name="connsiteY9" fmla="*/ 205441 h 442470"/>
                <a:gd name="connsiteX10" fmla="*/ 843772 w 881491"/>
                <a:gd name="connsiteY10" fmla="*/ 32491 h 442470"/>
                <a:gd name="connsiteX0" fmla="*/ 811290 w 869778"/>
                <a:gd name="connsiteY0" fmla="*/ 50910 h 443523"/>
                <a:gd name="connsiteX1" fmla="*/ 413652 w 869778"/>
                <a:gd name="connsiteY1" fmla="*/ 1757 h 443523"/>
                <a:gd name="connsiteX2" fmla="*/ 132195 w 869778"/>
                <a:gd name="connsiteY2" fmla="*/ 14774 h 443523"/>
                <a:gd name="connsiteX3" fmla="*/ 0 w 869778"/>
                <a:gd name="connsiteY3" fmla="*/ 144941 h 443523"/>
                <a:gd name="connsiteX4" fmla="*/ 13858 w 869778"/>
                <a:gd name="connsiteY4" fmla="*/ 255053 h 443523"/>
                <a:gd name="connsiteX5" fmla="*/ 83448 w 869778"/>
                <a:gd name="connsiteY5" fmla="*/ 392919 h 443523"/>
                <a:gd name="connsiteX6" fmla="*/ 327070 w 869778"/>
                <a:gd name="connsiteY6" fmla="*/ 438436 h 443523"/>
                <a:gd name="connsiteX7" fmla="*/ 603868 w 869778"/>
                <a:gd name="connsiteY7" fmla="*/ 437828 h 443523"/>
                <a:gd name="connsiteX8" fmla="*/ 836277 w 869778"/>
                <a:gd name="connsiteY8" fmla="*/ 383602 h 443523"/>
                <a:gd name="connsiteX9" fmla="*/ 865770 w 869778"/>
                <a:gd name="connsiteY9" fmla="*/ 206494 h 443523"/>
                <a:gd name="connsiteX10" fmla="*/ 811290 w 869778"/>
                <a:gd name="connsiteY10" fmla="*/ 50910 h 443523"/>
                <a:gd name="connsiteX0" fmla="*/ 811290 w 868978"/>
                <a:gd name="connsiteY0" fmla="*/ 50910 h 443523"/>
                <a:gd name="connsiteX1" fmla="*/ 413652 w 868978"/>
                <a:gd name="connsiteY1" fmla="*/ 1757 h 443523"/>
                <a:gd name="connsiteX2" fmla="*/ 132195 w 868978"/>
                <a:gd name="connsiteY2" fmla="*/ 14774 h 443523"/>
                <a:gd name="connsiteX3" fmla="*/ 0 w 868978"/>
                <a:gd name="connsiteY3" fmla="*/ 144941 h 443523"/>
                <a:gd name="connsiteX4" fmla="*/ 13858 w 868978"/>
                <a:gd name="connsiteY4" fmla="*/ 255053 h 443523"/>
                <a:gd name="connsiteX5" fmla="*/ 83448 w 868978"/>
                <a:gd name="connsiteY5" fmla="*/ 392919 h 443523"/>
                <a:gd name="connsiteX6" fmla="*/ 327070 w 868978"/>
                <a:gd name="connsiteY6" fmla="*/ 438436 h 443523"/>
                <a:gd name="connsiteX7" fmla="*/ 603868 w 868978"/>
                <a:gd name="connsiteY7" fmla="*/ 437828 h 443523"/>
                <a:gd name="connsiteX8" fmla="*/ 836277 w 868978"/>
                <a:gd name="connsiteY8" fmla="*/ 383602 h 443523"/>
                <a:gd name="connsiteX9" fmla="*/ 865770 w 868978"/>
                <a:gd name="connsiteY9" fmla="*/ 206494 h 443523"/>
                <a:gd name="connsiteX10" fmla="*/ 811290 w 868978"/>
                <a:gd name="connsiteY10" fmla="*/ 50910 h 443523"/>
                <a:gd name="connsiteX0" fmla="*/ 811290 w 871351"/>
                <a:gd name="connsiteY0" fmla="*/ 50910 h 443523"/>
                <a:gd name="connsiteX1" fmla="*/ 413652 w 871351"/>
                <a:gd name="connsiteY1" fmla="*/ 1757 h 443523"/>
                <a:gd name="connsiteX2" fmla="*/ 132195 w 871351"/>
                <a:gd name="connsiteY2" fmla="*/ 14774 h 443523"/>
                <a:gd name="connsiteX3" fmla="*/ 0 w 871351"/>
                <a:gd name="connsiteY3" fmla="*/ 144941 h 443523"/>
                <a:gd name="connsiteX4" fmla="*/ 13858 w 871351"/>
                <a:gd name="connsiteY4" fmla="*/ 255053 h 443523"/>
                <a:gd name="connsiteX5" fmla="*/ 83448 w 871351"/>
                <a:gd name="connsiteY5" fmla="*/ 392919 h 443523"/>
                <a:gd name="connsiteX6" fmla="*/ 327070 w 871351"/>
                <a:gd name="connsiteY6" fmla="*/ 438436 h 443523"/>
                <a:gd name="connsiteX7" fmla="*/ 603868 w 871351"/>
                <a:gd name="connsiteY7" fmla="*/ 437828 h 443523"/>
                <a:gd name="connsiteX8" fmla="*/ 836277 w 871351"/>
                <a:gd name="connsiteY8" fmla="*/ 383602 h 443523"/>
                <a:gd name="connsiteX9" fmla="*/ 868723 w 871351"/>
                <a:gd name="connsiteY9" fmla="*/ 220966 h 443523"/>
                <a:gd name="connsiteX10" fmla="*/ 811290 w 871351"/>
                <a:gd name="connsiteY10" fmla="*/ 50910 h 443523"/>
                <a:gd name="connsiteX0" fmla="*/ 811290 w 869128"/>
                <a:gd name="connsiteY0" fmla="*/ 50910 h 443523"/>
                <a:gd name="connsiteX1" fmla="*/ 413652 w 869128"/>
                <a:gd name="connsiteY1" fmla="*/ 1757 h 443523"/>
                <a:gd name="connsiteX2" fmla="*/ 132195 w 869128"/>
                <a:gd name="connsiteY2" fmla="*/ 14774 h 443523"/>
                <a:gd name="connsiteX3" fmla="*/ 0 w 869128"/>
                <a:gd name="connsiteY3" fmla="*/ 144941 h 443523"/>
                <a:gd name="connsiteX4" fmla="*/ 13858 w 869128"/>
                <a:gd name="connsiteY4" fmla="*/ 255053 h 443523"/>
                <a:gd name="connsiteX5" fmla="*/ 83448 w 869128"/>
                <a:gd name="connsiteY5" fmla="*/ 392919 h 443523"/>
                <a:gd name="connsiteX6" fmla="*/ 327070 w 869128"/>
                <a:gd name="connsiteY6" fmla="*/ 438436 h 443523"/>
                <a:gd name="connsiteX7" fmla="*/ 603868 w 869128"/>
                <a:gd name="connsiteY7" fmla="*/ 437828 h 443523"/>
                <a:gd name="connsiteX8" fmla="*/ 822989 w 869128"/>
                <a:gd name="connsiteY8" fmla="*/ 396626 h 443523"/>
                <a:gd name="connsiteX9" fmla="*/ 868723 w 869128"/>
                <a:gd name="connsiteY9" fmla="*/ 220966 h 443523"/>
                <a:gd name="connsiteX10" fmla="*/ 811290 w 869128"/>
                <a:gd name="connsiteY10" fmla="*/ 50910 h 443523"/>
                <a:gd name="connsiteX0" fmla="*/ 811290 w 869465"/>
                <a:gd name="connsiteY0" fmla="*/ 50910 h 443523"/>
                <a:gd name="connsiteX1" fmla="*/ 413652 w 869465"/>
                <a:gd name="connsiteY1" fmla="*/ 1757 h 443523"/>
                <a:gd name="connsiteX2" fmla="*/ 132195 w 869465"/>
                <a:gd name="connsiteY2" fmla="*/ 14774 h 443523"/>
                <a:gd name="connsiteX3" fmla="*/ 0 w 869465"/>
                <a:gd name="connsiteY3" fmla="*/ 144941 h 443523"/>
                <a:gd name="connsiteX4" fmla="*/ 13858 w 869465"/>
                <a:gd name="connsiteY4" fmla="*/ 255053 h 443523"/>
                <a:gd name="connsiteX5" fmla="*/ 83448 w 869465"/>
                <a:gd name="connsiteY5" fmla="*/ 392919 h 443523"/>
                <a:gd name="connsiteX6" fmla="*/ 327070 w 869465"/>
                <a:gd name="connsiteY6" fmla="*/ 438436 h 443523"/>
                <a:gd name="connsiteX7" fmla="*/ 603868 w 869465"/>
                <a:gd name="connsiteY7" fmla="*/ 437828 h 443523"/>
                <a:gd name="connsiteX8" fmla="*/ 822989 w 869465"/>
                <a:gd name="connsiteY8" fmla="*/ 396626 h 443523"/>
                <a:gd name="connsiteX9" fmla="*/ 868723 w 869465"/>
                <a:gd name="connsiteY9" fmla="*/ 220966 h 443523"/>
                <a:gd name="connsiteX10" fmla="*/ 811290 w 869465"/>
                <a:gd name="connsiteY10" fmla="*/ 50910 h 443523"/>
                <a:gd name="connsiteX0" fmla="*/ 811290 w 869311"/>
                <a:gd name="connsiteY0" fmla="*/ 50910 h 443523"/>
                <a:gd name="connsiteX1" fmla="*/ 413652 w 869311"/>
                <a:gd name="connsiteY1" fmla="*/ 1757 h 443523"/>
                <a:gd name="connsiteX2" fmla="*/ 132195 w 869311"/>
                <a:gd name="connsiteY2" fmla="*/ 14774 h 443523"/>
                <a:gd name="connsiteX3" fmla="*/ 0 w 869311"/>
                <a:gd name="connsiteY3" fmla="*/ 144941 h 443523"/>
                <a:gd name="connsiteX4" fmla="*/ 13858 w 869311"/>
                <a:gd name="connsiteY4" fmla="*/ 255053 h 443523"/>
                <a:gd name="connsiteX5" fmla="*/ 83448 w 869311"/>
                <a:gd name="connsiteY5" fmla="*/ 392919 h 443523"/>
                <a:gd name="connsiteX6" fmla="*/ 327070 w 869311"/>
                <a:gd name="connsiteY6" fmla="*/ 438436 h 443523"/>
                <a:gd name="connsiteX7" fmla="*/ 603868 w 869311"/>
                <a:gd name="connsiteY7" fmla="*/ 437828 h 443523"/>
                <a:gd name="connsiteX8" fmla="*/ 811915 w 869311"/>
                <a:gd name="connsiteY8" fmla="*/ 400968 h 443523"/>
                <a:gd name="connsiteX9" fmla="*/ 868723 w 869311"/>
                <a:gd name="connsiteY9" fmla="*/ 220966 h 443523"/>
                <a:gd name="connsiteX10" fmla="*/ 811290 w 869311"/>
                <a:gd name="connsiteY10" fmla="*/ 50910 h 443523"/>
                <a:gd name="connsiteX0" fmla="*/ 811290 w 869370"/>
                <a:gd name="connsiteY0" fmla="*/ 50910 h 443523"/>
                <a:gd name="connsiteX1" fmla="*/ 413652 w 869370"/>
                <a:gd name="connsiteY1" fmla="*/ 1757 h 443523"/>
                <a:gd name="connsiteX2" fmla="*/ 132195 w 869370"/>
                <a:gd name="connsiteY2" fmla="*/ 14774 h 443523"/>
                <a:gd name="connsiteX3" fmla="*/ 0 w 869370"/>
                <a:gd name="connsiteY3" fmla="*/ 144941 h 443523"/>
                <a:gd name="connsiteX4" fmla="*/ 13858 w 869370"/>
                <a:gd name="connsiteY4" fmla="*/ 255053 h 443523"/>
                <a:gd name="connsiteX5" fmla="*/ 83448 w 869370"/>
                <a:gd name="connsiteY5" fmla="*/ 392919 h 443523"/>
                <a:gd name="connsiteX6" fmla="*/ 327070 w 869370"/>
                <a:gd name="connsiteY6" fmla="*/ 438436 h 443523"/>
                <a:gd name="connsiteX7" fmla="*/ 603868 w 869370"/>
                <a:gd name="connsiteY7" fmla="*/ 437828 h 443523"/>
                <a:gd name="connsiteX8" fmla="*/ 825203 w 869370"/>
                <a:gd name="connsiteY8" fmla="*/ 407480 h 443523"/>
                <a:gd name="connsiteX9" fmla="*/ 868723 w 869370"/>
                <a:gd name="connsiteY9" fmla="*/ 220966 h 443523"/>
                <a:gd name="connsiteX10" fmla="*/ 811290 w 869370"/>
                <a:gd name="connsiteY10" fmla="*/ 50910 h 443523"/>
                <a:gd name="connsiteX0" fmla="*/ 811290 w 868893"/>
                <a:gd name="connsiteY0" fmla="*/ 50910 h 443523"/>
                <a:gd name="connsiteX1" fmla="*/ 413652 w 868893"/>
                <a:gd name="connsiteY1" fmla="*/ 1757 h 443523"/>
                <a:gd name="connsiteX2" fmla="*/ 132195 w 868893"/>
                <a:gd name="connsiteY2" fmla="*/ 14774 h 443523"/>
                <a:gd name="connsiteX3" fmla="*/ 0 w 868893"/>
                <a:gd name="connsiteY3" fmla="*/ 144941 h 443523"/>
                <a:gd name="connsiteX4" fmla="*/ 13858 w 868893"/>
                <a:gd name="connsiteY4" fmla="*/ 255053 h 443523"/>
                <a:gd name="connsiteX5" fmla="*/ 83448 w 868893"/>
                <a:gd name="connsiteY5" fmla="*/ 392919 h 443523"/>
                <a:gd name="connsiteX6" fmla="*/ 327070 w 868893"/>
                <a:gd name="connsiteY6" fmla="*/ 438436 h 443523"/>
                <a:gd name="connsiteX7" fmla="*/ 603868 w 868893"/>
                <a:gd name="connsiteY7" fmla="*/ 437828 h 443523"/>
                <a:gd name="connsiteX8" fmla="*/ 825203 w 868893"/>
                <a:gd name="connsiteY8" fmla="*/ 407480 h 443523"/>
                <a:gd name="connsiteX9" fmla="*/ 868723 w 868893"/>
                <a:gd name="connsiteY9" fmla="*/ 220966 h 443523"/>
                <a:gd name="connsiteX10" fmla="*/ 811290 w 868893"/>
                <a:gd name="connsiteY10" fmla="*/ 50910 h 443523"/>
                <a:gd name="connsiteX0" fmla="*/ 811290 w 868793"/>
                <a:gd name="connsiteY0" fmla="*/ 50910 h 443523"/>
                <a:gd name="connsiteX1" fmla="*/ 413652 w 868793"/>
                <a:gd name="connsiteY1" fmla="*/ 1757 h 443523"/>
                <a:gd name="connsiteX2" fmla="*/ 132195 w 868793"/>
                <a:gd name="connsiteY2" fmla="*/ 14774 h 443523"/>
                <a:gd name="connsiteX3" fmla="*/ 0 w 868793"/>
                <a:gd name="connsiteY3" fmla="*/ 144941 h 443523"/>
                <a:gd name="connsiteX4" fmla="*/ 13858 w 868793"/>
                <a:gd name="connsiteY4" fmla="*/ 255053 h 443523"/>
                <a:gd name="connsiteX5" fmla="*/ 83448 w 868793"/>
                <a:gd name="connsiteY5" fmla="*/ 392919 h 443523"/>
                <a:gd name="connsiteX6" fmla="*/ 327070 w 868793"/>
                <a:gd name="connsiteY6" fmla="*/ 438436 h 443523"/>
                <a:gd name="connsiteX7" fmla="*/ 603868 w 868793"/>
                <a:gd name="connsiteY7" fmla="*/ 437828 h 443523"/>
                <a:gd name="connsiteX8" fmla="*/ 820774 w 868793"/>
                <a:gd name="connsiteY8" fmla="*/ 400969 h 443523"/>
                <a:gd name="connsiteX9" fmla="*/ 868723 w 868793"/>
                <a:gd name="connsiteY9" fmla="*/ 220966 h 443523"/>
                <a:gd name="connsiteX10" fmla="*/ 811290 w 868793"/>
                <a:gd name="connsiteY10" fmla="*/ 50910 h 443523"/>
                <a:gd name="connsiteX0" fmla="*/ 811290 w 868793"/>
                <a:gd name="connsiteY0" fmla="*/ 50910 h 448005"/>
                <a:gd name="connsiteX1" fmla="*/ 413652 w 868793"/>
                <a:gd name="connsiteY1" fmla="*/ 1757 h 448005"/>
                <a:gd name="connsiteX2" fmla="*/ 132195 w 868793"/>
                <a:gd name="connsiteY2" fmla="*/ 14774 h 448005"/>
                <a:gd name="connsiteX3" fmla="*/ 0 w 868793"/>
                <a:gd name="connsiteY3" fmla="*/ 144941 h 448005"/>
                <a:gd name="connsiteX4" fmla="*/ 13858 w 868793"/>
                <a:gd name="connsiteY4" fmla="*/ 255053 h 448005"/>
                <a:gd name="connsiteX5" fmla="*/ 83448 w 868793"/>
                <a:gd name="connsiteY5" fmla="*/ 392919 h 448005"/>
                <a:gd name="connsiteX6" fmla="*/ 315997 w 868793"/>
                <a:gd name="connsiteY6" fmla="*/ 444948 h 448005"/>
                <a:gd name="connsiteX7" fmla="*/ 603868 w 868793"/>
                <a:gd name="connsiteY7" fmla="*/ 437828 h 448005"/>
                <a:gd name="connsiteX8" fmla="*/ 820774 w 868793"/>
                <a:gd name="connsiteY8" fmla="*/ 400969 h 448005"/>
                <a:gd name="connsiteX9" fmla="*/ 868723 w 868793"/>
                <a:gd name="connsiteY9" fmla="*/ 220966 h 448005"/>
                <a:gd name="connsiteX10" fmla="*/ 811290 w 868793"/>
                <a:gd name="connsiteY10" fmla="*/ 50910 h 448005"/>
                <a:gd name="connsiteX0" fmla="*/ 811290 w 868886"/>
                <a:gd name="connsiteY0" fmla="*/ 50910 h 457967"/>
                <a:gd name="connsiteX1" fmla="*/ 413652 w 868886"/>
                <a:gd name="connsiteY1" fmla="*/ 1757 h 457967"/>
                <a:gd name="connsiteX2" fmla="*/ 132195 w 868886"/>
                <a:gd name="connsiteY2" fmla="*/ 14774 h 457967"/>
                <a:gd name="connsiteX3" fmla="*/ 0 w 868886"/>
                <a:gd name="connsiteY3" fmla="*/ 144941 h 457967"/>
                <a:gd name="connsiteX4" fmla="*/ 13858 w 868886"/>
                <a:gd name="connsiteY4" fmla="*/ 255053 h 457967"/>
                <a:gd name="connsiteX5" fmla="*/ 83448 w 868886"/>
                <a:gd name="connsiteY5" fmla="*/ 392919 h 457967"/>
                <a:gd name="connsiteX6" fmla="*/ 315997 w 868886"/>
                <a:gd name="connsiteY6" fmla="*/ 444948 h 457967"/>
                <a:gd name="connsiteX7" fmla="*/ 628230 w 868886"/>
                <a:gd name="connsiteY7" fmla="*/ 455194 h 457967"/>
                <a:gd name="connsiteX8" fmla="*/ 820774 w 868886"/>
                <a:gd name="connsiteY8" fmla="*/ 400969 h 457967"/>
                <a:gd name="connsiteX9" fmla="*/ 868723 w 868886"/>
                <a:gd name="connsiteY9" fmla="*/ 220966 h 457967"/>
                <a:gd name="connsiteX10" fmla="*/ 811290 w 868886"/>
                <a:gd name="connsiteY10" fmla="*/ 50910 h 457967"/>
                <a:gd name="connsiteX0" fmla="*/ 811290 w 869158"/>
                <a:gd name="connsiteY0" fmla="*/ 50910 h 457967"/>
                <a:gd name="connsiteX1" fmla="*/ 413652 w 869158"/>
                <a:gd name="connsiteY1" fmla="*/ 1757 h 457967"/>
                <a:gd name="connsiteX2" fmla="*/ 132195 w 869158"/>
                <a:gd name="connsiteY2" fmla="*/ 14774 h 457967"/>
                <a:gd name="connsiteX3" fmla="*/ 0 w 869158"/>
                <a:gd name="connsiteY3" fmla="*/ 144941 h 457967"/>
                <a:gd name="connsiteX4" fmla="*/ 13858 w 869158"/>
                <a:gd name="connsiteY4" fmla="*/ 255053 h 457967"/>
                <a:gd name="connsiteX5" fmla="*/ 83448 w 869158"/>
                <a:gd name="connsiteY5" fmla="*/ 392919 h 457967"/>
                <a:gd name="connsiteX6" fmla="*/ 315997 w 869158"/>
                <a:gd name="connsiteY6" fmla="*/ 444948 h 457967"/>
                <a:gd name="connsiteX7" fmla="*/ 628230 w 869158"/>
                <a:gd name="connsiteY7" fmla="*/ 455194 h 457967"/>
                <a:gd name="connsiteX8" fmla="*/ 814130 w 869158"/>
                <a:gd name="connsiteY8" fmla="*/ 422677 h 457967"/>
                <a:gd name="connsiteX9" fmla="*/ 868723 w 869158"/>
                <a:gd name="connsiteY9" fmla="*/ 220966 h 457967"/>
                <a:gd name="connsiteX10" fmla="*/ 811290 w 869158"/>
                <a:gd name="connsiteY10" fmla="*/ 50910 h 457967"/>
                <a:gd name="connsiteX0" fmla="*/ 811290 w 869158"/>
                <a:gd name="connsiteY0" fmla="*/ 50910 h 457967"/>
                <a:gd name="connsiteX1" fmla="*/ 413652 w 869158"/>
                <a:gd name="connsiteY1" fmla="*/ 1757 h 457967"/>
                <a:gd name="connsiteX2" fmla="*/ 132195 w 869158"/>
                <a:gd name="connsiteY2" fmla="*/ 14774 h 457967"/>
                <a:gd name="connsiteX3" fmla="*/ 0 w 869158"/>
                <a:gd name="connsiteY3" fmla="*/ 144941 h 457967"/>
                <a:gd name="connsiteX4" fmla="*/ 13858 w 869158"/>
                <a:gd name="connsiteY4" fmla="*/ 255053 h 457967"/>
                <a:gd name="connsiteX5" fmla="*/ 83448 w 869158"/>
                <a:gd name="connsiteY5" fmla="*/ 392919 h 457967"/>
                <a:gd name="connsiteX6" fmla="*/ 315997 w 869158"/>
                <a:gd name="connsiteY6" fmla="*/ 444948 h 457967"/>
                <a:gd name="connsiteX7" fmla="*/ 628230 w 869158"/>
                <a:gd name="connsiteY7" fmla="*/ 455194 h 457967"/>
                <a:gd name="connsiteX8" fmla="*/ 814130 w 869158"/>
                <a:gd name="connsiteY8" fmla="*/ 422677 h 457967"/>
                <a:gd name="connsiteX9" fmla="*/ 868723 w 869158"/>
                <a:gd name="connsiteY9" fmla="*/ 220966 h 457967"/>
                <a:gd name="connsiteX10" fmla="*/ 811290 w 869158"/>
                <a:gd name="connsiteY10" fmla="*/ 50910 h 457967"/>
                <a:gd name="connsiteX0" fmla="*/ 811290 w 869158"/>
                <a:gd name="connsiteY0" fmla="*/ 50910 h 457967"/>
                <a:gd name="connsiteX1" fmla="*/ 413652 w 869158"/>
                <a:gd name="connsiteY1" fmla="*/ 1757 h 457967"/>
                <a:gd name="connsiteX2" fmla="*/ 132195 w 869158"/>
                <a:gd name="connsiteY2" fmla="*/ 14774 h 457967"/>
                <a:gd name="connsiteX3" fmla="*/ 0 w 869158"/>
                <a:gd name="connsiteY3" fmla="*/ 144941 h 457967"/>
                <a:gd name="connsiteX4" fmla="*/ 13858 w 869158"/>
                <a:gd name="connsiteY4" fmla="*/ 255053 h 457967"/>
                <a:gd name="connsiteX5" fmla="*/ 83448 w 869158"/>
                <a:gd name="connsiteY5" fmla="*/ 392919 h 457967"/>
                <a:gd name="connsiteX6" fmla="*/ 315997 w 869158"/>
                <a:gd name="connsiteY6" fmla="*/ 444948 h 457967"/>
                <a:gd name="connsiteX7" fmla="*/ 628230 w 869158"/>
                <a:gd name="connsiteY7" fmla="*/ 455194 h 457967"/>
                <a:gd name="connsiteX8" fmla="*/ 814130 w 869158"/>
                <a:gd name="connsiteY8" fmla="*/ 422677 h 457967"/>
                <a:gd name="connsiteX9" fmla="*/ 868723 w 869158"/>
                <a:gd name="connsiteY9" fmla="*/ 220966 h 457967"/>
                <a:gd name="connsiteX10" fmla="*/ 811290 w 869158"/>
                <a:gd name="connsiteY10" fmla="*/ 50910 h 457967"/>
                <a:gd name="connsiteX0" fmla="*/ 811290 w 869158"/>
                <a:gd name="connsiteY0" fmla="*/ 50910 h 457243"/>
                <a:gd name="connsiteX1" fmla="*/ 413652 w 869158"/>
                <a:gd name="connsiteY1" fmla="*/ 1757 h 457243"/>
                <a:gd name="connsiteX2" fmla="*/ 132195 w 869158"/>
                <a:gd name="connsiteY2" fmla="*/ 14774 h 457243"/>
                <a:gd name="connsiteX3" fmla="*/ 0 w 869158"/>
                <a:gd name="connsiteY3" fmla="*/ 144941 h 457243"/>
                <a:gd name="connsiteX4" fmla="*/ 13858 w 869158"/>
                <a:gd name="connsiteY4" fmla="*/ 255053 h 457243"/>
                <a:gd name="connsiteX5" fmla="*/ 83448 w 869158"/>
                <a:gd name="connsiteY5" fmla="*/ 392919 h 457243"/>
                <a:gd name="connsiteX6" fmla="*/ 315997 w 869158"/>
                <a:gd name="connsiteY6" fmla="*/ 444948 h 457243"/>
                <a:gd name="connsiteX7" fmla="*/ 628230 w 869158"/>
                <a:gd name="connsiteY7" fmla="*/ 455194 h 457243"/>
                <a:gd name="connsiteX8" fmla="*/ 814130 w 869158"/>
                <a:gd name="connsiteY8" fmla="*/ 422677 h 457243"/>
                <a:gd name="connsiteX9" fmla="*/ 868723 w 869158"/>
                <a:gd name="connsiteY9" fmla="*/ 220966 h 457243"/>
                <a:gd name="connsiteX10" fmla="*/ 811290 w 869158"/>
                <a:gd name="connsiteY10" fmla="*/ 50910 h 457243"/>
                <a:gd name="connsiteX0" fmla="*/ 811290 w 869158"/>
                <a:gd name="connsiteY0" fmla="*/ 50910 h 461001"/>
                <a:gd name="connsiteX1" fmla="*/ 413652 w 869158"/>
                <a:gd name="connsiteY1" fmla="*/ 1757 h 461001"/>
                <a:gd name="connsiteX2" fmla="*/ 132195 w 869158"/>
                <a:gd name="connsiteY2" fmla="*/ 14774 h 461001"/>
                <a:gd name="connsiteX3" fmla="*/ 0 w 869158"/>
                <a:gd name="connsiteY3" fmla="*/ 144941 h 461001"/>
                <a:gd name="connsiteX4" fmla="*/ 13858 w 869158"/>
                <a:gd name="connsiteY4" fmla="*/ 255053 h 461001"/>
                <a:gd name="connsiteX5" fmla="*/ 83448 w 869158"/>
                <a:gd name="connsiteY5" fmla="*/ 392919 h 461001"/>
                <a:gd name="connsiteX6" fmla="*/ 315997 w 869158"/>
                <a:gd name="connsiteY6" fmla="*/ 444948 h 461001"/>
                <a:gd name="connsiteX7" fmla="*/ 595009 w 869158"/>
                <a:gd name="connsiteY7" fmla="*/ 459535 h 461001"/>
                <a:gd name="connsiteX8" fmla="*/ 814130 w 869158"/>
                <a:gd name="connsiteY8" fmla="*/ 422677 h 461001"/>
                <a:gd name="connsiteX9" fmla="*/ 868723 w 869158"/>
                <a:gd name="connsiteY9" fmla="*/ 220966 h 461001"/>
                <a:gd name="connsiteX10" fmla="*/ 811290 w 869158"/>
                <a:gd name="connsiteY10" fmla="*/ 50910 h 461001"/>
                <a:gd name="connsiteX0" fmla="*/ 811290 w 869158"/>
                <a:gd name="connsiteY0" fmla="*/ 50910 h 460149"/>
                <a:gd name="connsiteX1" fmla="*/ 413652 w 869158"/>
                <a:gd name="connsiteY1" fmla="*/ 1757 h 460149"/>
                <a:gd name="connsiteX2" fmla="*/ 132195 w 869158"/>
                <a:gd name="connsiteY2" fmla="*/ 14774 h 460149"/>
                <a:gd name="connsiteX3" fmla="*/ 0 w 869158"/>
                <a:gd name="connsiteY3" fmla="*/ 144941 h 460149"/>
                <a:gd name="connsiteX4" fmla="*/ 13858 w 869158"/>
                <a:gd name="connsiteY4" fmla="*/ 255053 h 460149"/>
                <a:gd name="connsiteX5" fmla="*/ 83448 w 869158"/>
                <a:gd name="connsiteY5" fmla="*/ 392919 h 460149"/>
                <a:gd name="connsiteX6" fmla="*/ 315997 w 869158"/>
                <a:gd name="connsiteY6" fmla="*/ 444948 h 460149"/>
                <a:gd name="connsiteX7" fmla="*/ 595009 w 869158"/>
                <a:gd name="connsiteY7" fmla="*/ 459535 h 460149"/>
                <a:gd name="connsiteX8" fmla="*/ 814130 w 869158"/>
                <a:gd name="connsiteY8" fmla="*/ 422677 h 460149"/>
                <a:gd name="connsiteX9" fmla="*/ 868723 w 869158"/>
                <a:gd name="connsiteY9" fmla="*/ 220966 h 460149"/>
                <a:gd name="connsiteX10" fmla="*/ 811290 w 869158"/>
                <a:gd name="connsiteY10" fmla="*/ 50910 h 460149"/>
                <a:gd name="connsiteX0" fmla="*/ 811290 w 862296"/>
                <a:gd name="connsiteY0" fmla="*/ 50910 h 460096"/>
                <a:gd name="connsiteX1" fmla="*/ 413652 w 862296"/>
                <a:gd name="connsiteY1" fmla="*/ 1757 h 460096"/>
                <a:gd name="connsiteX2" fmla="*/ 132195 w 862296"/>
                <a:gd name="connsiteY2" fmla="*/ 14774 h 460096"/>
                <a:gd name="connsiteX3" fmla="*/ 0 w 862296"/>
                <a:gd name="connsiteY3" fmla="*/ 144941 h 460096"/>
                <a:gd name="connsiteX4" fmla="*/ 13858 w 862296"/>
                <a:gd name="connsiteY4" fmla="*/ 255053 h 460096"/>
                <a:gd name="connsiteX5" fmla="*/ 83448 w 862296"/>
                <a:gd name="connsiteY5" fmla="*/ 392919 h 460096"/>
                <a:gd name="connsiteX6" fmla="*/ 315997 w 862296"/>
                <a:gd name="connsiteY6" fmla="*/ 444948 h 460096"/>
                <a:gd name="connsiteX7" fmla="*/ 595009 w 862296"/>
                <a:gd name="connsiteY7" fmla="*/ 459535 h 460096"/>
                <a:gd name="connsiteX8" fmla="*/ 814130 w 862296"/>
                <a:gd name="connsiteY8" fmla="*/ 422677 h 460096"/>
                <a:gd name="connsiteX9" fmla="*/ 859864 w 862296"/>
                <a:gd name="connsiteY9" fmla="*/ 264381 h 460096"/>
                <a:gd name="connsiteX10" fmla="*/ 811290 w 862296"/>
                <a:gd name="connsiteY10" fmla="*/ 50910 h 460096"/>
                <a:gd name="connsiteX0" fmla="*/ 811290 w 865232"/>
                <a:gd name="connsiteY0" fmla="*/ 50910 h 460096"/>
                <a:gd name="connsiteX1" fmla="*/ 413652 w 865232"/>
                <a:gd name="connsiteY1" fmla="*/ 1757 h 460096"/>
                <a:gd name="connsiteX2" fmla="*/ 132195 w 865232"/>
                <a:gd name="connsiteY2" fmla="*/ 14774 h 460096"/>
                <a:gd name="connsiteX3" fmla="*/ 0 w 865232"/>
                <a:gd name="connsiteY3" fmla="*/ 144941 h 460096"/>
                <a:gd name="connsiteX4" fmla="*/ 13858 w 865232"/>
                <a:gd name="connsiteY4" fmla="*/ 255053 h 460096"/>
                <a:gd name="connsiteX5" fmla="*/ 83448 w 865232"/>
                <a:gd name="connsiteY5" fmla="*/ 392919 h 460096"/>
                <a:gd name="connsiteX6" fmla="*/ 315997 w 865232"/>
                <a:gd name="connsiteY6" fmla="*/ 444948 h 460096"/>
                <a:gd name="connsiteX7" fmla="*/ 595009 w 865232"/>
                <a:gd name="connsiteY7" fmla="*/ 459535 h 460096"/>
                <a:gd name="connsiteX8" fmla="*/ 814130 w 865232"/>
                <a:gd name="connsiteY8" fmla="*/ 422677 h 460096"/>
                <a:gd name="connsiteX9" fmla="*/ 859864 w 865232"/>
                <a:gd name="connsiteY9" fmla="*/ 264381 h 460096"/>
                <a:gd name="connsiteX10" fmla="*/ 811290 w 865232"/>
                <a:gd name="connsiteY10" fmla="*/ 50910 h 460096"/>
                <a:gd name="connsiteX0" fmla="*/ 811290 w 862784"/>
                <a:gd name="connsiteY0" fmla="*/ 50910 h 460096"/>
                <a:gd name="connsiteX1" fmla="*/ 413652 w 862784"/>
                <a:gd name="connsiteY1" fmla="*/ 1757 h 460096"/>
                <a:gd name="connsiteX2" fmla="*/ 132195 w 862784"/>
                <a:gd name="connsiteY2" fmla="*/ 14774 h 460096"/>
                <a:gd name="connsiteX3" fmla="*/ 0 w 862784"/>
                <a:gd name="connsiteY3" fmla="*/ 144941 h 460096"/>
                <a:gd name="connsiteX4" fmla="*/ 13858 w 862784"/>
                <a:gd name="connsiteY4" fmla="*/ 255053 h 460096"/>
                <a:gd name="connsiteX5" fmla="*/ 83448 w 862784"/>
                <a:gd name="connsiteY5" fmla="*/ 392919 h 460096"/>
                <a:gd name="connsiteX6" fmla="*/ 315997 w 862784"/>
                <a:gd name="connsiteY6" fmla="*/ 444948 h 460096"/>
                <a:gd name="connsiteX7" fmla="*/ 595009 w 862784"/>
                <a:gd name="connsiteY7" fmla="*/ 459535 h 460096"/>
                <a:gd name="connsiteX8" fmla="*/ 807486 w 862784"/>
                <a:gd name="connsiteY8" fmla="*/ 424847 h 460096"/>
                <a:gd name="connsiteX9" fmla="*/ 859864 w 862784"/>
                <a:gd name="connsiteY9" fmla="*/ 264381 h 460096"/>
                <a:gd name="connsiteX10" fmla="*/ 811290 w 862784"/>
                <a:gd name="connsiteY10" fmla="*/ 50910 h 460096"/>
                <a:gd name="connsiteX0" fmla="*/ 811290 w 862784"/>
                <a:gd name="connsiteY0" fmla="*/ 50910 h 460096"/>
                <a:gd name="connsiteX1" fmla="*/ 413652 w 862784"/>
                <a:gd name="connsiteY1" fmla="*/ 1757 h 460096"/>
                <a:gd name="connsiteX2" fmla="*/ 132195 w 862784"/>
                <a:gd name="connsiteY2" fmla="*/ 14774 h 460096"/>
                <a:gd name="connsiteX3" fmla="*/ 0 w 862784"/>
                <a:gd name="connsiteY3" fmla="*/ 144941 h 460096"/>
                <a:gd name="connsiteX4" fmla="*/ 13858 w 862784"/>
                <a:gd name="connsiteY4" fmla="*/ 255053 h 460096"/>
                <a:gd name="connsiteX5" fmla="*/ 83448 w 862784"/>
                <a:gd name="connsiteY5" fmla="*/ 392919 h 460096"/>
                <a:gd name="connsiteX6" fmla="*/ 315997 w 862784"/>
                <a:gd name="connsiteY6" fmla="*/ 444948 h 460096"/>
                <a:gd name="connsiteX7" fmla="*/ 595009 w 862784"/>
                <a:gd name="connsiteY7" fmla="*/ 459535 h 460096"/>
                <a:gd name="connsiteX8" fmla="*/ 807486 w 862784"/>
                <a:gd name="connsiteY8" fmla="*/ 424847 h 460096"/>
                <a:gd name="connsiteX9" fmla="*/ 859864 w 862784"/>
                <a:gd name="connsiteY9" fmla="*/ 264381 h 460096"/>
                <a:gd name="connsiteX10" fmla="*/ 811290 w 862784"/>
                <a:gd name="connsiteY10" fmla="*/ 50910 h 46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2784" h="460096">
                  <a:moveTo>
                    <a:pt x="811290" y="50910"/>
                  </a:moveTo>
                  <a:cubicBezTo>
                    <a:pt x="743003" y="19048"/>
                    <a:pt x="526834" y="7780"/>
                    <a:pt x="413652" y="1757"/>
                  </a:cubicBezTo>
                  <a:cubicBezTo>
                    <a:pt x="300470" y="-4266"/>
                    <a:pt x="223633" y="6466"/>
                    <a:pt x="132195" y="14774"/>
                  </a:cubicBezTo>
                  <a:cubicBezTo>
                    <a:pt x="118525" y="80608"/>
                    <a:pt x="66210" y="132247"/>
                    <a:pt x="0" y="144941"/>
                  </a:cubicBezTo>
                  <a:cubicBezTo>
                    <a:pt x="2103" y="178891"/>
                    <a:pt x="6122" y="219338"/>
                    <a:pt x="13858" y="255053"/>
                  </a:cubicBezTo>
                  <a:cubicBezTo>
                    <a:pt x="31246" y="335384"/>
                    <a:pt x="33092" y="361270"/>
                    <a:pt x="83448" y="392919"/>
                  </a:cubicBezTo>
                  <a:cubicBezTo>
                    <a:pt x="133805" y="424568"/>
                    <a:pt x="230737" y="433845"/>
                    <a:pt x="315997" y="444948"/>
                  </a:cubicBezTo>
                  <a:cubicBezTo>
                    <a:pt x="401257" y="456051"/>
                    <a:pt x="495037" y="462027"/>
                    <a:pt x="595009" y="459535"/>
                  </a:cubicBezTo>
                  <a:cubicBezTo>
                    <a:pt x="669521" y="461173"/>
                    <a:pt x="776633" y="450860"/>
                    <a:pt x="807486" y="424847"/>
                  </a:cubicBezTo>
                  <a:cubicBezTo>
                    <a:pt x="838339" y="398834"/>
                    <a:pt x="859230" y="326704"/>
                    <a:pt x="859864" y="264381"/>
                  </a:cubicBezTo>
                  <a:cubicBezTo>
                    <a:pt x="860498" y="202058"/>
                    <a:pt x="879577" y="82772"/>
                    <a:pt x="811290" y="50910"/>
                  </a:cubicBezTo>
                  <a:close/>
                </a:path>
              </a:pathLst>
            </a:custGeom>
            <a:solidFill>
              <a:srgbClr val="FFFFFE"/>
            </a:solidFill>
            <a:ln w="3748" cap="flat">
              <a:noFill/>
              <a:prstDash val="solid"/>
              <a:miter/>
            </a:ln>
          </p:spPr>
          <p:txBody>
            <a:bodyPr rtlCol="0" anchor="ctr"/>
            <a:lstStyle/>
            <a:p>
              <a:endParaRPr lang="uk-UA" dirty="0"/>
            </a:p>
          </p:txBody>
        </p:sp>
        <p:sp>
          <p:nvSpPr>
            <p:cNvPr id="12" name="TextBox 11">
              <a:extLst>
                <a:ext uri="{FF2B5EF4-FFF2-40B4-BE49-F238E27FC236}">
                  <a16:creationId xmlns:a16="http://schemas.microsoft.com/office/drawing/2014/main" id="{8F815447-CB56-5BC2-1D1F-F406299F225C}"/>
                </a:ext>
              </a:extLst>
            </p:cNvPr>
            <p:cNvSpPr txBox="1"/>
            <p:nvPr/>
          </p:nvSpPr>
          <p:spPr>
            <a:xfrm>
              <a:off x="8704933" y="4498777"/>
              <a:ext cx="740587" cy="253916"/>
            </a:xfrm>
            <a:prstGeom prst="rect">
              <a:avLst/>
            </a:prstGeom>
            <a:noFill/>
          </p:spPr>
          <p:txBody>
            <a:bodyPr wrap="none" lIns="0" tIns="0" rIns="0" bIns="0" rtlCol="0">
              <a:spAutoFit/>
            </a:bodyPr>
            <a:lstStyle/>
            <a:p>
              <a:r>
                <a:rPr lang="uk-UA" sz="550" dirty="0">
                  <a:solidFill>
                    <a:schemeClr val="tx2"/>
                  </a:solidFill>
                  <a:latin typeface="Arial" panose="020B0604020202020204" pitchFamily="34" charset="0"/>
                  <a:cs typeface="Arial" panose="020B0604020202020204" pitchFamily="34" charset="0"/>
                </a:rPr>
                <a:t>Ергономічний фактор</a:t>
              </a:r>
              <a:br>
                <a:rPr lang="uk-UA" sz="550" dirty="0">
                  <a:solidFill>
                    <a:schemeClr val="tx2"/>
                  </a:solidFill>
                  <a:latin typeface="Arial" panose="020B0604020202020204" pitchFamily="34" charset="0"/>
                  <a:cs typeface="Arial" panose="020B0604020202020204" pitchFamily="34" charset="0"/>
                </a:rPr>
              </a:br>
              <a:r>
                <a:rPr lang="uk-UA" sz="550" dirty="0">
                  <a:solidFill>
                    <a:schemeClr val="tx2"/>
                  </a:solidFill>
                  <a:latin typeface="Arial" panose="020B0604020202020204" pitchFamily="34" charset="0"/>
                  <a:cs typeface="Arial" panose="020B0604020202020204" pitchFamily="34" charset="0"/>
                </a:rPr>
                <a:t>(касир високого зросту</a:t>
              </a:r>
            </a:p>
            <a:p>
              <a:r>
                <a:rPr lang="en-US" sz="550" dirty="0">
                  <a:solidFill>
                    <a:schemeClr val="tx2"/>
                  </a:solidFill>
                  <a:latin typeface="Arial" panose="020B0604020202020204" pitchFamily="34" charset="0"/>
                  <a:cs typeface="Arial" panose="020B0604020202020204" pitchFamily="34" charset="0"/>
                </a:rPr>
                <a:t>c</a:t>
              </a:r>
              <a:r>
                <a:rPr lang="uk-UA" sz="550" dirty="0" err="1">
                  <a:solidFill>
                    <a:schemeClr val="tx2"/>
                  </a:solidFill>
                  <a:latin typeface="Arial" panose="020B0604020202020204" pitchFamily="34" charset="0"/>
                  <a:cs typeface="Arial" panose="020B0604020202020204" pitchFamily="34" charset="0"/>
                </a:rPr>
                <a:t>ильно</a:t>
              </a:r>
              <a:r>
                <a:rPr lang="uk-UA" sz="550" dirty="0">
                  <a:solidFill>
                    <a:schemeClr val="tx2"/>
                  </a:solidFill>
                  <a:latin typeface="Arial" panose="020B0604020202020204" pitchFamily="34" charset="0"/>
                  <a:cs typeface="Arial" panose="020B0604020202020204" pitchFamily="34" charset="0"/>
                </a:rPr>
                <a:t> згинається)</a:t>
              </a:r>
            </a:p>
          </p:txBody>
        </p:sp>
      </p:grpSp>
      <p:grpSp>
        <p:nvGrpSpPr>
          <p:cNvPr id="20" name="Групувати 19">
            <a:extLst>
              <a:ext uri="{FF2B5EF4-FFF2-40B4-BE49-F238E27FC236}">
                <a16:creationId xmlns:a16="http://schemas.microsoft.com/office/drawing/2014/main" id="{09FA9E4C-6D78-9DC0-900F-C7773DBDF6AE}"/>
              </a:ext>
            </a:extLst>
          </p:cNvPr>
          <p:cNvGrpSpPr/>
          <p:nvPr/>
        </p:nvGrpSpPr>
        <p:grpSpPr>
          <a:xfrm>
            <a:off x="7557278" y="5566984"/>
            <a:ext cx="602432" cy="616885"/>
            <a:chOff x="7557278" y="5566984"/>
            <a:chExt cx="602432" cy="616885"/>
          </a:xfrm>
        </p:grpSpPr>
        <p:sp>
          <p:nvSpPr>
            <p:cNvPr id="16" name="Графіка 9">
              <a:extLst>
                <a:ext uri="{FF2B5EF4-FFF2-40B4-BE49-F238E27FC236}">
                  <a16:creationId xmlns:a16="http://schemas.microsoft.com/office/drawing/2014/main" id="{BFC8C805-5A97-C211-2C9E-AE44769004C7}"/>
                </a:ext>
              </a:extLst>
            </p:cNvPr>
            <p:cNvSpPr/>
            <p:nvPr/>
          </p:nvSpPr>
          <p:spPr>
            <a:xfrm>
              <a:off x="7557278" y="5566984"/>
              <a:ext cx="602432" cy="616885"/>
            </a:xfrm>
            <a:custGeom>
              <a:avLst/>
              <a:gdLst>
                <a:gd name="connsiteX0" fmla="*/ 582838 w 600888"/>
                <a:gd name="connsiteY0" fmla="*/ 37514 h 390822"/>
                <a:gd name="connsiteX1" fmla="*/ 349630 w 600888"/>
                <a:gd name="connsiteY1" fmla="*/ 0 h 390822"/>
                <a:gd name="connsiteX2" fmla="*/ 115732 w 600888"/>
                <a:gd name="connsiteY2" fmla="*/ 13480 h 390822"/>
                <a:gd name="connsiteX3" fmla="*/ 0 w 600888"/>
                <a:gd name="connsiteY3" fmla="*/ 127437 h 390822"/>
                <a:gd name="connsiteX4" fmla="*/ 12132 w 600888"/>
                <a:gd name="connsiteY4" fmla="*/ 223837 h 390822"/>
                <a:gd name="connsiteX5" fmla="*/ 73056 w 600888"/>
                <a:gd name="connsiteY5" fmla="*/ 344534 h 390822"/>
                <a:gd name="connsiteX6" fmla="*/ 286339 w 600888"/>
                <a:gd name="connsiteY6" fmla="*/ 384382 h 390822"/>
                <a:gd name="connsiteX7" fmla="*/ 526582 w 600888"/>
                <a:gd name="connsiteY7" fmla="*/ 379681 h 390822"/>
                <a:gd name="connsiteX8" fmla="*/ 594542 w 600888"/>
                <a:gd name="connsiteY8" fmla="*/ 223804 h 390822"/>
                <a:gd name="connsiteX9" fmla="*/ 582838 w 600888"/>
                <a:gd name="connsiteY9" fmla="*/ 37481 h 390822"/>
                <a:gd name="connsiteX0" fmla="*/ 582838 w 600888"/>
                <a:gd name="connsiteY0" fmla="*/ 37514 h 572689"/>
                <a:gd name="connsiteX1" fmla="*/ 349630 w 600888"/>
                <a:gd name="connsiteY1" fmla="*/ 0 h 572689"/>
                <a:gd name="connsiteX2" fmla="*/ 115732 w 600888"/>
                <a:gd name="connsiteY2" fmla="*/ 13480 h 572689"/>
                <a:gd name="connsiteX3" fmla="*/ 0 w 600888"/>
                <a:gd name="connsiteY3" fmla="*/ 127437 h 572689"/>
                <a:gd name="connsiteX4" fmla="*/ 12132 w 600888"/>
                <a:gd name="connsiteY4" fmla="*/ 223837 h 572689"/>
                <a:gd name="connsiteX5" fmla="*/ 69881 w 600888"/>
                <a:gd name="connsiteY5" fmla="*/ 569959 h 572689"/>
                <a:gd name="connsiteX6" fmla="*/ 286339 w 600888"/>
                <a:gd name="connsiteY6" fmla="*/ 384382 h 572689"/>
                <a:gd name="connsiteX7" fmla="*/ 526582 w 600888"/>
                <a:gd name="connsiteY7" fmla="*/ 379681 h 572689"/>
                <a:gd name="connsiteX8" fmla="*/ 594542 w 600888"/>
                <a:gd name="connsiteY8" fmla="*/ 223804 h 572689"/>
                <a:gd name="connsiteX9" fmla="*/ 582838 w 600888"/>
                <a:gd name="connsiteY9" fmla="*/ 37481 h 572689"/>
                <a:gd name="connsiteX10" fmla="*/ 582838 w 600888"/>
                <a:gd name="connsiteY10" fmla="*/ 37514 h 572689"/>
                <a:gd name="connsiteX0" fmla="*/ 582838 w 600888"/>
                <a:gd name="connsiteY0" fmla="*/ 37514 h 615333"/>
                <a:gd name="connsiteX1" fmla="*/ 349630 w 600888"/>
                <a:gd name="connsiteY1" fmla="*/ 0 h 615333"/>
                <a:gd name="connsiteX2" fmla="*/ 115732 w 600888"/>
                <a:gd name="connsiteY2" fmla="*/ 13480 h 615333"/>
                <a:gd name="connsiteX3" fmla="*/ 0 w 600888"/>
                <a:gd name="connsiteY3" fmla="*/ 127437 h 615333"/>
                <a:gd name="connsiteX4" fmla="*/ 12132 w 600888"/>
                <a:gd name="connsiteY4" fmla="*/ 223837 h 615333"/>
                <a:gd name="connsiteX5" fmla="*/ 69881 w 600888"/>
                <a:gd name="connsiteY5" fmla="*/ 569959 h 615333"/>
                <a:gd name="connsiteX6" fmla="*/ 295864 w 600888"/>
                <a:gd name="connsiteY6" fmla="*/ 590757 h 615333"/>
                <a:gd name="connsiteX7" fmla="*/ 526582 w 600888"/>
                <a:gd name="connsiteY7" fmla="*/ 379681 h 615333"/>
                <a:gd name="connsiteX8" fmla="*/ 594542 w 600888"/>
                <a:gd name="connsiteY8" fmla="*/ 223804 h 615333"/>
                <a:gd name="connsiteX9" fmla="*/ 582838 w 600888"/>
                <a:gd name="connsiteY9" fmla="*/ 37481 h 615333"/>
                <a:gd name="connsiteX10" fmla="*/ 582838 w 600888"/>
                <a:gd name="connsiteY10" fmla="*/ 37514 h 615333"/>
                <a:gd name="connsiteX0" fmla="*/ 582838 w 601798"/>
                <a:gd name="connsiteY0" fmla="*/ 37514 h 602657"/>
                <a:gd name="connsiteX1" fmla="*/ 349630 w 601798"/>
                <a:gd name="connsiteY1" fmla="*/ 0 h 602657"/>
                <a:gd name="connsiteX2" fmla="*/ 115732 w 601798"/>
                <a:gd name="connsiteY2" fmla="*/ 13480 h 602657"/>
                <a:gd name="connsiteX3" fmla="*/ 0 w 601798"/>
                <a:gd name="connsiteY3" fmla="*/ 127437 h 602657"/>
                <a:gd name="connsiteX4" fmla="*/ 12132 w 601798"/>
                <a:gd name="connsiteY4" fmla="*/ 223837 h 602657"/>
                <a:gd name="connsiteX5" fmla="*/ 69881 w 601798"/>
                <a:gd name="connsiteY5" fmla="*/ 569959 h 602657"/>
                <a:gd name="connsiteX6" fmla="*/ 295864 w 601798"/>
                <a:gd name="connsiteY6" fmla="*/ 590757 h 602657"/>
                <a:gd name="connsiteX7" fmla="*/ 513882 w 601798"/>
                <a:gd name="connsiteY7" fmla="*/ 592406 h 602657"/>
                <a:gd name="connsiteX8" fmla="*/ 594542 w 601798"/>
                <a:gd name="connsiteY8" fmla="*/ 223804 h 602657"/>
                <a:gd name="connsiteX9" fmla="*/ 582838 w 601798"/>
                <a:gd name="connsiteY9" fmla="*/ 37481 h 602657"/>
                <a:gd name="connsiteX10" fmla="*/ 582838 w 601798"/>
                <a:gd name="connsiteY10" fmla="*/ 37514 h 602657"/>
                <a:gd name="connsiteX0" fmla="*/ 582838 w 601798"/>
                <a:gd name="connsiteY0" fmla="*/ 37514 h 609031"/>
                <a:gd name="connsiteX1" fmla="*/ 349630 w 601798"/>
                <a:gd name="connsiteY1" fmla="*/ 0 h 609031"/>
                <a:gd name="connsiteX2" fmla="*/ 115732 w 601798"/>
                <a:gd name="connsiteY2" fmla="*/ 13480 h 609031"/>
                <a:gd name="connsiteX3" fmla="*/ 0 w 601798"/>
                <a:gd name="connsiteY3" fmla="*/ 127437 h 609031"/>
                <a:gd name="connsiteX4" fmla="*/ 12132 w 601798"/>
                <a:gd name="connsiteY4" fmla="*/ 223837 h 609031"/>
                <a:gd name="connsiteX5" fmla="*/ 69881 w 601798"/>
                <a:gd name="connsiteY5" fmla="*/ 569959 h 609031"/>
                <a:gd name="connsiteX6" fmla="*/ 305389 w 601798"/>
                <a:gd name="connsiteY6" fmla="*/ 603457 h 609031"/>
                <a:gd name="connsiteX7" fmla="*/ 513882 w 601798"/>
                <a:gd name="connsiteY7" fmla="*/ 592406 h 609031"/>
                <a:gd name="connsiteX8" fmla="*/ 594542 w 601798"/>
                <a:gd name="connsiteY8" fmla="*/ 223804 h 609031"/>
                <a:gd name="connsiteX9" fmla="*/ 582838 w 601798"/>
                <a:gd name="connsiteY9" fmla="*/ 37481 h 609031"/>
                <a:gd name="connsiteX10" fmla="*/ 582838 w 601798"/>
                <a:gd name="connsiteY10" fmla="*/ 37514 h 609031"/>
                <a:gd name="connsiteX0" fmla="*/ 582838 w 589683"/>
                <a:gd name="connsiteY0" fmla="*/ 37514 h 609031"/>
                <a:gd name="connsiteX1" fmla="*/ 349630 w 589683"/>
                <a:gd name="connsiteY1" fmla="*/ 0 h 609031"/>
                <a:gd name="connsiteX2" fmla="*/ 115732 w 589683"/>
                <a:gd name="connsiteY2" fmla="*/ 13480 h 609031"/>
                <a:gd name="connsiteX3" fmla="*/ 0 w 589683"/>
                <a:gd name="connsiteY3" fmla="*/ 127437 h 609031"/>
                <a:gd name="connsiteX4" fmla="*/ 12132 w 589683"/>
                <a:gd name="connsiteY4" fmla="*/ 223837 h 609031"/>
                <a:gd name="connsiteX5" fmla="*/ 69881 w 589683"/>
                <a:gd name="connsiteY5" fmla="*/ 569959 h 609031"/>
                <a:gd name="connsiteX6" fmla="*/ 305389 w 589683"/>
                <a:gd name="connsiteY6" fmla="*/ 603457 h 609031"/>
                <a:gd name="connsiteX7" fmla="*/ 513882 w 589683"/>
                <a:gd name="connsiteY7" fmla="*/ 592406 h 609031"/>
                <a:gd name="connsiteX8" fmla="*/ 585017 w 589683"/>
                <a:gd name="connsiteY8" fmla="*/ 334929 h 609031"/>
                <a:gd name="connsiteX9" fmla="*/ 582838 w 589683"/>
                <a:gd name="connsiteY9" fmla="*/ 37481 h 609031"/>
                <a:gd name="connsiteX10" fmla="*/ 582838 w 589683"/>
                <a:gd name="connsiteY10" fmla="*/ 37514 h 609031"/>
                <a:gd name="connsiteX0" fmla="*/ 582838 w 583382"/>
                <a:gd name="connsiteY0" fmla="*/ 37514 h 609031"/>
                <a:gd name="connsiteX1" fmla="*/ 349630 w 583382"/>
                <a:gd name="connsiteY1" fmla="*/ 0 h 609031"/>
                <a:gd name="connsiteX2" fmla="*/ 115732 w 583382"/>
                <a:gd name="connsiteY2" fmla="*/ 13480 h 609031"/>
                <a:gd name="connsiteX3" fmla="*/ 0 w 583382"/>
                <a:gd name="connsiteY3" fmla="*/ 127437 h 609031"/>
                <a:gd name="connsiteX4" fmla="*/ 12132 w 583382"/>
                <a:gd name="connsiteY4" fmla="*/ 223837 h 609031"/>
                <a:gd name="connsiteX5" fmla="*/ 69881 w 583382"/>
                <a:gd name="connsiteY5" fmla="*/ 569959 h 609031"/>
                <a:gd name="connsiteX6" fmla="*/ 305389 w 583382"/>
                <a:gd name="connsiteY6" fmla="*/ 603457 h 609031"/>
                <a:gd name="connsiteX7" fmla="*/ 513882 w 583382"/>
                <a:gd name="connsiteY7" fmla="*/ 592406 h 609031"/>
                <a:gd name="connsiteX8" fmla="*/ 575492 w 583382"/>
                <a:gd name="connsiteY8" fmla="*/ 331754 h 609031"/>
                <a:gd name="connsiteX9" fmla="*/ 582838 w 583382"/>
                <a:gd name="connsiteY9" fmla="*/ 37481 h 609031"/>
                <a:gd name="connsiteX10" fmla="*/ 582838 w 583382"/>
                <a:gd name="connsiteY10" fmla="*/ 37514 h 609031"/>
                <a:gd name="connsiteX0" fmla="*/ 582838 w 583382"/>
                <a:gd name="connsiteY0" fmla="*/ 37514 h 617136"/>
                <a:gd name="connsiteX1" fmla="*/ 349630 w 583382"/>
                <a:gd name="connsiteY1" fmla="*/ 0 h 617136"/>
                <a:gd name="connsiteX2" fmla="*/ 115732 w 583382"/>
                <a:gd name="connsiteY2" fmla="*/ 13480 h 617136"/>
                <a:gd name="connsiteX3" fmla="*/ 0 w 583382"/>
                <a:gd name="connsiteY3" fmla="*/ 127437 h 617136"/>
                <a:gd name="connsiteX4" fmla="*/ 12132 w 583382"/>
                <a:gd name="connsiteY4" fmla="*/ 223837 h 617136"/>
                <a:gd name="connsiteX5" fmla="*/ 69881 w 583382"/>
                <a:gd name="connsiteY5" fmla="*/ 569959 h 617136"/>
                <a:gd name="connsiteX6" fmla="*/ 314914 w 583382"/>
                <a:gd name="connsiteY6" fmla="*/ 616157 h 617136"/>
                <a:gd name="connsiteX7" fmla="*/ 513882 w 583382"/>
                <a:gd name="connsiteY7" fmla="*/ 592406 h 617136"/>
                <a:gd name="connsiteX8" fmla="*/ 575492 w 583382"/>
                <a:gd name="connsiteY8" fmla="*/ 331754 h 617136"/>
                <a:gd name="connsiteX9" fmla="*/ 582838 w 583382"/>
                <a:gd name="connsiteY9" fmla="*/ 37481 h 617136"/>
                <a:gd name="connsiteX10" fmla="*/ 582838 w 583382"/>
                <a:gd name="connsiteY10" fmla="*/ 37514 h 617136"/>
                <a:gd name="connsiteX0" fmla="*/ 583656 w 584200"/>
                <a:gd name="connsiteY0" fmla="*/ 37514 h 616885"/>
                <a:gd name="connsiteX1" fmla="*/ 350448 w 584200"/>
                <a:gd name="connsiteY1" fmla="*/ 0 h 616885"/>
                <a:gd name="connsiteX2" fmla="*/ 116550 w 584200"/>
                <a:gd name="connsiteY2" fmla="*/ 13480 h 616885"/>
                <a:gd name="connsiteX3" fmla="*/ 818 w 584200"/>
                <a:gd name="connsiteY3" fmla="*/ 127437 h 616885"/>
                <a:gd name="connsiteX4" fmla="*/ 6600 w 584200"/>
                <a:gd name="connsiteY4" fmla="*/ 258762 h 616885"/>
                <a:gd name="connsiteX5" fmla="*/ 70699 w 584200"/>
                <a:gd name="connsiteY5" fmla="*/ 569959 h 616885"/>
                <a:gd name="connsiteX6" fmla="*/ 315732 w 584200"/>
                <a:gd name="connsiteY6" fmla="*/ 616157 h 616885"/>
                <a:gd name="connsiteX7" fmla="*/ 514700 w 584200"/>
                <a:gd name="connsiteY7" fmla="*/ 592406 h 616885"/>
                <a:gd name="connsiteX8" fmla="*/ 576310 w 584200"/>
                <a:gd name="connsiteY8" fmla="*/ 331754 h 616885"/>
                <a:gd name="connsiteX9" fmla="*/ 583656 w 584200"/>
                <a:gd name="connsiteY9" fmla="*/ 37481 h 616885"/>
                <a:gd name="connsiteX10" fmla="*/ 583656 w 584200"/>
                <a:gd name="connsiteY10" fmla="*/ 37514 h 616885"/>
                <a:gd name="connsiteX0" fmla="*/ 582838 w 583382"/>
                <a:gd name="connsiteY0" fmla="*/ 37514 h 616885"/>
                <a:gd name="connsiteX1" fmla="*/ 349630 w 583382"/>
                <a:gd name="connsiteY1" fmla="*/ 0 h 616885"/>
                <a:gd name="connsiteX2" fmla="*/ 115732 w 583382"/>
                <a:gd name="connsiteY2" fmla="*/ 13480 h 616885"/>
                <a:gd name="connsiteX3" fmla="*/ 0 w 583382"/>
                <a:gd name="connsiteY3" fmla="*/ 127437 h 616885"/>
                <a:gd name="connsiteX4" fmla="*/ 5782 w 583382"/>
                <a:gd name="connsiteY4" fmla="*/ 258762 h 616885"/>
                <a:gd name="connsiteX5" fmla="*/ 69881 w 583382"/>
                <a:gd name="connsiteY5" fmla="*/ 569959 h 616885"/>
                <a:gd name="connsiteX6" fmla="*/ 314914 w 583382"/>
                <a:gd name="connsiteY6" fmla="*/ 616157 h 616885"/>
                <a:gd name="connsiteX7" fmla="*/ 513882 w 583382"/>
                <a:gd name="connsiteY7" fmla="*/ 592406 h 616885"/>
                <a:gd name="connsiteX8" fmla="*/ 575492 w 583382"/>
                <a:gd name="connsiteY8" fmla="*/ 331754 h 616885"/>
                <a:gd name="connsiteX9" fmla="*/ 582838 w 583382"/>
                <a:gd name="connsiteY9" fmla="*/ 37481 h 616885"/>
                <a:gd name="connsiteX10" fmla="*/ 582838 w 583382"/>
                <a:gd name="connsiteY10" fmla="*/ 37514 h 616885"/>
                <a:gd name="connsiteX0" fmla="*/ 582838 w 583382"/>
                <a:gd name="connsiteY0" fmla="*/ 37514 h 616885"/>
                <a:gd name="connsiteX1" fmla="*/ 349630 w 583382"/>
                <a:gd name="connsiteY1" fmla="*/ 0 h 616885"/>
                <a:gd name="connsiteX2" fmla="*/ 115732 w 583382"/>
                <a:gd name="connsiteY2" fmla="*/ 13480 h 616885"/>
                <a:gd name="connsiteX3" fmla="*/ 0 w 583382"/>
                <a:gd name="connsiteY3" fmla="*/ 127437 h 616885"/>
                <a:gd name="connsiteX4" fmla="*/ 2607 w 583382"/>
                <a:gd name="connsiteY4" fmla="*/ 290512 h 616885"/>
                <a:gd name="connsiteX5" fmla="*/ 69881 w 583382"/>
                <a:gd name="connsiteY5" fmla="*/ 569959 h 616885"/>
                <a:gd name="connsiteX6" fmla="*/ 314914 w 583382"/>
                <a:gd name="connsiteY6" fmla="*/ 616157 h 616885"/>
                <a:gd name="connsiteX7" fmla="*/ 513882 w 583382"/>
                <a:gd name="connsiteY7" fmla="*/ 592406 h 616885"/>
                <a:gd name="connsiteX8" fmla="*/ 575492 w 583382"/>
                <a:gd name="connsiteY8" fmla="*/ 331754 h 616885"/>
                <a:gd name="connsiteX9" fmla="*/ 582838 w 583382"/>
                <a:gd name="connsiteY9" fmla="*/ 37481 h 616885"/>
                <a:gd name="connsiteX10" fmla="*/ 582838 w 583382"/>
                <a:gd name="connsiteY10" fmla="*/ 37514 h 616885"/>
                <a:gd name="connsiteX0" fmla="*/ 583226 w 583770"/>
                <a:gd name="connsiteY0" fmla="*/ 37514 h 616885"/>
                <a:gd name="connsiteX1" fmla="*/ 350018 w 583770"/>
                <a:gd name="connsiteY1" fmla="*/ 0 h 616885"/>
                <a:gd name="connsiteX2" fmla="*/ 116120 w 583770"/>
                <a:gd name="connsiteY2" fmla="*/ 13480 h 616885"/>
                <a:gd name="connsiteX3" fmla="*/ 388 w 583770"/>
                <a:gd name="connsiteY3" fmla="*/ 127437 h 616885"/>
                <a:gd name="connsiteX4" fmla="*/ 2995 w 583770"/>
                <a:gd name="connsiteY4" fmla="*/ 290512 h 616885"/>
                <a:gd name="connsiteX5" fmla="*/ 70269 w 583770"/>
                <a:gd name="connsiteY5" fmla="*/ 569959 h 616885"/>
                <a:gd name="connsiteX6" fmla="*/ 315302 w 583770"/>
                <a:gd name="connsiteY6" fmla="*/ 616157 h 616885"/>
                <a:gd name="connsiteX7" fmla="*/ 514270 w 583770"/>
                <a:gd name="connsiteY7" fmla="*/ 592406 h 616885"/>
                <a:gd name="connsiteX8" fmla="*/ 575880 w 583770"/>
                <a:gd name="connsiteY8" fmla="*/ 331754 h 616885"/>
                <a:gd name="connsiteX9" fmla="*/ 583226 w 583770"/>
                <a:gd name="connsiteY9" fmla="*/ 37481 h 616885"/>
                <a:gd name="connsiteX10" fmla="*/ 583226 w 583770"/>
                <a:gd name="connsiteY10" fmla="*/ 37514 h 616885"/>
                <a:gd name="connsiteX0" fmla="*/ 601888 w 602432"/>
                <a:gd name="connsiteY0" fmla="*/ 37514 h 616885"/>
                <a:gd name="connsiteX1" fmla="*/ 368680 w 602432"/>
                <a:gd name="connsiteY1" fmla="*/ 0 h 616885"/>
                <a:gd name="connsiteX2" fmla="*/ 134782 w 602432"/>
                <a:gd name="connsiteY2" fmla="*/ 13480 h 616885"/>
                <a:gd name="connsiteX3" fmla="*/ 0 w 602432"/>
                <a:gd name="connsiteY3" fmla="*/ 127437 h 616885"/>
                <a:gd name="connsiteX4" fmla="*/ 21657 w 602432"/>
                <a:gd name="connsiteY4" fmla="*/ 290512 h 616885"/>
                <a:gd name="connsiteX5" fmla="*/ 88931 w 602432"/>
                <a:gd name="connsiteY5" fmla="*/ 569959 h 616885"/>
                <a:gd name="connsiteX6" fmla="*/ 333964 w 602432"/>
                <a:gd name="connsiteY6" fmla="*/ 616157 h 616885"/>
                <a:gd name="connsiteX7" fmla="*/ 532932 w 602432"/>
                <a:gd name="connsiteY7" fmla="*/ 592406 h 616885"/>
                <a:gd name="connsiteX8" fmla="*/ 594542 w 602432"/>
                <a:gd name="connsiteY8" fmla="*/ 331754 h 616885"/>
                <a:gd name="connsiteX9" fmla="*/ 601888 w 602432"/>
                <a:gd name="connsiteY9" fmla="*/ 37481 h 616885"/>
                <a:gd name="connsiteX10" fmla="*/ 601888 w 602432"/>
                <a:gd name="connsiteY10" fmla="*/ 37514 h 61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2432" h="616885">
                  <a:moveTo>
                    <a:pt x="601888" y="37514"/>
                  </a:moveTo>
                  <a:cubicBezTo>
                    <a:pt x="579629" y="11705"/>
                    <a:pt x="491745" y="0"/>
                    <a:pt x="368680" y="0"/>
                  </a:cubicBezTo>
                  <a:cubicBezTo>
                    <a:pt x="260872" y="0"/>
                    <a:pt x="158488" y="10784"/>
                    <a:pt x="134782" y="13480"/>
                  </a:cubicBezTo>
                  <a:cubicBezTo>
                    <a:pt x="122815" y="71116"/>
                    <a:pt x="57965" y="116324"/>
                    <a:pt x="0" y="127437"/>
                  </a:cubicBezTo>
                  <a:cubicBezTo>
                    <a:pt x="1841" y="157159"/>
                    <a:pt x="6835" y="216758"/>
                    <a:pt x="21657" y="290512"/>
                  </a:cubicBezTo>
                  <a:cubicBezTo>
                    <a:pt x="36479" y="364266"/>
                    <a:pt x="36880" y="515685"/>
                    <a:pt x="88931" y="569959"/>
                  </a:cubicBezTo>
                  <a:cubicBezTo>
                    <a:pt x="140982" y="624233"/>
                    <a:pt x="259964" y="612416"/>
                    <a:pt x="333964" y="616157"/>
                  </a:cubicBezTo>
                  <a:cubicBezTo>
                    <a:pt x="407964" y="619898"/>
                    <a:pt x="501303" y="608812"/>
                    <a:pt x="532932" y="592406"/>
                  </a:cubicBezTo>
                  <a:cubicBezTo>
                    <a:pt x="564562" y="575999"/>
                    <a:pt x="583049" y="424241"/>
                    <a:pt x="594542" y="331754"/>
                  </a:cubicBezTo>
                  <a:cubicBezTo>
                    <a:pt x="606035" y="239267"/>
                    <a:pt x="600664" y="86521"/>
                    <a:pt x="601888" y="37481"/>
                  </a:cubicBezTo>
                  <a:cubicBezTo>
                    <a:pt x="603112" y="-11559"/>
                    <a:pt x="601888" y="37503"/>
                    <a:pt x="601888" y="37514"/>
                  </a:cubicBezTo>
                  <a:close/>
                </a:path>
              </a:pathLst>
            </a:custGeom>
            <a:solidFill>
              <a:srgbClr val="FFFFFF"/>
            </a:solidFill>
            <a:ln w="3279" cap="flat">
              <a:noFill/>
              <a:prstDash val="solid"/>
              <a:miter/>
            </a:ln>
          </p:spPr>
          <p:txBody>
            <a:bodyPr rtlCol="0" anchor="ctr"/>
            <a:lstStyle/>
            <a:p>
              <a:endParaRPr lang="uk-UA"/>
            </a:p>
          </p:txBody>
        </p:sp>
        <p:sp>
          <p:nvSpPr>
            <p:cNvPr id="18" name="TextBox 17">
              <a:extLst>
                <a:ext uri="{FF2B5EF4-FFF2-40B4-BE49-F238E27FC236}">
                  <a16:creationId xmlns:a16="http://schemas.microsoft.com/office/drawing/2014/main" id="{C2670561-2587-8A4C-3ECF-AD3C28517D6D}"/>
                </a:ext>
              </a:extLst>
            </p:cNvPr>
            <p:cNvSpPr txBox="1"/>
            <p:nvPr/>
          </p:nvSpPr>
          <p:spPr>
            <a:xfrm>
              <a:off x="7649353" y="5640774"/>
              <a:ext cx="510357" cy="427681"/>
            </a:xfrm>
            <a:prstGeom prst="rect">
              <a:avLst/>
            </a:prstGeom>
            <a:noFill/>
          </p:spPr>
          <p:txBody>
            <a:bodyPr wrap="square" lIns="0" tIns="0" rIns="0" bIns="0" rtlCol="0">
              <a:spAutoFit/>
            </a:bodyPr>
            <a:lstStyle/>
            <a:p>
              <a:r>
                <a:rPr lang="uk-UA" sz="556" dirty="0">
                  <a:solidFill>
                    <a:schemeClr val="tx2"/>
                  </a:solidFill>
                  <a:latin typeface="Arial" panose="020B0604020202020204" pitchFamily="34" charset="0"/>
                  <a:cs typeface="Arial" panose="020B0604020202020204" pitchFamily="34" charset="0"/>
                </a:rPr>
                <a:t>Розтягнення </a:t>
              </a:r>
            </a:p>
            <a:p>
              <a:r>
                <a:rPr lang="uk-UA" sz="556" dirty="0">
                  <a:solidFill>
                    <a:schemeClr val="tx2"/>
                  </a:solidFill>
                  <a:latin typeface="Arial" panose="020B0604020202020204" pitchFamily="34" charset="0"/>
                  <a:cs typeface="Arial" panose="020B0604020202020204" pitchFamily="34" charset="0"/>
                </a:rPr>
                <a:t>через підняття </a:t>
              </a:r>
            </a:p>
            <a:p>
              <a:r>
                <a:rPr lang="uk-UA" sz="556" dirty="0">
                  <a:solidFill>
                    <a:schemeClr val="tx2"/>
                  </a:solidFill>
                  <a:latin typeface="Arial" panose="020B0604020202020204" pitchFamily="34" charset="0"/>
                  <a:cs typeface="Arial" panose="020B0604020202020204" pitchFamily="34" charset="0"/>
                </a:rPr>
                <a:t>надто повної</a:t>
              </a:r>
            </a:p>
            <a:p>
              <a:r>
                <a:rPr lang="uk-UA" sz="556" dirty="0">
                  <a:solidFill>
                    <a:schemeClr val="tx2"/>
                  </a:solidFill>
                  <a:latin typeface="Arial" panose="020B0604020202020204" pitchFamily="34" charset="0"/>
                  <a:cs typeface="Arial" panose="020B0604020202020204" pitchFamily="34" charset="0"/>
                </a:rPr>
                <a:t>сумки для </a:t>
              </a:r>
            </a:p>
            <a:p>
              <a:r>
                <a:rPr lang="uk-UA" sz="556" dirty="0">
                  <a:solidFill>
                    <a:schemeClr val="tx2"/>
                  </a:solidFill>
                  <a:latin typeface="Arial" panose="020B0604020202020204" pitchFamily="34" charset="0"/>
                  <a:cs typeface="Arial" panose="020B0604020202020204" pitchFamily="34" charset="0"/>
                </a:rPr>
                <a:t>покупок</a:t>
              </a:r>
            </a:p>
          </p:txBody>
        </p:sp>
      </p:grpSp>
    </p:spTree>
    <p:extLst>
      <p:ext uri="{BB962C8B-B14F-4D97-AF65-F5344CB8AC3E}">
        <p14:creationId xmlns:p14="http://schemas.microsoft.com/office/powerpoint/2010/main" val="161083588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9">
            <a:extLst>
              <a:ext uri="{FF2B5EF4-FFF2-40B4-BE49-F238E27FC236}">
                <a16:creationId xmlns:a16="http://schemas.microsoft.com/office/drawing/2014/main" id="{BEC26AF9-858F-B8B4-19E4-4A0D03509CE2}"/>
              </a:ext>
            </a:extLst>
          </p:cNvPr>
          <p:cNvSpPr/>
          <p:nvPr/>
        </p:nvSpPr>
        <p:spPr>
          <a:xfrm>
            <a:off x="0" y="3924300"/>
            <a:ext cx="12192000" cy="23424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3" name="CuadroTexto 8">
            <a:extLst>
              <a:ext uri="{FF2B5EF4-FFF2-40B4-BE49-F238E27FC236}">
                <a16:creationId xmlns:a16="http://schemas.microsoft.com/office/drawing/2014/main" id="{AA132EB1-EE9A-981C-8531-72F2651FC554}"/>
              </a:ext>
            </a:extLst>
          </p:cNvPr>
          <p:cNvSpPr txBox="1"/>
          <p:nvPr/>
        </p:nvSpPr>
        <p:spPr>
          <a:xfrm>
            <a:off x="397669" y="4018101"/>
            <a:ext cx="3911600" cy="1015663"/>
          </a:xfrm>
          <a:prstGeom prst="rect">
            <a:avLst/>
          </a:prstGeom>
          <a:noFill/>
        </p:spPr>
        <p:txBody>
          <a:bodyPr wrap="square" rtlCol="0">
            <a:spAutoFit/>
          </a:bodyPr>
          <a:lstStyle/>
          <a:p>
            <a:r>
              <a:rPr lang="uk-UA" sz="2000" i="1" dirty="0">
                <a:solidFill>
                  <a:schemeClr val="tx2"/>
                </a:solidFill>
                <a:latin typeface="Arial" panose="020B0604020202020204" pitchFamily="34" charset="0"/>
                <a:cs typeface="Arial" panose="020B0604020202020204" pitchFamily="34" charset="0"/>
              </a:rPr>
              <a:t>Скільки небезпечних та шкідливих професійних факторів ви можете знайти</a:t>
            </a:r>
            <a:r>
              <a:rPr lang="es-ES" sz="2000" i="1" dirty="0">
                <a:solidFill>
                  <a:schemeClr val="tx2"/>
                </a:solidFill>
                <a:latin typeface="Arial" panose="020B0604020202020204" pitchFamily="34" charset="0"/>
                <a:cs typeface="Arial" panose="020B0604020202020204" pitchFamily="34" charset="0"/>
              </a:rPr>
              <a:t>?</a:t>
            </a:r>
            <a:endParaRPr lang="ru-RU" sz="2000" i="1" dirty="0">
              <a:solidFill>
                <a:schemeClr val="tx2"/>
              </a:solidFill>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96</a:t>
            </a:fld>
            <a:endParaRPr lang="en-GB"/>
          </a:p>
        </p:txBody>
      </p:sp>
      <p:pic>
        <p:nvPicPr>
          <p:cNvPr id="7" name="Imagen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0401" y="1309656"/>
            <a:ext cx="6959598" cy="4928640"/>
          </a:xfrm>
          <a:prstGeom prst="rect">
            <a:avLst/>
          </a:prstGeom>
        </p:spPr>
      </p:pic>
    </p:spTree>
    <p:extLst>
      <p:ext uri="{BB962C8B-B14F-4D97-AF65-F5344CB8AC3E}">
        <p14:creationId xmlns:p14="http://schemas.microsoft.com/office/powerpoint/2010/main" val="37144113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9">
            <a:extLst>
              <a:ext uri="{FF2B5EF4-FFF2-40B4-BE49-F238E27FC236}">
                <a16:creationId xmlns:a16="http://schemas.microsoft.com/office/drawing/2014/main" id="{01195979-9530-B74F-0E78-894BFF34CE99}"/>
              </a:ext>
            </a:extLst>
          </p:cNvPr>
          <p:cNvSpPr/>
          <p:nvPr/>
        </p:nvSpPr>
        <p:spPr>
          <a:xfrm>
            <a:off x="0" y="3924300"/>
            <a:ext cx="12192000" cy="23424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4" name="CuadroTexto 8">
            <a:extLst>
              <a:ext uri="{FF2B5EF4-FFF2-40B4-BE49-F238E27FC236}">
                <a16:creationId xmlns:a16="http://schemas.microsoft.com/office/drawing/2014/main" id="{A2A01F91-E7AE-A14E-ADE2-402BE3651170}"/>
              </a:ext>
            </a:extLst>
          </p:cNvPr>
          <p:cNvSpPr txBox="1"/>
          <p:nvPr/>
        </p:nvSpPr>
        <p:spPr>
          <a:xfrm>
            <a:off x="397669" y="4018101"/>
            <a:ext cx="3911600" cy="1015663"/>
          </a:xfrm>
          <a:prstGeom prst="rect">
            <a:avLst/>
          </a:prstGeom>
          <a:noFill/>
        </p:spPr>
        <p:txBody>
          <a:bodyPr wrap="square" rtlCol="0">
            <a:spAutoFit/>
          </a:bodyPr>
          <a:lstStyle/>
          <a:p>
            <a:r>
              <a:rPr lang="uk-UA" sz="2000" i="1" dirty="0">
                <a:solidFill>
                  <a:schemeClr val="tx2"/>
                </a:solidFill>
                <a:latin typeface="Arial" panose="020B0604020202020204" pitchFamily="34" charset="0"/>
                <a:cs typeface="Arial" panose="020B0604020202020204" pitchFamily="34" charset="0"/>
              </a:rPr>
              <a:t>Скільки небезпечних та шкідливих професійних факторів ви можете знайти</a:t>
            </a:r>
            <a:r>
              <a:rPr lang="es-ES" sz="2000" i="1" dirty="0">
                <a:solidFill>
                  <a:schemeClr val="tx2"/>
                </a:solidFill>
                <a:latin typeface="Arial" panose="020B0604020202020204" pitchFamily="34" charset="0"/>
                <a:cs typeface="Arial" panose="020B0604020202020204" pitchFamily="34" charset="0"/>
              </a:rPr>
              <a:t>?</a:t>
            </a:r>
            <a:endParaRPr lang="ru-RU" sz="2000" i="1" dirty="0">
              <a:solidFill>
                <a:schemeClr val="tx2"/>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3FC6E33-510E-5A4D-A2A2-D60F3F68E2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7177" y="1297250"/>
            <a:ext cx="6959596" cy="4926270"/>
          </a:xfrm>
          <a:prstGeom prst="rect">
            <a:avLst/>
          </a:prstGeom>
        </p:spPr>
      </p:pic>
      <p:sp>
        <p:nvSpPr>
          <p:cNvPr id="5" name="Marcador de pie de página 4"/>
          <p:cNvSpPr>
            <a:spLocks noGrp="1"/>
          </p:cNvSpPr>
          <p:nvPr>
            <p:ph type="ftr" sz="quarter" idx="11"/>
          </p:nvPr>
        </p:nvSpPr>
        <p:spPr/>
        <p:txBody>
          <a:bodyPr/>
          <a:lstStyle/>
          <a:p>
            <a:r>
              <a:rPr lang="ru-RU" dirty="0" err="1"/>
              <a:t>Соціальна</a:t>
            </a:r>
            <a:r>
              <a:rPr lang="ru-RU" dirty="0"/>
              <a:t> </a:t>
            </a:r>
            <a:r>
              <a:rPr lang="ru-RU" dirty="0" err="1"/>
              <a:t>справедливість</a:t>
            </a:r>
            <a:r>
              <a:rPr lang="ru-RU" dirty="0"/>
              <a:t>, </a:t>
            </a:r>
            <a:r>
              <a:rPr lang="ru-RU" dirty="0" err="1"/>
              <a:t>гідна</a:t>
            </a:r>
            <a:r>
              <a:rPr lang="ru-RU" dirty="0"/>
              <a:t> </a:t>
            </a:r>
            <a:r>
              <a:rPr lang="ru-RU" dirty="0" err="1"/>
              <a:t>праця</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97</a:t>
            </a:fld>
            <a:endParaRPr lang="en-GB"/>
          </a:p>
        </p:txBody>
      </p:sp>
      <p:grpSp>
        <p:nvGrpSpPr>
          <p:cNvPr id="18" name="Групувати 17">
            <a:extLst>
              <a:ext uri="{FF2B5EF4-FFF2-40B4-BE49-F238E27FC236}">
                <a16:creationId xmlns:a16="http://schemas.microsoft.com/office/drawing/2014/main" id="{08738BA0-6D6E-681C-9671-990E541F3EEC}"/>
              </a:ext>
            </a:extLst>
          </p:cNvPr>
          <p:cNvGrpSpPr/>
          <p:nvPr/>
        </p:nvGrpSpPr>
        <p:grpSpPr>
          <a:xfrm>
            <a:off x="5382404" y="4913602"/>
            <a:ext cx="601677" cy="390822"/>
            <a:chOff x="5382404" y="4913602"/>
            <a:chExt cx="601677" cy="390822"/>
          </a:xfrm>
        </p:grpSpPr>
        <p:sp>
          <p:nvSpPr>
            <p:cNvPr id="17" name="Графіка 9">
              <a:extLst>
                <a:ext uri="{FF2B5EF4-FFF2-40B4-BE49-F238E27FC236}">
                  <a16:creationId xmlns:a16="http://schemas.microsoft.com/office/drawing/2014/main" id="{CC4ACC89-5E7E-B261-6A75-63E24FE4F677}"/>
                </a:ext>
              </a:extLst>
            </p:cNvPr>
            <p:cNvSpPr/>
            <p:nvPr/>
          </p:nvSpPr>
          <p:spPr>
            <a:xfrm>
              <a:off x="5382404" y="4913602"/>
              <a:ext cx="600888" cy="390822"/>
            </a:xfrm>
            <a:custGeom>
              <a:avLst/>
              <a:gdLst>
                <a:gd name="connsiteX0" fmla="*/ 582838 w 600888"/>
                <a:gd name="connsiteY0" fmla="*/ 37514 h 390822"/>
                <a:gd name="connsiteX1" fmla="*/ 349630 w 600888"/>
                <a:gd name="connsiteY1" fmla="*/ 0 h 390822"/>
                <a:gd name="connsiteX2" fmla="*/ 115732 w 600888"/>
                <a:gd name="connsiteY2" fmla="*/ 13480 h 390822"/>
                <a:gd name="connsiteX3" fmla="*/ 0 w 600888"/>
                <a:gd name="connsiteY3" fmla="*/ 127437 h 390822"/>
                <a:gd name="connsiteX4" fmla="*/ 12132 w 600888"/>
                <a:gd name="connsiteY4" fmla="*/ 223837 h 390822"/>
                <a:gd name="connsiteX5" fmla="*/ 73056 w 600888"/>
                <a:gd name="connsiteY5" fmla="*/ 344534 h 390822"/>
                <a:gd name="connsiteX6" fmla="*/ 286339 w 600888"/>
                <a:gd name="connsiteY6" fmla="*/ 384382 h 390822"/>
                <a:gd name="connsiteX7" fmla="*/ 526582 w 600888"/>
                <a:gd name="connsiteY7" fmla="*/ 379681 h 390822"/>
                <a:gd name="connsiteX8" fmla="*/ 594542 w 600888"/>
                <a:gd name="connsiteY8" fmla="*/ 223804 h 390822"/>
                <a:gd name="connsiteX9" fmla="*/ 582838 w 600888"/>
                <a:gd name="connsiteY9" fmla="*/ 37481 h 3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0888" h="390822">
                  <a:moveTo>
                    <a:pt x="582838" y="37514"/>
                  </a:moveTo>
                  <a:cubicBezTo>
                    <a:pt x="560579" y="11705"/>
                    <a:pt x="472695" y="0"/>
                    <a:pt x="349630" y="0"/>
                  </a:cubicBezTo>
                  <a:cubicBezTo>
                    <a:pt x="241822" y="0"/>
                    <a:pt x="139438" y="10784"/>
                    <a:pt x="115732" y="13480"/>
                  </a:cubicBezTo>
                  <a:cubicBezTo>
                    <a:pt x="103765" y="71116"/>
                    <a:pt x="57965" y="116324"/>
                    <a:pt x="0" y="127437"/>
                  </a:cubicBezTo>
                  <a:cubicBezTo>
                    <a:pt x="1841" y="157159"/>
                    <a:pt x="5359" y="192569"/>
                    <a:pt x="12132" y="223837"/>
                  </a:cubicBezTo>
                  <a:cubicBezTo>
                    <a:pt x="27355" y="294164"/>
                    <a:pt x="50797" y="317573"/>
                    <a:pt x="73056" y="344534"/>
                  </a:cubicBezTo>
                  <a:cubicBezTo>
                    <a:pt x="95315" y="371494"/>
                    <a:pt x="175012" y="377346"/>
                    <a:pt x="286339" y="384382"/>
                  </a:cubicBezTo>
                  <a:cubicBezTo>
                    <a:pt x="397666" y="391418"/>
                    <a:pt x="494953" y="396087"/>
                    <a:pt x="526582" y="379681"/>
                  </a:cubicBezTo>
                  <a:cubicBezTo>
                    <a:pt x="558212" y="363274"/>
                    <a:pt x="585172" y="287095"/>
                    <a:pt x="594542" y="223804"/>
                  </a:cubicBezTo>
                  <a:cubicBezTo>
                    <a:pt x="603913" y="160513"/>
                    <a:pt x="605096" y="63258"/>
                    <a:pt x="582838" y="37481"/>
                  </a:cubicBezTo>
                  <a:close/>
                </a:path>
              </a:pathLst>
            </a:custGeom>
            <a:solidFill>
              <a:srgbClr val="FFFFFF"/>
            </a:solidFill>
            <a:ln w="3279" cap="flat">
              <a:noFill/>
              <a:prstDash val="solid"/>
              <a:miter/>
            </a:ln>
          </p:spPr>
          <p:txBody>
            <a:bodyPr rtlCol="0" anchor="ctr"/>
            <a:lstStyle/>
            <a:p>
              <a:endParaRPr lang="uk-UA"/>
            </a:p>
          </p:txBody>
        </p:sp>
        <p:sp>
          <p:nvSpPr>
            <p:cNvPr id="8" name="TextBox 7">
              <a:extLst>
                <a:ext uri="{FF2B5EF4-FFF2-40B4-BE49-F238E27FC236}">
                  <a16:creationId xmlns:a16="http://schemas.microsoft.com/office/drawing/2014/main" id="{5DD68076-4146-7CD5-B8FE-87777A95541E}"/>
                </a:ext>
              </a:extLst>
            </p:cNvPr>
            <p:cNvSpPr txBox="1"/>
            <p:nvPr/>
          </p:nvSpPr>
          <p:spPr>
            <a:xfrm>
              <a:off x="5446754" y="4960853"/>
              <a:ext cx="537327" cy="276999"/>
            </a:xfrm>
            <a:prstGeom prst="rect">
              <a:avLst/>
            </a:prstGeom>
            <a:noFill/>
          </p:spPr>
          <p:txBody>
            <a:bodyPr wrap="none" rtlCol="0">
              <a:spAutoFit/>
            </a:bodyPr>
            <a:lstStyle/>
            <a:p>
              <a:r>
                <a:rPr lang="uk-UA" sz="600" dirty="0">
                  <a:solidFill>
                    <a:schemeClr val="tx2"/>
                  </a:solidFill>
                  <a:latin typeface="Arial" panose="020B0604020202020204" pitchFamily="34" charset="0"/>
                  <a:cs typeface="Arial" panose="020B0604020202020204" pitchFamily="34" charset="0"/>
                </a:rPr>
                <a:t>Теки</a:t>
              </a:r>
            </a:p>
            <a:p>
              <a:r>
                <a:rPr lang="uk-UA" sz="600" dirty="0">
                  <a:solidFill>
                    <a:schemeClr val="tx2"/>
                  </a:solidFill>
                  <a:latin typeface="Arial" panose="020B0604020202020204" pitchFamily="34" charset="0"/>
                  <a:cs typeface="Arial" panose="020B0604020202020204" pitchFamily="34" charset="0"/>
                </a:rPr>
                <a:t>на підлозі</a:t>
              </a:r>
            </a:p>
          </p:txBody>
        </p:sp>
      </p:grpSp>
      <p:grpSp>
        <p:nvGrpSpPr>
          <p:cNvPr id="16" name="Групувати 15">
            <a:extLst>
              <a:ext uri="{FF2B5EF4-FFF2-40B4-BE49-F238E27FC236}">
                <a16:creationId xmlns:a16="http://schemas.microsoft.com/office/drawing/2014/main" id="{D8882810-ECFA-2503-7A64-B23461042D61}"/>
              </a:ext>
            </a:extLst>
          </p:cNvPr>
          <p:cNvGrpSpPr/>
          <p:nvPr/>
        </p:nvGrpSpPr>
        <p:grpSpPr>
          <a:xfrm>
            <a:off x="5268104" y="3693420"/>
            <a:ext cx="600888" cy="390822"/>
            <a:chOff x="5268104" y="3693420"/>
            <a:chExt cx="600888" cy="390822"/>
          </a:xfrm>
        </p:grpSpPr>
        <p:sp>
          <p:nvSpPr>
            <p:cNvPr id="15" name="Графіка 10">
              <a:extLst>
                <a:ext uri="{FF2B5EF4-FFF2-40B4-BE49-F238E27FC236}">
                  <a16:creationId xmlns:a16="http://schemas.microsoft.com/office/drawing/2014/main" id="{622D61EB-FE5C-E678-8E49-633CDA35AFEB}"/>
                </a:ext>
              </a:extLst>
            </p:cNvPr>
            <p:cNvSpPr/>
            <p:nvPr/>
          </p:nvSpPr>
          <p:spPr>
            <a:xfrm>
              <a:off x="5268104" y="3693420"/>
              <a:ext cx="600888" cy="390822"/>
            </a:xfrm>
            <a:custGeom>
              <a:avLst/>
              <a:gdLst>
                <a:gd name="connsiteX0" fmla="*/ 582838 w 600888"/>
                <a:gd name="connsiteY0" fmla="*/ 37514 h 390822"/>
                <a:gd name="connsiteX1" fmla="*/ 349630 w 600888"/>
                <a:gd name="connsiteY1" fmla="*/ 0 h 390822"/>
                <a:gd name="connsiteX2" fmla="*/ 115732 w 600888"/>
                <a:gd name="connsiteY2" fmla="*/ 13480 h 390822"/>
                <a:gd name="connsiteX3" fmla="*/ 0 w 600888"/>
                <a:gd name="connsiteY3" fmla="*/ 127437 h 390822"/>
                <a:gd name="connsiteX4" fmla="*/ 12132 w 600888"/>
                <a:gd name="connsiteY4" fmla="*/ 223837 h 390822"/>
                <a:gd name="connsiteX5" fmla="*/ 73056 w 600888"/>
                <a:gd name="connsiteY5" fmla="*/ 344534 h 390822"/>
                <a:gd name="connsiteX6" fmla="*/ 286339 w 600888"/>
                <a:gd name="connsiteY6" fmla="*/ 384382 h 390822"/>
                <a:gd name="connsiteX7" fmla="*/ 526582 w 600888"/>
                <a:gd name="connsiteY7" fmla="*/ 379681 h 390822"/>
                <a:gd name="connsiteX8" fmla="*/ 594542 w 600888"/>
                <a:gd name="connsiteY8" fmla="*/ 223804 h 390822"/>
                <a:gd name="connsiteX9" fmla="*/ 582838 w 600888"/>
                <a:gd name="connsiteY9" fmla="*/ 37481 h 3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0888" h="390822">
                  <a:moveTo>
                    <a:pt x="582838" y="37514"/>
                  </a:moveTo>
                  <a:cubicBezTo>
                    <a:pt x="560579" y="11705"/>
                    <a:pt x="472695" y="0"/>
                    <a:pt x="349630" y="0"/>
                  </a:cubicBezTo>
                  <a:cubicBezTo>
                    <a:pt x="241822" y="0"/>
                    <a:pt x="139438" y="10784"/>
                    <a:pt x="115732" y="13480"/>
                  </a:cubicBezTo>
                  <a:cubicBezTo>
                    <a:pt x="103765" y="71116"/>
                    <a:pt x="57965" y="116324"/>
                    <a:pt x="0" y="127437"/>
                  </a:cubicBezTo>
                  <a:cubicBezTo>
                    <a:pt x="1841" y="157159"/>
                    <a:pt x="5359" y="192569"/>
                    <a:pt x="12132" y="223837"/>
                  </a:cubicBezTo>
                  <a:cubicBezTo>
                    <a:pt x="27355" y="294164"/>
                    <a:pt x="50797" y="317573"/>
                    <a:pt x="73056" y="344534"/>
                  </a:cubicBezTo>
                  <a:cubicBezTo>
                    <a:pt x="95315" y="371494"/>
                    <a:pt x="175012" y="377346"/>
                    <a:pt x="286339" y="384382"/>
                  </a:cubicBezTo>
                  <a:cubicBezTo>
                    <a:pt x="397666" y="391418"/>
                    <a:pt x="494953" y="396087"/>
                    <a:pt x="526582" y="379681"/>
                  </a:cubicBezTo>
                  <a:cubicBezTo>
                    <a:pt x="558212" y="363274"/>
                    <a:pt x="585172" y="287095"/>
                    <a:pt x="594542" y="223804"/>
                  </a:cubicBezTo>
                  <a:cubicBezTo>
                    <a:pt x="603913" y="160513"/>
                    <a:pt x="605096" y="63258"/>
                    <a:pt x="582838" y="37481"/>
                  </a:cubicBezTo>
                  <a:close/>
                </a:path>
              </a:pathLst>
            </a:custGeom>
            <a:solidFill>
              <a:srgbClr val="FFFFFF"/>
            </a:solidFill>
            <a:ln w="3279" cap="flat">
              <a:noFill/>
              <a:prstDash val="solid"/>
              <a:miter/>
            </a:ln>
          </p:spPr>
          <p:txBody>
            <a:bodyPr rtlCol="0" anchor="ctr"/>
            <a:lstStyle/>
            <a:p>
              <a:endParaRPr lang="uk-UA"/>
            </a:p>
          </p:txBody>
        </p:sp>
        <p:sp>
          <p:nvSpPr>
            <p:cNvPr id="12" name="TextBox 11">
              <a:extLst>
                <a:ext uri="{FF2B5EF4-FFF2-40B4-BE49-F238E27FC236}">
                  <a16:creationId xmlns:a16="http://schemas.microsoft.com/office/drawing/2014/main" id="{5FFD4FD4-CDFC-57D4-8E09-785EE4DCFF19}"/>
                </a:ext>
              </a:extLst>
            </p:cNvPr>
            <p:cNvSpPr txBox="1"/>
            <p:nvPr/>
          </p:nvSpPr>
          <p:spPr>
            <a:xfrm>
              <a:off x="5313357" y="3738822"/>
              <a:ext cx="542136" cy="276999"/>
            </a:xfrm>
            <a:prstGeom prst="rect">
              <a:avLst/>
            </a:prstGeom>
            <a:noFill/>
          </p:spPr>
          <p:txBody>
            <a:bodyPr wrap="none" rtlCol="0">
              <a:spAutoFit/>
            </a:bodyPr>
            <a:lstStyle/>
            <a:p>
              <a:r>
                <a:rPr lang="uk-UA" sz="600" dirty="0">
                  <a:solidFill>
                    <a:schemeClr val="tx2"/>
                  </a:solidFill>
                  <a:latin typeface="Arial" panose="020B0604020202020204" pitchFamily="34" charset="0"/>
                  <a:cs typeface="Arial" panose="020B0604020202020204" pitchFamily="34" charset="0"/>
                </a:rPr>
                <a:t>Гойдання</a:t>
              </a:r>
            </a:p>
            <a:p>
              <a:r>
                <a:rPr lang="uk-UA" sz="600" dirty="0">
                  <a:solidFill>
                    <a:schemeClr val="tx2"/>
                  </a:solidFill>
                  <a:latin typeface="Arial" panose="020B0604020202020204" pitchFamily="34" charset="0"/>
                  <a:cs typeface="Arial" panose="020B0604020202020204" pitchFamily="34" charset="0"/>
                </a:rPr>
                <a:t>на стільці</a:t>
              </a:r>
            </a:p>
          </p:txBody>
        </p:sp>
      </p:grpSp>
    </p:spTree>
    <p:extLst>
      <p:ext uri="{BB962C8B-B14F-4D97-AF65-F5344CB8AC3E}">
        <p14:creationId xmlns:p14="http://schemas.microsoft.com/office/powerpoint/2010/main" val="9059736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z="2400" dirty="0">
                <a:latin typeface="Arial" panose="020B0604020202020204" pitchFamily="34" charset="0"/>
                <a:cs typeface="Arial" panose="020B0604020202020204" pitchFamily="34" charset="0"/>
              </a:rPr>
              <a:t>Визначити, кому може бути завдано шкоди і як саме</a:t>
            </a:r>
            <a:endParaRPr lang="en-GB" sz="2400" dirty="0">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pPr/>
              <a:t>98</a:t>
            </a:fld>
            <a:endParaRPr lang="en-GB">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uk-UA" dirty="0">
                <a:solidFill>
                  <a:schemeClr val="tx2"/>
                </a:solidFill>
                <a:latin typeface="Arial" panose="020B0604020202020204" pitchFamily="34" charset="0"/>
                <a:cs typeface="Arial" panose="020B0604020202020204" pitchFamily="34" charset="0"/>
              </a:rPr>
              <a:t>Для</a:t>
            </a:r>
            <a:r>
              <a:rPr lang="en-US" dirty="0">
                <a:solidFill>
                  <a:schemeClr val="tx2"/>
                </a:solidFill>
                <a:latin typeface="Arial" panose="020B0604020202020204" pitchFamily="34" charset="0"/>
                <a:cs typeface="Arial" panose="020B0604020202020204" pitchFamily="34" charset="0"/>
              </a:rPr>
              <a:t> </a:t>
            </a:r>
            <a:r>
              <a:rPr lang="uk-UA" dirty="0">
                <a:solidFill>
                  <a:schemeClr val="tx2"/>
                </a:solidFill>
                <a:latin typeface="Arial" panose="020B0604020202020204" pitchFamily="34" charset="0"/>
                <a:cs typeface="Arial" panose="020B0604020202020204" pitchFamily="34" charset="0"/>
              </a:rPr>
              <a:t>кожного виявленого небезпечного та шкідливого фактора з’ясуйте, хто міг би</a:t>
            </a:r>
            <a:r>
              <a:rPr lang="en-US" dirty="0">
                <a:solidFill>
                  <a:schemeClr val="tx2"/>
                </a:solidFill>
                <a:latin typeface="Arial" panose="020B0604020202020204" pitchFamily="34" charset="0"/>
                <a:cs typeface="Arial" panose="020B0604020202020204" pitchFamily="34" charset="0"/>
              </a:rPr>
              <a:t> </a:t>
            </a:r>
            <a:r>
              <a:rPr lang="uk-UA" dirty="0">
                <a:solidFill>
                  <a:schemeClr val="tx2"/>
                </a:solidFill>
                <a:latin typeface="Arial" panose="020B0604020202020204" pitchFamily="34" charset="0"/>
                <a:cs typeface="Arial" panose="020B0604020202020204" pitchFamily="34" charset="0"/>
              </a:rPr>
              <a:t>постраждати</a:t>
            </a:r>
            <a:endParaRPr lang="en-US" dirty="0">
              <a:solidFill>
                <a:schemeClr val="tx2"/>
              </a:solidFill>
              <a:latin typeface="Arial" panose="020B0604020202020204" pitchFamily="34" charset="0"/>
              <a:cs typeface="Arial" panose="020B0604020202020204" pitchFamily="34" charset="0"/>
            </a:endParaRPr>
          </a:p>
          <a:p>
            <a:pPr lvl="2"/>
            <a:endParaRPr lang="en-US"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Прізвища? Необов’язково, але групи працівників мають бути вказані</a:t>
            </a:r>
            <a:endParaRPr lang="en-US" dirty="0">
              <a:solidFill>
                <a:schemeClr val="tx2"/>
              </a:solidFill>
              <a:latin typeface="Arial" panose="020B0604020202020204" pitchFamily="34" charset="0"/>
              <a:cs typeface="Arial" panose="020B0604020202020204" pitchFamily="34" charset="0"/>
            </a:endParaRPr>
          </a:p>
          <a:p>
            <a:pPr lvl="2"/>
            <a:endParaRPr lang="en-US"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Якої шкоди завдано</a:t>
            </a:r>
            <a:r>
              <a:rPr lang="en-GB" dirty="0">
                <a:solidFill>
                  <a:schemeClr val="tx2"/>
                </a:solidFill>
                <a:latin typeface="Arial" panose="020B0604020202020204" pitchFamily="34" charset="0"/>
                <a:cs typeface="Arial" panose="020B0604020202020204" pitchFamily="34" charset="0"/>
              </a:rPr>
              <a:t>?</a:t>
            </a:r>
          </a:p>
          <a:p>
            <a:pPr lvl="2"/>
            <a:endParaRPr lang="en-GB" dirty="0">
              <a:solidFill>
                <a:schemeClr val="tx2"/>
              </a:solidFill>
              <a:latin typeface="Arial" panose="020B0604020202020204" pitchFamily="34" charset="0"/>
              <a:cs typeface="Arial" panose="020B0604020202020204" pitchFamily="34" charset="0"/>
            </a:endParaRPr>
          </a:p>
          <a:p>
            <a:pPr lvl="2"/>
            <a:r>
              <a:rPr lang="uk-UA" dirty="0">
                <a:solidFill>
                  <a:schemeClr val="tx2"/>
                </a:solidFill>
                <a:latin typeface="Arial" panose="020B0604020202020204" pitchFamily="34" charset="0"/>
                <a:cs typeface="Arial" panose="020B0604020202020204" pitchFamily="34" charset="0"/>
              </a:rPr>
              <a:t>Якого типу травма</a:t>
            </a:r>
            <a:r>
              <a:rPr lang="en-US" dirty="0">
                <a:solidFill>
                  <a:schemeClr val="tx2"/>
                </a:solidFill>
                <a:latin typeface="Arial" panose="020B0604020202020204" pitchFamily="34" charset="0"/>
                <a:cs typeface="Arial" panose="020B0604020202020204" pitchFamily="34" charset="0"/>
              </a:rPr>
              <a:t>?</a:t>
            </a:r>
            <a:endParaRPr lang="es-ES" dirty="0">
              <a:solidFill>
                <a:schemeClr val="tx2"/>
              </a:solidFill>
              <a:latin typeface="Arial" panose="020B0604020202020204" pitchFamily="34" charset="0"/>
              <a:cs typeface="Arial" panose="020B0604020202020204" pitchFamily="34" charset="0"/>
            </a:endParaRPr>
          </a:p>
          <a:p>
            <a:pPr lvl="2"/>
            <a:endParaRPr lang="en-US" dirty="0">
              <a:solidFill>
                <a:schemeClr val="tx2"/>
              </a:solidFill>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6700E8B9-3895-1C2B-7C01-61833AE6E8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2734" y="1945298"/>
            <a:ext cx="5710335" cy="4282751"/>
          </a:xfrm>
          <a:prstGeom prst="rect">
            <a:avLst/>
          </a:prstGeom>
        </p:spPr>
      </p:pic>
    </p:spTree>
    <p:extLst>
      <p:ext uri="{BB962C8B-B14F-4D97-AF65-F5344CB8AC3E}">
        <p14:creationId xmlns:p14="http://schemas.microsoft.com/office/powerpoint/2010/main" val="112954492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 </a:t>
            </a:r>
          </a:p>
        </p:txBody>
      </p:sp>
      <p:sp>
        <p:nvSpPr>
          <p:cNvPr id="2" name="Título 1"/>
          <p:cNvSpPr>
            <a:spLocks noGrp="1"/>
          </p:cNvSpPr>
          <p:nvPr>
            <p:ph type="title"/>
          </p:nvPr>
        </p:nvSpPr>
        <p:spPr>
          <a:xfrm>
            <a:off x="2441072" y="591204"/>
            <a:ext cx="8239627" cy="513235"/>
          </a:xfrm>
          <a:noFill/>
        </p:spPr>
        <p:txBody>
          <a:bodyPr/>
          <a:lstStyle/>
          <a:p>
            <a:r>
              <a:rPr lang="uk-UA" sz="2400" dirty="0">
                <a:latin typeface="Arial" panose="020B0604020202020204" pitchFamily="34" charset="0"/>
                <a:cs typeface="Arial" panose="020B0604020202020204" pitchFamily="34" charset="0"/>
              </a:rPr>
              <a:t>Шаблон оцінювання професійних ризиків – крок 2</a:t>
            </a:r>
            <a:endParaRPr lang="es-ES" sz="2400" dirty="0">
              <a:highlight>
                <a:srgbClr val="FFFF00"/>
              </a:highlight>
              <a:latin typeface="Arial" panose="020B0604020202020204" pitchFamily="34" charset="0"/>
              <a:cs typeface="Arial" panose="020B0604020202020204" pitchFamily="34" charset="0"/>
            </a:endParaRPr>
          </a:p>
        </p:txBody>
      </p:sp>
      <p:sp>
        <p:nvSpPr>
          <p:cNvPr id="5" name="Marcador de pie de página 4"/>
          <p:cNvSpPr>
            <a:spLocks noGrp="1"/>
          </p:cNvSpPr>
          <p:nvPr>
            <p:ph type="ftr" sz="quarter" idx="11"/>
          </p:nvPr>
        </p:nvSpPr>
        <p:spPr/>
        <p:txBody>
          <a:bodyPr/>
          <a:lstStyle/>
          <a:p>
            <a:r>
              <a:rPr lang="ru-RU" dirty="0" err="1">
                <a:latin typeface="Arial" panose="020B0604020202020204" pitchFamily="34" charset="0"/>
                <a:cs typeface="Arial" panose="020B0604020202020204" pitchFamily="34" charset="0"/>
              </a:rPr>
              <a:t>Соціальна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справедливість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гідна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праця</a:t>
            </a:r>
            <a:endParaRPr lang="en-GB" dirty="0">
              <a:latin typeface="Arial" panose="020B0604020202020204" pitchFamily="34" charset="0"/>
              <a:cs typeface="Arial" panose="020B0604020202020204" pitchFamily="34" charset="0"/>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latin typeface="Arial" panose="020B0604020202020204" pitchFamily="34" charset="0"/>
                <a:cs typeface="Arial" panose="020B0604020202020204" pitchFamily="34" charset="0"/>
              </a:rPr>
              <a:t>99</a:t>
            </a:fld>
            <a:endParaRPr lang="en-GB">
              <a:latin typeface="Arial" panose="020B0604020202020204" pitchFamily="34" charset="0"/>
              <a:cs typeface="Arial" panose="020B0604020202020204" pitchFamily="34" charset="0"/>
            </a:endParaRPr>
          </a:p>
        </p:txBody>
      </p:sp>
      <p:graphicFrame>
        <p:nvGraphicFramePr>
          <p:cNvPr id="3" name="Таблиця 6">
            <a:extLst>
              <a:ext uri="{FF2B5EF4-FFF2-40B4-BE49-F238E27FC236}">
                <a16:creationId xmlns:a16="http://schemas.microsoft.com/office/drawing/2014/main" id="{6A4CFD50-0F6C-80DC-8F38-70DD28A97314}"/>
              </a:ext>
            </a:extLst>
          </p:cNvPr>
          <p:cNvGraphicFramePr>
            <a:graphicFrameLocks noGrp="1"/>
          </p:cNvGraphicFramePr>
          <p:nvPr>
            <p:extLst>
              <p:ext uri="{D42A27DB-BD31-4B8C-83A1-F6EECF244321}">
                <p14:modId xmlns:p14="http://schemas.microsoft.com/office/powerpoint/2010/main" val="74265621"/>
              </p:ext>
            </p:extLst>
          </p:nvPr>
        </p:nvGraphicFramePr>
        <p:xfrm>
          <a:off x="490538" y="1296013"/>
          <a:ext cx="11210927" cy="4627214"/>
        </p:xfrm>
        <a:graphic>
          <a:graphicData uri="http://schemas.openxmlformats.org/drawingml/2006/table">
            <a:tbl>
              <a:tblPr firstRow="1" bandRow="1">
                <a:tableStyleId>{5940675A-B579-460E-94D1-54222C63F5DA}</a:tableStyleId>
              </a:tblPr>
              <a:tblGrid>
                <a:gridCol w="1601561">
                  <a:extLst>
                    <a:ext uri="{9D8B030D-6E8A-4147-A177-3AD203B41FA5}">
                      <a16:colId xmlns:a16="http://schemas.microsoft.com/office/drawing/2014/main" val="1326530782"/>
                    </a:ext>
                  </a:extLst>
                </a:gridCol>
                <a:gridCol w="3153001">
                  <a:extLst>
                    <a:ext uri="{9D8B030D-6E8A-4147-A177-3AD203B41FA5}">
                      <a16:colId xmlns:a16="http://schemas.microsoft.com/office/drawing/2014/main" val="1677404010"/>
                    </a:ext>
                  </a:extLst>
                </a:gridCol>
                <a:gridCol w="1291273">
                  <a:extLst>
                    <a:ext uri="{9D8B030D-6E8A-4147-A177-3AD203B41FA5}">
                      <a16:colId xmlns:a16="http://schemas.microsoft.com/office/drawing/2014/main" val="2167168262"/>
                    </a:ext>
                  </a:extLst>
                </a:gridCol>
                <a:gridCol w="1291273">
                  <a:extLst>
                    <a:ext uri="{9D8B030D-6E8A-4147-A177-3AD203B41FA5}">
                      <a16:colId xmlns:a16="http://schemas.microsoft.com/office/drawing/2014/main" val="2824845866"/>
                    </a:ext>
                  </a:extLst>
                </a:gridCol>
                <a:gridCol w="1291273">
                  <a:extLst>
                    <a:ext uri="{9D8B030D-6E8A-4147-A177-3AD203B41FA5}">
                      <a16:colId xmlns:a16="http://schemas.microsoft.com/office/drawing/2014/main" val="179027942"/>
                    </a:ext>
                  </a:extLst>
                </a:gridCol>
                <a:gridCol w="1291273">
                  <a:extLst>
                    <a:ext uri="{9D8B030D-6E8A-4147-A177-3AD203B41FA5}">
                      <a16:colId xmlns:a16="http://schemas.microsoft.com/office/drawing/2014/main" val="1501125875"/>
                    </a:ext>
                  </a:extLst>
                </a:gridCol>
                <a:gridCol w="1291273">
                  <a:extLst>
                    <a:ext uri="{9D8B030D-6E8A-4147-A177-3AD203B41FA5}">
                      <a16:colId xmlns:a16="http://schemas.microsoft.com/office/drawing/2014/main" val="2993454181"/>
                    </a:ext>
                  </a:extLst>
                </a:gridCol>
              </a:tblGrid>
              <a:tr h="6219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1</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2</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FFC000"/>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3</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000" b="1" i="0" u="none" strike="noStrike" kern="1200" baseline="0" dirty="0">
                          <a:solidFill>
                            <a:schemeClr val="bg1"/>
                          </a:solidFill>
                          <a:latin typeface="Arial" panose="020B0604020202020204" pitchFamily="34" charset="0"/>
                          <a:ea typeface="+mn-ea"/>
                          <a:cs typeface="Arial" panose="020B0604020202020204" pitchFamily="34" charset="0"/>
                        </a:rPr>
                        <a:t>Крок </a:t>
                      </a:r>
                      <a:r>
                        <a:rPr lang="en-US" sz="2000" b="1" i="0" u="none" strike="noStrike" kern="1200" baseline="0" dirty="0">
                          <a:solidFill>
                            <a:schemeClr val="bg1"/>
                          </a:solidFill>
                          <a:latin typeface="Arial" panose="020B0604020202020204" pitchFamily="34" charset="0"/>
                          <a:ea typeface="+mn-ea"/>
                          <a:cs typeface="Arial" panose="020B0604020202020204" pitchFamily="34" charset="0"/>
                        </a:rPr>
                        <a:t>4</a:t>
                      </a:r>
                      <a:endParaRPr lang="uk-UA" sz="2000" b="1"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863240658"/>
                  </a:ext>
                </a:extLst>
              </a:tr>
              <a:tr h="944880">
                <a:tc>
                  <a:txBody>
                    <a:bodyPr/>
                    <a:lstStyle/>
                    <a:p>
                      <a:pPr algn="ctr" rtl="0">
                        <a:lnSpc>
                          <a:spcPct val="100000"/>
                        </a:lnSpc>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Які небезпечні фактори присутні?</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algn="ctr" rtl="0">
                        <a:lnSpc>
                          <a:spcPct val="100000"/>
                        </a:lnSpc>
                      </a:pP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Кому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може</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бути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завдано</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шкоди</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 </a:t>
                      </a:r>
                      <a:br>
                        <a:rPr lang="ru-RU" sz="1400" b="0" i="0" u="none" strike="noStrike" kern="1200" baseline="0" dirty="0">
                          <a:solidFill>
                            <a:schemeClr val="tx1"/>
                          </a:solidFill>
                          <a:latin typeface="Arial" panose="020B0604020202020204" pitchFamily="34" charset="0"/>
                          <a:ea typeface="+mn-ea"/>
                          <a:cs typeface="Arial" panose="020B0604020202020204" pitchFamily="34" charset="0"/>
                        </a:rPr>
                      </a:b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і як </a:t>
                      </a:r>
                      <a:r>
                        <a:rPr lang="ru-RU" sz="1400" b="0" i="0" u="none" strike="noStrike" kern="1200" baseline="0" dirty="0" err="1">
                          <a:solidFill>
                            <a:schemeClr val="tx1"/>
                          </a:solidFill>
                          <a:latin typeface="Arial" panose="020B0604020202020204" pitchFamily="34" charset="0"/>
                          <a:ea typeface="+mn-ea"/>
                          <a:cs typeface="Arial" panose="020B0604020202020204" pitchFamily="34" charset="0"/>
                        </a:rPr>
                        <a:t>саме</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a:txBody>
                    <a:bodyPr/>
                    <a:lstStyle/>
                    <a:p>
                      <a:pPr algn="ctr" rtl="0">
                        <a:lnSpc>
                          <a:spcPct val="100000"/>
                        </a:lnSpc>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Що ви вже робите?</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Які подальші дії потрібні?</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Виконавець</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Термін</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1600" b="0" i="0" u="none" strike="noStrike" kern="1200" baseline="0" dirty="0">
                          <a:solidFill>
                            <a:schemeClr val="tx1"/>
                          </a:solidFill>
                          <a:latin typeface="Arial" panose="020B0604020202020204" pitchFamily="34" charset="0"/>
                          <a:ea typeface="+mn-ea"/>
                          <a:cs typeface="Arial" panose="020B0604020202020204" pitchFamily="34" charset="0"/>
                        </a:rPr>
                        <a:t>Виконано</a:t>
                      </a:r>
                    </a:p>
                  </a:txBody>
                  <a:tcPr marL="0" marR="0" marT="0" marB="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extLst>
                  <a:ext uri="{0D108BD9-81ED-4DB2-BD59-A6C34878D82A}">
                    <a16:rowId xmlns:a16="http://schemas.microsoft.com/office/drawing/2014/main" val="656086851"/>
                  </a:ext>
                </a:extLst>
              </a:tr>
              <a:tr h="621967">
                <a:tc>
                  <a:txBody>
                    <a:bodyPr/>
                    <a:lstStyle/>
                    <a:p>
                      <a:pPr algn="ctr" rtl="0"/>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Контакт із деревним пилом</a:t>
                      </a: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Усі працівники </a:t>
                      </a:r>
                      <a:r>
                        <a:rPr lang="ru-RU" sz="1400" b="0" i="0" u="none" strike="noStrike" kern="1200" baseline="0" dirty="0">
                          <a:solidFill>
                            <a:schemeClr val="tx1"/>
                          </a:solidFill>
                          <a:latin typeface="Arial" panose="020B0604020202020204" pitchFamily="34" charset="0"/>
                          <a:ea typeface="+mn-ea"/>
                          <a:cs typeface="Arial" panose="020B0604020202020204" pitchFamily="34" charset="0"/>
                        </a:rPr>
                        <a:t>(35) </a:t>
                      </a:r>
                      <a:r>
                        <a:rPr lang="uk-UA" sz="1400" b="0" i="0" u="none" strike="noStrike" kern="1200" baseline="0" dirty="0">
                          <a:solidFill>
                            <a:schemeClr val="tx1"/>
                          </a:solidFill>
                          <a:latin typeface="Arial" panose="020B0604020202020204" pitchFamily="34" charset="0"/>
                          <a:ea typeface="+mn-ea"/>
                          <a:cs typeface="Arial" panose="020B0604020202020204" pitchFamily="34" charset="0"/>
                        </a:rPr>
                        <a:t>наражаються на професійний ризик респіраторних захворювань, як-от астма, через вдихання деревного пилу. Оператори машин (15) піддаються підвищеному професійного ризику такого контакту. Контакт із пилом деревини твердих порід може викликати рак, особливо носової порожнини</a:t>
                      </a:r>
                      <a:endParaRPr lang="en-GB" sz="14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accent3">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D0D0EA"/>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48439790"/>
                  </a:ext>
                </a:extLst>
              </a:tr>
              <a:tr h="621967">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i="0" u="none" strike="noStrike" kern="1200" baseline="0" dirty="0">
                          <a:solidFill>
                            <a:schemeClr val="bg1"/>
                          </a:solidFill>
                          <a:latin typeface="Arial" panose="020B0604020202020204" pitchFamily="34" charset="0"/>
                          <a:ea typeface="+mn-ea"/>
                          <a:cs typeface="Arial" panose="020B0604020202020204" pitchFamily="34" charset="0"/>
                        </a:rPr>
                        <a:t>Крок 5.</a:t>
                      </a:r>
                      <a:r>
                        <a:rPr lang="ru-RU" sz="1800" b="1"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Здійснити</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моніторинг</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і перегляд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оцінювання</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професійних</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ризиків</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і за потреби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оновити</a:t>
                      </a:r>
                      <a:r>
                        <a:rPr lang="ru-RU" sz="1800" b="0" i="0" u="none" strike="noStrike" kern="1200" baseline="0" dirty="0">
                          <a:solidFill>
                            <a:schemeClr val="bg1"/>
                          </a:solidFill>
                          <a:latin typeface="Arial" panose="020B0604020202020204" pitchFamily="34" charset="0"/>
                          <a:ea typeface="+mn-ea"/>
                          <a:cs typeface="Arial" panose="020B0604020202020204" pitchFamily="34" charset="0"/>
                        </a:rPr>
                        <a:t> </a:t>
                      </a:r>
                      <a:r>
                        <a:rPr lang="ru-RU" sz="1800" b="0" i="0" u="none" strike="noStrike" kern="1200" baseline="0" dirty="0" err="1">
                          <a:solidFill>
                            <a:schemeClr val="bg1"/>
                          </a:solidFill>
                          <a:latin typeface="Arial" panose="020B0604020202020204" pitchFamily="34" charset="0"/>
                          <a:ea typeface="+mn-ea"/>
                          <a:cs typeface="Arial" panose="020B0604020202020204" pitchFamily="34" charset="0"/>
                        </a:rPr>
                        <a:t>їх</a:t>
                      </a:r>
                      <a:endParaRPr lang="ru-RU" sz="18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marL="45720" marR="45720" anchor="ctr">
                    <a:lnL w="6350" cap="flat" cmpd="sng" algn="ctr">
                      <a:solidFill>
                        <a:srgbClr val="1E2DBE"/>
                      </a:solidFill>
                      <a:prstDash val="solid"/>
                      <a:round/>
                      <a:headEnd type="none" w="med" len="med"/>
                      <a:tailEnd type="none" w="med" len="med"/>
                    </a:lnL>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rgbClr val="646ED9"/>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uk-UA" sz="1800" b="0" i="0" u="none" strike="noStrike" kern="1200" baseline="30000" dirty="0">
                        <a:solidFill>
                          <a:schemeClr val="tx1"/>
                        </a:solidFill>
                        <a:latin typeface=" Overpass Ligth"/>
                        <a:ea typeface="+mn-ea"/>
                        <a:cs typeface="+mn-cs"/>
                      </a:endParaRPr>
                    </a:p>
                  </a:txBody>
                  <a:tcPr marL="45720" marR="45720" anchor="ctr">
                    <a:lnL w="6350" cap="flat" cmpd="sng" algn="ctr">
                      <a:solidFill>
                        <a:srgbClr val="1E2DBE"/>
                      </a:solidFill>
                      <a:prstDash val="solid"/>
                      <a:round/>
                      <a:headEnd type="none" w="med" len="med"/>
                      <a:tailEnd type="none" w="med" len="med"/>
                    </a:lnL>
                    <a:lnR w="6350" cap="flat" cmpd="sng" algn="ctr">
                      <a:solidFill>
                        <a:srgbClr val="1E2DBE"/>
                      </a:solidFill>
                      <a:prstDash val="solid"/>
                      <a:round/>
                      <a:headEnd type="none" w="med" len="med"/>
                      <a:tailEnd type="none" w="med" len="med"/>
                    </a:lnR>
                    <a:lnT w="6350" cap="flat" cmpd="sng" algn="ctr">
                      <a:solidFill>
                        <a:srgbClr val="1E2DBE"/>
                      </a:solidFill>
                      <a:prstDash val="solid"/>
                      <a:round/>
                      <a:headEnd type="none" w="med" len="med"/>
                      <a:tailEnd type="none" w="med" len="med"/>
                    </a:lnT>
                    <a:lnB w="6350" cap="flat" cmpd="sng" algn="ctr">
                      <a:solidFill>
                        <a:srgbClr val="1E2DBE"/>
                      </a:solidFill>
                      <a:prstDash val="solid"/>
                      <a:round/>
                      <a:headEnd type="none" w="med" len="med"/>
                      <a:tailEnd type="none" w="med" len="med"/>
                    </a:lnB>
                    <a:solidFill>
                      <a:schemeClr val="bg1"/>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865202103"/>
                  </a:ext>
                </a:extLst>
              </a:tr>
            </a:tbl>
          </a:graphicData>
        </a:graphic>
      </p:graphicFrame>
    </p:spTree>
    <p:extLst>
      <p:ext uri="{BB962C8B-B14F-4D97-AF65-F5344CB8AC3E}">
        <p14:creationId xmlns:p14="http://schemas.microsoft.com/office/powerpoint/2010/main" val="2945635372"/>
      </p:ext>
    </p:extLst>
  </p:cSld>
  <p:clrMapOvr>
    <a:masterClrMapping/>
  </p:clrMapOvr>
</p:sld>
</file>

<file path=ppt/theme/theme1.xml><?xml version="1.0" encoding="utf-8"?>
<a:theme xmlns:a="http://schemas.openxmlformats.org/drawingml/2006/main" name="English+PowerPoint+Presentation">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English+PowerPoint+Presentation.potx</Template>
  <TotalTime>36450</TotalTime>
  <Words>11132</Words>
  <Application>Microsoft Office PowerPoint</Application>
  <PresentationFormat>Widescreen</PresentationFormat>
  <Paragraphs>1500</Paragraphs>
  <Slides>112</Slides>
  <Notes>80</Notes>
  <HiddenSlides>0</HiddenSlides>
  <MMClips>2</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112</vt:i4>
      </vt:variant>
    </vt:vector>
  </HeadingPairs>
  <TitlesOfParts>
    <vt:vector size="125" baseType="lpstr">
      <vt:lpstr> Overpass Ligth</vt:lpstr>
      <vt:lpstr>Arial</vt:lpstr>
      <vt:lpstr>Arial Unicode MS</vt:lpstr>
      <vt:lpstr>Calibri</vt:lpstr>
      <vt:lpstr>Gill Sans</vt:lpstr>
      <vt:lpstr>Lucida Grande</vt:lpstr>
      <vt:lpstr>Noto Sans</vt:lpstr>
      <vt:lpstr>Overpass Bold</vt:lpstr>
      <vt:lpstr>Wingdings</vt:lpstr>
      <vt:lpstr>Wingdings 3</vt:lpstr>
      <vt:lpstr>ヒラギノ角ゴ Pro W3</vt:lpstr>
      <vt:lpstr>English+PowerPoint+Presentation</vt:lpstr>
      <vt:lpstr>Worksheet</vt:lpstr>
      <vt:lpstr>Покращення безпеки та здоров’я на роботі (БЗР) на малих і середніх підприємствах (МСП)  частина 1</vt:lpstr>
      <vt:lpstr>Вступ до програми навчання</vt:lpstr>
      <vt:lpstr>Про МОП</vt:lpstr>
      <vt:lpstr>Універсальний навчальний пакет МОП  у 2022 р. був адаптований до українського контексту національними спеціалістами з БЗР у межах Проєкту МОП за фінансування ЄС  «На шляху до безпечної, здорової та задекларованої праці в Україні» </vt:lpstr>
      <vt:lpstr>Завантажуйте адаптований навчальний пакет на сайті Проєкту МОП     </vt:lpstr>
      <vt:lpstr>Покращення БЗР на малих і середніх підприємствах</vt:lpstr>
      <vt:lpstr>Методика навчання</vt:lpstr>
      <vt:lpstr>День 1. Програма тренінгу за навчальним модулем</vt:lpstr>
      <vt:lpstr>День 2. Програма тренінгу за навчальним модулем</vt:lpstr>
      <vt:lpstr>Заняття 1</vt:lpstr>
      <vt:lpstr>Цілі заняття 1 та очікуваний результат</vt:lpstr>
      <vt:lpstr>Як ви розумієте БЗР?</vt:lpstr>
      <vt:lpstr>Безпека та здоров’я на роботі (терміни)</vt:lpstr>
      <vt:lpstr>Безпека та здоров’я на роботі (терміни)</vt:lpstr>
      <vt:lpstr>Навіщо здійснювати заходи з БЗР на робочих місцях?</vt:lpstr>
      <vt:lpstr>Навіщо здійснювати заходи з БЗР на робочих місцях?</vt:lpstr>
      <vt:lpstr>Навіщо здійснювати заходи з БЗР на робочих місцях?</vt:lpstr>
      <vt:lpstr>Навіщо здійснювати заходи з БЗР на робочих місцях?</vt:lpstr>
      <vt:lpstr>Чому БЗР на МСП має значення?</vt:lpstr>
      <vt:lpstr>Вправа  «Мале підприємство, великі проблеми»</vt:lpstr>
      <vt:lpstr>Проблеми щодо БЗР  на малих та середніх підприємствах</vt:lpstr>
      <vt:lpstr>Що можуть зробити МСП?</vt:lpstr>
      <vt:lpstr>Обов’язки роботодавців</vt:lpstr>
      <vt:lpstr>Обов’язки працівників</vt:lpstr>
      <vt:lpstr>Нещасні випадки на роботі  й професійні захворювання</vt:lpstr>
      <vt:lpstr>Витрати, спричинені нещасними випадками на роботі та професійними захворюваннями</vt:lpstr>
      <vt:lpstr>Нещасні випадки на роботі  </vt:lpstr>
      <vt:lpstr>Нещасні випадки на роботі  </vt:lpstr>
      <vt:lpstr>ПРИЧИННО-НАСЛІДКОВИЙ ЗВ’ЯЗОК</vt:lpstr>
      <vt:lpstr>Професійні захворювання</vt:lpstr>
      <vt:lpstr>Небезпечна подія</vt:lpstr>
      <vt:lpstr>Аварійна ситуація </vt:lpstr>
      <vt:lpstr>Розслідування нещасних випадків/захворювань і аварійних ситуацій</vt:lpstr>
      <vt:lpstr>Повідомлення про інциденти, їхній облік і розслідування</vt:lpstr>
      <vt:lpstr>Культура профілактики в галузі безпеки та здоров’я</vt:lpstr>
      <vt:lpstr>Заняття 2</vt:lpstr>
      <vt:lpstr>PowerPoint Presentation</vt:lpstr>
      <vt:lpstr>Небезпечний професійний фактор</vt:lpstr>
      <vt:lpstr>Професійний ризик</vt:lpstr>
      <vt:lpstr>PowerPoint Presentation</vt:lpstr>
      <vt:lpstr>PowerPoint Presentation</vt:lpstr>
      <vt:lpstr>PowerPoint Presentation</vt:lpstr>
      <vt:lpstr>Що є професійним ризиком, а що небезпекою?</vt:lpstr>
      <vt:lpstr>Що є професійним ризиком, а що небезпекою?</vt:lpstr>
      <vt:lpstr>Професійні фактори, небезпечні для здоров’я (практичне завдання)</vt:lpstr>
      <vt:lpstr>Професійні фактори, небезпечні для здоров’я </vt:lpstr>
      <vt:lpstr>Як небезпечні речовини потрапляють до організму?</vt:lpstr>
      <vt:lpstr>Фактори, небезпечні для психофізіологічного здоров’я</vt:lpstr>
      <vt:lpstr>Який небезпечний фактор тут присутній?</vt:lpstr>
      <vt:lpstr>Професійний ризик = імовірність шкоди х тяжкість шкоди</vt:lpstr>
      <vt:lpstr>Небезпечний фактор чи професійний ризик?</vt:lpstr>
      <vt:lpstr>Рівні та матриці професійних ризиків</vt:lpstr>
      <vt:lpstr>Рівні та матриці професійних ризиків</vt:lpstr>
      <vt:lpstr>PowerPoint Presentation</vt:lpstr>
      <vt:lpstr>Тяжкість шкоди</vt:lpstr>
      <vt:lpstr>Рівні професійного ризику</vt:lpstr>
      <vt:lpstr>Оцініть професійний ризик  Які заходи застосувати?</vt:lpstr>
      <vt:lpstr>PowerPoint Presentation</vt:lpstr>
      <vt:lpstr>Оцінювання професійних ризиків у робочих зонах: запобіжний інструмент для забезпечення безпечних/здорових умов праці</vt:lpstr>
      <vt:lpstr>Оцінювання професійних ризиків  у повсякденному житті</vt:lpstr>
      <vt:lpstr>Заняття 3</vt:lpstr>
      <vt:lpstr>PowerPoint Presentation</vt:lpstr>
      <vt:lpstr>Оцінювання  професійних ризиків</vt:lpstr>
      <vt:lpstr>5 кроків оцінювання  професійних ризиків </vt:lpstr>
      <vt:lpstr>Оцінювання професійних ризиків</vt:lpstr>
      <vt:lpstr>Оцінювання професійних ризиків</vt:lpstr>
      <vt:lpstr>Оцінювання професійних ризиків</vt:lpstr>
      <vt:lpstr>Оцінювання професійних ризиків</vt:lpstr>
      <vt:lpstr>Оцінювання професійних ризиків</vt:lpstr>
      <vt:lpstr>Оцінювання професійних ризиків  Основні правила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Шаблон для оцінювання професійних ризиків</vt:lpstr>
      <vt:lpstr>Як виявити небезпечні та шкідливі професійні фактори ? </vt:lpstr>
      <vt:lpstr>Ще кілька порад щодо виявлення небезпечних та шкідливих професійних факторів </vt:lpstr>
      <vt:lpstr>Поговоріть із працівниками</vt:lpstr>
      <vt:lpstr>Як збирати інформацію?</vt:lpstr>
      <vt:lpstr>Контрольні переліки</vt:lpstr>
      <vt:lpstr>Візуальне зображення небезпечних та шкідливих професійних факторів </vt:lpstr>
      <vt:lpstr>PowerPoint Presentation</vt:lpstr>
      <vt:lpstr>PowerPoint Presentation</vt:lpstr>
      <vt:lpstr>Вправа 1  «Знайдіть небезпечні фактори» – вправа зі штату Новий Південний Уельс (Австралія) </vt:lpstr>
      <vt:lpstr>PowerPoint Presentation</vt:lpstr>
      <vt:lpstr>PowerPoint Presentation</vt:lpstr>
      <vt:lpstr>PowerPoint Presentation</vt:lpstr>
      <vt:lpstr>PowerPoint Presentation</vt:lpstr>
      <vt:lpstr>PowerPoint Presentation</vt:lpstr>
      <vt:lpstr>Визначити, кому може бути завдано шкоди і як саме</vt:lpstr>
      <vt:lpstr>Шаблон оцінювання професійних ризиків – крок 2</vt:lpstr>
      <vt:lpstr>Ідентифікація працівників, які зазнають впливу</vt:lpstr>
      <vt:lpstr>Ідентифікація працівників, які зазнають впливу</vt:lpstr>
      <vt:lpstr>Визначаємо, кому може бути завдано шкоди і як саме</vt:lpstr>
      <vt:lpstr>Кому може бути завдано шкоди?</vt:lpstr>
      <vt:lpstr>Якої шкоди можуть зазнати працівники? </vt:lpstr>
      <vt:lpstr>Визначити заходи контролю професійних ризиків для безпеки та здоров’я й прийняти відповідне рішення щодо них</vt:lpstr>
      <vt:lpstr>Визначення професійного ризику</vt:lpstr>
      <vt:lpstr>Вправа «Небезпека-1» </vt:lpstr>
      <vt:lpstr>Вправа «Небезпека-2» </vt:lpstr>
      <vt:lpstr>PowerPoint Presentation</vt:lpstr>
      <vt:lpstr>Управління професійними ризиками – варіант шаблону для обліку</vt:lpstr>
      <vt:lpstr>Управління професійними ризиками – варіант шаблону для обліку</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Alun Gwyndaf Roberts</dc:creator>
  <cp:lastModifiedBy>Sofia Lytvyn</cp:lastModifiedBy>
  <cp:revision>2224</cp:revision>
  <dcterms:created xsi:type="dcterms:W3CDTF">2020-01-08T14:39:45Z</dcterms:created>
  <dcterms:modified xsi:type="dcterms:W3CDTF">2022-12-30T11:15:53Z</dcterms:modified>
</cp:coreProperties>
</file>