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vml" ContentType="application/vnd.openxmlformats-officedocument.vmlDrawing"/>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notesSlides/notesSlide141.xml" ContentType="application/vnd.openxmlformats-officedocument.presentationml.notesSlide+xml"/>
  <Override PartName="/ppt/notesSlides/notesSlide14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9"/>
  </p:notesMasterIdLst>
  <p:sldIdLst>
    <p:sldId id="257" r:id="rId2"/>
    <p:sldId id="258" r:id="rId3"/>
    <p:sldId id="278" r:id="rId4"/>
    <p:sldId id="279" r:id="rId5"/>
    <p:sldId id="280" r:id="rId6"/>
    <p:sldId id="281" r:id="rId7"/>
    <p:sldId id="282" r:id="rId8"/>
    <p:sldId id="283" r:id="rId9"/>
    <p:sldId id="284" r:id="rId10"/>
    <p:sldId id="285" r:id="rId11"/>
    <p:sldId id="286" r:id="rId12"/>
    <p:sldId id="272" r:id="rId13"/>
    <p:sldId id="274" r:id="rId14"/>
    <p:sldId id="287" r:id="rId15"/>
    <p:sldId id="267" r:id="rId16"/>
    <p:sldId id="288" r:id="rId17"/>
    <p:sldId id="289" r:id="rId18"/>
    <p:sldId id="290" r:id="rId19"/>
    <p:sldId id="291" r:id="rId20"/>
    <p:sldId id="292" r:id="rId21"/>
    <p:sldId id="293" r:id="rId22"/>
    <p:sldId id="296" r:id="rId23"/>
    <p:sldId id="275" r:id="rId24"/>
    <p:sldId id="256" r:id="rId25"/>
    <p:sldId id="297" r:id="rId26"/>
    <p:sldId id="298" r:id="rId27"/>
    <p:sldId id="299" r:id="rId28"/>
    <p:sldId id="300" r:id="rId29"/>
    <p:sldId id="301" r:id="rId30"/>
    <p:sldId id="302" r:id="rId31"/>
    <p:sldId id="303" r:id="rId32"/>
    <p:sldId id="304" r:id="rId33"/>
    <p:sldId id="305" r:id="rId34"/>
    <p:sldId id="306" r:id="rId35"/>
    <p:sldId id="307" r:id="rId36"/>
    <p:sldId id="308" r:id="rId37"/>
    <p:sldId id="276" r:id="rId38"/>
    <p:sldId id="309" r:id="rId39"/>
    <p:sldId id="310" r:id="rId40"/>
    <p:sldId id="311" r:id="rId41"/>
    <p:sldId id="312" r:id="rId42"/>
    <p:sldId id="313" r:id="rId43"/>
    <p:sldId id="314" r:id="rId44"/>
    <p:sldId id="315" r:id="rId45"/>
    <p:sldId id="316" r:id="rId46"/>
    <p:sldId id="317" r:id="rId47"/>
    <p:sldId id="318" r:id="rId48"/>
    <p:sldId id="319" r:id="rId49"/>
    <p:sldId id="320" r:id="rId50"/>
    <p:sldId id="321" r:id="rId51"/>
    <p:sldId id="322" r:id="rId52"/>
    <p:sldId id="323" r:id="rId53"/>
    <p:sldId id="324" r:id="rId54"/>
    <p:sldId id="325" r:id="rId55"/>
    <p:sldId id="326" r:id="rId56"/>
    <p:sldId id="327" r:id="rId57"/>
    <p:sldId id="328" r:id="rId58"/>
    <p:sldId id="329" r:id="rId59"/>
    <p:sldId id="330" r:id="rId60"/>
    <p:sldId id="331" r:id="rId61"/>
    <p:sldId id="332" r:id="rId62"/>
    <p:sldId id="295" r:id="rId63"/>
    <p:sldId id="333" r:id="rId64"/>
    <p:sldId id="334" r:id="rId65"/>
    <p:sldId id="335" r:id="rId66"/>
    <p:sldId id="336" r:id="rId67"/>
    <p:sldId id="337" r:id="rId68"/>
    <p:sldId id="338" r:id="rId69"/>
    <p:sldId id="339" r:id="rId70"/>
    <p:sldId id="340" r:id="rId71"/>
    <p:sldId id="341" r:id="rId72"/>
    <p:sldId id="342" r:id="rId73"/>
    <p:sldId id="343" r:id="rId74"/>
    <p:sldId id="344" r:id="rId75"/>
    <p:sldId id="345" r:id="rId76"/>
    <p:sldId id="346" r:id="rId77"/>
    <p:sldId id="347" r:id="rId78"/>
    <p:sldId id="348" r:id="rId79"/>
    <p:sldId id="349" r:id="rId80"/>
    <p:sldId id="350" r:id="rId81"/>
    <p:sldId id="351" r:id="rId82"/>
    <p:sldId id="352" r:id="rId83"/>
    <p:sldId id="353" r:id="rId84"/>
    <p:sldId id="354" r:id="rId85"/>
    <p:sldId id="355" r:id="rId86"/>
    <p:sldId id="356" r:id="rId87"/>
    <p:sldId id="357" r:id="rId88"/>
    <p:sldId id="358" r:id="rId89"/>
    <p:sldId id="359" r:id="rId90"/>
    <p:sldId id="360" r:id="rId91"/>
    <p:sldId id="361" r:id="rId92"/>
    <p:sldId id="362" r:id="rId93"/>
    <p:sldId id="363" r:id="rId94"/>
    <p:sldId id="364" r:id="rId95"/>
    <p:sldId id="277" r:id="rId96"/>
    <p:sldId id="365" r:id="rId97"/>
    <p:sldId id="366" r:id="rId98"/>
    <p:sldId id="367" r:id="rId99"/>
    <p:sldId id="368" r:id="rId100"/>
    <p:sldId id="369" r:id="rId101"/>
    <p:sldId id="370" r:id="rId102"/>
    <p:sldId id="371" r:id="rId103"/>
    <p:sldId id="372" r:id="rId104"/>
    <p:sldId id="373" r:id="rId105"/>
    <p:sldId id="374" r:id="rId106"/>
    <p:sldId id="375" r:id="rId107"/>
    <p:sldId id="376" r:id="rId108"/>
    <p:sldId id="377" r:id="rId109"/>
    <p:sldId id="378" r:id="rId110"/>
    <p:sldId id="379" r:id="rId111"/>
    <p:sldId id="380" r:id="rId112"/>
    <p:sldId id="381" r:id="rId113"/>
    <p:sldId id="382" r:id="rId114"/>
    <p:sldId id="383" r:id="rId115"/>
    <p:sldId id="384" r:id="rId116"/>
    <p:sldId id="385" r:id="rId117"/>
    <p:sldId id="386" r:id="rId118"/>
    <p:sldId id="387" r:id="rId119"/>
    <p:sldId id="388" r:id="rId120"/>
    <p:sldId id="389" r:id="rId121"/>
    <p:sldId id="390" r:id="rId122"/>
    <p:sldId id="391" r:id="rId123"/>
    <p:sldId id="392" r:id="rId124"/>
    <p:sldId id="393" r:id="rId125"/>
    <p:sldId id="394" r:id="rId126"/>
    <p:sldId id="395" r:id="rId127"/>
    <p:sldId id="396" r:id="rId128"/>
    <p:sldId id="397" r:id="rId129"/>
    <p:sldId id="398" r:id="rId130"/>
    <p:sldId id="399" r:id="rId131"/>
    <p:sldId id="400" r:id="rId132"/>
    <p:sldId id="401" r:id="rId133"/>
    <p:sldId id="402" r:id="rId134"/>
    <p:sldId id="403" r:id="rId135"/>
    <p:sldId id="404" r:id="rId136"/>
    <p:sldId id="405" r:id="rId137"/>
    <p:sldId id="406" r:id="rId138"/>
    <p:sldId id="407" r:id="rId139"/>
    <p:sldId id="408" r:id="rId140"/>
    <p:sldId id="409" r:id="rId141"/>
    <p:sldId id="410" r:id="rId142"/>
    <p:sldId id="411" r:id="rId143"/>
    <p:sldId id="412" r:id="rId144"/>
    <p:sldId id="413" r:id="rId145"/>
    <p:sldId id="414" r:id="rId146"/>
    <p:sldId id="415" r:id="rId147"/>
    <p:sldId id="416" r:id="rId148"/>
    <p:sldId id="417" r:id="rId149"/>
    <p:sldId id="418" r:id="rId150"/>
    <p:sldId id="419" r:id="rId151"/>
    <p:sldId id="420" r:id="rId152"/>
    <p:sldId id="421" r:id="rId153"/>
    <p:sldId id="422" r:id="rId154"/>
    <p:sldId id="423" r:id="rId155"/>
    <p:sldId id="424" r:id="rId156"/>
    <p:sldId id="425" r:id="rId157"/>
    <p:sldId id="426" r:id="rId158"/>
    <p:sldId id="428" r:id="rId159"/>
    <p:sldId id="429" r:id="rId160"/>
    <p:sldId id="430" r:id="rId161"/>
    <p:sldId id="431" r:id="rId162"/>
    <p:sldId id="432" r:id="rId163"/>
    <p:sldId id="433" r:id="rId164"/>
    <p:sldId id="434" r:id="rId165"/>
    <p:sldId id="435" r:id="rId166"/>
    <p:sldId id="436" r:id="rId167"/>
    <p:sldId id="437" r:id="rId1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C9049F-6277-0FDB-F0F3-E800602B4954}" name="Мария Дацюк" initials="МД" userId="2b1686c39bc486b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unaretto, Maria" initials="MM" lastIdx="13" clrIdx="0">
    <p:extLst>
      <p:ext uri="{19B8F6BF-5375-455C-9EA6-DF929625EA0E}">
        <p15:presenceInfo xmlns:p15="http://schemas.microsoft.com/office/powerpoint/2012/main" userId="S-1-5-21-525788414-1921020387-24915789-15518" providerId="AD"/>
      </p:ext>
    </p:extLst>
  </p:cmAuthor>
  <p:cmAuthor id="2" name="x x" initials=""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Estilo temático 1 - Énfasis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8603FDC-E32A-4AB5-989C-0864C3EAD2B8}" styleName="Estilo temático 2 - Énfasis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Estilo temático 2 - Énfasis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Estilo temático 2 - Énfasi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Estilo temático 2 - Énfasis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Estilo claro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Estilo claro 1 - Énfasi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Estilo claro 1 - Énfasis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Estilo claro 1 - Énfasis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Estilo claro 1 - Énfasis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Estilo claro 1 - Énfasis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Estilo claro 1 - Énfasis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Estilo claro 2 - Énfasis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Estilo claro 2 - Énfasis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Estilo claro 2 - Énfasis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Estilo claro 2 - Énfasis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Estilo claro 2 - Énfasis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Estilo claro 2 - Énfasi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Estilo claro 3 - Énfasis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Estilo claro 3 - Énfasis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Estilo claro 3 - Énfasis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Estilo claro 3 - Énfasis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Estilo claro 3 - Énfasis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Estilo medio 3 - Énfasi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9631B5-78F2-41C9-869B-9F39066F8104}" styleName="Estilo medio 3 - Énfasis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A488322-F2BA-4B5B-9748-0D474271808F}" styleName="Estilo medio 3 - Énfasi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Estilo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Estilo oscuro 2 - Énfasis 3/Énfasi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Estilo oscuro 2 - Énfasis 1/Énfasi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Estilo oscuro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519" autoAdjust="0"/>
    <p:restoredTop sz="95958" autoAdjust="0"/>
  </p:normalViewPr>
  <p:slideViewPr>
    <p:cSldViewPr snapToGrid="0">
      <p:cViewPr>
        <p:scale>
          <a:sx n="60" d="100"/>
          <a:sy n="60" d="100"/>
        </p:scale>
        <p:origin x="1003" y="610"/>
      </p:cViewPr>
      <p:guideLst>
        <p:guide orient="horz" pos="2160"/>
        <p:guide pos="3840"/>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commentAuthors" Target="commentAuthors.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presProps" Target="presProps.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2" Type="http://schemas.openxmlformats.org/officeDocument/2006/relationships/viewProps" Target="viewProp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tableStyles" Target="tableStyle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microsoft.com/office/2018/10/relationships/authors" Target="authors.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solidFill>
                <a:latin typeface="+mn-lt"/>
                <a:ea typeface="+mn-ea"/>
                <a:cs typeface="+mn-cs"/>
              </a:defRPr>
            </a:pPr>
            <a:r>
              <a:rPr lang="uk-UA" sz="1600" b="0" i="0" baseline="0" dirty="0">
                <a:solidFill>
                  <a:schemeClr val="tx1"/>
                </a:solidFill>
                <a:latin typeface="Overpass Bold"/>
              </a:rPr>
              <a:t>Підприємства світу</a:t>
            </a:r>
            <a:endParaRPr lang="en-US" sz="1600" b="0" i="0" baseline="0" dirty="0">
              <a:solidFill>
                <a:schemeClr val="tx1"/>
              </a:solidFill>
              <a:latin typeface="Overpass Bold"/>
            </a:endParaRPr>
          </a:p>
        </c:rich>
      </c:tx>
      <c:layout>
        <c:manualLayout>
          <c:xMode val="edge"/>
          <c:yMode val="edge"/>
          <c:x val="0.169741646351183"/>
          <c:y val="6.7280178164319193E-2"/>
        </c:manualLayout>
      </c:layout>
      <c:overlay val="0"/>
      <c:spPr>
        <a:noFill/>
        <a:ln>
          <a:noFill/>
        </a:ln>
        <a:effectLst/>
      </c:spPr>
    </c:title>
    <c:autoTitleDeleted val="0"/>
    <c:plotArea>
      <c:layout/>
      <c:doughnutChart>
        <c:varyColors val="1"/>
        <c:ser>
          <c:idx val="0"/>
          <c:order val="0"/>
          <c:tx>
            <c:strRef>
              <c:f>Foglio1!$B$1</c:f>
              <c:strCache>
                <c:ptCount val="1"/>
                <c:pt idx="0">
                  <c:v>Businesses</c:v>
                </c:pt>
              </c:strCache>
            </c:strRef>
          </c:tx>
          <c:spPr>
            <a:solidFill>
              <a:srgbClr val="00B050"/>
            </a:solidFill>
          </c:spPr>
          <c:dPt>
            <c:idx val="0"/>
            <c:bubble3D val="0"/>
            <c:spPr>
              <a:solidFill>
                <a:srgbClr val="92D050"/>
              </a:solidFill>
              <a:ln w="19050">
                <a:solidFill>
                  <a:schemeClr val="lt1"/>
                </a:solidFill>
              </a:ln>
              <a:effectLst/>
            </c:spPr>
            <c:extLst>
              <c:ext xmlns:c16="http://schemas.microsoft.com/office/drawing/2014/chart" uri="{C3380CC4-5D6E-409C-BE32-E72D297353CC}">
                <c16:uniqueId val="{00000001-DD29-4F2D-AE67-300BBB061823}"/>
              </c:ext>
            </c:extLst>
          </c:dPt>
          <c:dPt>
            <c:idx val="1"/>
            <c:bubble3D val="0"/>
            <c:spPr>
              <a:solidFill>
                <a:srgbClr val="2454A6"/>
              </a:solidFill>
              <a:ln w="19050">
                <a:solidFill>
                  <a:schemeClr val="lt1"/>
                </a:solidFill>
              </a:ln>
              <a:effectLst/>
            </c:spPr>
            <c:extLst>
              <c:ext xmlns:c16="http://schemas.microsoft.com/office/drawing/2014/chart" uri="{C3380CC4-5D6E-409C-BE32-E72D297353CC}">
                <c16:uniqueId val="{00000003-DD29-4F2D-AE67-300BBB061823}"/>
              </c:ext>
            </c:extLst>
          </c:dPt>
          <c:dPt>
            <c:idx val="2"/>
            <c:bubble3D val="0"/>
            <c:spPr>
              <a:solidFill>
                <a:srgbClr val="00B050"/>
              </a:solidFill>
              <a:ln w="19050">
                <a:solidFill>
                  <a:schemeClr val="lt1"/>
                </a:solidFill>
              </a:ln>
              <a:effectLst/>
            </c:spPr>
            <c:extLst>
              <c:ext xmlns:c16="http://schemas.microsoft.com/office/drawing/2014/chart" uri="{C3380CC4-5D6E-409C-BE32-E72D297353CC}">
                <c16:uniqueId val="{00000005-DD29-4F2D-AE67-300BBB061823}"/>
              </c:ext>
            </c:extLst>
          </c:dPt>
          <c:dPt>
            <c:idx val="3"/>
            <c:bubble3D val="0"/>
            <c:spPr>
              <a:solidFill>
                <a:srgbClr val="00B050"/>
              </a:solidFill>
              <a:ln w="19050">
                <a:solidFill>
                  <a:schemeClr val="lt1"/>
                </a:solidFill>
              </a:ln>
              <a:effectLst/>
            </c:spPr>
            <c:extLst>
              <c:ext xmlns:c16="http://schemas.microsoft.com/office/drawing/2014/chart" uri="{C3380CC4-5D6E-409C-BE32-E72D297353CC}">
                <c16:uniqueId val="{00000007-DD29-4F2D-AE67-300BBB061823}"/>
              </c:ext>
            </c:extLst>
          </c:dPt>
          <c:dLbls>
            <c:dLbl>
              <c:idx val="0"/>
              <c:delete val="1"/>
              <c:extLst>
                <c:ext xmlns:c15="http://schemas.microsoft.com/office/drawing/2012/chart" uri="{CE6537A1-D6FC-4f65-9D91-7224C49458BB}"/>
                <c:ext xmlns:c16="http://schemas.microsoft.com/office/drawing/2014/chart" uri="{C3380CC4-5D6E-409C-BE32-E72D297353CC}">
                  <c16:uniqueId val="{00000001-DD29-4F2D-AE67-300BBB061823}"/>
                </c:ext>
              </c:extLst>
            </c:dLbl>
            <c:dLbl>
              <c:idx val="1"/>
              <c:delete val="1"/>
              <c:extLst>
                <c:ext xmlns:c15="http://schemas.microsoft.com/office/drawing/2012/chart" uri="{CE6537A1-D6FC-4f65-9D91-7224C49458BB}"/>
                <c:ext xmlns:c16="http://schemas.microsoft.com/office/drawing/2014/chart" uri="{C3380CC4-5D6E-409C-BE32-E72D297353CC}">
                  <c16:uniqueId val="{00000003-DD29-4F2D-AE67-300BBB06182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UA"/>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Foglio1!$A$2:$A$5</c:f>
              <c:strCache>
                <c:ptCount val="2"/>
                <c:pt idx="0">
                  <c:v>МСП</c:v>
                </c:pt>
                <c:pt idx="1">
                  <c:v>Інші</c:v>
                </c:pt>
              </c:strCache>
            </c:strRef>
          </c:cat>
          <c:val>
            <c:numRef>
              <c:f>Foglio1!$B$2:$B$5</c:f>
              <c:numCache>
                <c:formatCode>General</c:formatCode>
                <c:ptCount val="4"/>
                <c:pt idx="0">
                  <c:v>90</c:v>
                </c:pt>
                <c:pt idx="1">
                  <c:v>10</c:v>
                </c:pt>
              </c:numCache>
            </c:numRef>
          </c:val>
          <c:extLst>
            <c:ext xmlns:c16="http://schemas.microsoft.com/office/drawing/2014/chart" uri="{C3380CC4-5D6E-409C-BE32-E72D297353CC}">
              <c16:uniqueId val="{00000008-DD29-4F2D-AE67-300BBB061823}"/>
            </c:ext>
          </c:extLst>
        </c:ser>
        <c:dLbls>
          <c:showLegendKey val="0"/>
          <c:showVal val="0"/>
          <c:showCatName val="1"/>
          <c:showSerName val="0"/>
          <c:showPercent val="1"/>
          <c:showBubbleSize val="0"/>
          <c:showLeaderLines val="1"/>
        </c:dLbls>
        <c:firstSliceAng val="0"/>
        <c:holeSize val="50"/>
      </c:doughnutChart>
      <c:spPr>
        <a:noFill/>
        <a:ln>
          <a:noFill/>
        </a:ln>
        <a:effectLst/>
      </c:spPr>
    </c:plotArea>
    <c:legend>
      <c:legendPos val="r"/>
      <c:legendEntry>
        <c:idx val="2"/>
        <c:delete val="1"/>
      </c:legendEntry>
      <c:legendEntry>
        <c:idx val="3"/>
        <c:delete val="1"/>
      </c:legendEntry>
      <c:layout>
        <c:manualLayout>
          <c:xMode val="edge"/>
          <c:yMode val="edge"/>
          <c:x val="0.66882914852894504"/>
          <c:y val="0.41945180310917002"/>
          <c:w val="0.167059338664548"/>
          <c:h val="0.27528240595937198"/>
        </c:manualLayout>
      </c:layout>
      <c:overlay val="0"/>
      <c:spPr>
        <a:noFill/>
        <a:ln>
          <a:noFill/>
        </a:ln>
        <a:effectLst/>
      </c:spPr>
      <c:txPr>
        <a:bodyPr rot="0" spcFirstLastPara="1" vertOverflow="ellipsis" vert="horz" wrap="square" anchor="ctr" anchorCtr="1"/>
        <a:lstStyle/>
        <a:p>
          <a:pPr algn="l">
            <a:defRPr sz="1050" b="0" i="0" u="none" strike="noStrike" kern="1200" baseline="0">
              <a:solidFill>
                <a:schemeClr val="tx1"/>
              </a:solidFill>
              <a:latin typeface="+mn-lt"/>
              <a:ea typeface="+mn-ea"/>
              <a:cs typeface="+mn-cs"/>
            </a:defRPr>
          </a:pPr>
          <a:endParaRPr lang="ru-UA"/>
        </a:p>
      </c:txPr>
    </c:legend>
    <c:plotVisOnly val="1"/>
    <c:dispBlanksAs val="gap"/>
    <c:showDLblsOverMax val="0"/>
  </c:chart>
  <c:spPr>
    <a:noFill/>
    <a:ln>
      <a:noFill/>
    </a:ln>
    <a:effectLst/>
  </c:spPr>
  <c:txPr>
    <a:bodyPr/>
    <a:lstStyle/>
    <a:p>
      <a:pPr>
        <a:defRPr/>
      </a:pPr>
      <a:endParaRPr lang="ru-UA"/>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uk-UA" sz="1600" b="0" baseline="0" dirty="0">
                <a:solidFill>
                  <a:schemeClr val="tx1"/>
                </a:solidFill>
                <a:latin typeface="Overpass Bold"/>
              </a:rPr>
              <a:t>Зайнятість</a:t>
            </a:r>
            <a:endParaRPr lang="en-US" sz="1600" b="0" baseline="0" dirty="0">
              <a:solidFill>
                <a:schemeClr val="tx1"/>
              </a:solidFill>
              <a:latin typeface="Overpass Bold"/>
            </a:endParaRPr>
          </a:p>
        </c:rich>
      </c:tx>
      <c:layout>
        <c:manualLayout>
          <c:xMode val="edge"/>
          <c:yMode val="edge"/>
          <c:x val="0.244104680284711"/>
          <c:y val="7.5492860799966602E-2"/>
        </c:manualLayout>
      </c:layout>
      <c:overlay val="0"/>
      <c:spPr>
        <a:noFill/>
        <a:ln>
          <a:noFill/>
        </a:ln>
        <a:effectLst/>
      </c:spPr>
    </c:title>
    <c:autoTitleDeleted val="0"/>
    <c:plotArea>
      <c:layout/>
      <c:doughnutChart>
        <c:varyColors val="1"/>
        <c:ser>
          <c:idx val="0"/>
          <c:order val="0"/>
          <c:tx>
            <c:strRef>
              <c:f>Foglio1!$B$1</c:f>
              <c:strCache>
                <c:ptCount val="1"/>
                <c:pt idx="0">
                  <c:v>Businesses</c:v>
                </c:pt>
              </c:strCache>
            </c:strRef>
          </c:tx>
          <c:spPr>
            <a:solidFill>
              <a:srgbClr val="00B050"/>
            </a:solidFill>
          </c:spPr>
          <c:dPt>
            <c:idx val="0"/>
            <c:bubble3D val="0"/>
            <c:spPr>
              <a:solidFill>
                <a:srgbClr val="00B050"/>
              </a:solidFill>
              <a:ln w="19050">
                <a:solidFill>
                  <a:schemeClr val="lt1"/>
                </a:solidFill>
              </a:ln>
              <a:effectLst/>
            </c:spPr>
            <c:extLst>
              <c:ext xmlns:c16="http://schemas.microsoft.com/office/drawing/2014/chart" uri="{C3380CC4-5D6E-409C-BE32-E72D297353CC}">
                <c16:uniqueId val="{00000001-F0BD-456A-B54A-229A98DF6975}"/>
              </c:ext>
            </c:extLst>
          </c:dPt>
          <c:dPt>
            <c:idx val="1"/>
            <c:bubble3D val="0"/>
            <c:spPr>
              <a:solidFill>
                <a:srgbClr val="2454A6"/>
              </a:solidFill>
              <a:ln w="19050">
                <a:solidFill>
                  <a:schemeClr val="lt1"/>
                </a:solidFill>
              </a:ln>
              <a:effectLst/>
            </c:spPr>
            <c:extLst>
              <c:ext xmlns:c16="http://schemas.microsoft.com/office/drawing/2014/chart" uri="{C3380CC4-5D6E-409C-BE32-E72D297353CC}">
                <c16:uniqueId val="{00000003-F0BD-456A-B54A-229A98DF6975}"/>
              </c:ext>
            </c:extLst>
          </c:dPt>
          <c:dPt>
            <c:idx val="2"/>
            <c:bubble3D val="0"/>
            <c:spPr>
              <a:solidFill>
                <a:srgbClr val="00B050"/>
              </a:solidFill>
              <a:ln w="19050">
                <a:solidFill>
                  <a:schemeClr val="lt1"/>
                </a:solidFill>
              </a:ln>
              <a:effectLst/>
            </c:spPr>
            <c:extLst>
              <c:ext xmlns:c16="http://schemas.microsoft.com/office/drawing/2014/chart" uri="{C3380CC4-5D6E-409C-BE32-E72D297353CC}">
                <c16:uniqueId val="{00000005-F0BD-456A-B54A-229A98DF6975}"/>
              </c:ext>
            </c:extLst>
          </c:dPt>
          <c:dPt>
            <c:idx val="3"/>
            <c:bubble3D val="0"/>
            <c:spPr>
              <a:solidFill>
                <a:srgbClr val="00B050"/>
              </a:solidFill>
              <a:ln w="19050">
                <a:solidFill>
                  <a:schemeClr val="lt1"/>
                </a:solidFill>
              </a:ln>
              <a:effectLst/>
            </c:spPr>
            <c:extLst>
              <c:ext xmlns:c16="http://schemas.microsoft.com/office/drawing/2014/chart" uri="{C3380CC4-5D6E-409C-BE32-E72D297353CC}">
                <c16:uniqueId val="{00000007-F0BD-456A-B54A-229A98DF6975}"/>
              </c:ext>
            </c:extLst>
          </c:dPt>
          <c:dLbls>
            <c:dLbl>
              <c:idx val="0"/>
              <c:delete val="1"/>
              <c:extLst>
                <c:ext xmlns:c15="http://schemas.microsoft.com/office/drawing/2012/chart" uri="{CE6537A1-D6FC-4f65-9D91-7224C49458BB}"/>
                <c:ext xmlns:c16="http://schemas.microsoft.com/office/drawing/2014/chart" uri="{C3380CC4-5D6E-409C-BE32-E72D297353CC}">
                  <c16:uniqueId val="{00000001-F0BD-456A-B54A-229A98DF6975}"/>
                </c:ext>
              </c:extLst>
            </c:dLbl>
            <c:dLbl>
              <c:idx val="1"/>
              <c:delete val="1"/>
              <c:extLst>
                <c:ext xmlns:c15="http://schemas.microsoft.com/office/drawing/2012/chart" uri="{CE6537A1-D6FC-4f65-9D91-7224C49458BB}"/>
                <c:ext xmlns:c16="http://schemas.microsoft.com/office/drawing/2014/chart" uri="{C3380CC4-5D6E-409C-BE32-E72D297353CC}">
                  <c16:uniqueId val="{00000003-F0BD-456A-B54A-229A98DF697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ru-UA"/>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Foglio1!$A$2:$A$5</c:f>
              <c:strCache>
                <c:ptCount val="2"/>
                <c:pt idx="0">
                  <c:v>ММСП</c:v>
                </c:pt>
                <c:pt idx="1">
                  <c:v>Інші</c:v>
                </c:pt>
              </c:strCache>
            </c:strRef>
          </c:cat>
          <c:val>
            <c:numRef>
              <c:f>Foglio1!$B$2:$B$5</c:f>
              <c:numCache>
                <c:formatCode>General</c:formatCode>
                <c:ptCount val="4"/>
                <c:pt idx="0">
                  <c:v>70</c:v>
                </c:pt>
                <c:pt idx="1">
                  <c:v>30</c:v>
                </c:pt>
              </c:numCache>
            </c:numRef>
          </c:val>
          <c:extLst>
            <c:ext xmlns:c16="http://schemas.microsoft.com/office/drawing/2014/chart" uri="{C3380CC4-5D6E-409C-BE32-E72D297353CC}">
              <c16:uniqueId val="{00000008-F0BD-456A-B54A-229A98DF6975}"/>
            </c:ext>
          </c:extLst>
        </c:ser>
        <c:dLbls>
          <c:showLegendKey val="0"/>
          <c:showVal val="0"/>
          <c:showCatName val="1"/>
          <c:showSerName val="0"/>
          <c:showPercent val="1"/>
          <c:showBubbleSize val="0"/>
          <c:showLeaderLines val="1"/>
        </c:dLbls>
        <c:firstSliceAng val="0"/>
        <c:holeSize val="50"/>
      </c:doughnutChart>
      <c:spPr>
        <a:noFill/>
        <a:ln>
          <a:noFill/>
        </a:ln>
        <a:effectLst/>
      </c:spPr>
    </c:plotArea>
    <c:legend>
      <c:legendPos val="r"/>
      <c:legendEntry>
        <c:idx val="2"/>
        <c:delete val="1"/>
      </c:legendEntry>
      <c:legendEntry>
        <c:idx val="3"/>
        <c:delete val="1"/>
      </c:legendEntry>
      <c:layout>
        <c:manualLayout>
          <c:xMode val="edge"/>
          <c:yMode val="edge"/>
          <c:x val="0.70552264397689191"/>
          <c:y val="0.41020032934283773"/>
          <c:w val="0.18204101097063674"/>
          <c:h val="0.27528240595937198"/>
        </c:manualLayout>
      </c:layout>
      <c:overlay val="0"/>
      <c:spPr>
        <a:noFill/>
        <a:ln>
          <a:noFill/>
        </a:ln>
        <a:effectLst/>
      </c:spPr>
      <c:txPr>
        <a:bodyPr rot="0" spcFirstLastPara="1" vertOverflow="ellipsis" vert="horz" wrap="square" anchor="ctr" anchorCtr="1"/>
        <a:lstStyle/>
        <a:p>
          <a:pPr>
            <a:defRPr sz="1050" b="0" i="0" u="none" strike="noStrike" kern="1200" baseline="0">
              <a:solidFill>
                <a:schemeClr val="tx1"/>
              </a:solidFill>
              <a:latin typeface="+mn-lt"/>
              <a:ea typeface="+mn-ea"/>
              <a:cs typeface="+mn-cs"/>
            </a:defRPr>
          </a:pPr>
          <a:endParaRPr lang="ru-UA"/>
        </a:p>
      </c:txPr>
    </c:legend>
    <c:plotVisOnly val="1"/>
    <c:dispBlanksAs val="gap"/>
    <c:showDLblsOverMax val="0"/>
  </c:chart>
  <c:spPr>
    <a:noFill/>
    <a:ln>
      <a:noFill/>
    </a:ln>
    <a:effectLst/>
  </c:spPr>
  <c:txPr>
    <a:bodyPr/>
    <a:lstStyle/>
    <a:p>
      <a:pPr>
        <a:defRPr/>
      </a:pPr>
      <a:endParaRPr lang="ru-UA"/>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CE6147-6418-4542-97C3-D0FF5B0BF885}"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en-US"/>
        </a:p>
      </dgm:t>
    </dgm:pt>
    <dgm:pt modelId="{8096447B-D88F-4E61-92C1-35830A273C21}">
      <dgm:prSet phldrT="[Text]" custT="1"/>
      <dgm:spPr/>
      <dgm:t>
        <a:bodyPr/>
        <a:lstStyle/>
        <a:p>
          <a:r>
            <a:rPr lang="uk-UA" sz="1200" b="0" i="0" noProof="0" dirty="0">
              <a:latin typeface="Overpass Light"/>
              <a:cs typeface="Overpass Light"/>
            </a:rPr>
            <a:t>Проведені перевірки та обстеження підприємства</a:t>
          </a:r>
          <a:endParaRPr lang="en-US" sz="1200" b="0" i="0" noProof="0" dirty="0">
            <a:latin typeface="Overpass Light"/>
            <a:cs typeface="Overpass Light"/>
          </a:endParaRPr>
        </a:p>
      </dgm:t>
    </dgm:pt>
    <dgm:pt modelId="{EE7CBBA9-035A-4E2A-8EB1-A1E0A2B5FF06}" type="parTrans" cxnId="{74CA4B0D-20F9-4142-9BB6-C022137A2F5F}">
      <dgm:prSet/>
      <dgm:spPr/>
      <dgm:t>
        <a:bodyPr/>
        <a:lstStyle/>
        <a:p>
          <a:endParaRPr lang="en-US"/>
        </a:p>
      </dgm:t>
    </dgm:pt>
    <dgm:pt modelId="{3D11F67D-041C-4927-90D1-7BE3B5C30846}" type="sibTrans" cxnId="{74CA4B0D-20F9-4142-9BB6-C022137A2F5F}">
      <dgm:prSet/>
      <dgm:spPr/>
      <dgm:t>
        <a:bodyPr/>
        <a:lstStyle/>
        <a:p>
          <a:endParaRPr lang="en-US"/>
        </a:p>
      </dgm:t>
    </dgm:pt>
    <dgm:pt modelId="{5087D8A3-9EF8-44ED-92A2-93815A082F15}">
      <dgm:prSet phldrT="[Text]"/>
      <dgm:spPr/>
      <dgm:t>
        <a:bodyPr/>
        <a:lstStyle/>
        <a:p>
          <a:r>
            <a:rPr lang="uk-UA" dirty="0">
              <a:latin typeface="Overpass Light"/>
              <a:cs typeface="Overpass Light"/>
            </a:rPr>
            <a:t>Комітет із безпеки та здоров’я, якщо він існує</a:t>
          </a:r>
          <a:endParaRPr lang="en-US" dirty="0">
            <a:latin typeface="Overpass Light"/>
            <a:cs typeface="Overpass Light"/>
          </a:endParaRPr>
        </a:p>
      </dgm:t>
    </dgm:pt>
    <dgm:pt modelId="{60846E13-C0CA-4C8E-B22A-F3FE0FF6D026}" type="parTrans" cxnId="{38B926EE-0913-4796-BA4D-2F40614FC8C9}">
      <dgm:prSet/>
      <dgm:spPr/>
      <dgm:t>
        <a:bodyPr/>
        <a:lstStyle/>
        <a:p>
          <a:endParaRPr lang="en-US"/>
        </a:p>
      </dgm:t>
    </dgm:pt>
    <dgm:pt modelId="{7A516FAE-522B-4A3E-9617-CB0BF5EB28BC}" type="sibTrans" cxnId="{38B926EE-0913-4796-BA4D-2F40614FC8C9}">
      <dgm:prSet/>
      <dgm:spPr/>
      <dgm:t>
        <a:bodyPr/>
        <a:lstStyle/>
        <a:p>
          <a:endParaRPr lang="en-US"/>
        </a:p>
      </dgm:t>
    </dgm:pt>
    <dgm:pt modelId="{456CDD54-4976-4AE8-BA3C-E36D165FCBA7}">
      <dgm:prSet phldrT="[Text]"/>
      <dgm:spPr/>
      <dgm:t>
        <a:bodyPr/>
        <a:lstStyle/>
        <a:p>
          <a:r>
            <a:rPr lang="uk-UA" dirty="0">
              <a:latin typeface="Overpass Light"/>
              <a:cs typeface="Overpass Light"/>
            </a:rPr>
            <a:t>Попереджувальні етикетки чи знаки</a:t>
          </a:r>
          <a:endParaRPr lang="en-US" dirty="0">
            <a:latin typeface="Overpass Light"/>
            <a:cs typeface="Overpass Light"/>
          </a:endParaRPr>
        </a:p>
      </dgm:t>
    </dgm:pt>
    <dgm:pt modelId="{5C4E69EF-8619-4D20-87BD-8877EC51686F}" type="parTrans" cxnId="{A2B06195-2752-4B19-B4D4-96EE7A0DA7CB}">
      <dgm:prSet/>
      <dgm:spPr/>
      <dgm:t>
        <a:bodyPr/>
        <a:lstStyle/>
        <a:p>
          <a:endParaRPr lang="en-US"/>
        </a:p>
      </dgm:t>
    </dgm:pt>
    <dgm:pt modelId="{62807580-534F-455B-9C60-2424BD28C37F}" type="sibTrans" cxnId="{A2B06195-2752-4B19-B4D4-96EE7A0DA7CB}">
      <dgm:prSet/>
      <dgm:spPr/>
      <dgm:t>
        <a:bodyPr/>
        <a:lstStyle/>
        <a:p>
          <a:endParaRPr lang="en-US"/>
        </a:p>
      </dgm:t>
    </dgm:pt>
    <dgm:pt modelId="{D9F99506-C3E8-49A6-9984-AA250F0A441D}">
      <dgm:prSet custT="1"/>
      <dgm:spPr/>
      <dgm:t>
        <a:bodyPr/>
        <a:lstStyle/>
        <a:p>
          <a:r>
            <a:rPr lang="uk-UA" sz="1100" dirty="0">
              <a:latin typeface="Overpass Light"/>
              <a:cs typeface="Overpass Light"/>
            </a:rPr>
            <a:t>Письмові/усні повідомлення про небезпечні фактори/нещасні випадки</a:t>
          </a:r>
          <a:endParaRPr lang="en-US" sz="1100" dirty="0">
            <a:latin typeface="Overpass Light"/>
            <a:cs typeface="Overpass Light"/>
          </a:endParaRPr>
        </a:p>
      </dgm:t>
    </dgm:pt>
    <dgm:pt modelId="{C9E3A9BA-B9C1-4569-B976-AB81A25AC06F}" type="parTrans" cxnId="{3262B21B-CBBE-4C48-B5A1-E930DF7F8578}">
      <dgm:prSet/>
      <dgm:spPr/>
      <dgm:t>
        <a:bodyPr/>
        <a:lstStyle/>
        <a:p>
          <a:endParaRPr lang="en-US"/>
        </a:p>
      </dgm:t>
    </dgm:pt>
    <dgm:pt modelId="{18346FA1-434C-4B44-A55A-812E3300F836}" type="sibTrans" cxnId="{3262B21B-CBBE-4C48-B5A1-E930DF7F8578}">
      <dgm:prSet/>
      <dgm:spPr/>
      <dgm:t>
        <a:bodyPr/>
        <a:lstStyle/>
        <a:p>
          <a:endParaRPr lang="en-US"/>
        </a:p>
      </dgm:t>
    </dgm:pt>
    <dgm:pt modelId="{0964450A-A77C-434E-A7ED-B4EAB476E69A}">
      <dgm:prSet/>
      <dgm:spPr/>
      <dgm:t>
        <a:bodyPr/>
        <a:lstStyle/>
        <a:p>
          <a:r>
            <a:rPr lang="uk-UA" dirty="0">
              <a:latin typeface="Overpass Light"/>
              <a:cs typeface="Overpass Light"/>
            </a:rPr>
            <a:t>Повторне обстеження підприємства</a:t>
          </a:r>
          <a:endParaRPr lang="en-US" dirty="0">
            <a:latin typeface="Overpass Light"/>
            <a:cs typeface="Overpass Light"/>
          </a:endParaRPr>
        </a:p>
      </dgm:t>
    </dgm:pt>
    <dgm:pt modelId="{3C82A1BD-22A2-4BBE-AE2F-3BFCAEA89B85}" type="parTrans" cxnId="{BA842C75-166F-4AAF-8493-FA58D9F3462C}">
      <dgm:prSet/>
      <dgm:spPr/>
      <dgm:t>
        <a:bodyPr/>
        <a:lstStyle/>
        <a:p>
          <a:endParaRPr lang="en-US"/>
        </a:p>
      </dgm:t>
    </dgm:pt>
    <dgm:pt modelId="{553DE77F-0EBE-4240-8CF7-3A67440C8FD1}" type="sibTrans" cxnId="{BA842C75-166F-4AAF-8493-FA58D9F3462C}">
      <dgm:prSet/>
      <dgm:spPr/>
      <dgm:t>
        <a:bodyPr/>
        <a:lstStyle/>
        <a:p>
          <a:endParaRPr lang="en-US"/>
        </a:p>
      </dgm:t>
    </dgm:pt>
    <dgm:pt modelId="{ED680947-CE48-4B77-8F0D-8C6F3589B85A}">
      <dgm:prSet/>
      <dgm:spPr/>
      <dgm:t>
        <a:bodyPr/>
        <a:lstStyle/>
        <a:p>
          <a:r>
            <a:rPr lang="uk-UA" dirty="0">
              <a:latin typeface="Overpass Light"/>
              <a:cs typeface="Overpass Light"/>
            </a:rPr>
            <a:t>Посібники або інструкції виробників</a:t>
          </a:r>
          <a:endParaRPr lang="en-US" dirty="0">
            <a:latin typeface="Overpass Light"/>
            <a:cs typeface="Overpass Light"/>
          </a:endParaRPr>
        </a:p>
      </dgm:t>
    </dgm:pt>
    <dgm:pt modelId="{E43C71EC-687B-4F5F-89D7-735B08EC445A}" type="parTrans" cxnId="{412CEB37-6405-4A01-9045-29AD2147A076}">
      <dgm:prSet/>
      <dgm:spPr/>
      <dgm:t>
        <a:bodyPr/>
        <a:lstStyle/>
        <a:p>
          <a:endParaRPr lang="en-US"/>
        </a:p>
      </dgm:t>
    </dgm:pt>
    <dgm:pt modelId="{B8FEAFEE-8943-416F-A146-BB50F1EDA067}" type="sibTrans" cxnId="{412CEB37-6405-4A01-9045-29AD2147A076}">
      <dgm:prSet/>
      <dgm:spPr/>
      <dgm:t>
        <a:bodyPr/>
        <a:lstStyle/>
        <a:p>
          <a:endParaRPr lang="en-US"/>
        </a:p>
      </dgm:t>
    </dgm:pt>
    <dgm:pt modelId="{B322E001-8BE5-4B97-8B73-DD78CC2A2B24}">
      <dgm:prSet/>
      <dgm:spPr/>
      <dgm:t>
        <a:bodyPr/>
        <a:lstStyle/>
        <a:p>
          <a:r>
            <a:rPr lang="uk-UA" dirty="0">
              <a:latin typeface="Overpass Light"/>
              <a:cs typeface="Overpass Light"/>
            </a:rPr>
            <a:t>Звіти консультантів</a:t>
          </a:r>
          <a:endParaRPr lang="en-US" dirty="0">
            <a:latin typeface="Overpass Light"/>
            <a:cs typeface="Overpass Light"/>
          </a:endParaRPr>
        </a:p>
      </dgm:t>
    </dgm:pt>
    <dgm:pt modelId="{2862DB51-FCFD-4DA7-A4F7-D3C0D3149162}" type="parTrans" cxnId="{D3D9B674-5559-4249-881F-FD51132EB5C5}">
      <dgm:prSet/>
      <dgm:spPr/>
      <dgm:t>
        <a:bodyPr/>
        <a:lstStyle/>
        <a:p>
          <a:endParaRPr lang="en-US"/>
        </a:p>
      </dgm:t>
    </dgm:pt>
    <dgm:pt modelId="{2EC9C24C-5615-4E25-9DDE-A8600F0D4254}" type="sibTrans" cxnId="{D3D9B674-5559-4249-881F-FD51132EB5C5}">
      <dgm:prSet/>
      <dgm:spPr/>
      <dgm:t>
        <a:bodyPr/>
        <a:lstStyle/>
        <a:p>
          <a:endParaRPr lang="en-US"/>
        </a:p>
      </dgm:t>
    </dgm:pt>
    <dgm:pt modelId="{DE409492-5878-4369-9BF3-1056319FE146}">
      <dgm:prSet/>
      <dgm:spPr/>
      <dgm:t>
        <a:bodyPr/>
        <a:lstStyle/>
        <a:p>
          <a:r>
            <a:rPr lang="uk-UA" dirty="0">
              <a:latin typeface="Overpass Light"/>
              <a:cs typeface="Overpass Light"/>
            </a:rPr>
            <a:t>Національні та міжнародні керівні документи</a:t>
          </a:r>
          <a:endParaRPr lang="en-US" dirty="0">
            <a:latin typeface="Overpass Light"/>
            <a:cs typeface="Overpass Light"/>
          </a:endParaRPr>
        </a:p>
      </dgm:t>
    </dgm:pt>
    <dgm:pt modelId="{1F696085-BC8A-4B06-A8EE-E79E914E50AE}" type="parTrans" cxnId="{70DDA1E6-E7CB-4D35-9B30-53E40A30006A}">
      <dgm:prSet/>
      <dgm:spPr/>
      <dgm:t>
        <a:bodyPr/>
        <a:lstStyle/>
        <a:p>
          <a:endParaRPr lang="en-US"/>
        </a:p>
      </dgm:t>
    </dgm:pt>
    <dgm:pt modelId="{496C21A6-7DBB-40FA-ADAA-49E0280904CA}" type="sibTrans" cxnId="{70DDA1E6-E7CB-4D35-9B30-53E40A30006A}">
      <dgm:prSet/>
      <dgm:spPr/>
      <dgm:t>
        <a:bodyPr/>
        <a:lstStyle/>
        <a:p>
          <a:endParaRPr lang="en-US"/>
        </a:p>
      </dgm:t>
    </dgm:pt>
    <dgm:pt modelId="{C199C973-3F2D-E64F-86F2-2B8CCCA99293}">
      <dgm:prSet/>
      <dgm:spPr/>
      <dgm:t>
        <a:bodyPr/>
        <a:lstStyle/>
        <a:p>
          <a:endParaRPr lang="es-ES" dirty="0"/>
        </a:p>
      </dgm:t>
    </dgm:pt>
    <dgm:pt modelId="{9B9FB713-75E0-CD46-B9E5-DA630532E7E6}" type="parTrans" cxnId="{02258A21-CC4C-704C-BC66-F9AB1EB57B76}">
      <dgm:prSet/>
      <dgm:spPr/>
      <dgm:t>
        <a:bodyPr/>
        <a:lstStyle/>
        <a:p>
          <a:endParaRPr lang="es-ES"/>
        </a:p>
      </dgm:t>
    </dgm:pt>
    <dgm:pt modelId="{D223109B-3C9C-7A4F-BA17-7C8A20466263}" type="sibTrans" cxnId="{02258A21-CC4C-704C-BC66-F9AB1EB57B76}">
      <dgm:prSet/>
      <dgm:spPr/>
      <dgm:t>
        <a:bodyPr/>
        <a:lstStyle/>
        <a:p>
          <a:endParaRPr lang="es-ES"/>
        </a:p>
      </dgm:t>
    </dgm:pt>
    <dgm:pt modelId="{8B741A37-CC80-4622-BC3B-D418B246E6D0}" type="pres">
      <dgm:prSet presAssocID="{AFCE6147-6418-4542-97C3-D0FF5B0BF885}" presName="linear" presStyleCnt="0">
        <dgm:presLayoutVars>
          <dgm:dir/>
          <dgm:animLvl val="lvl"/>
          <dgm:resizeHandles val="exact"/>
        </dgm:presLayoutVars>
      </dgm:prSet>
      <dgm:spPr/>
    </dgm:pt>
    <dgm:pt modelId="{BF316EA1-D9D5-4873-B303-6DC5FDA9A075}" type="pres">
      <dgm:prSet presAssocID="{8096447B-D88F-4E61-92C1-35830A273C21}" presName="parentLin" presStyleCnt="0"/>
      <dgm:spPr/>
    </dgm:pt>
    <dgm:pt modelId="{53158FB3-B857-483C-A2A8-7AE11F77E52D}" type="pres">
      <dgm:prSet presAssocID="{8096447B-D88F-4E61-92C1-35830A273C21}" presName="parentLeftMargin" presStyleLbl="node1" presStyleIdx="0" presStyleCnt="8"/>
      <dgm:spPr/>
    </dgm:pt>
    <dgm:pt modelId="{3B0BEAEA-5C5E-4C14-BADF-201F3A7FEBEA}" type="pres">
      <dgm:prSet presAssocID="{8096447B-D88F-4E61-92C1-35830A273C21}" presName="parentText" presStyleLbl="node1" presStyleIdx="0" presStyleCnt="8" custScaleX="142857" custScaleY="107841">
        <dgm:presLayoutVars>
          <dgm:chMax val="0"/>
          <dgm:bulletEnabled val="1"/>
        </dgm:presLayoutVars>
      </dgm:prSet>
      <dgm:spPr/>
    </dgm:pt>
    <dgm:pt modelId="{3ACF970B-ED6C-4716-80F9-71B923ADB36E}" type="pres">
      <dgm:prSet presAssocID="{8096447B-D88F-4E61-92C1-35830A273C21}" presName="negativeSpace" presStyleCnt="0"/>
      <dgm:spPr/>
    </dgm:pt>
    <dgm:pt modelId="{E5430251-B41E-4E7C-B43A-824D67904263}" type="pres">
      <dgm:prSet presAssocID="{8096447B-D88F-4E61-92C1-35830A273C21}" presName="childText" presStyleLbl="conFgAcc1" presStyleIdx="0" presStyleCnt="8">
        <dgm:presLayoutVars>
          <dgm:bulletEnabled val="1"/>
        </dgm:presLayoutVars>
      </dgm:prSet>
      <dgm:spPr/>
    </dgm:pt>
    <dgm:pt modelId="{9EECD31D-B06B-4EF0-A831-DB80627AFCFC}" type="pres">
      <dgm:prSet presAssocID="{3D11F67D-041C-4927-90D1-7BE3B5C30846}" presName="spaceBetweenRectangles" presStyleCnt="0"/>
      <dgm:spPr/>
    </dgm:pt>
    <dgm:pt modelId="{CA454DAA-9405-44D9-833C-6B258DAC262F}" type="pres">
      <dgm:prSet presAssocID="{D9F99506-C3E8-49A6-9984-AA250F0A441D}" presName="parentLin" presStyleCnt="0"/>
      <dgm:spPr/>
    </dgm:pt>
    <dgm:pt modelId="{B8A32C34-6318-4475-B43A-75D02C57B152}" type="pres">
      <dgm:prSet presAssocID="{D9F99506-C3E8-49A6-9984-AA250F0A441D}" presName="parentLeftMargin" presStyleLbl="node1" presStyleIdx="0" presStyleCnt="8"/>
      <dgm:spPr/>
    </dgm:pt>
    <dgm:pt modelId="{8117A605-AAB0-4D6A-AC6F-7EC3C1832363}" type="pres">
      <dgm:prSet presAssocID="{D9F99506-C3E8-49A6-9984-AA250F0A441D}" presName="parentText" presStyleLbl="node1" presStyleIdx="1" presStyleCnt="8" custScaleX="124216" custScaleY="134203">
        <dgm:presLayoutVars>
          <dgm:chMax val="0"/>
          <dgm:bulletEnabled val="1"/>
        </dgm:presLayoutVars>
      </dgm:prSet>
      <dgm:spPr/>
    </dgm:pt>
    <dgm:pt modelId="{AE062AB8-A17F-48AE-BEBE-4A739710B99F}" type="pres">
      <dgm:prSet presAssocID="{D9F99506-C3E8-49A6-9984-AA250F0A441D}" presName="negativeSpace" presStyleCnt="0"/>
      <dgm:spPr/>
    </dgm:pt>
    <dgm:pt modelId="{BB537EAE-FC91-4199-B94A-A0691C247555}" type="pres">
      <dgm:prSet presAssocID="{D9F99506-C3E8-49A6-9984-AA250F0A441D}" presName="childText" presStyleLbl="conFgAcc1" presStyleIdx="1" presStyleCnt="8">
        <dgm:presLayoutVars>
          <dgm:bulletEnabled val="1"/>
        </dgm:presLayoutVars>
      </dgm:prSet>
      <dgm:spPr/>
    </dgm:pt>
    <dgm:pt modelId="{1EA40DD1-9BDC-47BC-B96E-6588D3BFD8E6}" type="pres">
      <dgm:prSet presAssocID="{18346FA1-434C-4B44-A55A-812E3300F836}" presName="spaceBetweenRectangles" presStyleCnt="0"/>
      <dgm:spPr/>
    </dgm:pt>
    <dgm:pt modelId="{467551ED-6FFF-47B6-9584-E783B70F0F9F}" type="pres">
      <dgm:prSet presAssocID="{0964450A-A77C-434E-A7ED-B4EAB476E69A}" presName="parentLin" presStyleCnt="0"/>
      <dgm:spPr/>
    </dgm:pt>
    <dgm:pt modelId="{C4963E43-0CCA-4323-93FD-81693B04E2F4}" type="pres">
      <dgm:prSet presAssocID="{0964450A-A77C-434E-A7ED-B4EAB476E69A}" presName="parentLeftMargin" presStyleLbl="node1" presStyleIdx="1" presStyleCnt="8"/>
      <dgm:spPr/>
    </dgm:pt>
    <dgm:pt modelId="{FC599C45-2BA2-4F7F-B5B9-414FF2A08301}" type="pres">
      <dgm:prSet presAssocID="{0964450A-A77C-434E-A7ED-B4EAB476E69A}" presName="parentText" presStyleLbl="node1" presStyleIdx="2" presStyleCnt="8">
        <dgm:presLayoutVars>
          <dgm:chMax val="0"/>
          <dgm:bulletEnabled val="1"/>
        </dgm:presLayoutVars>
      </dgm:prSet>
      <dgm:spPr/>
    </dgm:pt>
    <dgm:pt modelId="{3B9AC1D7-5C60-496C-8B3D-201D51F65350}" type="pres">
      <dgm:prSet presAssocID="{0964450A-A77C-434E-A7ED-B4EAB476E69A}" presName="negativeSpace" presStyleCnt="0"/>
      <dgm:spPr/>
    </dgm:pt>
    <dgm:pt modelId="{00D3B0EE-2D1C-48B9-A34B-BAA69E7D2ECF}" type="pres">
      <dgm:prSet presAssocID="{0964450A-A77C-434E-A7ED-B4EAB476E69A}" presName="childText" presStyleLbl="conFgAcc1" presStyleIdx="2" presStyleCnt="8">
        <dgm:presLayoutVars>
          <dgm:bulletEnabled val="1"/>
        </dgm:presLayoutVars>
      </dgm:prSet>
      <dgm:spPr/>
    </dgm:pt>
    <dgm:pt modelId="{85757D27-3FE7-4585-832F-B816B8CCA178}" type="pres">
      <dgm:prSet presAssocID="{553DE77F-0EBE-4240-8CF7-3A67440C8FD1}" presName="spaceBetweenRectangles" presStyleCnt="0"/>
      <dgm:spPr/>
    </dgm:pt>
    <dgm:pt modelId="{A5AFDBF2-D0AC-449B-8E60-0FCEC1C11F76}" type="pres">
      <dgm:prSet presAssocID="{5087D8A3-9EF8-44ED-92A2-93815A082F15}" presName="parentLin" presStyleCnt="0"/>
      <dgm:spPr/>
    </dgm:pt>
    <dgm:pt modelId="{4F744DC8-8DD0-47ED-9F78-ABAD8FE54398}" type="pres">
      <dgm:prSet presAssocID="{5087D8A3-9EF8-44ED-92A2-93815A082F15}" presName="parentLeftMargin" presStyleLbl="node1" presStyleIdx="2" presStyleCnt="8"/>
      <dgm:spPr/>
    </dgm:pt>
    <dgm:pt modelId="{0CBC9C90-E96E-48E2-AFC2-EE6A7CA4B0CE}" type="pres">
      <dgm:prSet presAssocID="{5087D8A3-9EF8-44ED-92A2-93815A082F15}" presName="parentText" presStyleLbl="node1" presStyleIdx="3" presStyleCnt="8">
        <dgm:presLayoutVars>
          <dgm:chMax val="0"/>
          <dgm:bulletEnabled val="1"/>
        </dgm:presLayoutVars>
      </dgm:prSet>
      <dgm:spPr/>
    </dgm:pt>
    <dgm:pt modelId="{6CE5583C-345D-4188-A374-EADB45959F72}" type="pres">
      <dgm:prSet presAssocID="{5087D8A3-9EF8-44ED-92A2-93815A082F15}" presName="negativeSpace" presStyleCnt="0"/>
      <dgm:spPr/>
    </dgm:pt>
    <dgm:pt modelId="{2AC293CA-AEEE-40B6-8CD6-515B4B9989E3}" type="pres">
      <dgm:prSet presAssocID="{5087D8A3-9EF8-44ED-92A2-93815A082F15}" presName="childText" presStyleLbl="conFgAcc1" presStyleIdx="3" presStyleCnt="8">
        <dgm:presLayoutVars>
          <dgm:bulletEnabled val="1"/>
        </dgm:presLayoutVars>
      </dgm:prSet>
      <dgm:spPr/>
    </dgm:pt>
    <dgm:pt modelId="{CEC42E60-5EAA-4F31-9E6B-C083FE385099}" type="pres">
      <dgm:prSet presAssocID="{7A516FAE-522B-4A3E-9617-CB0BF5EB28BC}" presName="spaceBetweenRectangles" presStyleCnt="0"/>
      <dgm:spPr/>
    </dgm:pt>
    <dgm:pt modelId="{B6ED5255-C7A8-427D-9A36-54443AB952FA}" type="pres">
      <dgm:prSet presAssocID="{456CDD54-4976-4AE8-BA3C-E36D165FCBA7}" presName="parentLin" presStyleCnt="0"/>
      <dgm:spPr/>
    </dgm:pt>
    <dgm:pt modelId="{66064247-0F9F-450C-94F5-77C9894D76CE}" type="pres">
      <dgm:prSet presAssocID="{456CDD54-4976-4AE8-BA3C-E36D165FCBA7}" presName="parentLeftMargin" presStyleLbl="node1" presStyleIdx="3" presStyleCnt="8"/>
      <dgm:spPr/>
    </dgm:pt>
    <dgm:pt modelId="{7F7EB80C-CEE7-4DBD-9D17-E0712B7FC687}" type="pres">
      <dgm:prSet presAssocID="{456CDD54-4976-4AE8-BA3C-E36D165FCBA7}" presName="parentText" presStyleLbl="node1" presStyleIdx="4" presStyleCnt="8">
        <dgm:presLayoutVars>
          <dgm:chMax val="0"/>
          <dgm:bulletEnabled val="1"/>
        </dgm:presLayoutVars>
      </dgm:prSet>
      <dgm:spPr/>
    </dgm:pt>
    <dgm:pt modelId="{CCB5DFDF-A3E3-451C-89BA-0A7500A319F6}" type="pres">
      <dgm:prSet presAssocID="{456CDD54-4976-4AE8-BA3C-E36D165FCBA7}" presName="negativeSpace" presStyleCnt="0"/>
      <dgm:spPr/>
    </dgm:pt>
    <dgm:pt modelId="{D4496B97-F584-4C34-BC31-286E530D160D}" type="pres">
      <dgm:prSet presAssocID="{456CDD54-4976-4AE8-BA3C-E36D165FCBA7}" presName="childText" presStyleLbl="conFgAcc1" presStyleIdx="4" presStyleCnt="8">
        <dgm:presLayoutVars>
          <dgm:bulletEnabled val="1"/>
        </dgm:presLayoutVars>
      </dgm:prSet>
      <dgm:spPr/>
    </dgm:pt>
    <dgm:pt modelId="{6178AF95-D49D-4D59-8ECE-B1A9699F4764}" type="pres">
      <dgm:prSet presAssocID="{62807580-534F-455B-9C60-2424BD28C37F}" presName="spaceBetweenRectangles" presStyleCnt="0"/>
      <dgm:spPr/>
    </dgm:pt>
    <dgm:pt modelId="{604D6BA8-8E16-4EA5-8697-780B05736986}" type="pres">
      <dgm:prSet presAssocID="{ED680947-CE48-4B77-8F0D-8C6F3589B85A}" presName="parentLin" presStyleCnt="0"/>
      <dgm:spPr/>
    </dgm:pt>
    <dgm:pt modelId="{BC02AA7C-8763-49B9-A308-E28B73525320}" type="pres">
      <dgm:prSet presAssocID="{ED680947-CE48-4B77-8F0D-8C6F3589B85A}" presName="parentLeftMargin" presStyleLbl="node1" presStyleIdx="4" presStyleCnt="8"/>
      <dgm:spPr/>
    </dgm:pt>
    <dgm:pt modelId="{49003B11-5173-46A7-BBBD-E32B9F214D7F}" type="pres">
      <dgm:prSet presAssocID="{ED680947-CE48-4B77-8F0D-8C6F3589B85A}" presName="parentText" presStyleLbl="node1" presStyleIdx="5" presStyleCnt="8">
        <dgm:presLayoutVars>
          <dgm:chMax val="0"/>
          <dgm:bulletEnabled val="1"/>
        </dgm:presLayoutVars>
      </dgm:prSet>
      <dgm:spPr/>
    </dgm:pt>
    <dgm:pt modelId="{AE809A04-F230-4402-A914-58E79C542834}" type="pres">
      <dgm:prSet presAssocID="{ED680947-CE48-4B77-8F0D-8C6F3589B85A}" presName="negativeSpace" presStyleCnt="0"/>
      <dgm:spPr/>
    </dgm:pt>
    <dgm:pt modelId="{25C172D2-21F8-40D1-9C98-304DE891377C}" type="pres">
      <dgm:prSet presAssocID="{ED680947-CE48-4B77-8F0D-8C6F3589B85A}" presName="childText" presStyleLbl="conFgAcc1" presStyleIdx="5" presStyleCnt="8">
        <dgm:presLayoutVars>
          <dgm:bulletEnabled val="1"/>
        </dgm:presLayoutVars>
      </dgm:prSet>
      <dgm:spPr/>
    </dgm:pt>
    <dgm:pt modelId="{63699DFD-8DE1-4FC7-AF7E-08214558FFAF}" type="pres">
      <dgm:prSet presAssocID="{B8FEAFEE-8943-416F-A146-BB50F1EDA067}" presName="spaceBetweenRectangles" presStyleCnt="0"/>
      <dgm:spPr/>
    </dgm:pt>
    <dgm:pt modelId="{1DAAC9F6-D281-4CAE-AECC-62E6E87AB8E4}" type="pres">
      <dgm:prSet presAssocID="{B322E001-8BE5-4B97-8B73-DD78CC2A2B24}" presName="parentLin" presStyleCnt="0"/>
      <dgm:spPr/>
    </dgm:pt>
    <dgm:pt modelId="{90E1D4EE-A7F5-410B-AA7C-F4D1FA1553F5}" type="pres">
      <dgm:prSet presAssocID="{B322E001-8BE5-4B97-8B73-DD78CC2A2B24}" presName="parentLeftMargin" presStyleLbl="node1" presStyleIdx="5" presStyleCnt="8"/>
      <dgm:spPr/>
    </dgm:pt>
    <dgm:pt modelId="{277FD6B9-2041-404C-8CD7-11C54B8975BC}" type="pres">
      <dgm:prSet presAssocID="{B322E001-8BE5-4B97-8B73-DD78CC2A2B24}" presName="parentText" presStyleLbl="node1" presStyleIdx="6" presStyleCnt="8">
        <dgm:presLayoutVars>
          <dgm:chMax val="0"/>
          <dgm:bulletEnabled val="1"/>
        </dgm:presLayoutVars>
      </dgm:prSet>
      <dgm:spPr/>
    </dgm:pt>
    <dgm:pt modelId="{25404FF3-CDD7-4EAE-A43C-0602031BF2CB}" type="pres">
      <dgm:prSet presAssocID="{B322E001-8BE5-4B97-8B73-DD78CC2A2B24}" presName="negativeSpace" presStyleCnt="0"/>
      <dgm:spPr/>
    </dgm:pt>
    <dgm:pt modelId="{8B1D63C6-3907-4943-B8AA-C05383E54766}" type="pres">
      <dgm:prSet presAssocID="{B322E001-8BE5-4B97-8B73-DD78CC2A2B24}" presName="childText" presStyleLbl="conFgAcc1" presStyleIdx="6" presStyleCnt="8">
        <dgm:presLayoutVars>
          <dgm:bulletEnabled val="1"/>
        </dgm:presLayoutVars>
      </dgm:prSet>
      <dgm:spPr/>
    </dgm:pt>
    <dgm:pt modelId="{EB6CC5BF-3538-4E70-A32B-20599D49EB0C}" type="pres">
      <dgm:prSet presAssocID="{2EC9C24C-5615-4E25-9DDE-A8600F0D4254}" presName="spaceBetweenRectangles" presStyleCnt="0"/>
      <dgm:spPr/>
    </dgm:pt>
    <dgm:pt modelId="{6083BA55-0D0B-48A8-B747-2C4098637C0E}" type="pres">
      <dgm:prSet presAssocID="{DE409492-5878-4369-9BF3-1056319FE146}" presName="parentLin" presStyleCnt="0"/>
      <dgm:spPr/>
    </dgm:pt>
    <dgm:pt modelId="{F2302C5A-10F3-4B0B-B389-60B4B0E5F3E1}" type="pres">
      <dgm:prSet presAssocID="{DE409492-5878-4369-9BF3-1056319FE146}" presName="parentLeftMargin" presStyleLbl="node1" presStyleIdx="6" presStyleCnt="8"/>
      <dgm:spPr/>
    </dgm:pt>
    <dgm:pt modelId="{CF815C2C-847C-4024-A294-FAF05040F2C7}" type="pres">
      <dgm:prSet presAssocID="{DE409492-5878-4369-9BF3-1056319FE146}" presName="parentText" presStyleLbl="node1" presStyleIdx="7" presStyleCnt="8">
        <dgm:presLayoutVars>
          <dgm:chMax val="0"/>
          <dgm:bulletEnabled val="1"/>
        </dgm:presLayoutVars>
      </dgm:prSet>
      <dgm:spPr/>
    </dgm:pt>
    <dgm:pt modelId="{55411CFC-39A0-4B4B-B866-6A7400DA529D}" type="pres">
      <dgm:prSet presAssocID="{DE409492-5878-4369-9BF3-1056319FE146}" presName="negativeSpace" presStyleCnt="0"/>
      <dgm:spPr/>
    </dgm:pt>
    <dgm:pt modelId="{935818B4-C383-4C7C-85C3-5B133A1B9AC7}" type="pres">
      <dgm:prSet presAssocID="{DE409492-5878-4369-9BF3-1056319FE146}" presName="childText" presStyleLbl="conFgAcc1" presStyleIdx="7" presStyleCnt="8">
        <dgm:presLayoutVars>
          <dgm:bulletEnabled val="1"/>
        </dgm:presLayoutVars>
      </dgm:prSet>
      <dgm:spPr/>
    </dgm:pt>
  </dgm:ptLst>
  <dgm:cxnLst>
    <dgm:cxn modelId="{74CA4B0D-20F9-4142-9BB6-C022137A2F5F}" srcId="{AFCE6147-6418-4542-97C3-D0FF5B0BF885}" destId="{8096447B-D88F-4E61-92C1-35830A273C21}" srcOrd="0" destOrd="0" parTransId="{EE7CBBA9-035A-4E2A-8EB1-A1E0A2B5FF06}" sibTransId="{3D11F67D-041C-4927-90D1-7BE3B5C30846}"/>
    <dgm:cxn modelId="{3262B21B-CBBE-4C48-B5A1-E930DF7F8578}" srcId="{AFCE6147-6418-4542-97C3-D0FF5B0BF885}" destId="{D9F99506-C3E8-49A6-9984-AA250F0A441D}" srcOrd="1" destOrd="0" parTransId="{C9E3A9BA-B9C1-4569-B976-AB81A25AC06F}" sibTransId="{18346FA1-434C-4B44-A55A-812E3300F836}"/>
    <dgm:cxn modelId="{02258A21-CC4C-704C-BC66-F9AB1EB57B76}" srcId="{456CDD54-4976-4AE8-BA3C-E36D165FCBA7}" destId="{C199C973-3F2D-E64F-86F2-2B8CCCA99293}" srcOrd="0" destOrd="0" parTransId="{9B9FB713-75E0-CD46-B9E5-DA630532E7E6}" sibTransId="{D223109B-3C9C-7A4F-BA17-7C8A20466263}"/>
    <dgm:cxn modelId="{9A38A128-86D4-E747-BEC5-E6E28B46F951}" type="presOf" srcId="{ED680947-CE48-4B77-8F0D-8C6F3589B85A}" destId="{49003B11-5173-46A7-BBBD-E32B9F214D7F}" srcOrd="1" destOrd="0" presId="urn:microsoft.com/office/officeart/2005/8/layout/list1"/>
    <dgm:cxn modelId="{A6D1032A-85DC-8E41-9E0A-6760FAF86AC9}" type="presOf" srcId="{5087D8A3-9EF8-44ED-92A2-93815A082F15}" destId="{0CBC9C90-E96E-48E2-AFC2-EE6A7CA4B0CE}" srcOrd="1" destOrd="0" presId="urn:microsoft.com/office/officeart/2005/8/layout/list1"/>
    <dgm:cxn modelId="{412CEB37-6405-4A01-9045-29AD2147A076}" srcId="{AFCE6147-6418-4542-97C3-D0FF5B0BF885}" destId="{ED680947-CE48-4B77-8F0D-8C6F3589B85A}" srcOrd="5" destOrd="0" parTransId="{E43C71EC-687B-4F5F-89D7-735B08EC445A}" sibTransId="{B8FEAFEE-8943-416F-A146-BB50F1EDA067}"/>
    <dgm:cxn modelId="{3ACA0D5D-6377-A040-9935-D3B26E3D6E67}" type="presOf" srcId="{D9F99506-C3E8-49A6-9984-AA250F0A441D}" destId="{8117A605-AAB0-4D6A-AC6F-7EC3C1832363}" srcOrd="1" destOrd="0" presId="urn:microsoft.com/office/officeart/2005/8/layout/list1"/>
    <dgm:cxn modelId="{C2405D47-AC7D-AF46-8A0E-D0EA08E90BB9}" type="presOf" srcId="{8096447B-D88F-4E61-92C1-35830A273C21}" destId="{53158FB3-B857-483C-A2A8-7AE11F77E52D}" srcOrd="0" destOrd="0" presId="urn:microsoft.com/office/officeart/2005/8/layout/list1"/>
    <dgm:cxn modelId="{69127568-0FC9-1044-B711-999CB2AA26AA}" type="presOf" srcId="{B322E001-8BE5-4B97-8B73-DD78CC2A2B24}" destId="{90E1D4EE-A7F5-410B-AA7C-F4D1FA1553F5}" srcOrd="0" destOrd="0" presId="urn:microsoft.com/office/officeart/2005/8/layout/list1"/>
    <dgm:cxn modelId="{6EC14649-E5E1-5A42-96EB-CE1B66450F75}" type="presOf" srcId="{8096447B-D88F-4E61-92C1-35830A273C21}" destId="{3B0BEAEA-5C5E-4C14-BADF-201F3A7FEBEA}" srcOrd="1" destOrd="0" presId="urn:microsoft.com/office/officeart/2005/8/layout/list1"/>
    <dgm:cxn modelId="{90954C49-A3F8-1042-8548-A0F719EF6110}" type="presOf" srcId="{0964450A-A77C-434E-A7ED-B4EAB476E69A}" destId="{C4963E43-0CCA-4323-93FD-81693B04E2F4}" srcOrd="0" destOrd="0" presId="urn:microsoft.com/office/officeart/2005/8/layout/list1"/>
    <dgm:cxn modelId="{51C37E51-E3DC-E346-B4C5-3FC0BF785E68}" type="presOf" srcId="{B322E001-8BE5-4B97-8B73-DD78CC2A2B24}" destId="{277FD6B9-2041-404C-8CD7-11C54B8975BC}" srcOrd="1" destOrd="0" presId="urn:microsoft.com/office/officeart/2005/8/layout/list1"/>
    <dgm:cxn modelId="{D3D9B674-5559-4249-881F-FD51132EB5C5}" srcId="{AFCE6147-6418-4542-97C3-D0FF5B0BF885}" destId="{B322E001-8BE5-4B97-8B73-DD78CC2A2B24}" srcOrd="6" destOrd="0" parTransId="{2862DB51-FCFD-4DA7-A4F7-D3C0D3149162}" sibTransId="{2EC9C24C-5615-4E25-9DDE-A8600F0D4254}"/>
    <dgm:cxn modelId="{BA842C75-166F-4AAF-8493-FA58D9F3462C}" srcId="{AFCE6147-6418-4542-97C3-D0FF5B0BF885}" destId="{0964450A-A77C-434E-A7ED-B4EAB476E69A}" srcOrd="2" destOrd="0" parTransId="{3C82A1BD-22A2-4BBE-AE2F-3BFCAEA89B85}" sibTransId="{553DE77F-0EBE-4240-8CF7-3A67440C8FD1}"/>
    <dgm:cxn modelId="{EBBC6255-710A-9947-82F4-F13AF953A7D6}" type="presOf" srcId="{D9F99506-C3E8-49A6-9984-AA250F0A441D}" destId="{B8A32C34-6318-4475-B43A-75D02C57B152}" srcOrd="0" destOrd="0" presId="urn:microsoft.com/office/officeart/2005/8/layout/list1"/>
    <dgm:cxn modelId="{34703D79-D876-984B-8FFF-1BE8C7919864}" type="presOf" srcId="{ED680947-CE48-4B77-8F0D-8C6F3589B85A}" destId="{BC02AA7C-8763-49B9-A308-E28B73525320}" srcOrd="0" destOrd="0" presId="urn:microsoft.com/office/officeart/2005/8/layout/list1"/>
    <dgm:cxn modelId="{351CC159-C84A-4F45-B213-FACCA6FC42ED}" type="presOf" srcId="{C199C973-3F2D-E64F-86F2-2B8CCCA99293}" destId="{D4496B97-F584-4C34-BC31-286E530D160D}" srcOrd="0" destOrd="0" presId="urn:microsoft.com/office/officeart/2005/8/layout/list1"/>
    <dgm:cxn modelId="{66B72689-BB07-AD45-9B70-B61310D73DFC}" type="presOf" srcId="{0964450A-A77C-434E-A7ED-B4EAB476E69A}" destId="{FC599C45-2BA2-4F7F-B5B9-414FF2A08301}" srcOrd="1" destOrd="0" presId="urn:microsoft.com/office/officeart/2005/8/layout/list1"/>
    <dgm:cxn modelId="{FA3CA98C-D70E-A84A-A6DD-D60236B55F63}" type="presOf" srcId="{456CDD54-4976-4AE8-BA3C-E36D165FCBA7}" destId="{7F7EB80C-CEE7-4DBD-9D17-E0712B7FC687}" srcOrd="1" destOrd="0" presId="urn:microsoft.com/office/officeart/2005/8/layout/list1"/>
    <dgm:cxn modelId="{A2B06195-2752-4B19-B4D4-96EE7A0DA7CB}" srcId="{AFCE6147-6418-4542-97C3-D0FF5B0BF885}" destId="{456CDD54-4976-4AE8-BA3C-E36D165FCBA7}" srcOrd="4" destOrd="0" parTransId="{5C4E69EF-8619-4D20-87BD-8877EC51686F}" sibTransId="{62807580-534F-455B-9C60-2424BD28C37F}"/>
    <dgm:cxn modelId="{7377309E-8FE5-5641-8C57-D8AF7300C1EC}" type="presOf" srcId="{DE409492-5878-4369-9BF3-1056319FE146}" destId="{CF815C2C-847C-4024-A294-FAF05040F2C7}" srcOrd="1" destOrd="0" presId="urn:microsoft.com/office/officeart/2005/8/layout/list1"/>
    <dgm:cxn modelId="{7788E2AD-87BB-2E4A-8E98-7D1615FC49D3}" type="presOf" srcId="{5087D8A3-9EF8-44ED-92A2-93815A082F15}" destId="{4F744DC8-8DD0-47ED-9F78-ABAD8FE54398}" srcOrd="0" destOrd="0" presId="urn:microsoft.com/office/officeart/2005/8/layout/list1"/>
    <dgm:cxn modelId="{00D04AC8-9436-F448-BE0D-AA51DE5C2A73}" type="presOf" srcId="{DE409492-5878-4369-9BF3-1056319FE146}" destId="{F2302C5A-10F3-4B0B-B389-60B4B0E5F3E1}" srcOrd="0" destOrd="0" presId="urn:microsoft.com/office/officeart/2005/8/layout/list1"/>
    <dgm:cxn modelId="{70DDA1E6-E7CB-4D35-9B30-53E40A30006A}" srcId="{AFCE6147-6418-4542-97C3-D0FF5B0BF885}" destId="{DE409492-5878-4369-9BF3-1056319FE146}" srcOrd="7" destOrd="0" parTransId="{1F696085-BC8A-4B06-A8EE-E79E914E50AE}" sibTransId="{496C21A6-7DBB-40FA-ADAA-49E0280904CA}"/>
    <dgm:cxn modelId="{7E4991EB-7D8B-9148-A780-D4883C7384C9}" type="presOf" srcId="{AFCE6147-6418-4542-97C3-D0FF5B0BF885}" destId="{8B741A37-CC80-4622-BC3B-D418B246E6D0}" srcOrd="0" destOrd="0" presId="urn:microsoft.com/office/officeart/2005/8/layout/list1"/>
    <dgm:cxn modelId="{38B926EE-0913-4796-BA4D-2F40614FC8C9}" srcId="{AFCE6147-6418-4542-97C3-D0FF5B0BF885}" destId="{5087D8A3-9EF8-44ED-92A2-93815A082F15}" srcOrd="3" destOrd="0" parTransId="{60846E13-C0CA-4C8E-B22A-F3FE0FF6D026}" sibTransId="{7A516FAE-522B-4A3E-9617-CB0BF5EB28BC}"/>
    <dgm:cxn modelId="{6211C3F7-FAE3-C242-89CC-9EA31E87E642}" type="presOf" srcId="{456CDD54-4976-4AE8-BA3C-E36D165FCBA7}" destId="{66064247-0F9F-450C-94F5-77C9894D76CE}" srcOrd="0" destOrd="0" presId="urn:microsoft.com/office/officeart/2005/8/layout/list1"/>
    <dgm:cxn modelId="{A4693F7E-F85F-444A-95B7-B4AAA643B591}" type="presParOf" srcId="{8B741A37-CC80-4622-BC3B-D418B246E6D0}" destId="{BF316EA1-D9D5-4873-B303-6DC5FDA9A075}" srcOrd="0" destOrd="0" presId="urn:microsoft.com/office/officeart/2005/8/layout/list1"/>
    <dgm:cxn modelId="{2F88C32B-8CC3-4B43-ADEC-59825152DF97}" type="presParOf" srcId="{BF316EA1-D9D5-4873-B303-6DC5FDA9A075}" destId="{53158FB3-B857-483C-A2A8-7AE11F77E52D}" srcOrd="0" destOrd="0" presId="urn:microsoft.com/office/officeart/2005/8/layout/list1"/>
    <dgm:cxn modelId="{49869D4D-5652-7B4D-B6AC-FCF9070E80F4}" type="presParOf" srcId="{BF316EA1-D9D5-4873-B303-6DC5FDA9A075}" destId="{3B0BEAEA-5C5E-4C14-BADF-201F3A7FEBEA}" srcOrd="1" destOrd="0" presId="urn:microsoft.com/office/officeart/2005/8/layout/list1"/>
    <dgm:cxn modelId="{D275047F-4D8A-6148-B480-4197FBADB732}" type="presParOf" srcId="{8B741A37-CC80-4622-BC3B-D418B246E6D0}" destId="{3ACF970B-ED6C-4716-80F9-71B923ADB36E}" srcOrd="1" destOrd="0" presId="urn:microsoft.com/office/officeart/2005/8/layout/list1"/>
    <dgm:cxn modelId="{C08974C0-1F7A-E44C-85B0-F85DDF03722E}" type="presParOf" srcId="{8B741A37-CC80-4622-BC3B-D418B246E6D0}" destId="{E5430251-B41E-4E7C-B43A-824D67904263}" srcOrd="2" destOrd="0" presId="urn:microsoft.com/office/officeart/2005/8/layout/list1"/>
    <dgm:cxn modelId="{909B52ED-8485-6740-BAD0-6F9F0F2AA661}" type="presParOf" srcId="{8B741A37-CC80-4622-BC3B-D418B246E6D0}" destId="{9EECD31D-B06B-4EF0-A831-DB80627AFCFC}" srcOrd="3" destOrd="0" presId="urn:microsoft.com/office/officeart/2005/8/layout/list1"/>
    <dgm:cxn modelId="{1E449247-C429-BC45-9575-A52D8B210CBE}" type="presParOf" srcId="{8B741A37-CC80-4622-BC3B-D418B246E6D0}" destId="{CA454DAA-9405-44D9-833C-6B258DAC262F}" srcOrd="4" destOrd="0" presId="urn:microsoft.com/office/officeart/2005/8/layout/list1"/>
    <dgm:cxn modelId="{6808C461-91E4-9142-B2BF-58408D101D2B}" type="presParOf" srcId="{CA454DAA-9405-44D9-833C-6B258DAC262F}" destId="{B8A32C34-6318-4475-B43A-75D02C57B152}" srcOrd="0" destOrd="0" presId="urn:microsoft.com/office/officeart/2005/8/layout/list1"/>
    <dgm:cxn modelId="{724D173F-3BCD-AE4A-9FB4-EADB16DB769B}" type="presParOf" srcId="{CA454DAA-9405-44D9-833C-6B258DAC262F}" destId="{8117A605-AAB0-4D6A-AC6F-7EC3C1832363}" srcOrd="1" destOrd="0" presId="urn:microsoft.com/office/officeart/2005/8/layout/list1"/>
    <dgm:cxn modelId="{D9B39034-6728-E640-9697-F7B964943F15}" type="presParOf" srcId="{8B741A37-CC80-4622-BC3B-D418B246E6D0}" destId="{AE062AB8-A17F-48AE-BEBE-4A739710B99F}" srcOrd="5" destOrd="0" presId="urn:microsoft.com/office/officeart/2005/8/layout/list1"/>
    <dgm:cxn modelId="{B4FA0301-2A08-4E44-97F3-72F616E5980F}" type="presParOf" srcId="{8B741A37-CC80-4622-BC3B-D418B246E6D0}" destId="{BB537EAE-FC91-4199-B94A-A0691C247555}" srcOrd="6" destOrd="0" presId="urn:microsoft.com/office/officeart/2005/8/layout/list1"/>
    <dgm:cxn modelId="{333FC06E-E5F4-7D46-BF14-C58EC8DB3437}" type="presParOf" srcId="{8B741A37-CC80-4622-BC3B-D418B246E6D0}" destId="{1EA40DD1-9BDC-47BC-B96E-6588D3BFD8E6}" srcOrd="7" destOrd="0" presId="urn:microsoft.com/office/officeart/2005/8/layout/list1"/>
    <dgm:cxn modelId="{3522D633-7C86-BD44-85EB-FB49EB46AB4B}" type="presParOf" srcId="{8B741A37-CC80-4622-BC3B-D418B246E6D0}" destId="{467551ED-6FFF-47B6-9584-E783B70F0F9F}" srcOrd="8" destOrd="0" presId="urn:microsoft.com/office/officeart/2005/8/layout/list1"/>
    <dgm:cxn modelId="{9D085C17-2728-5549-9AF7-914AF4D5AB46}" type="presParOf" srcId="{467551ED-6FFF-47B6-9584-E783B70F0F9F}" destId="{C4963E43-0CCA-4323-93FD-81693B04E2F4}" srcOrd="0" destOrd="0" presId="urn:microsoft.com/office/officeart/2005/8/layout/list1"/>
    <dgm:cxn modelId="{D336AB21-0148-524B-9058-A84EAD1FA146}" type="presParOf" srcId="{467551ED-6FFF-47B6-9584-E783B70F0F9F}" destId="{FC599C45-2BA2-4F7F-B5B9-414FF2A08301}" srcOrd="1" destOrd="0" presId="urn:microsoft.com/office/officeart/2005/8/layout/list1"/>
    <dgm:cxn modelId="{1218FAD6-53A3-6A4E-9AA2-1407B24C65DA}" type="presParOf" srcId="{8B741A37-CC80-4622-BC3B-D418B246E6D0}" destId="{3B9AC1D7-5C60-496C-8B3D-201D51F65350}" srcOrd="9" destOrd="0" presId="urn:microsoft.com/office/officeart/2005/8/layout/list1"/>
    <dgm:cxn modelId="{F4AD7AAA-61E7-0049-9F7E-D628BD403725}" type="presParOf" srcId="{8B741A37-CC80-4622-BC3B-D418B246E6D0}" destId="{00D3B0EE-2D1C-48B9-A34B-BAA69E7D2ECF}" srcOrd="10" destOrd="0" presId="urn:microsoft.com/office/officeart/2005/8/layout/list1"/>
    <dgm:cxn modelId="{FEF4725B-0E3D-A647-828A-BE412E8B2C24}" type="presParOf" srcId="{8B741A37-CC80-4622-BC3B-D418B246E6D0}" destId="{85757D27-3FE7-4585-832F-B816B8CCA178}" srcOrd="11" destOrd="0" presId="urn:microsoft.com/office/officeart/2005/8/layout/list1"/>
    <dgm:cxn modelId="{6DD04874-3AA4-D143-8EE5-D28E3D02EDB9}" type="presParOf" srcId="{8B741A37-CC80-4622-BC3B-D418B246E6D0}" destId="{A5AFDBF2-D0AC-449B-8E60-0FCEC1C11F76}" srcOrd="12" destOrd="0" presId="urn:microsoft.com/office/officeart/2005/8/layout/list1"/>
    <dgm:cxn modelId="{233AE225-EC2C-B44B-B7C7-A9425D12EFC7}" type="presParOf" srcId="{A5AFDBF2-D0AC-449B-8E60-0FCEC1C11F76}" destId="{4F744DC8-8DD0-47ED-9F78-ABAD8FE54398}" srcOrd="0" destOrd="0" presId="urn:microsoft.com/office/officeart/2005/8/layout/list1"/>
    <dgm:cxn modelId="{0E555835-4B67-C24D-837F-05F122F5243E}" type="presParOf" srcId="{A5AFDBF2-D0AC-449B-8E60-0FCEC1C11F76}" destId="{0CBC9C90-E96E-48E2-AFC2-EE6A7CA4B0CE}" srcOrd="1" destOrd="0" presId="urn:microsoft.com/office/officeart/2005/8/layout/list1"/>
    <dgm:cxn modelId="{D1637390-AA77-DB40-9F30-F894031DC716}" type="presParOf" srcId="{8B741A37-CC80-4622-BC3B-D418B246E6D0}" destId="{6CE5583C-345D-4188-A374-EADB45959F72}" srcOrd="13" destOrd="0" presId="urn:microsoft.com/office/officeart/2005/8/layout/list1"/>
    <dgm:cxn modelId="{6C0863B1-4D00-2D43-88FF-BF8427A16E42}" type="presParOf" srcId="{8B741A37-CC80-4622-BC3B-D418B246E6D0}" destId="{2AC293CA-AEEE-40B6-8CD6-515B4B9989E3}" srcOrd="14" destOrd="0" presId="urn:microsoft.com/office/officeart/2005/8/layout/list1"/>
    <dgm:cxn modelId="{28B309D8-151C-C347-AD42-71D1FAE19608}" type="presParOf" srcId="{8B741A37-CC80-4622-BC3B-D418B246E6D0}" destId="{CEC42E60-5EAA-4F31-9E6B-C083FE385099}" srcOrd="15" destOrd="0" presId="urn:microsoft.com/office/officeart/2005/8/layout/list1"/>
    <dgm:cxn modelId="{79A02E13-C6D9-5243-AD9B-0BAD2756BC03}" type="presParOf" srcId="{8B741A37-CC80-4622-BC3B-D418B246E6D0}" destId="{B6ED5255-C7A8-427D-9A36-54443AB952FA}" srcOrd="16" destOrd="0" presId="urn:microsoft.com/office/officeart/2005/8/layout/list1"/>
    <dgm:cxn modelId="{9FAA9CFF-2F22-654A-94A7-6F4241CB42CC}" type="presParOf" srcId="{B6ED5255-C7A8-427D-9A36-54443AB952FA}" destId="{66064247-0F9F-450C-94F5-77C9894D76CE}" srcOrd="0" destOrd="0" presId="urn:microsoft.com/office/officeart/2005/8/layout/list1"/>
    <dgm:cxn modelId="{A784AFFF-18D1-2844-98E4-E605BEE7FE44}" type="presParOf" srcId="{B6ED5255-C7A8-427D-9A36-54443AB952FA}" destId="{7F7EB80C-CEE7-4DBD-9D17-E0712B7FC687}" srcOrd="1" destOrd="0" presId="urn:microsoft.com/office/officeart/2005/8/layout/list1"/>
    <dgm:cxn modelId="{1731FC4B-115C-C443-B528-8A221004C139}" type="presParOf" srcId="{8B741A37-CC80-4622-BC3B-D418B246E6D0}" destId="{CCB5DFDF-A3E3-451C-89BA-0A7500A319F6}" srcOrd="17" destOrd="0" presId="urn:microsoft.com/office/officeart/2005/8/layout/list1"/>
    <dgm:cxn modelId="{C18D4BFD-0695-DB43-AE74-1C8B26E43994}" type="presParOf" srcId="{8B741A37-CC80-4622-BC3B-D418B246E6D0}" destId="{D4496B97-F584-4C34-BC31-286E530D160D}" srcOrd="18" destOrd="0" presId="urn:microsoft.com/office/officeart/2005/8/layout/list1"/>
    <dgm:cxn modelId="{4A171C49-6606-0B4F-B7A2-CDD74D518CC7}" type="presParOf" srcId="{8B741A37-CC80-4622-BC3B-D418B246E6D0}" destId="{6178AF95-D49D-4D59-8ECE-B1A9699F4764}" srcOrd="19" destOrd="0" presId="urn:microsoft.com/office/officeart/2005/8/layout/list1"/>
    <dgm:cxn modelId="{F5DB83E1-43B1-E345-AE35-15481156F1A1}" type="presParOf" srcId="{8B741A37-CC80-4622-BC3B-D418B246E6D0}" destId="{604D6BA8-8E16-4EA5-8697-780B05736986}" srcOrd="20" destOrd="0" presId="urn:microsoft.com/office/officeart/2005/8/layout/list1"/>
    <dgm:cxn modelId="{674033EE-B780-0D49-B72D-8B2F40F7B752}" type="presParOf" srcId="{604D6BA8-8E16-4EA5-8697-780B05736986}" destId="{BC02AA7C-8763-49B9-A308-E28B73525320}" srcOrd="0" destOrd="0" presId="urn:microsoft.com/office/officeart/2005/8/layout/list1"/>
    <dgm:cxn modelId="{CC904D55-1DA0-994D-B8FE-4314794993ED}" type="presParOf" srcId="{604D6BA8-8E16-4EA5-8697-780B05736986}" destId="{49003B11-5173-46A7-BBBD-E32B9F214D7F}" srcOrd="1" destOrd="0" presId="urn:microsoft.com/office/officeart/2005/8/layout/list1"/>
    <dgm:cxn modelId="{ACF95F38-201D-974A-A767-411DF80FD2DC}" type="presParOf" srcId="{8B741A37-CC80-4622-BC3B-D418B246E6D0}" destId="{AE809A04-F230-4402-A914-58E79C542834}" srcOrd="21" destOrd="0" presId="urn:microsoft.com/office/officeart/2005/8/layout/list1"/>
    <dgm:cxn modelId="{566876D5-9622-B247-AF12-EDEC0CDB06AC}" type="presParOf" srcId="{8B741A37-CC80-4622-BC3B-D418B246E6D0}" destId="{25C172D2-21F8-40D1-9C98-304DE891377C}" srcOrd="22" destOrd="0" presId="urn:microsoft.com/office/officeart/2005/8/layout/list1"/>
    <dgm:cxn modelId="{BCC758E0-5D77-774B-A75D-D18B86016BA9}" type="presParOf" srcId="{8B741A37-CC80-4622-BC3B-D418B246E6D0}" destId="{63699DFD-8DE1-4FC7-AF7E-08214558FFAF}" srcOrd="23" destOrd="0" presId="urn:microsoft.com/office/officeart/2005/8/layout/list1"/>
    <dgm:cxn modelId="{CAA96831-AFD7-5C47-9BB8-5849C9D9474B}" type="presParOf" srcId="{8B741A37-CC80-4622-BC3B-D418B246E6D0}" destId="{1DAAC9F6-D281-4CAE-AECC-62E6E87AB8E4}" srcOrd="24" destOrd="0" presId="urn:microsoft.com/office/officeart/2005/8/layout/list1"/>
    <dgm:cxn modelId="{1DC5C8BE-2804-D84A-87C9-52644EB59B34}" type="presParOf" srcId="{1DAAC9F6-D281-4CAE-AECC-62E6E87AB8E4}" destId="{90E1D4EE-A7F5-410B-AA7C-F4D1FA1553F5}" srcOrd="0" destOrd="0" presId="urn:microsoft.com/office/officeart/2005/8/layout/list1"/>
    <dgm:cxn modelId="{6D74A809-A903-944A-8ED6-507AC03045D1}" type="presParOf" srcId="{1DAAC9F6-D281-4CAE-AECC-62E6E87AB8E4}" destId="{277FD6B9-2041-404C-8CD7-11C54B8975BC}" srcOrd="1" destOrd="0" presId="urn:microsoft.com/office/officeart/2005/8/layout/list1"/>
    <dgm:cxn modelId="{9430B168-72B0-0A4C-A41F-97E1973EEC56}" type="presParOf" srcId="{8B741A37-CC80-4622-BC3B-D418B246E6D0}" destId="{25404FF3-CDD7-4EAE-A43C-0602031BF2CB}" srcOrd="25" destOrd="0" presId="urn:microsoft.com/office/officeart/2005/8/layout/list1"/>
    <dgm:cxn modelId="{A2AAC106-6669-954C-B540-3A65A703E21D}" type="presParOf" srcId="{8B741A37-CC80-4622-BC3B-D418B246E6D0}" destId="{8B1D63C6-3907-4943-B8AA-C05383E54766}" srcOrd="26" destOrd="0" presId="urn:microsoft.com/office/officeart/2005/8/layout/list1"/>
    <dgm:cxn modelId="{6B131E26-F68B-E648-A4F6-1F5A65803734}" type="presParOf" srcId="{8B741A37-CC80-4622-BC3B-D418B246E6D0}" destId="{EB6CC5BF-3538-4E70-A32B-20599D49EB0C}" srcOrd="27" destOrd="0" presId="urn:microsoft.com/office/officeart/2005/8/layout/list1"/>
    <dgm:cxn modelId="{ABEF618E-9737-7646-AE81-6B857B56A49E}" type="presParOf" srcId="{8B741A37-CC80-4622-BC3B-D418B246E6D0}" destId="{6083BA55-0D0B-48A8-B747-2C4098637C0E}" srcOrd="28" destOrd="0" presId="urn:microsoft.com/office/officeart/2005/8/layout/list1"/>
    <dgm:cxn modelId="{750A0945-D3D5-6B4B-94B7-2F899C5B2277}" type="presParOf" srcId="{6083BA55-0D0B-48A8-B747-2C4098637C0E}" destId="{F2302C5A-10F3-4B0B-B389-60B4B0E5F3E1}" srcOrd="0" destOrd="0" presId="urn:microsoft.com/office/officeart/2005/8/layout/list1"/>
    <dgm:cxn modelId="{41FA4948-399D-154D-92C3-4733E29F3FEC}" type="presParOf" srcId="{6083BA55-0D0B-48A8-B747-2C4098637C0E}" destId="{CF815C2C-847C-4024-A294-FAF05040F2C7}" srcOrd="1" destOrd="0" presId="urn:microsoft.com/office/officeart/2005/8/layout/list1"/>
    <dgm:cxn modelId="{35EAC373-4732-784D-B141-A73CE4E6D519}" type="presParOf" srcId="{8B741A37-CC80-4622-BC3B-D418B246E6D0}" destId="{55411CFC-39A0-4B4B-B866-6A7400DA529D}" srcOrd="29" destOrd="0" presId="urn:microsoft.com/office/officeart/2005/8/layout/list1"/>
    <dgm:cxn modelId="{769988AC-43A1-9B42-B216-1B053DEE5AA7}" type="presParOf" srcId="{8B741A37-CC80-4622-BC3B-D418B246E6D0}" destId="{935818B4-C383-4C7C-85C3-5B133A1B9AC7}" srcOrd="3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430251-B41E-4E7C-B43A-824D67904263}">
      <dsp:nvSpPr>
        <dsp:cNvPr id="0" name=""/>
        <dsp:cNvSpPr/>
      </dsp:nvSpPr>
      <dsp:spPr>
        <a:xfrm>
          <a:off x="0" y="357747"/>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0BEAEA-5C5E-4C14-BADF-201F3A7FEBEA}">
      <dsp:nvSpPr>
        <dsp:cNvPr id="0" name=""/>
        <dsp:cNvSpPr/>
      </dsp:nvSpPr>
      <dsp:spPr>
        <a:xfrm>
          <a:off x="253920" y="169926"/>
          <a:ext cx="5078404" cy="350181"/>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marL="0" lvl="0" indent="0" algn="l" defTabSz="533400">
            <a:lnSpc>
              <a:spcPct val="90000"/>
            </a:lnSpc>
            <a:spcBef>
              <a:spcPct val="0"/>
            </a:spcBef>
            <a:spcAft>
              <a:spcPct val="35000"/>
            </a:spcAft>
            <a:buNone/>
          </a:pPr>
          <a:r>
            <a:rPr lang="uk-UA" sz="1200" b="0" i="0" kern="1200" noProof="0" dirty="0">
              <a:latin typeface="Overpass Light"/>
              <a:cs typeface="Overpass Light"/>
            </a:rPr>
            <a:t>Проведені перевірки та обстеження підприємства</a:t>
          </a:r>
          <a:endParaRPr lang="en-US" sz="1200" b="0" i="0" kern="1200" noProof="0" dirty="0">
            <a:latin typeface="Overpass Light"/>
            <a:cs typeface="Overpass Light"/>
          </a:endParaRPr>
        </a:p>
      </dsp:txBody>
      <dsp:txXfrm>
        <a:off x="271014" y="187020"/>
        <a:ext cx="5044216" cy="315993"/>
      </dsp:txXfrm>
    </dsp:sp>
    <dsp:sp modelId="{BB537EAE-FC91-4199-B94A-A0691C247555}">
      <dsp:nvSpPr>
        <dsp:cNvPr id="0" name=""/>
        <dsp:cNvSpPr/>
      </dsp:nvSpPr>
      <dsp:spPr>
        <a:xfrm>
          <a:off x="0" y="967771"/>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117A605-AAB0-4D6A-AC6F-7EC3C1832363}">
      <dsp:nvSpPr>
        <dsp:cNvPr id="0" name=""/>
        <dsp:cNvSpPr/>
      </dsp:nvSpPr>
      <dsp:spPr>
        <a:xfrm>
          <a:off x="266681" y="694347"/>
          <a:ext cx="4637657" cy="435783"/>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marL="0" lvl="0" indent="0" algn="l" defTabSz="488950">
            <a:lnSpc>
              <a:spcPct val="90000"/>
            </a:lnSpc>
            <a:spcBef>
              <a:spcPct val="0"/>
            </a:spcBef>
            <a:spcAft>
              <a:spcPct val="35000"/>
            </a:spcAft>
            <a:buNone/>
          </a:pPr>
          <a:r>
            <a:rPr lang="uk-UA" sz="1100" kern="1200" dirty="0">
              <a:latin typeface="Overpass Light"/>
              <a:cs typeface="Overpass Light"/>
            </a:rPr>
            <a:t>Письмові/усні повідомлення про небезпечні фактори/нещасні випадки</a:t>
          </a:r>
          <a:endParaRPr lang="en-US" sz="1100" kern="1200" dirty="0">
            <a:latin typeface="Overpass Light"/>
            <a:cs typeface="Overpass Light"/>
          </a:endParaRPr>
        </a:p>
      </dsp:txBody>
      <dsp:txXfrm>
        <a:off x="287954" y="715620"/>
        <a:ext cx="4595111" cy="393237"/>
      </dsp:txXfrm>
    </dsp:sp>
    <dsp:sp modelId="{00D3B0EE-2D1C-48B9-A34B-BAA69E7D2ECF}">
      <dsp:nvSpPr>
        <dsp:cNvPr id="0" name=""/>
        <dsp:cNvSpPr/>
      </dsp:nvSpPr>
      <dsp:spPr>
        <a:xfrm>
          <a:off x="0" y="1466731"/>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599C45-2BA2-4F7F-B5B9-414FF2A08301}">
      <dsp:nvSpPr>
        <dsp:cNvPr id="0" name=""/>
        <dsp:cNvSpPr/>
      </dsp:nvSpPr>
      <dsp:spPr>
        <a:xfrm>
          <a:off x="266681" y="1304371"/>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marL="0" lvl="0" indent="0" algn="l" defTabSz="488950">
            <a:lnSpc>
              <a:spcPct val="90000"/>
            </a:lnSpc>
            <a:spcBef>
              <a:spcPct val="0"/>
            </a:spcBef>
            <a:spcAft>
              <a:spcPct val="35000"/>
            </a:spcAft>
            <a:buNone/>
          </a:pPr>
          <a:r>
            <a:rPr lang="uk-UA" sz="1100" kern="1200" dirty="0">
              <a:latin typeface="Overpass Light"/>
              <a:cs typeface="Overpass Light"/>
            </a:rPr>
            <a:t>Повторне обстеження підприємства</a:t>
          </a:r>
          <a:endParaRPr lang="en-US" sz="1100" kern="1200" dirty="0">
            <a:latin typeface="Overpass Light"/>
            <a:cs typeface="Overpass Light"/>
          </a:endParaRPr>
        </a:p>
      </dsp:txBody>
      <dsp:txXfrm>
        <a:off x="282533" y="1320223"/>
        <a:ext cx="3701838" cy="293016"/>
      </dsp:txXfrm>
    </dsp:sp>
    <dsp:sp modelId="{2AC293CA-AEEE-40B6-8CD6-515B4B9989E3}">
      <dsp:nvSpPr>
        <dsp:cNvPr id="0" name=""/>
        <dsp:cNvSpPr/>
      </dsp:nvSpPr>
      <dsp:spPr>
        <a:xfrm>
          <a:off x="0" y="1965691"/>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CBC9C90-E96E-48E2-AFC2-EE6A7CA4B0CE}">
      <dsp:nvSpPr>
        <dsp:cNvPr id="0" name=""/>
        <dsp:cNvSpPr/>
      </dsp:nvSpPr>
      <dsp:spPr>
        <a:xfrm>
          <a:off x="266681" y="1803331"/>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marL="0" lvl="0" indent="0" algn="l" defTabSz="488950">
            <a:lnSpc>
              <a:spcPct val="90000"/>
            </a:lnSpc>
            <a:spcBef>
              <a:spcPct val="0"/>
            </a:spcBef>
            <a:spcAft>
              <a:spcPct val="35000"/>
            </a:spcAft>
            <a:buNone/>
          </a:pPr>
          <a:r>
            <a:rPr lang="uk-UA" sz="1100" kern="1200" dirty="0">
              <a:latin typeface="Overpass Light"/>
              <a:cs typeface="Overpass Light"/>
            </a:rPr>
            <a:t>Комітет із безпеки та здоров’я, якщо він існує</a:t>
          </a:r>
          <a:endParaRPr lang="en-US" sz="1100" kern="1200" dirty="0">
            <a:latin typeface="Overpass Light"/>
            <a:cs typeface="Overpass Light"/>
          </a:endParaRPr>
        </a:p>
      </dsp:txBody>
      <dsp:txXfrm>
        <a:off x="282533" y="1819183"/>
        <a:ext cx="3701838" cy="293016"/>
      </dsp:txXfrm>
    </dsp:sp>
    <dsp:sp modelId="{D4496B97-F584-4C34-BC31-286E530D160D}">
      <dsp:nvSpPr>
        <dsp:cNvPr id="0" name=""/>
        <dsp:cNvSpPr/>
      </dsp:nvSpPr>
      <dsp:spPr>
        <a:xfrm>
          <a:off x="0" y="2464651"/>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13949" tIns="229108" rIns="413949" bIns="78232" numCol="1" spcCol="1270" anchor="t" anchorCtr="0">
          <a:noAutofit/>
        </a:bodyPr>
        <a:lstStyle/>
        <a:p>
          <a:pPr marL="57150" lvl="1" indent="-57150" algn="l" defTabSz="488950">
            <a:lnSpc>
              <a:spcPct val="90000"/>
            </a:lnSpc>
            <a:spcBef>
              <a:spcPct val="0"/>
            </a:spcBef>
            <a:spcAft>
              <a:spcPct val="15000"/>
            </a:spcAft>
            <a:buChar char="•"/>
          </a:pPr>
          <a:endParaRPr lang="es-ES" sz="1100" kern="1200" dirty="0"/>
        </a:p>
      </dsp:txBody>
      <dsp:txXfrm>
        <a:off x="0" y="2464651"/>
        <a:ext cx="5333632" cy="277200"/>
      </dsp:txXfrm>
    </dsp:sp>
    <dsp:sp modelId="{7F7EB80C-CEE7-4DBD-9D17-E0712B7FC687}">
      <dsp:nvSpPr>
        <dsp:cNvPr id="0" name=""/>
        <dsp:cNvSpPr/>
      </dsp:nvSpPr>
      <dsp:spPr>
        <a:xfrm>
          <a:off x="266681" y="2302291"/>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marL="0" lvl="0" indent="0" algn="l" defTabSz="488950">
            <a:lnSpc>
              <a:spcPct val="90000"/>
            </a:lnSpc>
            <a:spcBef>
              <a:spcPct val="0"/>
            </a:spcBef>
            <a:spcAft>
              <a:spcPct val="35000"/>
            </a:spcAft>
            <a:buNone/>
          </a:pPr>
          <a:r>
            <a:rPr lang="uk-UA" sz="1100" kern="1200" dirty="0">
              <a:latin typeface="Overpass Light"/>
              <a:cs typeface="Overpass Light"/>
            </a:rPr>
            <a:t>Попереджувальні етикетки чи знаки</a:t>
          </a:r>
          <a:endParaRPr lang="en-US" sz="1100" kern="1200" dirty="0">
            <a:latin typeface="Overpass Light"/>
            <a:cs typeface="Overpass Light"/>
          </a:endParaRPr>
        </a:p>
      </dsp:txBody>
      <dsp:txXfrm>
        <a:off x="282533" y="2318143"/>
        <a:ext cx="3701838" cy="293016"/>
      </dsp:txXfrm>
    </dsp:sp>
    <dsp:sp modelId="{25C172D2-21F8-40D1-9C98-304DE891377C}">
      <dsp:nvSpPr>
        <dsp:cNvPr id="0" name=""/>
        <dsp:cNvSpPr/>
      </dsp:nvSpPr>
      <dsp:spPr>
        <a:xfrm>
          <a:off x="0" y="2963611"/>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9003B11-5173-46A7-BBBD-E32B9F214D7F}">
      <dsp:nvSpPr>
        <dsp:cNvPr id="0" name=""/>
        <dsp:cNvSpPr/>
      </dsp:nvSpPr>
      <dsp:spPr>
        <a:xfrm>
          <a:off x="266681" y="2801251"/>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marL="0" lvl="0" indent="0" algn="l" defTabSz="488950">
            <a:lnSpc>
              <a:spcPct val="90000"/>
            </a:lnSpc>
            <a:spcBef>
              <a:spcPct val="0"/>
            </a:spcBef>
            <a:spcAft>
              <a:spcPct val="35000"/>
            </a:spcAft>
            <a:buNone/>
          </a:pPr>
          <a:r>
            <a:rPr lang="uk-UA" sz="1100" kern="1200" dirty="0">
              <a:latin typeface="Overpass Light"/>
              <a:cs typeface="Overpass Light"/>
            </a:rPr>
            <a:t>Посібники або інструкції виробників</a:t>
          </a:r>
          <a:endParaRPr lang="en-US" sz="1100" kern="1200" dirty="0">
            <a:latin typeface="Overpass Light"/>
            <a:cs typeface="Overpass Light"/>
          </a:endParaRPr>
        </a:p>
      </dsp:txBody>
      <dsp:txXfrm>
        <a:off x="282533" y="2817103"/>
        <a:ext cx="3701838" cy="293016"/>
      </dsp:txXfrm>
    </dsp:sp>
    <dsp:sp modelId="{8B1D63C6-3907-4943-B8AA-C05383E54766}">
      <dsp:nvSpPr>
        <dsp:cNvPr id="0" name=""/>
        <dsp:cNvSpPr/>
      </dsp:nvSpPr>
      <dsp:spPr>
        <a:xfrm>
          <a:off x="0" y="3462571"/>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77FD6B9-2041-404C-8CD7-11C54B8975BC}">
      <dsp:nvSpPr>
        <dsp:cNvPr id="0" name=""/>
        <dsp:cNvSpPr/>
      </dsp:nvSpPr>
      <dsp:spPr>
        <a:xfrm>
          <a:off x="266681" y="3300211"/>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marL="0" lvl="0" indent="0" algn="l" defTabSz="488950">
            <a:lnSpc>
              <a:spcPct val="90000"/>
            </a:lnSpc>
            <a:spcBef>
              <a:spcPct val="0"/>
            </a:spcBef>
            <a:spcAft>
              <a:spcPct val="35000"/>
            </a:spcAft>
            <a:buNone/>
          </a:pPr>
          <a:r>
            <a:rPr lang="uk-UA" sz="1100" kern="1200" dirty="0">
              <a:latin typeface="Overpass Light"/>
              <a:cs typeface="Overpass Light"/>
            </a:rPr>
            <a:t>Звіти консультантів</a:t>
          </a:r>
          <a:endParaRPr lang="en-US" sz="1100" kern="1200" dirty="0">
            <a:latin typeface="Overpass Light"/>
            <a:cs typeface="Overpass Light"/>
          </a:endParaRPr>
        </a:p>
      </dsp:txBody>
      <dsp:txXfrm>
        <a:off x="282533" y="3316063"/>
        <a:ext cx="3701838" cy="293016"/>
      </dsp:txXfrm>
    </dsp:sp>
    <dsp:sp modelId="{935818B4-C383-4C7C-85C3-5B133A1B9AC7}">
      <dsp:nvSpPr>
        <dsp:cNvPr id="0" name=""/>
        <dsp:cNvSpPr/>
      </dsp:nvSpPr>
      <dsp:spPr>
        <a:xfrm>
          <a:off x="0" y="3961531"/>
          <a:ext cx="5333632" cy="27720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F815C2C-847C-4024-A294-FAF05040F2C7}">
      <dsp:nvSpPr>
        <dsp:cNvPr id="0" name=""/>
        <dsp:cNvSpPr/>
      </dsp:nvSpPr>
      <dsp:spPr>
        <a:xfrm>
          <a:off x="266681" y="3799171"/>
          <a:ext cx="3733542" cy="32472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1119" tIns="0" rIns="141119" bIns="0" numCol="1" spcCol="1270" anchor="ctr" anchorCtr="0">
          <a:noAutofit/>
        </a:bodyPr>
        <a:lstStyle/>
        <a:p>
          <a:pPr marL="0" lvl="0" indent="0" algn="l" defTabSz="488950">
            <a:lnSpc>
              <a:spcPct val="90000"/>
            </a:lnSpc>
            <a:spcBef>
              <a:spcPct val="0"/>
            </a:spcBef>
            <a:spcAft>
              <a:spcPct val="35000"/>
            </a:spcAft>
            <a:buNone/>
          </a:pPr>
          <a:r>
            <a:rPr lang="uk-UA" sz="1100" kern="1200" dirty="0">
              <a:latin typeface="Overpass Light"/>
              <a:cs typeface="Overpass Light"/>
            </a:rPr>
            <a:t>Національні та міжнародні керівні документи</a:t>
          </a:r>
          <a:endParaRPr lang="en-US" sz="1100" kern="1200" dirty="0">
            <a:latin typeface="Overpass Light"/>
            <a:cs typeface="Overpass Light"/>
          </a:endParaRPr>
        </a:p>
      </dsp:txBody>
      <dsp:txXfrm>
        <a:off x="282533" y="3815023"/>
        <a:ext cx="3701838" cy="29301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7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04/11/2021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www.safework.nsw.gov.au/__data/assets/pdf_file/0008/547640/interactive-diagram-factory.pdf" TargetMode="External"/><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3" Type="http://schemas.openxmlformats.org/officeDocument/2006/relationships/hyperlink" Target="https://www.safework.nsw.gov.au/__data/assets/pdf_file/0003/592743/interactive-diagram-retail.pdf"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3" Type="http://schemas.openxmlformats.org/officeDocument/2006/relationships/hyperlink" Target="https://www.safework.nsw.gov.au/__data/assets/pdf_file/0011/547643/interactive-diagram-office.pdf" TargetMode="External"/><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3" Type="http://schemas.openxmlformats.org/officeDocument/2006/relationships/hyperlink" Target="http://www.ilo.org/ilolex/cgi-lex/convde.pl?C155" TargetMode="External"/><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3" Type="http://schemas.openxmlformats.org/officeDocument/2006/relationships/hyperlink" Target="http://www.ilo.org/ilolex/cgi-lex/convde.pl?C155" TargetMode="External"/><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5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Present the workshop </a:t>
            </a:r>
            <a:r>
              <a:rPr lang="en-US" dirty="0" err="1"/>
              <a:t>programme</a:t>
            </a:r>
            <a:r>
              <a:rPr lang="en-US" dirty="0"/>
              <a:t> (H/O 1) along with this slide</a:t>
            </a:r>
          </a:p>
        </p:txBody>
      </p:sp>
      <p:sp>
        <p:nvSpPr>
          <p:cNvPr id="4" name="Slide Number Placeholder 3"/>
          <p:cNvSpPr>
            <a:spLocks noGrp="1"/>
          </p:cNvSpPr>
          <p:nvPr>
            <p:ph type="sldNum" sz="quarter" idx="10"/>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D0826FEE-2901-4F80-B040-94DEDE5C3ECF}" type="slidenum">
              <a:rPr lang="en-GB" smtClean="0"/>
              <a:t>6</a:t>
            </a:fld>
            <a:endParaRPr lang="en-GB"/>
          </a:p>
        </p:txBody>
      </p:sp>
    </p:spTree>
    <p:extLst>
      <p:ext uri="{BB962C8B-B14F-4D97-AF65-F5344CB8AC3E}">
        <p14:creationId xmlns:p14="http://schemas.microsoft.com/office/powerpoint/2010/main" val="3838210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Micro, Small and Medium sized enterprises definition varies around</a:t>
            </a:r>
            <a:r>
              <a:rPr lang="en-GB" baseline="0" dirty="0"/>
              <a:t> the world and can encompass turnover, employee numbers or both.</a:t>
            </a:r>
          </a:p>
          <a:p>
            <a:endParaRPr lang="en-GB" baseline="0" dirty="0"/>
          </a:p>
          <a:p>
            <a:r>
              <a:rPr lang="en-GB" baseline="0" dirty="0"/>
              <a:t>Typically Micro enterprises up to ten employees,  Small those that have 10-100 employees, medium 100-250 employees</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9</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Ask participants about their knowledge of OSH – 10 </a:t>
            </a:r>
            <a:r>
              <a:rPr lang="en-GB" sz="1200" kern="1200" dirty="0" err="1">
                <a:solidFill>
                  <a:schemeClr val="tx1"/>
                </a:solidFill>
                <a:effectLst/>
                <a:latin typeface="+mn-lt"/>
                <a:ea typeface="+mn-ea"/>
                <a:cs typeface="+mn-cs"/>
              </a:rPr>
              <a:t>mins</a:t>
            </a:r>
            <a:r>
              <a:rPr lang="en-GB" sz="1200" kern="1200" dirty="0">
                <a:solidFill>
                  <a:schemeClr val="tx1"/>
                </a:solidFill>
                <a:effectLst/>
                <a:latin typeface="+mn-lt"/>
                <a:ea typeface="+mn-ea"/>
                <a:cs typeface="+mn-cs"/>
              </a:rPr>
              <a:t>.</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a:t>
            </a:fld>
            <a:endParaRPr lang="en-GB"/>
          </a:p>
        </p:txBody>
      </p:sp>
    </p:spTree>
    <p:extLst>
      <p:ext uri="{BB962C8B-B14F-4D97-AF65-F5344CB8AC3E}">
        <p14:creationId xmlns:p14="http://schemas.microsoft.com/office/powerpoint/2010/main" val="127311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12</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13</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lvl="1" indent="-285750">
              <a:buFont typeface="Wingdings" panose="05000000000000000000" pitchFamily="2" charset="2"/>
              <a:buChar char="ü"/>
            </a:pPr>
            <a:r>
              <a:rPr lang="en-US" dirty="0"/>
              <a:t>Disruption to business and ongoing lost production from workers absence </a:t>
            </a:r>
            <a:endParaRPr lang="en-GB" dirty="0"/>
          </a:p>
          <a:p>
            <a:pPr marL="285750" lvl="1" indent="-285750">
              <a:buFont typeface="Wingdings" panose="05000000000000000000" pitchFamily="2" charset="2"/>
              <a:buChar char="ü"/>
            </a:pPr>
            <a:r>
              <a:rPr lang="en-US" dirty="0"/>
              <a:t>Lower motivation to work and workforce morale, increased absenteeism </a:t>
            </a:r>
            <a:endParaRPr lang="en-GB" dirty="0"/>
          </a:p>
          <a:p>
            <a:pPr marL="285750" lvl="1" indent="-285750">
              <a:buFont typeface="Wingdings" panose="05000000000000000000" pitchFamily="2" charset="2"/>
              <a:buChar char="ü"/>
            </a:pPr>
            <a:r>
              <a:rPr lang="en-US" dirty="0"/>
              <a:t>Costs of retraining someone else for the job, and possible recruitment of replacement worker </a:t>
            </a:r>
            <a:endParaRPr lang="en-GB" dirty="0"/>
          </a:p>
          <a:p>
            <a:endParaRPr lang="fr-CH" dirty="0"/>
          </a:p>
          <a:p>
            <a:r>
              <a:rPr lang="en-US" sz="1200" b="1" kern="1200" dirty="0">
                <a:solidFill>
                  <a:schemeClr val="tx1"/>
                </a:solidFill>
                <a:effectLst/>
                <a:latin typeface="+mn-lt"/>
                <a:ea typeface="+mn-ea"/>
                <a:cs typeface="+mn-cs"/>
              </a:rPr>
              <a:t>because it’s the right thing to do: </a:t>
            </a:r>
            <a:r>
              <a:rPr lang="en-US" sz="1200" kern="1200" dirty="0">
                <a:solidFill>
                  <a:schemeClr val="tx1"/>
                </a:solidFill>
                <a:effectLst/>
                <a:latin typeface="+mn-lt"/>
                <a:ea typeface="+mn-ea"/>
                <a:cs typeface="+mn-cs"/>
              </a:rPr>
              <a:t>all cultures value human health and wellbeing</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it is the smart thing to do: </a:t>
            </a:r>
            <a:r>
              <a:rPr lang="en-US" sz="1200" kern="1200" dirty="0">
                <a:solidFill>
                  <a:schemeClr val="tx1"/>
                </a:solidFill>
                <a:effectLst/>
                <a:latin typeface="+mn-lt"/>
                <a:ea typeface="+mn-ea"/>
                <a:cs typeface="+mn-cs"/>
              </a:rPr>
              <a:t>many studies show that companies having the best OSH standards and conditions and a healthy, safe and motivated workforce are also the most successful and competitive. Prevention has also been shown to be cost-effective</a:t>
            </a:r>
            <a:endParaRPr lang="en-GB"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It is the legal thing to do: </a:t>
            </a:r>
            <a:r>
              <a:rPr lang="en-US" sz="1200" kern="1200" dirty="0">
                <a:solidFill>
                  <a:schemeClr val="tx1"/>
                </a:solidFill>
                <a:effectLst/>
                <a:latin typeface="+mn-lt"/>
                <a:ea typeface="+mn-ea"/>
                <a:cs typeface="+mn-cs"/>
              </a:rPr>
              <a:t>most countries have legislation requiring employers to protect their workers from workplace hazards that can cause injury or ill health. In many countries, OSH legislation is more extensive and imposes higher standards. Complying with the law prevents economic (e.g. fines) and other penalties (including imprisonment) that may be issued to employers or their responsible representatives and in some cases workers.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0826FEE-2901-4F80-B040-94DEDE5C3ECF}" type="slidenum">
              <a:rPr lang="en-GB" smtClean="0"/>
              <a:t>14</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1" noProof="0" dirty="0"/>
              <a:t>Additional discussion points/notes</a:t>
            </a:r>
            <a:r>
              <a:rPr lang="en-GB" b="1" baseline="0" noProof="0" dirty="0"/>
              <a:t> </a:t>
            </a:r>
            <a:r>
              <a:rPr lang="en-GB" b="0" baseline="0" noProof="0" dirty="0"/>
              <a:t>Microenterprises have up to 10 workers, SME have more than 10 but less than 250 workers.</a:t>
            </a:r>
            <a:r>
              <a:rPr lang="en-GB" b="1" baseline="0" noProof="0" dirty="0"/>
              <a:t> </a:t>
            </a:r>
            <a:r>
              <a:rPr lang="en-GB" b="0" baseline="0" noProof="0" dirty="0"/>
              <a:t>Formal SME produce 40% of the national income in emerging economies. The terms “micro” and “small” may be misleading, as these enterprises, as a whole, employ the majority of workers globally. Improving OSH in these enterprises can therefore have a great impact.</a:t>
            </a:r>
            <a:endParaRPr lang="en-GB" b="0"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a:t>
            </a:fld>
            <a:endParaRPr lang="en-GB"/>
          </a:p>
        </p:txBody>
      </p:sp>
    </p:spTree>
    <p:extLst>
      <p:ext uri="{BB962C8B-B14F-4D97-AF65-F5344CB8AC3E}">
        <p14:creationId xmlns:p14="http://schemas.microsoft.com/office/powerpoint/2010/main" val="3249568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H" baseline="0" dirty="0"/>
              <a:t>F/N2, </a:t>
            </a:r>
            <a:r>
              <a:rPr lang="fr-CH" dirty="0"/>
              <a:t>Ask</a:t>
            </a:r>
            <a:r>
              <a:rPr lang="fr-CH" baseline="0" dirty="0"/>
              <a:t> participants what challenges do they think SMEs face in implementing OSH.</a:t>
            </a:r>
          </a:p>
          <a:p>
            <a:r>
              <a:rPr lang="fr-CH" baseline="0" dirty="0"/>
              <a:t>What are the options that they propose?</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16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Limited experience of employers and workers in these SME, which often tend to have a short life cycle as they start up and go out of business relatively quickly.</a:t>
            </a:r>
          </a:p>
          <a:p>
            <a:endParaRPr lang="en-US" baseline="0" dirty="0"/>
          </a:p>
          <a:p>
            <a:r>
              <a:rPr lang="en-US" dirty="0"/>
              <a:t>Perceived costs of improvements – employers in SME often fail to make the link between accidents and ill health and their associated costs and, on the other hand productivity and profitability.</a:t>
            </a:r>
          </a:p>
        </p:txBody>
      </p:sp>
      <p:sp>
        <p:nvSpPr>
          <p:cNvPr id="4" name="Slide Number Placeholder 3"/>
          <p:cNvSpPr>
            <a:spLocks noGrp="1"/>
          </p:cNvSpPr>
          <p:nvPr>
            <p:ph type="sldNum" sz="quarter" idx="10"/>
          </p:nvPr>
        </p:nvSpPr>
        <p:spPr/>
        <p:txBody>
          <a:bodyPr/>
          <a:lstStyle/>
          <a:p>
            <a:fld id="{D0826FEE-2901-4F80-B040-94DEDE5C3ECF}" type="slidenum">
              <a:rPr lang="en-GB" smtClean="0"/>
              <a:t>17</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Cover the following: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Ensure worker participation: The employer should make arrangements for workers and their safety and health representatives to have the time and resources to participate actively in the processes of organizing, planning and implementation, evaluation and action for improvement of the health and safety.</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Should inform workers that they each have the right to remove themselves from a work situation that poses imminent and serious danger for life or health, in accordance with national law and procedures. Attention should be given to pregnant women and lactating mothers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Once workers have reported these situations to their supervisors, the employer should </a:t>
            </a:r>
            <a:r>
              <a:rPr lang="en-US" dirty="0">
                <a:solidFill>
                  <a:srgbClr val="8E0000"/>
                </a:solidFill>
              </a:rPr>
              <a:t>take immediate action</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Employers must undertake all expenditure related to implementing measures.</a:t>
            </a:r>
          </a:p>
        </p:txBody>
      </p:sp>
      <p:sp>
        <p:nvSpPr>
          <p:cNvPr id="4" name="Slide Number Placeholder 3"/>
          <p:cNvSpPr>
            <a:spLocks noGrp="1"/>
          </p:cNvSpPr>
          <p:nvPr>
            <p:ph type="sldNum" sz="quarter" idx="10"/>
          </p:nvPr>
        </p:nvSpPr>
        <p:spPr/>
        <p:txBody>
          <a:bodyPr/>
          <a:lstStyle/>
          <a:p>
            <a:fld id="{D0826FEE-2901-4F80-B040-94DEDE5C3ECF}" type="slidenum">
              <a:rPr lang="en-GB" smtClean="0"/>
              <a:t>19</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0826FEE-2901-4F80-B040-94DEDE5C3ECF}" type="slidenum">
              <a:rPr lang="en-GB" smtClean="0"/>
              <a:t>20</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23</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Usually have an immediate effect E.g. unguarded machine may result in</a:t>
            </a:r>
            <a:r>
              <a:rPr lang="en-GB" baseline="0" dirty="0"/>
              <a:t> an amputation</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24</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Regarding carrying loads this can be regular or as a one off, and the hazard is not solely dependent on the weight, but the size of the load and distance to be carried.</a:t>
            </a: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25</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1200" dirty="0" err="1"/>
              <a:t>We</a:t>
            </a:r>
            <a:r>
              <a:rPr lang="it-IT" sz="1200" baseline="0" dirty="0"/>
              <a:t> can be </a:t>
            </a:r>
            <a:r>
              <a:rPr lang="it-IT" sz="1200" baseline="0" dirty="0" err="1"/>
              <a:t>exposed</a:t>
            </a:r>
            <a:r>
              <a:rPr lang="it-IT" sz="1200" baseline="0" dirty="0"/>
              <a:t> to </a:t>
            </a:r>
            <a:r>
              <a:rPr lang="it-IT" sz="1200" baseline="0" dirty="0" err="1"/>
              <a:t>hazards</a:t>
            </a:r>
            <a:r>
              <a:rPr lang="it-IT" sz="1200" baseline="0" dirty="0"/>
              <a:t> </a:t>
            </a:r>
            <a:r>
              <a:rPr lang="it-IT" sz="1200" baseline="0" dirty="0" err="1"/>
              <a:t>through</a:t>
            </a:r>
            <a:r>
              <a:rPr lang="it-IT" sz="1200" baseline="0" dirty="0"/>
              <a:t> </a:t>
            </a:r>
            <a:r>
              <a:rPr lang="it-IT" sz="1200" baseline="0" dirty="0" err="1"/>
              <a:t>different</a:t>
            </a:r>
            <a:r>
              <a:rPr lang="it-IT" sz="1200" baseline="0" dirty="0"/>
              <a:t> ways, </a:t>
            </a:r>
            <a:r>
              <a:rPr lang="it-IT" sz="1200" baseline="0" dirty="0" err="1"/>
              <a:t>called</a:t>
            </a:r>
            <a:r>
              <a:rPr lang="it-IT" sz="1200" baseline="0" dirty="0"/>
              <a:t> «</a:t>
            </a:r>
            <a:r>
              <a:rPr lang="it-IT" sz="1200" baseline="0" dirty="0" err="1"/>
              <a:t>exposure</a:t>
            </a:r>
            <a:r>
              <a:rPr lang="it-IT" sz="1200" baseline="0" dirty="0"/>
              <a:t> </a:t>
            </a:r>
            <a:r>
              <a:rPr lang="it-IT" sz="1200" baseline="0" dirty="0" err="1"/>
              <a:t>routes</a:t>
            </a:r>
            <a:r>
              <a:rPr lang="it-IT" sz="1200" baseline="0" dirty="0"/>
              <a:t>». </a:t>
            </a:r>
            <a:r>
              <a:rPr lang="it-IT" sz="1200" baseline="0" dirty="0" err="1"/>
              <a:t>If</a:t>
            </a:r>
            <a:r>
              <a:rPr lang="it-IT" sz="1200" baseline="0" dirty="0"/>
              <a:t> </a:t>
            </a:r>
            <a:r>
              <a:rPr lang="it-IT" sz="1200" baseline="0" dirty="0" err="1"/>
              <a:t>hazards</a:t>
            </a:r>
            <a:r>
              <a:rPr lang="it-IT" sz="1200" baseline="0" dirty="0"/>
              <a:t> </a:t>
            </a:r>
            <a:r>
              <a:rPr lang="it-IT" sz="1200" baseline="0" dirty="0" err="1"/>
              <a:t>remain</a:t>
            </a:r>
            <a:r>
              <a:rPr lang="it-IT" sz="1200" baseline="0" dirty="0"/>
              <a:t> </a:t>
            </a:r>
            <a:r>
              <a:rPr lang="it-IT" sz="1200" baseline="0" dirty="0" err="1"/>
              <a:t>totally</a:t>
            </a:r>
            <a:r>
              <a:rPr lang="it-IT" sz="1200" baseline="0" dirty="0"/>
              <a:t> </a:t>
            </a:r>
            <a:r>
              <a:rPr lang="it-IT" sz="1200" baseline="0" dirty="0" err="1"/>
              <a:t>enclosed</a:t>
            </a:r>
            <a:r>
              <a:rPr lang="it-IT" sz="1200" baseline="0" dirty="0"/>
              <a:t> (e.g. </a:t>
            </a:r>
            <a:r>
              <a:rPr lang="it-IT" sz="1200" baseline="0" dirty="0" err="1"/>
              <a:t>asbestos</a:t>
            </a:r>
            <a:r>
              <a:rPr lang="it-IT" sz="1200" baseline="0" dirty="0"/>
              <a:t> </a:t>
            </a:r>
            <a:r>
              <a:rPr lang="it-IT" sz="1200" baseline="0" dirty="0" err="1"/>
              <a:t>fibres</a:t>
            </a:r>
            <a:r>
              <a:rPr lang="it-IT" sz="1200" baseline="0" dirty="0"/>
              <a:t> inside </a:t>
            </a:r>
            <a:r>
              <a:rPr lang="it-IT" sz="1200" baseline="0" dirty="0" err="1"/>
              <a:t>rocks</a:t>
            </a:r>
            <a:r>
              <a:rPr lang="it-IT" sz="1200" baseline="0" dirty="0"/>
              <a:t>), </a:t>
            </a:r>
            <a:r>
              <a:rPr lang="it-IT" sz="1200" baseline="0" dirty="0" err="1"/>
              <a:t>they</a:t>
            </a:r>
            <a:r>
              <a:rPr lang="it-IT" sz="1200" baseline="0" dirty="0"/>
              <a:t> </a:t>
            </a:r>
            <a:r>
              <a:rPr lang="it-IT" sz="1200" baseline="0" dirty="0" err="1"/>
              <a:t>will</a:t>
            </a:r>
            <a:r>
              <a:rPr lang="it-IT" sz="1200" baseline="0" dirty="0"/>
              <a:t> </a:t>
            </a:r>
            <a:r>
              <a:rPr lang="it-IT" sz="1200" baseline="0" dirty="0" err="1"/>
              <a:t>not</a:t>
            </a:r>
            <a:r>
              <a:rPr lang="it-IT" sz="1200" baseline="0" dirty="0"/>
              <a:t> pose </a:t>
            </a:r>
            <a:r>
              <a:rPr lang="it-IT" sz="1200" baseline="0" dirty="0" err="1"/>
              <a:t>any</a:t>
            </a:r>
            <a:r>
              <a:rPr lang="it-IT" sz="1200" baseline="0" dirty="0"/>
              <a:t> </a:t>
            </a:r>
            <a:r>
              <a:rPr lang="it-IT" sz="1200" baseline="0" dirty="0" err="1"/>
              <a:t>risks</a:t>
            </a:r>
            <a:r>
              <a:rPr lang="it-IT" sz="1200" baseline="0" dirty="0"/>
              <a:t>. </a:t>
            </a:r>
            <a:r>
              <a:rPr lang="it-IT" sz="1200" baseline="0" dirty="0" err="1"/>
              <a:t>They</a:t>
            </a:r>
            <a:r>
              <a:rPr lang="it-IT" sz="1200" baseline="0" dirty="0"/>
              <a:t> do </a:t>
            </a:r>
            <a:r>
              <a:rPr lang="it-IT" sz="1200" baseline="0" dirty="0" err="1"/>
              <a:t>when</a:t>
            </a:r>
            <a:r>
              <a:rPr lang="it-IT" sz="1200" baseline="0" dirty="0"/>
              <a:t> human </a:t>
            </a:r>
            <a:r>
              <a:rPr lang="it-IT" sz="1200" baseline="0" dirty="0" err="1"/>
              <a:t>activity</a:t>
            </a:r>
            <a:r>
              <a:rPr lang="it-IT" sz="1200" baseline="0" dirty="0"/>
              <a:t> </a:t>
            </a:r>
            <a:r>
              <a:rPr lang="it-IT" sz="1200" baseline="0" dirty="0" err="1"/>
              <a:t>implies</a:t>
            </a:r>
            <a:r>
              <a:rPr lang="it-IT" sz="1200" baseline="0" dirty="0"/>
              <a:t> some </a:t>
            </a:r>
            <a:r>
              <a:rPr lang="it-IT" sz="1200" baseline="0" dirty="0" err="1"/>
              <a:t>form</a:t>
            </a:r>
            <a:r>
              <a:rPr lang="it-IT" sz="1200" baseline="0" dirty="0"/>
              <a:t> of </a:t>
            </a:r>
            <a:r>
              <a:rPr lang="it-IT" sz="1200" baseline="0" dirty="0" err="1"/>
              <a:t>contact</a:t>
            </a:r>
            <a:r>
              <a:rPr lang="it-IT" sz="1200" baseline="0" dirty="0"/>
              <a:t> (e.g. </a:t>
            </a:r>
            <a:r>
              <a:rPr lang="it-IT" sz="1200" baseline="0" dirty="0" err="1"/>
              <a:t>miners</a:t>
            </a:r>
            <a:r>
              <a:rPr lang="it-IT" sz="1200" baseline="0" dirty="0"/>
              <a:t> </a:t>
            </a:r>
            <a:r>
              <a:rPr lang="it-IT" sz="1200" baseline="0" dirty="0" err="1"/>
              <a:t>drill</a:t>
            </a:r>
            <a:r>
              <a:rPr lang="it-IT" sz="1200" baseline="0" dirty="0"/>
              <a:t> the </a:t>
            </a:r>
            <a:r>
              <a:rPr lang="it-IT" sz="1200" baseline="0" dirty="0" err="1"/>
              <a:t>asbestos-containing</a:t>
            </a:r>
            <a:r>
              <a:rPr lang="it-IT" sz="1200" baseline="0" dirty="0"/>
              <a:t> </a:t>
            </a:r>
            <a:r>
              <a:rPr lang="it-IT" sz="1200" baseline="0" dirty="0" err="1"/>
              <a:t>rocks</a:t>
            </a:r>
            <a:r>
              <a:rPr lang="it-IT" sz="1200" baseline="0" dirty="0"/>
              <a:t>). </a:t>
            </a:r>
            <a:r>
              <a:rPr lang="it-IT" sz="1200" baseline="0" dirty="0" err="1"/>
              <a:t>Remark</a:t>
            </a:r>
            <a:r>
              <a:rPr lang="it-IT" sz="1200" baseline="0" dirty="0"/>
              <a:t> </a:t>
            </a:r>
            <a:r>
              <a:rPr lang="it-IT" sz="1200" baseline="0" dirty="0" err="1"/>
              <a:t>that</a:t>
            </a:r>
            <a:r>
              <a:rPr lang="it-IT" sz="1200" baseline="0" dirty="0"/>
              <a:t> </a:t>
            </a:r>
            <a:r>
              <a:rPr lang="it-IT" sz="1200" baseline="0" dirty="0" err="1"/>
              <a:t>breathing</a:t>
            </a:r>
            <a:r>
              <a:rPr lang="it-IT" sz="1200" baseline="0" dirty="0"/>
              <a:t> in </a:t>
            </a:r>
            <a:r>
              <a:rPr lang="it-IT" sz="1200" baseline="0" dirty="0" err="1"/>
              <a:t>is</a:t>
            </a:r>
            <a:r>
              <a:rPr lang="it-IT" sz="1200" baseline="0" dirty="0"/>
              <a:t> the </a:t>
            </a:r>
            <a:r>
              <a:rPr lang="it-IT" sz="1200" baseline="0" dirty="0" err="1"/>
              <a:t>main</a:t>
            </a:r>
            <a:r>
              <a:rPr lang="it-IT" sz="1200" baseline="0" dirty="0"/>
              <a:t> </a:t>
            </a:r>
            <a:r>
              <a:rPr lang="it-IT" sz="1200" baseline="0" dirty="0" err="1"/>
              <a:t>occupational</a:t>
            </a:r>
            <a:r>
              <a:rPr lang="it-IT" sz="1200" baseline="0" dirty="0"/>
              <a:t> </a:t>
            </a:r>
            <a:r>
              <a:rPr lang="it-IT" sz="1200" baseline="0" dirty="0" err="1"/>
              <a:t>exposure</a:t>
            </a:r>
            <a:r>
              <a:rPr lang="it-IT" sz="1200" baseline="0" dirty="0"/>
              <a:t> </a:t>
            </a:r>
            <a:r>
              <a:rPr lang="it-IT" sz="1200" baseline="0" dirty="0" err="1"/>
              <a:t>route</a:t>
            </a:r>
            <a:r>
              <a:rPr lang="it-IT" sz="1200" baseline="0" dirty="0"/>
              <a:t>. </a:t>
            </a:r>
            <a:r>
              <a:rPr lang="it-IT" sz="1200" baseline="0" dirty="0" err="1"/>
              <a:t>Intact</a:t>
            </a:r>
            <a:r>
              <a:rPr lang="it-IT" sz="1200" baseline="0" dirty="0"/>
              <a:t> </a:t>
            </a:r>
            <a:r>
              <a:rPr lang="it-IT" sz="1200" baseline="0" dirty="0" err="1"/>
              <a:t>skin</a:t>
            </a:r>
            <a:r>
              <a:rPr lang="it-IT" sz="1200" baseline="0" dirty="0"/>
              <a:t> </a:t>
            </a:r>
            <a:r>
              <a:rPr lang="it-IT" sz="1200" baseline="0" dirty="0" err="1"/>
              <a:t>is</a:t>
            </a:r>
            <a:r>
              <a:rPr lang="it-IT" sz="1200" baseline="0" dirty="0"/>
              <a:t> </a:t>
            </a:r>
            <a:r>
              <a:rPr lang="it-IT" sz="1200" baseline="0" dirty="0" err="1"/>
              <a:t>generally</a:t>
            </a:r>
            <a:r>
              <a:rPr lang="it-IT" sz="1200" baseline="0" dirty="0"/>
              <a:t> a </a:t>
            </a:r>
            <a:r>
              <a:rPr lang="it-IT" sz="1200" baseline="0" dirty="0" err="1"/>
              <a:t>good</a:t>
            </a:r>
            <a:r>
              <a:rPr lang="it-IT" sz="1200" baseline="0" dirty="0"/>
              <a:t> </a:t>
            </a:r>
            <a:r>
              <a:rPr lang="it-IT" sz="1200" baseline="0" dirty="0" err="1"/>
              <a:t>barrier</a:t>
            </a:r>
            <a:r>
              <a:rPr lang="it-IT" sz="1200" baseline="0" dirty="0"/>
              <a:t>, </a:t>
            </a:r>
            <a:r>
              <a:rPr lang="it-IT" sz="1200" baseline="0" dirty="0" err="1"/>
              <a:t>but</a:t>
            </a:r>
            <a:r>
              <a:rPr lang="it-IT" sz="1200" baseline="0" dirty="0"/>
              <a:t> small </a:t>
            </a:r>
            <a:r>
              <a:rPr lang="it-IT" sz="1200" baseline="0" dirty="0" err="1"/>
              <a:t>cuts</a:t>
            </a:r>
            <a:r>
              <a:rPr lang="it-IT" sz="1200" baseline="0" dirty="0"/>
              <a:t>, </a:t>
            </a:r>
            <a:r>
              <a:rPr lang="it-IT" sz="1200" baseline="0" dirty="0" err="1"/>
              <a:t>abrasions</a:t>
            </a:r>
            <a:r>
              <a:rPr lang="it-IT" sz="1200" baseline="0" dirty="0"/>
              <a:t> and </a:t>
            </a:r>
            <a:r>
              <a:rPr lang="it-IT" sz="1200" baseline="0" dirty="0" err="1"/>
              <a:t>other</a:t>
            </a:r>
            <a:r>
              <a:rPr lang="it-IT" sz="1200" baseline="0" dirty="0"/>
              <a:t> </a:t>
            </a:r>
            <a:r>
              <a:rPr lang="it-IT" sz="1200" baseline="0" dirty="0" err="1"/>
              <a:t>skin</a:t>
            </a:r>
            <a:r>
              <a:rPr lang="it-IT" sz="1200" baseline="0" dirty="0"/>
              <a:t> </a:t>
            </a:r>
            <a:r>
              <a:rPr lang="it-IT" sz="1200" baseline="0" dirty="0" err="1"/>
              <a:t>lesions</a:t>
            </a:r>
            <a:r>
              <a:rPr lang="it-IT" sz="1200" baseline="0" dirty="0"/>
              <a:t> can </a:t>
            </a:r>
            <a:r>
              <a:rPr lang="it-IT" sz="1200" baseline="0" dirty="0" err="1"/>
              <a:t>make</a:t>
            </a:r>
            <a:r>
              <a:rPr lang="it-IT" sz="1200" baseline="0" dirty="0"/>
              <a:t> </a:t>
            </a:r>
            <a:r>
              <a:rPr lang="it-IT" sz="1200" baseline="0" dirty="0" err="1"/>
              <a:t>it</a:t>
            </a:r>
            <a:r>
              <a:rPr lang="it-IT" sz="1200" baseline="0" dirty="0"/>
              <a:t> </a:t>
            </a:r>
            <a:r>
              <a:rPr lang="it-IT" sz="1200" baseline="0" dirty="0" err="1"/>
              <a:t>easier</a:t>
            </a:r>
            <a:r>
              <a:rPr lang="it-IT" sz="1200" baseline="0" dirty="0"/>
              <a:t> for </a:t>
            </a:r>
            <a:r>
              <a:rPr lang="it-IT" sz="1200" baseline="0" dirty="0" err="1"/>
              <a:t>hazardous</a:t>
            </a:r>
            <a:r>
              <a:rPr lang="it-IT" sz="1200" baseline="0" dirty="0"/>
              <a:t> </a:t>
            </a:r>
            <a:r>
              <a:rPr lang="it-IT" sz="1200" baseline="0" dirty="0" err="1"/>
              <a:t>substances</a:t>
            </a:r>
            <a:r>
              <a:rPr lang="it-IT" sz="1200" baseline="0" dirty="0"/>
              <a:t> to </a:t>
            </a:r>
            <a:r>
              <a:rPr lang="it-IT" sz="1200" baseline="0" dirty="0" err="1"/>
              <a:t>enter</a:t>
            </a:r>
            <a:r>
              <a:rPr lang="it-IT" sz="1200" baseline="0" dirty="0"/>
              <a:t> the body. </a:t>
            </a:r>
            <a:r>
              <a:rPr lang="it-IT" sz="1200" baseline="0" dirty="0" err="1"/>
              <a:t>Hazardous</a:t>
            </a:r>
            <a:r>
              <a:rPr lang="it-IT" sz="1200" baseline="0" dirty="0"/>
              <a:t> </a:t>
            </a:r>
            <a:r>
              <a:rPr lang="it-IT" sz="1200" baseline="0" dirty="0" err="1"/>
              <a:t>substances</a:t>
            </a:r>
            <a:r>
              <a:rPr lang="it-IT" sz="1200" baseline="0" dirty="0"/>
              <a:t> can </a:t>
            </a:r>
            <a:r>
              <a:rPr lang="it-IT" sz="1200" baseline="0" dirty="0" err="1"/>
              <a:t>also</a:t>
            </a:r>
            <a:r>
              <a:rPr lang="it-IT" sz="1200" baseline="0" dirty="0"/>
              <a:t> </a:t>
            </a:r>
            <a:r>
              <a:rPr lang="it-IT" sz="1200" baseline="0" dirty="0" err="1"/>
              <a:t>get</a:t>
            </a:r>
            <a:r>
              <a:rPr lang="it-IT" sz="1200" baseline="0" dirty="0"/>
              <a:t> </a:t>
            </a:r>
            <a:r>
              <a:rPr lang="it-IT" sz="1200" baseline="0" dirty="0" err="1"/>
              <a:t>into</a:t>
            </a:r>
            <a:r>
              <a:rPr lang="it-IT" sz="1200" baseline="0" dirty="0"/>
              <a:t> the body </a:t>
            </a:r>
            <a:r>
              <a:rPr lang="it-IT" sz="1200" baseline="0" dirty="0" err="1"/>
              <a:t>through</a:t>
            </a:r>
            <a:r>
              <a:rPr lang="it-IT" sz="1200" baseline="0" dirty="0"/>
              <a:t> the </a:t>
            </a:r>
            <a:r>
              <a:rPr lang="it-IT" sz="1200" baseline="0" dirty="0" err="1"/>
              <a:t>eyes</a:t>
            </a:r>
            <a:r>
              <a:rPr lang="it-IT" sz="1200" baseline="0" dirty="0"/>
              <a:t>, by </a:t>
            </a:r>
            <a:r>
              <a:rPr lang="it-IT" sz="1200" baseline="0" dirty="0" err="1"/>
              <a:t>injection</a:t>
            </a:r>
            <a:r>
              <a:rPr lang="it-IT" sz="1200" baseline="0" dirty="0"/>
              <a:t>, </a:t>
            </a:r>
            <a:r>
              <a:rPr lang="it-IT" sz="1200" baseline="0" dirty="0" err="1"/>
              <a:t>through</a:t>
            </a:r>
            <a:r>
              <a:rPr lang="it-IT" sz="1200" baseline="0" dirty="0"/>
              <a:t> the placenta (from </a:t>
            </a:r>
            <a:r>
              <a:rPr lang="it-IT" sz="1200" baseline="0" dirty="0" err="1"/>
              <a:t>pregnant</a:t>
            </a:r>
            <a:r>
              <a:rPr lang="it-IT" sz="1200" baseline="0" dirty="0"/>
              <a:t> </a:t>
            </a:r>
            <a:r>
              <a:rPr lang="it-IT" sz="1200" baseline="0" dirty="0" err="1"/>
              <a:t>mother</a:t>
            </a:r>
            <a:r>
              <a:rPr lang="it-IT" sz="1200" baseline="0" dirty="0"/>
              <a:t> to </a:t>
            </a:r>
            <a:r>
              <a:rPr lang="it-IT" sz="1200" baseline="0" dirty="0" err="1"/>
              <a:t>fetus</a:t>
            </a:r>
            <a:r>
              <a:rPr lang="it-IT" sz="1200" baseline="0" dirty="0"/>
              <a:t>). </a:t>
            </a:r>
            <a:r>
              <a:rPr lang="it-IT" sz="1200" baseline="0" dirty="0" err="1"/>
              <a:t>Children</a:t>
            </a:r>
            <a:r>
              <a:rPr lang="it-IT" sz="1200" baseline="0" dirty="0"/>
              <a:t> are </a:t>
            </a:r>
            <a:r>
              <a:rPr lang="it-IT" sz="1200" baseline="0" dirty="0" err="1"/>
              <a:t>at</a:t>
            </a:r>
            <a:r>
              <a:rPr lang="it-IT" sz="1200" baseline="0" dirty="0"/>
              <a:t> high </a:t>
            </a:r>
            <a:r>
              <a:rPr lang="it-IT" sz="1200" baseline="0" dirty="0" err="1"/>
              <a:t>risk</a:t>
            </a:r>
            <a:r>
              <a:rPr lang="it-IT" sz="1200" baseline="0" dirty="0"/>
              <a:t> of </a:t>
            </a:r>
            <a:r>
              <a:rPr lang="it-IT" sz="1200" baseline="0" dirty="0" err="1"/>
              <a:t>accidentally</a:t>
            </a:r>
            <a:r>
              <a:rPr lang="it-IT" sz="1200" baseline="0" dirty="0"/>
              <a:t> </a:t>
            </a:r>
            <a:r>
              <a:rPr lang="it-IT" sz="1200" baseline="0" dirty="0" err="1"/>
              <a:t>ingesting</a:t>
            </a:r>
            <a:r>
              <a:rPr lang="it-IT" sz="1200" baseline="0" dirty="0"/>
              <a:t> </a:t>
            </a:r>
            <a:r>
              <a:rPr lang="it-IT" sz="1200" baseline="0" dirty="0" err="1"/>
              <a:t>hazardous</a:t>
            </a:r>
            <a:r>
              <a:rPr lang="it-IT" sz="1200" baseline="0" dirty="0"/>
              <a:t> </a:t>
            </a:r>
            <a:r>
              <a:rPr lang="it-IT" sz="1200" baseline="0" dirty="0" err="1"/>
              <a:t>substances</a:t>
            </a:r>
            <a:r>
              <a:rPr lang="it-IT" sz="1200" baseline="0" dirty="0"/>
              <a:t> </a:t>
            </a:r>
            <a:r>
              <a:rPr lang="it-IT" sz="1200" baseline="0" dirty="0" err="1"/>
              <a:t>if</a:t>
            </a:r>
            <a:r>
              <a:rPr lang="it-IT" sz="1200" baseline="0" dirty="0"/>
              <a:t> </a:t>
            </a:r>
            <a:r>
              <a:rPr lang="it-IT" sz="1200" baseline="0" dirty="0" err="1"/>
              <a:t>these</a:t>
            </a:r>
            <a:r>
              <a:rPr lang="it-IT" sz="1200" baseline="0" dirty="0"/>
              <a:t> are </a:t>
            </a:r>
            <a:r>
              <a:rPr lang="it-IT" sz="1200" baseline="0" dirty="0" err="1"/>
              <a:t>not</a:t>
            </a:r>
            <a:r>
              <a:rPr lang="it-IT" sz="1200" baseline="0" dirty="0"/>
              <a:t> </a:t>
            </a:r>
            <a:r>
              <a:rPr lang="it-IT" sz="1200" baseline="0" dirty="0" err="1"/>
              <a:t>properly</a:t>
            </a:r>
            <a:r>
              <a:rPr lang="it-IT" sz="1200" baseline="0" dirty="0"/>
              <a:t> </a:t>
            </a:r>
            <a:r>
              <a:rPr lang="it-IT" sz="1200" baseline="0" dirty="0" err="1"/>
              <a:t>stored</a:t>
            </a:r>
            <a:r>
              <a:rPr lang="it-IT" sz="1200" baseline="0" dirty="0"/>
              <a:t>.</a:t>
            </a:r>
            <a:endParaRPr lang="es-ES" sz="1200" dirty="0"/>
          </a:p>
        </p:txBody>
      </p:sp>
      <p:sp>
        <p:nvSpPr>
          <p:cNvPr id="4" name="Slide Number Placeholder 3"/>
          <p:cNvSpPr>
            <a:spLocks noGrp="1"/>
          </p:cNvSpPr>
          <p:nvPr>
            <p:ph type="sldNum" sz="quarter" idx="10"/>
          </p:nvPr>
        </p:nvSpPr>
        <p:spPr/>
        <p:txBody>
          <a:bodyPr/>
          <a:lstStyle/>
          <a:p>
            <a:fld id="{D0826FEE-2901-4F80-B040-94DEDE5C3ECF}" type="slidenum">
              <a:rPr lang="en-GB" smtClean="0"/>
              <a:t>26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it-IT" sz="1200" dirty="0" err="1"/>
              <a:t>Two</a:t>
            </a:r>
            <a:r>
              <a:rPr lang="it-IT" sz="1200" dirty="0"/>
              <a:t> ILO </a:t>
            </a:r>
            <a:r>
              <a:rPr lang="en-US" sz="1200" dirty="0"/>
              <a:t>instruments: the Violence and Harassment Convention 2019 (No. 190) and its Recommendation 2019 (No. 206):</a:t>
            </a: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27</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it-IT" sz="1200" dirty="0" err="1"/>
              <a:t>Two</a:t>
            </a:r>
            <a:r>
              <a:rPr lang="it-IT" sz="1200" dirty="0"/>
              <a:t> ILO </a:t>
            </a:r>
            <a:r>
              <a:rPr lang="en-US" sz="1200" dirty="0"/>
              <a:t>instruments: the Violence and Harassment Convention 2019 (No. 190) and its Recommendation 2019 (No. 206):</a:t>
            </a:r>
          </a:p>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28</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Note for presenters:</a:t>
            </a:r>
          </a:p>
          <a:p>
            <a:endParaRPr lang="en-GB" dirty="0"/>
          </a:p>
          <a:p>
            <a:r>
              <a:rPr lang="en-GB" dirty="0"/>
              <a:t>The</a:t>
            </a:r>
            <a:r>
              <a:rPr lang="en-GB" baseline="0" dirty="0"/>
              <a:t> aim on the next slides this to ensure participants understand the difference between hazard and risk.</a:t>
            </a:r>
          </a:p>
          <a:p>
            <a:endParaRPr lang="en-GB" baseline="0" dirty="0"/>
          </a:p>
          <a:p>
            <a:r>
              <a:rPr lang="en-GB" baseline="0" dirty="0"/>
              <a:t>Participants may state here that a guard is missing, true but the missing guard is not the hazard! The spinning fan blades are the hazard as when rotating they have the potential to cause harm. Participants may mention electricity or that the fan may fall of its position both could cause harm</a:t>
            </a:r>
            <a:endParaRPr lang="en-GB" dirty="0"/>
          </a:p>
          <a:p>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29</a:t>
            </a:fld>
            <a:endParaRPr lang="en-GB"/>
          </a:p>
        </p:txBody>
      </p:sp>
    </p:spTree>
    <p:extLst>
      <p:ext uri="{BB962C8B-B14F-4D97-AF65-F5344CB8AC3E}">
        <p14:creationId xmlns:p14="http://schemas.microsoft.com/office/powerpoint/2010/main" val="34509689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Ask participants which presents the highest risk and why</a:t>
            </a:r>
          </a:p>
          <a:p>
            <a:endParaRPr lang="en-US" dirty="0"/>
          </a:p>
          <a:p>
            <a:r>
              <a:rPr lang="en-US" sz="1200" dirty="0"/>
              <a:t>The risk is the chance, high or low, that somebody could be harmed by hazards, together with an indication of how serious the harm could be. In both of these images the severity of</a:t>
            </a:r>
            <a:r>
              <a:rPr lang="en-US" sz="1200" baseline="0" dirty="0"/>
              <a:t> injury if a worker touched the spinning fan blades will be the same. However it is more probable that the worker will touch the fan blades when the fan is on the desk as opposed to when it is on the book shelf.</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30</a:t>
            </a:fld>
            <a:endParaRPr lang="en-GB"/>
          </a:p>
        </p:txBody>
      </p:sp>
    </p:spTree>
    <p:extLst>
      <p:ext uri="{BB962C8B-B14F-4D97-AF65-F5344CB8AC3E}">
        <p14:creationId xmlns:p14="http://schemas.microsoft.com/office/powerpoint/2010/main" val="40935688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31</a:t>
            </a:fld>
            <a:endParaRPr lang="en-GB"/>
          </a:p>
        </p:txBody>
      </p:sp>
    </p:spTree>
    <p:extLst>
      <p:ext uri="{BB962C8B-B14F-4D97-AF65-F5344CB8AC3E}">
        <p14:creationId xmlns:p14="http://schemas.microsoft.com/office/powerpoint/2010/main" val="40935688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a:t>
            </a:r>
            <a:r>
              <a:rPr lang="en-US" baseline="0" dirty="0"/>
              <a:t> next</a:t>
            </a:r>
            <a:r>
              <a:rPr lang="en-US" dirty="0"/>
              <a:t> slides are present to introduce risk matrices and participants can be asked how</a:t>
            </a:r>
            <a:r>
              <a:rPr lang="en-US" baseline="0" dirty="0"/>
              <a:t> they may define slightly, moderately or very harmful and Low probability, probable and highly probable.</a:t>
            </a:r>
            <a:endParaRPr lang="en-U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32</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0" dirty="0">
                <a:solidFill>
                  <a:srgbClr val="8E0000"/>
                </a:solidFill>
              </a:rPr>
              <a:t>Discuss slightly harmful,</a:t>
            </a:r>
            <a:r>
              <a:rPr lang="en-US" b="0" baseline="0" dirty="0">
                <a:solidFill>
                  <a:srgbClr val="8E0000"/>
                </a:solidFill>
              </a:rPr>
              <a:t> moderately harmful and very harmful</a:t>
            </a:r>
            <a:r>
              <a:rPr lang="en-US" b="0" dirty="0">
                <a:solidFill>
                  <a:srgbClr val="8E0000"/>
                </a:solidFill>
              </a:rPr>
              <a:t> with participants </a:t>
            </a:r>
          </a:p>
          <a:p>
            <a:pPr algn="just"/>
            <a:endParaRPr lang="en-US" b="1" dirty="0">
              <a:solidFill>
                <a:srgbClr val="8E0000"/>
              </a:solidFill>
            </a:endParaRPr>
          </a:p>
          <a:p>
            <a:pPr algn="just"/>
            <a:r>
              <a:rPr lang="en-US" b="1" dirty="0">
                <a:solidFill>
                  <a:srgbClr val="8E0000"/>
                </a:solidFill>
              </a:rPr>
              <a:t>Slightly harmful: </a:t>
            </a:r>
            <a:r>
              <a:rPr lang="en-US" dirty="0"/>
              <a:t>this may refer to injury or illness, which may need only minor first aid treatment, or there could be some short process interruption. It does not keep anyone off work for more than a couple of days, if at all. </a:t>
            </a:r>
          </a:p>
          <a:p>
            <a:pPr algn="just"/>
            <a:endParaRPr lang="en-US" dirty="0"/>
          </a:p>
          <a:p>
            <a:pPr algn="just"/>
            <a:r>
              <a:rPr lang="en-US" b="1" dirty="0">
                <a:solidFill>
                  <a:srgbClr val="8E0000"/>
                </a:solidFill>
              </a:rPr>
              <a:t>Moderately harmful: </a:t>
            </a:r>
            <a:r>
              <a:rPr lang="en-US" dirty="0"/>
              <a:t>injuries or ill health that may cause temporary incapacity from which the person can recover – a broken arm or minor fracture, for example. The injury or illness keeps the victim off work and poorly for a substantial period of time. The worker/employer can make a claim for lost time injury or illness, or process interruption may be for a couple of days</a:t>
            </a:r>
          </a:p>
          <a:p>
            <a:pPr algn="just"/>
            <a:endParaRPr lang="en-US" dirty="0"/>
          </a:p>
          <a:p>
            <a:pPr algn="just"/>
            <a:r>
              <a:rPr lang="en-US" b="1" dirty="0">
                <a:solidFill>
                  <a:srgbClr val="8E0000"/>
                </a:solidFill>
              </a:rPr>
              <a:t>Very harmful: </a:t>
            </a:r>
            <a:r>
              <a:rPr lang="en-US" dirty="0"/>
              <a:t>injury or illness or death and possible long-term or permanent injury or illness, including death, amputations, and noise-induced hearing loss. “Life-changing injuries” is a common term in this context</a:t>
            </a:r>
            <a:endParaRPr lang="en-GB" dirty="0"/>
          </a:p>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33</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just"/>
            <a:r>
              <a:rPr lang="en-US" b="0" dirty="0">
                <a:solidFill>
                  <a:srgbClr val="8E0000"/>
                </a:solidFill>
              </a:rPr>
              <a:t>Discuss slightly harmful,</a:t>
            </a:r>
            <a:r>
              <a:rPr lang="en-US" b="0" baseline="0" dirty="0">
                <a:solidFill>
                  <a:srgbClr val="8E0000"/>
                </a:solidFill>
              </a:rPr>
              <a:t> moderately harmful and very harmful</a:t>
            </a:r>
            <a:r>
              <a:rPr lang="en-US" b="0" dirty="0">
                <a:solidFill>
                  <a:srgbClr val="8E0000"/>
                </a:solidFill>
              </a:rPr>
              <a:t> with participants </a:t>
            </a:r>
          </a:p>
          <a:p>
            <a:pPr algn="just"/>
            <a:endParaRPr lang="en-US" b="1" dirty="0">
              <a:solidFill>
                <a:srgbClr val="8E0000"/>
              </a:solidFill>
            </a:endParaRPr>
          </a:p>
          <a:p>
            <a:pPr algn="just"/>
            <a:r>
              <a:rPr lang="en-US" b="1" dirty="0">
                <a:solidFill>
                  <a:srgbClr val="8E0000"/>
                </a:solidFill>
              </a:rPr>
              <a:t>Slightly harmful: </a:t>
            </a:r>
            <a:r>
              <a:rPr lang="en-US" dirty="0"/>
              <a:t>this may refer to injury or illness, which may need only minor first aid treatment, or there could be some short process interruption. It does not keep anyone off work for more than a couple of days, if at all. </a:t>
            </a:r>
          </a:p>
          <a:p>
            <a:pPr algn="just"/>
            <a:endParaRPr lang="en-US" dirty="0"/>
          </a:p>
          <a:p>
            <a:pPr algn="just"/>
            <a:r>
              <a:rPr lang="en-US" b="1" dirty="0">
                <a:solidFill>
                  <a:srgbClr val="8E0000"/>
                </a:solidFill>
              </a:rPr>
              <a:t>Moderately harmful: </a:t>
            </a:r>
            <a:r>
              <a:rPr lang="en-US" dirty="0"/>
              <a:t>injuries or ill health that may cause temporary incapacity from which the person can recover – a broken arm or minor fracture, for example. The injury or illness keeps the victim off work and poorly for a substantial period of time. The worker/employer can make a claim for lost time injury or illness, or process interruption may be for a couple of days</a:t>
            </a:r>
          </a:p>
          <a:p>
            <a:pPr algn="just"/>
            <a:endParaRPr lang="en-US" dirty="0"/>
          </a:p>
          <a:p>
            <a:pPr algn="just"/>
            <a:r>
              <a:rPr lang="en-US" b="1" dirty="0">
                <a:solidFill>
                  <a:srgbClr val="8E0000"/>
                </a:solidFill>
              </a:rPr>
              <a:t>Very harmful: </a:t>
            </a:r>
            <a:r>
              <a:rPr lang="en-US" dirty="0"/>
              <a:t>injury or illness or death and possible long-term or permanent injury or illness, including death, amputations, and noise-induced hearing loss. “Life-changing injuries” is a common term in this context</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34</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Discuss risk levels with participants </a:t>
            </a:r>
          </a:p>
          <a:p>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b="1" dirty="0"/>
              <a:t>Low risk </a:t>
            </a:r>
            <a:r>
              <a:rPr lang="en-US" dirty="0"/>
              <a:t>there may be a slight risk of minor injury or ill health occurring.</a:t>
            </a:r>
          </a:p>
          <a:p>
            <a:endParaRPr lang="en-GB" dirty="0"/>
          </a:p>
          <a:p>
            <a:r>
              <a:rPr lang="en-GB" b="1" dirty="0"/>
              <a:t>Medium risk </a:t>
            </a:r>
            <a:r>
              <a:rPr lang="en-US" dirty="0"/>
              <a:t>the severity of injury or ill health are serious, or the probability is raised, even when less serious harm can be expected to result</a:t>
            </a:r>
            <a:endParaRPr lang="en-GB" dirty="0"/>
          </a:p>
          <a:p>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b="1" dirty="0"/>
              <a:t>High risk </a:t>
            </a:r>
            <a:r>
              <a:rPr lang="en-US" dirty="0"/>
              <a:t>it is probable or highly probable that there would be moderate or serious injury or illness or death. These risks require immediate action!</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35</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Discuss questions</a:t>
            </a:r>
            <a:r>
              <a:rPr lang="en-GB" baseline="0" dirty="0"/>
              <a:t> with</a:t>
            </a:r>
            <a:r>
              <a:rPr lang="en-GB" dirty="0"/>
              <a:t> participants.</a:t>
            </a:r>
          </a:p>
          <a:p>
            <a:endParaRPr lang="en-GB" dirty="0"/>
          </a:p>
          <a:p>
            <a:r>
              <a:rPr lang="en-GB" dirty="0"/>
              <a:t>Often</a:t>
            </a:r>
            <a:r>
              <a:rPr lang="en-GB" baseline="0" dirty="0"/>
              <a:t> responses will state there is no hazard present BUT the fan blades are spinning and thus </a:t>
            </a:r>
            <a:r>
              <a:rPr lang="en-US" sz="1200" dirty="0"/>
              <a:t>there is the potential to cause injury so Hazard is present.</a:t>
            </a:r>
          </a:p>
          <a:p>
            <a:endParaRPr lang="en-US" sz="1200" dirty="0"/>
          </a:p>
          <a:p>
            <a:r>
              <a:rPr lang="en-US" sz="1200" dirty="0"/>
              <a:t>But as a guard is in place the probability of touching the spinning blade is none existent and there is no risk of injury thus risk is acceptable. </a:t>
            </a:r>
          </a:p>
          <a:p>
            <a:endParaRPr lang="en-US" sz="1200" dirty="0"/>
          </a:p>
          <a:p>
            <a:r>
              <a:rPr lang="en-US" sz="1200" dirty="0">
                <a:solidFill>
                  <a:srgbClr val="FF0000"/>
                </a:solidFill>
              </a:rPr>
              <a:t>It is very important that participants understand the difference between hazard and risk and thus it is vital</a:t>
            </a:r>
            <a:endParaRPr lang="en-GB" dirty="0">
              <a:solidFill>
                <a:srgbClr val="FF0000"/>
              </a:solidFill>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36</a:t>
            </a:fld>
            <a:endParaRPr lang="en-GB"/>
          </a:p>
        </p:txBody>
      </p:sp>
    </p:spTree>
    <p:extLst>
      <p:ext uri="{BB962C8B-B14F-4D97-AF65-F5344CB8AC3E}">
        <p14:creationId xmlns:p14="http://schemas.microsoft.com/office/powerpoint/2010/main" val="41230095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Trainer to lead </a:t>
            </a:r>
            <a:r>
              <a:rPr lang="it-IT" dirty="0"/>
              <a:t>Lead to</a:t>
            </a:r>
            <a:r>
              <a:rPr lang="it-IT" baseline="0" dirty="0"/>
              <a:t> </a:t>
            </a:r>
            <a:r>
              <a:rPr lang="it-IT" baseline="0" dirty="0" err="1"/>
              <a:t>reflection</a:t>
            </a:r>
            <a:r>
              <a:rPr lang="it-IT" baseline="0" dirty="0"/>
              <a:t> on the </a:t>
            </a:r>
            <a:r>
              <a:rPr lang="it-IT" baseline="0" dirty="0" err="1"/>
              <a:t>fact</a:t>
            </a:r>
            <a:r>
              <a:rPr lang="it-IT" baseline="0" dirty="0"/>
              <a:t> </a:t>
            </a:r>
            <a:r>
              <a:rPr lang="it-IT" baseline="0" dirty="0" err="1"/>
              <a:t>that</a:t>
            </a:r>
            <a:r>
              <a:rPr lang="it-IT" baseline="0" dirty="0"/>
              <a:t> </a:t>
            </a:r>
            <a:r>
              <a:rPr lang="it-IT" baseline="0" dirty="0" err="1"/>
              <a:t>occupational</a:t>
            </a:r>
            <a:r>
              <a:rPr lang="it-IT" baseline="0" dirty="0"/>
              <a:t> </a:t>
            </a:r>
            <a:r>
              <a:rPr lang="it-IT" baseline="0" dirty="0" err="1"/>
              <a:t>diseases</a:t>
            </a:r>
            <a:r>
              <a:rPr lang="it-IT" baseline="0" dirty="0"/>
              <a:t> are </a:t>
            </a:r>
            <a:r>
              <a:rPr lang="it-IT" baseline="0" dirty="0" err="1"/>
              <a:t>frequently</a:t>
            </a:r>
            <a:r>
              <a:rPr lang="it-IT" baseline="0" dirty="0"/>
              <a:t> </a:t>
            </a:r>
            <a:r>
              <a:rPr lang="it-IT" baseline="0" dirty="0" err="1"/>
              <a:t>undetected</a:t>
            </a:r>
            <a:r>
              <a:rPr lang="it-IT" baseline="0" dirty="0"/>
              <a:t> and </a:t>
            </a:r>
            <a:r>
              <a:rPr lang="it-IT" baseline="0" dirty="0" err="1"/>
              <a:t>unreported</a:t>
            </a:r>
            <a:r>
              <a:rPr lang="it-IT" baseline="0" dirty="0"/>
              <a:t> </a:t>
            </a:r>
            <a:r>
              <a:rPr lang="it-IT" baseline="0" dirty="0" err="1"/>
              <a:t>even</a:t>
            </a:r>
            <a:r>
              <a:rPr lang="it-IT" baseline="0" dirty="0"/>
              <a:t> </a:t>
            </a:r>
            <a:r>
              <a:rPr lang="it-IT" baseline="0" dirty="0" err="1"/>
              <a:t>if</a:t>
            </a:r>
            <a:r>
              <a:rPr lang="it-IT" baseline="0" dirty="0"/>
              <a:t> </a:t>
            </a:r>
            <a:r>
              <a:rPr lang="it-IT" baseline="0" dirty="0" err="1"/>
              <a:t>they</a:t>
            </a:r>
            <a:r>
              <a:rPr lang="it-IT" baseline="0" dirty="0"/>
              <a:t> cause </a:t>
            </a:r>
            <a:r>
              <a:rPr lang="it-IT" baseline="0" dirty="0" err="1"/>
              <a:t>many</a:t>
            </a:r>
            <a:r>
              <a:rPr lang="it-IT" baseline="0" dirty="0"/>
              <a:t> more </a:t>
            </a:r>
            <a:r>
              <a:rPr lang="it-IT" baseline="0" dirty="0" err="1"/>
              <a:t>deaths</a:t>
            </a:r>
            <a:r>
              <a:rPr lang="it-IT" baseline="0" dirty="0"/>
              <a:t> </a:t>
            </a:r>
            <a:r>
              <a:rPr lang="it-IT" baseline="0" dirty="0" err="1"/>
              <a:t>than</a:t>
            </a:r>
            <a:r>
              <a:rPr lang="it-IT" baseline="0" dirty="0"/>
              <a:t> </a:t>
            </a:r>
            <a:r>
              <a:rPr lang="it-IT" baseline="0" dirty="0" err="1"/>
              <a:t>occupational</a:t>
            </a:r>
            <a:r>
              <a:rPr lang="it-IT" baseline="0" dirty="0"/>
              <a:t> </a:t>
            </a:r>
            <a:r>
              <a:rPr lang="it-IT" baseline="0" dirty="0" err="1"/>
              <a:t>accidents</a:t>
            </a:r>
            <a:r>
              <a:rPr lang="it-IT" baseline="0" dirty="0"/>
              <a:t> </a:t>
            </a:r>
            <a:r>
              <a:rPr lang="it-IT" baseline="0" dirty="0" err="1"/>
              <a:t>worldwide</a:t>
            </a:r>
            <a:r>
              <a:rPr lang="it-IT" baseline="0" dirty="0"/>
              <a:t>. </a:t>
            </a:r>
            <a:r>
              <a:rPr lang="it-IT" baseline="0" dirty="0" err="1"/>
              <a:t>Occupational</a:t>
            </a:r>
            <a:r>
              <a:rPr lang="it-IT" baseline="0" dirty="0"/>
              <a:t> </a:t>
            </a:r>
            <a:r>
              <a:rPr lang="it-IT" baseline="0" dirty="0" err="1"/>
              <a:t>diseases</a:t>
            </a:r>
            <a:r>
              <a:rPr lang="it-IT" baseline="0" dirty="0"/>
              <a:t> </a:t>
            </a:r>
            <a:r>
              <a:rPr lang="it-IT" baseline="0" dirty="0" err="1"/>
              <a:t>lead</a:t>
            </a:r>
            <a:r>
              <a:rPr lang="it-IT" baseline="0" dirty="0"/>
              <a:t> to 6.5 </a:t>
            </a:r>
            <a:r>
              <a:rPr lang="it-IT" baseline="0" dirty="0" err="1"/>
              <a:t>times</a:t>
            </a:r>
            <a:r>
              <a:rPr lang="it-IT" baseline="0" dirty="0"/>
              <a:t> </a:t>
            </a:r>
            <a:r>
              <a:rPr lang="it-IT" baseline="0" dirty="0" err="1"/>
              <a:t>as</a:t>
            </a:r>
            <a:r>
              <a:rPr lang="it-IT" baseline="0" dirty="0"/>
              <a:t> </a:t>
            </a:r>
            <a:r>
              <a:rPr lang="it-IT" baseline="0" dirty="0" err="1"/>
              <a:t>many</a:t>
            </a:r>
            <a:r>
              <a:rPr lang="it-IT" baseline="0" dirty="0"/>
              <a:t> </a:t>
            </a:r>
            <a:r>
              <a:rPr lang="it-IT" baseline="0" dirty="0" err="1"/>
              <a:t>deathy</a:t>
            </a:r>
            <a:r>
              <a:rPr lang="it-IT" baseline="0" dirty="0"/>
              <a:t> per </a:t>
            </a:r>
            <a:r>
              <a:rPr lang="it-IT" baseline="0" dirty="0" err="1"/>
              <a:t>day</a:t>
            </a:r>
            <a:r>
              <a:rPr lang="it-IT" baseline="0" dirty="0"/>
              <a:t> </a:t>
            </a:r>
            <a:r>
              <a:rPr lang="it-IT" baseline="0" dirty="0" err="1"/>
              <a:t>than</a:t>
            </a:r>
            <a:r>
              <a:rPr lang="it-IT" baseline="0" dirty="0"/>
              <a:t> </a:t>
            </a:r>
            <a:r>
              <a:rPr lang="it-IT" baseline="0" dirty="0" err="1"/>
              <a:t>occupational</a:t>
            </a:r>
            <a:r>
              <a:rPr lang="it-IT" baseline="0" dirty="0"/>
              <a:t> </a:t>
            </a:r>
            <a:r>
              <a:rPr lang="it-IT" baseline="0" dirty="0" err="1"/>
              <a:t>accidents</a:t>
            </a:r>
            <a:r>
              <a:rPr lang="it-IT" baseline="0" dirty="0"/>
              <a:t>.</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37</a:t>
            </a:fld>
            <a:endParaRPr lang="en-GB"/>
          </a:p>
        </p:txBody>
      </p:sp>
    </p:spTree>
    <p:extLst>
      <p:ext uri="{BB962C8B-B14F-4D97-AF65-F5344CB8AC3E}">
        <p14:creationId xmlns:p14="http://schemas.microsoft.com/office/powerpoint/2010/main" val="2886194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dirty="0"/>
              <a:t>GDP: </a:t>
            </a:r>
            <a:r>
              <a:rPr lang="it-IT" dirty="0" err="1"/>
              <a:t>Gross</a:t>
            </a:r>
            <a:r>
              <a:rPr lang="it-IT" dirty="0"/>
              <a:t> </a:t>
            </a:r>
            <a:r>
              <a:rPr lang="it-IT" dirty="0" err="1"/>
              <a:t>Domestic</a:t>
            </a:r>
            <a:r>
              <a:rPr lang="it-IT" dirty="0"/>
              <a:t> Product. The </a:t>
            </a:r>
            <a:r>
              <a:rPr lang="it-IT" dirty="0" err="1"/>
              <a:t>loss</a:t>
            </a:r>
            <a:r>
              <a:rPr lang="it-IT" dirty="0"/>
              <a:t> </a:t>
            </a:r>
            <a:r>
              <a:rPr lang="it-IT" dirty="0" err="1"/>
              <a:t>is</a:t>
            </a:r>
            <a:r>
              <a:rPr lang="it-IT" dirty="0"/>
              <a:t> </a:t>
            </a:r>
            <a:r>
              <a:rPr lang="it-IT" dirty="0" err="1"/>
              <a:t>calculated</a:t>
            </a:r>
            <a:r>
              <a:rPr lang="it-IT" baseline="0" dirty="0"/>
              <a:t> </a:t>
            </a:r>
            <a:r>
              <a:rPr lang="it-IT" baseline="0" dirty="0" err="1"/>
              <a:t>at</a:t>
            </a:r>
            <a:r>
              <a:rPr lang="it-IT" baseline="0" dirty="0"/>
              <a:t> </a:t>
            </a:r>
            <a:r>
              <a:rPr lang="it-IT" baseline="0" dirty="0" err="1"/>
              <a:t>about</a:t>
            </a:r>
            <a:r>
              <a:rPr lang="it-IT" baseline="0" dirty="0"/>
              <a:t> 2.8 </a:t>
            </a:r>
            <a:r>
              <a:rPr lang="it-IT" baseline="0" dirty="0" err="1"/>
              <a:t>billion</a:t>
            </a:r>
            <a:r>
              <a:rPr lang="it-IT" baseline="0" dirty="0"/>
              <a:t> US </a:t>
            </a:r>
            <a:r>
              <a:rPr lang="it-IT" baseline="0" dirty="0" err="1"/>
              <a:t>dollars</a:t>
            </a:r>
            <a:r>
              <a:rPr lang="it-IT" baseline="0" dirty="0"/>
              <a:t>.</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38</a:t>
            </a:fld>
            <a:endParaRPr lang="en-GB"/>
          </a:p>
        </p:txBody>
      </p:sp>
    </p:spTree>
    <p:extLst>
      <p:ext uri="{BB962C8B-B14F-4D97-AF65-F5344CB8AC3E}">
        <p14:creationId xmlns:p14="http://schemas.microsoft.com/office/powerpoint/2010/main" val="324956877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sz="1200" i="1" dirty="0">
                <a:solidFill>
                  <a:srgbClr val="230050"/>
                </a:solidFill>
                <a:latin typeface="Arial" panose="020B0604020202020204" pitchFamily="34" charset="0"/>
                <a:cs typeface="Arial" panose="020B0604020202020204" pitchFamily="34" charset="0"/>
              </a:rPr>
              <a:t>Note the</a:t>
            </a:r>
            <a:r>
              <a:rPr lang="en-GB" sz="1200" i="1" baseline="0" dirty="0">
                <a:solidFill>
                  <a:srgbClr val="230050"/>
                </a:solidFill>
                <a:latin typeface="Arial" panose="020B0604020202020204" pitchFamily="34" charset="0"/>
                <a:cs typeface="Arial" panose="020B0604020202020204" pitchFamily="34" charset="0"/>
              </a:rPr>
              <a:t> </a:t>
            </a:r>
            <a:r>
              <a:rPr lang="en-GB" sz="1200" i="1" dirty="0">
                <a:solidFill>
                  <a:srgbClr val="230050"/>
                </a:solidFill>
                <a:latin typeface="Arial" panose="020B0604020202020204" pitchFamily="34" charset="0"/>
                <a:cs typeface="Arial" panose="020B0604020202020204" pitchFamily="34" charset="0"/>
              </a:rPr>
              <a:t>Definitions are in italics and from Protocol of 2002 to the Occupational Safety and Health Convention</a:t>
            </a:r>
          </a:p>
          <a:p>
            <a:endParaRPr lang="en-GB" sz="1200" i="1" dirty="0">
              <a:solidFill>
                <a:srgbClr val="230050"/>
              </a:solidFill>
              <a:latin typeface="Arial" panose="020B0604020202020204" pitchFamily="34" charset="0"/>
              <a:cs typeface="Arial" panose="020B0604020202020204" pitchFamily="34" charset="0"/>
            </a:endParaRPr>
          </a:p>
          <a:p>
            <a:r>
              <a:rPr lang="en-US" sz="1200" kern="1200" dirty="0">
                <a:solidFill>
                  <a:schemeClr val="tx1"/>
                </a:solidFill>
                <a:effectLst/>
                <a:latin typeface="+mn-lt"/>
                <a:ea typeface="+mn-ea"/>
                <a:cs typeface="+mn-cs"/>
              </a:rPr>
              <a:t>In some countries Commuting accidents are also be considered reportable accidents.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Causation chain </a:t>
            </a:r>
            <a:r>
              <a:rPr lang="en-US" sz="1200" kern="1200" dirty="0">
                <a:solidFill>
                  <a:schemeClr val="tx1"/>
                </a:solidFill>
                <a:effectLst/>
                <a:latin typeface="+mn-lt"/>
                <a:ea typeface="+mn-ea"/>
                <a:cs typeface="+mn-cs"/>
              </a:rPr>
              <a:t>A worker was injured by the unguarded blade of a circular saw bench.</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Causation chain: contact of hand with blade, blade unguarded, poor training (why did he decide to use the unsafe saw bench?), inadequate maintenance and supervision, poor OSH management, etc.</a:t>
            </a:r>
            <a:endParaRPr lang="en-GB"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39</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sz="1200" kern="1200" dirty="0">
                <a:solidFill>
                  <a:schemeClr val="tx1"/>
                </a:solidFill>
                <a:effectLst/>
                <a:latin typeface="+mn-lt"/>
                <a:ea typeface="+mn-ea"/>
                <a:cs typeface="+mn-cs"/>
              </a:rPr>
              <a:t>In the example </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immediate cause </a:t>
            </a:r>
            <a:r>
              <a:rPr lang="en-GB" sz="1200" kern="1200" dirty="0">
                <a:solidFill>
                  <a:schemeClr val="tx1"/>
                </a:solidFill>
                <a:effectLst/>
                <a:latin typeface="+mn-lt"/>
                <a:ea typeface="+mn-ea"/>
                <a:cs typeface="+mn-cs"/>
              </a:rPr>
              <a:t>slipped on oil</a:t>
            </a:r>
          </a:p>
          <a:p>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Underlying causes include </a:t>
            </a:r>
            <a:r>
              <a:rPr lang="en-GB" sz="1200" kern="1200" dirty="0">
                <a:solidFill>
                  <a:schemeClr val="tx1"/>
                </a:solidFill>
                <a:effectLst/>
                <a:latin typeface="+mn-lt"/>
                <a:ea typeface="+mn-ea"/>
                <a:cs typeface="+mn-cs"/>
              </a:rPr>
              <a:t>inadequate</a:t>
            </a:r>
            <a:r>
              <a:rPr lang="en-GB" sz="1200" kern="1200" baseline="0" dirty="0">
                <a:solidFill>
                  <a:schemeClr val="tx1"/>
                </a:solidFill>
                <a:effectLst/>
                <a:latin typeface="+mn-lt"/>
                <a:ea typeface="+mn-ea"/>
                <a:cs typeface="+mn-cs"/>
              </a:rPr>
              <a:t> housekeeping and maintenance</a:t>
            </a:r>
          </a:p>
          <a:p>
            <a:endParaRPr lang="en-GB" sz="1200" kern="1200" baseline="0" dirty="0">
              <a:solidFill>
                <a:schemeClr val="tx1"/>
              </a:solidFill>
              <a:effectLst/>
              <a:latin typeface="+mn-lt"/>
              <a:ea typeface="+mn-ea"/>
              <a:cs typeface="+mn-cs"/>
            </a:endParaRPr>
          </a:p>
          <a:p>
            <a:r>
              <a:rPr lang="en-GB" sz="1200" b="1" kern="1200" baseline="0" dirty="0">
                <a:solidFill>
                  <a:schemeClr val="tx1"/>
                </a:solidFill>
                <a:effectLst/>
                <a:latin typeface="+mn-lt"/>
                <a:ea typeface="+mn-ea"/>
                <a:cs typeface="+mn-cs"/>
              </a:rPr>
              <a:t>Root causes include </a:t>
            </a:r>
            <a:r>
              <a:rPr lang="en-GB" sz="1200" b="0" kern="1200" baseline="0" dirty="0">
                <a:solidFill>
                  <a:schemeClr val="tx1"/>
                </a:solidFill>
                <a:effectLst/>
                <a:latin typeface="+mn-lt"/>
                <a:ea typeface="+mn-ea"/>
                <a:cs typeface="+mn-cs"/>
              </a:rPr>
              <a:t>lack of supervision and monitoring, inadequate OSH management and management not committed to health and safety.</a:t>
            </a:r>
            <a:endParaRPr lang="en-GB" sz="1200" b="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40</a:t>
            </a:fld>
            <a:endParaRPr lang="en-GB"/>
          </a:p>
        </p:txBody>
      </p:sp>
    </p:spTree>
    <p:extLst>
      <p:ext uri="{BB962C8B-B14F-4D97-AF65-F5344CB8AC3E}">
        <p14:creationId xmlns:p14="http://schemas.microsoft.com/office/powerpoint/2010/main" val="32495687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41</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Note</a:t>
            </a:r>
            <a:r>
              <a:rPr lang="en-GB" baseline="0" dirty="0"/>
              <a:t> Near miss is not defined in Protocol 2002</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42</a:t>
            </a:fld>
            <a:endParaRPr lang="en-GB"/>
          </a:p>
        </p:txBody>
      </p:sp>
    </p:spTree>
    <p:extLst>
      <p:ext uri="{BB962C8B-B14F-4D97-AF65-F5344CB8AC3E}">
        <p14:creationId xmlns:p14="http://schemas.microsoft.com/office/powerpoint/2010/main" val="290819156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None/>
            </a:pPr>
            <a:r>
              <a:rPr lang="en-GB" u="sng" noProof="0" dirty="0"/>
              <a:t>Emphasize</a:t>
            </a:r>
            <a:r>
              <a:rPr lang="en-GB" u="sng" baseline="0" noProof="0" dirty="0"/>
              <a:t> that</a:t>
            </a:r>
            <a:r>
              <a:rPr lang="en-GB" baseline="0" noProof="0" dirty="0"/>
              <a:t> research shows there are 400 near misses for every fatal or serious injury.  Each near miss is a chance to identify weaknesses or put in place controls to stop accidents or incidents.</a:t>
            </a:r>
            <a:endParaRPr lang="en-GB" noProof="0" dirty="0"/>
          </a:p>
        </p:txBody>
      </p:sp>
      <p:sp>
        <p:nvSpPr>
          <p:cNvPr id="4" name="Slide Number Placeholder 3"/>
          <p:cNvSpPr>
            <a:spLocks noGrp="1"/>
          </p:cNvSpPr>
          <p:nvPr>
            <p:ph type="sldNum" sz="quarter" idx="10"/>
          </p:nvPr>
        </p:nvSpPr>
        <p:spPr/>
        <p:txBody>
          <a:bodyPr/>
          <a:lstStyle/>
          <a:p>
            <a:fld id="{D0826FEE-2901-4F80-B040-94DEDE5C3ECF}" type="slidenum">
              <a:rPr lang="en-GB" smtClean="0"/>
              <a:t>43</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Trainer to emphasize that having a form to record incidents is very useful as if the incidents are</a:t>
            </a:r>
            <a:r>
              <a:rPr lang="en-GB" baseline="0" dirty="0"/>
              <a:t> not recorded then they are missed and no corrective action can be taken. Also good to have a ‘no blame culture’ for reporting incidents otherwise they may not be reported and then an accident may happen. Often when companies start recording near misses many reports are received this is a good thing as action can be taken. 400 near misses lead to one major injury.</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45</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noProof="0" dirty="0"/>
              <a:t>We can also see prevention as anticipating hazards and risks, so that in modern times the approach becomes proactive rather than just reactive. </a:t>
            </a:r>
          </a:p>
          <a:p>
            <a:endParaRPr lang="en-GB" noProof="0" dirty="0"/>
          </a:p>
          <a:p>
            <a:r>
              <a:rPr lang="en-GB" noProof="0" dirty="0"/>
              <a:t>(</a:t>
            </a:r>
            <a:r>
              <a:rPr lang="en-GB" b="1" noProof="0" dirty="0"/>
              <a:t>proactive</a:t>
            </a:r>
            <a:r>
              <a:rPr lang="en-GB" noProof="0" dirty="0"/>
              <a:t> we do something in advance, </a:t>
            </a:r>
            <a:r>
              <a:rPr lang="en-GB" b="1" noProof="0" dirty="0"/>
              <a:t>reactive</a:t>
            </a:r>
            <a:r>
              <a:rPr lang="en-GB" noProof="0" dirty="0"/>
              <a:t> something has to have happened i.e. an accident before we take action)</a:t>
            </a:r>
          </a:p>
          <a:p>
            <a:endParaRPr lang="en-GB" noProof="0" dirty="0"/>
          </a:p>
          <a:p>
            <a:r>
              <a:rPr lang="en-GB" sz="1200" kern="1200" dirty="0">
                <a:solidFill>
                  <a:schemeClr val="tx1"/>
                </a:solidFill>
                <a:effectLst/>
                <a:latin typeface="+mn-lt"/>
                <a:ea typeface="+mn-ea"/>
                <a:cs typeface="+mn-cs"/>
              </a:rPr>
              <a:t>Studies show that investing in prevention (spending money/resource) is also a sound economic decision as this will save money in the medium to long term</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46</a:t>
            </a:fld>
            <a:endParaRPr lang="en-GB"/>
          </a:p>
        </p:txBody>
      </p:sp>
    </p:spTree>
    <p:extLst>
      <p:ext uri="{BB962C8B-B14F-4D97-AF65-F5344CB8AC3E}">
        <p14:creationId xmlns:p14="http://schemas.microsoft.com/office/powerpoint/2010/main" val="36183912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a:t>Have the</a:t>
            </a:r>
            <a:r>
              <a:rPr lang="en-GB" sz="1200" baseline="0" dirty="0"/>
              <a:t> employers </a:t>
            </a:r>
            <a:r>
              <a:rPr lang="en-GB" sz="1200" dirty="0"/>
              <a:t>implemented enough risk control measures? Should they do more to prevent harm to those at risk, including workers and members of the public? </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47</a:t>
            </a:fld>
            <a:endParaRPr lang="en-GB"/>
          </a:p>
        </p:txBody>
      </p:sp>
    </p:spTree>
    <p:extLst>
      <p:ext uri="{BB962C8B-B14F-4D97-AF65-F5344CB8AC3E}">
        <p14:creationId xmlns:p14="http://schemas.microsoft.com/office/powerpoint/2010/main" val="16117266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b="0" dirty="0"/>
              <a:t>Trainer to ask whether any participant conducted a risk assessment today? Discuss this before presenting next slide</a:t>
            </a:r>
          </a:p>
          <a:p>
            <a:endParaRPr lang="en-US" b="0" dirty="0"/>
          </a:p>
          <a:p>
            <a:r>
              <a:rPr lang="en-US" b="0" dirty="0"/>
              <a:t>If anyone crossed a road or drove to the event they would have conducted a risk assessment.</a:t>
            </a:r>
          </a:p>
          <a:p>
            <a:endParaRPr lang="en-US" b="0" dirty="0"/>
          </a:p>
          <a:p>
            <a:r>
              <a:rPr lang="en-US" b="0" dirty="0"/>
              <a:t>Emphasize everyone conducted risk assessments all of the time, we just do not call them that </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Emphasize everyone conducts risk assessments all of the time, we just do not call them that.</a:t>
            </a:r>
            <a:endParaRPr lang="en-GB" baseline="0" dirty="0"/>
          </a:p>
          <a:p>
            <a:r>
              <a:rPr lang="en-GB" baseline="0" dirty="0"/>
              <a:t>Everyday, without being aware, we assess risks present in our life and we make decisions according to our perception and evaluation of those risks.</a:t>
            </a:r>
          </a:p>
          <a:p>
            <a:endParaRPr lang="fr-CH" baseline="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49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a:p>
            <a:r>
              <a:rPr lang="en-GB" dirty="0"/>
              <a:t>Relating to step 1 trainer to discuss ‘Identify hazards and</a:t>
            </a:r>
            <a:r>
              <a:rPr lang="en-GB" baseline="0" dirty="0"/>
              <a:t> </a:t>
            </a:r>
            <a:r>
              <a:rPr lang="en-GB" b="1" dirty="0"/>
              <a:t>why present</a:t>
            </a:r>
            <a:r>
              <a:rPr lang="en-GB" dirty="0"/>
              <a:t>’ the why present is important because if the reason the hazard is there can be identified then action can be taken to remove</a:t>
            </a:r>
            <a:r>
              <a:rPr lang="en-GB" baseline="0" dirty="0"/>
              <a:t> the hazard. For example in the accident causation chain slide no. 43 the oil on the floor presents a slip hazard why is the oil present because of inadequate maintenance. Thus if this is identified and maintenance improved then hazard is eliminated. This would be better than cleaning the floor as the oil will return when the machine leaks again.</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50</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noProof="0" dirty="0"/>
              <a:t>Trainer to introduce template as it will be used later in presentation </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51</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fr-CH" dirty="0"/>
              <a:t>The links contain interactive maps. Press on the hazards for description</a:t>
            </a:r>
            <a:r>
              <a:rPr lang="fr-CH" baseline="0" dirty="0"/>
              <a:t> to appear. </a:t>
            </a:r>
          </a:p>
          <a:p>
            <a:endParaRPr lang="fr-CH"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hlinkClick r:id="rId3"/>
              </a:rPr>
              <a:t>https://www.safework.nsw.gov.au/__data/assets/pdf_file/0008/547640/interactive-diagram-factory.pdf</a:t>
            </a: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Trainer may wish to print out the</a:t>
            </a:r>
            <a:r>
              <a:rPr lang="en-GB" baseline="0" dirty="0"/>
              <a:t> </a:t>
            </a:r>
            <a:r>
              <a:rPr lang="en-GB" dirty="0"/>
              <a:t>slides without the answers and share between participants, the slides showing the answers can be show after.</a:t>
            </a:r>
          </a:p>
          <a:p>
            <a:endParaRPr lang="fr-CH" baseline="0" dirty="0"/>
          </a:p>
          <a:p>
            <a:endParaRPr lang="fr-CH" baseline="0" dirty="0"/>
          </a:p>
          <a:p>
            <a:r>
              <a:rPr lang="fr-CH" baseline="0" dirty="0"/>
              <a:t>Trainer can further ask participants to differentiate between health and safety hazards</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52</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Slide showing answers that appear.</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53</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CH" dirty="0"/>
              <a:t>The links contain interactive maps. Press on the hazards for description</a:t>
            </a:r>
            <a:r>
              <a:rPr lang="fr-CH" baseline="0" dirty="0"/>
              <a:t> to appear.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CH" baseline="0" dirty="0">
              <a:hlinkClick r:id="rId3"/>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hlinkClick r:id="rId3"/>
              </a:rPr>
              <a:t>https://www.safework.nsw.gov.au/__data/assets/pdf_file/0003/592743/interactive-diagram-retail.pdf</a:t>
            </a:r>
            <a:endParaRPr lang="en-GB" dirty="0"/>
          </a:p>
          <a:p>
            <a:endParaRPr lang="fr-CH"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Trainer may wish to print out the</a:t>
            </a:r>
            <a:r>
              <a:rPr lang="en-GB" baseline="0" dirty="0"/>
              <a:t> </a:t>
            </a:r>
            <a:r>
              <a:rPr lang="en-GB" dirty="0"/>
              <a:t>slides without the answers and share between participants, the slides showing the answers can be show after.</a:t>
            </a:r>
          </a:p>
          <a:p>
            <a:endParaRPr lang="fr-CH" baseline="0" dirty="0"/>
          </a:p>
          <a:p>
            <a:endParaRPr lang="fr-CH" baseline="0" dirty="0"/>
          </a:p>
          <a:p>
            <a:r>
              <a:rPr lang="fr-CH" baseline="0" dirty="0"/>
              <a:t>Trainer can further ask participants to differentiate between health and safety hazards</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54</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baseline="0" noProof="0" dirty="0"/>
              <a:t>Slide showing answers that appear</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55</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fr-CH" dirty="0"/>
              <a:t>The links contain interactive maps. Press on the hazards for description</a:t>
            </a:r>
            <a:r>
              <a:rPr lang="fr-CH" baseline="0" dirty="0"/>
              <a:t> to appear.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fr-CH" baseline="0" dirty="0">
              <a:hlinkClick r:id="rId3"/>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hlinkClick r:id="rId3"/>
              </a:rPr>
              <a:t>https://www.safework.nsw.gov.au/__data/assets/pdf_file/0011/547643/interactive-diagram-office.pdf</a:t>
            </a:r>
            <a:endParaRPr lang="en-GB" dirty="0"/>
          </a:p>
          <a:p>
            <a:r>
              <a:rPr lang="fr-CH" baseline="0" dirty="0"/>
              <a:t> </a:t>
            </a:r>
          </a:p>
          <a:p>
            <a:endParaRPr lang="fr-CH" baseline="0" dirty="0"/>
          </a:p>
          <a:p>
            <a:r>
              <a:rPr lang="en-US" baseline="0" dirty="0"/>
              <a:t>Trainer may wish to print out the slides without the answers and share between participants, the slides showing the answers can be show after.</a:t>
            </a:r>
          </a:p>
          <a:p>
            <a:endParaRPr lang="fr-CH" baseline="0" dirty="0"/>
          </a:p>
          <a:p>
            <a:endParaRPr lang="fr-CH" baseline="0" dirty="0"/>
          </a:p>
          <a:p>
            <a:r>
              <a:rPr lang="fr-CH" baseline="0" dirty="0"/>
              <a:t>Trainer can further ask participants to differentiate between health and safety hazards</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56</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baseline="0" noProof="0" dirty="0"/>
              <a:t>Slide showing answers that appear</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57</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We tend to pay attention only to the risk BUT we need to focus on the hazards when conducting risk assessments because any hazard that has not</a:t>
            </a:r>
            <a:r>
              <a:rPr lang="en-US" baseline="0" dirty="0"/>
              <a:t> been identified cannot be controlled and thus the risk cannot be assessed.</a:t>
            </a:r>
            <a:endParaRPr lang="en-U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60</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a:p>
            <a:r>
              <a:rPr lang="en-GB" dirty="0"/>
              <a:t>Relating to step 1 trainer to discuss ‘Identify hazards and</a:t>
            </a:r>
            <a:r>
              <a:rPr lang="en-GB" baseline="0" dirty="0"/>
              <a:t> </a:t>
            </a:r>
            <a:r>
              <a:rPr lang="en-GB" b="1" dirty="0"/>
              <a:t>why present</a:t>
            </a:r>
            <a:r>
              <a:rPr lang="en-GB" dirty="0"/>
              <a:t>’ the why present is important because if the reason the hazard is there can be identified then action can be taken to remove</a:t>
            </a:r>
            <a:r>
              <a:rPr lang="en-GB" baseline="0" dirty="0"/>
              <a:t> the hazard. For example in the accident causation chain slide no. 43 the oil on the floor presents a slip hazard why is the oil present because of inadequate maintenance. Thus if this is identified and maintenance improved then hazard is eliminated. This would be better than cleaning the floor as the oil will return when the machine leaks again. </a:t>
            </a:r>
          </a:p>
          <a:p>
            <a:endParaRPr lang="en-GB" baseline="0" dirty="0"/>
          </a:p>
          <a:p>
            <a:r>
              <a:rPr lang="en-US" dirty="0"/>
              <a:t>Why is hazard present e.g. Chemicals used for spot cleaning in RMG factories. Cleaning may be required on shirts because there is a machine being used in the manufacturing process that is marking the shirts and thus they need cleaning. If the machine is repaired then there will be no mark and then other workers will not have to use the chemical.</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61</a:t>
            </a:fld>
            <a:endParaRPr lang="en-GB"/>
          </a:p>
        </p:txBody>
      </p:sp>
    </p:spTree>
    <p:extLst>
      <p:ext uri="{BB962C8B-B14F-4D97-AF65-F5344CB8AC3E}">
        <p14:creationId xmlns:p14="http://schemas.microsoft.com/office/powerpoint/2010/main" val="218860578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baseline="0" dirty="0" err="1"/>
              <a:t>Highlight</a:t>
            </a:r>
            <a:r>
              <a:rPr lang="it-IT" baseline="0" dirty="0"/>
              <a:t> </a:t>
            </a:r>
            <a:r>
              <a:rPr lang="it-IT" baseline="0" dirty="0" err="1"/>
              <a:t>that</a:t>
            </a:r>
            <a:r>
              <a:rPr lang="it-IT" baseline="0" dirty="0"/>
              <a:t> ANYTHING can be a </a:t>
            </a:r>
            <a:r>
              <a:rPr lang="it-IT" baseline="0" dirty="0" err="1"/>
              <a:t>hazard</a:t>
            </a:r>
            <a:r>
              <a:rPr lang="it-IT" baseline="0" dirty="0"/>
              <a:t>: </a:t>
            </a:r>
            <a:r>
              <a:rPr lang="it-IT" baseline="0" dirty="0" err="1"/>
              <a:t>chemicals</a:t>
            </a:r>
            <a:r>
              <a:rPr lang="it-IT" baseline="0" dirty="0"/>
              <a:t> </a:t>
            </a:r>
            <a:r>
              <a:rPr lang="it-IT" baseline="0" dirty="0" err="1"/>
              <a:t>present</a:t>
            </a:r>
            <a:r>
              <a:rPr lang="it-IT" baseline="0" dirty="0"/>
              <a:t> </a:t>
            </a:r>
            <a:r>
              <a:rPr lang="it-IT" baseline="0" dirty="0" err="1"/>
              <a:t>at</a:t>
            </a:r>
            <a:r>
              <a:rPr lang="it-IT" baseline="0" dirty="0"/>
              <a:t> work, </a:t>
            </a:r>
            <a:r>
              <a:rPr lang="it-IT" baseline="0" dirty="0" err="1"/>
              <a:t>electricity</a:t>
            </a:r>
            <a:r>
              <a:rPr lang="it-IT" baseline="0" dirty="0"/>
              <a:t>, </a:t>
            </a:r>
            <a:r>
              <a:rPr lang="it-IT" baseline="0" dirty="0" err="1"/>
              <a:t>fire</a:t>
            </a:r>
            <a:r>
              <a:rPr lang="it-IT" baseline="0" dirty="0"/>
              <a:t>; </a:t>
            </a:r>
            <a:r>
              <a:rPr lang="it-IT" baseline="0" dirty="0" err="1"/>
              <a:t>environmental</a:t>
            </a:r>
            <a:r>
              <a:rPr lang="it-IT" baseline="0" dirty="0"/>
              <a:t> </a:t>
            </a:r>
            <a:r>
              <a:rPr lang="it-IT" baseline="0" dirty="0" err="1"/>
              <a:t>factors</a:t>
            </a:r>
            <a:r>
              <a:rPr lang="it-IT" baseline="0" dirty="0"/>
              <a:t> </a:t>
            </a:r>
            <a:r>
              <a:rPr lang="it-IT" baseline="0" dirty="0" err="1"/>
              <a:t>like</a:t>
            </a:r>
            <a:r>
              <a:rPr lang="it-IT" baseline="0" dirty="0"/>
              <a:t> temperature, </a:t>
            </a:r>
            <a:r>
              <a:rPr lang="it-IT" baseline="0" dirty="0" err="1"/>
              <a:t>humidity</a:t>
            </a:r>
            <a:r>
              <a:rPr lang="it-IT" baseline="0" dirty="0"/>
              <a:t>, </a:t>
            </a:r>
            <a:r>
              <a:rPr lang="it-IT" baseline="0" dirty="0" err="1"/>
              <a:t>illumination</a:t>
            </a:r>
            <a:r>
              <a:rPr lang="it-IT" baseline="0" dirty="0"/>
              <a:t>, </a:t>
            </a:r>
            <a:r>
              <a:rPr lang="it-IT" baseline="0" dirty="0" err="1"/>
              <a:t>noise</a:t>
            </a:r>
            <a:r>
              <a:rPr lang="it-IT" baseline="0" dirty="0"/>
              <a:t>, </a:t>
            </a:r>
            <a:r>
              <a:rPr lang="it-IT" baseline="0" dirty="0" err="1"/>
              <a:t>vibration</a:t>
            </a:r>
            <a:r>
              <a:rPr lang="it-IT" baseline="0" dirty="0"/>
              <a:t>, </a:t>
            </a:r>
            <a:r>
              <a:rPr lang="it-IT" baseline="0" dirty="0" err="1"/>
              <a:t>bacteria</a:t>
            </a:r>
            <a:r>
              <a:rPr lang="it-IT" baseline="0" dirty="0"/>
              <a:t>, </a:t>
            </a:r>
            <a:r>
              <a:rPr lang="it-IT" baseline="0" dirty="0" err="1"/>
              <a:t>viruses</a:t>
            </a:r>
            <a:r>
              <a:rPr lang="it-IT" baseline="0" dirty="0"/>
              <a:t>, </a:t>
            </a:r>
            <a:r>
              <a:rPr lang="it-IT" baseline="0" dirty="0" err="1"/>
              <a:t>mold</a:t>
            </a:r>
            <a:r>
              <a:rPr lang="it-IT" baseline="0" dirty="0"/>
              <a:t>, </a:t>
            </a:r>
            <a:r>
              <a:rPr lang="it-IT" baseline="0" dirty="0" err="1"/>
              <a:t>working</a:t>
            </a:r>
            <a:r>
              <a:rPr lang="it-IT" baseline="0" dirty="0"/>
              <a:t> </a:t>
            </a:r>
            <a:r>
              <a:rPr lang="it-IT" baseline="0" dirty="0" err="1"/>
              <a:t>procedures</a:t>
            </a:r>
            <a:r>
              <a:rPr lang="it-IT" baseline="0" dirty="0"/>
              <a:t> (work </a:t>
            </a:r>
            <a:r>
              <a:rPr lang="it-IT" baseline="0" dirty="0" err="1"/>
              <a:t>at</a:t>
            </a:r>
            <a:r>
              <a:rPr lang="it-IT" baseline="0" dirty="0"/>
              <a:t> </a:t>
            </a:r>
            <a:r>
              <a:rPr lang="it-IT" baseline="0" dirty="0" err="1"/>
              <a:t>height</a:t>
            </a:r>
            <a:r>
              <a:rPr lang="it-IT" baseline="0" dirty="0"/>
              <a:t>, night </a:t>
            </a:r>
            <a:r>
              <a:rPr lang="it-IT" baseline="0" dirty="0" err="1"/>
              <a:t>shifts</a:t>
            </a:r>
            <a:r>
              <a:rPr lang="it-IT" baseline="0" dirty="0"/>
              <a:t>), </a:t>
            </a:r>
            <a:r>
              <a:rPr lang="it-IT" baseline="0" dirty="0" err="1"/>
              <a:t>behaviours</a:t>
            </a:r>
            <a:r>
              <a:rPr lang="it-IT" baseline="0" dirty="0"/>
              <a:t> (</a:t>
            </a:r>
            <a:r>
              <a:rPr lang="it-IT" baseline="0" dirty="0" err="1"/>
              <a:t>harassment</a:t>
            </a:r>
            <a:r>
              <a:rPr lang="it-IT" baseline="0" dirty="0"/>
              <a:t>), </a:t>
            </a:r>
            <a:r>
              <a:rPr lang="it-IT" baseline="0" dirty="0" err="1"/>
              <a:t>wrong</a:t>
            </a:r>
            <a:r>
              <a:rPr lang="it-IT" baseline="0" dirty="0"/>
              <a:t> </a:t>
            </a:r>
            <a:r>
              <a:rPr lang="it-IT" baseline="0" dirty="0" err="1"/>
              <a:t>postures</a:t>
            </a:r>
            <a:r>
              <a:rPr lang="it-IT" baseline="0" dirty="0"/>
              <a:t>, </a:t>
            </a:r>
            <a:r>
              <a:rPr lang="it-IT" baseline="0" dirty="0" err="1"/>
              <a:t>repetitive</a:t>
            </a:r>
            <a:r>
              <a:rPr lang="it-IT" baseline="0" dirty="0"/>
              <a:t> work, etc. </a:t>
            </a:r>
            <a:endParaRPr lang="es-ES" dirty="0"/>
          </a:p>
          <a:p>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62</a:t>
            </a:fld>
            <a:endParaRPr lang="en-GB"/>
          </a:p>
        </p:txBody>
      </p:sp>
    </p:spTree>
    <p:extLst>
      <p:ext uri="{BB962C8B-B14F-4D97-AF65-F5344CB8AC3E}">
        <p14:creationId xmlns:p14="http://schemas.microsoft.com/office/powerpoint/2010/main" val="177381057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The trainer should ask participants</a:t>
            </a:r>
            <a:r>
              <a:rPr lang="en-GB" baseline="0" dirty="0"/>
              <a:t> about each of the above as to whether they are possible ways to identify hazards at their workplace:</a:t>
            </a:r>
          </a:p>
          <a:p>
            <a:r>
              <a:rPr lang="en-GB" baseline="0" dirty="0"/>
              <a:t>Information from previous workplace inspections</a:t>
            </a:r>
          </a:p>
          <a:p>
            <a:r>
              <a:rPr lang="en-GB" baseline="0" dirty="0"/>
              <a:t>Workplace incident forms previously mentioned – see what hazards caused the incident</a:t>
            </a:r>
          </a:p>
          <a:p>
            <a:r>
              <a:rPr lang="en-GB" baseline="0" dirty="0"/>
              <a:t>Conduct a new walk through the workplace and watch current systems of work</a:t>
            </a:r>
          </a:p>
          <a:p>
            <a:r>
              <a:rPr lang="en-GB" baseline="0" dirty="0"/>
              <a:t>Information from the OSH committee</a:t>
            </a:r>
          </a:p>
          <a:p>
            <a:r>
              <a:rPr lang="en-GB" baseline="0" dirty="0"/>
              <a:t>Warning signs / labels on products and machinery</a:t>
            </a:r>
          </a:p>
          <a:p>
            <a:r>
              <a:rPr lang="en-GB" baseline="0" dirty="0"/>
              <a:t>Manufacturers safe operating instructions / operation manuals</a:t>
            </a:r>
          </a:p>
          <a:p>
            <a:r>
              <a:rPr lang="en-GB" baseline="0" dirty="0"/>
              <a:t>OSH consultants reports if present </a:t>
            </a:r>
          </a:p>
          <a:p>
            <a:r>
              <a:rPr lang="en-GB" baseline="0" dirty="0"/>
              <a:t>Guidance available on the internet.</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63</a:t>
            </a:fld>
            <a:endParaRPr lang="en-GB"/>
          </a:p>
        </p:txBody>
      </p:sp>
    </p:spTree>
    <p:extLst>
      <p:ext uri="{BB962C8B-B14F-4D97-AF65-F5344CB8AC3E}">
        <p14:creationId xmlns:p14="http://schemas.microsoft.com/office/powerpoint/2010/main" val="360681381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64</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good way is to ask workers whether</a:t>
            </a:r>
            <a:r>
              <a:rPr lang="en-GB" baseline="0" dirty="0"/>
              <a:t> they have ever had a moment when they thought their heart flutters/stopped! Ask if anyone has used a mobile phone when driving (we are not encouraging this but many of us have!) When you read a message or look for a number and then look up and a car has stopped in front of you and you have to brake sharply and your heart flutters. </a:t>
            </a:r>
          </a:p>
          <a:p>
            <a:endParaRPr lang="en-GB" baseline="0" dirty="0"/>
          </a:p>
          <a:p>
            <a:r>
              <a:rPr lang="en-GB" baseline="0" dirty="0"/>
              <a:t>If workers can tell you when this has happened at work then you can identify what caused this (the hazard) and action can be taken.</a:t>
            </a:r>
          </a:p>
        </p:txBody>
      </p:sp>
      <p:sp>
        <p:nvSpPr>
          <p:cNvPr id="4" name="Slide Number Placeholder 3"/>
          <p:cNvSpPr>
            <a:spLocks noGrp="1"/>
          </p:cNvSpPr>
          <p:nvPr>
            <p:ph type="sldNum" sz="quarter" idx="10"/>
          </p:nvPr>
        </p:nvSpPr>
        <p:spPr/>
        <p:txBody>
          <a:bodyPr/>
          <a:lstStyle/>
          <a:p>
            <a:fld id="{D0826FEE-2901-4F80-B040-94DEDE5C3ECF}" type="slidenum">
              <a:rPr lang="en-GB" smtClean="0"/>
              <a:t>65</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it-IT" baseline="0" dirty="0"/>
              <a:t>A note of </a:t>
            </a:r>
            <a:r>
              <a:rPr lang="it-IT" baseline="0" dirty="0" err="1"/>
              <a:t>caution</a:t>
            </a:r>
            <a:r>
              <a:rPr lang="it-IT" baseline="0" dirty="0"/>
              <a:t> </a:t>
            </a:r>
            <a:r>
              <a:rPr lang="it-IT" baseline="0" dirty="0" err="1"/>
              <a:t>regarding</a:t>
            </a:r>
            <a:r>
              <a:rPr lang="it-IT" baseline="0" dirty="0"/>
              <a:t> </a:t>
            </a:r>
            <a:r>
              <a:rPr lang="it-IT" baseline="0" dirty="0" err="1"/>
              <a:t>checklists</a:t>
            </a:r>
            <a:r>
              <a:rPr lang="it-IT" baseline="0" dirty="0"/>
              <a:t> – </a:t>
            </a:r>
            <a:r>
              <a:rPr lang="it-IT" baseline="0" dirty="0" err="1"/>
              <a:t>If</a:t>
            </a:r>
            <a:r>
              <a:rPr lang="it-IT" baseline="0" dirty="0"/>
              <a:t> a </a:t>
            </a:r>
            <a:r>
              <a:rPr lang="it-IT" baseline="0" dirty="0" err="1"/>
              <a:t>hazard</a:t>
            </a:r>
            <a:r>
              <a:rPr lang="it-IT" baseline="0" dirty="0"/>
              <a:t> </a:t>
            </a:r>
            <a:r>
              <a:rPr lang="it-IT" baseline="0" dirty="0" err="1"/>
              <a:t>is</a:t>
            </a:r>
            <a:r>
              <a:rPr lang="it-IT" baseline="0" dirty="0"/>
              <a:t> </a:t>
            </a:r>
            <a:r>
              <a:rPr lang="it-IT" baseline="0" dirty="0" err="1"/>
              <a:t>not</a:t>
            </a:r>
            <a:r>
              <a:rPr lang="it-IT" baseline="0" dirty="0"/>
              <a:t> </a:t>
            </a:r>
            <a:r>
              <a:rPr lang="it-IT" baseline="0" dirty="0" err="1"/>
              <a:t>mentioned</a:t>
            </a:r>
            <a:r>
              <a:rPr lang="it-IT" baseline="0" dirty="0"/>
              <a:t> on the </a:t>
            </a:r>
            <a:r>
              <a:rPr lang="it-IT" baseline="0" dirty="0" err="1"/>
              <a:t>checklists</a:t>
            </a:r>
            <a:r>
              <a:rPr lang="it-IT" baseline="0" dirty="0"/>
              <a:t> </a:t>
            </a:r>
            <a:r>
              <a:rPr lang="it-IT" baseline="0" dirty="0" err="1"/>
              <a:t>it</a:t>
            </a:r>
            <a:r>
              <a:rPr lang="it-IT" baseline="0" dirty="0"/>
              <a:t> </a:t>
            </a:r>
            <a:r>
              <a:rPr lang="it-IT" baseline="0" dirty="0" err="1"/>
              <a:t>may</a:t>
            </a:r>
            <a:r>
              <a:rPr lang="it-IT" baseline="0" dirty="0"/>
              <a:t> be </a:t>
            </a:r>
            <a:r>
              <a:rPr lang="it-IT" baseline="0" dirty="0" err="1"/>
              <a:t>overlooked</a:t>
            </a:r>
            <a:r>
              <a:rPr lang="it-IT" baseline="0" dirty="0"/>
              <a:t>. Do </a:t>
            </a:r>
            <a:r>
              <a:rPr lang="it-IT" baseline="0" dirty="0" err="1"/>
              <a:t>not</a:t>
            </a:r>
            <a:r>
              <a:rPr lang="it-IT" baseline="0" dirty="0"/>
              <a:t> be </a:t>
            </a:r>
            <a:r>
              <a:rPr lang="it-IT" baseline="0" dirty="0" err="1"/>
              <a:t>blinkered</a:t>
            </a:r>
            <a:r>
              <a:rPr lang="it-IT" baseline="0" dirty="0"/>
              <a:t> to </a:t>
            </a:r>
            <a:r>
              <a:rPr lang="it-IT" baseline="0" dirty="0" err="1"/>
              <a:t>only</a:t>
            </a:r>
            <a:r>
              <a:rPr lang="it-IT" baseline="0" dirty="0"/>
              <a:t> </a:t>
            </a:r>
            <a:r>
              <a:rPr lang="it-IT" baseline="0" dirty="0" err="1"/>
              <a:t>using</a:t>
            </a:r>
            <a:r>
              <a:rPr lang="it-IT" baseline="0" dirty="0"/>
              <a:t> information on the </a:t>
            </a:r>
            <a:r>
              <a:rPr lang="it-IT" baseline="0" dirty="0" err="1"/>
              <a:t>checklist</a:t>
            </a:r>
            <a:r>
              <a:rPr lang="it-IT" baseline="0" dirty="0"/>
              <a:t>.</a:t>
            </a:r>
            <a:endParaRPr lang="es-ES" dirty="0"/>
          </a:p>
          <a:p>
            <a:endParaRPr lang="en-GB" dirty="0"/>
          </a:p>
          <a:p>
            <a:r>
              <a:rPr lang="en-GB" dirty="0"/>
              <a:t>Note for trainer-</a:t>
            </a:r>
            <a:r>
              <a:rPr lang="en-GB" baseline="0" dirty="0"/>
              <a:t> the checklist can also be developed for workplace inspections once the control measure identified as necessary have been put in place a person conducting the inspection can verify controls are being used appropriately</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66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a:t>The images on the right </a:t>
            </a:r>
            <a:r>
              <a:rPr lang="it-IT" dirty="0" err="1"/>
              <a:t>belong</a:t>
            </a:r>
            <a:r>
              <a:rPr lang="it-IT" dirty="0"/>
              <a:t> to </a:t>
            </a:r>
            <a:r>
              <a:rPr lang="it-IT" baseline="0" dirty="0"/>
              <a:t>a page and a single Checkpoint of the ILO </a:t>
            </a:r>
            <a:r>
              <a:rPr lang="it-IT" baseline="0" dirty="0" err="1"/>
              <a:t>Prevention</a:t>
            </a:r>
            <a:r>
              <a:rPr lang="it-IT" baseline="0" dirty="0"/>
              <a:t> and </a:t>
            </a:r>
            <a:r>
              <a:rPr lang="it-IT" baseline="0" dirty="0" err="1"/>
              <a:t>Mitigation</a:t>
            </a:r>
            <a:r>
              <a:rPr lang="it-IT" baseline="0" dirty="0"/>
              <a:t> of COVID-19 </a:t>
            </a:r>
            <a:r>
              <a:rPr lang="it-IT" baseline="0" dirty="0" err="1"/>
              <a:t>at</a:t>
            </a:r>
            <a:r>
              <a:rPr lang="it-IT" baseline="0" dirty="0"/>
              <a:t> Work Action </a:t>
            </a:r>
            <a:r>
              <a:rPr lang="it-IT" baseline="0" dirty="0" err="1"/>
              <a:t>Checklist</a:t>
            </a:r>
            <a:r>
              <a:rPr lang="it-IT" baseline="0" dirty="0"/>
              <a:t>, </a:t>
            </a:r>
            <a:r>
              <a:rPr lang="it-IT" baseline="0" dirty="0" err="1"/>
              <a:t>available</a:t>
            </a:r>
            <a:r>
              <a:rPr lang="it-IT" baseline="0" dirty="0"/>
              <a:t> </a:t>
            </a:r>
            <a:r>
              <a:rPr lang="it-IT" baseline="0" dirty="0" err="1"/>
              <a:t>at</a:t>
            </a:r>
            <a:r>
              <a:rPr lang="it-IT" baseline="0" dirty="0"/>
              <a:t>: </a:t>
            </a:r>
            <a:r>
              <a:rPr lang="it-IT" baseline="0" dirty="0" err="1"/>
              <a:t>https</a:t>
            </a:r>
            <a:r>
              <a:rPr lang="it-IT" baseline="0" dirty="0"/>
              <a:t>://</a:t>
            </a:r>
            <a:r>
              <a:rPr lang="it-IT" baseline="0" dirty="0" err="1"/>
              <a:t>www.ilo.org</a:t>
            </a:r>
            <a:r>
              <a:rPr lang="it-IT" baseline="0" dirty="0"/>
              <a:t>/wcmsp5/</a:t>
            </a:r>
            <a:r>
              <a:rPr lang="it-IT" baseline="0" dirty="0" err="1"/>
              <a:t>groups</a:t>
            </a:r>
            <a:r>
              <a:rPr lang="it-IT" baseline="0" dirty="0"/>
              <a:t>/public/---</a:t>
            </a:r>
            <a:r>
              <a:rPr lang="it-IT" baseline="0" dirty="0" err="1"/>
              <a:t>ed_protect</a:t>
            </a:r>
            <a:r>
              <a:rPr lang="it-IT" baseline="0" dirty="0"/>
              <a:t>/---</a:t>
            </a:r>
            <a:r>
              <a:rPr lang="it-IT" baseline="0" dirty="0" err="1"/>
              <a:t>protrav</a:t>
            </a:r>
            <a:r>
              <a:rPr lang="it-IT" baseline="0" dirty="0"/>
              <a:t>/---</a:t>
            </a:r>
            <a:r>
              <a:rPr lang="it-IT" baseline="0" dirty="0" err="1"/>
              <a:t>safework</a:t>
            </a:r>
            <a:r>
              <a:rPr lang="it-IT" baseline="0" dirty="0"/>
              <a:t>/</a:t>
            </a:r>
            <a:r>
              <a:rPr lang="it-IT" baseline="0" dirty="0" err="1"/>
              <a:t>documents</a:t>
            </a:r>
            <a:r>
              <a:rPr lang="it-IT" baseline="0" dirty="0"/>
              <a:t>/</a:t>
            </a:r>
            <a:r>
              <a:rPr lang="it-IT" baseline="0" dirty="0" err="1"/>
              <a:t>instructionalmaterial</a:t>
            </a:r>
            <a:r>
              <a:rPr lang="it-IT" baseline="0" dirty="0"/>
              <a:t>/wcms_741813.pdf</a:t>
            </a:r>
          </a:p>
          <a:p>
            <a:endParaRPr lang="it-IT" baseline="0" dirty="0"/>
          </a:p>
          <a:p>
            <a:r>
              <a:rPr lang="it-IT" baseline="0" dirty="0"/>
              <a:t>A note of </a:t>
            </a:r>
            <a:r>
              <a:rPr lang="it-IT" baseline="0" dirty="0" err="1"/>
              <a:t>caution</a:t>
            </a:r>
            <a:r>
              <a:rPr lang="it-IT" baseline="0" dirty="0"/>
              <a:t> </a:t>
            </a:r>
            <a:r>
              <a:rPr lang="it-IT" baseline="0" dirty="0" err="1"/>
              <a:t>regarding</a:t>
            </a:r>
            <a:r>
              <a:rPr lang="it-IT" baseline="0" dirty="0"/>
              <a:t> </a:t>
            </a:r>
            <a:r>
              <a:rPr lang="it-IT" baseline="0" dirty="0" err="1"/>
              <a:t>checklists</a:t>
            </a:r>
            <a:r>
              <a:rPr lang="it-IT" baseline="0" dirty="0"/>
              <a:t> – </a:t>
            </a:r>
            <a:r>
              <a:rPr lang="it-IT" baseline="0" dirty="0" err="1"/>
              <a:t>If</a:t>
            </a:r>
            <a:r>
              <a:rPr lang="it-IT" baseline="0" dirty="0"/>
              <a:t> a </a:t>
            </a:r>
            <a:r>
              <a:rPr lang="it-IT" baseline="0" dirty="0" err="1"/>
              <a:t>hazard</a:t>
            </a:r>
            <a:r>
              <a:rPr lang="it-IT" baseline="0" dirty="0"/>
              <a:t> </a:t>
            </a:r>
            <a:r>
              <a:rPr lang="it-IT" baseline="0" dirty="0" err="1"/>
              <a:t>is</a:t>
            </a:r>
            <a:r>
              <a:rPr lang="it-IT" baseline="0" dirty="0"/>
              <a:t> </a:t>
            </a:r>
            <a:r>
              <a:rPr lang="it-IT" baseline="0" dirty="0" err="1"/>
              <a:t>not</a:t>
            </a:r>
            <a:r>
              <a:rPr lang="it-IT" baseline="0" dirty="0"/>
              <a:t> </a:t>
            </a:r>
            <a:r>
              <a:rPr lang="it-IT" baseline="0" dirty="0" err="1"/>
              <a:t>mentioned</a:t>
            </a:r>
            <a:r>
              <a:rPr lang="it-IT" baseline="0" dirty="0"/>
              <a:t> on the </a:t>
            </a:r>
            <a:r>
              <a:rPr lang="it-IT" baseline="0" dirty="0" err="1"/>
              <a:t>checklists</a:t>
            </a:r>
            <a:r>
              <a:rPr lang="it-IT" baseline="0" dirty="0"/>
              <a:t> </a:t>
            </a:r>
            <a:r>
              <a:rPr lang="it-IT" baseline="0" dirty="0" err="1"/>
              <a:t>it</a:t>
            </a:r>
            <a:r>
              <a:rPr lang="it-IT" baseline="0" dirty="0"/>
              <a:t> </a:t>
            </a:r>
            <a:r>
              <a:rPr lang="it-IT" baseline="0" dirty="0" err="1"/>
              <a:t>may</a:t>
            </a:r>
            <a:r>
              <a:rPr lang="it-IT" baseline="0" dirty="0"/>
              <a:t> be </a:t>
            </a:r>
            <a:r>
              <a:rPr lang="it-IT" baseline="0" dirty="0" err="1"/>
              <a:t>overlooked</a:t>
            </a:r>
            <a:r>
              <a:rPr lang="it-IT" baseline="0" dirty="0"/>
              <a:t>, </a:t>
            </a:r>
            <a:r>
              <a:rPr lang="it-IT" b="1" baseline="0" dirty="0"/>
              <a:t>do </a:t>
            </a:r>
            <a:r>
              <a:rPr lang="it-IT" b="1" baseline="0" dirty="0" err="1"/>
              <a:t>not</a:t>
            </a:r>
            <a:r>
              <a:rPr lang="it-IT" b="1" baseline="0" dirty="0"/>
              <a:t> </a:t>
            </a:r>
            <a:r>
              <a:rPr lang="it-IT" baseline="0" dirty="0"/>
              <a:t>be </a:t>
            </a:r>
            <a:r>
              <a:rPr lang="it-IT" baseline="0" dirty="0" err="1"/>
              <a:t>blinkered</a:t>
            </a:r>
            <a:r>
              <a:rPr lang="it-IT" baseline="0" dirty="0"/>
              <a:t> to </a:t>
            </a:r>
            <a:r>
              <a:rPr lang="it-IT" baseline="0" dirty="0" err="1"/>
              <a:t>only</a:t>
            </a:r>
            <a:r>
              <a:rPr lang="it-IT" baseline="0" dirty="0"/>
              <a:t> information on the </a:t>
            </a:r>
            <a:r>
              <a:rPr lang="it-IT" baseline="0" dirty="0" err="1"/>
              <a:t>checklist</a:t>
            </a:r>
            <a:r>
              <a:rPr lang="it-IT" baseline="0" dirty="0"/>
              <a:t>.</a:t>
            </a:r>
            <a:endParaRPr lang="es-ES" dirty="0"/>
          </a:p>
        </p:txBody>
      </p:sp>
      <p:sp>
        <p:nvSpPr>
          <p:cNvPr id="4" name="Slide Number Placeholder 3"/>
          <p:cNvSpPr>
            <a:spLocks noGrp="1"/>
          </p:cNvSpPr>
          <p:nvPr>
            <p:ph type="sldNum" sz="quarter" idx="10"/>
          </p:nvPr>
        </p:nvSpPr>
        <p:spPr/>
        <p:txBody>
          <a:bodyPr/>
          <a:lstStyle/>
          <a:p>
            <a:fld id="{D0826FEE-2901-4F80-B040-94DEDE5C3ECF}" type="slidenum">
              <a:rPr lang="en-GB" smtClean="0"/>
              <a:t>67</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ES" dirty="0"/>
          </a:p>
        </p:txBody>
      </p:sp>
      <p:sp>
        <p:nvSpPr>
          <p:cNvPr id="4" name="Slide Number Placeholder 3"/>
          <p:cNvSpPr>
            <a:spLocks noGrp="1"/>
          </p:cNvSpPr>
          <p:nvPr>
            <p:ph type="sldNum" sz="quarter" idx="10"/>
          </p:nvPr>
        </p:nvSpPr>
        <p:spPr/>
        <p:txBody>
          <a:bodyPr/>
          <a:lstStyle/>
          <a:p>
            <a:fld id="{D0826FEE-2901-4F80-B040-94DEDE5C3ECF}" type="slidenum">
              <a:rPr lang="en-GB" smtClean="0"/>
              <a:t>68</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Remind that ALL hazardous</a:t>
            </a:r>
            <a:r>
              <a:rPr lang="en-GB" baseline="0" noProof="0" dirty="0"/>
              <a:t> products</a:t>
            </a:r>
            <a:r>
              <a:rPr lang="en-GB" noProof="0" dirty="0"/>
              <a:t> present at the workplace must</a:t>
            </a:r>
            <a:r>
              <a:rPr lang="en-GB" baseline="0" noProof="0" dirty="0"/>
              <a:t> be kept in labelled containers!</a:t>
            </a:r>
            <a:endParaRPr lang="en-GB" noProof="0" dirty="0"/>
          </a:p>
        </p:txBody>
      </p:sp>
      <p:sp>
        <p:nvSpPr>
          <p:cNvPr id="4" name="Slide Number Placeholder 3"/>
          <p:cNvSpPr>
            <a:spLocks noGrp="1"/>
          </p:cNvSpPr>
          <p:nvPr>
            <p:ph type="sldNum" sz="quarter" idx="10"/>
          </p:nvPr>
        </p:nvSpPr>
        <p:spPr/>
        <p:txBody>
          <a:bodyPr/>
          <a:lstStyle/>
          <a:p>
            <a:fld id="{D0826FEE-2901-4F80-B040-94DEDE5C3ECF}" type="slidenum">
              <a:rPr lang="en-GB" smtClean="0"/>
              <a:t>69</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Ask participants</a:t>
            </a:r>
            <a:r>
              <a:rPr lang="en-GB" baseline="0" dirty="0"/>
              <a:t> if they are familial with SDS at their workplace and if SDS in their country must have 16 points. Emphasize that the product has to be used as indicated by </a:t>
            </a:r>
            <a:r>
              <a:rPr lang="en-US" dirty="0"/>
              <a:t>manufacturer; otherwise the advice provided on the SDS (and label) may not apply, or the protective measures listed may not be adequate.</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70</a:t>
            </a:fld>
            <a:endParaRPr lang="en-GB"/>
          </a:p>
        </p:txBody>
      </p:sp>
    </p:spTree>
    <p:extLst>
      <p:ext uri="{BB962C8B-B14F-4D97-AF65-F5344CB8AC3E}">
        <p14:creationId xmlns:p14="http://schemas.microsoft.com/office/powerpoint/2010/main" val="1773810579"/>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baseline="0" dirty="0"/>
              <a:t>Workers have the right to be adequately informed on the hazards at the workplace, they also have the right to refuse unsafe work. </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71</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it-IT" baseline="0" dirty="0"/>
              <a:t>A note of </a:t>
            </a:r>
            <a:r>
              <a:rPr lang="it-IT" baseline="0" dirty="0" err="1"/>
              <a:t>caution</a:t>
            </a:r>
            <a:r>
              <a:rPr lang="it-IT" baseline="0" dirty="0"/>
              <a:t> </a:t>
            </a:r>
            <a:r>
              <a:rPr lang="it-IT" baseline="0" dirty="0" err="1"/>
              <a:t>regarding</a:t>
            </a:r>
            <a:r>
              <a:rPr lang="it-IT" baseline="0" dirty="0"/>
              <a:t> </a:t>
            </a:r>
            <a:r>
              <a:rPr lang="it-IT" baseline="0" dirty="0" err="1"/>
              <a:t>checklists</a:t>
            </a:r>
            <a:r>
              <a:rPr lang="it-IT" baseline="0" dirty="0"/>
              <a:t> – </a:t>
            </a:r>
            <a:r>
              <a:rPr lang="it-IT" baseline="0" dirty="0" err="1"/>
              <a:t>If</a:t>
            </a:r>
            <a:r>
              <a:rPr lang="it-IT" baseline="0" dirty="0"/>
              <a:t> a </a:t>
            </a:r>
            <a:r>
              <a:rPr lang="it-IT" baseline="0" dirty="0" err="1"/>
              <a:t>hazard</a:t>
            </a:r>
            <a:r>
              <a:rPr lang="it-IT" baseline="0" dirty="0"/>
              <a:t> </a:t>
            </a:r>
            <a:r>
              <a:rPr lang="it-IT" baseline="0" dirty="0" err="1"/>
              <a:t>is</a:t>
            </a:r>
            <a:r>
              <a:rPr lang="it-IT" baseline="0" dirty="0"/>
              <a:t> </a:t>
            </a:r>
            <a:r>
              <a:rPr lang="it-IT" baseline="0" dirty="0" err="1"/>
              <a:t>not</a:t>
            </a:r>
            <a:r>
              <a:rPr lang="it-IT" baseline="0" dirty="0"/>
              <a:t> </a:t>
            </a:r>
            <a:r>
              <a:rPr lang="it-IT" baseline="0" dirty="0" err="1"/>
              <a:t>mentioned</a:t>
            </a:r>
            <a:r>
              <a:rPr lang="it-IT" baseline="0" dirty="0"/>
              <a:t> on the </a:t>
            </a:r>
            <a:r>
              <a:rPr lang="it-IT" baseline="0" dirty="0" err="1"/>
              <a:t>checklists</a:t>
            </a:r>
            <a:r>
              <a:rPr lang="it-IT" baseline="0" dirty="0"/>
              <a:t> </a:t>
            </a:r>
            <a:r>
              <a:rPr lang="it-IT" baseline="0" dirty="0" err="1"/>
              <a:t>it</a:t>
            </a:r>
            <a:r>
              <a:rPr lang="it-IT" baseline="0" dirty="0"/>
              <a:t> </a:t>
            </a:r>
            <a:r>
              <a:rPr lang="it-IT" baseline="0" dirty="0" err="1"/>
              <a:t>may</a:t>
            </a:r>
            <a:r>
              <a:rPr lang="it-IT" baseline="0" dirty="0"/>
              <a:t> be </a:t>
            </a:r>
            <a:r>
              <a:rPr lang="it-IT" baseline="0" dirty="0" err="1"/>
              <a:t>overlooked</a:t>
            </a:r>
            <a:r>
              <a:rPr lang="it-IT" baseline="0" dirty="0"/>
              <a:t>. Do </a:t>
            </a:r>
            <a:r>
              <a:rPr lang="it-IT" baseline="0" dirty="0" err="1"/>
              <a:t>not</a:t>
            </a:r>
            <a:r>
              <a:rPr lang="it-IT" baseline="0" dirty="0"/>
              <a:t> be </a:t>
            </a:r>
            <a:r>
              <a:rPr lang="it-IT" baseline="0" dirty="0" err="1"/>
              <a:t>blinkered</a:t>
            </a:r>
            <a:r>
              <a:rPr lang="it-IT" baseline="0" dirty="0"/>
              <a:t> to </a:t>
            </a:r>
            <a:r>
              <a:rPr lang="it-IT" baseline="0" dirty="0" err="1"/>
              <a:t>only</a:t>
            </a:r>
            <a:r>
              <a:rPr lang="it-IT" baseline="0" dirty="0"/>
              <a:t> </a:t>
            </a:r>
            <a:r>
              <a:rPr lang="it-IT" baseline="0" dirty="0" err="1"/>
              <a:t>using</a:t>
            </a:r>
            <a:r>
              <a:rPr lang="it-IT" baseline="0" dirty="0"/>
              <a:t> information on the </a:t>
            </a:r>
            <a:r>
              <a:rPr lang="it-IT" baseline="0" dirty="0" err="1"/>
              <a:t>checklist</a:t>
            </a:r>
            <a:r>
              <a:rPr lang="it-IT" baseline="0" dirty="0"/>
              <a:t>.</a:t>
            </a:r>
            <a:endParaRPr lang="es-ES" dirty="0"/>
          </a:p>
          <a:p>
            <a:endParaRPr lang="en-GB" dirty="0"/>
          </a:p>
          <a:p>
            <a:r>
              <a:rPr lang="en-GB" dirty="0"/>
              <a:t>Note for trainer-</a:t>
            </a:r>
            <a:r>
              <a:rPr lang="en-GB" baseline="0" dirty="0"/>
              <a:t> the checklist can also be developed for workplace inspections once the control measure identified as necessary have been put in place a person conducting the inspection can verify controls are being used appropriately</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72</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noProof="0" dirty="0"/>
              <a:t>Draw main features on the map:</a:t>
            </a:r>
            <a:r>
              <a:rPr lang="en-GB" baseline="0" noProof="0" dirty="0"/>
              <a:t> doors, stairs, windows, machinery. Staff placement can also be added (e.g. emergency brigades etc.). Risks can be highlighted in red (or using a different </a:t>
            </a:r>
            <a:r>
              <a:rPr lang="en-GB" baseline="0" noProof="0" dirty="0" err="1"/>
              <a:t>color</a:t>
            </a:r>
            <a:r>
              <a:rPr lang="en-GB" baseline="0" noProof="0" dirty="0"/>
              <a:t> for each risk). The hazards and risk control measures are indicated in the two columns on the right</a:t>
            </a:r>
            <a:r>
              <a:rPr lang="it-IT" baseline="0" dirty="0"/>
              <a:t>. </a:t>
            </a:r>
          </a:p>
          <a:p>
            <a:r>
              <a:rPr lang="it-IT" baseline="0" dirty="0" err="1"/>
              <a:t>It</a:t>
            </a:r>
            <a:r>
              <a:rPr lang="it-IT" baseline="0" dirty="0"/>
              <a:t> </a:t>
            </a:r>
            <a:r>
              <a:rPr lang="it-IT" baseline="0" dirty="0" err="1"/>
              <a:t>is</a:t>
            </a:r>
            <a:r>
              <a:rPr lang="it-IT" baseline="0" dirty="0"/>
              <a:t> </a:t>
            </a:r>
            <a:r>
              <a:rPr lang="it-IT" baseline="0" dirty="0" err="1"/>
              <a:t>important</a:t>
            </a:r>
            <a:r>
              <a:rPr lang="it-IT" baseline="0" dirty="0"/>
              <a:t> to file and update </a:t>
            </a:r>
            <a:r>
              <a:rPr lang="it-IT" baseline="0" dirty="0" err="1"/>
              <a:t>these</a:t>
            </a:r>
            <a:r>
              <a:rPr lang="it-IT" baseline="0" dirty="0"/>
              <a:t> </a:t>
            </a:r>
            <a:r>
              <a:rPr lang="it-IT" baseline="0" dirty="0" err="1"/>
              <a:t>maps</a:t>
            </a:r>
            <a:r>
              <a:rPr lang="it-IT" baseline="0" dirty="0"/>
              <a:t> </a:t>
            </a:r>
            <a:r>
              <a:rPr lang="it-IT" baseline="0" dirty="0" err="1"/>
              <a:t>as</a:t>
            </a:r>
            <a:r>
              <a:rPr lang="it-IT" baseline="0" dirty="0"/>
              <a:t> </a:t>
            </a:r>
            <a:r>
              <a:rPr lang="it-IT" baseline="0" dirty="0" err="1"/>
              <a:t>needed</a:t>
            </a:r>
            <a:r>
              <a:rPr lang="it-IT" baseline="0" dirty="0"/>
              <a:t> (e.g. new </a:t>
            </a:r>
            <a:r>
              <a:rPr lang="it-IT" baseline="0" dirty="0" err="1"/>
              <a:t>risks</a:t>
            </a:r>
            <a:r>
              <a:rPr lang="it-IT" baseline="0" dirty="0"/>
              <a:t>, </a:t>
            </a:r>
            <a:r>
              <a:rPr lang="it-IT" baseline="0" dirty="0" err="1"/>
              <a:t>elimination</a:t>
            </a:r>
            <a:r>
              <a:rPr lang="it-IT" baseline="0" dirty="0"/>
              <a:t> of </a:t>
            </a:r>
            <a:r>
              <a:rPr lang="it-IT" baseline="0" dirty="0" err="1"/>
              <a:t>old</a:t>
            </a:r>
            <a:r>
              <a:rPr lang="it-IT" baseline="0" dirty="0"/>
              <a:t> </a:t>
            </a:r>
            <a:r>
              <a:rPr lang="it-IT" baseline="0" dirty="0" err="1"/>
              <a:t>risks</a:t>
            </a:r>
            <a:r>
              <a:rPr lang="it-IT" baseline="0" dirty="0"/>
              <a:t>, etc.).</a:t>
            </a:r>
          </a:p>
          <a:p>
            <a:pPr marL="0" marR="0" lvl="0" indent="0" algn="l" defTabSz="914400" rtl="0" eaLnBrk="0" fontAlgn="base" latinLnBrk="0" hangingPunct="0">
              <a:lnSpc>
                <a:spcPct val="100000"/>
              </a:lnSpc>
              <a:spcBef>
                <a:spcPct val="30000"/>
              </a:spcBef>
              <a:spcAft>
                <a:spcPct val="0"/>
              </a:spcAft>
              <a:buClrTx/>
              <a:buSzTx/>
              <a:buFontTx/>
              <a:buNone/>
              <a:tabLst/>
              <a:defRPr/>
            </a:pPr>
            <a:r>
              <a:rPr lang="it-IT" baseline="0" dirty="0" err="1"/>
              <a:t>Highlight</a:t>
            </a:r>
            <a:r>
              <a:rPr lang="it-IT" baseline="0" dirty="0"/>
              <a:t> </a:t>
            </a:r>
            <a:r>
              <a:rPr lang="it-IT" b="0" baseline="0" dirty="0" err="1"/>
              <a:t>that</a:t>
            </a:r>
            <a:r>
              <a:rPr lang="it-IT" b="0" baseline="0" dirty="0"/>
              <a:t> </a:t>
            </a:r>
            <a:r>
              <a:rPr lang="en-US" sz="1200" b="0" baseline="0" dirty="0"/>
              <a:t>s</a:t>
            </a:r>
            <a:r>
              <a:rPr lang="en-US" sz="1200" b="0" dirty="0"/>
              <a:t>lips and trips </a:t>
            </a:r>
            <a:r>
              <a:rPr lang="en-GB" sz="1200" b="0" dirty="0"/>
              <a:t>account for about a third of all reported major injuries. 95% of those injuries involve fractures of arms, wrists and ankles. </a:t>
            </a:r>
            <a:endParaRPr lang="es-ES" sz="1200" b="0" dirty="0"/>
          </a:p>
          <a:p>
            <a:endParaRPr lang="es-ES" dirty="0"/>
          </a:p>
          <a:p>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73</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dirty="0" err="1"/>
              <a:t>Encourage</a:t>
            </a:r>
            <a:r>
              <a:rPr lang="it-IT" dirty="0"/>
              <a:t> </a:t>
            </a:r>
            <a:r>
              <a:rPr lang="it-IT" dirty="0" err="1"/>
              <a:t>participants</a:t>
            </a:r>
            <a:r>
              <a:rPr lang="it-IT" dirty="0"/>
              <a:t> to indicate </a:t>
            </a:r>
            <a:r>
              <a:rPr lang="it-IT" dirty="0" err="1"/>
              <a:t>what</a:t>
            </a:r>
            <a:r>
              <a:rPr lang="it-IT" dirty="0"/>
              <a:t> </a:t>
            </a:r>
            <a:r>
              <a:rPr lang="it-IT" dirty="0" err="1"/>
              <a:t>other</a:t>
            </a:r>
            <a:r>
              <a:rPr lang="it-IT" dirty="0"/>
              <a:t> </a:t>
            </a:r>
            <a:r>
              <a:rPr lang="it-IT" dirty="0" err="1"/>
              <a:t>hazards</a:t>
            </a:r>
            <a:r>
              <a:rPr lang="it-IT" dirty="0"/>
              <a:t> can be </a:t>
            </a:r>
            <a:r>
              <a:rPr lang="it-IT" dirty="0" err="1"/>
              <a:t>found</a:t>
            </a:r>
            <a:r>
              <a:rPr lang="it-IT" baseline="0" dirty="0"/>
              <a:t> in </a:t>
            </a:r>
            <a:r>
              <a:rPr lang="it-IT" baseline="0" dirty="0" err="1"/>
              <a:t>woodworking</a:t>
            </a:r>
            <a:r>
              <a:rPr lang="it-IT" baseline="0" dirty="0"/>
              <a:t>. </a:t>
            </a:r>
            <a:endParaRPr lang="es-E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Due to workers’ knowledge of their workplaces (including any previous near misses or accidents), they</a:t>
            </a:r>
            <a:r>
              <a:rPr lang="en-GB" sz="1200" kern="1200" baseline="0" dirty="0">
                <a:solidFill>
                  <a:schemeClr val="tx1"/>
                </a:solidFill>
                <a:effectLst/>
                <a:latin typeface="+mn-lt"/>
                <a:ea typeface="+mn-ea"/>
                <a:cs typeface="+mn-cs"/>
              </a:rPr>
              <a:t> can contribute to find out workplace hazards that could be overlooked by external observers. </a:t>
            </a:r>
            <a:r>
              <a:rPr lang="en-GB" sz="1200" kern="1200" dirty="0">
                <a:solidFill>
                  <a:schemeClr val="tx1"/>
                </a:solidFill>
                <a:effectLst/>
                <a:latin typeface="+mn-lt"/>
                <a:ea typeface="+mn-ea"/>
                <a:cs typeface="+mn-cs"/>
              </a:rPr>
              <a:t>  </a:t>
            </a:r>
            <a:endParaRPr lang="es-ES"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74</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err="1"/>
              <a:t>F</a:t>
            </a:r>
            <a:r>
              <a:rPr lang="it-IT" dirty="0"/>
              <a:t>/</a:t>
            </a:r>
            <a:r>
              <a:rPr lang="it-IT" dirty="0" err="1"/>
              <a:t>N</a:t>
            </a:r>
            <a:r>
              <a:rPr lang="it-IT" baseline="0" dirty="0"/>
              <a:t> 3 « </a:t>
            </a:r>
            <a:r>
              <a:rPr lang="it-IT" baseline="0" dirty="0" err="1"/>
              <a:t>Identify</a:t>
            </a:r>
            <a:r>
              <a:rPr lang="it-IT" baseline="0" dirty="0"/>
              <a:t> </a:t>
            </a:r>
            <a:r>
              <a:rPr lang="it-IT" baseline="0" dirty="0" err="1"/>
              <a:t>hazards</a:t>
            </a:r>
            <a:r>
              <a:rPr lang="it-IT" baseline="0" dirty="0"/>
              <a:t> </a:t>
            </a:r>
            <a:r>
              <a:rPr lang="it-IT" baseline="0" dirty="0" err="1"/>
              <a:t>at</a:t>
            </a:r>
            <a:r>
              <a:rPr lang="it-IT" baseline="0" dirty="0"/>
              <a:t> </a:t>
            </a:r>
            <a:r>
              <a:rPr lang="it-IT" baseline="0" dirty="0" err="1"/>
              <a:t>your</a:t>
            </a:r>
            <a:r>
              <a:rPr lang="it-IT" baseline="0" dirty="0"/>
              <a:t> </a:t>
            </a:r>
            <a:r>
              <a:rPr lang="it-IT" baseline="0" dirty="0" err="1"/>
              <a:t>workplace</a:t>
            </a:r>
            <a:r>
              <a:rPr lang="it-IT" baseline="0" dirty="0"/>
              <a:t>». </a:t>
            </a:r>
            <a:r>
              <a:rPr lang="it-IT" dirty="0" err="1"/>
              <a:t>Ask</a:t>
            </a:r>
            <a:r>
              <a:rPr lang="it-IT" dirty="0"/>
              <a:t> </a:t>
            </a:r>
            <a:r>
              <a:rPr lang="it-IT" dirty="0" err="1"/>
              <a:t>participants</a:t>
            </a:r>
            <a:r>
              <a:rPr lang="it-IT" dirty="0"/>
              <a:t> to </a:t>
            </a:r>
            <a:r>
              <a:rPr lang="it-IT" dirty="0" err="1"/>
              <a:t>write</a:t>
            </a:r>
            <a:r>
              <a:rPr lang="it-IT" dirty="0"/>
              <a:t> down </a:t>
            </a:r>
            <a:r>
              <a:rPr lang="it-IT" dirty="0" err="1"/>
              <a:t>their</a:t>
            </a:r>
            <a:r>
              <a:rPr lang="it-IT" dirty="0"/>
              <a:t> </a:t>
            </a:r>
            <a:r>
              <a:rPr lang="it-IT" dirty="0" err="1"/>
              <a:t>answers</a:t>
            </a:r>
            <a:r>
              <a:rPr lang="it-IT" dirty="0"/>
              <a:t>. </a:t>
            </a:r>
          </a:p>
          <a:p>
            <a:endParaRPr lang="it-IT" dirty="0"/>
          </a:p>
          <a:p>
            <a:r>
              <a:rPr lang="it-IT" dirty="0"/>
              <a:t>Note for trainer:</a:t>
            </a:r>
            <a:r>
              <a:rPr lang="it-IT" baseline="0" dirty="0"/>
              <a:t> </a:t>
            </a:r>
            <a:r>
              <a:rPr lang="it-IT" baseline="0" dirty="0" err="1"/>
              <a:t>Ensure</a:t>
            </a:r>
            <a:r>
              <a:rPr lang="it-IT" baseline="0" dirty="0"/>
              <a:t> </a:t>
            </a:r>
            <a:r>
              <a:rPr lang="it-IT" baseline="0" dirty="0" err="1"/>
              <a:t>at</a:t>
            </a:r>
            <a:r>
              <a:rPr lang="it-IT" baseline="0" dirty="0"/>
              <a:t> </a:t>
            </a:r>
            <a:r>
              <a:rPr lang="it-IT" baseline="0" dirty="0" err="1"/>
              <a:t>least</a:t>
            </a:r>
            <a:r>
              <a:rPr lang="it-IT" baseline="0" dirty="0"/>
              <a:t> </a:t>
            </a:r>
            <a:r>
              <a:rPr lang="it-IT" baseline="0" dirty="0" err="1"/>
              <a:t>one</a:t>
            </a:r>
            <a:r>
              <a:rPr lang="it-IT" baseline="0" dirty="0"/>
              <a:t> of the </a:t>
            </a:r>
            <a:r>
              <a:rPr lang="it-IT" baseline="0" dirty="0" err="1"/>
              <a:t>hazards</a:t>
            </a:r>
            <a:r>
              <a:rPr lang="it-IT" baseline="0" dirty="0"/>
              <a:t> </a:t>
            </a:r>
            <a:r>
              <a:rPr lang="it-IT" baseline="0" dirty="0" err="1"/>
              <a:t>is</a:t>
            </a:r>
            <a:r>
              <a:rPr lang="it-IT" baseline="0" dirty="0"/>
              <a:t> </a:t>
            </a:r>
            <a:r>
              <a:rPr lang="it-IT" baseline="0" dirty="0" err="1"/>
              <a:t>significant</a:t>
            </a:r>
            <a:r>
              <a:rPr lang="it-IT" baseline="0" dirty="0"/>
              <a:t> and </a:t>
            </a:r>
            <a:r>
              <a:rPr lang="it-IT" baseline="0" dirty="0" err="1"/>
              <a:t>able</a:t>
            </a:r>
            <a:r>
              <a:rPr lang="it-IT" baseline="0" dirty="0"/>
              <a:t> to </a:t>
            </a:r>
            <a:r>
              <a:rPr lang="it-IT" baseline="0" dirty="0" err="1"/>
              <a:t>casue</a:t>
            </a:r>
            <a:r>
              <a:rPr lang="it-IT" baseline="0" dirty="0"/>
              <a:t> </a:t>
            </a:r>
            <a:r>
              <a:rPr lang="it-IT" baseline="0" dirty="0" err="1"/>
              <a:t>significant</a:t>
            </a:r>
            <a:r>
              <a:rPr lang="it-IT" baseline="0" dirty="0"/>
              <a:t> </a:t>
            </a:r>
            <a:r>
              <a:rPr lang="it-IT" baseline="0" dirty="0" err="1"/>
              <a:t>risk</a:t>
            </a:r>
            <a:r>
              <a:rPr lang="it-IT" baseline="0" dirty="0"/>
              <a:t> </a:t>
            </a:r>
            <a:r>
              <a:rPr lang="it-IT" baseline="0" dirty="0" err="1"/>
              <a:t>as</a:t>
            </a:r>
            <a:r>
              <a:rPr lang="it-IT" baseline="0" dirty="0"/>
              <a:t> </a:t>
            </a:r>
            <a:r>
              <a:rPr lang="it-IT" baseline="0" dirty="0" err="1"/>
              <a:t>these</a:t>
            </a:r>
            <a:r>
              <a:rPr lang="it-IT" baseline="0" dirty="0"/>
              <a:t> </a:t>
            </a:r>
            <a:r>
              <a:rPr lang="it-IT" baseline="0" dirty="0" err="1"/>
              <a:t>will</a:t>
            </a:r>
            <a:r>
              <a:rPr lang="it-IT" baseline="0" dirty="0"/>
              <a:t> be </a:t>
            </a:r>
            <a:r>
              <a:rPr lang="it-IT" baseline="0" dirty="0" err="1"/>
              <a:t>worked</a:t>
            </a:r>
            <a:r>
              <a:rPr lang="it-IT" baseline="0" dirty="0"/>
              <a:t> on </a:t>
            </a:r>
            <a:r>
              <a:rPr lang="it-IT" baseline="0" dirty="0" err="1"/>
              <a:t>later</a:t>
            </a:r>
            <a:r>
              <a:rPr lang="it-IT" baseline="0" dirty="0"/>
              <a:t>! </a:t>
            </a:r>
          </a:p>
          <a:p>
            <a:endParaRPr lang="it-IT" baseline="0" dirty="0"/>
          </a:p>
          <a:p>
            <a:r>
              <a:rPr lang="it-IT" baseline="0" dirty="0" err="1"/>
              <a:t>Ask</a:t>
            </a:r>
            <a:r>
              <a:rPr lang="it-IT" baseline="0" dirty="0"/>
              <a:t> </a:t>
            </a:r>
            <a:r>
              <a:rPr lang="it-IT" baseline="0" dirty="0" err="1"/>
              <a:t>participants</a:t>
            </a:r>
            <a:r>
              <a:rPr lang="it-IT" baseline="0" dirty="0"/>
              <a:t> to </a:t>
            </a:r>
            <a:r>
              <a:rPr lang="it-IT" baseline="0" dirty="0" err="1"/>
              <a:t>present</a:t>
            </a:r>
            <a:r>
              <a:rPr lang="it-IT" baseline="0" dirty="0"/>
              <a:t> the list the idea </a:t>
            </a:r>
            <a:r>
              <a:rPr lang="it-IT" baseline="0" dirty="0" err="1"/>
              <a:t>is</a:t>
            </a:r>
            <a:r>
              <a:rPr lang="it-IT" baseline="0" dirty="0"/>
              <a:t> to </a:t>
            </a:r>
            <a:r>
              <a:rPr lang="it-IT" baseline="0" dirty="0" err="1"/>
              <a:t>ensure</a:t>
            </a:r>
            <a:r>
              <a:rPr lang="it-IT" baseline="0" dirty="0"/>
              <a:t> </a:t>
            </a:r>
            <a:r>
              <a:rPr lang="it-IT" baseline="0" dirty="0" err="1"/>
              <a:t>that</a:t>
            </a:r>
            <a:r>
              <a:rPr lang="it-IT" baseline="0" dirty="0"/>
              <a:t> </a:t>
            </a:r>
            <a:r>
              <a:rPr lang="it-IT" baseline="0" dirty="0" err="1"/>
              <a:t>hazards</a:t>
            </a:r>
            <a:r>
              <a:rPr lang="it-IT" baseline="0" dirty="0"/>
              <a:t> </a:t>
            </a:r>
            <a:r>
              <a:rPr lang="it-IT" baseline="0" dirty="0" err="1"/>
              <a:t>have</a:t>
            </a:r>
            <a:r>
              <a:rPr lang="it-IT" baseline="0" dirty="0"/>
              <a:t> </a:t>
            </a:r>
            <a:r>
              <a:rPr lang="it-IT" baseline="0" dirty="0" err="1"/>
              <a:t>been</a:t>
            </a:r>
            <a:r>
              <a:rPr lang="it-IT" baseline="0" dirty="0"/>
              <a:t> </a:t>
            </a:r>
            <a:r>
              <a:rPr lang="it-IT" baseline="0" dirty="0" err="1"/>
              <a:t>identified</a:t>
            </a:r>
            <a:r>
              <a:rPr lang="it-IT" baseline="0" dirty="0"/>
              <a:t> </a:t>
            </a:r>
            <a:r>
              <a:rPr lang="it-IT" baseline="0" dirty="0" err="1"/>
              <a:t>rather</a:t>
            </a:r>
            <a:r>
              <a:rPr lang="it-IT" baseline="0" dirty="0"/>
              <a:t> </a:t>
            </a:r>
            <a:r>
              <a:rPr lang="it-IT" baseline="0" dirty="0" err="1"/>
              <a:t>than</a:t>
            </a:r>
            <a:r>
              <a:rPr lang="it-IT" baseline="0" dirty="0"/>
              <a:t> </a:t>
            </a:r>
            <a:r>
              <a:rPr lang="it-IT" baseline="0" dirty="0" err="1"/>
              <a:t>risks</a:t>
            </a:r>
            <a:r>
              <a:rPr lang="it-IT" baseline="0" dirty="0"/>
              <a:t>. </a:t>
            </a:r>
            <a:r>
              <a:rPr lang="it-IT" baseline="0" dirty="0" err="1"/>
              <a:t>This</a:t>
            </a:r>
            <a:r>
              <a:rPr lang="it-IT" baseline="0" dirty="0"/>
              <a:t> </a:t>
            </a:r>
            <a:r>
              <a:rPr lang="it-IT" baseline="0" dirty="0" err="1"/>
              <a:t>is</a:t>
            </a:r>
            <a:r>
              <a:rPr lang="it-IT" baseline="0" dirty="0"/>
              <a:t> </a:t>
            </a:r>
            <a:r>
              <a:rPr lang="it-IT" baseline="0" dirty="0" err="1"/>
              <a:t>important</a:t>
            </a:r>
            <a:r>
              <a:rPr lang="it-IT" baseline="0" dirty="0"/>
              <a:t> </a:t>
            </a:r>
            <a:r>
              <a:rPr lang="it-IT" baseline="0" dirty="0" err="1"/>
              <a:t>as</a:t>
            </a:r>
            <a:r>
              <a:rPr lang="it-IT" baseline="0" dirty="0"/>
              <a:t> </a:t>
            </a:r>
            <a:r>
              <a:rPr lang="it-IT" baseline="0" dirty="0" err="1"/>
              <a:t>these</a:t>
            </a:r>
            <a:r>
              <a:rPr lang="it-IT" baseline="0" dirty="0"/>
              <a:t> </a:t>
            </a:r>
            <a:r>
              <a:rPr lang="it-IT" baseline="0" dirty="0" err="1"/>
              <a:t>sheets</a:t>
            </a:r>
            <a:r>
              <a:rPr lang="it-IT" baseline="0" dirty="0"/>
              <a:t> </a:t>
            </a:r>
            <a:r>
              <a:rPr lang="it-IT" baseline="0" dirty="0" err="1"/>
              <a:t>will</a:t>
            </a:r>
            <a:r>
              <a:rPr lang="it-IT" baseline="0" dirty="0"/>
              <a:t> be </a:t>
            </a:r>
            <a:r>
              <a:rPr lang="it-IT" baseline="0" dirty="0" err="1"/>
              <a:t>further</a:t>
            </a:r>
            <a:r>
              <a:rPr lang="it-IT" baseline="0" dirty="0"/>
              <a:t> </a:t>
            </a:r>
            <a:r>
              <a:rPr lang="it-IT" baseline="0" dirty="0" err="1"/>
              <a:t>developed</a:t>
            </a:r>
            <a:r>
              <a:rPr lang="it-IT" baseline="0" dirty="0"/>
              <a:t>. </a:t>
            </a:r>
            <a:r>
              <a:rPr lang="it-IT" baseline="0" dirty="0" err="1"/>
              <a:t>You</a:t>
            </a:r>
            <a:r>
              <a:rPr lang="it-IT" baseline="0" dirty="0"/>
              <a:t> </a:t>
            </a:r>
            <a:r>
              <a:rPr lang="it-IT" baseline="0" dirty="0" err="1"/>
              <a:t>may</a:t>
            </a:r>
            <a:r>
              <a:rPr lang="it-IT" baseline="0" dirty="0"/>
              <a:t> </a:t>
            </a:r>
            <a:r>
              <a:rPr lang="it-IT" baseline="0" dirty="0" err="1"/>
              <a:t>wish</a:t>
            </a:r>
            <a:r>
              <a:rPr lang="it-IT" baseline="0" dirty="0"/>
              <a:t> to </a:t>
            </a:r>
            <a:r>
              <a:rPr lang="it-IT" baseline="0" dirty="0" err="1"/>
              <a:t>have</a:t>
            </a:r>
            <a:r>
              <a:rPr lang="it-IT" baseline="0" dirty="0"/>
              <a:t> </a:t>
            </a:r>
            <a:r>
              <a:rPr lang="it-IT" baseline="0" dirty="0" err="1"/>
              <a:t>copies</a:t>
            </a:r>
            <a:r>
              <a:rPr lang="it-IT" baseline="0" dirty="0"/>
              <a:t> of the </a:t>
            </a:r>
            <a:r>
              <a:rPr lang="it-IT" baseline="0" dirty="0" err="1"/>
              <a:t>risk</a:t>
            </a:r>
            <a:r>
              <a:rPr lang="it-IT" baseline="0" dirty="0"/>
              <a:t> </a:t>
            </a:r>
            <a:r>
              <a:rPr lang="it-IT" baseline="0" dirty="0" err="1"/>
              <a:t>assessment</a:t>
            </a:r>
            <a:r>
              <a:rPr lang="it-IT" baseline="0" dirty="0"/>
              <a:t> </a:t>
            </a:r>
            <a:r>
              <a:rPr lang="it-IT" baseline="0" dirty="0" err="1"/>
              <a:t>template</a:t>
            </a:r>
            <a:r>
              <a:rPr lang="it-IT" baseline="0" dirty="0"/>
              <a:t> </a:t>
            </a:r>
            <a:r>
              <a:rPr lang="it-IT" baseline="0" dirty="0" err="1"/>
              <a:t>that</a:t>
            </a:r>
            <a:r>
              <a:rPr lang="it-IT" baseline="0" dirty="0"/>
              <a:t> can be </a:t>
            </a:r>
            <a:r>
              <a:rPr lang="it-IT" baseline="0" dirty="0" err="1"/>
              <a:t>completed</a:t>
            </a:r>
            <a:r>
              <a:rPr lang="it-IT" baseline="0" dirty="0"/>
              <a:t>.</a:t>
            </a:r>
          </a:p>
        </p:txBody>
      </p:sp>
      <p:sp>
        <p:nvSpPr>
          <p:cNvPr id="4" name="Slide Number Placeholder 3"/>
          <p:cNvSpPr>
            <a:spLocks noGrp="1"/>
          </p:cNvSpPr>
          <p:nvPr>
            <p:ph type="sldNum" sz="quarter" idx="10"/>
          </p:nvPr>
        </p:nvSpPr>
        <p:spPr/>
        <p:txBody>
          <a:bodyPr/>
          <a:lstStyle/>
          <a:p>
            <a:fld id="{D0826FEE-2901-4F80-B040-94DEDE5C3ECF}" type="slidenum">
              <a:rPr lang="en-GB" smtClean="0"/>
              <a:t>75</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That doesn’t mean listing everyone by name, but rather identifying groups of people (e.g. ‘people working in the </a:t>
            </a:r>
            <a:r>
              <a:rPr lang="en-GB" dirty="0"/>
              <a:t>storeroom’ or ‘passers-by’ or ‘pregnant women and lactating mothers’).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each case, identify how they might be harmed, i.e. what type of injury or </a:t>
            </a:r>
            <a:r>
              <a:rPr lang="en-GB" dirty="0"/>
              <a:t>ill health might occur. </a:t>
            </a:r>
            <a:r>
              <a:rPr lang="en-US" dirty="0"/>
              <a:t>Example, ‘shelf stackers may suffer back injury from repeated lifting of boxes’.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How harmed</a:t>
            </a:r>
            <a:r>
              <a:rPr lang="en-US" baseline="0" dirty="0"/>
              <a:t> and type of injury is important in deciding on control measures that may be required.</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76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That doesn’t mean listing everyone by name, but rather identifying groups of people (e.g. ‘people working in the </a:t>
            </a:r>
            <a:r>
              <a:rPr lang="en-GB" dirty="0"/>
              <a:t>storeroom’ or ‘passers-by’ or ‘pregnant women and lactating mothers’).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In each case, identify how they might be harmed, i.e. what type of injury or </a:t>
            </a:r>
            <a:r>
              <a:rPr lang="en-GB" dirty="0"/>
              <a:t>ill health might occur. </a:t>
            </a:r>
            <a:r>
              <a:rPr lang="en-US" dirty="0"/>
              <a:t>Example, ‘shelf stackers may suffer back injury from repeated lifting of boxes’.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How harmed</a:t>
            </a:r>
            <a:r>
              <a:rPr lang="en-US" baseline="0" dirty="0"/>
              <a:t> and type of injury is important in deciding on control measures that may be </a:t>
            </a:r>
            <a:r>
              <a:rPr lang="en-US" baseline="0"/>
              <a:t>required.</a:t>
            </a:r>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77</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78</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It is important to identify for each hazard which GROUPS of workers could be harmed</a:t>
            </a:r>
            <a:r>
              <a:rPr lang="en-GB" baseline="0" dirty="0"/>
              <a:t> (e.g. staff working in the wood-working section; </a:t>
            </a:r>
            <a:r>
              <a:rPr lang="en-US" dirty="0"/>
              <a:t>staff in the repair workshop;</a:t>
            </a:r>
            <a:r>
              <a:rPr lang="en-US" baseline="0" dirty="0"/>
              <a:t> </a:t>
            </a:r>
            <a:r>
              <a:rPr lang="en-US" dirty="0"/>
              <a:t>staff in the storeroom;</a:t>
            </a:r>
            <a:r>
              <a:rPr lang="en-US" baseline="0" dirty="0"/>
              <a:t> </a:t>
            </a:r>
            <a:r>
              <a:rPr lang="en-US" dirty="0"/>
              <a:t>staff</a:t>
            </a:r>
            <a:r>
              <a:rPr lang="en-US" baseline="0" dirty="0"/>
              <a:t> </a:t>
            </a:r>
            <a:r>
              <a:rPr lang="en-US" dirty="0"/>
              <a:t>working in the agricultural field gang; YOUNG WORKERS, etc.</a:t>
            </a:r>
            <a:r>
              <a:rPr lang="en-GB" baseline="0" dirty="0"/>
              <a:t>). Do not forget delivery workers, cleaners, etc. Consider also whether external people could bring any hazard into the enterprise.</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79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Stress the importance of considering that some hazards can harm</a:t>
            </a:r>
            <a:r>
              <a:rPr lang="en-GB" baseline="0" dirty="0"/>
              <a:t> human health many years and even decades after cessation of exposure to the hazard (e.g. mesothelioma, a pleural cancer caused by exposure to asbestos)</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80</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noProof="0" dirty="0"/>
              <a:t>Besides indicating the possible ways in which the workers (and public) could be harmed by each hazard, it is important</a:t>
            </a:r>
            <a:r>
              <a:rPr lang="en-GB" baseline="0" noProof="0" dirty="0"/>
              <a:t> to indicate their numbers too.</a:t>
            </a:r>
            <a:endParaRPr lang="en-GB"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81</a:t>
            </a:fld>
            <a:endParaRPr lang="en-GB"/>
          </a:p>
        </p:txBody>
      </p:sp>
    </p:spTree>
    <p:extLst>
      <p:ext uri="{BB962C8B-B14F-4D97-AF65-F5344CB8AC3E}">
        <p14:creationId xmlns:p14="http://schemas.microsoft.com/office/powerpoint/2010/main" val="16386529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82</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83</a:t>
            </a:fld>
            <a:endParaRPr lang="en-GB"/>
          </a:p>
        </p:txBody>
      </p:sp>
    </p:spTree>
    <p:extLst>
      <p:ext uri="{BB962C8B-B14F-4D97-AF65-F5344CB8AC3E}">
        <p14:creationId xmlns:p14="http://schemas.microsoft.com/office/powerpoint/2010/main" val="163865295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Note for presenters.</a:t>
            </a:r>
            <a:r>
              <a:rPr lang="en-GB" baseline="0" dirty="0"/>
              <a:t> </a:t>
            </a:r>
          </a:p>
          <a:p>
            <a:endParaRPr lang="en-GB" baseline="0" dirty="0"/>
          </a:p>
          <a:p>
            <a:r>
              <a:rPr lang="en-GB" baseline="0" dirty="0"/>
              <a:t>Factories will need to determine risk at this stage to determine whether current level of risk is acceptable. </a:t>
            </a:r>
          </a:p>
          <a:p>
            <a:endParaRPr lang="en-GB" baseline="0" dirty="0"/>
          </a:p>
          <a:p>
            <a:r>
              <a:rPr lang="en-GB" baseline="0" dirty="0"/>
              <a:t>If it is (i.e. low risk (green section on next slide)) then no further action will be necessary. </a:t>
            </a:r>
          </a:p>
          <a:p>
            <a:endParaRPr lang="en-GB" baseline="0" dirty="0"/>
          </a:p>
          <a:p>
            <a:r>
              <a:rPr lang="en-GB" baseline="0" dirty="0"/>
              <a:t>If the factory determines that the current level of risk (with the controls currently in place) is medium (yellow) or high risk (red) then this will mean that the level of risk is not acceptable and step 3b will need to be conducted.</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84</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85</a:t>
            </a:fld>
            <a:endParaRPr lang="en-GB"/>
          </a:p>
        </p:txBody>
      </p:sp>
    </p:spTree>
    <p:extLst>
      <p:ext uri="{BB962C8B-B14F-4D97-AF65-F5344CB8AC3E}">
        <p14:creationId xmlns:p14="http://schemas.microsoft.com/office/powerpoint/2010/main" val="356469325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dirty="0" err="1"/>
              <a:t>F</a:t>
            </a:r>
            <a:r>
              <a:rPr lang="it-IT" dirty="0"/>
              <a:t>/N4</a:t>
            </a:r>
          </a:p>
          <a:p>
            <a:r>
              <a:rPr lang="it-IT" dirty="0"/>
              <a:t>Note for trainers </a:t>
            </a:r>
            <a:r>
              <a:rPr lang="it-IT" dirty="0" err="1"/>
              <a:t>you</a:t>
            </a:r>
            <a:r>
              <a:rPr lang="it-IT" dirty="0"/>
              <a:t> </a:t>
            </a:r>
            <a:r>
              <a:rPr lang="it-IT" dirty="0" err="1"/>
              <a:t>may</a:t>
            </a:r>
            <a:r>
              <a:rPr lang="it-IT" dirty="0"/>
              <a:t> </a:t>
            </a:r>
            <a:r>
              <a:rPr lang="it-IT" dirty="0" err="1"/>
              <a:t>wish</a:t>
            </a:r>
            <a:r>
              <a:rPr lang="it-IT" dirty="0"/>
              <a:t> to display</a:t>
            </a:r>
            <a:r>
              <a:rPr lang="it-IT" baseline="0" dirty="0"/>
              <a:t> slide 89 </a:t>
            </a:r>
            <a:r>
              <a:rPr lang="it-IT" baseline="0" dirty="0" err="1"/>
              <a:t>when</a:t>
            </a:r>
            <a:r>
              <a:rPr lang="it-IT" baseline="0" dirty="0"/>
              <a:t> </a:t>
            </a:r>
            <a:r>
              <a:rPr lang="it-IT" baseline="0" dirty="0" err="1"/>
              <a:t>participants</a:t>
            </a:r>
            <a:r>
              <a:rPr lang="it-IT" baseline="0" dirty="0"/>
              <a:t> are </a:t>
            </a:r>
            <a:r>
              <a:rPr lang="it-IT" baseline="0" dirty="0" err="1"/>
              <a:t>deciding</a:t>
            </a:r>
            <a:r>
              <a:rPr lang="it-IT" baseline="0" dirty="0"/>
              <a:t> on </a:t>
            </a:r>
            <a:r>
              <a:rPr lang="it-IT" baseline="0" dirty="0" err="1"/>
              <a:t>current</a:t>
            </a:r>
            <a:r>
              <a:rPr lang="it-IT" baseline="0" dirty="0"/>
              <a:t> </a:t>
            </a:r>
            <a:r>
              <a:rPr lang="it-IT" baseline="0" dirty="0" err="1"/>
              <a:t>level</a:t>
            </a:r>
            <a:r>
              <a:rPr lang="it-IT" baseline="0" dirty="0"/>
              <a:t> of </a:t>
            </a:r>
            <a:r>
              <a:rPr lang="it-IT" baseline="0" dirty="0" err="1"/>
              <a:t>risk</a:t>
            </a:r>
            <a:r>
              <a:rPr lang="it-IT" baseline="0" dirty="0"/>
              <a:t> </a:t>
            </a:r>
            <a:r>
              <a:rPr lang="it-IT" baseline="0" dirty="0" err="1"/>
              <a:t>You</a:t>
            </a:r>
            <a:r>
              <a:rPr lang="it-IT" baseline="0" dirty="0"/>
              <a:t> </a:t>
            </a:r>
            <a:r>
              <a:rPr lang="it-IT" baseline="0" dirty="0" err="1"/>
              <a:t>may</a:t>
            </a:r>
            <a:r>
              <a:rPr lang="it-IT" baseline="0" dirty="0"/>
              <a:t> </a:t>
            </a:r>
            <a:r>
              <a:rPr lang="it-IT" baseline="0" dirty="0" err="1"/>
              <a:t>wish</a:t>
            </a:r>
            <a:r>
              <a:rPr lang="it-IT" baseline="0" dirty="0"/>
              <a:t> to use the </a:t>
            </a:r>
            <a:r>
              <a:rPr lang="it-IT" baseline="0" dirty="0" err="1"/>
              <a:t>handout</a:t>
            </a:r>
            <a:r>
              <a:rPr lang="it-IT" baseline="0" dirty="0"/>
              <a:t> in the trainers </a:t>
            </a:r>
            <a:r>
              <a:rPr lang="it-IT" baseline="0" dirty="0" err="1"/>
              <a:t>manual</a:t>
            </a:r>
            <a:r>
              <a:rPr lang="it-IT" baseline="0" dirty="0"/>
              <a:t> </a:t>
            </a:r>
            <a:r>
              <a:rPr lang="it-IT" baseline="0" dirty="0" err="1"/>
              <a:t>which</a:t>
            </a:r>
            <a:r>
              <a:rPr lang="it-IT" baseline="0" dirty="0"/>
              <a:t> shows </a:t>
            </a:r>
            <a:r>
              <a:rPr lang="it-IT" baseline="0" dirty="0" err="1"/>
              <a:t>definitions</a:t>
            </a:r>
            <a:r>
              <a:rPr lang="it-IT" baseline="0" dirty="0"/>
              <a:t> of </a:t>
            </a:r>
            <a:r>
              <a:rPr lang="it-IT" baseline="0" dirty="0" err="1"/>
              <a:t>likelihood</a:t>
            </a:r>
            <a:r>
              <a:rPr lang="it-IT" baseline="0" dirty="0"/>
              <a:t> and </a:t>
            </a:r>
            <a:r>
              <a:rPr lang="it-IT" baseline="0" dirty="0" err="1"/>
              <a:t>severity</a:t>
            </a:r>
            <a:r>
              <a:rPr lang="it-IT" baseline="0" dirty="0"/>
              <a:t>.</a:t>
            </a:r>
            <a:endParaRPr lang="it-IT" dirty="0"/>
          </a:p>
          <a:p>
            <a:endParaRPr lang="it-IT" dirty="0"/>
          </a:p>
          <a:p>
            <a:r>
              <a:rPr lang="it-IT" dirty="0" err="1"/>
              <a:t>Ask</a:t>
            </a:r>
            <a:r>
              <a:rPr lang="it-IT" dirty="0"/>
              <a:t> </a:t>
            </a:r>
            <a:r>
              <a:rPr lang="it-IT" dirty="0" err="1"/>
              <a:t>participants</a:t>
            </a:r>
            <a:r>
              <a:rPr lang="it-IT" dirty="0"/>
              <a:t> to </a:t>
            </a:r>
            <a:r>
              <a:rPr lang="it-IT" dirty="0" err="1"/>
              <a:t>write</a:t>
            </a:r>
            <a:r>
              <a:rPr lang="it-IT" dirty="0"/>
              <a:t> down </a:t>
            </a:r>
            <a:r>
              <a:rPr lang="it-IT" dirty="0" err="1"/>
              <a:t>their</a:t>
            </a:r>
            <a:r>
              <a:rPr lang="it-IT" dirty="0"/>
              <a:t> </a:t>
            </a:r>
            <a:r>
              <a:rPr lang="it-IT" dirty="0" err="1"/>
              <a:t>answers</a:t>
            </a:r>
            <a:r>
              <a:rPr lang="it-IT" dirty="0"/>
              <a:t>. Trainers </a:t>
            </a:r>
            <a:r>
              <a:rPr lang="it-IT" dirty="0" err="1"/>
              <a:t>will</a:t>
            </a:r>
            <a:r>
              <a:rPr lang="it-IT" dirty="0"/>
              <a:t> </a:t>
            </a:r>
            <a:r>
              <a:rPr lang="it-IT" dirty="0" err="1"/>
              <a:t>neeed</a:t>
            </a:r>
            <a:r>
              <a:rPr lang="it-IT" dirty="0"/>
              <a:t> to </a:t>
            </a:r>
            <a:r>
              <a:rPr lang="it-IT" dirty="0" err="1"/>
              <a:t>ensure</a:t>
            </a:r>
            <a:r>
              <a:rPr lang="it-IT" dirty="0"/>
              <a:t> </a:t>
            </a:r>
            <a:r>
              <a:rPr lang="it-IT" dirty="0" err="1"/>
              <a:t>that</a:t>
            </a:r>
            <a:r>
              <a:rPr lang="it-IT" dirty="0"/>
              <a:t> </a:t>
            </a:r>
            <a:r>
              <a:rPr lang="it-IT" dirty="0" err="1"/>
              <a:t>participants</a:t>
            </a:r>
            <a:r>
              <a:rPr lang="it-IT" dirty="0"/>
              <a:t> </a:t>
            </a:r>
            <a:r>
              <a:rPr lang="it-IT" dirty="0" err="1"/>
              <a:t>finish</a:t>
            </a:r>
            <a:r>
              <a:rPr lang="it-IT" dirty="0"/>
              <a:t> with </a:t>
            </a:r>
            <a:r>
              <a:rPr lang="it-IT" dirty="0" err="1"/>
              <a:t>at</a:t>
            </a:r>
            <a:r>
              <a:rPr lang="it-IT" dirty="0"/>
              <a:t> </a:t>
            </a:r>
            <a:r>
              <a:rPr lang="it-IT" dirty="0" err="1"/>
              <a:t>least</a:t>
            </a:r>
            <a:r>
              <a:rPr lang="it-IT" dirty="0"/>
              <a:t> </a:t>
            </a:r>
            <a:r>
              <a:rPr lang="it-IT" dirty="0" err="1"/>
              <a:t>one</a:t>
            </a:r>
            <a:r>
              <a:rPr lang="it-IT" dirty="0"/>
              <a:t> </a:t>
            </a:r>
            <a:r>
              <a:rPr lang="it-IT" dirty="0" err="1"/>
              <a:t>meduim</a:t>
            </a:r>
            <a:r>
              <a:rPr lang="it-IT" dirty="0"/>
              <a:t> or high </a:t>
            </a:r>
            <a:r>
              <a:rPr lang="it-IT" dirty="0" err="1"/>
              <a:t>risk</a:t>
            </a:r>
            <a:r>
              <a:rPr lang="it-IT" dirty="0"/>
              <a:t> </a:t>
            </a:r>
            <a:r>
              <a:rPr lang="it-IT" dirty="0" err="1"/>
              <a:t>as</a:t>
            </a:r>
            <a:r>
              <a:rPr lang="it-IT" dirty="0"/>
              <a:t> </a:t>
            </a:r>
            <a:r>
              <a:rPr lang="it-IT" dirty="0" err="1"/>
              <a:t>this</a:t>
            </a:r>
            <a:r>
              <a:rPr lang="it-IT" dirty="0"/>
              <a:t> </a:t>
            </a:r>
            <a:r>
              <a:rPr lang="it-IT" dirty="0" err="1"/>
              <a:t>will</a:t>
            </a:r>
            <a:r>
              <a:rPr lang="it-IT" dirty="0"/>
              <a:t> be </a:t>
            </a:r>
            <a:r>
              <a:rPr lang="it-IT" dirty="0" err="1"/>
              <a:t>required</a:t>
            </a:r>
            <a:r>
              <a:rPr lang="it-IT" dirty="0"/>
              <a:t> in </a:t>
            </a:r>
            <a:r>
              <a:rPr lang="it-IT" dirty="0" err="1"/>
              <a:t>Factory</a:t>
            </a:r>
            <a:r>
              <a:rPr lang="it-IT" dirty="0"/>
              <a:t> </a:t>
            </a:r>
            <a:r>
              <a:rPr lang="it-IT" dirty="0" err="1"/>
              <a:t>Exercise</a:t>
            </a:r>
            <a:r>
              <a:rPr lang="it-IT" dirty="0"/>
              <a:t> 3.</a:t>
            </a:r>
            <a:endParaRPr lang="es-ES" dirty="0"/>
          </a:p>
        </p:txBody>
      </p:sp>
      <p:sp>
        <p:nvSpPr>
          <p:cNvPr id="4" name="Slide Number Placeholder 3"/>
          <p:cNvSpPr>
            <a:spLocks noGrp="1"/>
          </p:cNvSpPr>
          <p:nvPr>
            <p:ph type="sldNum" sz="quarter" idx="10"/>
          </p:nvPr>
        </p:nvSpPr>
        <p:spPr/>
        <p:txBody>
          <a:bodyPr/>
          <a:lstStyle/>
          <a:p>
            <a:fld id="{D0826FEE-2901-4F80-B040-94DEDE5C3ECF}" type="slidenum">
              <a:rPr lang="en-GB" smtClean="0"/>
              <a:t>86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Note for Trainer </a:t>
            </a:r>
          </a:p>
          <a:p>
            <a:r>
              <a:rPr lang="en-GB" dirty="0"/>
              <a:t>Ask participants about hazard and risk</a:t>
            </a:r>
          </a:p>
          <a:p>
            <a:endParaRPr lang="en-GB" dirty="0"/>
          </a:p>
          <a:p>
            <a:r>
              <a:rPr lang="en-GB" dirty="0"/>
              <a:t>5 Steps of</a:t>
            </a:r>
            <a:r>
              <a:rPr lang="en-GB" baseline="0" dirty="0"/>
              <a:t> risk assessment: Identify hazard, Identify who might be harmed and how and current level of risk</a:t>
            </a:r>
          </a:p>
          <a:p>
            <a:endParaRPr lang="en-GB" baseline="0" dirty="0"/>
          </a:p>
          <a:p>
            <a:r>
              <a:rPr lang="en-GB" baseline="0" dirty="0"/>
              <a:t>Today we move on from Step 3a to 3b What further action is required to reduce risk? </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89</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sz="1200" kern="1200" dirty="0">
                <a:solidFill>
                  <a:schemeClr val="tx1"/>
                </a:solidFill>
                <a:effectLst/>
                <a:latin typeface="+mn-lt"/>
                <a:ea typeface="+mn-ea"/>
                <a:cs typeface="+mn-cs"/>
              </a:rPr>
              <a:t>T</a:t>
            </a:r>
            <a:r>
              <a:rPr lang="en-US" sz="1200" kern="1200" dirty="0">
                <a:solidFill>
                  <a:schemeClr val="tx1"/>
                </a:solidFill>
                <a:effectLst/>
                <a:latin typeface="+mn-lt"/>
                <a:ea typeface="+mn-ea"/>
                <a:cs typeface="+mn-cs"/>
              </a:rPr>
              <a:t>he reason for choosing risk control measures in the order shown</a:t>
            </a:r>
            <a:r>
              <a:rPr lang="en-US" sz="1200" kern="1200" baseline="0" dirty="0">
                <a:solidFill>
                  <a:schemeClr val="tx1"/>
                </a:solidFill>
                <a:effectLst/>
                <a:latin typeface="+mn-lt"/>
                <a:ea typeface="+mn-ea"/>
                <a:cs typeface="+mn-cs"/>
              </a:rPr>
              <a:t> by the</a:t>
            </a:r>
            <a:r>
              <a:rPr lang="en-US" sz="1200" kern="1200" dirty="0">
                <a:solidFill>
                  <a:schemeClr val="tx1"/>
                </a:solidFill>
                <a:effectLst/>
                <a:latin typeface="+mn-lt"/>
                <a:ea typeface="+mn-ea"/>
                <a:cs typeface="+mn-cs"/>
              </a:rPr>
              <a:t> Hierarchy of Controls is </a:t>
            </a:r>
            <a:r>
              <a:rPr lang="en-US" sz="1200" b="1" kern="1200" dirty="0">
                <a:solidFill>
                  <a:schemeClr val="tx1"/>
                </a:solidFill>
                <a:effectLst/>
                <a:latin typeface="+mn-lt"/>
                <a:ea typeface="+mn-ea"/>
                <a:cs typeface="+mn-cs"/>
              </a:rPr>
              <a:t>first to select collective risk controls</a:t>
            </a:r>
            <a:r>
              <a:rPr lang="en-US" sz="1200" kern="1200" dirty="0">
                <a:solidFill>
                  <a:schemeClr val="tx1"/>
                </a:solidFill>
                <a:effectLst/>
                <a:latin typeface="+mn-lt"/>
                <a:ea typeface="+mn-ea"/>
                <a:cs typeface="+mn-cs"/>
              </a:rPr>
              <a:t> as they protect the work area and the people working in it, </a:t>
            </a:r>
            <a:r>
              <a:rPr lang="en-US" sz="1200" b="1" kern="1200" dirty="0">
                <a:solidFill>
                  <a:schemeClr val="tx1"/>
                </a:solidFill>
                <a:effectLst/>
                <a:latin typeface="+mn-lt"/>
                <a:ea typeface="+mn-ea"/>
                <a:cs typeface="+mn-cs"/>
              </a:rPr>
              <a:t>before moving on to consider individual risk controls</a:t>
            </a:r>
            <a:r>
              <a:rPr lang="en-US" sz="1200" kern="1200" dirty="0">
                <a:solidFill>
                  <a:schemeClr val="tx1"/>
                </a:solidFill>
                <a:effectLst/>
                <a:latin typeface="+mn-lt"/>
                <a:ea typeface="+mn-ea"/>
                <a:cs typeface="+mn-cs"/>
              </a:rPr>
              <a:t>, which simply protect the individual who wears/uses them. </a:t>
            </a:r>
            <a:endParaRPr lang="es-ES" sz="1200"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This principle of eliminating or substituting the hazard and, if these control measures are not applicable or sufficient, to prioritize protection of the workplace area, leaving individual protection as a last resource, is common to the various hierarchies of control measures used in practice. As we move progressively down towards the bottom of the control measures triangle, the effectiveness -and sustainability- of our control measures decreases: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more participation, supervision, training and surveillance will be required. </a:t>
            </a:r>
            <a:endParaRPr lang="es-ES"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Are participants</a:t>
            </a:r>
            <a:r>
              <a:rPr lang="en-GB" sz="1200" kern="1200" baseline="0" dirty="0">
                <a:solidFill>
                  <a:schemeClr val="tx1"/>
                </a:solidFill>
                <a:effectLst/>
                <a:latin typeface="+mn-lt"/>
                <a:ea typeface="+mn-ea"/>
                <a:cs typeface="+mn-cs"/>
              </a:rPr>
              <a:t> familiar with these principles? Anybody who believes (erroneously) that workers need to rely on PPE for protecting themselves from workplace hazards?</a:t>
            </a:r>
            <a:endParaRPr lang="es-ES" sz="1200" kern="1200" dirty="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92</a:t>
            </a:fld>
            <a:endParaRPr lang="en-GB"/>
          </a:p>
        </p:txBody>
      </p:sp>
    </p:spTree>
    <p:extLst>
      <p:ext uri="{BB962C8B-B14F-4D97-AF65-F5344CB8AC3E}">
        <p14:creationId xmlns:p14="http://schemas.microsoft.com/office/powerpoint/2010/main" val="1485877504"/>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93</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Any examples? Ask the participants to cite</a:t>
            </a:r>
            <a:r>
              <a:rPr lang="en-GB" baseline="0" dirty="0"/>
              <a:t> some examples of hazard substitution in different productive sectors. Other examples are provided in the next slide.</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94</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You can substitute a hazardous procedure with a safe one.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Asbestos </a:t>
            </a:r>
            <a:r>
              <a:rPr lang="en-US" sz="1200" dirty="0"/>
              <a:t>: all types of asbestos can cause cancer in various organs and a severe lung disease called asbestosis.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t>sandstone grinding wheels</a:t>
            </a:r>
            <a:r>
              <a:rPr lang="en-US" sz="1200" baseline="0" dirty="0"/>
              <a:t> contain</a:t>
            </a:r>
            <a:r>
              <a:rPr lang="en-US" sz="1200" dirty="0"/>
              <a:t> silica which can cause a severe lung disease called silicosis and also lung cancer </a:t>
            </a:r>
          </a:p>
          <a:p>
            <a:endParaRPr lang="en-GB" dirty="0"/>
          </a:p>
          <a:p>
            <a:r>
              <a:rPr lang="en-GB" dirty="0"/>
              <a:t>Any examples? Ask the participants to cite</a:t>
            </a:r>
            <a:r>
              <a:rPr lang="en-GB" baseline="0" dirty="0"/>
              <a:t> some examples of hazard substitution in different productive sectors. Other examples are provided in the next slide.</a:t>
            </a: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95</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Any examples? Types of engineering controls are listed in the next slide.</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96</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99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dirty="0"/>
              <a:t>Watch the video by </a:t>
            </a:r>
            <a:r>
              <a:rPr lang="it-IT" dirty="0" err="1"/>
              <a:t>clicking</a:t>
            </a:r>
            <a:r>
              <a:rPr lang="it-IT" dirty="0"/>
              <a:t> on the «play» </a:t>
            </a:r>
            <a:r>
              <a:rPr lang="it-IT" dirty="0" err="1"/>
              <a:t>button</a:t>
            </a:r>
            <a:r>
              <a:rPr lang="it-IT" dirty="0"/>
              <a:t> under the video image box. </a:t>
            </a:r>
            <a:r>
              <a:rPr lang="it-IT" dirty="0" err="1"/>
              <a:t>Ask</a:t>
            </a:r>
            <a:r>
              <a:rPr lang="it-IT" dirty="0"/>
              <a:t> the </a:t>
            </a:r>
            <a:r>
              <a:rPr lang="it-IT" dirty="0" err="1"/>
              <a:t>participants</a:t>
            </a:r>
            <a:r>
              <a:rPr lang="it-IT" dirty="0"/>
              <a:t> </a:t>
            </a:r>
            <a:r>
              <a:rPr lang="it-IT" dirty="0" err="1"/>
              <a:t>whether</a:t>
            </a:r>
            <a:r>
              <a:rPr lang="it-IT" dirty="0"/>
              <a:t> </a:t>
            </a:r>
            <a:r>
              <a:rPr lang="it-IT" dirty="0" err="1"/>
              <a:t>all</a:t>
            </a:r>
            <a:r>
              <a:rPr lang="it-IT" dirty="0"/>
              <a:t> the </a:t>
            </a:r>
            <a:r>
              <a:rPr lang="it-IT" dirty="0" err="1"/>
              <a:t>machines</a:t>
            </a:r>
            <a:r>
              <a:rPr lang="it-IT" dirty="0"/>
              <a:t> </a:t>
            </a:r>
            <a:r>
              <a:rPr lang="it-IT" dirty="0" err="1"/>
              <a:t>at</a:t>
            </a:r>
            <a:r>
              <a:rPr lang="it-IT" dirty="0"/>
              <a:t> </a:t>
            </a:r>
            <a:r>
              <a:rPr lang="it-IT" dirty="0" err="1"/>
              <a:t>their</a:t>
            </a:r>
            <a:r>
              <a:rPr lang="it-IT" dirty="0"/>
              <a:t> </a:t>
            </a:r>
            <a:r>
              <a:rPr lang="it-IT" dirty="0" err="1"/>
              <a:t>enterprise</a:t>
            </a:r>
            <a:r>
              <a:rPr lang="it-IT" dirty="0"/>
              <a:t> </a:t>
            </a:r>
            <a:r>
              <a:rPr lang="it-IT" dirty="0" err="1"/>
              <a:t>have</a:t>
            </a:r>
            <a:r>
              <a:rPr lang="it-IT" dirty="0"/>
              <a:t> </a:t>
            </a:r>
            <a:r>
              <a:rPr lang="it-IT" dirty="0" err="1"/>
              <a:t>adequate</a:t>
            </a:r>
            <a:r>
              <a:rPr lang="it-IT" dirty="0"/>
              <a:t> </a:t>
            </a:r>
            <a:r>
              <a:rPr lang="it-IT" dirty="0" err="1"/>
              <a:t>guarding</a:t>
            </a:r>
            <a:r>
              <a:rPr lang="it-IT" dirty="0"/>
              <a:t> and stop </a:t>
            </a:r>
            <a:r>
              <a:rPr lang="it-IT" dirty="0" err="1"/>
              <a:t>mechanisms</a:t>
            </a:r>
            <a:r>
              <a:rPr lang="it-IT" dirty="0"/>
              <a:t>.</a:t>
            </a:r>
            <a:endParaRPr lang="es-ES" dirty="0"/>
          </a:p>
          <a:p>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100</a:t>
            </a:fld>
            <a:endParaRPr lang="en-GB"/>
          </a:p>
        </p:txBody>
      </p:sp>
    </p:spTree>
    <p:extLst>
      <p:ext uri="{BB962C8B-B14F-4D97-AF65-F5344CB8AC3E}">
        <p14:creationId xmlns:p14="http://schemas.microsoft.com/office/powerpoint/2010/main" val="15174310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it-IT" dirty="0" err="1"/>
              <a:t>Remark</a:t>
            </a:r>
            <a:r>
              <a:rPr lang="it-IT" dirty="0"/>
              <a:t> </a:t>
            </a:r>
            <a:r>
              <a:rPr lang="it-IT" dirty="0" err="1"/>
              <a:t>that</a:t>
            </a:r>
            <a:r>
              <a:rPr lang="it-IT" dirty="0"/>
              <a:t> </a:t>
            </a:r>
            <a:r>
              <a:rPr lang="en-GB" dirty="0">
                <a:solidFill>
                  <a:srgbClr val="000000"/>
                </a:solidFill>
                <a:cs typeface="Times New Roman" panose="02020603050405020304" pitchFamily="18" charset="0"/>
              </a:rPr>
              <a:t>t</a:t>
            </a:r>
            <a:r>
              <a:rPr lang="en-GB" dirty="0">
                <a:solidFill>
                  <a:srgbClr val="000000"/>
                </a:solidFill>
                <a:ea typeface="Calibri" panose="020F0502020204030204" pitchFamily="34" charset="0"/>
                <a:cs typeface="Times New Roman" panose="02020603050405020304" pitchFamily="18" charset="0"/>
              </a:rPr>
              <a:t>hese risk control</a:t>
            </a:r>
            <a:r>
              <a:rPr lang="en-GB" baseline="0" dirty="0">
                <a:solidFill>
                  <a:srgbClr val="000000"/>
                </a:solidFill>
                <a:ea typeface="Calibri" panose="020F0502020204030204" pitchFamily="34" charset="0"/>
                <a:cs typeface="Times New Roman" panose="02020603050405020304" pitchFamily="18" charset="0"/>
              </a:rPr>
              <a:t> measures</a:t>
            </a:r>
            <a:r>
              <a:rPr lang="en-GB" dirty="0">
                <a:solidFill>
                  <a:srgbClr val="000000"/>
                </a:solidFill>
                <a:ea typeface="Calibri" panose="020F0502020204030204" pitchFamily="34" charset="0"/>
                <a:cs typeface="Times New Roman" panose="02020603050405020304" pitchFamily="18" charset="0"/>
              </a:rPr>
              <a:t> are more easily introduced at the design stage of an enterprise, may be expensive, but should be regarded as an investment in OSH.</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From the top, photos of: on-gun solder fume collector; water-wash spray paint booth; spray booth for large</a:t>
            </a:r>
            <a:r>
              <a:rPr lang="en-GB" baseline="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vehicles</a:t>
            </a:r>
            <a:endParaRPr lang="es-E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101</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Local Exhaust Ventilation (LEV) exhausts/removes</a:t>
            </a:r>
            <a:r>
              <a:rPr lang="en-GB" baseline="0" dirty="0"/>
              <a:t> </a:t>
            </a:r>
            <a:r>
              <a:rPr lang="en-US" dirty="0"/>
              <a:t>air contaminants (e.g.</a:t>
            </a:r>
            <a:r>
              <a:rPr lang="en-US" baseline="0" dirty="0"/>
              <a:t> metal fumes, gases and </a:t>
            </a:r>
            <a:r>
              <a:rPr lang="en-US" baseline="0" dirty="0" err="1"/>
              <a:t>vapours</a:t>
            </a:r>
            <a:r>
              <a:rPr lang="en-US" baseline="0" dirty="0"/>
              <a:t>)</a:t>
            </a:r>
            <a:r>
              <a:rPr lang="en-US" dirty="0"/>
              <a:t> from the welder's breathing zone</a:t>
            </a:r>
            <a:r>
              <a:rPr lang="en-US" baseline="0" dirty="0"/>
              <a:t>. </a:t>
            </a:r>
            <a:r>
              <a:rPr lang="en-US" dirty="0"/>
              <a:t>If ventilation is not sufficient, the worker will have to wear a respirator.</a:t>
            </a:r>
            <a:r>
              <a:rPr lang="en-US" baseline="0" dirty="0"/>
              <a:t> The red screens present are also engineering controls that reduce the risk of arc eye (damage caused when looking at the welding sparks) for others in the vicinity.</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102</a:t>
            </a:fld>
            <a:endParaRPr lang="en-GB"/>
          </a:p>
        </p:txBody>
      </p:sp>
    </p:spTree>
    <p:extLst>
      <p:ext uri="{BB962C8B-B14F-4D97-AF65-F5344CB8AC3E}">
        <p14:creationId xmlns:p14="http://schemas.microsoft.com/office/powerpoint/2010/main" val="64876553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sz="1200" b="1" kern="1200" dirty="0">
                <a:solidFill>
                  <a:schemeClr val="tx1"/>
                </a:solidFill>
                <a:latin typeface="+mn-lt"/>
                <a:ea typeface="+mn-ea"/>
                <a:cs typeface="+mn-cs"/>
              </a:rPr>
              <a:t>Emphasize danger points </a:t>
            </a:r>
            <a:r>
              <a:rPr lang="en-GB" sz="1200" kern="1200" dirty="0">
                <a:solidFill>
                  <a:schemeClr val="tx1"/>
                </a:solidFill>
                <a:latin typeface="+mn-lt"/>
                <a:ea typeface="+mn-ea"/>
                <a:cs typeface="+mn-cs"/>
              </a:rPr>
              <a:t>– when an operator is trying to do things too quickly or when he/she is tired.   Safety procedures</a:t>
            </a:r>
            <a:r>
              <a:rPr lang="en-GB" sz="1200" kern="1200" baseline="0" dirty="0">
                <a:solidFill>
                  <a:schemeClr val="tx1"/>
                </a:solidFill>
                <a:latin typeface="+mn-lt"/>
                <a:ea typeface="+mn-ea"/>
                <a:cs typeface="+mn-cs"/>
              </a:rPr>
              <a:t> are there to protect them.</a:t>
            </a:r>
          </a:p>
          <a:p>
            <a:endParaRPr lang="en-GB" sz="1200" kern="1200" dirty="0">
              <a:solidFill>
                <a:schemeClr val="tx1"/>
              </a:solidFill>
              <a:latin typeface="+mn-lt"/>
              <a:ea typeface="+mn-ea"/>
              <a:cs typeface="+mn-cs"/>
            </a:endParaRPr>
          </a:p>
          <a:p>
            <a:r>
              <a:rPr lang="en-GB" sz="1200" b="1" kern="1200" dirty="0">
                <a:solidFill>
                  <a:schemeClr val="tx1"/>
                </a:solidFill>
                <a:latin typeface="+mn-lt"/>
                <a:ea typeface="+mn-ea"/>
                <a:cs typeface="+mn-cs"/>
              </a:rPr>
              <a:t>Some further basic rules:</a:t>
            </a:r>
          </a:p>
          <a:p>
            <a:r>
              <a:rPr lang="en-GB" sz="1200" kern="1200" dirty="0">
                <a:solidFill>
                  <a:schemeClr val="tx1"/>
                </a:solidFill>
                <a:latin typeface="+mn-lt"/>
                <a:ea typeface="+mn-ea"/>
                <a:cs typeface="+mn-cs"/>
              </a:rPr>
              <a:t>Machinery should never be started unless all guards are securely in place and operating properly </a:t>
            </a:r>
          </a:p>
          <a:p>
            <a:r>
              <a:rPr lang="en-GB" sz="1200" kern="1200" dirty="0">
                <a:solidFill>
                  <a:schemeClr val="tx1"/>
                </a:solidFill>
                <a:latin typeface="+mn-lt"/>
                <a:ea typeface="+mn-ea"/>
                <a:cs typeface="+mn-cs"/>
              </a:rPr>
              <a:t>No worker should remove, adjust or bypass any guard unless it is a normal part of a safe work procedure </a:t>
            </a:r>
          </a:p>
          <a:p>
            <a:endParaRPr lang="en-GB" sz="1200" kern="1200" dirty="0">
              <a:solidFill>
                <a:schemeClr val="tx1"/>
              </a:solidFill>
              <a:latin typeface="+mn-lt"/>
              <a:ea typeface="+mn-ea"/>
              <a:cs typeface="+mn-cs"/>
            </a:endParaRPr>
          </a:p>
          <a:p>
            <a:r>
              <a:rPr lang="en-GB" sz="1200" b="1" kern="1200" dirty="0">
                <a:solidFill>
                  <a:schemeClr val="tx1"/>
                </a:solidFill>
                <a:latin typeface="+mn-lt"/>
                <a:ea typeface="+mn-ea"/>
                <a:cs typeface="+mn-cs"/>
              </a:rPr>
              <a:t>Re</a:t>
            </a:r>
            <a:r>
              <a:rPr lang="en-GB" sz="1200" b="1" kern="1200" baseline="0" dirty="0">
                <a:solidFill>
                  <a:schemeClr val="tx1"/>
                </a:solidFill>
                <a:latin typeface="+mn-lt"/>
                <a:ea typeface="+mn-ea"/>
                <a:cs typeface="+mn-cs"/>
              </a:rPr>
              <a:t> clothing: </a:t>
            </a:r>
            <a:r>
              <a:rPr lang="en-GB" sz="1200" kern="1200" dirty="0">
                <a:solidFill>
                  <a:schemeClr val="tx1"/>
                </a:solidFill>
                <a:latin typeface="+mn-lt"/>
                <a:ea typeface="+mn-ea"/>
                <a:cs typeface="+mn-cs"/>
              </a:rPr>
              <a:t>Workers using machines should not wear loose clothing or jewellery or leave long hair loose.  </a:t>
            </a:r>
            <a:r>
              <a:rPr lang="en-GB" sz="1200" kern="1200">
                <a:solidFill>
                  <a:schemeClr val="tx1"/>
                </a:solidFill>
                <a:latin typeface="+mn-lt"/>
                <a:ea typeface="+mn-ea"/>
                <a:cs typeface="+mn-cs"/>
              </a:rPr>
              <a:t>Such things can get past a guard and catch in moving parts</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103</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Remark that hazard elimination is the most effective, first-choice</a:t>
            </a:r>
            <a:r>
              <a:rPr lang="en-GB" baseline="0" dirty="0"/>
              <a:t>, risk control measure. Example: eliminate sandblasting in jeans embellishment (many companies are eliminating this hazardous procedure from their production cycles). </a:t>
            </a:r>
          </a:p>
          <a:p>
            <a:endParaRPr lang="en-GB" baseline="0" dirty="0"/>
          </a:p>
          <a:p>
            <a:r>
              <a:rPr lang="en-GB" baseline="0" dirty="0"/>
              <a:t>If farmers farm organically then pesticide use has been eliminated there is no hazard (pesticide) so there is no risk.</a:t>
            </a:r>
          </a:p>
          <a:p>
            <a:endParaRPr lang="en-GB" baseline="0" dirty="0"/>
          </a:p>
          <a:p>
            <a:r>
              <a:rPr lang="en-GB" baseline="0" dirty="0"/>
              <a:t>If eliminate the hazard there is no risk! The risk assessment may stop if this was the only hazard involved in the work activity, but this is often not the case the risk assessment process covers entire work activities.</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104</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Developing and implementing standard operating procedures/safe work procedures (lockout/</a:t>
            </a:r>
            <a:r>
              <a:rPr kumimoji="0" lang="en-US" sz="1200" b="0" i="0" u="none" strike="noStrike" kern="1200" cap="none" spc="0" normalizeH="0" baseline="0" noProof="0" dirty="0" err="1">
                <a:ln>
                  <a:noFill/>
                </a:ln>
                <a:solidFill>
                  <a:prstClr val="black"/>
                </a:solidFill>
                <a:effectLst/>
                <a:uLnTx/>
                <a:uFillTx/>
                <a:latin typeface="+mn-lt"/>
                <a:ea typeface="+mn-ea"/>
                <a:cs typeface="+mn-cs"/>
              </a:rPr>
              <a:t>tagout</a:t>
            </a:r>
            <a:r>
              <a:rPr kumimoji="0" lang="en-US" sz="1200" b="0" i="0" u="none" strike="noStrike" kern="1200" cap="none" spc="0" normalizeH="0" baseline="0" noProof="0" dirty="0">
                <a:ln>
                  <a:noFill/>
                </a:ln>
                <a:solidFill>
                  <a:prstClr val="black"/>
                </a:solidFill>
                <a:effectLst/>
                <a:uLnTx/>
                <a:uFillTx/>
                <a:latin typeface="+mn-lt"/>
                <a:ea typeface="+mn-ea"/>
                <a:cs typeface="+mn-cs"/>
              </a:rPr>
              <a:t>, restricting access to dangerous areas, Permit to work - requiring prior approvals for dangerous operations, etc.).</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mn-lt"/>
                <a:ea typeface="+mn-ea"/>
                <a:cs typeface="+mn-cs"/>
              </a:rPr>
              <a:t>Supervision of the use of all control measures</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105</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106</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n-GB" sz="1200" dirty="0">
                <a:solidFill>
                  <a:schemeClr val="tx1"/>
                </a:solidFill>
              </a:rPr>
              <a:t>It</a:t>
            </a:r>
            <a:r>
              <a:rPr lang="en-GB" sz="1200" baseline="0" dirty="0">
                <a:solidFill>
                  <a:schemeClr val="tx1"/>
                </a:solidFill>
              </a:rPr>
              <a:t> is </a:t>
            </a:r>
            <a:r>
              <a:rPr lang="en-GB" sz="1200" dirty="0">
                <a:solidFill>
                  <a:schemeClr val="tx1"/>
                </a:solidFill>
              </a:rPr>
              <a:t>VERY IMPORTANT to have written safe work procedures especially for maintenance, testing and repair of plant and equipment,  transfer of chemicals, operation of machinery, vehicles, work at height, etc.</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noProof="0" dirty="0"/>
              <a:t>Dust is a significant factor in lung diseases and asthma.</a:t>
            </a:r>
          </a:p>
          <a:p>
            <a:endParaRPr lang="en-GB" sz="1200" kern="1200" noProof="0" dirty="0">
              <a:solidFill>
                <a:schemeClr val="tx1"/>
              </a:solidFill>
              <a:latin typeface="+mn-lt"/>
              <a:ea typeface="+mn-ea"/>
              <a:cs typeface="+mn-cs"/>
            </a:endParaRPr>
          </a:p>
          <a:p>
            <a:r>
              <a:rPr lang="en-GB" sz="1200" kern="1200" noProof="0" dirty="0">
                <a:solidFill>
                  <a:schemeClr val="tx1"/>
                </a:solidFill>
                <a:latin typeface="+mn-lt"/>
                <a:ea typeface="+mn-ea"/>
                <a:cs typeface="+mn-cs"/>
              </a:rPr>
              <a:t>Re Chemicals: Try not to store flammable materials, waste or anything that could create or spread a fire. Control stocks for this purpose.</a:t>
            </a:r>
          </a:p>
          <a:p>
            <a:r>
              <a:rPr lang="en-GB" sz="1200" kern="1200" noProof="0" dirty="0">
                <a:solidFill>
                  <a:schemeClr val="tx1"/>
                </a:solidFill>
                <a:latin typeface="+mn-lt"/>
                <a:ea typeface="+mn-ea"/>
                <a:cs typeface="+mn-cs"/>
              </a:rPr>
              <a:t>Never re-use containers for chemicals or flammable liquids </a:t>
            </a:r>
            <a:r>
              <a:rPr lang="en-GB" sz="1200" kern="1200" dirty="0">
                <a:solidFill>
                  <a:schemeClr val="tx1"/>
                </a:solidFill>
                <a:latin typeface="+mn-lt"/>
                <a:ea typeface="+mn-ea"/>
                <a:cs typeface="+mn-cs"/>
              </a:rPr>
              <a:t>for other purposes</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b="0" noProof="0" dirty="0"/>
              <a:t>Additional discussion points/notes: Access to Clean water and sanitation is important.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dirty="0">
                <a:solidFill>
                  <a:srgbClr val="FF0000"/>
                </a:solidFill>
              </a:rPr>
              <a:t>Remember that pregnant women may need to drink more water and go to the toilet more regularly.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Provide enough enclosed toilets and urinals and separate facilities for men and women</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109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fr-FR" dirty="0" err="1"/>
              <a:t>Even</a:t>
            </a:r>
            <a:r>
              <a:rPr lang="fr-FR" dirty="0"/>
              <a:t> in </a:t>
            </a:r>
            <a:r>
              <a:rPr lang="fr-FR" dirty="0" err="1"/>
              <a:t>inhospitable</a:t>
            </a:r>
            <a:r>
              <a:rPr lang="fr-FR" dirty="0"/>
              <a:t> </a:t>
            </a:r>
            <a:r>
              <a:rPr lang="fr-FR" dirty="0" err="1"/>
              <a:t>work</a:t>
            </a:r>
            <a:r>
              <a:rPr lang="fr-FR" dirty="0"/>
              <a:t> </a:t>
            </a:r>
            <a:r>
              <a:rPr lang="fr-FR" dirty="0" err="1"/>
              <a:t>environments</a:t>
            </a:r>
            <a:r>
              <a:rPr lang="fr-FR" dirty="0"/>
              <a:t> </a:t>
            </a:r>
            <a:r>
              <a:rPr lang="fr-FR" dirty="0" err="1"/>
              <a:t>like</a:t>
            </a:r>
            <a:r>
              <a:rPr lang="fr-FR" dirty="0"/>
              <a:t> underground mines </a:t>
            </a:r>
            <a:r>
              <a:rPr lang="fr-FR" dirty="0" err="1"/>
              <a:t>it</a:t>
            </a:r>
            <a:r>
              <a:rPr lang="fr-FR" dirty="0"/>
              <a:t> </a:t>
            </a:r>
            <a:r>
              <a:rPr lang="fr-FR" dirty="0" err="1"/>
              <a:t>is</a:t>
            </a:r>
            <a:r>
              <a:rPr lang="fr-FR" dirty="0"/>
              <a:t> possible to </a:t>
            </a:r>
            <a:r>
              <a:rPr lang="fr-FR" dirty="0" err="1"/>
              <a:t>organize</a:t>
            </a:r>
            <a:r>
              <a:rPr lang="fr-FR" dirty="0"/>
              <a:t> </a:t>
            </a:r>
            <a:r>
              <a:rPr lang="fr-FR" dirty="0" err="1"/>
              <a:t>rest</a:t>
            </a:r>
            <a:r>
              <a:rPr lang="fr-FR" dirty="0"/>
              <a:t> areas (photo </a:t>
            </a:r>
            <a:r>
              <a:rPr lang="fr-FR" dirty="0" err="1"/>
              <a:t>below</a:t>
            </a:r>
            <a:r>
              <a:rPr lang="fr-FR" dirty="0"/>
              <a:t>/</a:t>
            </a:r>
            <a:r>
              <a:rPr lang="fr-FR" dirty="0" err="1"/>
              <a:t>left</a:t>
            </a:r>
            <a:r>
              <a:rPr lang="fr-FR" dirty="0"/>
              <a:t>)</a:t>
            </a:r>
            <a:r>
              <a:rPr lang="fr-FR" baseline="0" dirty="0"/>
              <a:t> </a:t>
            </a:r>
            <a:r>
              <a:rPr lang="fr-FR" baseline="0" dirty="0" err="1"/>
              <a:t>where</a:t>
            </a:r>
            <a:r>
              <a:rPr lang="fr-FR" baseline="0" dirty="0"/>
              <a:t> </a:t>
            </a:r>
            <a:r>
              <a:rPr lang="fr-FR" baseline="0" dirty="0" err="1"/>
              <a:t>workers</a:t>
            </a:r>
            <a:r>
              <a:rPr lang="fr-FR" baseline="0" dirty="0"/>
              <a:t> </a:t>
            </a:r>
            <a:r>
              <a:rPr lang="fr-FR" baseline="0" dirty="0" err="1"/>
              <a:t>can</a:t>
            </a:r>
            <a:r>
              <a:rPr lang="fr-FR" baseline="0" dirty="0"/>
              <a:t> </a:t>
            </a:r>
            <a:r>
              <a:rPr lang="fr-FR" baseline="0" dirty="0" err="1"/>
              <a:t>get</a:t>
            </a:r>
            <a:r>
              <a:rPr lang="fr-FR" baseline="0" dirty="0"/>
              <a:t> relief </a:t>
            </a:r>
            <a:r>
              <a:rPr lang="fr-FR" baseline="0" dirty="0" err="1"/>
              <a:t>from</a:t>
            </a:r>
            <a:r>
              <a:rPr lang="fr-FR" baseline="0" dirty="0"/>
              <a:t> fatigue.</a:t>
            </a:r>
            <a:endParaRPr lang="fr-FR"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110</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noProof="0" dirty="0"/>
              <a:t>Employers must provide</a:t>
            </a:r>
            <a:r>
              <a:rPr lang="en-GB" baseline="0" noProof="0" dirty="0"/>
              <a:t> training to workers about safety signs present at the enterprise. Visitors need also to be instructed to follow safety signs</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111</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noProof="0" dirty="0"/>
              <a:t>A recent study by </a:t>
            </a:r>
            <a:r>
              <a:rPr lang="en-US" noProof="0" dirty="0" err="1"/>
              <a:t>Nkomo</a:t>
            </a:r>
            <a:r>
              <a:rPr lang="en-US" noProof="0" dirty="0"/>
              <a:t> and coworkers (2018) shows a marked and sustained reduction in occupational</a:t>
            </a:r>
            <a:r>
              <a:rPr lang="en-US" baseline="0" noProof="0" dirty="0"/>
              <a:t> injuries associated to </a:t>
            </a:r>
            <a:r>
              <a:rPr lang="en-US" baseline="0" noProof="0" dirty="0" err="1"/>
              <a:t>worktime</a:t>
            </a:r>
            <a:r>
              <a:rPr lang="en-US" baseline="0" noProof="0" dirty="0"/>
              <a:t> loss after the inception of safety training in 2005 (graphic above, right). These findings showing the effectiveness of OSH training in improving safety and health at work is confirmed by many others.</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In many countries adopting ILO standards, employers have to provide OSH training by law, and workers benefit from such provisions with concrete and measurable results:</a:t>
            </a:r>
            <a:endParaRPr lang="es-ES"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112</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dirty="0"/>
              <a:t>When none of the above approaches is feasible, or when the degree of safety achieved is considered inadequate PPE is used </a:t>
            </a:r>
            <a:endParaRPr lang="en-GB" dirty="0"/>
          </a:p>
          <a:p>
            <a:endParaRPr lang="en-GB" dirty="0"/>
          </a:p>
          <a:p>
            <a:r>
              <a:rPr lang="en-GB" dirty="0"/>
              <a:t>It is very important to provide the “take-home message” that PPE should be considered as a last resource, as it is the least effective among all control measures</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113</a:t>
            </a:fld>
            <a:endParaRPr lang="en-GB"/>
          </a:p>
        </p:txBody>
      </p:sp>
    </p:spTree>
    <p:extLst>
      <p:ext uri="{BB962C8B-B14F-4D97-AF65-F5344CB8AC3E}">
        <p14:creationId xmlns:p14="http://schemas.microsoft.com/office/powerpoint/2010/main" val="259275941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baseline="0"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114</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baseline="0"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115</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One of the gloves in the box on the right as the others are not waterproof! Left do look partially waterproof but have a cloth back and cuffs which would absorb chemicals and lead to ill health on the back of the hand and wrists. Central gloves provide protection for the hands from abrasive/sharp materials.</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Activate the video to show the working</a:t>
            </a:r>
            <a:r>
              <a:rPr lang="en-GB" baseline="0" dirty="0"/>
              <a:t> task, ensure volume is turned on to hear the noise. Do not advance to next slide until participants have identified the hazards present.</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119</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Stimulate participants to find out as many hazards</a:t>
            </a:r>
            <a:r>
              <a:rPr lang="en-GB" baseline="0" dirty="0"/>
              <a:t> as possible.</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120</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121</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122</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123</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124</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fr-FR" dirty="0" err="1"/>
              <a:t>Even</a:t>
            </a:r>
            <a:r>
              <a:rPr lang="fr-FR" dirty="0"/>
              <a:t> in </a:t>
            </a:r>
            <a:r>
              <a:rPr lang="fr-FR" dirty="0" err="1"/>
              <a:t>inhospitable</a:t>
            </a:r>
            <a:r>
              <a:rPr lang="fr-FR" dirty="0"/>
              <a:t> </a:t>
            </a:r>
            <a:r>
              <a:rPr lang="fr-FR" dirty="0" err="1"/>
              <a:t>work</a:t>
            </a:r>
            <a:r>
              <a:rPr lang="fr-FR" dirty="0"/>
              <a:t> </a:t>
            </a:r>
            <a:r>
              <a:rPr lang="fr-FR" dirty="0" err="1"/>
              <a:t>environments</a:t>
            </a:r>
            <a:r>
              <a:rPr lang="fr-FR" dirty="0"/>
              <a:t> </a:t>
            </a:r>
            <a:r>
              <a:rPr lang="fr-FR" dirty="0" err="1"/>
              <a:t>like</a:t>
            </a:r>
            <a:r>
              <a:rPr lang="fr-FR" dirty="0"/>
              <a:t> underground mines </a:t>
            </a:r>
            <a:r>
              <a:rPr lang="fr-FR" dirty="0" err="1"/>
              <a:t>it</a:t>
            </a:r>
            <a:r>
              <a:rPr lang="fr-FR" dirty="0"/>
              <a:t> </a:t>
            </a:r>
            <a:r>
              <a:rPr lang="fr-FR" dirty="0" err="1"/>
              <a:t>is</a:t>
            </a:r>
            <a:r>
              <a:rPr lang="fr-FR" dirty="0"/>
              <a:t> possible to </a:t>
            </a:r>
            <a:r>
              <a:rPr lang="fr-FR" dirty="0" err="1"/>
              <a:t>organize</a:t>
            </a:r>
            <a:r>
              <a:rPr lang="fr-FR" dirty="0"/>
              <a:t> </a:t>
            </a:r>
            <a:r>
              <a:rPr lang="fr-FR" dirty="0" err="1"/>
              <a:t>rest</a:t>
            </a:r>
            <a:r>
              <a:rPr lang="fr-FR" dirty="0"/>
              <a:t> areas (photo </a:t>
            </a:r>
            <a:r>
              <a:rPr lang="fr-FR" dirty="0" err="1"/>
              <a:t>below</a:t>
            </a:r>
            <a:r>
              <a:rPr lang="fr-FR" dirty="0"/>
              <a:t>/</a:t>
            </a:r>
            <a:r>
              <a:rPr lang="fr-FR" dirty="0" err="1"/>
              <a:t>left</a:t>
            </a:r>
            <a:r>
              <a:rPr lang="fr-FR" dirty="0"/>
              <a:t>)</a:t>
            </a:r>
            <a:r>
              <a:rPr lang="fr-FR" baseline="0" dirty="0"/>
              <a:t> </a:t>
            </a:r>
            <a:r>
              <a:rPr lang="fr-FR" baseline="0" dirty="0" err="1"/>
              <a:t>where</a:t>
            </a:r>
            <a:r>
              <a:rPr lang="fr-FR" baseline="0" dirty="0"/>
              <a:t> </a:t>
            </a:r>
            <a:r>
              <a:rPr lang="fr-FR" baseline="0" dirty="0" err="1"/>
              <a:t>workers</a:t>
            </a:r>
            <a:r>
              <a:rPr lang="fr-FR" baseline="0" dirty="0"/>
              <a:t> </a:t>
            </a:r>
            <a:r>
              <a:rPr lang="fr-FR" baseline="0" dirty="0" err="1"/>
              <a:t>can</a:t>
            </a:r>
            <a:r>
              <a:rPr lang="fr-FR" baseline="0" dirty="0"/>
              <a:t> </a:t>
            </a:r>
            <a:r>
              <a:rPr lang="fr-FR" baseline="0" dirty="0" err="1"/>
              <a:t>get</a:t>
            </a:r>
            <a:r>
              <a:rPr lang="fr-FR" baseline="0" dirty="0"/>
              <a:t> relief </a:t>
            </a:r>
            <a:r>
              <a:rPr lang="fr-FR" baseline="0" dirty="0" err="1"/>
              <a:t>from</a:t>
            </a:r>
            <a:r>
              <a:rPr lang="fr-FR" baseline="0" dirty="0"/>
              <a:t> fatigue.</a:t>
            </a:r>
            <a:endParaRPr lang="fr-FR"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125</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Emphasize that even if the likelihood was considered “Low”, as the consequences are</a:t>
            </a:r>
            <a:r>
              <a:rPr lang="en-GB" baseline="0" dirty="0"/>
              <a:t> potentially Very Harmful, the risk would fall in the Yellow Zone (Medium Risk) and require action. </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126</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The list is not exhaustive.</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a:t>Note for trainers: </a:t>
            </a:r>
            <a:r>
              <a:rPr lang="en-US" dirty="0"/>
              <a:t>There is an engineering control on this cutter the looped bar seen here should be lowered so that it is just above the material being cut when done so a bar (guard) appears in front of the cutting blade as seen here on this manual cutter.</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128</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to trainers:</a:t>
            </a:r>
            <a:r>
              <a:rPr lang="en-GB" baseline="0" dirty="0"/>
              <a:t> Participants have completed step 3A during exercise 3 (Slide 90)</a:t>
            </a:r>
          </a:p>
          <a:p>
            <a:endParaRPr lang="en-GB" baseline="0" dirty="0"/>
          </a:p>
        </p:txBody>
      </p:sp>
      <p:sp>
        <p:nvSpPr>
          <p:cNvPr id="4" name="Slide Number Placeholder 3"/>
          <p:cNvSpPr>
            <a:spLocks noGrp="1"/>
          </p:cNvSpPr>
          <p:nvPr>
            <p:ph type="sldNum" sz="quarter" idx="10"/>
          </p:nvPr>
        </p:nvSpPr>
        <p:spPr/>
        <p:txBody>
          <a:bodyPr/>
          <a:lstStyle/>
          <a:p>
            <a:fld id="{D0826FEE-2901-4F80-B040-94DEDE5C3ECF}" type="slidenum">
              <a:rPr lang="en-GB" smtClean="0"/>
              <a:t>131</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GB"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132</a:t>
            </a:fld>
            <a:endParaRPr lang="en-GB"/>
          </a:p>
        </p:txBody>
      </p:sp>
    </p:spTree>
    <p:extLst>
      <p:ext uri="{BB962C8B-B14F-4D97-AF65-F5344CB8AC3E}">
        <p14:creationId xmlns:p14="http://schemas.microsoft.com/office/powerpoint/2010/main" val="163865295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noProof="0" dirty="0"/>
              <a:t>F/N 5. The participants can use the Risk</a:t>
            </a:r>
            <a:r>
              <a:rPr lang="en-GB" baseline="0" noProof="0" dirty="0"/>
              <a:t> Assessment template in Annex IV to transcribe the results of their risk assessment</a:t>
            </a:r>
            <a:r>
              <a:rPr lang="it-IT" baseline="0" dirty="0"/>
              <a:t>.</a:t>
            </a:r>
            <a:endParaRPr lang="es-ES" dirty="0"/>
          </a:p>
        </p:txBody>
      </p:sp>
      <p:sp>
        <p:nvSpPr>
          <p:cNvPr id="4" name="Slide Number Placeholder 3"/>
          <p:cNvSpPr>
            <a:spLocks noGrp="1"/>
          </p:cNvSpPr>
          <p:nvPr>
            <p:ph type="sldNum" sz="quarter" idx="10"/>
          </p:nvPr>
        </p:nvSpPr>
        <p:spPr/>
        <p:txBody>
          <a:bodyPr/>
          <a:lstStyle/>
          <a:p>
            <a:fld id="{D0826FEE-2901-4F80-B040-94DEDE5C3ECF}" type="slidenum">
              <a:rPr lang="en-GB" smtClean="0"/>
              <a:t>133</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Note to trainers:</a:t>
            </a:r>
          </a:p>
          <a:p>
            <a:endParaRPr lang="en-GB" dirty="0"/>
          </a:p>
          <a:p>
            <a:r>
              <a:rPr lang="en-GB" sz="1200" kern="1200" dirty="0">
                <a:solidFill>
                  <a:schemeClr val="tx1"/>
                </a:solidFill>
                <a:effectLst/>
                <a:latin typeface="+mn-lt"/>
                <a:ea typeface="+mn-ea"/>
                <a:cs typeface="+mn-cs"/>
              </a:rPr>
              <a:t>Participants must realise that simply conducting the risk assessment is the start, it is vital that the risk control measures that have been identified as required are actually put in place.</a:t>
            </a:r>
          </a:p>
          <a:p>
            <a:endParaRPr lang="en-GB" baseline="0" dirty="0"/>
          </a:p>
          <a:p>
            <a:r>
              <a:rPr lang="en-GB" baseline="0" dirty="0"/>
              <a:t>It is important that someone is made responsible to ensure that this happens within a given timeline.</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134</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indent="0">
              <a:buNone/>
            </a:pPr>
            <a:r>
              <a:rPr lang="it-IT" dirty="0" err="1"/>
              <a:t>Steps</a:t>
            </a:r>
            <a:r>
              <a:rPr lang="it-IT" dirty="0"/>
              <a:t> 4 and 5: </a:t>
            </a:r>
          </a:p>
          <a:p>
            <a:pPr marL="0" indent="0">
              <a:buNone/>
            </a:pPr>
            <a:r>
              <a:rPr lang="en-GB" b="1" noProof="0" dirty="0"/>
              <a:t>Emphasize</a:t>
            </a:r>
            <a:r>
              <a:rPr lang="it-IT" dirty="0"/>
              <a:t> </a:t>
            </a:r>
            <a:r>
              <a:rPr lang="en-GB" noProof="0" dirty="0"/>
              <a:t>regarding the timelines as to when controls must be put</a:t>
            </a:r>
            <a:r>
              <a:rPr lang="en-GB" baseline="0" noProof="0" dirty="0"/>
              <a:t> in place should depend on level of current risk. If current level of risk is high then the time line should be as short as possible. With regards to prioritization of tasks again high risk first but if easy to address medium or low risk to reduce risk lower then this can be done at the same time.</a:t>
            </a:r>
            <a:endParaRPr lang="it-IT" dirty="0"/>
          </a:p>
          <a:p>
            <a:pPr marL="0" indent="0">
              <a:buNone/>
            </a:pPr>
            <a:endParaRPr lang="it-IT" dirty="0"/>
          </a:p>
          <a:p>
            <a:pPr marL="0" indent="0">
              <a:buNone/>
            </a:pPr>
            <a:r>
              <a:rPr lang="it-IT" dirty="0"/>
              <a:t>4.</a:t>
            </a:r>
            <a:r>
              <a:rPr lang="it-IT" baseline="0" dirty="0"/>
              <a:t> </a:t>
            </a:r>
            <a:r>
              <a:rPr lang="en-GB" dirty="0"/>
              <a:t>Record the findings and implement them.</a:t>
            </a:r>
            <a:r>
              <a:rPr lang="en-GB" baseline="0" dirty="0"/>
              <a:t> </a:t>
            </a:r>
            <a:r>
              <a:rPr lang="en-US" altLang="en-US" sz="1050" dirty="0"/>
              <a:t>Identify persons responsible for completing actions: action by whom? when? </a:t>
            </a:r>
            <a:br>
              <a:rPr lang="en-US" altLang="en-US" sz="1600" dirty="0"/>
            </a:br>
            <a:r>
              <a:rPr lang="en-US" altLang="en-US" dirty="0"/>
              <a:t>Set a review date to ensure actions have been completed </a:t>
            </a:r>
            <a:r>
              <a:rPr lang="en-US" altLang="en-US" u="sng" dirty="0"/>
              <a:t>(mark them as Done)</a:t>
            </a:r>
            <a:br>
              <a:rPr lang="en-US" altLang="en-US" sz="1600" u="sng" dirty="0"/>
            </a:br>
            <a:r>
              <a:rPr lang="en-GB" dirty="0"/>
              <a:t>Develop an action plan and implement the controls chosen</a:t>
            </a:r>
          </a:p>
          <a:p>
            <a:pPr marL="0" indent="0">
              <a:buNone/>
            </a:pPr>
            <a:endParaRPr lang="en-GB" dirty="0"/>
          </a:p>
          <a:p>
            <a:r>
              <a:rPr lang="en-GB" dirty="0"/>
              <a:t>5. </a:t>
            </a:r>
            <a:r>
              <a:rPr lang="en-GB" sz="1200" b="0" kern="1200" dirty="0">
                <a:solidFill>
                  <a:schemeClr val="tx1"/>
                </a:solidFill>
                <a:effectLst/>
                <a:latin typeface="+mn-lt"/>
                <a:ea typeface="+mn-ea"/>
                <a:cs typeface="+mn-cs"/>
              </a:rPr>
              <a:t>Record</a:t>
            </a:r>
            <a:r>
              <a:rPr lang="en-GB" sz="1200" b="0" kern="1200" baseline="0" dirty="0">
                <a:solidFill>
                  <a:schemeClr val="tx1"/>
                </a:solidFill>
                <a:effectLst/>
                <a:latin typeface="+mn-lt"/>
                <a:ea typeface="+mn-ea"/>
                <a:cs typeface="+mn-cs"/>
              </a:rPr>
              <a:t> your findings, monitor</a:t>
            </a:r>
            <a:r>
              <a:rPr lang="en-GB" sz="1200" b="0" kern="1200" dirty="0">
                <a:solidFill>
                  <a:schemeClr val="tx1"/>
                </a:solidFill>
                <a:effectLst/>
                <a:latin typeface="+mn-lt"/>
                <a:ea typeface="+mn-ea"/>
                <a:cs typeface="+mn-cs"/>
              </a:rPr>
              <a:t> and review, and update your risk assessment</a:t>
            </a:r>
            <a:r>
              <a:rPr lang="en-GB" sz="1200" b="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The risk assessment is not a one-time activity. It needs to be reviewed at least annually, or more frequently if needed. Whenever new equipment, substances and/or procedures are introduced, new hazards can arise. Therefore, it should be checked and, where necessary, amended. </a:t>
            </a:r>
          </a:p>
          <a:p>
            <a:r>
              <a:rPr lang="en-GB" sz="1200" kern="1200" dirty="0">
                <a:solidFill>
                  <a:schemeClr val="tx1"/>
                </a:solidFill>
                <a:effectLst/>
                <a:latin typeface="+mn-lt"/>
                <a:ea typeface="+mn-ea"/>
                <a:cs typeface="+mn-cs"/>
              </a:rPr>
              <a:t>There’s no specific template for Step 5, but having all five steps recorded in writing and updated proves commitment to improvement in OSH. It is important to check the effectiveness of the control measures,</a:t>
            </a:r>
            <a:r>
              <a:rPr lang="en-GB" sz="1200" kern="1200" baseline="0" dirty="0">
                <a:solidFill>
                  <a:schemeClr val="tx1"/>
                </a:solidFill>
                <a:effectLst/>
                <a:latin typeface="+mn-lt"/>
                <a:ea typeface="+mn-ea"/>
                <a:cs typeface="+mn-cs"/>
              </a:rPr>
              <a:t> ensure they are maintained and the risk is reduced.</a:t>
            </a:r>
            <a:endParaRPr lang="es-ES" sz="1200" kern="1200" dirty="0">
              <a:solidFill>
                <a:schemeClr val="tx1"/>
              </a:solidFill>
              <a:effectLst/>
              <a:latin typeface="+mn-lt"/>
              <a:ea typeface="+mn-ea"/>
              <a:cs typeface="+mn-cs"/>
            </a:endParaRPr>
          </a:p>
          <a:p>
            <a:pPr marL="0" indent="0">
              <a:buNone/>
            </a:pPr>
            <a:endParaRPr lang="en-GB" dirty="0"/>
          </a:p>
          <a:p>
            <a:endParaRPr lang="es-ES" dirty="0"/>
          </a:p>
          <a:p>
            <a:endParaRPr lang="en-GB"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135</a:t>
            </a:fld>
            <a:endParaRPr lang="en-GB"/>
          </a:p>
        </p:txBody>
      </p:sp>
    </p:spTree>
    <p:extLst>
      <p:ext uri="{BB962C8B-B14F-4D97-AF65-F5344CB8AC3E}">
        <p14:creationId xmlns:p14="http://schemas.microsoft.com/office/powerpoint/2010/main" val="163865295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136</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dirty="0" err="1"/>
              <a:t>Remind</a:t>
            </a:r>
            <a:r>
              <a:rPr lang="it-IT" dirty="0"/>
              <a:t> </a:t>
            </a:r>
            <a:r>
              <a:rPr lang="it-IT" dirty="0" err="1"/>
              <a:t>that</a:t>
            </a:r>
            <a:r>
              <a:rPr lang="it-IT" dirty="0"/>
              <a:t> the </a:t>
            </a:r>
            <a:r>
              <a:rPr lang="it-IT" dirty="0" err="1"/>
              <a:t>enterprise</a:t>
            </a:r>
            <a:r>
              <a:rPr lang="it-IT" dirty="0"/>
              <a:t> OSH policy </a:t>
            </a:r>
            <a:r>
              <a:rPr lang="it-IT" dirty="0" err="1"/>
              <a:t>will</a:t>
            </a:r>
            <a:r>
              <a:rPr lang="it-IT" dirty="0"/>
              <a:t> be </a:t>
            </a:r>
            <a:r>
              <a:rPr lang="it-IT" dirty="0" err="1"/>
              <a:t>addressed</a:t>
            </a:r>
            <a:r>
              <a:rPr lang="it-IT" dirty="0"/>
              <a:t> in Session 7.</a:t>
            </a:r>
          </a:p>
          <a:p>
            <a:r>
              <a:rPr lang="it-IT" dirty="0"/>
              <a:t>JHSC: Joint </a:t>
            </a:r>
            <a:r>
              <a:rPr lang="it-IT" dirty="0" err="1"/>
              <a:t>Health</a:t>
            </a:r>
            <a:r>
              <a:rPr lang="it-IT" dirty="0"/>
              <a:t> and </a:t>
            </a:r>
            <a:r>
              <a:rPr lang="it-IT" dirty="0" err="1"/>
              <a:t>Safety</a:t>
            </a:r>
            <a:r>
              <a:rPr lang="it-IT" dirty="0"/>
              <a:t> </a:t>
            </a:r>
            <a:r>
              <a:rPr lang="it-IT" dirty="0" err="1"/>
              <a:t>Committee</a:t>
            </a:r>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sz="1200" kern="1200" dirty="0">
                <a:solidFill>
                  <a:schemeClr val="tx1"/>
                </a:solidFill>
                <a:effectLst/>
                <a:latin typeface="+mn-lt"/>
                <a:ea typeface="+mn-ea"/>
                <a:cs typeface="+mn-cs"/>
              </a:rPr>
              <a:t>Remark that Health Surveillance, including Medical Surveillance is not so much a control measure rather a way to verify that current control measures are functioning correctly, when workers undergo health surveillance and the results show their health not to be deteriorating then employers know risk control measures are effective.</a:t>
            </a:r>
            <a:endParaRPr lang="en-GB" sz="1200" kern="1200" dirty="0">
              <a:solidFill>
                <a:schemeClr val="tx1"/>
              </a:solidFill>
              <a:effectLst/>
              <a:latin typeface="+mn-lt"/>
              <a:ea typeface="+mn-ea"/>
              <a:cs typeface="+mn-cs"/>
            </a:endParaRPr>
          </a:p>
          <a:p>
            <a:endParaRPr lang="it-IT" b="0" baseline="0" dirty="0"/>
          </a:p>
          <a:p>
            <a:r>
              <a:rPr lang="en-GB" b="0" dirty="0"/>
              <a:t>Occupational Health physicians, nurses and any other trained workplace health personnel should work proactively to promote workers’ health, not just to detect and/or treat occupational injuries or diseases.</a:t>
            </a:r>
            <a:endParaRPr lang="es-ES" b="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b="1" noProof="0" dirty="0">
                <a:latin typeface="Arial" pitchFamily="34" charset="0"/>
              </a:rPr>
              <a:t>Note for the trainers (if time permits) the next 3 slides can be used to emphasize the risk assessment process and hierarchy of controls through discussing these slides. Participants may not understand all the risks presented in this image and thus it</a:t>
            </a:r>
            <a:r>
              <a:rPr lang="en-GB" b="1" baseline="0" noProof="0" dirty="0">
                <a:latin typeface="Arial" pitchFamily="34" charset="0"/>
              </a:rPr>
              <a:t> may take 15 min to present this so be aware and ensure sufficient time available. </a:t>
            </a:r>
            <a:r>
              <a:rPr lang="en-GB" b="1" u="sng" baseline="0" noProof="0" dirty="0">
                <a:latin typeface="Arial" pitchFamily="34" charset="0"/>
              </a:rPr>
              <a:t>Alternatively could be returned to at end.</a:t>
            </a:r>
            <a:endParaRPr lang="en-GB" b="1" u="sng" noProof="0" dirty="0">
              <a:latin typeface="Arial" pitchFamily="34" charset="0"/>
            </a:endParaRPr>
          </a:p>
          <a:p>
            <a:endParaRPr lang="en-GB" noProof="0" dirty="0">
              <a:latin typeface="Arial" pitchFamily="34" charset="0"/>
            </a:endParaRPr>
          </a:p>
          <a:p>
            <a:r>
              <a:rPr lang="en-GB" noProof="0" dirty="0">
                <a:latin typeface="Arial" pitchFamily="34" charset="0"/>
              </a:rPr>
              <a:t>Describe</a:t>
            </a:r>
            <a:r>
              <a:rPr lang="en-GB" baseline="0" noProof="0" dirty="0">
                <a:latin typeface="Arial" pitchFamily="34" charset="0"/>
              </a:rPr>
              <a:t> fictional activity as detailed below and ask participants to conduct risk ass, can be done in a plenary format. Conducting Risk ass steps 1-3.</a:t>
            </a:r>
            <a:endParaRPr lang="en-GB" noProof="0" dirty="0">
              <a:latin typeface="Arial" pitchFamily="34" charset="0"/>
            </a:endParaRPr>
          </a:p>
          <a:p>
            <a:endParaRPr lang="en-GB" noProof="0" dirty="0">
              <a:latin typeface="Arial" pitchFamily="34" charset="0"/>
            </a:endParaRPr>
          </a:p>
          <a:p>
            <a:r>
              <a:rPr lang="en-GB" noProof="0" dirty="0">
                <a:latin typeface="Arial" pitchFamily="34" charset="0"/>
              </a:rPr>
              <a:t>This photo shows an operator using a drill press for asbestos-based components as part of an assembly line process.  The product</a:t>
            </a:r>
            <a:r>
              <a:rPr lang="en-GB" baseline="0" noProof="0" dirty="0">
                <a:latin typeface="Arial" pitchFamily="34" charset="0"/>
              </a:rPr>
              <a:t> will be </a:t>
            </a:r>
            <a:r>
              <a:rPr lang="en-GB" noProof="0" dirty="0">
                <a:latin typeface="Arial" pitchFamily="34" charset="0"/>
              </a:rPr>
              <a:t>incorporated into a high voltage, high temperature product used by a national electric company.  Due to the toxic nature of the manufacturing process, the operator is wearing a mask.</a:t>
            </a:r>
            <a:r>
              <a:rPr lang="en-GB" baseline="0" noProof="0" dirty="0">
                <a:latin typeface="Arial" pitchFamily="34" charset="0"/>
              </a:rPr>
              <a:t> Is that mask adequate to prevent asbestos fibres from being breathed-in? NO, the mask seems to be home made </a:t>
            </a:r>
            <a:r>
              <a:rPr lang="en-US" baseline="0" noProof="0" dirty="0">
                <a:latin typeface="Arial" pitchFamily="34" charset="0"/>
              </a:rPr>
              <a:t>fabric mask and will provide no/limited protection against </a:t>
            </a:r>
            <a:r>
              <a:rPr lang="en-GB" baseline="0" noProof="0" dirty="0">
                <a:latin typeface="Arial" pitchFamily="34" charset="0"/>
              </a:rPr>
              <a:t>tiny asbestos fibres that can be released by drilling.</a:t>
            </a:r>
            <a:r>
              <a:rPr lang="en-US" baseline="0" noProof="0" dirty="0">
                <a:latin typeface="Arial" pitchFamily="34" charset="0"/>
              </a:rPr>
              <a:t> Also we can see other workers with scarfs and no mask as all. </a:t>
            </a:r>
          </a:p>
          <a:p>
            <a:endParaRPr lang="en-US" baseline="0" noProof="0" dirty="0">
              <a:latin typeface="Arial" pitchFamily="34" charset="0"/>
            </a:endParaRPr>
          </a:p>
          <a:p>
            <a:r>
              <a:rPr lang="en-US" baseline="0" noProof="0" dirty="0">
                <a:latin typeface="Arial" pitchFamily="34" charset="0"/>
              </a:rPr>
              <a:t>This drill is normally a bench mounted drill and bolted to a bench to ensure it is stable.  The worker is also wearing gloves and gloves should not be worn when operating drilling equipment as they can be caught in the drill and workers hands rotated and bones get broken.</a:t>
            </a:r>
            <a:endParaRPr lang="en-GB" baseline="0" noProof="0" dirty="0">
              <a:latin typeface="Arial" pitchFamily="34" charset="0"/>
            </a:endParaRPr>
          </a:p>
          <a:p>
            <a:endParaRPr lang="en-GB" baseline="0" noProof="0" dirty="0">
              <a:latin typeface="Arial" pitchFamily="34" charset="0"/>
            </a:endParaRPr>
          </a:p>
          <a:p>
            <a:r>
              <a:rPr lang="en-GB" noProof="0" dirty="0">
                <a:latin typeface="Arial" pitchFamily="34" charset="0"/>
              </a:rPr>
              <a:t>There are, though, a series of problems with this operation and workstation setup:</a:t>
            </a:r>
            <a:r>
              <a:rPr lang="en-GB" baseline="0" noProof="0" dirty="0">
                <a:latin typeface="Arial" pitchFamily="34" charset="0"/>
              </a:rPr>
              <a:t> </a:t>
            </a:r>
            <a:r>
              <a:rPr lang="en-GB" noProof="0" dirty="0">
                <a:latin typeface="Arial" pitchFamily="34" charset="0"/>
              </a:rPr>
              <a:t>more than just an ergonomics problem:</a:t>
            </a:r>
          </a:p>
          <a:p>
            <a:pPr>
              <a:buFontTx/>
              <a:buChar char="-"/>
            </a:pPr>
            <a:r>
              <a:rPr lang="en-GB" noProof="0" dirty="0">
                <a:latin typeface="Arial" pitchFamily="34" charset="0"/>
              </a:rPr>
              <a:t>He is wearing his own clothes so, presumably, exposing himself and his family to the asbestos powder when changing at home.</a:t>
            </a:r>
          </a:p>
          <a:p>
            <a:pPr>
              <a:buFontTx/>
              <a:buChar char="-"/>
            </a:pPr>
            <a:r>
              <a:rPr lang="en-GB" noProof="0" dirty="0">
                <a:latin typeface="Arial" pitchFamily="34" charset="0"/>
              </a:rPr>
              <a:t>He is not wearing other personal protection equipment,</a:t>
            </a:r>
            <a:r>
              <a:rPr lang="en-GB" baseline="0" noProof="0" dirty="0">
                <a:latin typeface="Arial" pitchFamily="34" charset="0"/>
              </a:rPr>
              <a:t> such as</a:t>
            </a:r>
            <a:r>
              <a:rPr lang="en-GB" noProof="0" dirty="0">
                <a:latin typeface="Arial" pitchFamily="34" charset="0"/>
              </a:rPr>
              <a:t> a hat,</a:t>
            </a:r>
            <a:r>
              <a:rPr lang="en-GB" baseline="0" noProof="0" dirty="0">
                <a:latin typeface="Arial" pitchFamily="34" charset="0"/>
              </a:rPr>
              <a:t> which would stop  a</a:t>
            </a:r>
            <a:r>
              <a:rPr lang="en-GB" noProof="0" dirty="0">
                <a:latin typeface="Arial" pitchFamily="34" charset="0"/>
              </a:rPr>
              <a:t>sbestos powder settling in his hair.  This powder</a:t>
            </a:r>
            <a:r>
              <a:rPr lang="en-GB" baseline="0" noProof="0" dirty="0">
                <a:latin typeface="Arial" pitchFamily="34" charset="0"/>
              </a:rPr>
              <a:t> </a:t>
            </a:r>
            <a:r>
              <a:rPr lang="en-GB" noProof="0" dirty="0">
                <a:latin typeface="Arial" pitchFamily="34" charset="0"/>
              </a:rPr>
              <a:t>could be </a:t>
            </a:r>
            <a:r>
              <a:rPr lang="en-GB" baseline="0" noProof="0" dirty="0">
                <a:latin typeface="Arial" pitchFamily="34" charset="0"/>
              </a:rPr>
              <a:t>transferred </a:t>
            </a:r>
            <a:r>
              <a:rPr lang="en-GB" noProof="0" dirty="0">
                <a:latin typeface="Arial" pitchFamily="34" charset="0"/>
              </a:rPr>
              <a:t>later, for example, when running his hand through his hair then rubbing his nose or mouth.</a:t>
            </a:r>
          </a:p>
          <a:p>
            <a:pPr>
              <a:buFontTx/>
              <a:buChar char="-"/>
            </a:pPr>
            <a:r>
              <a:rPr lang="en-GB" noProof="0" dirty="0">
                <a:latin typeface="Arial" pitchFamily="34" charset="0"/>
              </a:rPr>
              <a:t>He has created his own rather unstable seat because the machine is at the wrong height for his seat.</a:t>
            </a:r>
          </a:p>
          <a:p>
            <a:pPr>
              <a:buFontTx/>
              <a:buChar char="-"/>
            </a:pPr>
            <a:r>
              <a:rPr lang="en-GB" noProof="0" dirty="0">
                <a:latin typeface="Arial" pitchFamily="34" charset="0"/>
              </a:rPr>
              <a:t>He puts finished items in the tray on which he is resting his feet.  Some pieces can be seen on the ground.  The tray is not suitable to use for transporting to the next operation.</a:t>
            </a:r>
          </a:p>
          <a:p>
            <a:pPr>
              <a:buFontTx/>
              <a:buChar char="-"/>
            </a:pPr>
            <a:endParaRPr lang="en-US" dirty="0">
              <a:latin typeface="Arial"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After identifying the faults above along with possible solutions, further points can be made.  In particular, with regard to improving OSH, you should ask, ‘couldn’t we just use a different, safer material than asbestos to make this part?’ We should, as asbestos can cause cancer; it can also cause a severe lung disease called asbestosis. Asbestos use has been banned in many countries and safer alternative materials are used instead.</a:t>
            </a:r>
            <a:endParaRPr lang="en-GB" sz="1200" kern="1200" dirty="0">
              <a:solidFill>
                <a:schemeClr val="tx1"/>
              </a:solidFill>
              <a:effectLst/>
              <a:latin typeface="+mn-lt"/>
              <a:ea typeface="+mn-ea"/>
              <a:cs typeface="+mn-cs"/>
            </a:endParaRPr>
          </a:p>
          <a:p>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139</a:t>
            </a:fld>
            <a:endParaRPr lang="en-GB"/>
          </a:p>
        </p:txBody>
      </p:sp>
    </p:spTree>
    <p:extLst>
      <p:ext uri="{BB962C8B-B14F-4D97-AF65-F5344CB8AC3E}">
        <p14:creationId xmlns:p14="http://schemas.microsoft.com/office/powerpoint/2010/main" val="2382479730"/>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None/>
            </a:pPr>
            <a:r>
              <a:rPr lang="en-US" dirty="0">
                <a:latin typeface="Arial" pitchFamily="34" charset="0"/>
              </a:rPr>
              <a:t>after identifying the faults above along with possible solutions,</a:t>
            </a:r>
            <a:r>
              <a:rPr lang="en-US" baseline="0" dirty="0">
                <a:latin typeface="Arial" pitchFamily="34" charset="0"/>
              </a:rPr>
              <a:t> further points can be made.  In particular, w</a:t>
            </a:r>
            <a:r>
              <a:rPr lang="en-US" dirty="0">
                <a:latin typeface="Arial" pitchFamily="34" charset="0"/>
              </a:rPr>
              <a:t>ith regard to improving OSH</a:t>
            </a:r>
            <a:r>
              <a:rPr lang="en-US" baseline="0" dirty="0">
                <a:latin typeface="Arial" pitchFamily="34" charset="0"/>
              </a:rPr>
              <a:t>, you should ask, </a:t>
            </a:r>
            <a:r>
              <a:rPr lang="en-US" dirty="0">
                <a:latin typeface="Arial" pitchFamily="34" charset="0"/>
              </a:rPr>
              <a:t>‘couldn’t we just use a different, safer material than asbestos to make this part?’ We</a:t>
            </a:r>
            <a:r>
              <a:rPr lang="en-US" baseline="0" dirty="0">
                <a:latin typeface="Arial" pitchFamily="34" charset="0"/>
              </a:rPr>
              <a:t> should, as asbestos can cause cancer; it can also cause a severe lung disease called asbestosis. Asbestos use should be banned worldwide and safer alternative materials used instead.</a:t>
            </a:r>
            <a:endParaRPr lang="en-US" dirty="0">
              <a:latin typeface="Arial" pitchFamily="34" charset="0"/>
            </a:endParaRPr>
          </a:p>
          <a:p>
            <a:endParaRPr lang="en-US" dirty="0">
              <a:latin typeface="Arial" pitchFamily="34" charset="0"/>
            </a:endParaRPr>
          </a:p>
          <a:p>
            <a:r>
              <a:rPr lang="en-US" dirty="0"/>
              <a:t>The worker seems to be still wearing a similar mask so still not suitable. Also he might be wearing eye protection but a chuck and tool guard (next slide) is more effective and an engineering control rather than PPE. Agree use a different substance but if not possible then why do we not have engineering controls to collect the dust as source and protect all workers. Gloves still being worn – should not be happening.</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140</a:t>
            </a:fld>
            <a:endParaRPr lang="en-GB"/>
          </a:p>
        </p:txBody>
      </p:sp>
    </p:spTree>
    <p:extLst>
      <p:ext uri="{BB962C8B-B14F-4D97-AF65-F5344CB8AC3E}">
        <p14:creationId xmlns:p14="http://schemas.microsoft.com/office/powerpoint/2010/main" val="2382479730"/>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buFontTx/>
              <a:buNone/>
            </a:pPr>
            <a:r>
              <a:rPr lang="en-GB" dirty="0"/>
              <a:t>Note engineering controls i.e.</a:t>
            </a:r>
            <a:r>
              <a:rPr lang="en-GB" baseline="0" dirty="0"/>
              <a:t> Perspex guard to cover rotating chuck and drill bit.</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141</a:t>
            </a:fld>
            <a:endParaRPr lang="en-GB"/>
          </a:p>
        </p:txBody>
      </p:sp>
    </p:spTree>
    <p:extLst>
      <p:ext uri="{BB962C8B-B14F-4D97-AF65-F5344CB8AC3E}">
        <p14:creationId xmlns:p14="http://schemas.microsoft.com/office/powerpoint/2010/main" val="2382479730"/>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noProof="0" dirty="0"/>
              <a:t>Highlight that OSHMS</a:t>
            </a:r>
            <a:r>
              <a:rPr lang="en-GB" baseline="0" noProof="0" dirty="0"/>
              <a:t> should be adapted to the enterprise needs and to current national legislation</a:t>
            </a:r>
            <a:r>
              <a:rPr lang="it-IT" baseline="0" dirty="0"/>
              <a:t>. </a:t>
            </a:r>
            <a:r>
              <a:rPr lang="it-IT" baseline="0" dirty="0" err="1"/>
              <a:t>While</a:t>
            </a:r>
            <a:r>
              <a:rPr lang="it-IT" baseline="0" dirty="0"/>
              <a:t> the duty and </a:t>
            </a:r>
            <a:r>
              <a:rPr lang="it-IT" baseline="0" dirty="0" err="1"/>
              <a:t>responsibility</a:t>
            </a:r>
            <a:r>
              <a:rPr lang="it-IT" baseline="0" dirty="0"/>
              <a:t> </a:t>
            </a:r>
            <a:r>
              <a:rPr lang="it-IT" baseline="0" dirty="0" err="1"/>
              <a:t>related</a:t>
            </a:r>
            <a:r>
              <a:rPr lang="it-IT" baseline="0" dirty="0"/>
              <a:t> to OSH and </a:t>
            </a:r>
            <a:r>
              <a:rPr lang="it-IT" baseline="0" dirty="0" err="1"/>
              <a:t>legal</a:t>
            </a:r>
            <a:r>
              <a:rPr lang="it-IT" baseline="0" dirty="0"/>
              <a:t> </a:t>
            </a:r>
            <a:r>
              <a:rPr lang="it-IT" baseline="0" dirty="0" err="1"/>
              <a:t>compliance</a:t>
            </a:r>
            <a:r>
              <a:rPr lang="it-IT" baseline="0" dirty="0"/>
              <a:t> </a:t>
            </a:r>
            <a:r>
              <a:rPr lang="it-IT" baseline="0" dirty="0" err="1"/>
              <a:t>is</a:t>
            </a:r>
            <a:r>
              <a:rPr lang="it-IT" baseline="0" dirty="0"/>
              <a:t> </a:t>
            </a:r>
            <a:r>
              <a:rPr lang="it-IT" baseline="0" dirty="0" err="1"/>
              <a:t>placed</a:t>
            </a:r>
            <a:r>
              <a:rPr lang="it-IT" baseline="0" dirty="0"/>
              <a:t> on the </a:t>
            </a:r>
            <a:r>
              <a:rPr lang="it-IT" baseline="0" dirty="0" err="1"/>
              <a:t>employer</a:t>
            </a:r>
            <a:r>
              <a:rPr lang="it-IT" baseline="0" dirty="0"/>
              <a:t>, </a:t>
            </a:r>
            <a:r>
              <a:rPr lang="it-IT" baseline="0" dirty="0" err="1"/>
              <a:t>workers</a:t>
            </a:r>
            <a:r>
              <a:rPr lang="it-IT" baseline="0" dirty="0"/>
              <a:t> </a:t>
            </a:r>
            <a:r>
              <a:rPr lang="it-IT" baseline="0" dirty="0" err="1"/>
              <a:t>have</a:t>
            </a:r>
            <a:r>
              <a:rPr lang="it-IT" baseline="0" dirty="0"/>
              <a:t> to collaborate with </a:t>
            </a:r>
            <a:r>
              <a:rPr lang="it-IT" baseline="0" dirty="0" err="1"/>
              <a:t>him</a:t>
            </a:r>
            <a:r>
              <a:rPr lang="it-IT" baseline="0" dirty="0"/>
              <a:t>/</a:t>
            </a:r>
            <a:r>
              <a:rPr lang="it-IT" baseline="0" dirty="0" err="1"/>
              <a:t>her</a:t>
            </a:r>
            <a:r>
              <a:rPr lang="it-IT" baseline="0" dirty="0"/>
              <a:t> to </a:t>
            </a:r>
            <a:r>
              <a:rPr lang="it-IT" baseline="0" dirty="0" err="1"/>
              <a:t>reach</a:t>
            </a:r>
            <a:r>
              <a:rPr lang="it-IT" baseline="0" dirty="0"/>
              <a:t> the OSH </a:t>
            </a:r>
            <a:r>
              <a:rPr lang="it-IT" baseline="0" dirty="0" err="1"/>
              <a:t>goals</a:t>
            </a:r>
            <a:r>
              <a:rPr lang="it-IT" baseline="0" dirty="0"/>
              <a:t> </a:t>
            </a:r>
            <a:r>
              <a:rPr lang="it-IT" baseline="0" dirty="0" err="1"/>
              <a:t>established</a:t>
            </a:r>
            <a:r>
              <a:rPr lang="it-IT" baseline="0" dirty="0"/>
              <a:t> in the OSHMS. </a:t>
            </a:r>
          </a:p>
          <a:p>
            <a:endParaRPr lang="it-IT" baseline="0" dirty="0"/>
          </a:p>
          <a:p>
            <a:pPr marL="0" indent="0">
              <a:lnSpc>
                <a:spcPct val="120000"/>
              </a:lnSpc>
              <a:spcBef>
                <a:spcPts val="0"/>
              </a:spcBef>
              <a:buNone/>
            </a:pPr>
            <a:r>
              <a:rPr lang="en-US" altLang="ko-KR" dirty="0">
                <a:ea typeface="Gulim" pitchFamily="34" charset="-127"/>
              </a:rPr>
              <a:t>Guidelines on Occupational Safety and Health Management Systems (ILO-OSH 2001)</a:t>
            </a:r>
          </a:p>
          <a:p>
            <a:pPr marL="0" indent="0">
              <a:buNone/>
            </a:pPr>
            <a:r>
              <a:rPr lang="en-GB" sz="1200" dirty="0">
                <a:solidFill>
                  <a:prstClr val="black"/>
                </a:solidFill>
              </a:rPr>
              <a:t>https://</a:t>
            </a:r>
            <a:r>
              <a:rPr lang="en-GB" sz="1200" dirty="0" err="1">
                <a:solidFill>
                  <a:prstClr val="black"/>
                </a:solidFill>
              </a:rPr>
              <a:t>www.ilo.org</a:t>
            </a:r>
            <a:r>
              <a:rPr lang="en-GB" sz="1200" dirty="0">
                <a:solidFill>
                  <a:prstClr val="black"/>
                </a:solidFill>
              </a:rPr>
              <a:t>/</a:t>
            </a:r>
            <a:r>
              <a:rPr lang="en-GB" sz="1200" dirty="0" err="1">
                <a:solidFill>
                  <a:prstClr val="black"/>
                </a:solidFill>
              </a:rPr>
              <a:t>safework</a:t>
            </a:r>
            <a:r>
              <a:rPr lang="en-GB" sz="1200" dirty="0">
                <a:solidFill>
                  <a:prstClr val="black"/>
                </a:solidFill>
              </a:rPr>
              <a:t>/info/standards-and-instruments/WCMS_107727/</a:t>
            </a:r>
            <a:r>
              <a:rPr lang="en-GB" sz="1200" dirty="0" err="1">
                <a:solidFill>
                  <a:prstClr val="black"/>
                </a:solidFill>
              </a:rPr>
              <a:t>lang</a:t>
            </a:r>
            <a:r>
              <a:rPr lang="en-GB" sz="1200" dirty="0">
                <a:solidFill>
                  <a:prstClr val="black"/>
                </a:solidFill>
              </a:rPr>
              <a:t>--en/</a:t>
            </a:r>
            <a:r>
              <a:rPr lang="en-GB" sz="1200" dirty="0" err="1">
                <a:solidFill>
                  <a:prstClr val="black"/>
                </a:solidFill>
              </a:rPr>
              <a:t>index.htm</a:t>
            </a:r>
            <a:endParaRPr lang="en-GB" sz="1200" dirty="0">
              <a:solidFill>
                <a:prstClr val="black"/>
              </a:solidFill>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145</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Safety and health cannot be managed by ad hoc efforts</a:t>
            </a:r>
          </a:p>
          <a:p>
            <a:r>
              <a:rPr lang="en-US" dirty="0"/>
              <a:t>An OSH system provides an overall plan for handling all aspects of safety and health in cooperation with workers </a:t>
            </a:r>
          </a:p>
          <a:p>
            <a:r>
              <a:rPr kumimoji="0" lang="en-GB" b="0" i="0" u="none" strike="noStrike" cap="none" normalizeH="0" baseline="0" dirty="0">
                <a:ln>
                  <a:noFill/>
                </a:ln>
                <a:solidFill>
                  <a:schemeClr val="tx1"/>
                </a:solidFill>
                <a:effectLst/>
                <a:latin typeface="Futura Md" pitchFamily="34" charset="0"/>
              </a:rPr>
              <a:t>Consulting on, creating, implementing and reviewing progress made under the OSH policy is a continual cyclical process</a:t>
            </a:r>
            <a:endParaRPr lang="en-US" dirty="0"/>
          </a:p>
          <a:p>
            <a:endParaRPr lang="en-US" dirty="0"/>
          </a:p>
          <a:p>
            <a:r>
              <a:rPr lang="en-US" dirty="0"/>
              <a:t>Note that,</a:t>
            </a:r>
            <a:r>
              <a:rPr lang="en-US" baseline="0" dirty="0"/>
              <a:t> in reality, the order that things are done is often less clear.  For example, Management and workers might consult in a routine way on OSH and this may lead management to produce a policy and system for OSH management, which leads to the creation of a JHSC and more formal consultation/cooperation on OSH practices and procedures.  What matters is that consultation takes place and is built into the system </a:t>
            </a:r>
            <a:endParaRPr lang="en-US" dirty="0"/>
          </a:p>
          <a:p>
            <a:endParaRPr lang="en-U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146</a:t>
            </a:fld>
            <a:endParaRPr lang="en-GB"/>
          </a:p>
        </p:txBody>
      </p:sp>
    </p:spTree>
    <p:extLst>
      <p:ext uri="{BB962C8B-B14F-4D97-AF65-F5344CB8AC3E}">
        <p14:creationId xmlns:p14="http://schemas.microsoft.com/office/powerpoint/2010/main" val="121468166"/>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noProof="0" dirty="0"/>
              <a:t>Emphasize</a:t>
            </a:r>
            <a:r>
              <a:rPr lang="en-GB" baseline="0" noProof="0" dirty="0"/>
              <a:t> that </a:t>
            </a:r>
            <a:r>
              <a:rPr lang="en-GB" baseline="0" dirty="0"/>
              <a:t>OSH management implies an </a:t>
            </a:r>
            <a:r>
              <a:rPr lang="en-GB" baseline="0" dirty="0" err="1"/>
              <a:t>ongoing</a:t>
            </a:r>
            <a:r>
              <a:rPr lang="en-GB" baseline="0" dirty="0"/>
              <a:t> process – </a:t>
            </a:r>
            <a:r>
              <a:rPr lang="en-GB" baseline="0" noProof="0" dirty="0"/>
              <a:t>it is not something that is done in a day or a </a:t>
            </a:r>
            <a:r>
              <a:rPr lang="en-GB" baseline="0" dirty="0"/>
              <a:t>week.</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147</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NOTE TO TRAINER: PLEASE INSERT SOME RELEVANT  NATIONAL STANDARDS HERE +REF TO INTERNATIONAL  STANDARDS (SEE NOTES)</a:t>
            </a:r>
            <a:endParaRPr lang="en-US" dirty="0"/>
          </a:p>
          <a:p>
            <a:endParaRPr lang="en-GB" u="none" dirty="0">
              <a:solidFill>
                <a:schemeClr val="tx1"/>
              </a:solidFill>
              <a:hlinkClick r:id="rId3"/>
            </a:endParaRPr>
          </a:p>
          <a:p>
            <a:r>
              <a:rPr lang="en-GB" u="none" dirty="0">
                <a:solidFill>
                  <a:schemeClr val="tx1"/>
                </a:solidFill>
                <a:hlinkClick r:id="rId3"/>
              </a:rPr>
              <a:t>Refer to  some of the</a:t>
            </a:r>
            <a:r>
              <a:rPr lang="en-GB" u="none" baseline="0" dirty="0">
                <a:solidFill>
                  <a:schemeClr val="tx1"/>
                </a:solidFill>
                <a:hlinkClick r:id="rId3"/>
              </a:rPr>
              <a:t> Conventions below.  Emphasize that they can be general or sector/issue specific:</a:t>
            </a:r>
          </a:p>
          <a:p>
            <a:r>
              <a:rPr lang="en-GB" u="none" baseline="0" dirty="0">
                <a:solidFill>
                  <a:schemeClr val="tx1"/>
                </a:solidFill>
                <a:hlinkClick r:id="rId3"/>
              </a:rPr>
              <a:t>Examples:</a:t>
            </a:r>
          </a:p>
          <a:p>
            <a:pPr lvl="0"/>
            <a:r>
              <a:rPr lang="en-GB" sz="1200" kern="1200" dirty="0">
                <a:solidFill>
                  <a:schemeClr val="tx1"/>
                </a:solidFill>
                <a:latin typeface="+mn-lt"/>
                <a:ea typeface="+mn-ea"/>
                <a:cs typeface="+mn-cs"/>
              </a:rPr>
              <a:t>C155 Occupational Safety and Health Convention, 1981 </a:t>
            </a:r>
          </a:p>
          <a:p>
            <a:pPr lvl="0"/>
            <a:r>
              <a:rPr lang="en-GB" sz="1200" kern="1200" dirty="0">
                <a:solidFill>
                  <a:schemeClr val="tx1"/>
                </a:solidFill>
                <a:latin typeface="+mn-lt"/>
                <a:ea typeface="+mn-ea"/>
                <a:cs typeface="+mn-cs"/>
              </a:rPr>
              <a:t>R164 Occupational Safety and Health Recommendation, 1981 </a:t>
            </a:r>
          </a:p>
          <a:p>
            <a:pPr lvl="0"/>
            <a:r>
              <a:rPr lang="en-GB" sz="1200" kern="1200" dirty="0">
                <a:solidFill>
                  <a:schemeClr val="tx1"/>
                </a:solidFill>
                <a:latin typeface="+mn-lt"/>
                <a:ea typeface="+mn-ea"/>
                <a:cs typeface="+mn-cs"/>
              </a:rPr>
              <a:t>C187 Promotional Framework for Occupational Safety and Health Convention, 2006 </a:t>
            </a:r>
          </a:p>
          <a:p>
            <a:pPr lvl="0"/>
            <a:r>
              <a:rPr lang="en-GB" sz="1200" kern="1200" dirty="0">
                <a:solidFill>
                  <a:schemeClr val="tx1"/>
                </a:solidFill>
                <a:latin typeface="+mn-lt"/>
                <a:ea typeface="+mn-ea"/>
                <a:cs typeface="+mn-cs"/>
              </a:rPr>
              <a:t>R197 Promotional Framework for Occupational Safety and Health Recommendation, 2006</a:t>
            </a:r>
          </a:p>
          <a:p>
            <a:pPr lvl="0"/>
            <a:r>
              <a:rPr lang="en-GB" sz="1200" kern="1200" dirty="0">
                <a:solidFill>
                  <a:schemeClr val="tx1"/>
                </a:solidFill>
                <a:latin typeface="+mn-lt"/>
                <a:ea typeface="+mn-ea"/>
                <a:cs typeface="+mn-cs"/>
              </a:rPr>
              <a:t> </a:t>
            </a:r>
          </a:p>
          <a:p>
            <a:pPr lvl="0"/>
            <a:r>
              <a:rPr lang="en-GB" sz="1200" kern="1200" dirty="0">
                <a:solidFill>
                  <a:schemeClr val="tx1"/>
                </a:solidFill>
                <a:latin typeface="+mn-lt"/>
                <a:ea typeface="+mn-ea"/>
                <a:cs typeface="+mn-cs"/>
              </a:rPr>
              <a:t>R172 Asbestos Recommendation, 1986 </a:t>
            </a:r>
          </a:p>
          <a:p>
            <a:pPr lvl="0"/>
            <a:r>
              <a:rPr lang="en-GB" sz="1200" kern="1200" dirty="0">
                <a:solidFill>
                  <a:schemeClr val="tx1"/>
                </a:solidFill>
                <a:latin typeface="+mn-lt"/>
                <a:ea typeface="+mn-ea"/>
                <a:cs typeface="+mn-cs"/>
              </a:rPr>
              <a:t>C136 Benzene Convention, 1971 </a:t>
            </a:r>
          </a:p>
          <a:p>
            <a:pPr lvl="0"/>
            <a:r>
              <a:rPr lang="en-GB" sz="1200" kern="1200" dirty="0">
                <a:solidFill>
                  <a:schemeClr val="tx1"/>
                </a:solidFill>
                <a:latin typeface="+mn-lt"/>
                <a:ea typeface="+mn-ea"/>
                <a:cs typeface="+mn-cs"/>
              </a:rPr>
              <a:t>C170 Chemicals Convention, 1990 </a:t>
            </a:r>
          </a:p>
          <a:p>
            <a:pPr lvl="0"/>
            <a:r>
              <a:rPr lang="en-GB" sz="1200" kern="1200" dirty="0">
                <a:solidFill>
                  <a:schemeClr val="tx1"/>
                </a:solidFill>
                <a:latin typeface="+mn-lt"/>
                <a:ea typeface="+mn-ea"/>
                <a:cs typeface="+mn-cs"/>
              </a:rPr>
              <a:t>R177 Chemicals Recommendation, 1990</a:t>
            </a:r>
          </a:p>
          <a:p>
            <a:pPr lvl="0"/>
            <a:endParaRPr lang="en-GB" sz="1200" kern="1200" dirty="0">
              <a:solidFill>
                <a:schemeClr val="tx1"/>
              </a:solidFill>
              <a:latin typeface="+mn-lt"/>
              <a:ea typeface="+mn-ea"/>
              <a:cs typeface="+mn-cs"/>
            </a:endParaRPr>
          </a:p>
          <a:p>
            <a:pPr lvl="0"/>
            <a:r>
              <a:rPr lang="en-GB" sz="1200" kern="1200" dirty="0">
                <a:solidFill>
                  <a:schemeClr val="tx1"/>
                </a:solidFill>
                <a:latin typeface="+mn-lt"/>
                <a:ea typeface="+mn-ea"/>
                <a:cs typeface="+mn-cs"/>
              </a:rPr>
              <a:t> C184 Safety and Health in Agriculture Convention, 2001 </a:t>
            </a:r>
          </a:p>
          <a:p>
            <a:pPr lvl="0"/>
            <a:r>
              <a:rPr lang="en-GB" sz="1200" b="0" kern="1200" dirty="0">
                <a:solidFill>
                  <a:schemeClr val="tx1"/>
                </a:solidFill>
                <a:latin typeface="+mn-lt"/>
                <a:ea typeface="+mn-ea"/>
                <a:cs typeface="+mn-cs"/>
              </a:rPr>
              <a:t>C167 Safety and Health in Construction Convention, 1988 </a:t>
            </a:r>
          </a:p>
          <a:p>
            <a:pPr lvl="0"/>
            <a:r>
              <a:rPr lang="en-GB" sz="1200" b="0" kern="1200" dirty="0">
                <a:solidFill>
                  <a:schemeClr val="tx1"/>
                </a:solidFill>
                <a:latin typeface="+mn-lt"/>
                <a:ea typeface="+mn-ea"/>
                <a:cs typeface="+mn-cs"/>
              </a:rPr>
              <a:t>C176 Safety and Health in Mines Convention, 1995 </a:t>
            </a:r>
          </a:p>
          <a:p>
            <a:pPr lvl="0"/>
            <a:r>
              <a:rPr lang="en-GB" sz="1200" b="0" kern="1200" dirty="0">
                <a:solidFill>
                  <a:schemeClr val="tx1"/>
                </a:solidFill>
                <a:latin typeface="+mn-lt"/>
                <a:ea typeface="+mn-ea"/>
                <a:cs typeface="+mn-cs"/>
              </a:rPr>
              <a:t>R183 Safety and Health in Mines Recommendation, 1995 </a:t>
            </a:r>
          </a:p>
          <a:p>
            <a:pPr lvl="0"/>
            <a:endParaRPr lang="en-GB" sz="1200" b="0" kern="1200" dirty="0">
              <a:solidFill>
                <a:schemeClr val="tx1"/>
              </a:solidFill>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kern="1200" dirty="0">
                <a:solidFill>
                  <a:schemeClr val="tx1"/>
                </a:solidFill>
                <a:latin typeface="+mn-lt"/>
                <a:ea typeface="+mn-ea"/>
                <a:cs typeface="+mn-cs"/>
              </a:rPr>
              <a:t>C119 Guarding of Machinery Convention, 1963</a:t>
            </a:r>
          </a:p>
          <a:p>
            <a:pPr lvl="0"/>
            <a:r>
              <a:rPr lang="en-GB" sz="1200" b="0" kern="1200" dirty="0">
                <a:solidFill>
                  <a:schemeClr val="tx1"/>
                </a:solidFill>
                <a:latin typeface="+mn-lt"/>
                <a:ea typeface="+mn-ea"/>
                <a:cs typeface="+mn-cs"/>
              </a:rPr>
              <a:t>C138 Minimum Age Convention, 1973 </a:t>
            </a:r>
          </a:p>
          <a:p>
            <a:pPr lvl="0"/>
            <a:r>
              <a:rPr lang="en-GB" sz="1200" b="0" kern="1200" dirty="0">
                <a:solidFill>
                  <a:schemeClr val="tx1"/>
                </a:solidFill>
                <a:latin typeface="+mn-lt"/>
                <a:ea typeface="+mn-ea"/>
                <a:cs typeface="+mn-cs"/>
              </a:rPr>
              <a:t>C10 Minimum Age (Agriculture) Convention, 1921 </a:t>
            </a:r>
          </a:p>
          <a:p>
            <a:pPr lvl="0"/>
            <a:r>
              <a:rPr lang="en-GB" sz="1200" b="0" kern="1200" dirty="0">
                <a:solidFill>
                  <a:schemeClr val="tx1"/>
                </a:solidFill>
                <a:latin typeface="+mn-lt"/>
                <a:ea typeface="+mn-ea"/>
                <a:cs typeface="+mn-cs"/>
              </a:rPr>
              <a:t>C7 Minimum Age (Sea) Convention, 1920 </a:t>
            </a:r>
          </a:p>
          <a:p>
            <a:pPr lvl="0"/>
            <a:r>
              <a:rPr lang="en-GB" sz="1200" b="0" kern="1200" dirty="0">
                <a:solidFill>
                  <a:schemeClr val="tx1"/>
                </a:solidFill>
                <a:latin typeface="+mn-lt"/>
                <a:ea typeface="+mn-ea"/>
                <a:cs typeface="+mn-cs"/>
              </a:rPr>
              <a:t>C90 Night Work of Young Persons (Industry) Convention (Revised), 1948 </a:t>
            </a:r>
          </a:p>
          <a:p>
            <a:pPr lvl="0"/>
            <a:r>
              <a:rPr lang="en-GB" sz="1200" b="0" kern="1200" dirty="0">
                <a:solidFill>
                  <a:schemeClr val="tx1"/>
                </a:solidFill>
                <a:latin typeface="+mn-lt"/>
                <a:ea typeface="+mn-ea"/>
                <a:cs typeface="+mn-cs"/>
              </a:rPr>
              <a:t>C79 Night Work of Young Persons (Non-Industrial Occupations) Convention, 1946 </a:t>
            </a:r>
          </a:p>
          <a:p>
            <a:pPr lvl="0"/>
            <a:r>
              <a:rPr lang="en-GB" sz="1200" b="0" kern="1200" dirty="0">
                <a:solidFill>
                  <a:schemeClr val="tx1"/>
                </a:solidFill>
                <a:latin typeface="+mn-lt"/>
                <a:ea typeface="+mn-ea"/>
                <a:cs typeface="+mn-cs"/>
              </a:rPr>
              <a:t>C182 Worst Forms of Child Labour Convention, 1999 </a:t>
            </a:r>
          </a:p>
          <a:p>
            <a:pPr lvl="0"/>
            <a:endParaRPr lang="en-GB" sz="1200" b="0" kern="1200" dirty="0">
              <a:solidFill>
                <a:schemeClr val="tx1"/>
              </a:solidFill>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0" dirty="0"/>
              <a:t>C190 - Violence and Harassment Convention, 2019 (No. 190)</a:t>
            </a:r>
          </a:p>
          <a:p>
            <a:pPr lvl="0"/>
            <a:endParaRPr lang="en-GB" sz="1200" kern="1200" dirty="0">
              <a:solidFill>
                <a:schemeClr val="tx1"/>
              </a:solidFill>
              <a:latin typeface="+mn-lt"/>
              <a:ea typeface="+mn-ea"/>
              <a:cs typeface="+mn-cs"/>
            </a:endParaRPr>
          </a:p>
          <a:p>
            <a:pPr lvl="0"/>
            <a:endParaRPr lang="en-GB" sz="1200" kern="1200" dirty="0">
              <a:solidFill>
                <a:schemeClr val="tx1"/>
              </a:solidFill>
              <a:latin typeface="+mn-lt"/>
              <a:ea typeface="+mn-ea"/>
              <a:cs typeface="+mn-cs"/>
            </a:endParaRPr>
          </a:p>
          <a:p>
            <a:pPr lvl="0"/>
            <a:endParaRPr lang="en-GB" sz="1200" kern="1200" dirty="0">
              <a:solidFill>
                <a:schemeClr val="tx1"/>
              </a:solidFill>
              <a:latin typeface="+mn-lt"/>
              <a:ea typeface="+mn-ea"/>
              <a:cs typeface="+mn-cs"/>
            </a:endParaRPr>
          </a:p>
          <a:p>
            <a:pPr lvl="0"/>
            <a:endParaRPr lang="en-GB" sz="1200" kern="1200" dirty="0">
              <a:solidFill>
                <a:schemeClr val="tx1"/>
              </a:solidFill>
              <a:latin typeface="+mn-lt"/>
              <a:ea typeface="+mn-ea"/>
              <a:cs typeface="+mn-cs"/>
            </a:endParaRPr>
          </a:p>
          <a:p>
            <a:pPr lvl="0"/>
            <a:endParaRPr lang="en-GB" sz="1200" kern="1200" dirty="0">
              <a:solidFill>
                <a:schemeClr val="tx1"/>
              </a:solidFill>
              <a:latin typeface="+mn-lt"/>
              <a:ea typeface="+mn-ea"/>
              <a:cs typeface="+mn-cs"/>
            </a:endParaRPr>
          </a:p>
          <a:p>
            <a:pPr lvl="0"/>
            <a:endParaRPr lang="en-GB" sz="1200" kern="1200" dirty="0">
              <a:solidFill>
                <a:schemeClr val="tx1"/>
              </a:solidFill>
              <a:latin typeface="+mn-lt"/>
              <a:ea typeface="+mn-ea"/>
              <a:cs typeface="+mn-cs"/>
            </a:endParaRPr>
          </a:p>
          <a:p>
            <a:endParaRPr lang="en-GB" u="none" baseline="0" dirty="0">
              <a:solidFill>
                <a:schemeClr val="tx1"/>
              </a:solidFill>
              <a:hlinkClick r:id="rId3"/>
            </a:endParaRPr>
          </a:p>
          <a:p>
            <a:r>
              <a:rPr lang="en-GB" u="none" baseline="0" dirty="0">
                <a:solidFill>
                  <a:schemeClr val="tx1"/>
                </a:solidFill>
                <a:hlinkClick r:id="rId3"/>
              </a:rPr>
              <a:t> </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148</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GB" u="none" baseline="0" dirty="0">
              <a:solidFill>
                <a:schemeClr val="tx1"/>
              </a:solidFill>
              <a:hlinkClick r:id="rId3"/>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149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fr-FR" dirty="0"/>
              <a:t>JHSC: Joint </a:t>
            </a:r>
            <a:r>
              <a:rPr lang="fr-FR" dirty="0" err="1"/>
              <a:t>Health</a:t>
            </a:r>
            <a:r>
              <a:rPr lang="fr-FR" dirty="0"/>
              <a:t> and </a:t>
            </a:r>
            <a:r>
              <a:rPr lang="fr-FR" dirty="0" err="1"/>
              <a:t>Safety</a:t>
            </a:r>
            <a:r>
              <a:rPr lang="fr-FR" dirty="0"/>
              <a:t> </a:t>
            </a:r>
            <a:r>
              <a:rPr lang="fr-FR" dirty="0" err="1"/>
              <a:t>Committee</a:t>
            </a:r>
            <a:endParaRPr lang="fr-FR"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150</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Conduct workplace inspection to verify risk control measures in use and are appropriate, health surveillance will assist</a:t>
            </a:r>
            <a:r>
              <a:rPr lang="en-US" baseline="0" dirty="0"/>
              <a:t> in confirming this.</a:t>
            </a:r>
            <a:endParaRPr lang="en-U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151</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152</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OSH is a serious matter but promotion of OSH</a:t>
            </a:r>
            <a:r>
              <a:rPr lang="en-US" baseline="0" dirty="0"/>
              <a:t> needs to be attractive and be interesting to the workforce.  These are some examples of posters and a (fictional) newsletter.</a:t>
            </a:r>
            <a:endParaRPr lang="en-U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153</a:t>
            </a:fld>
            <a:endParaRPr lang="en-GB"/>
          </a:p>
        </p:txBody>
      </p:sp>
    </p:spTree>
    <p:extLst>
      <p:ext uri="{BB962C8B-B14F-4D97-AF65-F5344CB8AC3E}">
        <p14:creationId xmlns:p14="http://schemas.microsoft.com/office/powerpoint/2010/main" val="58400568"/>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Workers’ participation is a central element of the OSH management system at the workplace. </a:t>
            </a:r>
            <a:endParaRPr lang="es-ES" sz="1200" kern="1200" dirty="0">
              <a:solidFill>
                <a:schemeClr val="tx1"/>
              </a:solidFill>
              <a:effectLst/>
              <a:latin typeface="+mn-lt"/>
              <a:ea typeface="+mn-ea"/>
              <a:cs typeface="+mn-cs"/>
            </a:endParaRPr>
          </a:p>
          <a:p>
            <a:endParaRPr lang="fr-FR"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154</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The ILO OSHMS (2001) defines a competent person as a person with suitable training, and sufficient knowledge, experience and skill, for the performance of the specific work.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https://</a:t>
            </a:r>
            <a:r>
              <a:rPr lang="en-GB" dirty="0" err="1"/>
              <a:t>www.ilo.org</a:t>
            </a:r>
            <a:r>
              <a:rPr lang="en-GB" dirty="0"/>
              <a:t>/wcmsp5/groups/public/---</a:t>
            </a:r>
            <a:r>
              <a:rPr lang="en-GB" dirty="0" err="1"/>
              <a:t>ed_protect</a:t>
            </a:r>
            <a:r>
              <a:rPr lang="en-GB" dirty="0"/>
              <a:t>/---</a:t>
            </a:r>
            <a:r>
              <a:rPr lang="en-GB" dirty="0" err="1"/>
              <a:t>protrav</a:t>
            </a:r>
            <a:r>
              <a:rPr lang="en-GB" dirty="0"/>
              <a:t>/---</a:t>
            </a:r>
            <a:r>
              <a:rPr lang="en-GB" dirty="0" err="1"/>
              <a:t>safework</a:t>
            </a:r>
            <a:r>
              <a:rPr lang="en-GB" dirty="0"/>
              <a:t>/documents/</a:t>
            </a:r>
            <a:r>
              <a:rPr lang="en-GB" dirty="0" err="1"/>
              <a:t>normativeinstrument</a:t>
            </a:r>
            <a:r>
              <a:rPr lang="en-GB" dirty="0"/>
              <a:t>/wcms_107727.pdf</a:t>
            </a:r>
            <a:endParaRPr lang="es-ES" dirty="0"/>
          </a:p>
          <a:p>
            <a:endParaRPr lang="es-ES"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155</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sz="1200" b="1" dirty="0" err="1">
                <a:solidFill>
                  <a:schemeClr val="tx1"/>
                </a:solidFill>
              </a:rPr>
              <a:t>Initial</a:t>
            </a:r>
            <a:r>
              <a:rPr lang="it-IT" sz="1200" b="1" dirty="0">
                <a:solidFill>
                  <a:schemeClr val="tx1"/>
                </a:solidFill>
              </a:rPr>
              <a:t> </a:t>
            </a:r>
            <a:r>
              <a:rPr lang="it-IT" sz="1200" b="1" dirty="0" err="1">
                <a:solidFill>
                  <a:schemeClr val="tx1"/>
                </a:solidFill>
              </a:rPr>
              <a:t>Review</a:t>
            </a:r>
            <a:r>
              <a:rPr lang="it-IT" sz="1200" b="1" dirty="0">
                <a:solidFill>
                  <a:schemeClr val="tx1"/>
                </a:solidFill>
              </a:rPr>
              <a:t>: </a:t>
            </a:r>
            <a:r>
              <a:rPr lang="en-GB" sz="1200" dirty="0">
                <a:solidFill>
                  <a:schemeClr val="tx1"/>
                </a:solidFill>
              </a:rPr>
              <a:t>provides a baseline from which continual improvement of the system can be measured</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156</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it-IT" sz="1200" b="1" dirty="0" err="1">
                <a:solidFill>
                  <a:schemeClr val="tx1"/>
                </a:solidFill>
              </a:rPr>
              <a:t>Initial</a:t>
            </a:r>
            <a:r>
              <a:rPr lang="it-IT" sz="1200" b="1" dirty="0">
                <a:solidFill>
                  <a:schemeClr val="tx1"/>
                </a:solidFill>
              </a:rPr>
              <a:t> </a:t>
            </a:r>
            <a:r>
              <a:rPr lang="it-IT" sz="1200" b="1" dirty="0" err="1">
                <a:solidFill>
                  <a:schemeClr val="tx1"/>
                </a:solidFill>
              </a:rPr>
              <a:t>Review</a:t>
            </a:r>
            <a:r>
              <a:rPr lang="it-IT" sz="1200" b="1" dirty="0">
                <a:solidFill>
                  <a:schemeClr val="tx1"/>
                </a:solidFill>
              </a:rPr>
              <a:t>: </a:t>
            </a:r>
            <a:r>
              <a:rPr lang="en-GB" sz="1200" dirty="0">
                <a:solidFill>
                  <a:schemeClr val="tx1"/>
                </a:solidFill>
              </a:rPr>
              <a:t>provides a baseline from which continual improvement of the system can be measured</a:t>
            </a:r>
            <a:endParaRPr lang="en-GB"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157</a:t>
            </a:fld>
            <a:endParaRPr lang="en-GB"/>
          </a:p>
        </p:txBody>
      </p:sp>
    </p:spTree>
    <p:extLst>
      <p:ext uri="{BB962C8B-B14F-4D97-AF65-F5344CB8AC3E}">
        <p14:creationId xmlns:p14="http://schemas.microsoft.com/office/powerpoint/2010/main" val="1929457303"/>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The</a:t>
            </a:r>
            <a:r>
              <a:rPr lang="en-GB" sz="1200" kern="1200" baseline="0" dirty="0">
                <a:solidFill>
                  <a:schemeClr val="tx1"/>
                </a:solidFill>
                <a:effectLst/>
                <a:latin typeface="+mn-lt"/>
                <a:ea typeface="+mn-ea"/>
                <a:cs typeface="+mn-cs"/>
              </a:rPr>
              <a:t> OSH policy has to reflect a g</a:t>
            </a:r>
            <a:r>
              <a:rPr lang="en-GB" sz="1200" kern="1200" dirty="0">
                <a:solidFill>
                  <a:schemeClr val="tx1"/>
                </a:solidFill>
                <a:effectLst/>
                <a:latin typeface="+mn-lt"/>
                <a:ea typeface="+mn-ea"/>
                <a:cs typeface="+mn-cs"/>
              </a:rPr>
              <a:t>ender-sensitive approach</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because of the different jobs women and men do and the different societal roles, expectations and responsibilities they have.</a:t>
            </a:r>
            <a:r>
              <a:rPr lang="en-GB" sz="1200" kern="1200" baseline="0" dirty="0">
                <a:solidFill>
                  <a:schemeClr val="tx1"/>
                </a:solidFill>
                <a:effectLst/>
                <a:latin typeface="+mn-lt"/>
                <a:ea typeface="+mn-ea"/>
                <a:cs typeface="+mn-cs"/>
              </a:rPr>
              <a:t> W</a:t>
            </a:r>
            <a:r>
              <a:rPr lang="en-GB" sz="1200" kern="1200" dirty="0">
                <a:solidFill>
                  <a:schemeClr val="tx1"/>
                </a:solidFill>
                <a:effectLst/>
                <a:latin typeface="+mn-lt"/>
                <a:ea typeface="+mn-ea"/>
                <a:cs typeface="+mn-cs"/>
              </a:rPr>
              <a:t>omen and men may be exposed to different physical and psychological risks at the workplace, thus requiring differing control measures. This approach also improves the understanding that the sexual division of labour, biological differences, employment patterns, social roles and social structures all contribute to gender-specific patterns of occupational hazards and risks. This needs to be taken into account if OSH policies and prevention strategies are to be effective.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mn-ea"/>
                <a:cs typeface="+mn-cs"/>
              </a:rPr>
              <a:t>Auditing: a plan for</a:t>
            </a:r>
            <a:r>
              <a:rPr lang="en-GB" sz="1200" kern="1200" baseline="0" dirty="0">
                <a:solidFill>
                  <a:schemeClr val="tx1"/>
                </a:solidFill>
                <a:effectLst/>
                <a:latin typeface="+mn-lt"/>
                <a:ea typeface="+mn-ea"/>
                <a:cs typeface="+mn-cs"/>
              </a:rPr>
              <a:t> regular auditing has to be established as well. </a:t>
            </a:r>
            <a:endParaRPr lang="es-ES" sz="1200" kern="1200" dirty="0">
              <a:solidFill>
                <a:schemeClr val="tx1"/>
              </a:solidFill>
              <a:effectLst/>
              <a:latin typeface="+mn-lt"/>
              <a:ea typeface="+mn-ea"/>
              <a:cs typeface="+mn-cs"/>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159</a:t>
            </a:fld>
            <a:endParaRPr lang="en-GB"/>
          </a:p>
        </p:txBody>
      </p:sp>
    </p:spTree>
    <p:extLst>
      <p:ext uri="{BB962C8B-B14F-4D97-AF65-F5344CB8AC3E}">
        <p14:creationId xmlns:p14="http://schemas.microsoft.com/office/powerpoint/2010/main" val="1073731819"/>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Covers Chapter 4 from to Exercise 6</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160</a:t>
            </a:fld>
            <a:endParaRPr lang="en-GB"/>
          </a:p>
        </p:txBody>
      </p:sp>
    </p:spTree>
    <p:extLst>
      <p:ext uri="{BB962C8B-B14F-4D97-AF65-F5344CB8AC3E}">
        <p14:creationId xmlns:p14="http://schemas.microsoft.com/office/powerpoint/2010/main" val="3223053627"/>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spcBef>
                <a:spcPct val="50000"/>
              </a:spcBef>
            </a:pPr>
            <a:r>
              <a:rPr lang="en-GB" noProof="0" dirty="0">
                <a:latin typeface="Verdana" pitchFamily="34" charset="0"/>
              </a:rPr>
              <a:t>Solicit workers’ views during to</a:t>
            </a:r>
            <a:r>
              <a:rPr lang="en-GB" baseline="0" noProof="0" dirty="0">
                <a:latin typeface="Verdana" pitchFamily="34" charset="0"/>
              </a:rPr>
              <a:t> answer this question.</a:t>
            </a:r>
            <a:endParaRPr lang="en-GB" noProof="0" dirty="0">
              <a:latin typeface="Verdana" pitchFamily="34" charset="0"/>
            </a:endParaRPr>
          </a:p>
          <a:p>
            <a:pPr>
              <a:spcBef>
                <a:spcPct val="50000"/>
              </a:spcBef>
            </a:pPr>
            <a:r>
              <a:rPr lang="en-GB" altLang="zh-CN" noProof="0" dirty="0">
                <a:latin typeface="Verdana" pitchFamily="34" charset="0"/>
              </a:rPr>
              <a:t>Finish</a:t>
            </a:r>
            <a:r>
              <a:rPr lang="en-GB" altLang="zh-CN" baseline="0" noProof="0" dirty="0">
                <a:latin typeface="Verdana" pitchFamily="34" charset="0"/>
              </a:rPr>
              <a:t> with “Where do you think the needle will be in 6 months?”</a:t>
            </a:r>
            <a:endParaRPr lang="en-GB" altLang="zh-CN" noProof="0" dirty="0">
              <a:latin typeface="Tahoma" pitchFamily="34" charset="0"/>
            </a:endParaRP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162</a:t>
            </a:fld>
            <a:endParaRPr lang="en-GB"/>
          </a:p>
        </p:txBody>
      </p:sp>
    </p:spTree>
    <p:extLst>
      <p:ext uri="{BB962C8B-B14F-4D97-AF65-F5344CB8AC3E}">
        <p14:creationId xmlns:p14="http://schemas.microsoft.com/office/powerpoint/2010/main" val="58400568"/>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noProof="0" dirty="0"/>
              <a:t>Identify the urgent, high risk matters.</a:t>
            </a:r>
            <a:r>
              <a:rPr lang="en-GB" baseline="0" noProof="0" dirty="0"/>
              <a:t> </a:t>
            </a:r>
            <a:r>
              <a:rPr lang="en-GB" noProof="0" dirty="0"/>
              <a:t>Also identify the “low-hanging fruits” by asking:</a:t>
            </a:r>
            <a:r>
              <a:rPr lang="en-GB" baseline="0" noProof="0" dirty="0"/>
              <a:t> </a:t>
            </a:r>
            <a:r>
              <a:rPr lang="en-GB" noProof="0" dirty="0"/>
              <a:t>How likely is an improvement to be achieved? Can I start implementing it immediately?</a:t>
            </a:r>
            <a:r>
              <a:rPr lang="en-GB" baseline="0" noProof="0" dirty="0"/>
              <a:t> </a:t>
            </a:r>
            <a:r>
              <a:rPr lang="en-GB" noProof="0" dirty="0"/>
              <a:t>Can I implement it without a major investment?</a:t>
            </a:r>
            <a:r>
              <a:rPr lang="en-GB" baseline="0" noProof="0" dirty="0"/>
              <a:t> </a:t>
            </a:r>
            <a:r>
              <a:rPr lang="en-GB" noProof="0" dirty="0"/>
              <a:t>Will first results be visible within 1 month?</a:t>
            </a:r>
          </a:p>
          <a:p>
            <a:r>
              <a:rPr lang="en-GB" noProof="0" dirty="0"/>
              <a:t>Pick 6 - 10 improvements.</a:t>
            </a:r>
            <a:r>
              <a:rPr lang="en-GB" baseline="0" noProof="0" dirty="0"/>
              <a:t> </a:t>
            </a:r>
            <a:r>
              <a:rPr lang="en-GB" noProof="0" dirty="0"/>
              <a:t>Discuss and agree with your whole team</a:t>
            </a:r>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163</a:t>
            </a:fld>
            <a:endParaRPr lang="en-GB"/>
          </a:p>
        </p:txBody>
      </p:sp>
    </p:spTree>
    <p:extLst>
      <p:ext uri="{BB962C8B-B14F-4D97-AF65-F5344CB8AC3E}">
        <p14:creationId xmlns:p14="http://schemas.microsoft.com/office/powerpoint/2010/main" val="58400568"/>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sz="1200" kern="1200" dirty="0">
                <a:solidFill>
                  <a:schemeClr val="tx1"/>
                </a:solidFill>
                <a:effectLst/>
                <a:latin typeface="+mn-lt"/>
                <a:ea typeface="+mn-ea"/>
                <a:cs typeface="+mn-cs"/>
              </a:rPr>
              <a:t>Solicit workers’ views during to answer this question.</a:t>
            </a:r>
          </a:p>
          <a:p>
            <a:r>
              <a:rPr lang="en-GB" sz="1200" kern="1200" dirty="0">
                <a:solidFill>
                  <a:schemeClr val="tx1"/>
                </a:solidFill>
                <a:effectLst/>
                <a:latin typeface="+mn-lt"/>
                <a:ea typeface="+mn-ea"/>
                <a:cs typeface="+mn-cs"/>
              </a:rPr>
              <a:t>Finish with “Where do you think the needle will be in 6 months?”</a:t>
            </a:r>
          </a:p>
          <a:p>
            <a:r>
              <a:rPr lang="en-GB" sz="1200" kern="1200" dirty="0">
                <a:solidFill>
                  <a:schemeClr val="tx1"/>
                </a:solidFill>
                <a:effectLst/>
                <a:latin typeface="+mn-lt"/>
                <a:ea typeface="+mn-ea"/>
                <a:cs typeface="+mn-cs"/>
              </a:rPr>
              <a:t>What actions are needed to achieve this?</a:t>
            </a:r>
          </a:p>
          <a:p>
            <a:endParaRPr lang="en-GB" noProof="0" dirty="0"/>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164</a:t>
            </a:fld>
            <a:endParaRPr lang="en-GB"/>
          </a:p>
        </p:txBody>
      </p:sp>
    </p:spTree>
    <p:extLst>
      <p:ext uri="{BB962C8B-B14F-4D97-AF65-F5344CB8AC3E}">
        <p14:creationId xmlns:p14="http://schemas.microsoft.com/office/powerpoint/2010/main" val="58400568"/>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1" dirty="0"/>
              <a:t>F/N 6. Note </a:t>
            </a:r>
            <a:r>
              <a:rPr lang="es-ES" b="1" dirty="0" err="1"/>
              <a:t>for</a:t>
            </a:r>
            <a:r>
              <a:rPr lang="es-ES" b="1" dirty="0"/>
              <a:t> </a:t>
            </a:r>
            <a:r>
              <a:rPr lang="es-ES" b="1" dirty="0" err="1"/>
              <a:t>presenters</a:t>
            </a:r>
            <a:r>
              <a:rPr lang="es-ES" b="1" dirty="0"/>
              <a:t>: </a:t>
            </a:r>
            <a:r>
              <a:rPr lang="es-ES" b="0" dirty="0" err="1"/>
              <a:t>The</a:t>
            </a:r>
            <a:r>
              <a:rPr lang="es-ES" b="0" dirty="0"/>
              <a:t> </a:t>
            </a:r>
            <a:r>
              <a:rPr lang="es-ES" b="0" dirty="0" err="1"/>
              <a:t>aim</a:t>
            </a:r>
            <a:r>
              <a:rPr lang="es-ES" b="0" dirty="0"/>
              <a:t> of </a:t>
            </a:r>
            <a:r>
              <a:rPr lang="es-ES" b="0" dirty="0" err="1"/>
              <a:t>the</a:t>
            </a:r>
            <a:r>
              <a:rPr lang="es-ES" b="0" dirty="0"/>
              <a:t> </a:t>
            </a:r>
            <a:r>
              <a:rPr lang="es-ES" b="0" dirty="0" err="1"/>
              <a:t>exercises</a:t>
            </a:r>
            <a:r>
              <a:rPr lang="es-ES" b="0" baseline="0" dirty="0"/>
              <a:t> </a:t>
            </a:r>
            <a:r>
              <a:rPr lang="es-ES" b="0" baseline="0" dirty="0" err="1"/>
              <a:t>above</a:t>
            </a:r>
            <a:r>
              <a:rPr lang="es-ES" b="0" baseline="0" dirty="0"/>
              <a:t> </a:t>
            </a:r>
            <a:r>
              <a:rPr lang="es-ES" b="0" baseline="0" dirty="0" err="1"/>
              <a:t>is</a:t>
            </a:r>
            <a:r>
              <a:rPr lang="es-ES" b="0" baseline="0" dirty="0"/>
              <a:t> </a:t>
            </a:r>
            <a:r>
              <a:rPr lang="es-ES" b="0" baseline="0" dirty="0" err="1"/>
              <a:t>to</a:t>
            </a:r>
            <a:endParaRPr lang="es-ES" b="0" baseline="0" dirty="0"/>
          </a:p>
          <a:p>
            <a:r>
              <a:rPr lang="es-ES" b="0" baseline="0" dirty="0"/>
              <a:t>Point 1 </a:t>
            </a:r>
            <a:r>
              <a:rPr lang="en-US" b="0" baseline="0" dirty="0"/>
              <a:t>review the </a:t>
            </a:r>
            <a:r>
              <a:rPr lang="en-US" b="0" baseline="0" dirty="0" err="1"/>
              <a:t>learnings</a:t>
            </a:r>
            <a:r>
              <a:rPr lang="en-US" b="0" baseline="0" dirty="0"/>
              <a:t> from the workshop and the outputs from all the previous exercises</a:t>
            </a:r>
          </a:p>
          <a:p>
            <a:r>
              <a:rPr lang="en-US" b="0" baseline="0" dirty="0"/>
              <a:t>Point 2 Enable participants to think about which areas they would risk ass first and the reasoning (may be accident prone areas, of areas with active OSH personnel etc.</a:t>
            </a:r>
          </a:p>
          <a:p>
            <a:r>
              <a:rPr lang="en-US" b="0" baseline="0" dirty="0"/>
              <a:t>Point 3. If workplaces want to move the needle in slide 165 actions will be required. E.g. management commitment, defining responsibilities and procedures to hold persons accountable,  identification of progress indicators - suggestions? </a:t>
            </a:r>
            <a:r>
              <a:rPr lang="es-ES" b="0" baseline="0" dirty="0"/>
              <a:t>E</a:t>
            </a:r>
            <a:r>
              <a:rPr lang="en-US" b="0" baseline="0" dirty="0" err="1"/>
              <a:t>tc</a:t>
            </a:r>
            <a:r>
              <a:rPr lang="en-US" b="0" baseline="0" dirty="0"/>
              <a:t>.</a:t>
            </a:r>
            <a:endParaRPr lang="es-ES" b="1" dirty="0"/>
          </a:p>
        </p:txBody>
      </p:sp>
      <p:sp>
        <p:nvSpPr>
          <p:cNvPr id="4" name="Slide Number Placeholder 3"/>
          <p:cNvSpPr>
            <a:spLocks noGrp="1"/>
          </p:cNvSpPr>
          <p:nvPr>
            <p:ph type="sldNum" sz="quarter" idx="10"/>
          </p:nvPr>
        </p:nvSpPr>
        <p:spPr/>
        <p:txBody>
          <a:bodyPr/>
          <a:lstStyle/>
          <a:p>
            <a:fld id="{D0826FEE-2901-4F80-B040-94DEDE5C3ECF}" type="slidenum">
              <a:rPr lang="en-GB" smtClean="0"/>
              <a:t>165</a:t>
            </a:fld>
            <a:endParaRPr lang="en-GB"/>
          </a:p>
        </p:txBody>
      </p:sp>
    </p:spTree>
    <p:extLst>
      <p:ext uri="{BB962C8B-B14F-4D97-AF65-F5344CB8AC3E}">
        <p14:creationId xmlns:p14="http://schemas.microsoft.com/office/powerpoint/2010/main" val="910599353"/>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GB" dirty="0"/>
              <a:t>F/N 7</a:t>
            </a:r>
            <a:r>
              <a:rPr lang="en-GB" baseline="0" dirty="0"/>
              <a:t> </a:t>
            </a:r>
            <a:r>
              <a:rPr lang="en-GB" dirty="0"/>
              <a:t>Exercise 6</a:t>
            </a:r>
          </a:p>
          <a:p>
            <a:endParaRPr lang="en-GB" dirty="0"/>
          </a:p>
          <a:p>
            <a:r>
              <a:rPr lang="en-GB" dirty="0"/>
              <a:t>Note</a:t>
            </a:r>
            <a:r>
              <a:rPr lang="en-GB" baseline="0" dirty="0"/>
              <a:t> to trainers.</a:t>
            </a:r>
          </a:p>
          <a:p>
            <a:endParaRPr lang="en-GB" baseline="0" dirty="0"/>
          </a:p>
          <a:p>
            <a:r>
              <a:rPr lang="en-GB" baseline="0"/>
              <a:t>If there is time then this is an exercise that can be undertaken.</a:t>
            </a:r>
            <a:endParaRPr lang="en-GB"/>
          </a:p>
        </p:txBody>
      </p:sp>
      <p:sp>
        <p:nvSpPr>
          <p:cNvPr id="4" name="Marcador de número de diapositiva 3"/>
          <p:cNvSpPr>
            <a:spLocks noGrp="1"/>
          </p:cNvSpPr>
          <p:nvPr>
            <p:ph type="sldNum" sz="quarter" idx="10"/>
          </p:nvPr>
        </p:nvSpPr>
        <p:spPr/>
        <p:txBody>
          <a:bodyPr/>
          <a:lstStyle/>
          <a:p>
            <a:fld id="{D0826FEE-2901-4F80-B040-94DEDE5C3ECF}" type="slidenum">
              <a:rPr lang="en-GB" smtClean="0"/>
              <a:t>167</a:t>
            </a:fld>
            <a:endParaRPr lang="en-GB"/>
          </a:p>
        </p:txBody>
      </p:sp>
    </p:spTree>
    <p:extLst>
      <p:ext uri="{BB962C8B-B14F-4D97-AF65-F5344CB8AC3E}">
        <p14:creationId xmlns:p14="http://schemas.microsoft.com/office/powerpoint/2010/main" val="36460233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de título">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CE7E6F2A-13F4-7B4B-8BF7-7EA3650DF3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3578" y="449852"/>
            <a:ext cx="1548000" cy="559811"/>
          </a:xfrm>
          <a:prstGeom prst="rect">
            <a:avLst/>
          </a:prstGeom>
        </p:spPr>
      </p:pic>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 para editar título</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Haga clic para modificar el estilo de subtítulo del patrón</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n-GB"/>
          </a:p>
        </p:txBody>
      </p:sp>
      <p:sp>
        <p:nvSpPr>
          <p:cNvPr id="3" name="Content Placeholder 2"/>
          <p:cNvSpPr>
            <a:spLocks noGrp="1"/>
          </p:cNvSpPr>
          <p:nvPr>
            <p:ph idx="1"/>
          </p:nvPr>
        </p:nvSpPr>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Haga clic para modificar el estilo de texto del patrón</a:t>
            </a:r>
          </a:p>
          <a:p>
            <a:pPr lvl="1"/>
            <a:r>
              <a:rPr lang="en-US"/>
              <a:t>Segundo nivel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 para editar título</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dirty="0">
                <a:latin typeface="Overpass Bold"/>
              </a:rPr>
              <a:t>NB Manually place “</a:t>
            </a:r>
            <a:r>
              <a:rPr lang="en-GB" sz="1000" dirty="0" err="1">
                <a:latin typeface="Overpass Bold"/>
              </a:rPr>
              <a:t>ilo.org</a:t>
            </a:r>
            <a:r>
              <a:rPr lang="en-GB" sz="1000" dirty="0">
                <a:latin typeface="Overpass Bold"/>
              </a:rPr>
              <a:t>”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a:p>
            <a:pPr lvl="1"/>
            <a:r>
              <a:rPr lang="en-US" dirty="0"/>
              <a:t>Segundo </a:t>
            </a:r>
            <a:r>
              <a:rPr lang="en-US" dirty="0" err="1"/>
              <a:t>nivel</a:t>
            </a:r>
            <a:endParaRPr lang="en-US" dirty="0"/>
          </a:p>
          <a:p>
            <a:pPr lvl="2"/>
            <a:r>
              <a:rPr lang="en-US" dirty="0" err="1"/>
              <a:t>Tercer</a:t>
            </a:r>
            <a:r>
              <a:rPr lang="en-US" dirty="0"/>
              <a:t> </a:t>
            </a:r>
            <a:r>
              <a:rPr lang="en-US" dirty="0" err="1"/>
              <a:t>nivel</a:t>
            </a:r>
            <a:endParaRPr lang="en-US" dirty="0"/>
          </a:p>
          <a:p>
            <a:pPr lvl="3"/>
            <a:r>
              <a:rPr lang="en-US" dirty="0"/>
              <a:t>Cuarto </a:t>
            </a:r>
            <a:r>
              <a:rPr lang="en-US" dirty="0" err="1"/>
              <a:t>nivel</a:t>
            </a:r>
            <a:endParaRPr lang="en-US" dirty="0"/>
          </a:p>
          <a:p>
            <a:pPr lvl="4"/>
            <a:r>
              <a:rPr lang="en-US" dirty="0" err="1"/>
              <a:t>Quinto</a:t>
            </a:r>
            <a:r>
              <a:rPr lang="en-US" dirty="0"/>
              <a:t> </a:t>
            </a:r>
            <a:r>
              <a:rPr lang="en-US" dirty="0" err="1"/>
              <a:t>nivel</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dirty="0">
                <a:latin typeface="Overpass Bold"/>
              </a:rPr>
              <a:t>NB Manually place “</a:t>
            </a:r>
            <a:r>
              <a:rPr lang="en-GB" sz="1000" dirty="0" err="1">
                <a:latin typeface="Overpass Bold"/>
              </a:rPr>
              <a:t>ilo.org</a:t>
            </a:r>
            <a:r>
              <a:rPr lang="en-GB" sz="1000" dirty="0">
                <a:latin typeface="Overpass Bold"/>
              </a:rPr>
              <a:t>” device in front of image</a:t>
            </a:r>
          </a:p>
        </p:txBody>
      </p:sp>
      <p:sp>
        <p:nvSpPr>
          <p:cNvPr id="12" name="Text Placeholder 11"/>
          <p:cNvSpPr>
            <a:spLocks noGrp="1"/>
          </p:cNvSpPr>
          <p:nvPr>
            <p:ph type="body" sz="quarter" idx="14"/>
          </p:nvPr>
        </p:nvSpPr>
        <p:spPr>
          <a:xfrm>
            <a:off x="8288338" y="5406256"/>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Haga clic para modificar el estilo de texto del patrón</a:t>
            </a:r>
          </a:p>
          <a:p>
            <a:pPr lvl="1"/>
            <a:r>
              <a:rPr lang="en-US"/>
              <a:t>Segundo nivel</a:t>
            </a:r>
          </a:p>
          <a:p>
            <a:pPr lvl="2"/>
            <a:r>
              <a:rPr lang="en-US"/>
              <a:t>Tercer nivel</a:t>
            </a:r>
          </a:p>
          <a:p>
            <a:pPr lvl="3"/>
            <a:r>
              <a:rPr lang="en-US"/>
              <a:t>Cuarto nivel</a:t>
            </a:r>
          </a:p>
          <a:p>
            <a:pPr lvl="4"/>
            <a:r>
              <a:rPr lang="en-US"/>
              <a:t>Quinto nivel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Arrastre la imagen al marcador de posición o haga clic en el icono para agregar</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 para editar título</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Haga clic para modificar el estilo de texto del patrón</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Overpass Bold"/>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10" name="Picture 9">
            <a:extLst>
              <a:ext uri="{FF2B5EF4-FFF2-40B4-BE49-F238E27FC236}">
                <a16:creationId xmlns:a16="http://schemas.microsoft.com/office/drawing/2014/main" id="{1AC44300-D794-5646-B6C0-58C8707569B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3578" y="449852"/>
            <a:ext cx="1548000" cy="559811"/>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 para editar título</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Haga clic para modificar el estilo de texto del patrón</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Overpass Bold"/>
            </a:endParaRP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Overpass Bold"/>
            </a:endParaRPr>
          </a:p>
        </p:txBody>
      </p:sp>
      <p:pic>
        <p:nvPicPr>
          <p:cNvPr id="12" name="Picture 11">
            <a:extLst>
              <a:ext uri="{FF2B5EF4-FFF2-40B4-BE49-F238E27FC236}">
                <a16:creationId xmlns:a16="http://schemas.microsoft.com/office/drawing/2014/main" id="{4D572C8E-68A3-1E48-AA8D-5E742EACAD5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3578" y="449852"/>
            <a:ext cx="1548000" cy="559811"/>
          </a:xfrm>
          <a:prstGeom prst="rect">
            <a:avLst/>
          </a:prstGeom>
        </p:spPr>
      </p:pic>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 para editar título</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Haga clic para modificar el estilo de texto del patrón</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dirty="0">
              <a:latin typeface="Overpass Bold"/>
            </a:endParaRPr>
          </a:p>
        </p:txBody>
      </p:sp>
      <p:pic>
        <p:nvPicPr>
          <p:cNvPr id="11" name="Picture 10">
            <a:extLst>
              <a:ext uri="{FF2B5EF4-FFF2-40B4-BE49-F238E27FC236}">
                <a16:creationId xmlns:a16="http://schemas.microsoft.com/office/drawing/2014/main" id="{70C2E643-E14D-2641-90FE-FFE92AE249F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53578" y="449852"/>
            <a:ext cx="1548000" cy="559811"/>
          </a:xfrm>
          <a:prstGeom prst="rect">
            <a:avLst/>
          </a:prstGeom>
        </p:spPr>
      </p:pic>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 para editar título</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Haga clic para modificar el estilo de texto del patrón</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 para editar título</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Haga clic para modificar el estilo de texto del patrón</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11" name="Picture 10">
            <a:extLst>
              <a:ext uri="{FF2B5EF4-FFF2-40B4-BE49-F238E27FC236}">
                <a16:creationId xmlns:a16="http://schemas.microsoft.com/office/drawing/2014/main" id="{BC65B77B-E842-0343-B432-0F10A131F11B}"/>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53578" y="449852"/>
            <a:ext cx="1548000" cy="559811"/>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 para editar título</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437C522-9EBB-4846-8DB9-4F47C60D5319}"/>
              </a:ext>
            </a:extLst>
          </p:cNvPr>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53578" y="449852"/>
            <a:ext cx="1548000" cy="559811"/>
          </a:xfrm>
          <a:prstGeom prst="rect">
            <a:avLst/>
          </a:prstGeom>
        </p:spPr>
      </p:pic>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dirty="0" err="1"/>
              <a:t>Clic</a:t>
            </a:r>
            <a:r>
              <a:rPr lang="en-US" dirty="0"/>
              <a:t> </a:t>
            </a:r>
            <a:r>
              <a:rPr lang="en-US" dirty="0" err="1"/>
              <a:t>para</a:t>
            </a:r>
            <a:r>
              <a:rPr lang="en-US" dirty="0"/>
              <a:t> </a:t>
            </a:r>
            <a:r>
              <a:rPr lang="en-US" dirty="0" err="1"/>
              <a:t>editar</a:t>
            </a:r>
            <a:r>
              <a:rPr lang="en-US" dirty="0"/>
              <a:t> </a:t>
            </a:r>
            <a:r>
              <a:rPr lang="en-US" dirty="0" err="1"/>
              <a:t>título</a:t>
            </a:r>
            <a:endParaRPr lang="en-GB" dirty="0"/>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dirty="0" err="1"/>
              <a:t>Haga</a:t>
            </a:r>
            <a:r>
              <a:rPr lang="en-US" dirty="0"/>
              <a:t> </a:t>
            </a:r>
            <a:r>
              <a:rPr lang="en-US" dirty="0" err="1"/>
              <a:t>clic</a:t>
            </a:r>
            <a:r>
              <a:rPr lang="en-US" dirty="0"/>
              <a:t> </a:t>
            </a:r>
            <a:r>
              <a:rPr lang="en-US" dirty="0" err="1"/>
              <a:t>para</a:t>
            </a:r>
            <a:r>
              <a:rPr lang="en-US" dirty="0"/>
              <a:t> </a:t>
            </a:r>
            <a:r>
              <a:rPr lang="en-US" dirty="0" err="1"/>
              <a:t>modificar</a:t>
            </a:r>
            <a:r>
              <a:rPr lang="en-US" dirty="0"/>
              <a:t> el </a:t>
            </a:r>
            <a:r>
              <a:rPr lang="en-US" dirty="0" err="1"/>
              <a:t>estilo</a:t>
            </a:r>
            <a:r>
              <a:rPr lang="en-US" dirty="0"/>
              <a:t> de </a:t>
            </a:r>
            <a:r>
              <a:rPr lang="en-US" dirty="0" err="1"/>
              <a:t>texto</a:t>
            </a:r>
            <a:r>
              <a:rPr lang="en-US" dirty="0"/>
              <a:t> del </a:t>
            </a:r>
            <a:r>
              <a:rPr lang="en-US" dirty="0" err="1"/>
              <a:t>patrón</a:t>
            </a:r>
            <a:endParaRPr lang="en-US" dirty="0"/>
          </a:p>
          <a:p>
            <a:pPr lvl="1"/>
            <a:r>
              <a:rPr lang="en-US" dirty="0"/>
              <a:t>Segundo </a:t>
            </a:r>
            <a:r>
              <a:rPr lang="en-US" dirty="0" err="1"/>
              <a:t>nivel</a:t>
            </a:r>
            <a:endParaRPr lang="en-US" dirty="0"/>
          </a:p>
          <a:p>
            <a:pPr lvl="2"/>
            <a:r>
              <a:rPr lang="en-US" dirty="0" err="1"/>
              <a:t>Tercer</a:t>
            </a:r>
            <a:r>
              <a:rPr lang="en-US" dirty="0"/>
              <a:t> </a:t>
            </a:r>
            <a:r>
              <a:rPr lang="en-US" dirty="0" err="1"/>
              <a:t>nivel</a:t>
            </a:r>
            <a:endParaRPr lang="en-US" dirty="0"/>
          </a:p>
          <a:p>
            <a:pPr lvl="3"/>
            <a:r>
              <a:rPr lang="en-US" dirty="0"/>
              <a:t>Cuarto </a:t>
            </a:r>
            <a:r>
              <a:rPr lang="en-US" dirty="0" err="1"/>
              <a:t>nivel</a:t>
            </a:r>
            <a:endParaRPr lang="en-US" dirty="0"/>
          </a:p>
          <a:p>
            <a:pPr lvl="4"/>
            <a:r>
              <a:rPr lang="en-US" dirty="0" err="1"/>
              <a:t>Quinto</a:t>
            </a:r>
            <a:r>
              <a:rPr lang="en-US" dirty="0"/>
              <a:t> </a:t>
            </a:r>
            <a:r>
              <a:rPr lang="en-US" dirty="0" err="1"/>
              <a:t>nivel</a:t>
            </a:r>
            <a:endParaRPr lang="en-GB" dirty="0"/>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latin typeface="Overpass Bold"/>
              </a:defRPr>
            </a:lvl1pPr>
          </a:lstStyle>
          <a:p>
            <a:r>
              <a:rPr lang="en-GB" dirty="0"/>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latin typeface="Overpass Bold"/>
              </a:defRPr>
            </a:lvl1pPr>
          </a:lstStyle>
          <a:p>
            <a:fld id="{856227C0-AD57-4F9B-BAE3-EEFB0D0EE427}" type="slidenum">
              <a:rPr lang="en-GB" smtClean="0"/>
              <a:pPr/>
              <a:t>‹#›</a:t>
            </a:fld>
            <a:endParaRPr lang="en-GB" dirty="0"/>
          </a:p>
        </p:txBody>
      </p:sp>
      <p:pic>
        <p:nvPicPr>
          <p:cNvPr id="11" name="Picture 10"/>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3.emf"/><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8.xml"/><Relationship Id="rId5" Type="http://schemas.openxmlformats.org/officeDocument/2006/relationships/image" Target="../media/image23.jpeg"/><Relationship Id="rId4" Type="http://schemas.openxmlformats.org/officeDocument/2006/relationships/chart" Target="../charts/char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9.jpeg"/></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41.jpeg"/></Relationships>
</file>

<file path=ppt/slides/_rels/slide3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9.xml"/><Relationship Id="rId4" Type="http://schemas.openxmlformats.org/officeDocument/2006/relationships/image" Target="../media/image47.jpeg"/></Relationships>
</file>

<file path=ppt/slides/_rels/slide3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8.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3.emf"/></Relationships>
</file>

<file path=ppt/slides/_rels/slide5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3.emf"/><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48.xml"/><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0.xml"/><Relationship Id="rId1" Type="http://schemas.openxmlformats.org/officeDocument/2006/relationships/slideLayout" Target="../slideLayouts/slideLayout16.xml"/><Relationship Id="rId4" Type="http://schemas.openxmlformats.org/officeDocument/2006/relationships/image" Target="../media/image71.png"/></Relationships>
</file>

<file path=ppt/slides/_rels/slide63.xml.rels><?xml version="1.0" encoding="UTF-8" standalone="yes"?>
<Relationships xmlns="http://schemas.openxmlformats.org/package/2006/relationships"><Relationship Id="rId8" Type="http://schemas.openxmlformats.org/officeDocument/2006/relationships/image" Target="../media/image7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1.xml"/><Relationship Id="rId1" Type="http://schemas.openxmlformats.org/officeDocument/2006/relationships/slideLayout" Target="../slideLayouts/slideLayout1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6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53.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4.xml"/><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9.xml"/><Relationship Id="rId1" Type="http://schemas.openxmlformats.org/officeDocument/2006/relationships/vmlDrawing" Target="../drawings/vmlDrawing1.vml"/><Relationship Id="rId6" Type="http://schemas.openxmlformats.org/officeDocument/2006/relationships/image" Target="../media/image77.png"/><Relationship Id="rId5" Type="http://schemas.openxmlformats.org/officeDocument/2006/relationships/image" Target="../media/image76.wmf"/><Relationship Id="rId4" Type="http://schemas.openxmlformats.org/officeDocument/2006/relationships/oleObject" Target="../embeddings/oleObject1.bin"/></Relationships>
</file>

<file path=ppt/slides/_rels/slide6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6.xml"/><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7.xml"/><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58.xml"/><Relationship Id="rId1" Type="http://schemas.openxmlformats.org/officeDocument/2006/relationships/slideLayout" Target="../slideLayouts/slideLayout16.xml"/><Relationship Id="rId4" Type="http://schemas.openxmlformats.org/officeDocument/2006/relationships/image" Target="../media/image81.png"/></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60.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notesSlide" Target="../notesSlides/notesSlide63.xml"/><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4.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66.xml"/><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70.xml"/><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3.xml"/><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2.png"/><Relationship Id="rId1" Type="http://schemas.openxmlformats.org/officeDocument/2006/relationships/slideLayout" Target="../slideLayouts/slideLayout10.xml"/></Relationships>
</file>

<file path=ppt/slides/_rels/slide9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93.jpeg"/><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3" Type="http://schemas.openxmlformats.org/officeDocument/2006/relationships/image" Target="../media/image94.emf"/><Relationship Id="rId2" Type="http://schemas.openxmlformats.org/officeDocument/2006/relationships/notesSlide" Target="../notesSlides/notesSlide76.xml"/><Relationship Id="rId1" Type="http://schemas.openxmlformats.org/officeDocument/2006/relationships/slideLayout" Target="../slideLayouts/slideLayout9.xml"/><Relationship Id="rId4" Type="http://schemas.openxmlformats.org/officeDocument/2006/relationships/image" Target="../media/image95.png"/></Relationships>
</file>

<file path=ppt/slides/_rels/slide93.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4.emf"/></Relationships>
</file>

<file path=ppt/slides/_rels/slide9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78.xml"/><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4.emf"/></Relationships>
</file>

<file path=ppt/slides/_rels/slide9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79.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notesSlide" Target="../notesSlides/notesSlide80.xml"/><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4.emf"/></Relationships>
</file>

<file path=ppt/slides/_rels/slide9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1.xml"/><Relationship Id="rId1" Type="http://schemas.openxmlformats.org/officeDocument/2006/relationships/slideLayout" Target="../slideLayouts/slideLayout5.xml"/><Relationship Id="rId4" Type="http://schemas.openxmlformats.org/officeDocument/2006/relationships/image" Target="../media/image101.jpeg"/></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2.png"/><Relationship Id="rId4" Type="http://schemas.openxmlformats.org/officeDocument/2006/relationships/notesSlide" Target="../notesSlides/notesSlide84.xml"/></Relationships>
</file>

<file path=ppt/slides/_rels/slide10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openxmlformats.org/officeDocument/2006/relationships/image" Target="../media/image103.jpeg"/></Relationships>
</file>

<file path=ppt/slides/_rels/slide102.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86.xml"/><Relationship Id="rId1" Type="http://schemas.openxmlformats.org/officeDocument/2006/relationships/slideLayout" Target="../slideLayouts/slideLayout2.xml"/><Relationship Id="rId4" Type="http://schemas.openxmlformats.org/officeDocument/2006/relationships/image" Target="../media/image105.jpeg"/></Relationships>
</file>

<file path=ppt/slides/_rels/slide103.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87.xml"/><Relationship Id="rId1" Type="http://schemas.openxmlformats.org/officeDocument/2006/relationships/slideLayout" Target="../slideLayouts/slideLayout2.xml"/><Relationship Id="rId4" Type="http://schemas.openxmlformats.org/officeDocument/2006/relationships/image" Target="../media/image107.jpeg"/></Relationships>
</file>

<file path=ppt/slides/_rels/slide104.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88.xml"/><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4.emf"/></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108.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notesSlide" Target="../notesSlides/notesSlide92.xml"/><Relationship Id="rId1" Type="http://schemas.openxmlformats.org/officeDocument/2006/relationships/slideLayout" Target="../slideLayouts/slideLayout2.xml"/><Relationship Id="rId4" Type="http://schemas.openxmlformats.org/officeDocument/2006/relationships/image" Target="../media/image110.jpeg"/></Relationships>
</file>

<file path=ppt/slides/_rels/slide109.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notesSlide" Target="../notesSlides/notesSlide95.xml"/><Relationship Id="rId1" Type="http://schemas.openxmlformats.org/officeDocument/2006/relationships/slideLayout" Target="../slideLayouts/slideLayout9.xml"/></Relationships>
</file>

<file path=ppt/slides/_rels/slide112.xml.rels><?xml version="1.0" encoding="UTF-8" standalone="yes"?>
<Relationships xmlns="http://schemas.openxmlformats.org/package/2006/relationships"><Relationship Id="rId3" Type="http://schemas.openxmlformats.org/officeDocument/2006/relationships/image" Target="../media/image114.jpg"/><Relationship Id="rId2" Type="http://schemas.openxmlformats.org/officeDocument/2006/relationships/notesSlide" Target="../notesSlides/notesSlide96.xml"/><Relationship Id="rId1" Type="http://schemas.openxmlformats.org/officeDocument/2006/relationships/slideLayout" Target="../slideLayouts/slideLayout9.xml"/><Relationship Id="rId4" Type="http://schemas.openxmlformats.org/officeDocument/2006/relationships/image" Target="../media/image115.jpeg"/></Relationships>
</file>

<file path=ppt/slides/_rels/slide11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97.xml"/><Relationship Id="rId1" Type="http://schemas.openxmlformats.org/officeDocument/2006/relationships/slideLayout" Target="../slideLayouts/slideLayout2.xml"/><Relationship Id="rId5" Type="http://schemas.openxmlformats.org/officeDocument/2006/relationships/image" Target="../media/image97.png"/><Relationship Id="rId4" Type="http://schemas.openxmlformats.org/officeDocument/2006/relationships/image" Target="../media/image94.emf"/></Relationships>
</file>

<file path=ppt/slides/_rels/slide11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98.xml"/><Relationship Id="rId1" Type="http://schemas.openxmlformats.org/officeDocument/2006/relationships/slideLayout" Target="../slideLayouts/slideLayout9.xml"/><Relationship Id="rId4" Type="http://schemas.openxmlformats.org/officeDocument/2006/relationships/image" Target="../media/image3.emf"/></Relationships>
</file>

<file path=ppt/slides/_rels/slide11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9.xml"/><Relationship Id="rId1" Type="http://schemas.openxmlformats.org/officeDocument/2006/relationships/slideLayout" Target="../slideLayouts/slideLayout9.xml"/><Relationship Id="rId4" Type="http://schemas.openxmlformats.org/officeDocument/2006/relationships/image" Target="../media/image118.png"/></Relationships>
</file>

<file path=ppt/slides/_rels/slide11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00.xml"/><Relationship Id="rId1" Type="http://schemas.openxmlformats.org/officeDocument/2006/relationships/slideLayout" Target="../slideLayouts/slideLayout5.xml"/></Relationships>
</file>

<file path=ppt/slides/_rels/slide11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101.xml"/><Relationship Id="rId1" Type="http://schemas.openxmlformats.org/officeDocument/2006/relationships/slideLayout" Target="../slideLayouts/slideLayout5.xml"/></Relationships>
</file>

<file path=ppt/slides/_rels/slide1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122.png"/><Relationship Id="rId4" Type="http://schemas.openxmlformats.org/officeDocument/2006/relationships/notesSlide" Target="../notesSlides/notesSlide10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9.xml"/></Relationships>
</file>

<file path=ppt/slides/_rels/slide127.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27.jpeg"/><Relationship Id="rId2" Type="http://schemas.openxmlformats.org/officeDocument/2006/relationships/notesSlide" Target="../notesSlides/notesSlide111.xml"/><Relationship Id="rId1" Type="http://schemas.openxmlformats.org/officeDocument/2006/relationships/slideLayout" Target="../slideLayouts/slideLayout2.xml"/><Relationship Id="rId4" Type="http://schemas.openxmlformats.org/officeDocument/2006/relationships/image" Target="../media/image128.jpeg"/></Relationships>
</file>

<file path=ppt/slides/_rels/slide129.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3.emf"/><Relationship Id="rId1" Type="http://schemas.openxmlformats.org/officeDocument/2006/relationships/slideLayout" Target="../slideLayouts/slideLayout10.xml"/></Relationships>
</file>

<file path=ppt/slides/_rels/slide13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30.jpeg"/><Relationship Id="rId1" Type="http://schemas.openxmlformats.org/officeDocument/2006/relationships/slideLayout" Target="../slideLayouts/slideLayout5.xml"/></Relationships>
</file>

<file path=ppt/slides/_rels/slide13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12.xml"/><Relationship Id="rId1" Type="http://schemas.openxmlformats.org/officeDocument/2006/relationships/slideLayout" Target="../slideLayouts/slideLayout9.xml"/></Relationships>
</file>

<file path=ppt/slides/_rels/slide1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9.xml"/></Relationships>
</file>

<file path=ppt/slides/_rels/slide134.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115.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notesSlide" Target="../notesSlides/notesSlide116.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17.xml"/><Relationship Id="rId1" Type="http://schemas.openxmlformats.org/officeDocument/2006/relationships/slideLayout" Target="../slideLayouts/slideLayout9.xml"/></Relationships>
</file>

<file path=ppt/slides/_rels/slide137.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118.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134.jpeg"/><Relationship Id="rId2" Type="http://schemas.openxmlformats.org/officeDocument/2006/relationships/notesSlide" Target="../notesSlides/notesSlide119.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3" Type="http://schemas.openxmlformats.org/officeDocument/2006/relationships/image" Target="../media/image135.jpeg"/><Relationship Id="rId2" Type="http://schemas.openxmlformats.org/officeDocument/2006/relationships/notesSlide" Target="../notesSlides/notesSlide120.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3" Type="http://schemas.openxmlformats.org/officeDocument/2006/relationships/image" Target="../media/image136.jpeg"/><Relationship Id="rId2" Type="http://schemas.openxmlformats.org/officeDocument/2006/relationships/notesSlide" Target="../notesSlides/notesSlide121.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37.jpeg"/><Relationship Id="rId2" Type="http://schemas.openxmlformats.org/officeDocument/2006/relationships/notesSlide" Target="../notesSlides/notesSlide122.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3.emf"/><Relationship Id="rId1" Type="http://schemas.openxmlformats.org/officeDocument/2006/relationships/slideLayout" Target="../slideLayouts/slideLayout10.xml"/></Relationships>
</file>

<file path=ppt/slides/_rels/slide143.xml.rels><?xml version="1.0" encoding="UTF-8" standalone="yes"?>
<Relationships xmlns="http://schemas.openxmlformats.org/package/2006/relationships"><Relationship Id="rId2" Type="http://schemas.openxmlformats.org/officeDocument/2006/relationships/image" Target="../media/image139.jpeg"/><Relationship Id="rId1" Type="http://schemas.openxmlformats.org/officeDocument/2006/relationships/slideLayout" Target="../slideLayouts/slideLayout5.xml"/></Relationships>
</file>

<file path=ppt/slides/_rels/slide144.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5.xml"/></Relationships>
</file>

<file path=ppt/slides/_rels/slide145.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124.xml"/><Relationship Id="rId1" Type="http://schemas.openxmlformats.org/officeDocument/2006/relationships/slideLayout" Target="../slideLayouts/slideLayout16.xml"/></Relationships>
</file>

<file path=ppt/slides/_rels/slide147.xml.rels><?xml version="1.0" encoding="UTF-8" standalone="yes"?>
<Relationships xmlns="http://schemas.openxmlformats.org/package/2006/relationships"><Relationship Id="rId3" Type="http://schemas.openxmlformats.org/officeDocument/2006/relationships/image" Target="../media/image142.jpg"/><Relationship Id="rId2" Type="http://schemas.openxmlformats.org/officeDocument/2006/relationships/notesSlide" Target="../notesSlides/notesSlide125.xml"/><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26.xml"/><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notesSlide" Target="../notesSlides/notesSlide127.xml"/><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notesSlide" Target="../notesSlides/notesSlide128.xml"/><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143.jpeg"/><Relationship Id="rId2" Type="http://schemas.openxmlformats.org/officeDocument/2006/relationships/notesSlide" Target="../notesSlides/notesSlide129.xml"/><Relationship Id="rId1" Type="http://schemas.openxmlformats.org/officeDocument/2006/relationships/slideLayout" Target="../slideLayouts/slideLayout2.xml"/><Relationship Id="rId4" Type="http://schemas.openxmlformats.org/officeDocument/2006/relationships/image" Target="../media/image144.png"/></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30.xml"/><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3" Type="http://schemas.openxmlformats.org/officeDocument/2006/relationships/image" Target="../media/image145.jpeg"/><Relationship Id="rId2" Type="http://schemas.openxmlformats.org/officeDocument/2006/relationships/notesSlide" Target="../notesSlides/notesSlide131.xml"/><Relationship Id="rId1" Type="http://schemas.openxmlformats.org/officeDocument/2006/relationships/slideLayout" Target="../slideLayouts/slideLayout5.xml"/></Relationships>
</file>

<file path=ppt/slides/_rels/slide154.xml.rels><?xml version="1.0" encoding="UTF-8" standalone="yes"?>
<Relationships xmlns="http://schemas.openxmlformats.org/package/2006/relationships"><Relationship Id="rId3" Type="http://schemas.openxmlformats.org/officeDocument/2006/relationships/image" Target="../media/image146.jpg"/><Relationship Id="rId2" Type="http://schemas.openxmlformats.org/officeDocument/2006/relationships/notesSlide" Target="../notesSlides/notesSlide132.xml"/><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notesSlide" Target="../notesSlides/notesSlide133.xml"/><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34.xml"/><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notesSlide" Target="../notesSlides/notesSlide135.xm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36.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160.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notesSlide" Target="../notesSlides/notesSlide137.xml"/><Relationship Id="rId1" Type="http://schemas.openxmlformats.org/officeDocument/2006/relationships/slideLayout" Target="../slideLayouts/slideLayout10.xml"/><Relationship Id="rId4" Type="http://schemas.openxmlformats.org/officeDocument/2006/relationships/image" Target="../media/image3.emf"/></Relationships>
</file>

<file path=ppt/slides/_rels/slide161.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3.emf"/><Relationship Id="rId1" Type="http://schemas.openxmlformats.org/officeDocument/2006/relationships/slideLayout" Target="../slideLayouts/slideLayout5.xml"/></Relationships>
</file>

<file path=ppt/slides/_rels/slide162.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notesSlide" Target="../notesSlides/notesSlide138.xml"/><Relationship Id="rId1" Type="http://schemas.openxmlformats.org/officeDocument/2006/relationships/slideLayout" Target="../slideLayouts/slideLayout5.xml"/><Relationship Id="rId5" Type="http://schemas.openxmlformats.org/officeDocument/2006/relationships/image" Target="../media/image152.jpg"/><Relationship Id="rId4" Type="http://schemas.openxmlformats.org/officeDocument/2006/relationships/image" Target="../media/image151.jpg"/></Relationships>
</file>

<file path=ppt/slides/_rels/slide163.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139.xml"/><Relationship Id="rId1" Type="http://schemas.openxmlformats.org/officeDocument/2006/relationships/slideLayout" Target="../slideLayouts/slideLayout5.xml"/></Relationships>
</file>

<file path=ppt/slides/_rels/slide164.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140.xml"/><Relationship Id="rId1" Type="http://schemas.openxmlformats.org/officeDocument/2006/relationships/slideLayout" Target="../slideLayouts/slideLayout5.xml"/></Relationships>
</file>

<file path=ppt/slides/_rels/slide165.xml.rels><?xml version="1.0" encoding="UTF-8" standalone="yes"?>
<Relationships xmlns="http://schemas.openxmlformats.org/package/2006/relationships"><Relationship Id="rId2" Type="http://schemas.openxmlformats.org/officeDocument/2006/relationships/notesSlide" Target="../notesSlides/notesSlide141.xml"/><Relationship Id="rId1" Type="http://schemas.openxmlformats.org/officeDocument/2006/relationships/slideLayout" Target="../slideLayouts/slideLayout9.xml"/></Relationships>
</file>

<file path=ppt/slides/_rels/slide166.xml.rels><?xml version="1.0" encoding="UTF-8" standalone="yes"?>
<Relationships xmlns="http://schemas.openxmlformats.org/package/2006/relationships"><Relationship Id="rId8" Type="http://schemas.openxmlformats.org/officeDocument/2006/relationships/image" Target="../media/image161.png"/><Relationship Id="rId3" Type="http://schemas.openxmlformats.org/officeDocument/2006/relationships/image" Target="../media/image156.png"/><Relationship Id="rId7" Type="http://schemas.openxmlformats.org/officeDocument/2006/relationships/image" Target="../media/image160.png"/><Relationship Id="rId2" Type="http://schemas.openxmlformats.org/officeDocument/2006/relationships/image" Target="../media/image155.png"/><Relationship Id="rId1" Type="http://schemas.openxmlformats.org/officeDocument/2006/relationships/slideLayout" Target="../slideLayouts/slideLayout16.xml"/><Relationship Id="rId6" Type="http://schemas.openxmlformats.org/officeDocument/2006/relationships/image" Target="../media/image159.png"/><Relationship Id="rId5" Type="http://schemas.openxmlformats.org/officeDocument/2006/relationships/image" Target="../media/image158.png"/><Relationship Id="rId10" Type="http://schemas.openxmlformats.org/officeDocument/2006/relationships/hyperlink" Target="http://www.ilo.org/shd4Ukraine" TargetMode="External"/><Relationship Id="rId4" Type="http://schemas.openxmlformats.org/officeDocument/2006/relationships/image" Target="../media/image157.png"/><Relationship Id="rId9" Type="http://schemas.openxmlformats.org/officeDocument/2006/relationships/image" Target="../media/image162.jpeg"/></Relationships>
</file>

<file path=ppt/slides/_rels/slide167.xml.rels><?xml version="1.0" encoding="UTF-8" standalone="yes"?>
<Relationships xmlns="http://schemas.openxmlformats.org/package/2006/relationships"><Relationship Id="rId2" Type="http://schemas.openxmlformats.org/officeDocument/2006/relationships/notesSlide" Target="../notesSlides/notesSlide14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0" name="Title 1"/>
          <p:cNvSpPr>
            <a:spLocks noGrp="1"/>
          </p:cNvSpPr>
          <p:nvPr>
            <p:ph type="ctrTitle"/>
          </p:nvPr>
        </p:nvSpPr>
        <p:spPr>
          <a:xfrm>
            <a:off x="490538" y="2873014"/>
            <a:ext cx="6697321" cy="2505810"/>
          </a:xfrm>
        </p:spPr>
        <p:txBody>
          <a:bodyPr/>
          <a:lstStyle/>
          <a:p>
            <a:r>
              <a:rPr lang="uk-UA" b="0" dirty="0">
                <a:solidFill>
                  <a:srgbClr val="1E2DBE"/>
                </a:solidFill>
              </a:rPr>
              <a:t>Покращення безпеки</a:t>
            </a:r>
            <a:br>
              <a:rPr lang="uk-UA" b="0" dirty="0">
                <a:solidFill>
                  <a:srgbClr val="1E2DBE"/>
                </a:solidFill>
              </a:rPr>
            </a:br>
            <a:r>
              <a:rPr lang="uk-UA" b="0" dirty="0">
                <a:solidFill>
                  <a:srgbClr val="1E2DBE"/>
                </a:solidFill>
              </a:rPr>
              <a:t>та здоров’я на роботі (БЗР)</a:t>
            </a:r>
            <a:br>
              <a:rPr lang="uk-UA" b="0" dirty="0">
                <a:solidFill>
                  <a:srgbClr val="1E2DBE"/>
                </a:solidFill>
              </a:rPr>
            </a:br>
            <a:r>
              <a:rPr lang="uk-UA" b="0" dirty="0">
                <a:solidFill>
                  <a:srgbClr val="1E2DBE"/>
                </a:solidFill>
              </a:rPr>
              <a:t>на малих і середніх підприємствах (МСП)</a:t>
            </a:r>
            <a:endParaRPr lang="en-GB" b="0" dirty="0">
              <a:solidFill>
                <a:srgbClr val="1E2DBE"/>
              </a:solidFill>
            </a:endParaRPr>
          </a:p>
        </p:txBody>
      </p:sp>
      <p:pic>
        <p:nvPicPr>
          <p:cNvPr id="13" name="Imagen 12" descr="SCO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5370" y="5986742"/>
            <a:ext cx="1168103" cy="624584"/>
          </a:xfrm>
          <a:prstGeom prst="rect">
            <a:avLst/>
          </a:prstGeom>
        </p:spPr>
      </p:pic>
      <p:pic>
        <p:nvPicPr>
          <p:cNvPr id="14" name="Imagen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5427" y="5755758"/>
            <a:ext cx="1327231" cy="937889"/>
          </a:xfrm>
          <a:prstGeom prst="rect">
            <a:avLst/>
          </a:prstGeom>
        </p:spPr>
      </p:pic>
      <p:pic>
        <p:nvPicPr>
          <p:cNvPr id="16" name="Marcador de posición de imagen 15" descr="ilo-3782_48495858327_o.jpg"/>
          <p:cNvPicPr>
            <a:picLocks noGrp="1" noChangeAspect="1"/>
          </p:cNvPicPr>
          <p:nvPr>
            <p:ph type="pic" sz="quarter" idx="13"/>
          </p:nvPr>
        </p:nvPicPr>
        <p:blipFill>
          <a:blip r:embed="rId4" cstate="print">
            <a:extLst>
              <a:ext uri="{28A0092B-C50C-407E-A947-70E740481C1C}">
                <a14:useLocalDpi xmlns:a14="http://schemas.microsoft.com/office/drawing/2010/main" val="0"/>
              </a:ext>
            </a:extLst>
          </a:blip>
          <a:srcRect t="6834" b="6834"/>
          <a:stretch>
            <a:fillRect/>
          </a:stretch>
        </p:blipFill>
        <p:spPr/>
      </p:pic>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7" y="2872800"/>
            <a:ext cx="9732217" cy="608525"/>
          </a:xfrm>
        </p:spPr>
        <p:txBody>
          <a:bodyPr/>
          <a:lstStyle/>
          <a:p>
            <a:r>
              <a:rPr lang="uk-UA" b="0" dirty="0"/>
              <a:t>Вступ</a:t>
            </a:r>
            <a:br>
              <a:rPr lang="en-US" b="0" dirty="0"/>
            </a:br>
            <a:r>
              <a:rPr lang="uk-UA" b="0" dirty="0"/>
              <a:t>до програми</a:t>
            </a:r>
            <a:r>
              <a:rPr lang="en-US" b="0" dirty="0"/>
              <a:t> </a:t>
            </a:r>
            <a:r>
              <a:rPr lang="uk-UA" b="0" dirty="0"/>
              <a:t>навчання</a:t>
            </a:r>
            <a:endParaRPr lang="en-GB" b="0" dirty="0"/>
          </a:p>
        </p:txBody>
      </p:sp>
      <p:sp>
        <p:nvSpPr>
          <p:cNvPr id="3" name="Text Placeholder 2"/>
          <p:cNvSpPr>
            <a:spLocks noGrp="1"/>
          </p:cNvSpPr>
          <p:nvPr>
            <p:ph type="body" idx="1"/>
          </p:nvPr>
        </p:nvSpPr>
        <p:spPr>
          <a:xfrm>
            <a:off x="490537" y="4111084"/>
            <a:ext cx="8388775" cy="1493908"/>
          </a:xfrm>
        </p:spPr>
        <p:txBody>
          <a:bodyPr/>
          <a:lstStyle/>
          <a:p>
            <a:r>
              <a:rPr lang="uk-UA" dirty="0">
                <a:latin typeface="Overpass Light"/>
                <a:cs typeface="Overpass Light"/>
              </a:rPr>
              <a:t>Безпека та здоров’я на роботі – день 1</a:t>
            </a:r>
            <a:endParaRPr lang="en-GB" dirty="0">
              <a:latin typeface="Overpass Light"/>
              <a:cs typeface="Overpass Light"/>
            </a:endParaRP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79382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Про </a:t>
            </a:r>
            <a:r>
              <a:rPr lang="uk-UA" b="0" dirty="0" err="1"/>
              <a:t>МОП</a:t>
            </a:r>
            <a:endParaRPr lang="es-ES" b="0" dirty="0"/>
          </a:p>
        </p:txBody>
      </p:sp>
      <p:sp>
        <p:nvSpPr>
          <p:cNvPr id="3" name="Marcador de contenido 2"/>
          <p:cNvSpPr>
            <a:spLocks noGrp="1"/>
          </p:cNvSpPr>
          <p:nvPr>
            <p:ph sz="half" idx="1"/>
          </p:nvPr>
        </p:nvSpPr>
        <p:spPr>
          <a:xfrm>
            <a:off x="490538" y="1862225"/>
            <a:ext cx="3683350" cy="3928620"/>
          </a:xfrm>
          <a:noFill/>
        </p:spPr>
        <p:txBody>
          <a:bodyPr/>
          <a:lstStyle/>
          <a:p>
            <a:pPr>
              <a:spcAft>
                <a:spcPts val="1200"/>
              </a:spcAft>
            </a:pPr>
            <a:r>
              <a:rPr lang="uk-UA" sz="1800" b="1" dirty="0">
                <a:solidFill>
                  <a:srgbClr val="FF0000"/>
                </a:solidFill>
                <a:effectLst/>
                <a:latin typeface="Calibri" panose="020F0502020204030204" pitchFamily="34" charset="0"/>
                <a:ea typeface="Calibri" panose="020F0502020204030204" pitchFamily="34" charset="0"/>
              </a:rPr>
              <a:t>Відділ із питань адміністрації праці, інспекції праці </a:t>
            </a:r>
            <a:r>
              <a:rPr lang="uk-UA" dirty="0">
                <a:solidFill>
                  <a:srgbClr val="FF0000"/>
                </a:solidFill>
                <a:latin typeface="Calibri" panose="020F0502020204030204" pitchFamily="34" charset="0"/>
                <a:ea typeface="Calibri" panose="020F0502020204030204" pitchFamily="34" charset="0"/>
              </a:rPr>
              <a:t>та</a:t>
            </a:r>
            <a:r>
              <a:rPr lang="uk-UA" sz="1800" b="1" dirty="0">
                <a:solidFill>
                  <a:srgbClr val="FF0000"/>
                </a:solidFill>
                <a:effectLst/>
                <a:latin typeface="Calibri" panose="020F0502020204030204" pitchFamily="34" charset="0"/>
                <a:ea typeface="Calibri" panose="020F0502020204030204" pitchFamily="34" charset="0"/>
              </a:rPr>
              <a:t> безпеки й здоров’я на роботі (</a:t>
            </a:r>
            <a:r>
              <a:rPr lang="en-US" sz="1800" b="1" dirty="0" err="1">
                <a:solidFill>
                  <a:srgbClr val="FF0000"/>
                </a:solidFill>
                <a:effectLst/>
                <a:latin typeface="Calibri" panose="020F0502020204030204" pitchFamily="34" charset="0"/>
                <a:ea typeface="Calibri" panose="020F0502020204030204" pitchFamily="34" charset="0"/>
              </a:rPr>
              <a:t>LABADMIN</a:t>
            </a:r>
            <a:r>
              <a:rPr lang="en-US" sz="1800" b="1" dirty="0">
                <a:solidFill>
                  <a:srgbClr val="FF0000"/>
                </a:solidFill>
                <a:effectLst/>
                <a:latin typeface="Calibri" panose="020F0502020204030204" pitchFamily="34" charset="0"/>
                <a:ea typeface="Calibri" panose="020F0502020204030204" pitchFamily="34" charset="0"/>
              </a:rPr>
              <a:t>/OSH</a:t>
            </a:r>
            <a:r>
              <a:rPr lang="uk-UA" sz="1800" dirty="0">
                <a:solidFill>
                  <a:srgbClr val="FF0000"/>
                </a:solidFill>
                <a:effectLst/>
                <a:latin typeface="Calibri" panose="020F0502020204030204" pitchFamily="34" charset="0"/>
                <a:ea typeface="Calibri" panose="020F0502020204030204" pitchFamily="34" charset="0"/>
              </a:rPr>
              <a:t>)</a:t>
            </a:r>
            <a:endParaRPr lang="fr-CH" dirty="0">
              <a:solidFill>
                <a:srgbClr val="FF0000"/>
              </a:solidFill>
            </a:endParaRPr>
          </a:p>
          <a:p>
            <a:pPr algn="just">
              <a:spcBef>
                <a:spcPts val="0"/>
              </a:spcBef>
            </a:pPr>
            <a:r>
              <a:rPr lang="en-US" sz="1400" b="0" dirty="0">
                <a:solidFill>
                  <a:schemeClr val="tx2"/>
                </a:solidFill>
                <a:latin typeface="Calibri" panose="020F0502020204030204" pitchFamily="34" charset="0"/>
                <a:cs typeface="Calibri" panose="020F0502020204030204" pitchFamily="34" charset="0"/>
              </a:rPr>
              <a:t>LABADMIN</a:t>
            </a:r>
            <a:r>
              <a:rPr lang="uk-UA" sz="1400" b="0" dirty="0">
                <a:solidFill>
                  <a:schemeClr val="tx2"/>
                </a:solidFill>
                <a:latin typeface="Calibri" panose="020F0502020204030204" pitchFamily="34" charset="0"/>
                <a:cs typeface="Calibri" panose="020F0502020204030204" pitchFamily="34" charset="0"/>
              </a:rPr>
              <a:t>/</a:t>
            </a:r>
            <a:r>
              <a:rPr lang="en-US" sz="1400" b="0" dirty="0">
                <a:solidFill>
                  <a:schemeClr val="tx2"/>
                </a:solidFill>
                <a:latin typeface="Calibri" panose="020F0502020204030204" pitchFamily="34" charset="0"/>
                <a:cs typeface="Calibri" panose="020F0502020204030204" pitchFamily="34" charset="0"/>
              </a:rPr>
              <a:t>OSH</a:t>
            </a:r>
            <a:r>
              <a:rPr lang="uk-UA" sz="1400" b="0" dirty="0">
                <a:solidFill>
                  <a:schemeClr val="tx2"/>
                </a:solidFill>
                <a:latin typeface="Calibri" panose="020F0502020204030204" pitchFamily="34" charset="0"/>
                <a:cs typeface="Calibri" panose="020F0502020204030204" pitchFamily="34" charset="0"/>
              </a:rPr>
              <a:t> працює в таких сферах, як адміністрація праці, інспекція праці та безпека й здоров’я на роботі, розробляючи комплексні стратегії надання послуг і продуктів як ефективних вирішень пріоритетних проблем урядів, роботодавців і працівників. Через флагманську програму «Безпека і здоров’я для всіх» відділ надає підтримку партнерам МОП у чотирьох стратегічних напрямах: підвищення рівня знань, зміцнення спроможності держав, створення сприятливих національних рамкових умов і сприяння попиту на безпечні та здорові умови праці.</a:t>
            </a:r>
            <a:endParaRPr lang="es-ES" sz="1400" b="0" dirty="0">
              <a:solidFill>
                <a:schemeClr val="tx2"/>
              </a:solidFill>
              <a:latin typeface="Calibri" panose="020F0502020204030204" pitchFamily="34" charset="0"/>
              <a:cs typeface="Calibri" panose="020F0502020204030204" pitchFamily="34" charset="0"/>
            </a:endParaRPr>
          </a:p>
        </p:txBody>
      </p:sp>
      <p:sp>
        <p:nvSpPr>
          <p:cNvPr id="4" name="Marcador de contenido 3"/>
          <p:cNvSpPr>
            <a:spLocks noGrp="1"/>
          </p:cNvSpPr>
          <p:nvPr>
            <p:ph sz="half" idx="2"/>
          </p:nvPr>
        </p:nvSpPr>
        <p:spPr>
          <a:xfrm>
            <a:off x="4595148" y="1994762"/>
            <a:ext cx="3133865" cy="3989392"/>
          </a:xfrm>
        </p:spPr>
        <p:txBody>
          <a:bodyPr>
            <a:noAutofit/>
          </a:bodyPr>
          <a:lstStyle/>
          <a:p>
            <a:pPr>
              <a:lnSpc>
                <a:spcPct val="110000"/>
              </a:lnSpc>
            </a:pPr>
            <a:endParaRPr lang="en-US" sz="1400" b="0" dirty="0">
              <a:solidFill>
                <a:schemeClr val="tx2"/>
              </a:solidFill>
              <a:latin typeface="Overpass Light"/>
              <a:cs typeface="Overpass Light"/>
            </a:endParaRPr>
          </a:p>
          <a:p>
            <a:pPr>
              <a:spcBef>
                <a:spcPts val="0"/>
              </a:spcBef>
              <a:spcAft>
                <a:spcPts val="0"/>
              </a:spcAft>
            </a:pPr>
            <a:r>
              <a:rPr lang="uk-UA"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Програма «Сталі конкурентоспроможні та відповідальні підприємства» </a:t>
            </a:r>
            <a:r>
              <a:rPr lang="en-US" sz="1600" dirty="0">
                <a:solidFill>
                  <a:schemeClr val="tx2"/>
                </a:solidFill>
                <a:effectLst/>
                <a:latin typeface="Calibri" panose="020F0502020204030204" pitchFamily="34" charset="0"/>
                <a:ea typeface="Calibri" panose="020F0502020204030204" pitchFamily="34" charset="0"/>
              </a:rPr>
              <a:t>(SCORE)</a:t>
            </a:r>
            <a:endParaRPr lang="uk-UA" sz="1200" dirty="0">
              <a:solidFill>
                <a:schemeClr val="tx2"/>
              </a:solidFill>
              <a:latin typeface="Overpass Light"/>
              <a:cs typeface="Overpass Light"/>
            </a:endParaRPr>
          </a:p>
          <a:p>
            <a:pPr algn="just"/>
            <a:r>
              <a:rPr lang="en-US" sz="1400" b="0" dirty="0">
                <a:solidFill>
                  <a:schemeClr val="tx2"/>
                </a:solidFill>
                <a:latin typeface="Calibri" panose="020F0502020204030204" pitchFamily="34" charset="0"/>
              </a:rPr>
              <a:t>SCORE </a:t>
            </a:r>
            <a:r>
              <a:rPr lang="uk-UA" sz="1400" b="0" dirty="0">
                <a:solidFill>
                  <a:schemeClr val="tx2"/>
                </a:solidFill>
                <a:latin typeface="Calibri" panose="020F0502020204030204" pitchFamily="34" charset="0"/>
              </a:rPr>
              <a:t>– глобальна програма МОП, спрямована на підвищення продуктивності й покращення умов праці на малих і середніх підприємствах (МСП). Головна мета цієї програми – ефективна реалізація навчального комплексу </a:t>
            </a:r>
            <a:r>
              <a:rPr lang="en-US" sz="1400" b="0" dirty="0">
                <a:solidFill>
                  <a:schemeClr val="tx2"/>
                </a:solidFill>
                <a:latin typeface="Calibri" panose="020F0502020204030204" pitchFamily="34" charset="0"/>
              </a:rPr>
              <a:t>SCORE Training</a:t>
            </a:r>
            <a:r>
              <a:rPr lang="uk-UA" sz="1400" b="0" dirty="0">
                <a:solidFill>
                  <a:schemeClr val="tx2"/>
                </a:solidFill>
                <a:latin typeface="Calibri" panose="020F0502020204030204" pitchFamily="34" charset="0"/>
              </a:rPr>
              <a:t>, в якому практичні аудиторні заняття поєднуються з консультаціями безпосередньо на підприємствах. Додаткова інформація:</a:t>
            </a:r>
            <a:r>
              <a:rPr lang="en-US" sz="1400" b="0" dirty="0">
                <a:solidFill>
                  <a:schemeClr val="tx2"/>
                </a:solidFill>
                <a:latin typeface="Calibri" panose="020F0502020204030204" pitchFamily="34" charset="0"/>
              </a:rPr>
              <a:t> </a:t>
            </a:r>
            <a:r>
              <a:rPr lang="en-US" sz="1400" b="0" u="sng" dirty="0">
                <a:solidFill>
                  <a:schemeClr val="accent1"/>
                </a:solidFill>
                <a:latin typeface="Calibri" panose="020F0502020204030204" pitchFamily="34" charset="0"/>
              </a:rPr>
              <a:t>ilo.org/score</a:t>
            </a:r>
          </a:p>
        </p:txBody>
      </p:sp>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a:t>
            </a:fld>
            <a:endParaRPr lang="en-GB"/>
          </a:p>
        </p:txBody>
      </p:sp>
      <p:sp>
        <p:nvSpPr>
          <p:cNvPr id="8" name="Marcador de contenido 7"/>
          <p:cNvSpPr>
            <a:spLocks noGrp="1"/>
          </p:cNvSpPr>
          <p:nvPr>
            <p:ph sz="half" idx="13"/>
          </p:nvPr>
        </p:nvSpPr>
        <p:spPr>
          <a:xfrm>
            <a:off x="8146336" y="1849957"/>
            <a:ext cx="3412800" cy="3482977"/>
          </a:xfrm>
        </p:spPr>
        <p:txBody>
          <a:bodyPr/>
          <a:lstStyle/>
          <a:p>
            <a:pPr algn="ctr"/>
            <a:endParaRPr lang="fr-CH" sz="1400" b="0" dirty="0">
              <a:solidFill>
                <a:schemeClr val="tx2"/>
              </a:solidFill>
              <a:latin typeface="Overpass Light"/>
              <a:cs typeface="Overpass Light"/>
            </a:endParaRPr>
          </a:p>
          <a:p>
            <a:pPr>
              <a:spcBef>
                <a:spcPts val="0"/>
              </a:spcBef>
              <a:spcAft>
                <a:spcPts val="0"/>
              </a:spcAft>
            </a:pPr>
            <a:r>
              <a:rPr lang="uk-UA"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Програма </a:t>
            </a:r>
            <a:r>
              <a:rPr lang="en-US"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Vision Zero Fund (</a:t>
            </a:r>
            <a:r>
              <a:rPr lang="en-US" sz="16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VZF</a:t>
            </a:r>
            <a:r>
              <a:rPr lang="en-US" sz="16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a:t>
            </a:r>
            <a:endParaRPr lang="x-none"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algn="just">
              <a:spcBef>
                <a:spcPts val="0"/>
              </a:spcBef>
              <a:spcAft>
                <a:spcPts val="0"/>
              </a:spcAft>
            </a:pPr>
            <a:r>
              <a:rPr lang="en-US" sz="1400" b="0" dirty="0">
                <a:solidFill>
                  <a:schemeClr val="tx2"/>
                </a:solidFill>
                <a:effectLst/>
                <a:latin typeface="Calibri" panose="020F0502020204030204" pitchFamily="34" charset="0"/>
                <a:ea typeface="Calibri" panose="020F0502020204030204" pitchFamily="34" charset="0"/>
              </a:rPr>
              <a:t>VZF </a:t>
            </a:r>
            <a:r>
              <a:rPr lang="ru-RU" sz="1400" b="0" dirty="0">
                <a:solidFill>
                  <a:schemeClr val="tx2"/>
                </a:solidFill>
                <a:effectLst/>
                <a:latin typeface="Calibri" panose="020F0502020204030204" pitchFamily="34" charset="0"/>
                <a:ea typeface="Calibri" panose="020F0502020204030204" pitchFamily="34" charset="0"/>
              </a:rPr>
              <a:t>об’єднує уряди, організації роботодавців і працівників, компанії та інші зацікавлені сторони задля спільного руху вперед до зменшення до нуля кількості пов’язаних із роботою нещасних випадків, травм і захворювань із тяжким і смертельним наслідком у глобальних виробничо-збутових ланцюжках. Вона працює на світовому, національному рівнях і на рівні підприємств, покращуючи сприятливе середовище з безпечними та здоровими умовами праці, вдосконалюючи національні правові та політичні основи й запроваджуючи ефективніші механізми запобігання, захисту й компенсації для жінок і чоловіків, зайнятих у цільових виробничо-збутових ланцюжках. Додаткова інформація: </a:t>
            </a:r>
            <a:r>
              <a:rPr lang="en-US" sz="1400" b="0" u="sng" dirty="0">
                <a:solidFill>
                  <a:schemeClr val="accent1"/>
                </a:solidFill>
                <a:effectLst/>
                <a:latin typeface="Calibri" panose="020F0502020204030204" pitchFamily="34" charset="0"/>
                <a:ea typeface="Calibri" panose="020F0502020204030204" pitchFamily="34" charset="0"/>
              </a:rPr>
              <a:t>ilo.org/</a:t>
            </a:r>
            <a:r>
              <a:rPr lang="en-US" sz="1400" b="0" u="sng" dirty="0" err="1">
                <a:solidFill>
                  <a:schemeClr val="accent1"/>
                </a:solidFill>
                <a:effectLst/>
                <a:latin typeface="Calibri" panose="020F0502020204030204" pitchFamily="34" charset="0"/>
                <a:ea typeface="Calibri" panose="020F0502020204030204" pitchFamily="34" charset="0"/>
              </a:rPr>
              <a:t>vzf</a:t>
            </a:r>
            <a:endParaRPr lang="en-GB" sz="1400" b="0" u="sng" dirty="0">
              <a:solidFill>
                <a:schemeClr val="accent1"/>
              </a:solidFill>
              <a:latin typeface="Overpass Light"/>
              <a:cs typeface="Overpass Light"/>
            </a:endParaRPr>
          </a:p>
        </p:txBody>
      </p:sp>
      <p:pic>
        <p:nvPicPr>
          <p:cNvPr id="9" name="Imagen 8" descr="SCO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4246" y="1419583"/>
            <a:ext cx="1306714" cy="698698"/>
          </a:xfrm>
          <a:prstGeom prst="rect">
            <a:avLst/>
          </a:prstGeom>
        </p:spPr>
      </p:pic>
      <p:pic>
        <p:nvPicPr>
          <p:cNvPr id="11" name="Imagen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00130" y="1128581"/>
            <a:ext cx="1579500" cy="1116156"/>
          </a:xfrm>
          <a:prstGeom prst="rect">
            <a:avLst/>
          </a:prstGeom>
        </p:spPr>
      </p:pic>
    </p:spTree>
    <p:extLst>
      <p:ext uri="{BB962C8B-B14F-4D97-AF65-F5344CB8AC3E}">
        <p14:creationId xmlns:p14="http://schemas.microsoft.com/office/powerpoint/2010/main" val="29277083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6" name="Marcador de posición de imagen 5"/>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319956" y="1407002"/>
            <a:ext cx="3297699" cy="4393009"/>
          </a:xfrm>
          <a:prstGeom prst="rect">
            <a:avLst/>
          </a:prstGeom>
          <a:ln>
            <a:noFill/>
          </a:ln>
          <a:effectLst>
            <a:outerShdw blurRad="292100" dist="139700" dir="2700000" algn="tl" rotWithShape="0">
              <a:srgbClr val="333333">
                <a:alpha val="65000"/>
              </a:srgbClr>
            </a:outerShdw>
          </a:effectLst>
        </p:spPr>
      </p:pic>
      <p:sp>
        <p:nvSpPr>
          <p:cNvPr id="4" name="Title 3"/>
          <p:cNvSpPr>
            <a:spLocks noGrp="1"/>
          </p:cNvSpPr>
          <p:nvPr>
            <p:ph type="title"/>
          </p:nvPr>
        </p:nvSpPr>
        <p:spPr>
          <a:xfrm>
            <a:off x="490538" y="1423195"/>
            <a:ext cx="7270947" cy="720000"/>
          </a:xfrm>
        </p:spPr>
        <p:txBody>
          <a:bodyPr/>
          <a:lstStyle/>
          <a:p>
            <a:r>
              <a:rPr lang="uk-UA" sz="2400" b="0" dirty="0">
                <a:effectLst/>
                <a:latin typeface="Calibri" panose="020F0502020204030204" pitchFamily="34" charset="0"/>
                <a:ea typeface="Calibri" panose="020F0502020204030204" pitchFamily="34" charset="0"/>
              </a:rPr>
              <a:t>Покращення </a:t>
            </a:r>
            <a:r>
              <a:rPr lang="uk-UA" sz="2400" b="0" dirty="0">
                <a:latin typeface="Calibri" panose="020F0502020204030204" pitchFamily="34" charset="0"/>
                <a:ea typeface="Calibri" panose="020F0502020204030204" pitchFamily="34" charset="0"/>
              </a:rPr>
              <a:t>БЗР</a:t>
            </a:r>
            <a:r>
              <a:rPr lang="uk-UA" sz="2400" b="0" dirty="0">
                <a:effectLst/>
                <a:latin typeface="Calibri" panose="020F0502020204030204" pitchFamily="34" charset="0"/>
                <a:ea typeface="Calibri" panose="020F0502020204030204" pitchFamily="34" charset="0"/>
              </a:rPr>
              <a:t> на малих і середніх підприємствах</a:t>
            </a:r>
            <a:endParaRPr lang="en-GB" b="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28" name="Slide Number Placeholder 27"/>
          <p:cNvSpPr>
            <a:spLocks noGrp="1"/>
          </p:cNvSpPr>
          <p:nvPr>
            <p:ph type="sldNum" sz="quarter" idx="12"/>
          </p:nvPr>
        </p:nvSpPr>
        <p:spPr/>
        <p:txBody>
          <a:bodyPr/>
          <a:lstStyle/>
          <a:p>
            <a:fld id="{856227C0-AD57-4F9B-BAE3-EEFB0D0EE427}" type="slidenum">
              <a:rPr lang="en-GB" smtClean="0"/>
              <a:t>4</a:t>
            </a:fld>
            <a:endParaRPr lang="en-GB"/>
          </a:p>
        </p:txBody>
      </p:sp>
      <p:sp>
        <p:nvSpPr>
          <p:cNvPr id="3" name="Marcador de texto 2"/>
          <p:cNvSpPr>
            <a:spLocks noGrp="1"/>
          </p:cNvSpPr>
          <p:nvPr>
            <p:ph type="body" sz="quarter" idx="14"/>
          </p:nvPr>
        </p:nvSpPr>
        <p:spPr>
          <a:xfrm>
            <a:off x="8288339" y="5339410"/>
            <a:ext cx="3370124" cy="203632"/>
          </a:xfrm>
        </p:spPr>
        <p:txBody>
          <a:bodyPr/>
          <a:lstStyle/>
          <a:p>
            <a:r>
              <a:rPr lang="uk-UA" sz="800" dirty="0"/>
              <a:t>Ефіопія</a:t>
            </a:r>
            <a:endParaRPr lang="es-ES" sz="800" dirty="0"/>
          </a:p>
        </p:txBody>
      </p:sp>
      <p:sp>
        <p:nvSpPr>
          <p:cNvPr id="14" name="Content Placeholder 4">
            <a:extLst>
              <a:ext uri="{FF2B5EF4-FFF2-40B4-BE49-F238E27FC236}">
                <a16:creationId xmlns:a16="http://schemas.microsoft.com/office/drawing/2014/main" id="{C7DA27D7-2F6A-0848-85FC-199A9EB11810}"/>
              </a:ext>
            </a:extLst>
          </p:cNvPr>
          <p:cNvSpPr txBox="1">
            <a:spLocks/>
          </p:cNvSpPr>
          <p:nvPr/>
        </p:nvSpPr>
        <p:spPr>
          <a:xfrm>
            <a:off x="490539" y="2317036"/>
            <a:ext cx="6787616" cy="3482975"/>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spcBef>
                <a:spcPts val="0"/>
              </a:spcBef>
              <a:spcAft>
                <a:spcPts val="1200"/>
              </a:spcAft>
              <a:buNone/>
            </a:pPr>
            <a:r>
              <a:rPr lang="uk-UA" dirty="0">
                <a:solidFill>
                  <a:schemeClr val="tx2"/>
                </a:solidFill>
                <a:latin typeface="Calibri" panose="020F0502020204030204" pitchFamily="34" charset="0"/>
                <a:ea typeface="Calibri" panose="020F0502020204030204" pitchFamily="34" charset="0"/>
              </a:rPr>
              <a:t>Після проходження цього модуля учасники зможуть:</a:t>
            </a:r>
            <a:endParaRPr lang="uk-UA" dirty="0">
              <a:solidFill>
                <a:schemeClr val="tx2"/>
              </a:solidFill>
            </a:endParaRPr>
          </a:p>
          <a:p>
            <a:pPr lvl="5"/>
            <a:r>
              <a:rPr lang="uk-UA" sz="1800" dirty="0">
                <a:solidFill>
                  <a:schemeClr val="tx2"/>
                </a:solidFill>
                <a:latin typeface="Calibri" panose="020F0502020204030204" pitchFamily="34" charset="0"/>
                <a:ea typeface="Calibri" panose="020F0502020204030204" pitchFamily="34" charset="0"/>
              </a:rPr>
              <a:t>Виявляти й оцінювати небезпечні фактори та ризики для безпеки та здоров’я</a:t>
            </a:r>
            <a:endParaRPr lang="uk-UA" sz="1800" dirty="0">
              <a:solidFill>
                <a:schemeClr val="tx2"/>
              </a:solidFill>
              <a:latin typeface="Overpass Light"/>
              <a:cs typeface="Overpass Light"/>
            </a:endParaRPr>
          </a:p>
          <a:p>
            <a:pPr lvl="5"/>
            <a:r>
              <a:rPr lang="uk-UA" sz="1800" dirty="0">
                <a:solidFill>
                  <a:schemeClr val="tx2"/>
                </a:solidFill>
                <a:latin typeface="Overpass Light"/>
                <a:cs typeface="Overpass Light"/>
              </a:rPr>
              <a:t>Використовувати ключові практичні засоби та процедури для усунення або зменшення ризиків:</a:t>
            </a:r>
          </a:p>
          <a:p>
            <a:pPr marL="454025" lvl="5" indent="-187325">
              <a:lnSpc>
                <a:spcPct val="120000"/>
              </a:lnSpc>
            </a:pPr>
            <a:r>
              <a:rPr lang="uk-UA" dirty="0">
                <a:solidFill>
                  <a:schemeClr val="tx2"/>
                </a:solidFill>
                <a:latin typeface="Overpass Light"/>
                <a:cs typeface="Overpass Light"/>
              </a:rPr>
              <a:t>систему управління безпекою та здоров’ям на роботі й відповідну політику</a:t>
            </a:r>
          </a:p>
          <a:p>
            <a:pPr marL="454025" lvl="5" indent="-187325">
              <a:lnSpc>
                <a:spcPct val="120000"/>
              </a:lnSpc>
            </a:pPr>
            <a:r>
              <a:rPr lang="uk-UA" dirty="0">
                <a:solidFill>
                  <a:schemeClr val="tx2"/>
                </a:solidFill>
                <a:latin typeface="Overpass Light"/>
                <a:cs typeface="Overpass Light"/>
              </a:rPr>
              <a:t>спільний комітет із безпеки та здоров’я</a:t>
            </a:r>
          </a:p>
          <a:p>
            <a:pPr marL="454025" lvl="5" indent="-187325">
              <a:lnSpc>
                <a:spcPct val="120000"/>
              </a:lnSpc>
            </a:pPr>
            <a:r>
              <a:rPr lang="uk-UA" dirty="0">
                <a:solidFill>
                  <a:schemeClr val="tx2"/>
                </a:solidFill>
                <a:latin typeface="Overpass Light"/>
                <a:cs typeface="Overpass Light"/>
              </a:rPr>
              <a:t>відповідні стандарти безпеки</a:t>
            </a:r>
            <a:endParaRPr lang="uk-UA" sz="1800" dirty="0">
              <a:solidFill>
                <a:schemeClr val="tx2"/>
              </a:solidFill>
              <a:latin typeface="Overpass Bold"/>
            </a:endParaRPr>
          </a:p>
          <a:p>
            <a:pPr lvl="5">
              <a:spcBef>
                <a:spcPts val="2250"/>
              </a:spcBef>
            </a:pPr>
            <a:r>
              <a:rPr lang="uk-UA" sz="1800" dirty="0">
                <a:solidFill>
                  <a:schemeClr val="tx2"/>
                </a:solidFill>
                <a:latin typeface="Overpass Light"/>
                <a:cs typeface="Overpass Light"/>
              </a:rPr>
              <a:t>Керувати повсякденною діяльністю здорових/безпечних робочих зон</a:t>
            </a:r>
          </a:p>
          <a:p>
            <a:pPr lvl="5">
              <a:spcBef>
                <a:spcPts val="2250"/>
              </a:spcBef>
            </a:pPr>
            <a:endParaRPr lang="uk-UA" sz="1800" dirty="0">
              <a:solidFill>
                <a:schemeClr val="tx2"/>
              </a:solidFill>
              <a:latin typeface="Overpass Light"/>
              <a:cs typeface="Overpass Light"/>
            </a:endParaRPr>
          </a:p>
        </p:txBody>
      </p:sp>
    </p:spTree>
    <p:extLst>
      <p:ext uri="{BB962C8B-B14F-4D97-AF65-F5344CB8AC3E}">
        <p14:creationId xmlns:p14="http://schemas.microsoft.com/office/powerpoint/2010/main" val="32408020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t>Методика навчання</a:t>
            </a:r>
            <a:endParaRPr lang="en-GB" b="0" dirty="0"/>
          </a:p>
        </p:txBody>
      </p:sp>
      <p:sp>
        <p:nvSpPr>
          <p:cNvPr id="3" name="Content Placeholder 2"/>
          <p:cNvSpPr>
            <a:spLocks noGrp="1"/>
          </p:cNvSpPr>
          <p:nvPr>
            <p:ph sz="half" idx="1"/>
          </p:nvPr>
        </p:nvSpPr>
        <p:spPr>
          <a:xfrm>
            <a:off x="490538" y="2393950"/>
            <a:ext cx="4338443" cy="3482976"/>
          </a:xfrm>
        </p:spPr>
        <p:txBody>
          <a:bodyPr/>
          <a:lstStyle/>
          <a:p>
            <a:pPr lvl="2"/>
            <a:r>
              <a:rPr lang="uk-UA" dirty="0">
                <a:solidFill>
                  <a:schemeClr val="tx2"/>
                </a:solidFill>
                <a:latin typeface="Overpass Light"/>
                <a:cs typeface="Overpass Light"/>
              </a:rPr>
              <a:t>Два дні </a:t>
            </a:r>
            <a:r>
              <a:rPr lang="uk-UA" b="1" dirty="0">
                <a:solidFill>
                  <a:schemeClr val="tx2"/>
                </a:solidFill>
                <a:latin typeface="Overpass Light"/>
                <a:cs typeface="Overpass Light"/>
              </a:rPr>
              <a:t>аудиторних навчальних </a:t>
            </a:r>
            <a:r>
              <a:rPr lang="uk-UA" dirty="0">
                <a:solidFill>
                  <a:schemeClr val="tx2"/>
                </a:solidFill>
                <a:latin typeface="Overpass Light"/>
                <a:cs typeface="Overpass Light"/>
              </a:rPr>
              <a:t>занять із подальшим </a:t>
            </a:r>
            <a:r>
              <a:rPr lang="uk-UA" b="1" dirty="0">
                <a:solidFill>
                  <a:schemeClr val="tx2"/>
                </a:solidFill>
                <a:latin typeface="Overpass Light"/>
                <a:cs typeface="Overpass Light"/>
              </a:rPr>
              <a:t>навчанням на підприємстві без відриву від роботи</a:t>
            </a:r>
            <a:endParaRPr lang="en-US" b="1" dirty="0">
              <a:solidFill>
                <a:schemeClr val="tx2"/>
              </a:solidFill>
              <a:latin typeface="Overpass Light"/>
              <a:cs typeface="Overpass Light"/>
            </a:endParaRPr>
          </a:p>
          <a:p>
            <a:pPr lvl="2"/>
            <a:endParaRPr lang="en-US" dirty="0">
              <a:solidFill>
                <a:schemeClr val="tx2"/>
              </a:solidFill>
            </a:endParaRPr>
          </a:p>
          <a:p>
            <a:pPr lvl="2"/>
            <a:r>
              <a:rPr lang="uk-UA" dirty="0">
                <a:solidFill>
                  <a:schemeClr val="tx2"/>
                </a:solidFill>
                <a:latin typeface="Overpass Light"/>
                <a:cs typeface="Overpass Light"/>
              </a:rPr>
              <a:t>Практична підготовка, що веде до дій	</a:t>
            </a:r>
            <a:endParaRPr lang="en-CA" dirty="0">
              <a:solidFill>
                <a:schemeClr val="tx2"/>
              </a:solidFill>
              <a:latin typeface="Overpass Light"/>
              <a:cs typeface="Overpass Light"/>
            </a:endParaRPr>
          </a:p>
          <a:p>
            <a:pPr lvl="2"/>
            <a:endParaRPr lang="fr-CH"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5</a:t>
            </a:fld>
            <a:endParaRPr lang="en-GB"/>
          </a:p>
        </p:txBody>
      </p:sp>
      <p:pic>
        <p:nvPicPr>
          <p:cNvPr id="9" name="Picture 8">
            <a:extLst>
              <a:ext uri="{FF2B5EF4-FFF2-40B4-BE49-F238E27FC236}">
                <a16:creationId xmlns:a16="http://schemas.microsoft.com/office/drawing/2014/main" id="{9A37CEB2-5349-364C-9034-E22396EF480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37135" y="1289573"/>
            <a:ext cx="6356924" cy="4694581"/>
          </a:xfrm>
          <a:prstGeom prst="rect">
            <a:avLst/>
          </a:prstGeom>
        </p:spPr>
      </p:pic>
    </p:spTree>
    <p:extLst>
      <p:ext uri="{BB962C8B-B14F-4D97-AF65-F5344CB8AC3E}">
        <p14:creationId xmlns:p14="http://schemas.microsoft.com/office/powerpoint/2010/main" val="18159507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16809" y="1432918"/>
            <a:ext cx="7713662" cy="392905"/>
          </a:xfrm>
          <a:noFill/>
        </p:spPr>
        <p:txBody>
          <a:bodyPr/>
          <a:lstStyle/>
          <a:p>
            <a:r>
              <a:rPr lang="uk-UA" b="0" dirty="0"/>
              <a:t>День 1. Програма</a:t>
            </a:r>
            <a:r>
              <a:rPr lang="ru-RU" b="0" dirty="0"/>
              <a:t> </a:t>
            </a:r>
            <a:r>
              <a:rPr lang="uk-UA" b="0" dirty="0"/>
              <a:t>тренінгу за навчальним модулем</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6" name="Marcador de número de diapositiva 5"/>
          <p:cNvSpPr>
            <a:spLocks noGrp="1"/>
          </p:cNvSpPr>
          <p:nvPr>
            <p:ph type="sldNum" sz="quarter" idx="12"/>
          </p:nvPr>
        </p:nvSpPr>
        <p:spPr/>
        <p:txBody>
          <a:bodyPr/>
          <a:lstStyle/>
          <a:p>
            <a:fld id="{856227C0-AD57-4F9B-BAE3-EEFB0D0EE427}" type="slidenum">
              <a:rPr lang="en-GB" smtClean="0"/>
              <a:t>6</a:t>
            </a:fld>
            <a:endParaRPr lang="en-GB"/>
          </a:p>
        </p:txBody>
      </p:sp>
      <p:graphicFrame>
        <p:nvGraphicFramePr>
          <p:cNvPr id="8" name="Marcador de contenido 6">
            <a:extLst>
              <a:ext uri="{FF2B5EF4-FFF2-40B4-BE49-F238E27FC236}">
                <a16:creationId xmlns:a16="http://schemas.microsoft.com/office/drawing/2014/main" id="{DE20B89B-F6A8-B240-B3BE-EEA542B3430C}"/>
              </a:ext>
            </a:extLst>
          </p:cNvPr>
          <p:cNvGraphicFramePr>
            <a:graphicFrameLocks noGrp="1"/>
          </p:cNvGraphicFramePr>
          <p:nvPr>
            <p:ph idx="1"/>
            <p:extLst>
              <p:ext uri="{D42A27DB-BD31-4B8C-83A1-F6EECF244321}">
                <p14:modId xmlns:p14="http://schemas.microsoft.com/office/powerpoint/2010/main" val="4289808771"/>
              </p:ext>
            </p:extLst>
          </p:nvPr>
        </p:nvGraphicFramePr>
        <p:xfrm>
          <a:off x="490538" y="1898247"/>
          <a:ext cx="10021542" cy="4272448"/>
        </p:xfrm>
        <a:graphic>
          <a:graphicData uri="http://schemas.openxmlformats.org/drawingml/2006/table">
            <a:tbl>
              <a:tblPr firstRow="1" bandRow="1">
                <a:tableStyleId>{0660B408-B3CF-4A94-85FC-2B1E0A45F4A2}</a:tableStyleId>
              </a:tblPr>
              <a:tblGrid>
                <a:gridCol w="1026406">
                  <a:extLst>
                    <a:ext uri="{9D8B030D-6E8A-4147-A177-3AD203B41FA5}">
                      <a16:colId xmlns:a16="http://schemas.microsoft.com/office/drawing/2014/main" val="20000"/>
                    </a:ext>
                  </a:extLst>
                </a:gridCol>
                <a:gridCol w="6657050">
                  <a:extLst>
                    <a:ext uri="{9D8B030D-6E8A-4147-A177-3AD203B41FA5}">
                      <a16:colId xmlns:a16="http://schemas.microsoft.com/office/drawing/2014/main" val="20001"/>
                    </a:ext>
                  </a:extLst>
                </a:gridCol>
                <a:gridCol w="2338086">
                  <a:extLst>
                    <a:ext uri="{9D8B030D-6E8A-4147-A177-3AD203B41FA5}">
                      <a16:colId xmlns:a16="http://schemas.microsoft.com/office/drawing/2014/main" val="20002"/>
                    </a:ext>
                  </a:extLst>
                </a:gridCol>
              </a:tblGrid>
              <a:tr h="245814">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ru-RU" sz="1050" dirty="0">
                          <a:effectLst/>
                        </a:rPr>
                        <a:t>Час</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algn="ctr">
                        <a:lnSpc>
                          <a:spcPct val="90000"/>
                        </a:lnSpc>
                      </a:pPr>
                      <a:r>
                        <a:rPr lang="ru-RU" sz="1050" dirty="0"/>
                        <a:t>Тема</a:t>
                      </a:r>
                      <a:endParaRPr lang="es-ES" sz="1050" dirty="0"/>
                    </a:p>
                  </a:txBody>
                  <a:tcPr marL="78004" marR="78004" marT="39002" marB="39002"/>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ru-RU" sz="1050" dirty="0">
                          <a:effectLst/>
                        </a:rPr>
                        <a:t>Участь у заходах</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0"/>
                  </a:ext>
                </a:extLst>
              </a:tr>
              <a:tr h="950046">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08:30</a:t>
                      </a:r>
                      <a:r>
                        <a:rPr lang="ru-RU" sz="1050" dirty="0">
                          <a:solidFill>
                            <a:schemeClr val="tx2"/>
                          </a:solidFill>
                          <a:effectLst/>
                        </a:rPr>
                        <a:t>–</a:t>
                      </a:r>
                      <a:r>
                        <a:rPr lang="en-US" sz="1050" dirty="0">
                          <a:solidFill>
                            <a:schemeClr val="tx2"/>
                          </a:solidFill>
                          <a:effectLst/>
                        </a:rPr>
                        <a:t>10:00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90000"/>
                        </a:lnSpc>
                        <a:spcBef>
                          <a:spcPts val="0"/>
                        </a:spcBef>
                        <a:spcAft>
                          <a:spcPts val="0"/>
                        </a:spcAft>
                      </a:pPr>
                      <a:r>
                        <a:rPr lang="en-US" sz="1050" dirty="0">
                          <a:solidFill>
                            <a:schemeClr val="tx2"/>
                          </a:solidFill>
                          <a:effectLst/>
                        </a:rPr>
                        <a:t>-</a:t>
                      </a:r>
                      <a:r>
                        <a:rPr lang="ru-RU" sz="1050" dirty="0">
                          <a:solidFill>
                            <a:schemeClr val="tx2"/>
                          </a:solidFill>
                          <a:effectLst/>
                        </a:rPr>
                        <a:t> </a:t>
                      </a:r>
                      <a:r>
                        <a:rPr lang="ru-RU" sz="1050" dirty="0" err="1">
                          <a:solidFill>
                            <a:schemeClr val="tx2"/>
                          </a:solidFill>
                          <a:effectLst/>
                        </a:rPr>
                        <a:t>Вітання</a:t>
                      </a:r>
                      <a:endParaRPr lang="en-GB" sz="1050" dirty="0">
                        <a:solidFill>
                          <a:schemeClr val="tx2"/>
                        </a:solidFill>
                        <a:effectLst/>
                      </a:endParaRPr>
                    </a:p>
                    <a:p>
                      <a:pPr marL="0" marR="0">
                        <a:lnSpc>
                          <a:spcPct val="90000"/>
                        </a:lnSpc>
                        <a:spcBef>
                          <a:spcPts val="0"/>
                        </a:spcBef>
                        <a:spcAft>
                          <a:spcPts val="0"/>
                        </a:spcAft>
                      </a:pPr>
                      <a:r>
                        <a:rPr lang="en-US" sz="1050" dirty="0">
                          <a:solidFill>
                            <a:schemeClr val="tx2"/>
                          </a:solidFill>
                          <a:effectLst/>
                        </a:rPr>
                        <a:t>- </a:t>
                      </a:r>
                      <a:r>
                        <a:rPr lang="uk-UA" sz="1050" dirty="0">
                          <a:solidFill>
                            <a:schemeClr val="tx2"/>
                          </a:solidFill>
                          <a:effectLst/>
                        </a:rPr>
                        <a:t>Представлення учасників</a:t>
                      </a:r>
                      <a:endParaRPr lang="en-GB" sz="1050" dirty="0">
                        <a:solidFill>
                          <a:schemeClr val="tx2"/>
                        </a:solidFill>
                        <a:effectLst/>
                      </a:endParaRPr>
                    </a:p>
                    <a:p>
                      <a:pPr marL="0" marR="0">
                        <a:lnSpc>
                          <a:spcPct val="90000"/>
                        </a:lnSpc>
                        <a:spcBef>
                          <a:spcPts val="0"/>
                        </a:spcBef>
                        <a:spcAft>
                          <a:spcPts val="0"/>
                        </a:spcAft>
                      </a:pPr>
                      <a:r>
                        <a:rPr lang="en-US" sz="1050" dirty="0">
                          <a:solidFill>
                            <a:schemeClr val="tx2"/>
                          </a:solidFill>
                          <a:effectLst/>
                        </a:rPr>
                        <a:t>- </a:t>
                      </a:r>
                      <a:r>
                        <a:rPr lang="uk-UA" sz="1050" dirty="0">
                          <a:solidFill>
                            <a:schemeClr val="tx2"/>
                          </a:solidFill>
                          <a:effectLst/>
                        </a:rPr>
                        <a:t>Цілі тренінгу</a:t>
                      </a:r>
                      <a:endParaRPr lang="en-GB" sz="1050" dirty="0">
                        <a:solidFill>
                          <a:schemeClr val="tx2"/>
                        </a:solidFill>
                        <a:effectLst/>
                      </a:endParaRPr>
                    </a:p>
                    <a:p>
                      <a:pPr marL="0" marR="0" indent="0">
                        <a:lnSpc>
                          <a:spcPct val="90000"/>
                        </a:lnSpc>
                        <a:spcBef>
                          <a:spcPts val="0"/>
                        </a:spcBef>
                        <a:spcAft>
                          <a:spcPts val="0"/>
                        </a:spcAft>
                        <a:buFontTx/>
                        <a:buNone/>
                      </a:pPr>
                      <a:r>
                        <a:rPr lang="en-US" sz="1050" dirty="0">
                          <a:solidFill>
                            <a:schemeClr val="tx2"/>
                          </a:solidFill>
                          <a:effectLst/>
                        </a:rPr>
                        <a:t>- </a:t>
                      </a:r>
                      <a:r>
                        <a:rPr lang="uk-UA" sz="1050" dirty="0">
                          <a:solidFill>
                            <a:schemeClr val="tx2"/>
                          </a:solidFill>
                          <a:effectLst/>
                        </a:rPr>
                        <a:t>Презентація програми</a:t>
                      </a:r>
                      <a:endParaRPr lang="en-US" sz="1050" dirty="0">
                        <a:solidFill>
                          <a:schemeClr val="tx2"/>
                        </a:solidFill>
                        <a:effectLst/>
                      </a:endParaRPr>
                    </a:p>
                    <a:p>
                      <a:pPr marL="0" marR="0" indent="0" algn="l" defTabSz="914400" rtl="0" eaLnBrk="1" fontAlgn="auto" latinLnBrk="0" hangingPunct="1">
                        <a:lnSpc>
                          <a:spcPct val="100000"/>
                        </a:lnSpc>
                        <a:spcBef>
                          <a:spcPts val="600"/>
                        </a:spcBef>
                        <a:spcAft>
                          <a:spcPts val="0"/>
                        </a:spcAft>
                        <a:buClrTx/>
                        <a:buSzTx/>
                        <a:buFontTx/>
                        <a:buNone/>
                        <a:tabLst/>
                        <a:defRPr/>
                      </a:pPr>
                      <a:r>
                        <a:rPr lang="uk-UA" sz="1050" dirty="0">
                          <a:solidFill>
                            <a:schemeClr val="tx2"/>
                          </a:solidFill>
                          <a:effectLst/>
                        </a:rPr>
                        <a:t>Заняття</a:t>
                      </a:r>
                      <a:r>
                        <a:rPr lang="en-US" sz="1050" dirty="0">
                          <a:solidFill>
                            <a:schemeClr val="tx2"/>
                          </a:solidFill>
                          <a:effectLst/>
                        </a:rPr>
                        <a:t> 1: </a:t>
                      </a:r>
                      <a:r>
                        <a:rPr lang="uk-UA" sz="1050" dirty="0">
                          <a:solidFill>
                            <a:schemeClr val="tx2"/>
                          </a:solidFill>
                          <a:effectLst/>
                        </a:rPr>
                        <a:t>Вступ до безпеки та </a:t>
                      </a:r>
                      <a:r>
                        <a:rPr lang="uk-UA" sz="1050" dirty="0" err="1">
                          <a:solidFill>
                            <a:schemeClr val="tx2"/>
                          </a:solidFill>
                          <a:effectLst/>
                        </a:rPr>
                        <a:t>здоров</a:t>
                      </a:r>
                      <a:r>
                        <a:rPr lang="en-US" sz="1050" dirty="0">
                          <a:solidFill>
                            <a:schemeClr val="tx2"/>
                          </a:solidFill>
                          <a:effectLst/>
                        </a:rPr>
                        <a:t>’</a:t>
                      </a:r>
                      <a:r>
                        <a:rPr lang="uk-UA" sz="1050" dirty="0">
                          <a:solidFill>
                            <a:schemeClr val="tx2"/>
                          </a:solidFill>
                          <a:effectLst/>
                        </a:rPr>
                        <a:t>я на роботі на малих і середніх підприємствах: огляд і обґрунтування</a:t>
                      </a:r>
                    </a:p>
                  </a:txBody>
                  <a:tcPr marL="78004" marR="78004" marT="39002" marB="39002"/>
                </a:tc>
                <a:tc>
                  <a:txBody>
                    <a:bodyPr/>
                    <a:lstStyle/>
                    <a:p>
                      <a:pPr marL="0" marR="0">
                        <a:lnSpc>
                          <a:spcPct val="90000"/>
                        </a:lnSpc>
                        <a:spcBef>
                          <a:spcPts val="0"/>
                        </a:spcBef>
                        <a:spcAft>
                          <a:spcPts val="0"/>
                        </a:spcAft>
                      </a:pPr>
                      <a:r>
                        <a:rPr lang="uk-UA" sz="1050" dirty="0">
                          <a:solidFill>
                            <a:schemeClr val="tx2"/>
                          </a:solidFill>
                          <a:effectLst/>
                        </a:rPr>
                        <a:t>Презентація</a:t>
                      </a:r>
                    </a:p>
                    <a:p>
                      <a:pPr marL="0" marR="0">
                        <a:lnSpc>
                          <a:spcPct val="90000"/>
                        </a:lnSpc>
                        <a:spcBef>
                          <a:spcPts val="0"/>
                        </a:spcBef>
                        <a:spcAft>
                          <a:spcPts val="0"/>
                        </a:spcAft>
                      </a:pPr>
                      <a:r>
                        <a:rPr lang="uk-UA" sz="1050" dirty="0">
                          <a:solidFill>
                            <a:schemeClr val="tx2"/>
                          </a:solidFill>
                          <a:effectLst/>
                        </a:rPr>
                        <a:t>Тренер та учасники</a:t>
                      </a:r>
                      <a:endParaRPr lang="en-US" sz="1050" dirty="0">
                        <a:solidFill>
                          <a:schemeClr val="tx2"/>
                        </a:solidFill>
                        <a:effectLst/>
                      </a:endParaRPr>
                    </a:p>
                    <a:p>
                      <a:pPr marL="0" marR="0">
                        <a:lnSpc>
                          <a:spcPct val="90000"/>
                        </a:lnSpc>
                        <a:spcBef>
                          <a:spcPts val="0"/>
                        </a:spcBef>
                        <a:spcAft>
                          <a:spcPts val="0"/>
                        </a:spcAft>
                      </a:pPr>
                      <a:endParaRPr lang="en-US" sz="1050" dirty="0">
                        <a:solidFill>
                          <a:schemeClr val="tx2"/>
                        </a:solidFill>
                        <a:effectLst/>
                      </a:endParaRPr>
                    </a:p>
                    <a:p>
                      <a:pPr marL="0" marR="0">
                        <a:lnSpc>
                          <a:spcPct val="90000"/>
                        </a:lnSpc>
                        <a:spcBef>
                          <a:spcPts val="0"/>
                        </a:spcBef>
                        <a:spcAft>
                          <a:spcPts val="0"/>
                        </a:spcAft>
                      </a:pPr>
                      <a:endParaRPr lang="en-US" sz="1050" dirty="0">
                        <a:solidFill>
                          <a:schemeClr val="tx2"/>
                        </a:solidFill>
                        <a:effectLst/>
                      </a:endParaRPr>
                    </a:p>
                    <a:p>
                      <a:pPr marL="0" marR="0">
                        <a:lnSpc>
                          <a:spcPct val="90000"/>
                        </a:lnSpc>
                        <a:spcBef>
                          <a:spcPts val="0"/>
                        </a:spcBef>
                        <a:spcAft>
                          <a:spcPts val="0"/>
                        </a:spcAft>
                      </a:pPr>
                      <a:endParaRPr lang="en-US" sz="1050" dirty="0">
                        <a:solidFill>
                          <a:schemeClr val="tx2"/>
                        </a:solidFill>
                        <a:effectLst/>
                      </a:endParaRPr>
                    </a:p>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Презентація та загальне обговорення</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1"/>
                  </a:ext>
                </a:extLst>
              </a:tr>
              <a:tr h="226971">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10:00</a:t>
                      </a:r>
                      <a:r>
                        <a:rPr lang="uk-UA" sz="1050" dirty="0">
                          <a:solidFill>
                            <a:schemeClr val="tx2"/>
                          </a:solidFill>
                          <a:effectLst/>
                        </a:rPr>
                        <a:t>–</a:t>
                      </a:r>
                      <a:r>
                        <a:rPr lang="en-US" sz="1050" dirty="0">
                          <a:solidFill>
                            <a:schemeClr val="tx2"/>
                          </a:solidFill>
                          <a:effectLst/>
                        </a:rPr>
                        <a:t>10:30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                                                  </a:t>
                      </a:r>
                      <a:r>
                        <a:rPr lang="uk-UA" sz="1050" dirty="0">
                          <a:solidFill>
                            <a:schemeClr val="tx2"/>
                          </a:solidFill>
                          <a:effectLst/>
                        </a:rPr>
                        <a:t>Перерва на чай/каву</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a:lnSpc>
                          <a:spcPct val="90000"/>
                        </a:lnSpc>
                      </a:pPr>
                      <a:endParaRPr lang="es-ES" sz="1050" dirty="0">
                        <a:solidFill>
                          <a:schemeClr val="tx2"/>
                        </a:solidFill>
                      </a:endParaRPr>
                    </a:p>
                  </a:txBody>
                  <a:tcPr marL="78004" marR="78004" marT="39002" marB="39002"/>
                </a:tc>
                <a:extLst>
                  <a:ext uri="{0D108BD9-81ED-4DB2-BD59-A6C34878D82A}">
                    <a16:rowId xmlns:a16="http://schemas.microsoft.com/office/drawing/2014/main" val="10002"/>
                  </a:ext>
                </a:extLst>
              </a:tr>
              <a:tr h="316353">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10:30</a:t>
                      </a:r>
                      <a:r>
                        <a:rPr lang="uk-UA" sz="1050" dirty="0">
                          <a:solidFill>
                            <a:schemeClr val="tx2"/>
                          </a:solidFill>
                          <a:effectLst/>
                        </a:rPr>
                        <a:t>–</a:t>
                      </a:r>
                      <a:r>
                        <a:rPr lang="en-US" sz="1050" dirty="0">
                          <a:solidFill>
                            <a:schemeClr val="tx2"/>
                          </a:solidFill>
                          <a:effectLst/>
                        </a:rPr>
                        <a:t>12:00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Заняття</a:t>
                      </a:r>
                      <a:r>
                        <a:rPr lang="en-US" sz="1050" dirty="0">
                          <a:solidFill>
                            <a:schemeClr val="tx2"/>
                          </a:solidFill>
                          <a:effectLst/>
                        </a:rPr>
                        <a:t> 2: </a:t>
                      </a:r>
                      <a:r>
                        <a:rPr lang="uk-UA" sz="1050" dirty="0">
                          <a:solidFill>
                            <a:schemeClr val="tx2"/>
                          </a:solidFill>
                          <a:effectLst/>
                        </a:rPr>
                        <a:t>Терміни та поняття з БЗР</a:t>
                      </a:r>
                      <a:endParaRPr lang="en-GB" sz="1050" dirty="0">
                        <a:solidFill>
                          <a:schemeClr val="tx2"/>
                        </a:solidFill>
                        <a:effectLst/>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Презентація – тренер</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3"/>
                  </a:ext>
                </a:extLst>
              </a:tr>
              <a:tr h="328059">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12:00</a:t>
                      </a:r>
                      <a:r>
                        <a:rPr lang="uk-UA" sz="1050" dirty="0">
                          <a:solidFill>
                            <a:schemeClr val="tx2"/>
                          </a:solidFill>
                          <a:effectLst/>
                        </a:rPr>
                        <a:t>–</a:t>
                      </a:r>
                      <a:r>
                        <a:rPr lang="en-US" sz="1050" dirty="0">
                          <a:solidFill>
                            <a:schemeClr val="tx2"/>
                          </a:solidFill>
                          <a:effectLst/>
                        </a:rPr>
                        <a:t>12:30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90000"/>
                        </a:lnSpc>
                        <a:spcBef>
                          <a:spcPts val="0"/>
                        </a:spcBef>
                        <a:spcAft>
                          <a:spcPts val="0"/>
                        </a:spcAft>
                      </a:pPr>
                      <a:r>
                        <a:rPr lang="uk-UA" sz="1050" dirty="0">
                          <a:solidFill>
                            <a:schemeClr val="tx2"/>
                          </a:solidFill>
                          <a:effectLst/>
                        </a:rPr>
                        <a:t>Вправа</a:t>
                      </a:r>
                      <a:r>
                        <a:rPr lang="en-US" sz="1050" dirty="0">
                          <a:solidFill>
                            <a:schemeClr val="tx2"/>
                          </a:solidFill>
                          <a:effectLst/>
                        </a:rPr>
                        <a:t>: </a:t>
                      </a:r>
                      <a:r>
                        <a:rPr lang="uk-UA" sz="1050" dirty="0">
                          <a:solidFill>
                            <a:schemeClr val="tx2"/>
                          </a:solidFill>
                          <a:effectLst/>
                        </a:rPr>
                        <a:t>«Знайдіть небезпечні фактори»</a:t>
                      </a:r>
                      <a:endParaRPr lang="en-GB" sz="1050" dirty="0">
                        <a:solidFill>
                          <a:schemeClr val="tx2"/>
                        </a:solidFill>
                        <a:effectLst/>
                      </a:endParaRPr>
                    </a:p>
                    <a:p>
                      <a:pPr marL="0" marR="0">
                        <a:lnSpc>
                          <a:spcPct val="90000"/>
                        </a:lnSpc>
                        <a:spcBef>
                          <a:spcPts val="0"/>
                        </a:spcBef>
                        <a:spcAft>
                          <a:spcPts val="0"/>
                        </a:spcAft>
                      </a:pPr>
                      <a:r>
                        <a:rPr lang="uk-UA" sz="1050" dirty="0">
                          <a:solidFill>
                            <a:schemeClr val="tx2"/>
                          </a:solidFill>
                          <a:effectLst/>
                        </a:rPr>
                        <a:t>Вправа Управління безпеки праці штату Новий Південний Уельс (Австралія)</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Робота в групах і загальне обговорення</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4"/>
                  </a:ext>
                </a:extLst>
              </a:tr>
              <a:tr h="200951">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12:30</a:t>
                      </a:r>
                      <a:r>
                        <a:rPr lang="uk-UA" sz="1050" dirty="0">
                          <a:solidFill>
                            <a:schemeClr val="tx2"/>
                          </a:solidFill>
                          <a:effectLst/>
                        </a:rPr>
                        <a:t>–</a:t>
                      </a:r>
                      <a:r>
                        <a:rPr lang="en-US" sz="1050" dirty="0">
                          <a:solidFill>
                            <a:schemeClr val="tx2"/>
                          </a:solidFill>
                          <a:effectLst/>
                        </a:rPr>
                        <a:t>13:30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rPr>
                        <a:t>Обід</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a:lnSpc>
                          <a:spcPct val="90000"/>
                        </a:lnSpc>
                      </a:pPr>
                      <a:endParaRPr lang="es-ES" sz="1050" dirty="0">
                        <a:solidFill>
                          <a:schemeClr val="tx2"/>
                        </a:solidFill>
                      </a:endParaRPr>
                    </a:p>
                  </a:txBody>
                  <a:tcPr marL="78004" marR="78004" marT="39002" marB="39002"/>
                </a:tc>
                <a:extLst>
                  <a:ext uri="{0D108BD9-81ED-4DB2-BD59-A6C34878D82A}">
                    <a16:rowId xmlns:a16="http://schemas.microsoft.com/office/drawing/2014/main" val="10005"/>
                  </a:ext>
                </a:extLst>
              </a:tr>
              <a:tr h="352885">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13:30-14:30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Заняття</a:t>
                      </a:r>
                      <a:r>
                        <a:rPr lang="en-US" sz="1050" dirty="0">
                          <a:solidFill>
                            <a:schemeClr val="tx2"/>
                          </a:solidFill>
                          <a:effectLst/>
                        </a:rPr>
                        <a:t> 3: </a:t>
                      </a:r>
                      <a:r>
                        <a:rPr lang="uk-UA" sz="1050" dirty="0">
                          <a:solidFill>
                            <a:schemeClr val="tx2"/>
                          </a:solidFill>
                          <a:effectLst/>
                        </a:rPr>
                        <a:t>Оцінка ризиків: процес</a:t>
                      </a:r>
                      <a:endParaRPr lang="en-GB" sz="1050" dirty="0">
                        <a:solidFill>
                          <a:schemeClr val="tx2"/>
                        </a:solidFill>
                        <a:effectLst/>
                      </a:endParaRPr>
                    </a:p>
                    <a:p>
                      <a:pPr marL="0" marR="0">
                        <a:lnSpc>
                          <a:spcPct val="107000"/>
                        </a:lnSpc>
                        <a:spcBef>
                          <a:spcPts val="0"/>
                        </a:spcBef>
                        <a:spcAft>
                          <a:spcPts val="0"/>
                        </a:spcAft>
                      </a:pPr>
                      <a:r>
                        <a:rPr lang="uk-UA" sz="1050" dirty="0">
                          <a:solidFill>
                            <a:schemeClr val="tx2"/>
                          </a:solidFill>
                          <a:effectLst/>
                        </a:rPr>
                        <a:t>Крок</a:t>
                      </a:r>
                      <a:r>
                        <a:rPr lang="en-US" sz="1050" dirty="0">
                          <a:solidFill>
                            <a:schemeClr val="tx2"/>
                          </a:solidFill>
                          <a:effectLst/>
                        </a:rPr>
                        <a:t> 1:</a:t>
                      </a:r>
                      <a:r>
                        <a:rPr lang="en-GB" sz="1050" baseline="0" dirty="0">
                          <a:solidFill>
                            <a:schemeClr val="tx2"/>
                          </a:solidFill>
                          <a:effectLst/>
                        </a:rPr>
                        <a:t> </a:t>
                      </a:r>
                      <a:r>
                        <a:rPr lang="uk-UA" sz="1050" dirty="0">
                          <a:solidFill>
                            <a:schemeClr val="tx2"/>
                          </a:solidFill>
                          <a:effectLst/>
                        </a:rPr>
                        <a:t>Виявити небезпечні фактори</a:t>
                      </a:r>
                      <a:endParaRPr lang="es-ES" sz="1050" dirty="0">
                        <a:solidFill>
                          <a:schemeClr val="tx2"/>
                        </a:solidFill>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US" sz="1050" dirty="0">
                        <a:solidFill>
                          <a:schemeClr val="tx2"/>
                        </a:solidFill>
                        <a:effectLst/>
                      </a:endParaRPr>
                    </a:p>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Презентація – тренер</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6"/>
                  </a:ext>
                </a:extLst>
              </a:tr>
              <a:tr h="165317">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14:30</a:t>
                      </a:r>
                      <a:r>
                        <a:rPr lang="uk-UA" sz="1050" dirty="0">
                          <a:solidFill>
                            <a:schemeClr val="tx2"/>
                          </a:solidFill>
                          <a:effectLst/>
                        </a:rPr>
                        <a:t>–</a:t>
                      </a:r>
                      <a:r>
                        <a:rPr lang="en-US" sz="1050" dirty="0">
                          <a:solidFill>
                            <a:schemeClr val="tx2"/>
                          </a:solidFill>
                          <a:effectLst/>
                        </a:rPr>
                        <a:t>15:00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a:lnSpc>
                          <a:spcPct val="90000"/>
                        </a:lnSpc>
                      </a:pPr>
                      <a:r>
                        <a:rPr lang="en-US" sz="1050" dirty="0">
                          <a:solidFill>
                            <a:schemeClr val="tx2"/>
                          </a:solidFill>
                          <a:effectLst/>
                        </a:rPr>
                        <a:t>                                                   </a:t>
                      </a:r>
                      <a:r>
                        <a:rPr lang="uk-UA" sz="1050" dirty="0">
                          <a:solidFill>
                            <a:schemeClr val="tx2"/>
                          </a:solidFill>
                          <a:effectLst/>
                        </a:rPr>
                        <a:t>Перерва на чай/каву</a:t>
                      </a:r>
                      <a:endParaRPr lang="es-ES" sz="1050" dirty="0">
                        <a:solidFill>
                          <a:schemeClr val="tx2"/>
                        </a:solidFill>
                      </a:endParaRPr>
                    </a:p>
                  </a:txBody>
                  <a:tcPr marL="78004" marR="78004" marT="39002" marB="39002"/>
                </a:tc>
                <a:tc>
                  <a:txBody>
                    <a:bodyPr/>
                    <a:lstStyle/>
                    <a:p>
                      <a:pPr>
                        <a:lnSpc>
                          <a:spcPct val="90000"/>
                        </a:lnSpc>
                      </a:pPr>
                      <a:r>
                        <a:rPr lang="es-ES" sz="1050" dirty="0">
                          <a:solidFill>
                            <a:schemeClr val="tx2"/>
                          </a:solidFill>
                        </a:rPr>
                        <a:t> </a:t>
                      </a:r>
                    </a:p>
                  </a:txBody>
                  <a:tcPr marL="78004" marR="78004" marT="39002" marB="39002"/>
                </a:tc>
                <a:extLst>
                  <a:ext uri="{0D108BD9-81ED-4DB2-BD59-A6C34878D82A}">
                    <a16:rowId xmlns:a16="http://schemas.microsoft.com/office/drawing/2014/main" val="10007"/>
                  </a:ext>
                </a:extLst>
              </a:tr>
              <a:tr h="316353">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15:00</a:t>
                      </a:r>
                      <a:r>
                        <a:rPr lang="uk-UA" sz="1050" dirty="0">
                          <a:solidFill>
                            <a:schemeClr val="tx2"/>
                          </a:solidFill>
                          <a:effectLst/>
                        </a:rPr>
                        <a:t>–</a:t>
                      </a:r>
                      <a:r>
                        <a:rPr lang="en-US" sz="1050" dirty="0">
                          <a:solidFill>
                            <a:schemeClr val="tx2"/>
                          </a:solidFill>
                          <a:effectLst/>
                        </a:rPr>
                        <a:t>15:20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107000"/>
                        </a:lnSpc>
                        <a:spcBef>
                          <a:spcPts val="0"/>
                        </a:spcBef>
                        <a:spcAft>
                          <a:spcPts val="0"/>
                        </a:spcAft>
                      </a:pPr>
                      <a:r>
                        <a:rPr lang="uk-UA" sz="1050" dirty="0">
                          <a:solidFill>
                            <a:schemeClr val="tx2"/>
                          </a:solidFill>
                          <a:effectLst/>
                        </a:rPr>
                        <a:t>Вправа «На фабриці–1»</a:t>
                      </a:r>
                      <a:r>
                        <a:rPr lang="en-US" sz="1050" dirty="0">
                          <a:solidFill>
                            <a:schemeClr val="tx2"/>
                          </a:solidFill>
                          <a:effectLst/>
                        </a:rPr>
                        <a:t>: </a:t>
                      </a:r>
                      <a:r>
                        <a:rPr lang="uk-UA" sz="1050" dirty="0">
                          <a:solidFill>
                            <a:schemeClr val="tx2"/>
                          </a:solidFill>
                          <a:effectLst/>
                        </a:rPr>
                        <a:t>виявлення небезпечних факторів у вашій робочій зоні</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Робота в групах і загальне обговорення</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8"/>
                  </a:ext>
                </a:extLst>
              </a:tr>
              <a:tr h="433781">
                <a:tc>
                  <a:txBody>
                    <a:bodyPr/>
                    <a:lstStyle/>
                    <a:p>
                      <a:pPr marL="0" marR="0" indent="0" algn="ctr" defTabSz="914400" rtl="0" eaLnBrk="1" fontAlgn="auto" latinLnBrk="0" hangingPunct="1">
                        <a:lnSpc>
                          <a:spcPct val="200000"/>
                        </a:lnSpc>
                        <a:spcBef>
                          <a:spcPts val="0"/>
                        </a:spcBef>
                        <a:spcAft>
                          <a:spcPts val="0"/>
                        </a:spcAft>
                        <a:buClrTx/>
                        <a:buSzTx/>
                        <a:buFontTx/>
                        <a:buNone/>
                        <a:tabLst/>
                        <a:defRPr/>
                      </a:pPr>
                      <a:r>
                        <a:rPr lang="en-US" sz="1050" dirty="0">
                          <a:solidFill>
                            <a:schemeClr val="tx2"/>
                          </a:solidFill>
                          <a:effectLst/>
                        </a:rPr>
                        <a:t>15:20</a:t>
                      </a:r>
                      <a:r>
                        <a:rPr lang="uk-UA" sz="1050" dirty="0">
                          <a:solidFill>
                            <a:schemeClr val="tx2"/>
                          </a:solidFill>
                          <a:effectLst/>
                        </a:rPr>
                        <a:t>–</a:t>
                      </a:r>
                      <a:r>
                        <a:rPr lang="en-US" sz="1050" dirty="0">
                          <a:solidFill>
                            <a:schemeClr val="tx2"/>
                          </a:solidFill>
                          <a:effectLst/>
                        </a:rPr>
                        <a:t>16:00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100000"/>
                        </a:lnSpc>
                        <a:spcBef>
                          <a:spcPts val="0"/>
                        </a:spcBef>
                        <a:spcAft>
                          <a:spcPts val="600"/>
                        </a:spcAft>
                      </a:pPr>
                      <a:r>
                        <a:rPr lang="uk-UA" sz="1050" dirty="0">
                          <a:solidFill>
                            <a:schemeClr val="tx2"/>
                          </a:solidFill>
                          <a:effectLst/>
                        </a:rPr>
                        <a:t>Крок</a:t>
                      </a:r>
                      <a:r>
                        <a:rPr lang="en-US" sz="1050" dirty="0">
                          <a:solidFill>
                            <a:schemeClr val="tx2"/>
                          </a:solidFill>
                          <a:effectLst/>
                        </a:rPr>
                        <a:t> 2:</a:t>
                      </a:r>
                      <a:r>
                        <a:rPr lang="en-GB" sz="1050" baseline="0" dirty="0">
                          <a:solidFill>
                            <a:schemeClr val="tx2"/>
                          </a:solidFill>
                          <a:effectLst/>
                        </a:rPr>
                        <a:t> </a:t>
                      </a:r>
                      <a:r>
                        <a:rPr lang="uk-UA" sz="1050" dirty="0">
                          <a:solidFill>
                            <a:schemeClr val="tx2"/>
                          </a:solidFill>
                          <a:effectLst/>
                        </a:rPr>
                        <a:t>Визначити, кому може бути завдано шкоди та як саме. Оцінка наявного ризику</a:t>
                      </a:r>
                      <a:endParaRPr lang="en-US" sz="1050" dirty="0">
                        <a:solidFill>
                          <a:schemeClr val="tx2"/>
                        </a:solidFill>
                        <a:effectLst/>
                      </a:endParaRPr>
                    </a:p>
                    <a:p>
                      <a:pPr marL="0" marR="0">
                        <a:lnSpc>
                          <a:spcPct val="100000"/>
                        </a:lnSpc>
                        <a:spcBef>
                          <a:spcPts val="0"/>
                        </a:spcBef>
                        <a:spcAft>
                          <a:spcPts val="600"/>
                        </a:spcAft>
                      </a:pPr>
                      <a:r>
                        <a:rPr lang="uk-UA" sz="1050" dirty="0">
                          <a:solidFill>
                            <a:schemeClr val="tx2"/>
                          </a:solidFill>
                          <a:effectLst/>
                        </a:rPr>
                        <a:t>Крок</a:t>
                      </a:r>
                      <a:r>
                        <a:rPr lang="en-US" sz="1050" dirty="0">
                          <a:solidFill>
                            <a:schemeClr val="tx2"/>
                          </a:solidFill>
                          <a:effectLst/>
                        </a:rPr>
                        <a:t> 3:</a:t>
                      </a:r>
                      <a:r>
                        <a:rPr lang="en-GB" sz="1050" baseline="0" dirty="0">
                          <a:solidFill>
                            <a:schemeClr val="tx2"/>
                          </a:solidFill>
                          <a:effectLst/>
                        </a:rPr>
                        <a:t> </a:t>
                      </a:r>
                      <a:r>
                        <a:rPr lang="uk-UA" sz="1050" dirty="0">
                          <a:solidFill>
                            <a:schemeClr val="tx2"/>
                          </a:solidFill>
                          <a:effectLst/>
                        </a:rPr>
                        <a:t>Визначати заходи з контролю ризиків для безпеки та </a:t>
                      </a:r>
                      <a:r>
                        <a:rPr lang="uk-UA" sz="1050" dirty="0" err="1">
                          <a:solidFill>
                            <a:schemeClr val="tx2"/>
                          </a:solidFill>
                          <a:effectLst/>
                        </a:rPr>
                        <a:t>здоров</a:t>
                      </a:r>
                      <a:r>
                        <a:rPr lang="en-US" sz="1050" dirty="0">
                          <a:solidFill>
                            <a:schemeClr val="tx2"/>
                          </a:solidFill>
                          <a:effectLst/>
                        </a:rPr>
                        <a:t>’</a:t>
                      </a:r>
                      <a:r>
                        <a:rPr lang="uk-UA" sz="1050" dirty="0">
                          <a:solidFill>
                            <a:schemeClr val="tx2"/>
                          </a:solidFill>
                          <a:effectLst/>
                        </a:rPr>
                        <a:t>я і прийняття рішення щодо них</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Презентація – тренер</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9"/>
                  </a:ext>
                </a:extLst>
              </a:tr>
              <a:tr h="328059">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16:00</a:t>
                      </a:r>
                      <a:r>
                        <a:rPr lang="uk-UA" sz="1050" dirty="0">
                          <a:solidFill>
                            <a:schemeClr val="tx2"/>
                          </a:solidFill>
                          <a:effectLst/>
                        </a:rPr>
                        <a:t>–</a:t>
                      </a:r>
                      <a:r>
                        <a:rPr lang="en-US" sz="1050" dirty="0">
                          <a:solidFill>
                            <a:schemeClr val="tx2"/>
                          </a:solidFill>
                          <a:effectLst/>
                        </a:rPr>
                        <a:t>16:30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Вправа «На фабриці–2»</a:t>
                      </a:r>
                      <a:r>
                        <a:rPr lang="en-US" sz="1050" dirty="0">
                          <a:solidFill>
                            <a:schemeClr val="tx2"/>
                          </a:solidFill>
                          <a:effectLst/>
                        </a:rPr>
                        <a:t>: </a:t>
                      </a:r>
                      <a:r>
                        <a:rPr lang="uk-UA" sz="1050" dirty="0">
                          <a:solidFill>
                            <a:schemeClr val="tx2"/>
                          </a:solidFill>
                          <a:effectLst/>
                        </a:rPr>
                        <a:t>Виявлення осіб, які зазнають ризику, та оцінка наявного рівня ризиків у робочих зонах</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Робота в групах і загальне обговорення</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10"/>
                  </a:ext>
                </a:extLst>
              </a:tr>
            </a:tbl>
          </a:graphicData>
        </a:graphic>
      </p:graphicFrame>
      <p:sp>
        <p:nvSpPr>
          <p:cNvPr id="9" name="Footer Placeholder 4">
            <a:extLst>
              <a:ext uri="{FF2B5EF4-FFF2-40B4-BE49-F238E27FC236}">
                <a16:creationId xmlns:a16="http://schemas.microsoft.com/office/drawing/2014/main" id="{0BFE9520-128A-9541-A4C8-9B4FF67ADB6E}"/>
              </a:ext>
            </a:extLst>
          </p:cNvPr>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a:t>Соціальна справедливість, гідна праця</a:t>
            </a:r>
            <a:endParaRPr lang="en-GB" dirty="0"/>
          </a:p>
        </p:txBody>
      </p:sp>
    </p:spTree>
    <p:extLst>
      <p:ext uri="{BB962C8B-B14F-4D97-AF65-F5344CB8AC3E}">
        <p14:creationId xmlns:p14="http://schemas.microsoft.com/office/powerpoint/2010/main" val="1619184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32238"/>
            <a:ext cx="7713662" cy="392905"/>
          </a:xfrm>
        </p:spPr>
        <p:txBody>
          <a:bodyPr/>
          <a:lstStyle/>
          <a:p>
            <a:r>
              <a:rPr lang="uk-UA" b="0" dirty="0"/>
              <a:t>День 2. Програма</a:t>
            </a:r>
            <a:r>
              <a:rPr lang="ru-RU" b="0" dirty="0"/>
              <a:t> </a:t>
            </a:r>
            <a:r>
              <a:rPr lang="uk-UA" b="0" dirty="0"/>
              <a:t>тренінгу за навчальним модулем</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6" name="Marcador de número de diapositiva 5"/>
          <p:cNvSpPr>
            <a:spLocks noGrp="1"/>
          </p:cNvSpPr>
          <p:nvPr>
            <p:ph type="sldNum" sz="quarter" idx="12"/>
          </p:nvPr>
        </p:nvSpPr>
        <p:spPr/>
        <p:txBody>
          <a:bodyPr/>
          <a:lstStyle/>
          <a:p>
            <a:fld id="{856227C0-AD57-4F9B-BAE3-EEFB0D0EE427}" type="slidenum">
              <a:rPr lang="en-GB" smtClean="0"/>
              <a:t>7</a:t>
            </a:fld>
            <a:endParaRPr lang="en-GB"/>
          </a:p>
        </p:txBody>
      </p:sp>
      <p:sp>
        <p:nvSpPr>
          <p:cNvPr id="8"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graphicFrame>
        <p:nvGraphicFramePr>
          <p:cNvPr id="7" name="Marcador de contenido 6">
            <a:extLst>
              <a:ext uri="{FF2B5EF4-FFF2-40B4-BE49-F238E27FC236}">
                <a16:creationId xmlns:a16="http://schemas.microsoft.com/office/drawing/2014/main" id="{66548C65-1A8C-394C-85F8-4516087F97B2}"/>
              </a:ext>
            </a:extLst>
          </p:cNvPr>
          <p:cNvGraphicFramePr>
            <a:graphicFrameLocks noGrp="1"/>
          </p:cNvGraphicFramePr>
          <p:nvPr>
            <p:ph idx="1"/>
            <p:extLst>
              <p:ext uri="{D42A27DB-BD31-4B8C-83A1-F6EECF244321}">
                <p14:modId xmlns:p14="http://schemas.microsoft.com/office/powerpoint/2010/main" val="502169681"/>
              </p:ext>
            </p:extLst>
          </p:nvPr>
        </p:nvGraphicFramePr>
        <p:xfrm>
          <a:off x="490538" y="2017137"/>
          <a:ext cx="8506706" cy="3832064"/>
        </p:xfrm>
        <a:graphic>
          <a:graphicData uri="http://schemas.openxmlformats.org/drawingml/2006/table">
            <a:tbl>
              <a:tblPr firstRow="1" bandRow="1">
                <a:tableStyleId>{0660B408-B3CF-4A94-85FC-2B1E0A45F4A2}</a:tableStyleId>
              </a:tblPr>
              <a:tblGrid>
                <a:gridCol w="1026406">
                  <a:extLst>
                    <a:ext uri="{9D8B030D-6E8A-4147-A177-3AD203B41FA5}">
                      <a16:colId xmlns:a16="http://schemas.microsoft.com/office/drawing/2014/main" val="20000"/>
                    </a:ext>
                  </a:extLst>
                </a:gridCol>
                <a:gridCol w="4644732">
                  <a:extLst>
                    <a:ext uri="{9D8B030D-6E8A-4147-A177-3AD203B41FA5}">
                      <a16:colId xmlns:a16="http://schemas.microsoft.com/office/drawing/2014/main" val="20001"/>
                    </a:ext>
                  </a:extLst>
                </a:gridCol>
                <a:gridCol w="2835568">
                  <a:extLst>
                    <a:ext uri="{9D8B030D-6E8A-4147-A177-3AD203B41FA5}">
                      <a16:colId xmlns:a16="http://schemas.microsoft.com/office/drawing/2014/main" val="20002"/>
                    </a:ext>
                  </a:extLst>
                </a:gridCol>
              </a:tblGrid>
              <a:tr h="230455">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50" dirty="0">
                          <a:effectLst/>
                        </a:rPr>
                        <a:t>Час</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algn="ctr">
                        <a:lnSpc>
                          <a:spcPct val="90000"/>
                        </a:lnSpc>
                      </a:pPr>
                      <a:r>
                        <a:rPr lang="uk-UA" sz="1050" dirty="0"/>
                        <a:t>Тема</a:t>
                      </a:r>
                      <a:endParaRPr lang="es-ES" sz="1050" dirty="0"/>
                    </a:p>
                  </a:txBody>
                  <a:tcPr marL="78004" marR="78004" marT="39002" marB="39002"/>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50" dirty="0">
                          <a:effectLst/>
                        </a:rPr>
                        <a:t>Участь у заходах</a:t>
                      </a:r>
                      <a:endParaRPr lang="en-GB"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0"/>
                  </a:ext>
                </a:extLst>
              </a:tr>
              <a:tr h="467187">
                <a:tc>
                  <a:txBody>
                    <a:bodyPr/>
                    <a:lstStyle/>
                    <a:p>
                      <a:pPr marL="0" marR="0" algn="ctr">
                        <a:lnSpc>
                          <a:spcPct val="107000"/>
                        </a:lnSpc>
                        <a:spcBef>
                          <a:spcPts val="0"/>
                        </a:spcBef>
                        <a:spcAft>
                          <a:spcPts val="0"/>
                        </a:spcAft>
                      </a:pPr>
                      <a:r>
                        <a:rPr lang="en-US" sz="1050" dirty="0">
                          <a:solidFill>
                            <a:schemeClr val="tx2"/>
                          </a:solidFill>
                          <a:effectLst/>
                        </a:rPr>
                        <a:t>08:30</a:t>
                      </a:r>
                      <a:r>
                        <a:rPr lang="uk-UA" sz="1050" dirty="0">
                          <a:solidFill>
                            <a:schemeClr val="tx2"/>
                          </a:solidFill>
                          <a:effectLst/>
                        </a:rPr>
                        <a:t>–</a:t>
                      </a:r>
                      <a:r>
                        <a:rPr lang="en-US" sz="1050" dirty="0">
                          <a:solidFill>
                            <a:schemeClr val="tx2"/>
                          </a:solidFill>
                          <a:effectLst/>
                        </a:rPr>
                        <a:t>08:40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107000"/>
                        </a:lnSpc>
                        <a:spcBef>
                          <a:spcPts val="0"/>
                        </a:spcBef>
                        <a:spcAft>
                          <a:spcPts val="0"/>
                        </a:spcAft>
                      </a:pPr>
                      <a:r>
                        <a:rPr lang="uk-UA" sz="1050" dirty="0">
                          <a:solidFill>
                            <a:schemeClr val="tx2"/>
                          </a:solidFill>
                          <a:effectLst/>
                        </a:rPr>
                        <a:t>Огляд підсумків дня 1 і вступ до дня 2</a:t>
                      </a:r>
                      <a:endParaRPr lang="en-GB" sz="1050" dirty="0">
                        <a:solidFill>
                          <a:schemeClr val="tx2"/>
                        </a:solidFill>
                        <a:effectLst/>
                      </a:endParaRPr>
                    </a:p>
                  </a:txBody>
                  <a:tcPr marL="78004" marR="78004" marT="39002" marB="39002"/>
                </a:tc>
                <a:tc>
                  <a:txBody>
                    <a:bodyPr/>
                    <a:lstStyle/>
                    <a:p>
                      <a:pPr marL="0" marR="0">
                        <a:lnSpc>
                          <a:spcPct val="107000"/>
                        </a:lnSpc>
                        <a:spcBef>
                          <a:spcPts val="0"/>
                        </a:spcBef>
                        <a:spcAft>
                          <a:spcPts val="0"/>
                        </a:spcAft>
                      </a:pPr>
                      <a:r>
                        <a:rPr lang="uk-UA" sz="1050" kern="1200" dirty="0">
                          <a:solidFill>
                            <a:schemeClr val="tx2"/>
                          </a:solidFill>
                          <a:effectLst/>
                          <a:latin typeface="+mn-lt"/>
                          <a:ea typeface="+mn-ea"/>
                          <a:cs typeface="+mn-cs"/>
                        </a:rPr>
                        <a:t>Презентація</a:t>
                      </a:r>
                      <a:endParaRPr lang="en-GB" sz="1050" kern="1200" dirty="0">
                        <a:solidFill>
                          <a:schemeClr val="tx2"/>
                        </a:solidFill>
                        <a:effectLst/>
                        <a:latin typeface="+mn-lt"/>
                        <a:ea typeface="+mn-ea"/>
                        <a:cs typeface="+mn-cs"/>
                      </a:endParaRPr>
                    </a:p>
                    <a:p>
                      <a:pPr marL="0" marR="0">
                        <a:lnSpc>
                          <a:spcPct val="107000"/>
                        </a:lnSpc>
                        <a:spcBef>
                          <a:spcPts val="0"/>
                        </a:spcBef>
                        <a:spcAft>
                          <a:spcPts val="0"/>
                        </a:spcAft>
                      </a:pPr>
                      <a:r>
                        <a:rPr lang="uk-UA" sz="1050" kern="1200" dirty="0">
                          <a:solidFill>
                            <a:schemeClr val="tx2"/>
                          </a:solidFill>
                          <a:effectLst/>
                          <a:latin typeface="+mn-lt"/>
                          <a:ea typeface="+mn-ea"/>
                          <a:cs typeface="+mn-cs"/>
                        </a:rPr>
                        <a:t>Тренер і учасники</a:t>
                      </a:r>
                      <a:endParaRPr lang="en-GB" sz="1050" kern="1200" dirty="0">
                        <a:solidFill>
                          <a:schemeClr val="tx2"/>
                        </a:solidFill>
                        <a:effectLst/>
                        <a:latin typeface="+mn-lt"/>
                        <a:ea typeface="+mn-ea"/>
                        <a:cs typeface="+mn-cs"/>
                      </a:endParaRPr>
                    </a:p>
                  </a:txBody>
                  <a:tcPr marL="78004" marR="78004" marT="39002" marB="39002"/>
                </a:tc>
                <a:extLst>
                  <a:ext uri="{0D108BD9-81ED-4DB2-BD59-A6C34878D82A}">
                    <a16:rowId xmlns:a16="http://schemas.microsoft.com/office/drawing/2014/main" val="10001"/>
                  </a:ext>
                </a:extLst>
              </a:tr>
              <a:tr h="316353">
                <a:tc>
                  <a:txBody>
                    <a:bodyPr/>
                    <a:lstStyle/>
                    <a:p>
                      <a:pPr marL="0" marR="0" algn="ctr">
                        <a:lnSpc>
                          <a:spcPct val="107000"/>
                        </a:lnSpc>
                        <a:spcBef>
                          <a:spcPts val="0"/>
                        </a:spcBef>
                        <a:spcAft>
                          <a:spcPts val="0"/>
                        </a:spcAft>
                      </a:pPr>
                      <a:r>
                        <a:rPr lang="en-US" sz="1050" dirty="0">
                          <a:solidFill>
                            <a:schemeClr val="tx2"/>
                          </a:solidFill>
                          <a:effectLst/>
                        </a:rPr>
                        <a:t>08:40-10:00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107000"/>
                        </a:lnSpc>
                        <a:spcBef>
                          <a:spcPts val="0"/>
                        </a:spcBef>
                        <a:spcAft>
                          <a:spcPts val="0"/>
                        </a:spcAft>
                      </a:pPr>
                      <a:r>
                        <a:rPr lang="uk-UA" sz="1050" dirty="0">
                          <a:solidFill>
                            <a:schemeClr val="tx2"/>
                          </a:solidFill>
                          <a:effectLst/>
                        </a:rPr>
                        <a:t>Заняття</a:t>
                      </a:r>
                      <a:r>
                        <a:rPr lang="en-US" sz="1050" dirty="0">
                          <a:solidFill>
                            <a:schemeClr val="tx2"/>
                          </a:solidFill>
                          <a:effectLst/>
                        </a:rPr>
                        <a:t> 4: </a:t>
                      </a:r>
                      <a:r>
                        <a:rPr lang="uk-UA" sz="1050" dirty="0">
                          <a:solidFill>
                            <a:schemeClr val="tx2"/>
                          </a:solidFill>
                          <a:effectLst/>
                        </a:rPr>
                        <a:t>Ієрархія заходів із контролю</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107000"/>
                        </a:lnSpc>
                        <a:spcBef>
                          <a:spcPts val="0"/>
                        </a:spcBef>
                        <a:spcAft>
                          <a:spcPts val="0"/>
                        </a:spcAft>
                      </a:pPr>
                      <a:r>
                        <a:rPr lang="uk-UA" sz="1050" dirty="0">
                          <a:solidFill>
                            <a:schemeClr val="tx2"/>
                          </a:solidFill>
                          <a:effectLst/>
                        </a:rPr>
                        <a:t>Презентація</a:t>
                      </a:r>
                      <a:endParaRPr lang="en-GB" sz="1050" dirty="0">
                        <a:solidFill>
                          <a:schemeClr val="tx2"/>
                        </a:solidFill>
                        <a:effectLst/>
                      </a:endParaRPr>
                    </a:p>
                    <a:p>
                      <a:pPr marL="0" marR="0">
                        <a:lnSpc>
                          <a:spcPct val="107000"/>
                        </a:lnSpc>
                        <a:spcBef>
                          <a:spcPts val="0"/>
                        </a:spcBef>
                        <a:spcAft>
                          <a:spcPts val="0"/>
                        </a:spcAft>
                      </a:pPr>
                      <a:r>
                        <a:rPr lang="uk-UA" sz="1050" dirty="0">
                          <a:solidFill>
                            <a:schemeClr val="tx2"/>
                          </a:solidFill>
                          <a:effectLst/>
                        </a:rPr>
                        <a:t>Тренер</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2"/>
                  </a:ext>
                </a:extLst>
              </a:tr>
              <a:tr h="251661">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10:00</a:t>
                      </a:r>
                      <a:r>
                        <a:rPr lang="uk-UA" sz="1050" dirty="0">
                          <a:solidFill>
                            <a:schemeClr val="tx2"/>
                          </a:solidFill>
                          <a:effectLst/>
                        </a:rPr>
                        <a:t>–</a:t>
                      </a:r>
                      <a:r>
                        <a:rPr lang="en-US" sz="1050" dirty="0">
                          <a:solidFill>
                            <a:schemeClr val="tx2"/>
                          </a:solidFill>
                          <a:effectLst/>
                        </a:rPr>
                        <a:t>10:30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Перерва на чай/каву</a:t>
                      </a:r>
                      <a:endParaRPr lang="en-GB" sz="1050" dirty="0">
                        <a:solidFill>
                          <a:schemeClr val="tx2"/>
                        </a:solidFill>
                        <a:effectLst/>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3"/>
                  </a:ext>
                </a:extLst>
              </a:tr>
              <a:tr h="328059">
                <a:tc>
                  <a:txBody>
                    <a:bodyPr/>
                    <a:lstStyle/>
                    <a:p>
                      <a:pPr marL="0" marR="0" algn="ctr">
                        <a:lnSpc>
                          <a:spcPct val="107000"/>
                        </a:lnSpc>
                        <a:spcBef>
                          <a:spcPts val="0"/>
                        </a:spcBef>
                        <a:spcAft>
                          <a:spcPts val="0"/>
                        </a:spcAft>
                      </a:pPr>
                      <a:r>
                        <a:rPr lang="en-US" sz="1050" dirty="0">
                          <a:solidFill>
                            <a:schemeClr val="tx2"/>
                          </a:solidFill>
                          <a:effectLst/>
                        </a:rPr>
                        <a:t>10:30</a:t>
                      </a:r>
                      <a:r>
                        <a:rPr lang="uk-UA" sz="1050" dirty="0">
                          <a:solidFill>
                            <a:schemeClr val="tx2"/>
                          </a:solidFill>
                          <a:effectLst/>
                        </a:rPr>
                        <a:t>–</a:t>
                      </a:r>
                      <a:r>
                        <a:rPr lang="en-US" sz="1050" dirty="0">
                          <a:solidFill>
                            <a:schemeClr val="tx2"/>
                          </a:solidFill>
                          <a:effectLst/>
                        </a:rPr>
                        <a:t>11:00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107000"/>
                        </a:lnSpc>
                        <a:spcBef>
                          <a:spcPts val="0"/>
                        </a:spcBef>
                        <a:spcAft>
                          <a:spcPts val="0"/>
                        </a:spcAft>
                      </a:pPr>
                      <a:r>
                        <a:rPr lang="uk-UA" sz="1050" dirty="0">
                          <a:solidFill>
                            <a:schemeClr val="tx2"/>
                          </a:solidFill>
                          <a:effectLst/>
                        </a:rPr>
                        <a:t>Вправа «Готовий одяг»</a:t>
                      </a:r>
                      <a:endParaRPr lang="en-GB" sz="1050" dirty="0">
                        <a:solidFill>
                          <a:schemeClr val="tx2"/>
                        </a:solidFill>
                        <a:effectLst/>
                      </a:endParaRPr>
                    </a:p>
                  </a:txBody>
                  <a:tcPr marL="78004" marR="78004" marT="39002" marB="39002"/>
                </a:tc>
                <a:tc>
                  <a:txBody>
                    <a:bodyPr/>
                    <a:lstStyle/>
                    <a:p>
                      <a:pPr marL="0" marR="0">
                        <a:lnSpc>
                          <a:spcPct val="107000"/>
                        </a:lnSpc>
                        <a:spcBef>
                          <a:spcPts val="0"/>
                        </a:spcBef>
                        <a:spcAft>
                          <a:spcPts val="0"/>
                        </a:spcAft>
                      </a:pPr>
                      <a:r>
                        <a:rPr lang="uk-UA" sz="1050" dirty="0">
                          <a:solidFill>
                            <a:schemeClr val="tx2"/>
                          </a:solidFill>
                          <a:effectLst/>
                        </a:rPr>
                        <a:t>Усі — загальне обговорення</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4"/>
                  </a:ext>
                </a:extLst>
              </a:tr>
              <a:tr h="316353">
                <a:tc>
                  <a:txBody>
                    <a:bodyPr/>
                    <a:lstStyle/>
                    <a:p>
                      <a:pPr marL="0" marR="0" algn="ctr">
                        <a:lnSpc>
                          <a:spcPct val="107000"/>
                        </a:lnSpc>
                        <a:spcBef>
                          <a:spcPts val="0"/>
                        </a:spcBef>
                        <a:spcAft>
                          <a:spcPts val="0"/>
                        </a:spcAft>
                      </a:pPr>
                      <a:r>
                        <a:rPr lang="en-US" sz="1050" dirty="0">
                          <a:solidFill>
                            <a:schemeClr val="tx2"/>
                          </a:solidFill>
                          <a:effectLst/>
                        </a:rPr>
                        <a:t>11:00</a:t>
                      </a:r>
                      <a:r>
                        <a:rPr lang="uk-UA" sz="1050" dirty="0">
                          <a:solidFill>
                            <a:schemeClr val="tx2"/>
                          </a:solidFill>
                          <a:effectLst/>
                        </a:rPr>
                        <a:t>–1</a:t>
                      </a:r>
                      <a:r>
                        <a:rPr lang="en-US" sz="1050" dirty="0">
                          <a:solidFill>
                            <a:schemeClr val="tx2"/>
                          </a:solidFill>
                          <a:effectLst/>
                        </a:rPr>
                        <a:t>2:30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107000"/>
                        </a:lnSpc>
                        <a:spcBef>
                          <a:spcPts val="0"/>
                        </a:spcBef>
                        <a:spcAft>
                          <a:spcPts val="0"/>
                        </a:spcAft>
                      </a:pPr>
                      <a:r>
                        <a:rPr lang="uk-UA" sz="1050" dirty="0">
                          <a:solidFill>
                            <a:schemeClr val="tx2"/>
                          </a:solidFill>
                          <a:effectLst/>
                        </a:rPr>
                        <a:t>Заняття 5</a:t>
                      </a:r>
                      <a:r>
                        <a:rPr lang="en-US" sz="1050" dirty="0">
                          <a:solidFill>
                            <a:schemeClr val="tx2"/>
                          </a:solidFill>
                          <a:effectLst/>
                        </a:rPr>
                        <a:t>: </a:t>
                      </a:r>
                      <a:r>
                        <a:rPr lang="uk-UA" sz="1050" dirty="0">
                          <a:solidFill>
                            <a:schemeClr val="tx2"/>
                          </a:solidFill>
                          <a:effectLst/>
                        </a:rPr>
                        <a:t>Оцінка ризиків (продовження)</a:t>
                      </a:r>
                      <a:endParaRPr lang="en-GB" sz="1050" dirty="0">
                        <a:solidFill>
                          <a:schemeClr val="tx2"/>
                        </a:solidFill>
                        <a:effectLst/>
                      </a:endParaRPr>
                    </a:p>
                    <a:p>
                      <a:pPr marL="0" marR="0">
                        <a:lnSpc>
                          <a:spcPct val="107000"/>
                        </a:lnSpc>
                        <a:spcBef>
                          <a:spcPts val="0"/>
                        </a:spcBef>
                        <a:spcAft>
                          <a:spcPts val="0"/>
                        </a:spcAft>
                      </a:pPr>
                      <a:r>
                        <a:rPr lang="uk-UA" sz="1050" dirty="0">
                          <a:solidFill>
                            <a:schemeClr val="tx2"/>
                          </a:solidFill>
                          <a:effectLst/>
                        </a:rPr>
                        <a:t>Вправа «На фабриці–3»</a:t>
                      </a:r>
                      <a:r>
                        <a:rPr lang="en-US" sz="1050" dirty="0">
                          <a:solidFill>
                            <a:schemeClr val="tx2"/>
                          </a:solidFill>
                          <a:effectLst/>
                        </a:rPr>
                        <a:t>. </a:t>
                      </a:r>
                      <a:r>
                        <a:rPr lang="uk-UA" sz="1050" dirty="0">
                          <a:solidFill>
                            <a:schemeClr val="tx2"/>
                          </a:solidFill>
                          <a:effectLst/>
                        </a:rPr>
                        <a:t>Пропонування заходів із контролю</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107000"/>
                        </a:lnSpc>
                        <a:spcBef>
                          <a:spcPts val="0"/>
                        </a:spcBef>
                        <a:spcAft>
                          <a:spcPts val="0"/>
                        </a:spcAft>
                      </a:pPr>
                      <a:r>
                        <a:rPr lang="uk-UA" sz="1050" dirty="0">
                          <a:solidFill>
                            <a:schemeClr val="tx2"/>
                          </a:solidFill>
                          <a:effectLst/>
                        </a:rPr>
                        <a:t>Презентація та вправа</a:t>
                      </a:r>
                      <a:endParaRPr lang="en-GB" sz="1050" dirty="0">
                        <a:solidFill>
                          <a:schemeClr val="tx2"/>
                        </a:solidFill>
                        <a:effectLst/>
                      </a:endParaRPr>
                    </a:p>
                  </a:txBody>
                  <a:tcPr marL="78004" marR="78004" marT="39002" marB="39002"/>
                </a:tc>
                <a:extLst>
                  <a:ext uri="{0D108BD9-81ED-4DB2-BD59-A6C34878D82A}">
                    <a16:rowId xmlns:a16="http://schemas.microsoft.com/office/drawing/2014/main" val="10005"/>
                  </a:ext>
                </a:extLst>
              </a:tr>
              <a:tr h="294204">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12:30</a:t>
                      </a:r>
                      <a:r>
                        <a:rPr lang="uk-UA" sz="1050" dirty="0">
                          <a:solidFill>
                            <a:schemeClr val="tx2"/>
                          </a:solidFill>
                          <a:effectLst/>
                        </a:rPr>
                        <a:t>–</a:t>
                      </a:r>
                      <a:r>
                        <a:rPr lang="en-US" sz="1050" dirty="0">
                          <a:solidFill>
                            <a:schemeClr val="tx2"/>
                          </a:solidFill>
                          <a:effectLst/>
                        </a:rPr>
                        <a:t>13:30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50" dirty="0">
                          <a:solidFill>
                            <a:schemeClr val="tx2"/>
                          </a:solidFill>
                          <a:effectLst/>
                        </a:rPr>
                        <a:t>Обід</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6"/>
                  </a:ext>
                </a:extLst>
              </a:tr>
              <a:tr h="316353">
                <a:tc>
                  <a:txBody>
                    <a:bodyPr/>
                    <a:lstStyle/>
                    <a:p>
                      <a:pPr marL="0" marR="0" algn="ctr">
                        <a:lnSpc>
                          <a:spcPct val="107000"/>
                        </a:lnSpc>
                        <a:spcBef>
                          <a:spcPts val="0"/>
                        </a:spcBef>
                        <a:spcAft>
                          <a:spcPts val="0"/>
                        </a:spcAft>
                      </a:pPr>
                      <a:r>
                        <a:rPr lang="en-US" sz="1050" dirty="0">
                          <a:solidFill>
                            <a:schemeClr val="tx2"/>
                          </a:solidFill>
                          <a:effectLst/>
                        </a:rPr>
                        <a:t>13:30</a:t>
                      </a:r>
                      <a:r>
                        <a:rPr lang="uk-UA" sz="1050" dirty="0">
                          <a:solidFill>
                            <a:schemeClr val="tx2"/>
                          </a:solidFill>
                          <a:effectLst/>
                        </a:rPr>
                        <a:t>–</a:t>
                      </a:r>
                      <a:r>
                        <a:rPr lang="en-US" sz="1050" dirty="0">
                          <a:solidFill>
                            <a:schemeClr val="tx2"/>
                          </a:solidFill>
                          <a:effectLst/>
                        </a:rPr>
                        <a:t>14:30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107000"/>
                        </a:lnSpc>
                        <a:spcBef>
                          <a:spcPts val="0"/>
                        </a:spcBef>
                        <a:spcAft>
                          <a:spcPts val="0"/>
                        </a:spcAft>
                      </a:pPr>
                      <a:r>
                        <a:rPr lang="uk-UA" sz="1050" dirty="0">
                          <a:solidFill>
                            <a:schemeClr val="tx2"/>
                          </a:solidFill>
                          <a:effectLst/>
                        </a:rPr>
                        <a:t>Заняття</a:t>
                      </a:r>
                      <a:r>
                        <a:rPr lang="en-US" sz="1050" dirty="0">
                          <a:solidFill>
                            <a:schemeClr val="tx2"/>
                          </a:solidFill>
                          <a:effectLst/>
                        </a:rPr>
                        <a:t> 6: </a:t>
                      </a:r>
                      <a:r>
                        <a:rPr lang="uk-UA" sz="1050" dirty="0">
                          <a:solidFill>
                            <a:schemeClr val="tx2"/>
                          </a:solidFill>
                          <a:effectLst/>
                        </a:rPr>
                        <a:t>Системи управління БЗР</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es-ES" sz="1050" dirty="0">
                          <a:solidFill>
                            <a:schemeClr val="tx2"/>
                          </a:solidFill>
                        </a:rPr>
                        <a:t> </a:t>
                      </a:r>
                      <a:r>
                        <a:rPr lang="uk-UA" sz="1050" dirty="0">
                          <a:solidFill>
                            <a:schemeClr val="tx2"/>
                          </a:solidFill>
                          <a:effectLst/>
                        </a:rPr>
                        <a:t>Тренер і учасники</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7"/>
                  </a:ext>
                </a:extLst>
              </a:tr>
              <a:tr h="316353">
                <a:tc>
                  <a:txBody>
                    <a:bodyPr/>
                    <a:lstStyle/>
                    <a:p>
                      <a:pPr marL="0" marR="0" algn="ctr">
                        <a:lnSpc>
                          <a:spcPct val="107000"/>
                        </a:lnSpc>
                        <a:spcBef>
                          <a:spcPts val="0"/>
                        </a:spcBef>
                        <a:spcAft>
                          <a:spcPts val="0"/>
                        </a:spcAft>
                      </a:pPr>
                      <a:r>
                        <a:rPr lang="en-US" sz="1050" dirty="0">
                          <a:solidFill>
                            <a:schemeClr val="tx2"/>
                          </a:solidFill>
                          <a:effectLst/>
                        </a:rPr>
                        <a:t>14:30</a:t>
                      </a:r>
                      <a:r>
                        <a:rPr lang="uk-UA" sz="1050" dirty="0">
                          <a:solidFill>
                            <a:schemeClr val="tx2"/>
                          </a:solidFill>
                          <a:effectLst/>
                        </a:rPr>
                        <a:t>–</a:t>
                      </a:r>
                      <a:r>
                        <a:rPr lang="en-US" sz="1050" dirty="0">
                          <a:solidFill>
                            <a:schemeClr val="tx2"/>
                          </a:solidFill>
                          <a:effectLst/>
                        </a:rPr>
                        <a:t>15:00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gn="ctr">
                        <a:lnSpc>
                          <a:spcPct val="107000"/>
                        </a:lnSpc>
                        <a:spcBef>
                          <a:spcPts val="0"/>
                        </a:spcBef>
                        <a:spcAft>
                          <a:spcPts val="0"/>
                        </a:spcAft>
                      </a:pPr>
                      <a:r>
                        <a:rPr lang="en-US" sz="1050" dirty="0">
                          <a:solidFill>
                            <a:schemeClr val="tx2"/>
                          </a:solidFill>
                          <a:effectLst/>
                        </a:rPr>
                        <a:t> </a:t>
                      </a:r>
                      <a:r>
                        <a:rPr lang="uk-UA" sz="1050" dirty="0">
                          <a:solidFill>
                            <a:schemeClr val="tx2"/>
                          </a:solidFill>
                          <a:effectLst/>
                        </a:rPr>
                        <a:t>Перерва на чай/каву</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extLst>
                  <a:ext uri="{0D108BD9-81ED-4DB2-BD59-A6C34878D82A}">
                    <a16:rowId xmlns:a16="http://schemas.microsoft.com/office/drawing/2014/main" val="10008"/>
                  </a:ext>
                </a:extLst>
              </a:tr>
              <a:tr h="425536">
                <a:tc>
                  <a:txBody>
                    <a:bodyPr/>
                    <a:lstStyle/>
                    <a:p>
                      <a:pPr marL="0" marR="0" algn="ctr">
                        <a:lnSpc>
                          <a:spcPct val="107000"/>
                        </a:lnSpc>
                        <a:spcBef>
                          <a:spcPts val="0"/>
                        </a:spcBef>
                        <a:spcAft>
                          <a:spcPts val="0"/>
                        </a:spcAft>
                      </a:pPr>
                      <a:r>
                        <a:rPr lang="en-US" sz="1050" dirty="0">
                          <a:solidFill>
                            <a:schemeClr val="tx2"/>
                          </a:solidFill>
                          <a:effectLst/>
                        </a:rPr>
                        <a:t>15:00</a:t>
                      </a:r>
                      <a:r>
                        <a:rPr lang="uk-UA" sz="1050" dirty="0">
                          <a:solidFill>
                            <a:schemeClr val="tx2"/>
                          </a:solidFill>
                          <a:effectLst/>
                        </a:rPr>
                        <a:t>–</a:t>
                      </a:r>
                      <a:r>
                        <a:rPr lang="en-US" sz="1050" dirty="0">
                          <a:solidFill>
                            <a:schemeClr val="tx2"/>
                          </a:solidFill>
                          <a:effectLst/>
                        </a:rPr>
                        <a:t>16:00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130000"/>
                        </a:lnSpc>
                        <a:spcBef>
                          <a:spcPts val="0"/>
                        </a:spcBef>
                        <a:spcAft>
                          <a:spcPts val="0"/>
                        </a:spcAft>
                      </a:pPr>
                      <a:r>
                        <a:rPr lang="uk-UA" sz="1050" dirty="0">
                          <a:solidFill>
                            <a:schemeClr val="tx2"/>
                          </a:solidFill>
                          <a:effectLst/>
                        </a:rPr>
                        <a:t>Заняття</a:t>
                      </a:r>
                      <a:r>
                        <a:rPr lang="en-US" sz="1050" dirty="0">
                          <a:solidFill>
                            <a:schemeClr val="tx2"/>
                          </a:solidFill>
                          <a:effectLst/>
                        </a:rPr>
                        <a:t> 7: </a:t>
                      </a:r>
                      <a:r>
                        <a:rPr lang="uk-UA" sz="1050" dirty="0">
                          <a:solidFill>
                            <a:schemeClr val="tx2"/>
                          </a:solidFill>
                          <a:effectLst/>
                        </a:rPr>
                        <a:t>Ужиття заходів</a:t>
                      </a:r>
                      <a:endParaRPr lang="en-GB" sz="1050" dirty="0">
                        <a:solidFill>
                          <a:schemeClr val="tx2"/>
                        </a:solidFill>
                        <a:effectLst/>
                      </a:endParaRPr>
                    </a:p>
                    <a:p>
                      <a:pPr marL="0" marR="0">
                        <a:lnSpc>
                          <a:spcPct val="130000"/>
                        </a:lnSpc>
                        <a:spcBef>
                          <a:spcPts val="0"/>
                        </a:spcBef>
                        <a:spcAft>
                          <a:spcPts val="0"/>
                        </a:spcAft>
                      </a:pPr>
                      <a:r>
                        <a:rPr lang="uk-UA" sz="1050" dirty="0">
                          <a:solidFill>
                            <a:schemeClr val="tx2"/>
                          </a:solidFill>
                          <a:effectLst/>
                        </a:rPr>
                        <a:t>Вправа щодо заходів</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lang="uk-UA" sz="1050" dirty="0">
                          <a:solidFill>
                            <a:schemeClr val="tx2"/>
                          </a:solidFill>
                          <a:effectLst/>
                        </a:rPr>
                        <a:t>Презентація — тренер</a:t>
                      </a:r>
                      <a:endParaRPr lang="en-US" sz="1050" dirty="0">
                        <a:solidFill>
                          <a:schemeClr val="tx2"/>
                        </a:solidFill>
                        <a:effectLst/>
                      </a:endParaRPr>
                    </a:p>
                    <a:p>
                      <a:pPr marL="0" marR="0" indent="0" algn="l" defTabSz="914400" rtl="0" eaLnBrk="1" fontAlgn="auto" latinLnBrk="0" hangingPunct="1">
                        <a:lnSpc>
                          <a:spcPct val="130000"/>
                        </a:lnSpc>
                        <a:spcBef>
                          <a:spcPts val="0"/>
                        </a:spcBef>
                        <a:spcAft>
                          <a:spcPts val="0"/>
                        </a:spcAft>
                        <a:buClrTx/>
                        <a:buSzTx/>
                        <a:buFontTx/>
                        <a:buNone/>
                        <a:tabLst/>
                        <a:defRPr/>
                      </a:pPr>
                      <a:r>
                        <a:rPr lang="uk-UA" sz="1050" dirty="0">
                          <a:solidFill>
                            <a:schemeClr val="tx2"/>
                          </a:solidFill>
                          <a:effectLst/>
                        </a:rPr>
                        <a:t>Презентація — тренер</a:t>
                      </a:r>
                      <a:endParaRPr lang="en-US" sz="1050" dirty="0">
                        <a:solidFill>
                          <a:schemeClr val="tx2"/>
                        </a:solidFill>
                        <a:effectLst/>
                      </a:endParaRPr>
                    </a:p>
                  </a:txBody>
                  <a:tcPr marL="78004" marR="78004" marT="39002" marB="39002"/>
                </a:tc>
                <a:extLst>
                  <a:ext uri="{0D108BD9-81ED-4DB2-BD59-A6C34878D82A}">
                    <a16:rowId xmlns:a16="http://schemas.microsoft.com/office/drawing/2014/main" val="10009"/>
                  </a:ext>
                </a:extLst>
              </a:tr>
              <a:tr h="328059">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en-US" sz="1050" dirty="0">
                          <a:solidFill>
                            <a:schemeClr val="tx2"/>
                          </a:solidFill>
                          <a:effectLst/>
                        </a:rPr>
                        <a:t>16:00</a:t>
                      </a:r>
                      <a:r>
                        <a:rPr lang="uk-UA" sz="1050" dirty="0">
                          <a:solidFill>
                            <a:schemeClr val="tx2"/>
                          </a:solidFill>
                          <a:effectLst/>
                        </a:rPr>
                        <a:t>–</a:t>
                      </a:r>
                      <a:r>
                        <a:rPr lang="en-US" sz="1050" dirty="0">
                          <a:solidFill>
                            <a:schemeClr val="tx2"/>
                          </a:solidFill>
                          <a:effectLst/>
                        </a:rPr>
                        <a:t>16:30</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a:lnSpc>
                          <a:spcPct val="107000"/>
                        </a:lnSpc>
                        <a:spcBef>
                          <a:spcPts val="0"/>
                        </a:spcBef>
                        <a:spcAft>
                          <a:spcPts val="0"/>
                        </a:spcAft>
                      </a:pPr>
                      <a:r>
                        <a:rPr lang="uk-UA" sz="1050" dirty="0">
                          <a:solidFill>
                            <a:schemeClr val="tx2"/>
                          </a:solidFill>
                          <a:effectLst/>
                        </a:rPr>
                        <a:t>Оцінювання тренінгів та пропозиції</a:t>
                      </a:r>
                      <a:endParaRPr lang="en-GB" sz="105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8004" marR="78004" marT="39002" marB="39002"/>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r>
                        <a:rPr lang="uk-UA" sz="1050" kern="1200" dirty="0">
                          <a:solidFill>
                            <a:schemeClr val="tx2"/>
                          </a:solidFill>
                          <a:effectLst/>
                          <a:latin typeface="+mn-lt"/>
                          <a:ea typeface="+mn-ea"/>
                          <a:cs typeface="+mn-cs"/>
                        </a:rPr>
                        <a:t>Усі</a:t>
                      </a:r>
                      <a:endParaRPr lang="en-GB" sz="1050" kern="1200" dirty="0">
                        <a:solidFill>
                          <a:schemeClr val="tx2"/>
                        </a:solidFill>
                        <a:effectLst/>
                        <a:latin typeface="+mn-lt"/>
                        <a:ea typeface="+mn-ea"/>
                        <a:cs typeface="+mn-cs"/>
                      </a:endParaRPr>
                    </a:p>
                  </a:txBody>
                  <a:tcPr marL="78004" marR="78004" marT="39002" marB="39002"/>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633531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Заняття</a:t>
            </a:r>
            <a:r>
              <a:rPr lang="en-GB" b="0" dirty="0"/>
              <a:t> 1</a:t>
            </a:r>
            <a:endParaRPr lang="es-ES" b="0" dirty="0"/>
          </a:p>
        </p:txBody>
      </p:sp>
      <p:sp>
        <p:nvSpPr>
          <p:cNvPr id="3" name="Marcador de texto 2"/>
          <p:cNvSpPr>
            <a:spLocks noGrp="1"/>
          </p:cNvSpPr>
          <p:nvPr>
            <p:ph type="body" idx="1"/>
          </p:nvPr>
        </p:nvSpPr>
        <p:spPr>
          <a:xfrm>
            <a:off x="490538" y="3596780"/>
            <a:ext cx="8540283" cy="1656000"/>
          </a:xfrm>
        </p:spPr>
        <p:txBody>
          <a:bodyPr/>
          <a:lstStyle/>
          <a:p>
            <a:r>
              <a:rPr lang="uk-UA" sz="3200" dirty="0">
                <a:latin typeface="Overpass Light"/>
                <a:cs typeface="Overpass Light"/>
              </a:rPr>
              <a:t>Вступ до БЗР на МСП: огляд і обґрунтування</a:t>
            </a:r>
          </a:p>
          <a:p>
            <a:endParaRPr lang="es-ES" sz="3200" dirty="0">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8</a:t>
            </a:fld>
            <a:endParaRPr lang="en-GB"/>
          </a:p>
        </p:txBody>
      </p:sp>
      <p:sp>
        <p:nvSpPr>
          <p:cNvPr id="8"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2" name="Imagen 11" descr="8_slide_session_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5502" y="2730361"/>
            <a:ext cx="7184136" cy="4145280"/>
          </a:xfrm>
          <a:prstGeom prst="rect">
            <a:avLst/>
          </a:prstGeom>
        </p:spPr>
      </p:pic>
      <p:pic>
        <p:nvPicPr>
          <p:cNvPr id="13"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09463" y="6519863"/>
            <a:ext cx="644400" cy="172266"/>
          </a:xfrm>
          <a:prstGeom prst="rect">
            <a:avLst/>
          </a:prstGeom>
        </p:spPr>
      </p:pic>
    </p:spTree>
    <p:extLst>
      <p:ext uri="{BB962C8B-B14F-4D97-AF65-F5344CB8AC3E}">
        <p14:creationId xmlns:p14="http://schemas.microsoft.com/office/powerpoint/2010/main" val="14650975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itle 1"/>
          <p:cNvSpPr>
            <a:spLocks noGrp="1"/>
          </p:cNvSpPr>
          <p:nvPr>
            <p:ph type="title"/>
          </p:nvPr>
        </p:nvSpPr>
        <p:spPr/>
        <p:txBody>
          <a:bodyPr/>
          <a:lstStyle/>
          <a:p>
            <a:r>
              <a:rPr lang="uk-UA" b="0" dirty="0"/>
              <a:t>Цілі заняття 1</a:t>
            </a:r>
            <a:endParaRPr lang="en-GB" b="0" dirty="0"/>
          </a:p>
        </p:txBody>
      </p:sp>
      <p:sp>
        <p:nvSpPr>
          <p:cNvPr id="3" name="Content Placeholder 2"/>
          <p:cNvSpPr>
            <a:spLocks noGrp="1"/>
          </p:cNvSpPr>
          <p:nvPr>
            <p:ph idx="1"/>
          </p:nvPr>
        </p:nvSpPr>
        <p:spPr/>
        <p:txBody>
          <a:bodyPr/>
          <a:lstStyle/>
          <a:p>
            <a:r>
              <a:rPr lang="uk-UA" sz="1800" dirty="0">
                <a:solidFill>
                  <a:schemeClr val="tx2"/>
                </a:solidFill>
              </a:rPr>
              <a:t>Після цього заняття ви зможете</a:t>
            </a:r>
            <a:r>
              <a:rPr lang="uk-UA" dirty="0">
                <a:solidFill>
                  <a:schemeClr val="tx2"/>
                </a:solidFill>
                <a:latin typeface="Overpass Light"/>
                <a:cs typeface="Overpass Light"/>
              </a:rPr>
              <a:t>:</a:t>
            </a:r>
            <a:endParaRPr lang="en-GB" dirty="0">
              <a:solidFill>
                <a:schemeClr val="tx2"/>
              </a:solidFill>
              <a:latin typeface="Overpass Light"/>
              <a:cs typeface="Overpass Light"/>
            </a:endParaRPr>
          </a:p>
          <a:p>
            <a:pPr marL="457200" lvl="1" indent="-457200">
              <a:spcBef>
                <a:spcPts val="1200"/>
              </a:spcBef>
              <a:buFont typeface="Calibri" pitchFamily="34" charset="0"/>
              <a:buAutoNum type="arabicPeriod"/>
            </a:pPr>
            <a:r>
              <a:rPr lang="uk-UA" dirty="0">
                <a:solidFill>
                  <a:schemeClr val="tx2"/>
                </a:solidFill>
                <a:latin typeface="Overpass Light"/>
                <a:cs typeface="Overpass Light"/>
              </a:rPr>
              <a:t>Зрозуміти важливе значення безпеки та здоров’я на роботі для покращення життя працівників і здоров’я населення світу</a:t>
            </a:r>
            <a:endParaRPr lang="en-GB" dirty="0">
              <a:solidFill>
                <a:schemeClr val="tx2"/>
              </a:solidFill>
              <a:latin typeface="Overpass Light"/>
              <a:cs typeface="Overpass Light"/>
            </a:endParaRPr>
          </a:p>
          <a:p>
            <a:pPr marL="457200" lvl="1" indent="-457200">
              <a:spcBef>
                <a:spcPts val="1200"/>
              </a:spcBef>
              <a:buFont typeface="Calibri" pitchFamily="34" charset="0"/>
              <a:buAutoNum type="arabicPeriod"/>
            </a:pPr>
            <a:r>
              <a:rPr lang="uk-UA" dirty="0">
                <a:solidFill>
                  <a:schemeClr val="tx2"/>
                </a:solidFill>
                <a:latin typeface="Overpass Light"/>
                <a:cs typeface="Overpass Light"/>
              </a:rPr>
              <a:t>Усвідомити роль малих і середніх підприємств у покращенні БЗР</a:t>
            </a:r>
            <a:endParaRPr lang="en-GB"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9</a:t>
            </a:fld>
            <a:endParaRPr lang="en-GB"/>
          </a:p>
        </p:txBody>
      </p:sp>
      <p:pic>
        <p:nvPicPr>
          <p:cNvPr id="11" name="Marcador de posición de imagen 10"/>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061317" y="1740690"/>
            <a:ext cx="2905507" cy="3907074"/>
          </a:xfrm>
          <a:prstGeom prst="rect">
            <a:avLst/>
          </a:prstGeom>
          <a:ln>
            <a:noFill/>
          </a:ln>
          <a:effectLst>
            <a:outerShdw blurRad="292100" dist="139700" dir="2700000" algn="tl" rotWithShape="0">
              <a:srgbClr val="333333">
                <a:alpha val="65000"/>
              </a:srgbClr>
            </a:outerShdw>
          </a:effectLst>
        </p:spPr>
      </p:pic>
      <p:sp>
        <p:nvSpPr>
          <p:cNvPr id="9" name="Marcador de texto 8"/>
          <p:cNvSpPr>
            <a:spLocks noGrp="1"/>
          </p:cNvSpPr>
          <p:nvPr>
            <p:ph type="body" sz="quarter" idx="14"/>
          </p:nvPr>
        </p:nvSpPr>
        <p:spPr>
          <a:xfrm>
            <a:off x="8061009" y="5048733"/>
            <a:ext cx="2919000" cy="272875"/>
          </a:xfrm>
        </p:spPr>
        <p:txBody>
          <a:bodyPr/>
          <a:lstStyle/>
          <a:p>
            <a:r>
              <a:rPr lang="uk-UA" dirty="0"/>
              <a:t>Фото:</a:t>
            </a:r>
            <a:r>
              <a:rPr lang="en-US" dirty="0"/>
              <a:t> Maxime </a:t>
            </a:r>
            <a:r>
              <a:rPr lang="en-US" dirty="0" err="1"/>
              <a:t>Fosst</a:t>
            </a:r>
            <a:r>
              <a:rPr lang="en-US" dirty="0"/>
              <a:t>/ </a:t>
            </a:r>
            <a:r>
              <a:rPr lang="en-US" dirty="0" err="1"/>
              <a:t>ILOPhotoExhibit</a:t>
            </a:r>
            <a:endParaRPr lang="es-ES" dirty="0"/>
          </a:p>
        </p:txBody>
      </p:sp>
      <p:pic>
        <p:nvPicPr>
          <p:cNvPr id="10"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3348885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67019" y="1423195"/>
            <a:ext cx="5548564" cy="575708"/>
          </a:xfrm>
          <a:noFill/>
        </p:spPr>
        <p:txBody>
          <a:bodyPr/>
          <a:lstStyle/>
          <a:p>
            <a:r>
              <a:rPr lang="uk-UA" b="0" dirty="0"/>
              <a:t>Як ви розумієте </a:t>
            </a:r>
            <a:r>
              <a:rPr lang="uk-UA" b="0" dirty="0" err="1"/>
              <a:t>БЗР</a:t>
            </a:r>
            <a:r>
              <a:rPr lang="en-GB" b="0" dirty="0"/>
              <a:t>?</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a:t>
            </a:fld>
            <a:endParaRPr lang="en-GB"/>
          </a:p>
        </p:txBody>
      </p:sp>
      <p:pic>
        <p:nvPicPr>
          <p:cNvPr id="9" name="Imagen 8" descr="10_slid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8896" y="1446574"/>
            <a:ext cx="3333811" cy="46749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512244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90538" y="1423195"/>
            <a:ext cx="6706476" cy="720000"/>
          </a:xfrm>
        </p:spPr>
        <p:txBody>
          <a:bodyPr/>
          <a:lstStyle/>
          <a:p>
            <a:r>
              <a:rPr lang="uk-UA" b="0" dirty="0"/>
              <a:t>Безпека та здоров’я на роботі</a:t>
            </a:r>
            <a:endParaRPr lang="es-ES" b="0" dirty="0"/>
          </a:p>
        </p:txBody>
      </p:sp>
      <p:sp>
        <p:nvSpPr>
          <p:cNvPr id="3" name="Marcador de fecha 2"/>
          <p:cNvSpPr>
            <a:spLocks noGrp="1"/>
          </p:cNvSpPr>
          <p:nvPr>
            <p:ph type="dt" sz="half" idx="10"/>
          </p:nvPr>
        </p:nvSpPr>
        <p:spPr/>
        <p:txBody>
          <a:bodyPr/>
          <a:lstStyle/>
          <a:p>
            <a:r>
              <a:rPr lang="en-GB"/>
              <a:t>Date: Monday / 01 / October / 2019</a:t>
            </a:r>
          </a:p>
        </p:txBody>
      </p:sp>
      <p:sp>
        <p:nvSpPr>
          <p:cNvPr id="4" name="Marcador de pie de página 3"/>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11</a:t>
            </a:fld>
            <a:endParaRPr lang="en-GB"/>
          </a:p>
        </p:txBody>
      </p:sp>
      <p:sp>
        <p:nvSpPr>
          <p:cNvPr id="6" name="Marcador de texto 5"/>
          <p:cNvSpPr>
            <a:spLocks noGrp="1"/>
          </p:cNvSpPr>
          <p:nvPr>
            <p:ph type="body" sz="quarter" idx="13"/>
          </p:nvPr>
        </p:nvSpPr>
        <p:spPr>
          <a:xfrm>
            <a:off x="510440" y="5007270"/>
            <a:ext cx="7223908" cy="1124404"/>
          </a:xfrm>
        </p:spPr>
        <p:txBody>
          <a:bodyPr/>
          <a:lstStyle/>
          <a:p>
            <a:pPr lvl="0">
              <a:lnSpc>
                <a:spcPct val="110000"/>
              </a:lnSpc>
            </a:pPr>
            <a:r>
              <a:rPr lang="uk-UA" sz="1800" b="1" dirty="0">
                <a:solidFill>
                  <a:schemeClr val="tx2"/>
                </a:solidFill>
                <a:effectLst/>
                <a:latin typeface="Calibri" panose="020F0502020204030204" pitchFamily="34" charset="0"/>
                <a:ea typeface="Calibri" panose="020F0502020204030204" pitchFamily="34" charset="0"/>
              </a:rPr>
              <a:t>«Безпека та здоров’я на роботі»</a:t>
            </a:r>
            <a:r>
              <a:rPr lang="uk-UA" sz="1800" dirty="0">
                <a:solidFill>
                  <a:schemeClr val="tx2"/>
                </a:solidFill>
                <a:effectLst/>
                <a:latin typeface="Calibri" panose="020F0502020204030204" pitchFamily="34" charset="0"/>
                <a:ea typeface="Calibri" panose="020F0502020204030204" pitchFamily="34" charset="0"/>
              </a:rPr>
              <a:t> — це дисципліна, що займається запобіганням професійним травмам і професійним захворюванням, а також захистом і покращенням </a:t>
            </a:r>
            <a:r>
              <a:rPr lang="uk-UA" sz="1800" dirty="0">
                <a:solidFill>
                  <a:schemeClr val="tx2"/>
                </a:solidFill>
                <a:latin typeface="Calibri" panose="020F0502020204030204" pitchFamily="34" charset="0"/>
                <a:ea typeface="Calibri" panose="020F0502020204030204" pitchFamily="34" charset="0"/>
              </a:rPr>
              <a:t>безпеки та </a:t>
            </a:r>
            <a:r>
              <a:rPr lang="uk-UA" sz="1800" dirty="0">
                <a:solidFill>
                  <a:schemeClr val="tx2"/>
                </a:solidFill>
                <a:effectLst/>
                <a:latin typeface="Calibri" panose="020F0502020204030204" pitchFamily="34" charset="0"/>
                <a:ea typeface="Calibri" panose="020F0502020204030204" pitchFamily="34" charset="0"/>
              </a:rPr>
              <a:t>здоров’я працівників</a:t>
            </a:r>
            <a:endParaRPr lang="en-GB" sz="1800" dirty="0">
              <a:solidFill>
                <a:schemeClr val="tx2"/>
              </a:solidFill>
              <a:latin typeface="Overpass Light" panose="00000400000000000000" pitchFamily="2" charset="0"/>
            </a:endParaRPr>
          </a:p>
        </p:txBody>
      </p:sp>
      <p:pic>
        <p:nvPicPr>
          <p:cNvPr id="8" name="Marcador de posición de imagen 7" descr="ilo-3956_48495834877_o.jpg"/>
          <p:cNvPicPr>
            <a:picLocks noGrp="1" noChangeAspect="1"/>
          </p:cNvPicPr>
          <p:nvPr>
            <p:ph type="pic" sz="quarter" idx="14"/>
          </p:nvPr>
        </p:nvPicPr>
        <p:blipFill>
          <a:blip r:embed="rId2" cstate="print">
            <a:extLst>
              <a:ext uri="{28A0092B-C50C-407E-A947-70E740481C1C}">
                <a14:useLocalDpi xmlns:a14="http://schemas.microsoft.com/office/drawing/2010/main" val="0"/>
              </a:ext>
            </a:extLst>
          </a:blip>
          <a:srcRect l="16649" r="16649"/>
          <a:stretch>
            <a:fillRect/>
          </a:stretch>
        </p:blipFill>
        <p:spPr>
          <a:xfrm>
            <a:off x="8081635" y="2290852"/>
            <a:ext cx="3250177" cy="3248472"/>
          </a:xfrm>
          <a:prstGeom prst="rect">
            <a:avLst/>
          </a:prstGeom>
          <a:ln>
            <a:noFill/>
          </a:ln>
          <a:effectLst>
            <a:outerShdw blurRad="292100" dist="139700" dir="2700000" algn="tl" rotWithShape="0">
              <a:srgbClr val="333333">
                <a:alpha val="65000"/>
              </a:srgbClr>
            </a:outerShdw>
          </a:effectLst>
        </p:spPr>
      </p:pic>
      <p:sp>
        <p:nvSpPr>
          <p:cNvPr id="9" name="CuadroTexto 8"/>
          <p:cNvSpPr txBox="1"/>
          <p:nvPr/>
        </p:nvSpPr>
        <p:spPr>
          <a:xfrm>
            <a:off x="398147" y="1981841"/>
            <a:ext cx="6798867" cy="2550827"/>
          </a:xfrm>
          <a:prstGeom prst="rect">
            <a:avLst/>
          </a:prstGeom>
          <a:noFill/>
        </p:spPr>
        <p:txBody>
          <a:bodyPr wrap="square" rtlCol="0">
            <a:spAutoFit/>
          </a:bodyPr>
          <a:lstStyle/>
          <a:p>
            <a:pPr marL="285750" indent="-285750">
              <a:lnSpc>
                <a:spcPct val="120000"/>
              </a:lnSpc>
              <a:spcAft>
                <a:spcPts val="600"/>
              </a:spcAft>
              <a:buClr>
                <a:schemeClr val="accent2"/>
              </a:buClr>
              <a:buSzPct val="90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Термін «на роботі» означає питання, пов’язані з трудовим життям</a:t>
            </a:r>
            <a:endParaRPr lang="en-US" dirty="0">
              <a:solidFill>
                <a:schemeClr val="tx2"/>
              </a:solidFill>
              <a:latin typeface="Overpass Light"/>
              <a:cs typeface="Overpass Light"/>
            </a:endParaRPr>
          </a:p>
          <a:p>
            <a:pPr marL="285750" indent="-285750">
              <a:lnSpc>
                <a:spcPct val="120000"/>
              </a:lnSpc>
              <a:spcAft>
                <a:spcPts val="600"/>
              </a:spcAft>
              <a:buClr>
                <a:schemeClr val="accent2"/>
              </a:buClr>
              <a:buSzPct val="90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«Безпека</a:t>
            </a:r>
            <a:r>
              <a:rPr lang="en-US" sz="1800" dirty="0">
                <a:solidFill>
                  <a:schemeClr val="tx2"/>
                </a:solidFill>
                <a:effectLst/>
                <a:latin typeface="Calibri" panose="020F0502020204030204" pitchFamily="34" charset="0"/>
                <a:ea typeface="Calibri" panose="020F0502020204030204" pitchFamily="34" charset="0"/>
              </a:rPr>
              <a:t> </a:t>
            </a:r>
            <a:r>
              <a:rPr lang="uk-UA" sz="1800" dirty="0">
                <a:solidFill>
                  <a:schemeClr val="tx2"/>
                </a:solidFill>
                <a:effectLst/>
                <a:latin typeface="Calibri" panose="020F0502020204030204" pitchFamily="34" charset="0"/>
                <a:ea typeface="Calibri" panose="020F0502020204030204" pitchFamily="34" charset="0"/>
              </a:rPr>
              <a:t>на роботі» —</a:t>
            </a:r>
            <a:r>
              <a:rPr lang="uk-UA" sz="1800" b="1" dirty="0">
                <a:solidFill>
                  <a:schemeClr val="tx2"/>
                </a:solidFill>
                <a:effectLst/>
                <a:latin typeface="Calibri" panose="020F0502020204030204" pitchFamily="34" charset="0"/>
                <a:ea typeface="Calibri" panose="020F0502020204030204" pitchFamily="34" charset="0"/>
              </a:rPr>
              <a:t> це стан, коли відсутні шкода, травми або збитки</a:t>
            </a:r>
            <a:endParaRPr lang="en-US" b="1" dirty="0">
              <a:solidFill>
                <a:schemeClr val="tx2"/>
              </a:solidFill>
              <a:latin typeface="Overpass Light"/>
              <a:cs typeface="Overpass Light"/>
            </a:endParaRPr>
          </a:p>
          <a:p>
            <a:pPr marL="285750" indent="-285750">
              <a:lnSpc>
                <a:spcPct val="120000"/>
              </a:lnSpc>
              <a:spcAft>
                <a:spcPts val="600"/>
              </a:spcAft>
              <a:buClr>
                <a:schemeClr val="accent2"/>
              </a:buClr>
              <a:buSzPct val="90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«Здоров’я на роботі» — це </a:t>
            </a:r>
            <a:r>
              <a:rPr lang="uk-UA" sz="1800" b="1" dirty="0">
                <a:solidFill>
                  <a:schemeClr val="tx2"/>
                </a:solidFill>
                <a:effectLst/>
                <a:latin typeface="Calibri" panose="020F0502020204030204" pitchFamily="34" charset="0"/>
                <a:ea typeface="Calibri" panose="020F0502020204030204" pitchFamily="34" charset="0"/>
              </a:rPr>
              <a:t>стан повного фізичного, душевного та соціального добробуту, а не тільки відсутність </a:t>
            </a:r>
            <a:r>
              <a:rPr lang="uk-UA" sz="1800" b="1" dirty="0" err="1">
                <a:solidFill>
                  <a:schemeClr val="tx2"/>
                </a:solidFill>
                <a:effectLst/>
                <a:latin typeface="Calibri" panose="020F0502020204030204" pitchFamily="34" charset="0"/>
                <a:ea typeface="Calibri" panose="020F0502020204030204" pitchFamily="34" charset="0"/>
              </a:rPr>
              <a:t>хвороб</a:t>
            </a:r>
            <a:br>
              <a:rPr lang="uk-UA" sz="1800" b="1" dirty="0">
                <a:solidFill>
                  <a:schemeClr val="tx2"/>
                </a:solidFill>
                <a:effectLst/>
                <a:latin typeface="Calibri" panose="020F0502020204030204" pitchFamily="34" charset="0"/>
                <a:ea typeface="Calibri" panose="020F0502020204030204" pitchFamily="34" charset="0"/>
              </a:rPr>
            </a:br>
            <a:r>
              <a:rPr lang="uk-UA" sz="1800" b="1" dirty="0">
                <a:solidFill>
                  <a:schemeClr val="tx2"/>
                </a:solidFill>
                <a:effectLst/>
                <a:latin typeface="Calibri" panose="020F0502020204030204" pitchFamily="34" charset="0"/>
                <a:ea typeface="Calibri" panose="020F0502020204030204" pitchFamily="34" charset="0"/>
              </a:rPr>
              <a:t>і фізичних дефектів</a:t>
            </a:r>
            <a:endParaRPr lang="en-US" b="1" dirty="0">
              <a:solidFill>
                <a:schemeClr val="tx2"/>
              </a:solidFill>
              <a:latin typeface="Overpass Light"/>
              <a:cs typeface="Overpass Light"/>
            </a:endParaRPr>
          </a:p>
        </p:txBody>
      </p:sp>
    </p:spTree>
    <p:extLst>
      <p:ext uri="{BB962C8B-B14F-4D97-AF65-F5344CB8AC3E}">
        <p14:creationId xmlns:p14="http://schemas.microsoft.com/office/powerpoint/2010/main" val="493717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12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69092" y="1556755"/>
            <a:ext cx="4263112" cy="4569128"/>
          </a:xfrm>
          <a:prstGeom prst="rect">
            <a:avLst/>
          </a:prstGeom>
        </p:spPr>
      </p:pic>
      <p:sp>
        <p:nvSpPr>
          <p:cNvPr id="2" name="Title 1"/>
          <p:cNvSpPr>
            <a:spLocks noGrp="1"/>
          </p:cNvSpPr>
          <p:nvPr>
            <p:ph type="title"/>
          </p:nvPr>
        </p:nvSpPr>
        <p:spPr/>
        <p:txBody>
          <a:bodyPr/>
          <a:lstStyle/>
          <a:p>
            <a:r>
              <a:rPr lang="uk-UA" b="0" dirty="0"/>
              <a:t>Навіщо здійснювати заходи з </a:t>
            </a:r>
            <a:r>
              <a:rPr lang="uk-UA" b="0" dirty="0" err="1"/>
              <a:t>БЗР</a:t>
            </a:r>
            <a:r>
              <a:rPr lang="uk-UA" b="0" dirty="0"/>
              <a:t> на робочих місцях?</a:t>
            </a:r>
            <a:endParaRPr lang="en-GB" b="0" dirty="0"/>
          </a:p>
        </p:txBody>
      </p:sp>
      <p:sp>
        <p:nvSpPr>
          <p:cNvPr id="3" name="Content Placeholder 2"/>
          <p:cNvSpPr>
            <a:spLocks noGrp="1"/>
          </p:cNvSpPr>
          <p:nvPr>
            <p:ph sz="half" idx="1"/>
          </p:nvPr>
        </p:nvSpPr>
        <p:spPr>
          <a:xfrm>
            <a:off x="490537" y="2393950"/>
            <a:ext cx="7017979" cy="3482976"/>
          </a:xfrm>
        </p:spPr>
        <p:txBody>
          <a:bodyPr/>
          <a:lstStyle/>
          <a:p>
            <a:pPr marL="342900" indent="-342900" algn="just">
              <a:buAutoNum type="arabicPeriod"/>
            </a:pPr>
            <a:r>
              <a:rPr lang="uk-UA" dirty="0">
                <a:solidFill>
                  <a:schemeClr val="accent2">
                    <a:lumMod val="75000"/>
                  </a:schemeClr>
                </a:solidFill>
              </a:rPr>
              <a:t>Захист безпеки та здоров’я працівників — потрібна справа</a:t>
            </a:r>
            <a:r>
              <a:rPr lang="en-US" dirty="0">
                <a:solidFill>
                  <a:schemeClr val="accent2">
                    <a:lumMod val="75000"/>
                  </a:schemeClr>
                </a:solidFill>
              </a:rPr>
              <a:t> </a:t>
            </a:r>
          </a:p>
          <a:p>
            <a:pPr lvl="2"/>
            <a:r>
              <a:rPr lang="uk-UA" sz="1800" dirty="0">
                <a:solidFill>
                  <a:schemeClr val="tx2"/>
                </a:solidFill>
                <a:effectLst/>
                <a:latin typeface="Calibri" panose="020F0502020204030204" pitchFamily="34" charset="0"/>
                <a:ea typeface="Calibri" panose="020F0502020204030204" pitchFamily="34" charset="0"/>
              </a:rPr>
              <a:t>Щороку в світі 2,78 мільйона працівників гинуть, а 374 мільйони отримують травми внаслідок нещасних випадків на роботі без смертельного наслідку</a:t>
            </a:r>
          </a:p>
          <a:p>
            <a:pPr lvl="2"/>
            <a:endParaRPr lang="en-US" dirty="0">
              <a:solidFill>
                <a:schemeClr val="tx2"/>
              </a:solidFill>
              <a:latin typeface="Overpass Light" panose="00000400000000000000" pitchFamily="2" charset="0"/>
            </a:endParaRPr>
          </a:p>
          <a:p>
            <a:pPr lvl="2"/>
            <a:r>
              <a:rPr lang="uk-UA" dirty="0">
                <a:solidFill>
                  <a:schemeClr val="tx2"/>
                </a:solidFill>
                <a:latin typeface="Overpass Light" panose="00000400000000000000" pitchFamily="2" charset="0"/>
              </a:rPr>
              <a:t>Щодня у світі травми на роботі отримує більше одного мільйона працівників</a:t>
            </a:r>
            <a:endParaRPr lang="es-ES_tradnl" dirty="0">
              <a:solidFill>
                <a:schemeClr val="tx2"/>
              </a:solidFill>
              <a:latin typeface="Overpass Light" panose="00000400000000000000" pitchFamily="2" charset="0"/>
            </a:endParaRPr>
          </a:p>
          <a:p>
            <a:pPr lvl="2"/>
            <a:endParaRPr lang="es-ES_tradnl" dirty="0">
              <a:solidFill>
                <a:schemeClr val="tx2"/>
              </a:solidFill>
            </a:endParaRPr>
          </a:p>
          <a:p>
            <a:pPr lvl="2"/>
            <a:r>
              <a:rPr lang="uk-UA" i="1" dirty="0">
                <a:solidFill>
                  <a:schemeClr val="accent2"/>
                </a:solidFill>
                <a:cs typeface="Overpass Bold"/>
              </a:rPr>
              <a:t>Це неприйнятне явище спричиняє колосальні соціальні та економічні витрати</a:t>
            </a:r>
            <a:endParaRPr lang="en-US" i="1" dirty="0">
              <a:solidFill>
                <a:schemeClr val="accent2"/>
              </a:solidFill>
              <a:cs typeface="Overpass Bold"/>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12</a:t>
            </a:fld>
            <a:endParaRPr lang="en-GB"/>
          </a:p>
        </p:txBody>
      </p:sp>
    </p:spTree>
    <p:extLst>
      <p:ext uri="{BB962C8B-B14F-4D97-AF65-F5344CB8AC3E}">
        <p14:creationId xmlns:p14="http://schemas.microsoft.com/office/powerpoint/2010/main" val="97098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t>Навіщо здійснювати заходи з БЗР на робочих місцях?</a:t>
            </a:r>
            <a:endParaRPr lang="en-GB" b="0" dirty="0"/>
          </a:p>
        </p:txBody>
      </p:sp>
      <p:sp>
        <p:nvSpPr>
          <p:cNvPr id="3" name="Content Placeholder 2"/>
          <p:cNvSpPr>
            <a:spLocks noGrp="1"/>
          </p:cNvSpPr>
          <p:nvPr>
            <p:ph sz="half" idx="1"/>
          </p:nvPr>
        </p:nvSpPr>
        <p:spPr>
          <a:xfrm>
            <a:off x="490537" y="2393950"/>
            <a:ext cx="6868555" cy="3482976"/>
          </a:xfrm>
        </p:spPr>
        <p:txBody>
          <a:bodyPr/>
          <a:lstStyle/>
          <a:p>
            <a:pPr marL="342900" indent="-342900" algn="just">
              <a:buAutoNum type="arabicPeriod" startAt="2"/>
            </a:pPr>
            <a:r>
              <a:rPr lang="uk-UA" dirty="0">
                <a:solidFill>
                  <a:schemeClr val="accent2">
                    <a:lumMod val="75000"/>
                  </a:schemeClr>
                </a:solidFill>
              </a:rPr>
              <a:t>Юридична відповідальність</a:t>
            </a:r>
            <a:endParaRPr lang="en-US" dirty="0">
              <a:solidFill>
                <a:schemeClr val="accent2">
                  <a:lumMod val="75000"/>
                </a:schemeClr>
              </a:solidFill>
            </a:endParaRPr>
          </a:p>
          <a:p>
            <a:pPr lvl="2">
              <a:lnSpc>
                <a:spcPct val="150000"/>
              </a:lnSpc>
            </a:pPr>
            <a:r>
              <a:rPr lang="uk-UA" dirty="0">
                <a:solidFill>
                  <a:schemeClr val="tx2"/>
                </a:solidFill>
                <a:latin typeface="Overpass Light" panose="00000400000000000000" pitchFamily="2" charset="0"/>
              </a:rPr>
              <a:t>Роботодавці зобов’язані захищати своїх працівників</a:t>
            </a:r>
            <a:endParaRPr lang="en-US" dirty="0">
              <a:solidFill>
                <a:schemeClr val="tx2"/>
              </a:solidFill>
              <a:latin typeface="Overpass Light" panose="00000400000000000000" pitchFamily="2" charset="0"/>
            </a:endParaRPr>
          </a:p>
          <a:p>
            <a:pPr lvl="2"/>
            <a:endParaRPr lang="en-US" dirty="0">
              <a:solidFill>
                <a:schemeClr val="tx2"/>
              </a:solidFill>
              <a:latin typeface="Overpass Light" panose="00000400000000000000" pitchFamily="2" charset="0"/>
            </a:endParaRPr>
          </a:p>
          <a:p>
            <a:pPr lvl="2"/>
            <a:r>
              <a:rPr lang="uk-UA" dirty="0">
                <a:solidFill>
                  <a:schemeClr val="tx2"/>
                </a:solidFill>
                <a:latin typeface="Overpass Light" panose="00000400000000000000" pitchFamily="2" charset="0"/>
              </a:rPr>
              <a:t>Роботодавці зобов’язані захищати свій бізнес від ризиків</a:t>
            </a:r>
            <a:endParaRPr lang="fr-CH" dirty="0">
              <a:solidFill>
                <a:schemeClr val="tx2"/>
              </a:solidFill>
              <a:latin typeface="Overpass Light" panose="00000400000000000000" pitchFamily="2" charset="0"/>
            </a:endParaRPr>
          </a:p>
          <a:p>
            <a:pPr lvl="2"/>
            <a:endParaRPr lang="fr-CH" dirty="0">
              <a:solidFill>
                <a:schemeClr val="tx2"/>
              </a:solidFill>
              <a:latin typeface="Overpass Light" panose="00000400000000000000" pitchFamily="2" charset="0"/>
            </a:endParaRPr>
          </a:p>
          <a:p>
            <a:pPr lvl="2"/>
            <a:r>
              <a:rPr lang="uk-UA" dirty="0">
                <a:solidFill>
                  <a:schemeClr val="tx2"/>
                </a:solidFill>
                <a:latin typeface="Overpass Light" panose="00000400000000000000" pitchFamily="2" charset="0"/>
              </a:rPr>
              <a:t>Роботодавці зобов’язані сприяти зменшенню масштабів пандемії через реалізацію заходів із БЗР проти </a:t>
            </a:r>
            <a:r>
              <a:rPr lang="en-US" dirty="0">
                <a:solidFill>
                  <a:schemeClr val="tx2"/>
                </a:solidFill>
                <a:latin typeface="Overpass Light" panose="00000400000000000000" pitchFamily="2" charset="0"/>
              </a:rPr>
              <a:t>COVID-19</a:t>
            </a:r>
            <a:r>
              <a:rPr lang="uk-UA" dirty="0">
                <a:solidFill>
                  <a:schemeClr val="tx2"/>
                </a:solidFill>
                <a:latin typeface="Overpass Light" panose="00000400000000000000" pitchFamily="2" charset="0"/>
              </a:rPr>
              <a:t> та інших хвороб</a:t>
            </a: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13</a:t>
            </a:fld>
            <a:endParaRPr lang="en-GB"/>
          </a:p>
        </p:txBody>
      </p:sp>
      <p:pic>
        <p:nvPicPr>
          <p:cNvPr id="8" name="Imagen 7" descr="13_slid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32058" y="2091762"/>
            <a:ext cx="3772648" cy="3772648"/>
          </a:xfrm>
          <a:prstGeom prst="rect">
            <a:avLst/>
          </a:prstGeom>
        </p:spPr>
      </p:pic>
    </p:spTree>
    <p:extLst>
      <p:ext uri="{BB962C8B-B14F-4D97-AF65-F5344CB8AC3E}">
        <p14:creationId xmlns:p14="http://schemas.microsoft.com/office/powerpoint/2010/main" val="1806531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DB8730A9-B648-524C-921F-01E33DB2D8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89933" y="1423195"/>
            <a:ext cx="6402067" cy="4727919"/>
          </a:xfrm>
          <a:prstGeom prst="rect">
            <a:avLst/>
          </a:prstGeom>
        </p:spPr>
      </p:pic>
      <p:sp>
        <p:nvSpPr>
          <p:cNvPr id="2" name="Title 1"/>
          <p:cNvSpPr>
            <a:spLocks noGrp="1"/>
          </p:cNvSpPr>
          <p:nvPr>
            <p:ph type="title"/>
          </p:nvPr>
        </p:nvSpPr>
        <p:spPr/>
        <p:txBody>
          <a:bodyPr/>
          <a:lstStyle/>
          <a:p>
            <a:r>
              <a:rPr lang="uk-UA" b="0" dirty="0"/>
              <a:t>Навіщо здійснювати заходи з </a:t>
            </a:r>
            <a:r>
              <a:rPr lang="uk-UA" b="0" dirty="0" err="1"/>
              <a:t>БЗР</a:t>
            </a:r>
            <a:r>
              <a:rPr lang="uk-UA" b="0" dirty="0"/>
              <a:t> на робочих місцях?</a:t>
            </a:r>
            <a:endParaRPr lang="en-GB" b="0" dirty="0"/>
          </a:p>
        </p:txBody>
      </p:sp>
      <p:sp>
        <p:nvSpPr>
          <p:cNvPr id="3" name="Content Placeholder 2"/>
          <p:cNvSpPr>
            <a:spLocks noGrp="1"/>
          </p:cNvSpPr>
          <p:nvPr>
            <p:ph sz="half" idx="1"/>
          </p:nvPr>
        </p:nvSpPr>
        <p:spPr>
          <a:xfrm>
            <a:off x="490537" y="2329383"/>
            <a:ext cx="5875539" cy="3482976"/>
          </a:xfrm>
        </p:spPr>
        <p:txBody>
          <a:bodyPr/>
          <a:lstStyle/>
          <a:p>
            <a:r>
              <a:rPr lang="en-US" dirty="0"/>
              <a:t>3. </a:t>
            </a:r>
            <a:r>
              <a:rPr lang="uk-UA" dirty="0"/>
              <a:t>Вигоди для бізнесу</a:t>
            </a:r>
            <a:endParaRPr lang="en-US" dirty="0"/>
          </a:p>
          <a:p>
            <a:r>
              <a:rPr lang="uk-UA" dirty="0">
                <a:solidFill>
                  <a:schemeClr val="tx2"/>
                </a:solidFill>
                <a:latin typeface="Overpass Light"/>
                <a:cs typeface="Overpass Light"/>
              </a:rPr>
              <a:t>Що трапляється, коли працівники вважають, що їхні робочі зони є небезпечними?</a:t>
            </a:r>
            <a:endParaRPr lang="en-US" dirty="0">
              <a:solidFill>
                <a:schemeClr val="tx2"/>
              </a:solidFill>
              <a:latin typeface="Overpass Light"/>
              <a:cs typeface="Overpass Light"/>
            </a:endParaRPr>
          </a:p>
          <a:p>
            <a:pPr lvl="2"/>
            <a:r>
              <a:rPr lang="uk-UA" dirty="0">
                <a:solidFill>
                  <a:schemeClr val="tx2"/>
                </a:solidFill>
                <a:latin typeface="Overpass Light"/>
                <a:cs typeface="Overpass Light"/>
              </a:rPr>
              <a:t>Моральний дух</a:t>
            </a:r>
            <a:r>
              <a:rPr lang="en-US" dirty="0">
                <a:solidFill>
                  <a:schemeClr val="tx2"/>
                </a:solidFill>
                <a:latin typeface="Overpass Light"/>
                <a:cs typeface="Overpass Light"/>
              </a:rPr>
              <a:t>?</a:t>
            </a:r>
          </a:p>
          <a:p>
            <a:pPr lvl="2"/>
            <a:r>
              <a:rPr lang="uk-UA" dirty="0">
                <a:solidFill>
                  <a:schemeClr val="tx2"/>
                </a:solidFill>
                <a:latin typeface="Overpass Light"/>
                <a:cs typeface="Overpass Light"/>
              </a:rPr>
              <a:t>Продуктивність праці</a:t>
            </a:r>
            <a:r>
              <a:rPr lang="en-US" dirty="0">
                <a:solidFill>
                  <a:schemeClr val="tx2"/>
                </a:solidFill>
                <a:latin typeface="Overpass Light"/>
                <a:cs typeface="Overpass Light"/>
              </a:rPr>
              <a:t>?</a:t>
            </a:r>
          </a:p>
          <a:p>
            <a:pPr lvl="2"/>
            <a:r>
              <a:rPr lang="uk-UA" dirty="0">
                <a:solidFill>
                  <a:schemeClr val="tx2"/>
                </a:solidFill>
                <a:latin typeface="Overpass Light"/>
                <a:cs typeface="Overpass Light"/>
              </a:rPr>
              <a:t>Невиходи на роботу</a:t>
            </a:r>
            <a:r>
              <a:rPr lang="en-US" dirty="0">
                <a:solidFill>
                  <a:schemeClr val="tx2"/>
                </a:solidFill>
                <a:latin typeface="Overpass Light"/>
                <a:cs typeface="Overpass Light"/>
              </a:rPr>
              <a:t>?</a:t>
            </a:r>
          </a:p>
          <a:p>
            <a:pPr lvl="2"/>
            <a:r>
              <a:rPr lang="uk-UA" dirty="0">
                <a:solidFill>
                  <a:schemeClr val="tx2"/>
                </a:solidFill>
                <a:latin typeface="Overpass Light"/>
                <a:cs typeface="Overpass Light"/>
              </a:rPr>
              <a:t>Звільнення</a:t>
            </a:r>
            <a:r>
              <a:rPr lang="en-US" dirty="0">
                <a:solidFill>
                  <a:schemeClr val="tx2"/>
                </a:solidFill>
                <a:latin typeface="Overpass Light"/>
                <a:cs typeface="Overpass Light"/>
              </a:rPr>
              <a:t>?</a:t>
            </a:r>
            <a:endParaRPr lang="es-ES_tradnl" sz="1200" dirty="0">
              <a:solidFill>
                <a:schemeClr val="tx2"/>
              </a:solidFill>
              <a:latin typeface="Overpass Light"/>
              <a:cs typeface="Overpass Light"/>
            </a:endParaRPr>
          </a:p>
          <a:p>
            <a:pPr lvl="2"/>
            <a:r>
              <a:rPr lang="uk-UA" dirty="0">
                <a:solidFill>
                  <a:schemeClr val="tx2"/>
                </a:solidFill>
                <a:latin typeface="Overpass Light"/>
                <a:cs typeface="Overpass Light"/>
              </a:rPr>
              <a:t>Колективні трудові спори</a:t>
            </a:r>
            <a:r>
              <a:rPr lang="en-US" dirty="0">
                <a:solidFill>
                  <a:schemeClr val="tx2"/>
                </a:solidFill>
                <a:latin typeface="Overpass Light"/>
                <a:cs typeface="Overpass Light"/>
              </a:rPr>
              <a:t>?</a:t>
            </a:r>
            <a:endParaRPr lang="es-ES_tradnl" dirty="0">
              <a:solidFill>
                <a:schemeClr val="tx2"/>
              </a:solidFill>
            </a:endParaRPr>
          </a:p>
          <a:p>
            <a:pPr marL="0" lvl="2" indent="0">
              <a:buNone/>
            </a:pPr>
            <a:endParaRPr lang="es-ES_tradnl"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14</a:t>
            </a:fld>
            <a:endParaRPr lang="en-GB"/>
          </a:p>
        </p:txBody>
      </p:sp>
    </p:spTree>
    <p:extLst>
      <p:ext uri="{BB962C8B-B14F-4D97-AF65-F5344CB8AC3E}">
        <p14:creationId xmlns:p14="http://schemas.microsoft.com/office/powerpoint/2010/main" val="635887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23195"/>
            <a:ext cx="11210924" cy="500220"/>
          </a:xfrm>
        </p:spPr>
        <p:txBody>
          <a:bodyPr/>
          <a:lstStyle/>
          <a:p>
            <a:r>
              <a:rPr lang="uk-UA" b="0" dirty="0"/>
              <a:t>Чому </a:t>
            </a:r>
            <a:r>
              <a:rPr lang="uk-UA" b="0" dirty="0" err="1"/>
              <a:t>БЗР</a:t>
            </a:r>
            <a:r>
              <a:rPr lang="uk-UA" b="0" dirty="0"/>
              <a:t> на МСП має значення?</a:t>
            </a:r>
            <a:endParaRPr lang="en-GB" b="0" dirty="0"/>
          </a:p>
        </p:txBody>
      </p:sp>
      <p:sp>
        <p:nvSpPr>
          <p:cNvPr id="3" name="Content Placeholder 2"/>
          <p:cNvSpPr>
            <a:spLocks noGrp="1"/>
          </p:cNvSpPr>
          <p:nvPr>
            <p:ph sz="half" idx="1"/>
          </p:nvPr>
        </p:nvSpPr>
        <p:spPr>
          <a:xfrm>
            <a:off x="482666" y="4937636"/>
            <a:ext cx="6396832" cy="634913"/>
          </a:xfrm>
        </p:spPr>
        <p:txBody>
          <a:bodyPr/>
          <a:lstStyle/>
          <a:p>
            <a:r>
              <a:rPr lang="uk-UA" sz="1400" b="0" dirty="0">
                <a:solidFill>
                  <a:schemeClr val="tx2"/>
                </a:solidFill>
                <a:latin typeface="Overpass Light"/>
                <a:cs typeface="Overpass Light"/>
              </a:rPr>
              <a:t>МСП складають 90% підприємств. На МСП, мікропідприємства й самозайнятих працівників припадає майже 70% зайнятих у світовому масштабі</a:t>
            </a:r>
            <a:endParaRPr lang="en-US" sz="1400" b="0"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15</a:t>
            </a:fld>
            <a:endParaRPr lang="en-GB"/>
          </a:p>
        </p:txBody>
      </p:sp>
      <p:graphicFrame>
        <p:nvGraphicFramePr>
          <p:cNvPr id="14" name="Grafico 4"/>
          <p:cNvGraphicFramePr/>
          <p:nvPr>
            <p:extLst>
              <p:ext uri="{D42A27DB-BD31-4B8C-83A1-F6EECF244321}">
                <p14:modId xmlns:p14="http://schemas.microsoft.com/office/powerpoint/2010/main" val="3254052814"/>
              </p:ext>
            </p:extLst>
          </p:nvPr>
        </p:nvGraphicFramePr>
        <p:xfrm>
          <a:off x="0" y="2016222"/>
          <a:ext cx="4046585" cy="303270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Grafico 12"/>
          <p:cNvGraphicFramePr/>
          <p:nvPr>
            <p:extLst>
              <p:ext uri="{D42A27DB-BD31-4B8C-83A1-F6EECF244321}">
                <p14:modId xmlns:p14="http://schemas.microsoft.com/office/powerpoint/2010/main" val="2328400402"/>
              </p:ext>
            </p:extLst>
          </p:nvPr>
        </p:nvGraphicFramePr>
        <p:xfrm>
          <a:off x="3681082" y="2014643"/>
          <a:ext cx="3686477" cy="3032706"/>
        </p:xfrm>
        <a:graphic>
          <a:graphicData uri="http://schemas.openxmlformats.org/drawingml/2006/chart">
            <c:chart xmlns:c="http://schemas.openxmlformats.org/drawingml/2006/chart" xmlns:r="http://schemas.openxmlformats.org/officeDocument/2006/relationships" r:id="rId4"/>
          </a:graphicData>
        </a:graphic>
      </p:graphicFrame>
      <p:pic>
        <p:nvPicPr>
          <p:cNvPr id="10" name="Imagen 9" descr="15_slide-ilus.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30851" y="2148147"/>
            <a:ext cx="3808531" cy="3869306"/>
          </a:xfrm>
          <a:prstGeom prst="rect">
            <a:avLst/>
          </a:prstGeom>
        </p:spPr>
      </p:pic>
      <p:sp>
        <p:nvSpPr>
          <p:cNvPr id="11" name="CuadroTexto 10"/>
          <p:cNvSpPr txBox="1"/>
          <p:nvPr/>
        </p:nvSpPr>
        <p:spPr>
          <a:xfrm>
            <a:off x="394544" y="5677611"/>
            <a:ext cx="5655156" cy="646331"/>
          </a:xfrm>
          <a:prstGeom prst="rect">
            <a:avLst/>
          </a:prstGeom>
          <a:noFill/>
        </p:spPr>
        <p:txBody>
          <a:bodyPr wrap="square" rtlCol="0">
            <a:spAutoFit/>
          </a:bodyPr>
          <a:lstStyle/>
          <a:p>
            <a:r>
              <a:rPr lang="uk-UA" b="1" dirty="0">
                <a:solidFill>
                  <a:schemeClr val="accent2"/>
                </a:solidFill>
                <a:latin typeface="Overpass Bold"/>
              </a:rPr>
              <a:t>Покращення </a:t>
            </a:r>
            <a:r>
              <a:rPr lang="uk-UA" b="1" dirty="0" err="1">
                <a:solidFill>
                  <a:schemeClr val="accent2"/>
                </a:solidFill>
                <a:latin typeface="Overpass Bold"/>
              </a:rPr>
              <a:t>БЗР</a:t>
            </a:r>
            <a:r>
              <a:rPr lang="uk-UA" b="1" dirty="0">
                <a:solidFill>
                  <a:schemeClr val="accent2"/>
                </a:solidFill>
                <a:latin typeface="Overpass Bold"/>
              </a:rPr>
              <a:t> на МСП означає покращення здоров’я населення всього світу!</a:t>
            </a:r>
            <a:endParaRPr lang="en-US" b="1" dirty="0">
              <a:solidFill>
                <a:schemeClr val="accent2"/>
              </a:solidFill>
              <a:latin typeface="Overpass Bold"/>
            </a:endParaRPr>
          </a:p>
        </p:txBody>
      </p:sp>
    </p:spTree>
    <p:extLst>
      <p:ext uri="{BB962C8B-B14F-4D97-AF65-F5344CB8AC3E}">
        <p14:creationId xmlns:p14="http://schemas.microsoft.com/office/powerpoint/2010/main" val="1258458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itle 1"/>
          <p:cNvSpPr>
            <a:spLocks noGrp="1"/>
          </p:cNvSpPr>
          <p:nvPr>
            <p:ph type="title"/>
          </p:nvPr>
        </p:nvSpPr>
        <p:spPr/>
        <p:txBody>
          <a:bodyPr/>
          <a:lstStyle/>
          <a:p>
            <a:r>
              <a:rPr lang="uk-UA" b="0" noProof="1"/>
              <a:t>Вправа «Мале підприємство, великі проблеми»</a:t>
            </a:r>
            <a:endParaRPr lang="en-GB" b="0" dirty="0"/>
          </a:p>
        </p:txBody>
      </p:sp>
      <p:sp>
        <p:nvSpPr>
          <p:cNvPr id="3" name="Content Placeholder 2"/>
          <p:cNvSpPr>
            <a:spLocks noGrp="1"/>
          </p:cNvSpPr>
          <p:nvPr>
            <p:ph idx="1"/>
          </p:nvPr>
        </p:nvSpPr>
        <p:spPr>
          <a:xfrm>
            <a:off x="490539" y="2393950"/>
            <a:ext cx="5953328" cy="3482975"/>
          </a:xfrm>
        </p:spPr>
        <p:txBody>
          <a:bodyPr/>
          <a:lstStyle/>
          <a:p>
            <a:pPr lvl="2"/>
            <a:r>
              <a:rPr lang="uk-UA" dirty="0">
                <a:solidFill>
                  <a:schemeClr val="tx2"/>
                </a:solidFill>
                <a:latin typeface="Overpass Light"/>
                <a:cs typeface="Overpass Light"/>
              </a:rPr>
              <a:t>З якими викликами МСП стикаються в процесі реалізації заходів із безпеки та здоров’я на роботі?</a:t>
            </a:r>
            <a:endParaRPr lang="en-US" dirty="0">
              <a:solidFill>
                <a:schemeClr val="tx2"/>
              </a:solidFill>
              <a:latin typeface="Overpass Light"/>
              <a:cs typeface="Overpass Light"/>
            </a:endParaRPr>
          </a:p>
          <a:p>
            <a:pPr lvl="2"/>
            <a:endParaRPr lang="en-US" dirty="0">
              <a:solidFill>
                <a:schemeClr val="tx2"/>
              </a:solidFill>
            </a:endParaRPr>
          </a:p>
          <a:p>
            <a:pPr lvl="2"/>
            <a:r>
              <a:rPr lang="uk-UA" dirty="0">
                <a:solidFill>
                  <a:schemeClr val="tx2"/>
                </a:solidFill>
                <a:latin typeface="Overpass Light"/>
                <a:cs typeface="Overpass Light"/>
              </a:rPr>
              <a:t>Що МСП можуть робити для сприяння безпеці та здоров’ю на роботі?</a:t>
            </a:r>
            <a:endParaRPr lang="en-US"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16</a:t>
            </a:fld>
            <a:endParaRPr lang="en-GB"/>
          </a:p>
        </p:txBody>
      </p:sp>
      <p:pic>
        <p:nvPicPr>
          <p:cNvPr id="13" name="Marcador de posición de imagen 12"/>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051634" y="1127530"/>
            <a:ext cx="3406588" cy="4869247"/>
          </a:xfrm>
          <a:prstGeom prst="rect">
            <a:avLst/>
          </a:prstGeom>
          <a:ln>
            <a:noFill/>
          </a:ln>
          <a:effectLst>
            <a:outerShdw blurRad="292100" dist="139700" dir="2700000" algn="tl" rotWithShape="0">
              <a:srgbClr val="333333">
                <a:alpha val="65000"/>
              </a:srgbClr>
            </a:outerShdw>
          </a:effectLst>
        </p:spPr>
      </p:pic>
      <p:sp>
        <p:nvSpPr>
          <p:cNvPr id="9" name="Marcador de texto 8"/>
          <p:cNvSpPr>
            <a:spLocks noGrp="1"/>
          </p:cNvSpPr>
          <p:nvPr>
            <p:ph type="body" sz="quarter" idx="14"/>
          </p:nvPr>
        </p:nvSpPr>
        <p:spPr>
          <a:xfrm>
            <a:off x="8048449" y="5406256"/>
            <a:ext cx="3413125" cy="247650"/>
          </a:xfrm>
        </p:spPr>
        <p:txBody>
          <a:bodyPr/>
          <a:lstStyle/>
          <a:p>
            <a:r>
              <a:rPr lang="uk-UA" dirty="0"/>
              <a:t>Колумбія</a:t>
            </a:r>
            <a:endParaRPr lang="es-ES" dirty="0"/>
          </a:p>
        </p:txBody>
      </p:sp>
      <p:pic>
        <p:nvPicPr>
          <p:cNvPr id="10"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21225168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12" name="Marcador de posición de imagen 11"/>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063475" y="1395246"/>
            <a:ext cx="3439571" cy="4561688"/>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uk-UA" b="0" dirty="0"/>
              <a:t>Проблеми щодо </a:t>
            </a:r>
            <a:r>
              <a:rPr lang="uk-UA" b="0" dirty="0" err="1"/>
              <a:t>БЗР</a:t>
            </a:r>
            <a:endParaRPr lang="en-GB" b="0" dirty="0"/>
          </a:p>
        </p:txBody>
      </p:sp>
      <p:sp>
        <p:nvSpPr>
          <p:cNvPr id="3" name="Content Placeholder 2"/>
          <p:cNvSpPr>
            <a:spLocks noGrp="1"/>
          </p:cNvSpPr>
          <p:nvPr>
            <p:ph idx="1"/>
          </p:nvPr>
        </p:nvSpPr>
        <p:spPr>
          <a:xfrm>
            <a:off x="490539" y="2393950"/>
            <a:ext cx="5953328" cy="3482975"/>
          </a:xfrm>
        </p:spPr>
        <p:txBody>
          <a:bodyPr/>
          <a:lstStyle/>
          <a:p>
            <a:pPr lvl="2"/>
            <a:r>
              <a:rPr lang="uk-UA" sz="1800" dirty="0">
                <a:solidFill>
                  <a:schemeClr val="tx2"/>
                </a:solidFill>
                <a:effectLst/>
                <a:latin typeface="Calibri" panose="020F0502020204030204" pitchFamily="34" charset="0"/>
                <a:ea typeface="Calibri" panose="020F0502020204030204" pitchFamily="34" charset="0"/>
              </a:rPr>
              <a:t>Відсутність власних спеціалістів із </a:t>
            </a:r>
            <a:r>
              <a:rPr lang="uk-UA" sz="1800" dirty="0" err="1">
                <a:solidFill>
                  <a:schemeClr val="tx2"/>
                </a:solidFill>
                <a:effectLst/>
                <a:latin typeface="Calibri" panose="020F0502020204030204" pitchFamily="34" charset="0"/>
                <a:ea typeface="Calibri" panose="020F0502020204030204" pitchFamily="34" charset="0"/>
              </a:rPr>
              <a:t>БЗР</a:t>
            </a:r>
            <a:endParaRPr lang="en-GB" dirty="0">
              <a:solidFill>
                <a:schemeClr val="tx2"/>
              </a:solidFill>
              <a:latin typeface="Overpass Light"/>
              <a:cs typeface="Overpass Light"/>
            </a:endParaRPr>
          </a:p>
          <a:p>
            <a:pPr lvl="2"/>
            <a:r>
              <a:rPr lang="uk-UA" dirty="0">
                <a:solidFill>
                  <a:schemeClr val="tx2"/>
                </a:solidFill>
                <a:latin typeface="Calibri" panose="020F0502020204030204" pitchFamily="34" charset="0"/>
                <a:ea typeface="Calibri" panose="020F0502020204030204" pitchFamily="34" charset="0"/>
              </a:rPr>
              <a:t>В</a:t>
            </a:r>
            <a:r>
              <a:rPr lang="uk-UA" sz="1800" dirty="0">
                <a:solidFill>
                  <a:schemeClr val="tx2"/>
                </a:solidFill>
                <a:effectLst/>
                <a:latin typeface="Calibri" panose="020F0502020204030204" pitchFamily="34" charset="0"/>
                <a:ea typeface="Calibri" panose="020F0502020204030204" pitchFamily="34" charset="0"/>
              </a:rPr>
              <a:t>ідсутність доступу до сторонніх служб </a:t>
            </a:r>
            <a:r>
              <a:rPr lang="uk-UA" sz="1800" dirty="0" err="1">
                <a:solidFill>
                  <a:schemeClr val="tx2"/>
                </a:solidFill>
                <a:effectLst/>
                <a:latin typeface="Calibri" panose="020F0502020204030204" pitchFamily="34" charset="0"/>
                <a:ea typeface="Calibri" panose="020F0502020204030204" pitchFamily="34" charset="0"/>
              </a:rPr>
              <a:t>БЗР</a:t>
            </a:r>
            <a:endParaRPr lang="en-GB" dirty="0">
              <a:solidFill>
                <a:schemeClr val="tx2"/>
              </a:solidFill>
              <a:latin typeface="Overpass Light"/>
              <a:cs typeface="Overpass Light"/>
            </a:endParaRPr>
          </a:p>
          <a:p>
            <a:pPr lvl="2"/>
            <a:r>
              <a:rPr lang="uk-UA" sz="1800" dirty="0">
                <a:solidFill>
                  <a:schemeClr val="tx2"/>
                </a:solidFill>
                <a:effectLst/>
                <a:latin typeface="Calibri" panose="020F0502020204030204" pitchFamily="34" charset="0"/>
                <a:ea typeface="Calibri" panose="020F0502020204030204" pitchFamily="34" charset="0"/>
              </a:rPr>
              <a:t>Обмежений досвід роботодавців і працівників цих МСП</a:t>
            </a:r>
            <a:endParaRPr lang="en-GB" dirty="0">
              <a:solidFill>
                <a:schemeClr val="tx2"/>
              </a:solidFill>
              <a:latin typeface="Overpass Light"/>
              <a:cs typeface="Overpass Light"/>
            </a:endParaRPr>
          </a:p>
          <a:p>
            <a:pPr lvl="2"/>
            <a:r>
              <a:rPr lang="uk-UA" sz="1800" dirty="0">
                <a:solidFill>
                  <a:schemeClr val="tx2"/>
                </a:solidFill>
                <a:effectLst/>
                <a:latin typeface="Calibri" panose="020F0502020204030204" pitchFamily="34" charset="0"/>
                <a:ea typeface="Calibri" panose="020F0502020204030204" pitchFamily="34" charset="0"/>
              </a:rPr>
              <a:t>Обмежене знання того, що таке «безпечне» обладнання й устаткування</a:t>
            </a:r>
            <a:endParaRPr lang="en-GB" dirty="0">
              <a:solidFill>
                <a:schemeClr val="tx2"/>
              </a:solidFill>
              <a:latin typeface="Overpass Light"/>
              <a:cs typeface="Overpass Light"/>
            </a:endParaRPr>
          </a:p>
          <a:p>
            <a:pPr lvl="2"/>
            <a:r>
              <a:rPr lang="uk-UA" sz="1800" dirty="0">
                <a:solidFill>
                  <a:schemeClr val="tx2"/>
                </a:solidFill>
                <a:effectLst/>
                <a:latin typeface="Calibri" panose="020F0502020204030204" pitchFamily="34" charset="0"/>
                <a:ea typeface="Calibri" panose="020F0502020204030204" pitchFamily="34" charset="0"/>
              </a:rPr>
              <a:t>Імовірна вартість удосконалень</a:t>
            </a:r>
            <a:endParaRPr lang="en-GB" dirty="0">
              <a:solidFill>
                <a:schemeClr val="tx2"/>
              </a:solidFill>
              <a:latin typeface="Overpass Light"/>
              <a:cs typeface="Overpass Light"/>
            </a:endParaRPr>
          </a:p>
          <a:p>
            <a:pPr lvl="2"/>
            <a:r>
              <a:rPr lang="uk-UA" sz="1800" dirty="0">
                <a:solidFill>
                  <a:schemeClr val="tx2"/>
                </a:solidFill>
                <a:effectLst/>
                <a:latin typeface="Calibri" panose="020F0502020204030204" pitchFamily="34" charset="0"/>
                <a:ea typeface="Calibri" panose="020F0502020204030204" pitchFamily="34" charset="0"/>
              </a:rPr>
              <a:t>Обмежений доступ до інформації і можливостей щодо навчання</a:t>
            </a:r>
            <a:endParaRPr lang="en-GB"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17</a:t>
            </a:fld>
            <a:endParaRPr lang="en-GB"/>
          </a:p>
        </p:txBody>
      </p:sp>
      <p:sp>
        <p:nvSpPr>
          <p:cNvPr id="9" name="Marcador de texto 8"/>
          <p:cNvSpPr>
            <a:spLocks noGrp="1"/>
          </p:cNvSpPr>
          <p:nvPr>
            <p:ph type="body" sz="quarter" idx="14"/>
          </p:nvPr>
        </p:nvSpPr>
        <p:spPr>
          <a:xfrm>
            <a:off x="8062562" y="5406256"/>
            <a:ext cx="3413125" cy="247650"/>
          </a:xfrm>
        </p:spPr>
        <p:txBody>
          <a:bodyPr/>
          <a:lstStyle/>
          <a:p>
            <a:r>
              <a:rPr lang="uk-UA" dirty="0"/>
              <a:t>Колумбія</a:t>
            </a:r>
            <a:endParaRPr lang="es-ES" dirty="0"/>
          </a:p>
        </p:txBody>
      </p:sp>
    </p:spTree>
    <p:extLst>
      <p:ext uri="{BB962C8B-B14F-4D97-AF65-F5344CB8AC3E}">
        <p14:creationId xmlns:p14="http://schemas.microsoft.com/office/powerpoint/2010/main" val="41751847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6706476" cy="720000"/>
          </a:xfrm>
        </p:spPr>
        <p:txBody>
          <a:bodyPr/>
          <a:lstStyle/>
          <a:p>
            <a:r>
              <a:rPr lang="uk-UA" b="0" dirty="0"/>
              <a:t>Що можуть зробити МСП?</a:t>
            </a:r>
            <a:endParaRPr lang="es-ES" b="0" dirty="0"/>
          </a:p>
        </p:txBody>
      </p:sp>
      <p:sp>
        <p:nvSpPr>
          <p:cNvPr id="3" name="Marcador de fecha 2"/>
          <p:cNvSpPr>
            <a:spLocks noGrp="1"/>
          </p:cNvSpPr>
          <p:nvPr>
            <p:ph type="dt" sz="half" idx="10"/>
          </p:nvPr>
        </p:nvSpPr>
        <p:spPr/>
        <p:txBody>
          <a:bodyPr/>
          <a:lstStyle/>
          <a:p>
            <a:r>
              <a:rPr lang="en-GB"/>
              <a:t>Date: Monday / 01 / October / 2019</a:t>
            </a:r>
          </a:p>
        </p:txBody>
      </p:sp>
      <p:sp>
        <p:nvSpPr>
          <p:cNvPr id="4" name="Marcador de pie de página 3"/>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18</a:t>
            </a:fld>
            <a:endParaRPr lang="en-GB"/>
          </a:p>
        </p:txBody>
      </p:sp>
      <p:sp>
        <p:nvSpPr>
          <p:cNvPr id="9" name="CuadroTexto 8"/>
          <p:cNvSpPr txBox="1"/>
          <p:nvPr/>
        </p:nvSpPr>
        <p:spPr>
          <a:xfrm>
            <a:off x="564473" y="2198491"/>
            <a:ext cx="6067821" cy="1809085"/>
          </a:xfrm>
          <a:prstGeom prst="rect">
            <a:avLst/>
          </a:prstGeom>
          <a:noFill/>
        </p:spPr>
        <p:txBody>
          <a:bodyPr wrap="square" rtlCol="0">
            <a:spAutoFit/>
          </a:bodyPr>
          <a:lstStyle/>
          <a:p>
            <a:pPr marL="285750" indent="-285750">
              <a:lnSpc>
                <a:spcPct val="120000"/>
              </a:lnSpc>
              <a:spcAft>
                <a:spcPts val="600"/>
              </a:spcAft>
              <a:buClr>
                <a:schemeClr val="accent2"/>
              </a:buClr>
              <a:buSzPct val="90000"/>
              <a:buFont typeface="Lucida Grande"/>
              <a:buChar char="▶"/>
            </a:pPr>
            <a:r>
              <a:rPr lang="uk-UA" dirty="0">
                <a:solidFill>
                  <a:schemeClr val="tx2"/>
                </a:solidFill>
                <a:latin typeface="Overpass Light" panose="00000400000000000000" pitchFamily="2" charset="0"/>
              </a:rPr>
              <a:t>Малим підприємствам необхідно поглиблювати знання про правила БЗР, безпечні системи виконання робіт</a:t>
            </a:r>
            <a:br>
              <a:rPr lang="uk-UA" dirty="0">
                <a:solidFill>
                  <a:schemeClr val="tx2"/>
                </a:solidFill>
                <a:latin typeface="Overpass Light" panose="00000400000000000000" pitchFamily="2" charset="0"/>
              </a:rPr>
            </a:br>
            <a:r>
              <a:rPr lang="uk-UA" dirty="0">
                <a:solidFill>
                  <a:schemeClr val="tx2"/>
                </a:solidFill>
                <a:latin typeface="Overpass Light" panose="00000400000000000000" pitchFamily="2" charset="0"/>
              </a:rPr>
              <a:t>і законодавство</a:t>
            </a:r>
            <a:endParaRPr lang="en-US" dirty="0">
              <a:solidFill>
                <a:schemeClr val="tx2"/>
              </a:solidFill>
              <a:latin typeface="Overpass Light" panose="00000400000000000000" pitchFamily="2" charset="0"/>
            </a:endParaRPr>
          </a:p>
          <a:p>
            <a:pPr marL="285750" indent="-285750">
              <a:lnSpc>
                <a:spcPct val="120000"/>
              </a:lnSpc>
              <a:spcAft>
                <a:spcPts val="600"/>
              </a:spcAft>
              <a:buClr>
                <a:schemeClr val="accent2"/>
              </a:buClr>
              <a:buSzPct val="90000"/>
              <a:buFont typeface="Lucida Grande"/>
              <a:buChar char="▶"/>
            </a:pPr>
            <a:r>
              <a:rPr lang="uk-UA" dirty="0">
                <a:solidFill>
                  <a:schemeClr val="tx2"/>
                </a:solidFill>
                <a:latin typeface="Overpass Light" panose="00000400000000000000" pitchFamily="2" charset="0"/>
              </a:rPr>
              <a:t>Малим підприємствам необхідно запроваджувати / створювати системи та ресурси для БЗР</a:t>
            </a:r>
            <a:endParaRPr lang="en-US" dirty="0">
              <a:solidFill>
                <a:schemeClr val="tx2"/>
              </a:solidFill>
              <a:latin typeface="Overpass Light" panose="00000400000000000000" pitchFamily="2" charset="0"/>
            </a:endParaRPr>
          </a:p>
        </p:txBody>
      </p:sp>
      <p:sp>
        <p:nvSpPr>
          <p:cNvPr id="10" name="Rectángulo 9"/>
          <p:cNvSpPr/>
          <p:nvPr/>
        </p:nvSpPr>
        <p:spPr>
          <a:xfrm>
            <a:off x="587623" y="4172248"/>
            <a:ext cx="5775319" cy="1477328"/>
          </a:xfrm>
          <a:prstGeom prst="rect">
            <a:avLst/>
          </a:prstGeom>
        </p:spPr>
        <p:txBody>
          <a:bodyPr wrap="square">
            <a:spAutoFit/>
          </a:bodyPr>
          <a:lstStyle/>
          <a:p>
            <a:r>
              <a:rPr lang="uk-UA" dirty="0">
                <a:solidFill>
                  <a:schemeClr val="accent2"/>
                </a:solidFill>
                <a:latin typeface="Overpass Light"/>
                <a:cs typeface="Overpass Light"/>
              </a:rPr>
              <a:t>ПАМ'ЯТАЙТЕ</a:t>
            </a:r>
            <a:r>
              <a:rPr lang="fr-CH" dirty="0">
                <a:solidFill>
                  <a:schemeClr val="accent2"/>
                </a:solidFill>
                <a:latin typeface="Overpass Light"/>
                <a:cs typeface="Overpass Light"/>
              </a:rPr>
              <a:t>! </a:t>
            </a:r>
          </a:p>
          <a:p>
            <a:r>
              <a:rPr lang="uk-UA" dirty="0">
                <a:solidFill>
                  <a:schemeClr val="accent2"/>
                </a:solidFill>
                <a:latin typeface="Overpass Light"/>
                <a:cs typeface="Overpass Light"/>
              </a:rPr>
              <a:t>Для покращення </a:t>
            </a:r>
            <a:r>
              <a:rPr lang="uk-UA" dirty="0" err="1">
                <a:solidFill>
                  <a:schemeClr val="accent2"/>
                </a:solidFill>
                <a:latin typeface="Overpass Light"/>
                <a:cs typeface="Overpass Light"/>
              </a:rPr>
              <a:t>БЗР</a:t>
            </a:r>
            <a:r>
              <a:rPr lang="uk-UA" dirty="0">
                <a:solidFill>
                  <a:schemeClr val="accent2"/>
                </a:solidFill>
                <a:latin typeface="Overpass Light"/>
                <a:cs typeface="Overpass Light"/>
              </a:rPr>
              <a:t> необхідно налагодити співробітництво роботодавців, керівників і працівників</a:t>
            </a:r>
            <a:endParaRPr lang="it-IT" dirty="0">
              <a:solidFill>
                <a:schemeClr val="accent2"/>
              </a:solidFill>
              <a:latin typeface="Overpass Light"/>
              <a:cs typeface="Overpass Light"/>
            </a:endParaRPr>
          </a:p>
          <a:p>
            <a:endParaRPr lang="it-IT" dirty="0">
              <a:solidFill>
                <a:schemeClr val="accent2"/>
              </a:solidFill>
              <a:latin typeface="Overpass Light"/>
              <a:cs typeface="Overpass Light"/>
            </a:endParaRPr>
          </a:p>
          <a:p>
            <a:r>
              <a:rPr lang="it-IT" b="1" dirty="0">
                <a:solidFill>
                  <a:schemeClr val="accent2"/>
                </a:solidFill>
                <a:latin typeface="Overpass Light"/>
                <a:cs typeface="Overpass Light"/>
              </a:rPr>
              <a:t>«</a:t>
            </a:r>
            <a:r>
              <a:rPr lang="uk-UA" b="1" dirty="0">
                <a:solidFill>
                  <a:schemeClr val="accent2"/>
                </a:solidFill>
                <a:latin typeface="Overpass Light"/>
                <a:cs typeface="Overpass Light"/>
              </a:rPr>
              <a:t>БЗР — справа кожного»</a:t>
            </a:r>
            <a:endParaRPr lang="es-ES" b="1" dirty="0">
              <a:solidFill>
                <a:schemeClr val="accent2"/>
              </a:solidFill>
              <a:latin typeface="Overpass Light"/>
              <a:cs typeface="Overpass Light"/>
            </a:endParaRPr>
          </a:p>
        </p:txBody>
      </p:sp>
      <p:pic>
        <p:nvPicPr>
          <p:cNvPr id="8" name="Picture 7">
            <a:extLst>
              <a:ext uri="{FF2B5EF4-FFF2-40B4-BE49-F238E27FC236}">
                <a16:creationId xmlns:a16="http://schemas.microsoft.com/office/drawing/2014/main" id="{0C1DE666-6BF4-7D45-9B37-A47369BC67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48959" y="1945241"/>
            <a:ext cx="5245100" cy="3873500"/>
          </a:xfrm>
          <a:prstGeom prst="rect">
            <a:avLst/>
          </a:prstGeom>
        </p:spPr>
      </p:pic>
    </p:spTree>
    <p:extLst>
      <p:ext uri="{BB962C8B-B14F-4D97-AF65-F5344CB8AC3E}">
        <p14:creationId xmlns:p14="http://schemas.microsoft.com/office/powerpoint/2010/main" val="903394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12" name="Marcador de posición de imagen 11"/>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050071" y="1022269"/>
            <a:ext cx="3369617" cy="5054425"/>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uk-UA" b="0" dirty="0"/>
              <a:t>Обов’язки роботодавців</a:t>
            </a:r>
            <a:endParaRPr lang="en-GB" b="0" dirty="0"/>
          </a:p>
        </p:txBody>
      </p:sp>
      <p:sp>
        <p:nvSpPr>
          <p:cNvPr id="3" name="Content Placeholder 2"/>
          <p:cNvSpPr>
            <a:spLocks noGrp="1"/>
          </p:cNvSpPr>
          <p:nvPr>
            <p:ph idx="1"/>
          </p:nvPr>
        </p:nvSpPr>
        <p:spPr>
          <a:xfrm>
            <a:off x="490539" y="2393950"/>
            <a:ext cx="5953328" cy="3482975"/>
          </a:xfrm>
        </p:spPr>
        <p:txBody>
          <a:bodyPr/>
          <a:lstStyle/>
          <a:p>
            <a:pPr lvl="2"/>
            <a:r>
              <a:rPr lang="uk-UA" dirty="0">
                <a:solidFill>
                  <a:schemeClr val="tx2"/>
                </a:solidFill>
                <a:cs typeface="Overpass Bold"/>
              </a:rPr>
              <a:t>Підвищувати рівень обізнаності: роботодавці повинні співпрацювати з органами охорони здоров’я для сприяння безпеці та здоров’ю на роботі</a:t>
            </a:r>
            <a:endParaRPr lang="en-US" dirty="0">
              <a:solidFill>
                <a:schemeClr val="tx2"/>
              </a:solidFill>
              <a:latin typeface="Overpass Light"/>
              <a:cs typeface="Overpass Light"/>
            </a:endParaRPr>
          </a:p>
          <a:p>
            <a:pPr lvl="2"/>
            <a:endParaRPr lang="en-US" dirty="0">
              <a:solidFill>
                <a:schemeClr val="tx2"/>
              </a:solidFill>
              <a:latin typeface="Overpass Light"/>
              <a:cs typeface="Overpass Light"/>
            </a:endParaRPr>
          </a:p>
          <a:p>
            <a:pPr lvl="2"/>
            <a:r>
              <a:rPr lang="uk-UA" dirty="0">
                <a:solidFill>
                  <a:schemeClr val="tx2"/>
                </a:solidFill>
                <a:cs typeface="Overpass Bold"/>
              </a:rPr>
              <a:t>Навчання: роботодавці повинні забезпечити навчання працівників і безпосередніх керівників із питань правильного виконання роботи та захисту життя їх самих і їхніх колег</a:t>
            </a:r>
            <a:endParaRPr lang="en-US" dirty="0">
              <a:solidFill>
                <a:schemeClr val="tx2"/>
              </a:solidFill>
              <a:latin typeface="Overpass Light"/>
              <a:cs typeface="Overpass Light"/>
            </a:endParaRPr>
          </a:p>
          <a:p>
            <a:pPr lvl="2"/>
            <a:endParaRPr lang="en-US" dirty="0">
              <a:solidFill>
                <a:schemeClr val="tx2"/>
              </a:solidFill>
              <a:latin typeface="Overpass Light"/>
              <a:cs typeface="Overpass Light"/>
            </a:endParaRPr>
          </a:p>
          <a:p>
            <a:pPr lvl="2"/>
            <a:r>
              <a:rPr lang="uk-UA" dirty="0">
                <a:solidFill>
                  <a:schemeClr val="tx2"/>
                </a:solidFill>
                <a:latin typeface="Overpass Light"/>
                <a:cs typeface="Overpass Light"/>
              </a:rPr>
              <a:t>Роботодавець повинен забезпечити створення та ефективне функціонування комітету з безпеки та здоров’я згідно з національними законодавством і практикою</a:t>
            </a:r>
            <a:endParaRPr lang="en-US" dirty="0">
              <a:solidFill>
                <a:schemeClr val="tx2"/>
              </a:solidFill>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19</a:t>
            </a:fld>
            <a:endParaRPr lang="en-GB"/>
          </a:p>
        </p:txBody>
      </p:sp>
      <p:sp>
        <p:nvSpPr>
          <p:cNvPr id="9" name="Marcador de texto 8"/>
          <p:cNvSpPr>
            <a:spLocks noGrp="1"/>
          </p:cNvSpPr>
          <p:nvPr>
            <p:ph type="body" sz="quarter" idx="14"/>
          </p:nvPr>
        </p:nvSpPr>
        <p:spPr>
          <a:xfrm>
            <a:off x="8050071" y="5434805"/>
            <a:ext cx="3413125" cy="247650"/>
          </a:xfrm>
        </p:spPr>
        <p:txBody>
          <a:bodyPr/>
          <a:lstStyle/>
          <a:p>
            <a:r>
              <a:rPr lang="uk-UA" dirty="0"/>
              <a:t>Ефіопія</a:t>
            </a:r>
            <a:endParaRPr lang="es-ES" dirty="0"/>
          </a:p>
        </p:txBody>
      </p:sp>
      <p:pic>
        <p:nvPicPr>
          <p:cNvPr id="10"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27407251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4" name="Imagen 3" descr="20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2012" y="1240118"/>
            <a:ext cx="3577943" cy="472141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a:xfrm>
            <a:off x="587655" y="1437698"/>
            <a:ext cx="5411227" cy="399629"/>
          </a:xfrm>
        </p:spPr>
        <p:txBody>
          <a:bodyPr/>
          <a:lstStyle/>
          <a:p>
            <a:r>
              <a:rPr lang="uk-UA" b="0" dirty="0"/>
              <a:t>Обов’язки працівників</a:t>
            </a:r>
            <a:endParaRPr lang="en-GB" b="0" dirty="0"/>
          </a:p>
        </p:txBody>
      </p:sp>
      <p:sp>
        <p:nvSpPr>
          <p:cNvPr id="3" name="Content Placeholder 2"/>
          <p:cNvSpPr>
            <a:spLocks noGrp="1"/>
          </p:cNvSpPr>
          <p:nvPr>
            <p:ph idx="1"/>
          </p:nvPr>
        </p:nvSpPr>
        <p:spPr>
          <a:xfrm>
            <a:off x="587655" y="2088000"/>
            <a:ext cx="6998283" cy="3998629"/>
          </a:xfrm>
        </p:spPr>
        <p:txBody>
          <a:bodyPr/>
          <a:lstStyle/>
          <a:p>
            <a:pPr lvl="2">
              <a:spcBef>
                <a:spcPts val="0"/>
              </a:spcBef>
              <a:spcAft>
                <a:spcPts val="1200"/>
              </a:spcAft>
            </a:pPr>
            <a:r>
              <a:rPr lang="uk-UA" dirty="0">
                <a:solidFill>
                  <a:schemeClr val="tx2"/>
                </a:solidFill>
                <a:cs typeface="Overpass Bold"/>
              </a:rPr>
              <a:t>Працівники також повинні співпрацювати з керівництвом підприємства для покращення безпеки та здоров’я на роботі</a:t>
            </a:r>
            <a:endParaRPr lang="en-US" dirty="0">
              <a:solidFill>
                <a:schemeClr val="tx2"/>
              </a:solidFill>
              <a:latin typeface="Overpass Light"/>
              <a:cs typeface="Overpass Light"/>
            </a:endParaRPr>
          </a:p>
          <a:p>
            <a:pPr lvl="2">
              <a:spcBef>
                <a:spcPts val="0"/>
              </a:spcBef>
              <a:spcAft>
                <a:spcPts val="1200"/>
              </a:spcAft>
            </a:pPr>
            <a:r>
              <a:rPr lang="uk-UA" dirty="0">
                <a:solidFill>
                  <a:schemeClr val="tx2"/>
                </a:solidFill>
                <a:cs typeface="Overpass Bold"/>
              </a:rPr>
              <a:t>Працівники зобов’язані проходити навчання, забезпечене роботодавцем</a:t>
            </a:r>
            <a:endParaRPr lang="en-US" dirty="0">
              <a:solidFill>
                <a:schemeClr val="tx2"/>
              </a:solidFill>
              <a:latin typeface="Overpass Light"/>
              <a:cs typeface="Overpass Light"/>
            </a:endParaRPr>
          </a:p>
          <a:p>
            <a:pPr lvl="2">
              <a:spcBef>
                <a:spcPts val="0"/>
              </a:spcBef>
              <a:spcAft>
                <a:spcPts val="1200"/>
              </a:spcAft>
            </a:pPr>
            <a:r>
              <a:rPr lang="uk-UA" dirty="0">
                <a:solidFill>
                  <a:schemeClr val="tx2"/>
                </a:solidFill>
                <a:cs typeface="Overpass Bold"/>
              </a:rPr>
              <a:t>Працівники зобов’язані дотримуватися заходів контролю, встановлених роботодавцем</a:t>
            </a:r>
            <a:endParaRPr lang="en-US" dirty="0">
              <a:solidFill>
                <a:schemeClr val="tx2"/>
              </a:solidFill>
              <a:latin typeface="Overpass Light"/>
              <a:cs typeface="Overpass Light"/>
            </a:endParaRPr>
          </a:p>
          <a:p>
            <a:pPr lvl="2">
              <a:spcBef>
                <a:spcPts val="0"/>
              </a:spcBef>
              <a:spcAft>
                <a:spcPts val="1200"/>
              </a:spcAft>
            </a:pPr>
            <a:r>
              <a:rPr lang="uk-UA" dirty="0">
                <a:solidFill>
                  <a:schemeClr val="tx2"/>
                </a:solidFill>
                <a:cs typeface="Overpass Bold"/>
              </a:rPr>
              <a:t>Працівники зобов’язані правильно користуватися пристроями безпеки та засобами захисту й не допускати, щоб вони ламалися або ставали небезпечними</a:t>
            </a:r>
            <a:endParaRPr lang="en-US" dirty="0">
              <a:solidFill>
                <a:schemeClr val="tx2"/>
              </a:solidFill>
              <a:latin typeface="Overpass Light"/>
              <a:cs typeface="Overpass Light"/>
            </a:endParaRPr>
          </a:p>
          <a:p>
            <a:pPr lvl="2">
              <a:spcBef>
                <a:spcPts val="0"/>
              </a:spcBef>
              <a:spcAft>
                <a:spcPts val="1200"/>
              </a:spcAft>
            </a:pPr>
            <a:r>
              <a:rPr lang="uk-UA" dirty="0">
                <a:solidFill>
                  <a:schemeClr val="tx2"/>
                </a:solidFill>
                <a:cs typeface="Overpass Bold"/>
              </a:rPr>
              <a:t>Працівники повинні негайно повідомляти свого безпосереднього керівника про будь-яку ситуацію, яка, на їхню думку, становить небезпеку і яку вони не можуть усунути самостійно</a:t>
            </a:r>
            <a:endParaRPr lang="en-US"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20</a:t>
            </a:fld>
            <a:endParaRPr lang="en-GB"/>
          </a:p>
        </p:txBody>
      </p:sp>
      <p:sp>
        <p:nvSpPr>
          <p:cNvPr id="9" name="Marcador de texto 8"/>
          <p:cNvSpPr>
            <a:spLocks noGrp="1"/>
          </p:cNvSpPr>
          <p:nvPr>
            <p:ph type="body" sz="quarter" idx="14"/>
          </p:nvPr>
        </p:nvSpPr>
        <p:spPr>
          <a:xfrm>
            <a:off x="8066513" y="5406256"/>
            <a:ext cx="3575044" cy="247650"/>
          </a:xfrm>
        </p:spPr>
        <p:txBody>
          <a:bodyPr/>
          <a:lstStyle/>
          <a:p>
            <a:r>
              <a:rPr lang="uk-UA" dirty="0"/>
              <a:t>Колумбія</a:t>
            </a:r>
            <a:endParaRPr lang="es-ES" dirty="0"/>
          </a:p>
        </p:txBody>
      </p:sp>
      <p:pic>
        <p:nvPicPr>
          <p:cNvPr id="10"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29968324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Заняття</a:t>
            </a:r>
            <a:r>
              <a:rPr lang="en-GB" b="0" dirty="0"/>
              <a:t> 2</a:t>
            </a:r>
            <a:endParaRPr lang="es-ES" b="0" dirty="0"/>
          </a:p>
        </p:txBody>
      </p:sp>
      <p:sp>
        <p:nvSpPr>
          <p:cNvPr id="3" name="Marcador de texto 2"/>
          <p:cNvSpPr>
            <a:spLocks noGrp="1"/>
          </p:cNvSpPr>
          <p:nvPr>
            <p:ph type="body" idx="1"/>
          </p:nvPr>
        </p:nvSpPr>
        <p:spPr>
          <a:xfrm>
            <a:off x="490538" y="3596780"/>
            <a:ext cx="8540283" cy="1656000"/>
          </a:xfrm>
        </p:spPr>
        <p:txBody>
          <a:bodyPr/>
          <a:lstStyle/>
          <a:p>
            <a:r>
              <a:rPr lang="uk-UA" sz="3200" dirty="0">
                <a:latin typeface="Overpass Light"/>
                <a:cs typeface="Overpass Light"/>
              </a:rPr>
              <a:t>Терміни та поняття з </a:t>
            </a:r>
            <a:r>
              <a:rPr lang="uk-UA" sz="3200" dirty="0" err="1">
                <a:latin typeface="Overpass Light"/>
                <a:cs typeface="Overpass Light"/>
              </a:rPr>
              <a:t>БЗР</a:t>
            </a:r>
            <a:endParaRPr lang="es-ES" sz="3200" dirty="0">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21</a:t>
            </a:fld>
            <a:endParaRPr lang="en-GB"/>
          </a:p>
        </p:txBody>
      </p:sp>
      <p:sp>
        <p:nvSpPr>
          <p:cNvPr id="10"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8" name="Imagen 7" descr="21_slide_session_2.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77669" y="2685288"/>
            <a:ext cx="7129272" cy="4172712"/>
          </a:xfrm>
          <a:prstGeom prst="rect">
            <a:avLst/>
          </a:prstGeom>
        </p:spPr>
      </p:pic>
      <p:pic>
        <p:nvPicPr>
          <p:cNvPr id="9"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1107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9" name="Imagen 8" descr="22_slide_picture.jp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67190" y="1270000"/>
            <a:ext cx="3477712" cy="4811059"/>
          </a:xfrm>
          <a:prstGeom prst="rect">
            <a:avLst/>
          </a:prstGeom>
          <a:ln>
            <a:noFill/>
          </a:ln>
          <a:effectLst>
            <a:outerShdw blurRad="292100" dist="139700" dir="2700000" algn="tl" rotWithShape="0">
              <a:srgbClr val="333333">
                <a:alpha val="65000"/>
              </a:srgbClr>
            </a:outerShdw>
          </a:effectLst>
        </p:spPr>
      </p:pic>
      <p:sp>
        <p:nvSpPr>
          <p:cNvPr id="2" name="Marcador de fecha 1"/>
          <p:cNvSpPr>
            <a:spLocks noGrp="1"/>
          </p:cNvSpPr>
          <p:nvPr>
            <p:ph type="dt" sz="half" idx="10"/>
          </p:nvPr>
        </p:nvSpPr>
        <p:spPr/>
        <p:txBody>
          <a:bodyPr/>
          <a:lstStyle/>
          <a:p>
            <a:r>
              <a:rPr lang="en-GB"/>
              <a:t>Date: Monday / 01 / October / 2019</a:t>
            </a:r>
          </a:p>
        </p:txBody>
      </p:sp>
      <p:sp>
        <p:nvSpPr>
          <p:cNvPr id="3"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22</a:t>
            </a:fld>
            <a:endParaRPr lang="en-GB"/>
          </a:p>
        </p:txBody>
      </p:sp>
      <p:sp>
        <p:nvSpPr>
          <p:cNvPr id="17" name="Marcador de texto 16"/>
          <p:cNvSpPr>
            <a:spLocks noGrp="1"/>
          </p:cNvSpPr>
          <p:nvPr>
            <p:ph type="body" sz="quarter" idx="14"/>
          </p:nvPr>
        </p:nvSpPr>
        <p:spPr>
          <a:xfrm>
            <a:off x="8083074" y="5406256"/>
            <a:ext cx="3413125" cy="247650"/>
          </a:xfrm>
        </p:spPr>
        <p:txBody>
          <a:bodyPr/>
          <a:lstStyle/>
          <a:p>
            <a:r>
              <a:rPr lang="uk-UA" dirty="0"/>
              <a:t>Фото</a:t>
            </a:r>
            <a:r>
              <a:rPr lang="es-ES" dirty="0"/>
              <a:t>: </a:t>
            </a:r>
            <a:r>
              <a:rPr lang="es-ES" dirty="0" err="1"/>
              <a:t>Maxime</a:t>
            </a:r>
            <a:r>
              <a:rPr lang="es-ES" dirty="0"/>
              <a:t> </a:t>
            </a:r>
            <a:r>
              <a:rPr lang="es-ES" dirty="0" err="1"/>
              <a:t>Fosst</a:t>
            </a:r>
            <a:r>
              <a:rPr lang="es-ES" dirty="0"/>
              <a:t> / </a:t>
            </a:r>
            <a:r>
              <a:rPr lang="en-US" dirty="0"/>
              <a:t>Photo Exhibit</a:t>
            </a:r>
            <a:endParaRPr lang="es-ES" dirty="0"/>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Цілі заняття 2</a:t>
            </a:r>
            <a:endParaRPr lang="en-GB" b="0" dirty="0"/>
          </a:p>
        </p:txBody>
      </p:sp>
      <p:sp>
        <p:nvSpPr>
          <p:cNvPr id="6" name="Content Placeholder 2"/>
          <p:cNvSpPr txBox="1">
            <a:spLocks/>
          </p:cNvSpPr>
          <p:nvPr/>
        </p:nvSpPr>
        <p:spPr>
          <a:xfrm>
            <a:off x="471861" y="2393950"/>
            <a:ext cx="731186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sz="2000" b="0" dirty="0">
                <a:solidFill>
                  <a:schemeClr val="tx2"/>
                </a:solidFill>
              </a:rPr>
              <a:t>Після цього заняття ви зможете:</a:t>
            </a:r>
            <a:endParaRPr lang="en-GB" sz="2000" b="0" dirty="0">
              <a:solidFill>
                <a:schemeClr val="tx2"/>
              </a:solidFill>
            </a:endParaRPr>
          </a:p>
          <a:p>
            <a:pPr marL="457200" lvl="1" indent="-457200">
              <a:spcBef>
                <a:spcPts val="1200"/>
              </a:spcBef>
              <a:buFont typeface="Calibri" pitchFamily="34" charset="0"/>
              <a:buAutoNum type="arabicPeriod"/>
            </a:pPr>
            <a:r>
              <a:rPr lang="uk-UA" sz="2000" dirty="0">
                <a:solidFill>
                  <a:schemeClr val="tx2"/>
                </a:solidFill>
                <a:latin typeface="Overpass Light"/>
                <a:cs typeface="Overpass Light"/>
              </a:rPr>
              <a:t>Описати цілі, принципи й характеристики БЗР та їхнє важливе значення</a:t>
            </a:r>
            <a:endParaRPr lang="en-US" sz="2000" dirty="0">
              <a:solidFill>
                <a:schemeClr val="tx2"/>
              </a:solidFill>
              <a:latin typeface="Overpass Light"/>
              <a:cs typeface="Overpass Light"/>
            </a:endParaRPr>
          </a:p>
          <a:p>
            <a:pPr marL="457200" lvl="1" indent="-457200">
              <a:spcBef>
                <a:spcPts val="1200"/>
              </a:spcBef>
              <a:buFont typeface="Calibri" pitchFamily="34" charset="0"/>
              <a:buAutoNum type="arabicPeriod"/>
            </a:pPr>
            <a:r>
              <a:rPr lang="uk-UA" sz="2000" dirty="0">
                <a:solidFill>
                  <a:schemeClr val="tx2"/>
                </a:solidFill>
                <a:latin typeface="Overpass Light"/>
                <a:cs typeface="Overpass Light"/>
              </a:rPr>
              <a:t>Зрозуміти важливість розбудови та підтримання культури профілактики в галузі безпеки та здоров’я на роботі</a:t>
            </a:r>
            <a:endParaRPr lang="en-GB" sz="2000" dirty="0">
              <a:solidFill>
                <a:schemeClr val="tx2"/>
              </a:solidFill>
              <a:latin typeface="Overpass Light"/>
              <a:cs typeface="Overpass Light"/>
            </a:endParaRPr>
          </a:p>
          <a:p>
            <a:pPr marL="457200" lvl="1" indent="-457200">
              <a:spcBef>
                <a:spcPts val="1200"/>
              </a:spcBef>
              <a:buFont typeface="Calibri" pitchFamily="34" charset="0"/>
              <a:buAutoNum type="arabicPeriod"/>
            </a:pPr>
            <a:r>
              <a:rPr lang="uk-UA" sz="2000" dirty="0">
                <a:solidFill>
                  <a:schemeClr val="tx2"/>
                </a:solidFill>
                <a:latin typeface="Overpass Light"/>
                <a:cs typeface="Overpass Light"/>
              </a:rPr>
              <a:t>Усвідомити роль підприємства в сприянні здоров’ю населення світу</a:t>
            </a:r>
            <a:endParaRPr lang="en-GB" sz="2000" dirty="0">
              <a:solidFill>
                <a:schemeClr val="tx2"/>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Date: Monday / 01 / October / 2019</a:t>
            </a:r>
          </a:p>
        </p:txBody>
      </p:sp>
    </p:spTree>
    <p:extLst>
      <p:ext uri="{BB962C8B-B14F-4D97-AF65-F5344CB8AC3E}">
        <p14:creationId xmlns:p14="http://schemas.microsoft.com/office/powerpoint/2010/main" val="38090274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58223" y="1429656"/>
            <a:ext cx="4008395" cy="4374285"/>
          </a:xfrm>
          <a:prstGeom prst="rect">
            <a:avLst/>
          </a:prstGeom>
        </p:spPr>
      </p:pic>
      <p:sp>
        <p:nvSpPr>
          <p:cNvPr id="2" name="Title 1"/>
          <p:cNvSpPr>
            <a:spLocks noGrp="1"/>
          </p:cNvSpPr>
          <p:nvPr>
            <p:ph type="title"/>
          </p:nvPr>
        </p:nvSpPr>
        <p:spPr>
          <a:xfrm>
            <a:off x="490538" y="1446345"/>
            <a:ext cx="11210924" cy="720000"/>
          </a:xfrm>
          <a:noFill/>
        </p:spPr>
        <p:txBody>
          <a:bodyPr/>
          <a:lstStyle/>
          <a:p>
            <a:r>
              <a:rPr lang="uk-UA" b="0" dirty="0"/>
              <a:t>Небезпечний професійний фактор</a:t>
            </a:r>
            <a:endParaRPr lang="en-GB" b="0" dirty="0"/>
          </a:p>
        </p:txBody>
      </p:sp>
      <p:sp>
        <p:nvSpPr>
          <p:cNvPr id="3" name="Content Placeholder 2"/>
          <p:cNvSpPr>
            <a:spLocks noGrp="1"/>
          </p:cNvSpPr>
          <p:nvPr>
            <p:ph sz="half" idx="1"/>
          </p:nvPr>
        </p:nvSpPr>
        <p:spPr>
          <a:xfrm>
            <a:off x="490538" y="2393950"/>
            <a:ext cx="6392328" cy="3482976"/>
          </a:xfrm>
        </p:spPr>
        <p:txBody>
          <a:bodyPr/>
          <a:lstStyle/>
          <a:p>
            <a:pPr lvl="2"/>
            <a:r>
              <a:rPr lang="uk-UA" dirty="0">
                <a:solidFill>
                  <a:srgbClr val="FF0000"/>
                </a:solidFill>
                <a:latin typeface="Overpass Light" panose="00000400000000000000" pitchFamily="2" charset="0"/>
              </a:rPr>
              <a:t>Небезпечний професійний фактор </a:t>
            </a:r>
            <a:r>
              <a:rPr lang="uk-UA" dirty="0">
                <a:solidFill>
                  <a:schemeClr val="tx2"/>
                </a:solidFill>
                <a:latin typeface="Overpass Light" panose="00000400000000000000" pitchFamily="2" charset="0"/>
              </a:rPr>
              <a:t>— це будь-що, здатне завдати шкоди або ушкодження здоров’ю людини</a:t>
            </a:r>
            <a:endParaRPr lang="en-US" dirty="0">
              <a:solidFill>
                <a:schemeClr val="tx2"/>
              </a:solidFill>
              <a:latin typeface="Overpass Light" panose="00000400000000000000" pitchFamily="2" charset="0"/>
            </a:endParaRPr>
          </a:p>
          <a:p>
            <a:pPr lvl="2"/>
            <a:endParaRPr lang="en-US" dirty="0">
              <a:solidFill>
                <a:schemeClr val="tx2"/>
              </a:solidFill>
              <a:latin typeface="Overpass Light" panose="00000400000000000000" pitchFamily="2" charset="0"/>
            </a:endParaRPr>
          </a:p>
          <a:p>
            <a:pPr lvl="2"/>
            <a:r>
              <a:rPr lang="uk-UA" dirty="0">
                <a:solidFill>
                  <a:schemeClr val="tx2"/>
                </a:solidFill>
                <a:latin typeface="Overpass Light" panose="00000400000000000000" pitchFamily="2" charset="0"/>
              </a:rPr>
              <a:t>Небезпечні фактори присутні практично на кожному підприємстві та існують у багатьох формах</a:t>
            </a:r>
            <a:endParaRPr lang="fr-CH" dirty="0">
              <a:solidFill>
                <a:schemeClr val="tx2"/>
              </a:solidFill>
              <a:latin typeface="Overpass Light" panose="00000400000000000000" pitchFamily="2" charset="0"/>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23</a:t>
            </a:fld>
            <a:endParaRPr lang="en-GB"/>
          </a:p>
        </p:txBody>
      </p:sp>
    </p:spTree>
    <p:extLst>
      <p:ext uri="{BB962C8B-B14F-4D97-AF65-F5344CB8AC3E}">
        <p14:creationId xmlns:p14="http://schemas.microsoft.com/office/powerpoint/2010/main" val="422333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24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22378" y="1598790"/>
            <a:ext cx="7267388" cy="4631680"/>
          </a:xfrm>
          <a:prstGeom prst="rect">
            <a:avLst/>
          </a:prstGeom>
        </p:spPr>
      </p:pic>
      <p:sp>
        <p:nvSpPr>
          <p:cNvPr id="4" name="Title 3"/>
          <p:cNvSpPr>
            <a:spLocks noGrp="1"/>
          </p:cNvSpPr>
          <p:nvPr>
            <p:ph type="title"/>
          </p:nvPr>
        </p:nvSpPr>
        <p:spPr>
          <a:noFill/>
        </p:spPr>
        <p:txBody>
          <a:bodyPr/>
          <a:lstStyle/>
          <a:p>
            <a:r>
              <a:rPr lang="uk-UA" b="0" dirty="0"/>
              <a:t>Професійні фактори, небезпечні для здоров’я</a:t>
            </a:r>
            <a:endParaRPr lang="en-GB" b="0" dirty="0"/>
          </a:p>
        </p:txBody>
      </p:sp>
      <p:sp>
        <p:nvSpPr>
          <p:cNvPr id="5" name="Content Placeholder 4"/>
          <p:cNvSpPr>
            <a:spLocks noGrp="1"/>
          </p:cNvSpPr>
          <p:nvPr>
            <p:ph idx="1"/>
          </p:nvPr>
        </p:nvSpPr>
        <p:spPr>
          <a:xfrm>
            <a:off x="490538" y="2393950"/>
            <a:ext cx="6643183" cy="3482975"/>
          </a:xfrm>
        </p:spPr>
        <p:txBody>
          <a:bodyPr/>
          <a:lstStyle/>
          <a:p>
            <a:pPr lvl="3"/>
            <a:r>
              <a:rPr lang="uk-UA" sz="1800" dirty="0"/>
              <a:t>Приклади</a:t>
            </a:r>
            <a:r>
              <a:rPr lang="en-GB" sz="1800" dirty="0"/>
              <a:t>:</a:t>
            </a:r>
          </a:p>
          <a:p>
            <a:pPr lvl="5"/>
            <a:r>
              <a:rPr lang="uk-UA" sz="1800" dirty="0">
                <a:solidFill>
                  <a:schemeClr val="tx2"/>
                </a:solidFill>
                <a:latin typeface="Overpass Light" panose="00000400000000000000" pitchFamily="2" charset="0"/>
              </a:rPr>
              <a:t>неогороджена машина</a:t>
            </a:r>
            <a:endParaRPr lang="en-GB" sz="1800" dirty="0">
              <a:solidFill>
                <a:schemeClr val="tx2"/>
              </a:solidFill>
              <a:latin typeface="Overpass Light" panose="00000400000000000000" pitchFamily="2" charset="0"/>
            </a:endParaRPr>
          </a:p>
          <a:p>
            <a:pPr lvl="5"/>
            <a:r>
              <a:rPr lang="uk-UA" sz="1800" dirty="0">
                <a:solidFill>
                  <a:schemeClr val="tx2"/>
                </a:solidFill>
                <a:latin typeface="Overpass Light" panose="00000400000000000000" pitchFamily="2" charset="0"/>
              </a:rPr>
              <a:t>волога підлога</a:t>
            </a:r>
            <a:endParaRPr lang="en-GB" sz="1800" dirty="0">
              <a:solidFill>
                <a:schemeClr val="tx2"/>
              </a:solidFill>
              <a:latin typeface="Overpass Light" panose="00000400000000000000" pitchFamily="2" charset="0"/>
            </a:endParaRPr>
          </a:p>
          <a:p>
            <a:pPr lvl="5"/>
            <a:r>
              <a:rPr lang="uk-UA" sz="1800" dirty="0">
                <a:solidFill>
                  <a:schemeClr val="tx2"/>
                </a:solidFill>
                <a:latin typeface="Overpass Light" panose="00000400000000000000" pitchFamily="2" charset="0"/>
              </a:rPr>
              <a:t>нестійкі предмети</a:t>
            </a:r>
            <a:endParaRPr lang="en-GB" sz="1800" dirty="0">
              <a:solidFill>
                <a:schemeClr val="tx2"/>
              </a:solidFill>
              <a:latin typeface="Overpass Light" panose="00000400000000000000" pitchFamily="2" charset="0"/>
            </a:endParaRPr>
          </a:p>
          <a:p>
            <a:pPr lvl="5"/>
            <a:r>
              <a:rPr lang="uk-UA" sz="1800" dirty="0">
                <a:solidFill>
                  <a:schemeClr val="tx2"/>
                </a:solidFill>
                <a:latin typeface="Overpass Light" panose="00000400000000000000" pitchFamily="2" charset="0"/>
              </a:rPr>
              <a:t>електричний струм</a:t>
            </a:r>
            <a:endParaRPr lang="en-GB" sz="1800" dirty="0">
              <a:solidFill>
                <a:schemeClr val="tx2"/>
              </a:solidFill>
              <a:latin typeface="Overpass Light" panose="00000400000000000000" pitchFamily="2" charset="0"/>
            </a:endParaRPr>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28" name="Slide Number Placeholder 27"/>
          <p:cNvSpPr>
            <a:spLocks noGrp="1"/>
          </p:cNvSpPr>
          <p:nvPr>
            <p:ph type="sldNum" sz="quarter" idx="12"/>
          </p:nvPr>
        </p:nvSpPr>
        <p:spPr/>
        <p:txBody>
          <a:bodyPr/>
          <a:lstStyle/>
          <a:p>
            <a:fld id="{856227C0-AD57-4F9B-BAE3-EEFB0D0EE427}" type="slidenum">
              <a:rPr lang="en-GB" smtClean="0"/>
              <a:t>24</a:t>
            </a:fld>
            <a:endParaRPr lang="en-GB"/>
          </a:p>
        </p:txBody>
      </p:sp>
    </p:spTree>
    <p:extLst>
      <p:ext uri="{BB962C8B-B14F-4D97-AF65-F5344CB8AC3E}">
        <p14:creationId xmlns:p14="http://schemas.microsoft.com/office/powerpoint/2010/main" val="2437050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00698" y="1436185"/>
            <a:ext cx="11210924" cy="720000"/>
          </a:xfrm>
          <a:noFill/>
        </p:spPr>
        <p:txBody>
          <a:bodyPr/>
          <a:lstStyle/>
          <a:p>
            <a:r>
              <a:rPr lang="uk-UA" b="0" dirty="0"/>
              <a:t>Професійні фактори, небезпечні для здоров’я </a:t>
            </a:r>
            <a:endParaRPr lang="en-GB" b="0" dirty="0"/>
          </a:p>
        </p:txBody>
      </p:sp>
      <p:sp>
        <p:nvSpPr>
          <p:cNvPr id="5" name="Content Placeholder 4"/>
          <p:cNvSpPr>
            <a:spLocks noGrp="1"/>
          </p:cNvSpPr>
          <p:nvPr>
            <p:ph idx="1"/>
          </p:nvPr>
        </p:nvSpPr>
        <p:spPr>
          <a:xfrm>
            <a:off x="490537" y="2393950"/>
            <a:ext cx="7241351" cy="3482975"/>
          </a:xfrm>
        </p:spPr>
        <p:txBody>
          <a:bodyPr/>
          <a:lstStyle/>
          <a:p>
            <a:pPr lvl="2"/>
            <a:r>
              <a:rPr lang="uk-UA" dirty="0">
                <a:solidFill>
                  <a:schemeClr val="tx2"/>
                </a:solidFill>
                <a:latin typeface="Overpass Light" panose="00000400000000000000" pitchFamily="2" charset="0"/>
              </a:rPr>
              <a:t>Будь-що, здатне створити або спричинити проблеми зі здоров'ям на роботі</a:t>
            </a:r>
          </a:p>
          <a:p>
            <a:pPr lvl="3"/>
            <a:r>
              <a:rPr lang="uk-UA" sz="1800" dirty="0"/>
              <a:t>Приклади</a:t>
            </a:r>
            <a:r>
              <a:rPr lang="en-GB" sz="1800" dirty="0"/>
              <a:t>:</a:t>
            </a:r>
          </a:p>
          <a:p>
            <a:pPr lvl="5"/>
            <a:r>
              <a:rPr lang="uk-UA" sz="1800" dirty="0">
                <a:solidFill>
                  <a:schemeClr val="tx2"/>
                </a:solidFill>
                <a:latin typeface="Overpass Light" panose="00000400000000000000" pitchFamily="2" charset="0"/>
              </a:rPr>
              <a:t>контакт із хімічними речовинами / пестицидами (інсектицидами, фунгіцидами, гербіцидами тощо)</a:t>
            </a:r>
            <a:endParaRPr lang="en-GB" sz="1800" dirty="0">
              <a:solidFill>
                <a:schemeClr val="tx2"/>
              </a:solidFill>
              <a:latin typeface="Overpass Light" panose="00000400000000000000" pitchFamily="2" charset="0"/>
            </a:endParaRPr>
          </a:p>
          <a:p>
            <a:pPr lvl="5"/>
            <a:r>
              <a:rPr lang="uk-UA" sz="1800" dirty="0">
                <a:solidFill>
                  <a:schemeClr val="tx2"/>
                </a:solidFill>
                <a:effectLst/>
                <a:latin typeface="Calibri" panose="020F0502020204030204" pitchFamily="34" charset="0"/>
                <a:ea typeface="Calibri" panose="020F0502020204030204" pitchFamily="34" charset="0"/>
              </a:rPr>
              <a:t>контакт із пилом від сільськогосподарських рослин або тварин</a:t>
            </a:r>
            <a:endParaRPr lang="en-GB" sz="1800" dirty="0">
              <a:solidFill>
                <a:schemeClr val="tx2"/>
              </a:solidFill>
              <a:latin typeface="Overpass Light" panose="00000400000000000000" pitchFamily="2" charset="0"/>
            </a:endParaRPr>
          </a:p>
          <a:p>
            <a:pPr lvl="5"/>
            <a:r>
              <a:rPr lang="uk-UA" sz="1800" dirty="0">
                <a:solidFill>
                  <a:schemeClr val="tx2"/>
                </a:solidFill>
                <a:effectLst/>
                <a:latin typeface="Calibri" panose="020F0502020204030204" pitchFamily="34" charset="0"/>
                <a:ea typeface="Calibri" panose="020F0502020204030204" pitchFamily="34" charset="0"/>
              </a:rPr>
              <a:t>регулярне чи епізодичне носіння вантажів</a:t>
            </a:r>
            <a:endParaRPr lang="en-GB" sz="1800" dirty="0">
              <a:solidFill>
                <a:schemeClr val="tx2"/>
              </a:solidFill>
              <a:latin typeface="Overpass Light" panose="00000400000000000000" pitchFamily="2" charset="0"/>
            </a:endParaRPr>
          </a:p>
          <a:p>
            <a:pPr lvl="5"/>
            <a:r>
              <a:rPr lang="uk-UA" sz="1800" dirty="0">
                <a:solidFill>
                  <a:schemeClr val="tx2"/>
                </a:solidFill>
                <a:latin typeface="Overpass Light" panose="00000400000000000000" pitchFamily="2" charset="0"/>
              </a:rPr>
              <a:t>фактори, небезпечні для психосоціального здоров’я</a:t>
            </a:r>
            <a:endParaRPr lang="en-GB" sz="1800" dirty="0">
              <a:solidFill>
                <a:schemeClr val="tx2"/>
              </a:solidFill>
              <a:latin typeface="Overpass Light" panose="00000400000000000000" pitchFamily="2" charset="0"/>
            </a:endParaRPr>
          </a:p>
          <a:p>
            <a:pPr lvl="5"/>
            <a:r>
              <a:rPr lang="uk-UA" sz="1800" dirty="0">
                <a:solidFill>
                  <a:schemeClr val="tx2"/>
                </a:solidFill>
                <a:latin typeface="Overpass Light" panose="00000400000000000000" pitchFamily="2" charset="0"/>
              </a:rPr>
              <a:t>тривалий час можуть бути прихованими</a:t>
            </a:r>
            <a:endParaRPr lang="en-GB" sz="1800" dirty="0">
              <a:solidFill>
                <a:schemeClr val="tx2"/>
              </a:solidFill>
              <a:latin typeface="Overpass Light" panose="00000400000000000000" pitchFamily="2" charset="0"/>
            </a:endParaRPr>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28" name="Slide Number Placeholder 27"/>
          <p:cNvSpPr>
            <a:spLocks noGrp="1"/>
          </p:cNvSpPr>
          <p:nvPr>
            <p:ph type="sldNum" sz="quarter" idx="12"/>
          </p:nvPr>
        </p:nvSpPr>
        <p:spPr/>
        <p:txBody>
          <a:bodyPr/>
          <a:lstStyle/>
          <a:p>
            <a:fld id="{856227C0-AD57-4F9B-BAE3-EEFB0D0EE427}" type="slidenum">
              <a:rPr lang="en-GB" smtClean="0"/>
              <a:t>25</a:t>
            </a:fld>
            <a:endParaRPr lang="en-GB"/>
          </a:p>
        </p:txBody>
      </p:sp>
      <p:pic>
        <p:nvPicPr>
          <p:cNvPr id="6" name="Picture 5">
            <a:extLst>
              <a:ext uri="{FF2B5EF4-FFF2-40B4-BE49-F238E27FC236}">
                <a16:creationId xmlns:a16="http://schemas.microsoft.com/office/drawing/2014/main" id="{54FD9343-E195-4849-B8C4-D01C85B8FFC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69852" y="1796185"/>
            <a:ext cx="4131610" cy="4208121"/>
          </a:xfrm>
          <a:prstGeom prst="rect">
            <a:avLst/>
          </a:prstGeom>
        </p:spPr>
      </p:pic>
    </p:spTree>
    <p:extLst>
      <p:ext uri="{BB962C8B-B14F-4D97-AF65-F5344CB8AC3E}">
        <p14:creationId xmlns:p14="http://schemas.microsoft.com/office/powerpoint/2010/main" val="24370509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descr="26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7345" y="970755"/>
            <a:ext cx="5034188" cy="5199529"/>
          </a:xfrm>
          <a:prstGeom prst="rect">
            <a:avLst/>
          </a:prstGeom>
        </p:spPr>
      </p:pic>
      <p:sp>
        <p:nvSpPr>
          <p:cNvPr id="2" name="Title 1"/>
          <p:cNvSpPr>
            <a:spLocks noGrp="1"/>
          </p:cNvSpPr>
          <p:nvPr>
            <p:ph type="title"/>
          </p:nvPr>
        </p:nvSpPr>
        <p:spPr>
          <a:xfrm>
            <a:off x="490538" y="1423195"/>
            <a:ext cx="5215781" cy="720000"/>
          </a:xfrm>
        </p:spPr>
        <p:txBody>
          <a:bodyPr/>
          <a:lstStyle/>
          <a:p>
            <a:r>
              <a:rPr lang="uk-UA" b="0" dirty="0"/>
              <a:t>Як небезпечні речовини потрапляють до організму?</a:t>
            </a:r>
            <a:endParaRPr lang="en-GB" b="0" dirty="0"/>
          </a:p>
        </p:txBody>
      </p:sp>
      <p:sp>
        <p:nvSpPr>
          <p:cNvPr id="3" name="Content Placeholder 2"/>
          <p:cNvSpPr>
            <a:spLocks noGrp="1"/>
          </p:cNvSpPr>
          <p:nvPr>
            <p:ph sz="half" idx="1"/>
          </p:nvPr>
        </p:nvSpPr>
        <p:spPr>
          <a:xfrm>
            <a:off x="509216" y="2428675"/>
            <a:ext cx="6179451" cy="2953554"/>
          </a:xfrm>
        </p:spPr>
        <p:txBody>
          <a:bodyPr/>
          <a:lstStyle/>
          <a:p>
            <a:pPr lvl="2">
              <a:spcBef>
                <a:spcPts val="0"/>
              </a:spcBef>
              <a:spcAft>
                <a:spcPts val="1200"/>
              </a:spcAft>
            </a:pPr>
            <a:r>
              <a:rPr lang="uk-UA" sz="1800" b="1" dirty="0">
                <a:solidFill>
                  <a:schemeClr val="tx2"/>
                </a:solidFill>
                <a:effectLst/>
                <a:latin typeface="Calibri" panose="020F0502020204030204" pitchFamily="34" charset="0"/>
                <a:ea typeface="Calibri" panose="020F0502020204030204" pitchFamily="34" charset="0"/>
              </a:rPr>
              <a:t>Вдихання</a:t>
            </a:r>
            <a:r>
              <a:rPr lang="uk-UA" sz="1800" dirty="0">
                <a:solidFill>
                  <a:schemeClr val="tx2"/>
                </a:solidFill>
                <a:effectLst/>
                <a:latin typeface="Calibri" panose="020F0502020204030204" pitchFamily="34" charset="0"/>
                <a:ea typeface="Calibri" panose="020F0502020204030204" pitchFamily="34" charset="0"/>
              </a:rPr>
              <a:t>: наприклад, газу, азбестових волокон, деревного пилу, цвілі тощо</a:t>
            </a:r>
            <a:endParaRPr lang="fr-CH" dirty="0">
              <a:solidFill>
                <a:schemeClr val="tx2"/>
              </a:solidFill>
              <a:latin typeface="Overpass Light" panose="00000400000000000000" pitchFamily="2" charset="0"/>
            </a:endParaRPr>
          </a:p>
          <a:p>
            <a:pPr lvl="2">
              <a:spcBef>
                <a:spcPts val="0"/>
              </a:spcBef>
              <a:spcAft>
                <a:spcPts val="1200"/>
              </a:spcAft>
            </a:pPr>
            <a:r>
              <a:rPr lang="uk-UA" b="1" dirty="0">
                <a:solidFill>
                  <a:schemeClr val="tx2"/>
                </a:solidFill>
                <a:latin typeface="Overpass Light" panose="00000400000000000000" pitchFamily="2" charset="0"/>
                <a:cs typeface="Overpass Light"/>
              </a:rPr>
              <a:t>Абсорбція через шкіру: </a:t>
            </a:r>
            <a:r>
              <a:rPr lang="uk-UA" dirty="0">
                <a:solidFill>
                  <a:schemeClr val="tx2"/>
                </a:solidFill>
                <a:latin typeface="Overpass Light" panose="00000400000000000000" pitchFamily="2" charset="0"/>
                <a:cs typeface="Overpass Light"/>
              </a:rPr>
              <a:t>наприклад, розчинника</a:t>
            </a:r>
            <a:endParaRPr lang="en-US" dirty="0">
              <a:solidFill>
                <a:schemeClr val="tx2"/>
              </a:solidFill>
              <a:latin typeface="Overpass Light" panose="00000400000000000000" pitchFamily="2" charset="0"/>
            </a:endParaRPr>
          </a:p>
          <a:p>
            <a:pPr lvl="2">
              <a:spcBef>
                <a:spcPts val="0"/>
              </a:spcBef>
              <a:spcAft>
                <a:spcPts val="1200"/>
              </a:spcAft>
            </a:pPr>
            <a:r>
              <a:rPr lang="uk-UA" b="1" dirty="0">
                <a:solidFill>
                  <a:schemeClr val="tx2"/>
                </a:solidFill>
                <a:latin typeface="Overpass Light" panose="00000400000000000000" pitchFamily="2" charset="0"/>
                <a:cs typeface="Overpass Light"/>
              </a:rPr>
              <a:t>Потрапляння всередину/ковтання</a:t>
            </a:r>
            <a:r>
              <a:rPr lang="en-US" b="1" dirty="0">
                <a:solidFill>
                  <a:schemeClr val="tx2"/>
                </a:solidFill>
                <a:latin typeface="Overpass Light" panose="00000400000000000000" pitchFamily="2" charset="0"/>
                <a:cs typeface="Overpass Light"/>
              </a:rPr>
              <a:t>: </a:t>
            </a:r>
            <a:r>
              <a:rPr lang="uk-UA" dirty="0">
                <a:solidFill>
                  <a:schemeClr val="tx2"/>
                </a:solidFill>
                <a:latin typeface="Overpass Light" panose="00000400000000000000" pitchFamily="2" charset="0"/>
                <a:cs typeface="Overpass Light"/>
              </a:rPr>
              <a:t>наприклад, хімічної речовини, що зберігається в пляшці без етикетки</a:t>
            </a:r>
            <a:endParaRPr lang="en-US" dirty="0">
              <a:solidFill>
                <a:schemeClr val="tx2"/>
              </a:solidFill>
              <a:latin typeface="Overpass Light" panose="00000400000000000000" pitchFamily="2" charset="0"/>
              <a:cs typeface="Overpass Light"/>
            </a:endParaRPr>
          </a:p>
          <a:p>
            <a:r>
              <a:rPr lang="uk-UA" dirty="0">
                <a:solidFill>
                  <a:schemeClr val="tx2"/>
                </a:solidFill>
                <a:latin typeface="Overpass Light" panose="00000400000000000000" pitchFamily="2" charset="0"/>
                <a:cs typeface="Overpass Light"/>
              </a:rPr>
              <a:t>Абсорбція означає надходження речовини з навколишнього середовища до організму</a:t>
            </a:r>
            <a:endParaRPr lang="fr-CH"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26</a:t>
            </a:fld>
            <a:endParaRPr lang="en-GB"/>
          </a:p>
        </p:txBody>
      </p:sp>
    </p:spTree>
    <p:extLst>
      <p:ext uri="{BB962C8B-B14F-4D97-AF65-F5344CB8AC3E}">
        <p14:creationId xmlns:p14="http://schemas.microsoft.com/office/powerpoint/2010/main" val="2473806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9216" y="1443049"/>
            <a:ext cx="5523746" cy="720000"/>
          </a:xfrm>
        </p:spPr>
        <p:txBody>
          <a:bodyPr/>
          <a:lstStyle/>
          <a:p>
            <a:r>
              <a:rPr lang="uk-UA" b="0" dirty="0"/>
              <a:t>Фактори, небезпечні для психосоціального здоров’я</a:t>
            </a:r>
            <a:endParaRPr lang="en-GB" b="0" dirty="0"/>
          </a:p>
        </p:txBody>
      </p:sp>
      <p:sp>
        <p:nvSpPr>
          <p:cNvPr id="3" name="Content Placeholder 2"/>
          <p:cNvSpPr>
            <a:spLocks noGrp="1"/>
          </p:cNvSpPr>
          <p:nvPr>
            <p:ph sz="half" idx="1"/>
          </p:nvPr>
        </p:nvSpPr>
        <p:spPr>
          <a:xfrm>
            <a:off x="509216" y="2476612"/>
            <a:ext cx="5990694" cy="3482976"/>
          </a:xfrm>
        </p:spPr>
        <p:txBody>
          <a:bodyPr/>
          <a:lstStyle/>
          <a:p>
            <a:pPr lvl="2"/>
            <a:r>
              <a:rPr lang="uk-UA" sz="1800" b="1" dirty="0">
                <a:solidFill>
                  <a:schemeClr val="tx2"/>
                </a:solidFill>
                <a:effectLst/>
                <a:latin typeface="Calibri" panose="020F0502020204030204" pitchFamily="34" charset="0"/>
                <a:ea typeface="Calibri" panose="020F0502020204030204" pitchFamily="34" charset="0"/>
              </a:rPr>
              <a:t>Стрес, пов’язаний з роботою:</a:t>
            </a:r>
            <a:r>
              <a:rPr lang="uk-UA" sz="1800" i="1" dirty="0">
                <a:solidFill>
                  <a:schemeClr val="tx2"/>
                </a:solidFill>
                <a:effectLst/>
                <a:latin typeface="Calibri" panose="020F0502020204030204" pitchFamily="34" charset="0"/>
                <a:ea typeface="Calibri" panose="020F0502020204030204" pitchFamily="34" charset="0"/>
              </a:rPr>
              <a:t> </a:t>
            </a:r>
            <a:r>
              <a:rPr lang="uk-UA" sz="1800" dirty="0">
                <a:solidFill>
                  <a:schemeClr val="tx2"/>
                </a:solidFill>
                <a:effectLst/>
                <a:latin typeface="Calibri" panose="020F0502020204030204" pitchFamily="34" charset="0"/>
                <a:ea typeface="Calibri" panose="020F0502020204030204" pitchFamily="34" charset="0"/>
              </a:rPr>
              <a:t>вимоги робочого завдання не відповідають спроможності, ресурсам або потребам працівників або перевищують їх</a:t>
            </a:r>
            <a:endParaRPr lang="en-GB" dirty="0">
              <a:solidFill>
                <a:schemeClr val="tx2"/>
              </a:solidFill>
              <a:latin typeface="Overpass Light"/>
              <a:cs typeface="Overpass Light"/>
            </a:endParaRPr>
          </a:p>
          <a:p>
            <a:pPr lvl="2"/>
            <a:r>
              <a:rPr lang="uk-UA" sz="1800" b="1" dirty="0">
                <a:solidFill>
                  <a:schemeClr val="tx2"/>
                </a:solidFill>
                <a:effectLst/>
                <a:latin typeface="Calibri" panose="020F0502020204030204" pitchFamily="34" charset="0"/>
                <a:ea typeface="Calibri" panose="020F0502020204030204" pitchFamily="34" charset="0"/>
              </a:rPr>
              <a:t>Насильство та домагання:</a:t>
            </a:r>
            <a:r>
              <a:rPr lang="uk-UA" sz="1800" i="1" dirty="0">
                <a:solidFill>
                  <a:schemeClr val="tx2"/>
                </a:solidFill>
                <a:effectLst/>
                <a:latin typeface="Calibri" panose="020F0502020204030204" pitchFamily="34" charset="0"/>
                <a:ea typeface="Calibri" panose="020F0502020204030204" pitchFamily="34" charset="0"/>
              </a:rPr>
              <a:t> </a:t>
            </a:r>
            <a:r>
              <a:rPr lang="uk-UA" sz="1800" dirty="0">
                <a:solidFill>
                  <a:schemeClr val="tx2"/>
                </a:solidFill>
                <a:effectLst/>
                <a:latin typeface="Calibri" panose="020F0502020204030204" pitchFamily="34" charset="0"/>
                <a:ea typeface="Calibri" panose="020F0502020204030204" pitchFamily="34" charset="0"/>
              </a:rPr>
              <a:t>неприйнятна поведінка і практика або погрози такими діями, одиничні чи багаторазові, що завдають фізичної, психологічної, сексуальної чи економічної шкоди, призводять або можуть призвести до такої шкоди</a:t>
            </a:r>
            <a:endParaRPr lang="en-GB" dirty="0">
              <a:solidFill>
                <a:schemeClr val="tx2"/>
              </a:solidFill>
              <a:latin typeface="Overpass Light"/>
              <a:cs typeface="Overpass Light"/>
            </a:endParaRPr>
          </a:p>
          <a:p>
            <a:pPr lvl="2"/>
            <a:r>
              <a:rPr lang="uk-UA" sz="1800" b="1" dirty="0">
                <a:solidFill>
                  <a:schemeClr val="tx2"/>
                </a:solidFill>
                <a:effectLst/>
                <a:latin typeface="Calibri" panose="020F0502020204030204" pitchFamily="34" charset="0"/>
                <a:ea typeface="Calibri" panose="020F0502020204030204" pitchFamily="34" charset="0"/>
              </a:rPr>
              <a:t>Ґендерно зумовлене насильство та домагання:</a:t>
            </a:r>
            <a:r>
              <a:rPr lang="uk-UA" sz="1800" i="1" dirty="0">
                <a:solidFill>
                  <a:schemeClr val="tx2"/>
                </a:solidFill>
                <a:effectLst/>
                <a:latin typeface="Calibri" panose="020F0502020204030204" pitchFamily="34" charset="0"/>
                <a:ea typeface="Calibri" panose="020F0502020204030204" pitchFamily="34" charset="0"/>
              </a:rPr>
              <a:t> </a:t>
            </a:r>
            <a:r>
              <a:rPr lang="uk-UA" sz="1800" dirty="0">
                <a:solidFill>
                  <a:schemeClr val="tx2"/>
                </a:solidFill>
                <a:effectLst/>
                <a:latin typeface="Calibri" panose="020F0502020204030204" pitchFamily="34" charset="0"/>
                <a:ea typeface="Calibri" panose="020F0502020204030204" pitchFamily="34" charset="0"/>
              </a:rPr>
              <a:t>означають насильство та домагання, спрямовані на людей через їхню стать чи ґендер</a:t>
            </a:r>
            <a:endParaRPr lang="en-GB" b="0" dirty="0">
              <a:solidFill>
                <a:schemeClr val="tx2"/>
              </a:solidFill>
              <a:latin typeface="Overpass Light"/>
              <a:cs typeface="Overpass Light"/>
            </a:endParaRPr>
          </a:p>
          <a:p>
            <a:pPr lvl="2"/>
            <a:endParaRPr lang="en-US"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27</a:t>
            </a:fld>
            <a:endParaRPr lang="en-GB"/>
          </a:p>
        </p:txBody>
      </p:sp>
      <p:pic>
        <p:nvPicPr>
          <p:cNvPr id="9" name="Imagen 8" descr="27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03252" y="1273633"/>
            <a:ext cx="5364755" cy="4912014"/>
          </a:xfrm>
          <a:prstGeom prst="rect">
            <a:avLst/>
          </a:prstGeom>
        </p:spPr>
      </p:pic>
    </p:spTree>
    <p:extLst>
      <p:ext uri="{BB962C8B-B14F-4D97-AF65-F5344CB8AC3E}">
        <p14:creationId xmlns:p14="http://schemas.microsoft.com/office/powerpoint/2010/main" val="4293832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itle 1"/>
          <p:cNvSpPr>
            <a:spLocks noGrp="1"/>
          </p:cNvSpPr>
          <p:nvPr>
            <p:ph type="title"/>
          </p:nvPr>
        </p:nvSpPr>
        <p:spPr>
          <a:xfrm>
            <a:off x="490538" y="1423195"/>
            <a:ext cx="5523746" cy="720000"/>
          </a:xfrm>
        </p:spPr>
        <p:txBody>
          <a:bodyPr/>
          <a:lstStyle/>
          <a:p>
            <a:r>
              <a:rPr lang="uk-UA" b="0" dirty="0"/>
              <a:t>Ризик</a:t>
            </a:r>
            <a:endParaRPr lang="en-GB" b="0" dirty="0"/>
          </a:p>
        </p:txBody>
      </p:sp>
      <p:sp>
        <p:nvSpPr>
          <p:cNvPr id="3" name="Content Placeholder 2"/>
          <p:cNvSpPr>
            <a:spLocks noGrp="1"/>
          </p:cNvSpPr>
          <p:nvPr>
            <p:ph sz="half" idx="1"/>
          </p:nvPr>
        </p:nvSpPr>
        <p:spPr>
          <a:xfrm>
            <a:off x="524896" y="1818090"/>
            <a:ext cx="4554942" cy="3482976"/>
          </a:xfrm>
        </p:spPr>
        <p:txBody>
          <a:bodyPr/>
          <a:lstStyle/>
          <a:p>
            <a:pPr marL="0" lvl="2" indent="0">
              <a:buNone/>
            </a:pPr>
            <a:endParaRPr lang="en-GB" dirty="0">
              <a:solidFill>
                <a:schemeClr val="tx2"/>
              </a:solidFill>
              <a:latin typeface="Overpass Light"/>
              <a:cs typeface="Overpass Light"/>
            </a:endParaRPr>
          </a:p>
          <a:p>
            <a:pPr lvl="2"/>
            <a:r>
              <a:rPr lang="uk-UA" b="1" dirty="0">
                <a:solidFill>
                  <a:schemeClr val="accent2"/>
                </a:solidFill>
                <a:latin typeface="Overpass Light"/>
                <a:cs typeface="Overpass Light"/>
              </a:rPr>
              <a:t>Ризик</a:t>
            </a:r>
            <a:r>
              <a:rPr lang="en-US" b="1" dirty="0">
                <a:solidFill>
                  <a:schemeClr val="accent2"/>
                </a:solidFill>
                <a:latin typeface="Overpass Light"/>
                <a:cs typeface="Overpass Light"/>
              </a:rPr>
              <a:t> = </a:t>
            </a:r>
            <a:r>
              <a:rPr lang="uk-UA" b="1" dirty="0">
                <a:solidFill>
                  <a:schemeClr val="accent2"/>
                </a:solidFill>
                <a:latin typeface="Overpass Light"/>
                <a:cs typeface="Overpass Light"/>
              </a:rPr>
              <a:t>імовірність</a:t>
            </a:r>
            <a:r>
              <a:rPr lang="en-US" b="1" dirty="0">
                <a:solidFill>
                  <a:schemeClr val="accent2"/>
                </a:solidFill>
                <a:latin typeface="Overpass Light"/>
                <a:cs typeface="Overpass Light"/>
              </a:rPr>
              <a:t> </a:t>
            </a:r>
            <a:r>
              <a:rPr lang="uk-UA" b="1" dirty="0">
                <a:solidFill>
                  <a:schemeClr val="accent2"/>
                </a:solidFill>
                <a:latin typeface="Overpass Light"/>
                <a:cs typeface="Overpass Light"/>
              </a:rPr>
              <a:t>шкоди Х</a:t>
            </a:r>
            <a:r>
              <a:rPr lang="en-US" b="1" dirty="0">
                <a:solidFill>
                  <a:schemeClr val="accent2"/>
                </a:solidFill>
                <a:latin typeface="Overpass Light"/>
                <a:cs typeface="Overpass Light"/>
              </a:rPr>
              <a:t> </a:t>
            </a:r>
            <a:r>
              <a:rPr lang="uk-UA" b="1" dirty="0">
                <a:solidFill>
                  <a:schemeClr val="accent2"/>
                </a:solidFill>
                <a:latin typeface="Overpass Light"/>
                <a:cs typeface="Overpass Light"/>
              </a:rPr>
              <a:t>тяжкість шкоди</a:t>
            </a:r>
            <a:endParaRPr lang="en-US" b="1" dirty="0">
              <a:solidFill>
                <a:schemeClr val="accent2"/>
              </a:solidFill>
              <a:latin typeface="Overpass Light"/>
              <a:cs typeface="Overpass Light"/>
            </a:endParaRPr>
          </a:p>
          <a:p>
            <a:pPr marL="0" lvl="2" indent="0">
              <a:buNone/>
            </a:pPr>
            <a:endParaRPr lang="en-US" dirty="0">
              <a:solidFill>
                <a:schemeClr val="tx2"/>
              </a:solidFill>
              <a:latin typeface="Overpass Light"/>
              <a:cs typeface="Overpass Light"/>
            </a:endParaRPr>
          </a:p>
          <a:p>
            <a:pPr lvl="2"/>
            <a:r>
              <a:rPr lang="uk-UA" sz="1800" dirty="0">
                <a:effectLst/>
                <a:latin typeface="Calibri" panose="020F0502020204030204" pitchFamily="34" charset="0"/>
                <a:ea typeface="Calibri" panose="020F0502020204030204" pitchFamily="34" charset="0"/>
              </a:rPr>
              <a:t>Ризик </a:t>
            </a:r>
            <a:r>
              <a:rPr lang="en-US" sz="1800" dirty="0">
                <a:effectLst/>
                <a:latin typeface="Calibri" panose="020F0502020204030204" pitchFamily="34" charset="0"/>
                <a:ea typeface="Calibri" panose="020F0502020204030204" pitchFamily="34" charset="0"/>
              </a:rPr>
              <a:t>—</a:t>
            </a:r>
            <a:r>
              <a:rPr lang="uk-UA" sz="1800" dirty="0">
                <a:effectLst/>
                <a:latin typeface="Calibri" panose="020F0502020204030204" pitchFamily="34" charset="0"/>
                <a:ea typeface="Calibri" panose="020F0502020204030204" pitchFamily="34" charset="0"/>
              </a:rPr>
              <a:t> це поєднання </a:t>
            </a:r>
            <a:r>
              <a:rPr lang="uk-UA" sz="1800" b="1" dirty="0">
                <a:solidFill>
                  <a:schemeClr val="accent2"/>
                </a:solidFill>
                <a:effectLst/>
                <a:latin typeface="Calibri" panose="020F0502020204030204" pitchFamily="34" charset="0"/>
                <a:ea typeface="Calibri" panose="020F0502020204030204" pitchFamily="34" charset="0"/>
              </a:rPr>
              <a:t>імовірності</a:t>
            </a:r>
            <a:br>
              <a:rPr lang="en-US" sz="1800" b="1" dirty="0">
                <a:solidFill>
                  <a:schemeClr val="accent2"/>
                </a:solidFill>
                <a:effectLst/>
                <a:latin typeface="Calibri" panose="020F0502020204030204" pitchFamily="34" charset="0"/>
                <a:ea typeface="Calibri" panose="020F0502020204030204" pitchFamily="34" charset="0"/>
              </a:rPr>
            </a:br>
            <a:r>
              <a:rPr lang="uk-UA" sz="1800" dirty="0">
                <a:effectLst/>
                <a:latin typeface="Calibri" panose="020F0502020204030204" pitchFamily="34" charset="0"/>
                <a:ea typeface="Calibri" panose="020F0502020204030204" pitchFamily="34" charset="0"/>
              </a:rPr>
              <a:t>(високої чи низької) того, що небезпечний фактор завдасть шкоди, разом із показником </a:t>
            </a:r>
            <a:r>
              <a:rPr lang="uk-UA" sz="1800" b="1" dirty="0">
                <a:solidFill>
                  <a:schemeClr val="accent2"/>
                </a:solidFill>
                <a:effectLst/>
                <a:latin typeface="Calibri" panose="020F0502020204030204" pitchFamily="34" charset="0"/>
                <a:ea typeface="Calibri" panose="020F0502020204030204" pitchFamily="34" charset="0"/>
              </a:rPr>
              <a:t>можливої тяжкості шкоди</a:t>
            </a:r>
            <a:endParaRPr lang="en-US" b="1" dirty="0">
              <a:solidFill>
                <a:schemeClr val="accent2"/>
              </a:solidFill>
              <a:latin typeface="Overpass Light"/>
              <a:cs typeface="Overpass Light"/>
            </a:endParaRPr>
          </a:p>
          <a:p>
            <a:pPr lvl="2"/>
            <a:endParaRPr lang="en-US" dirty="0">
              <a:solidFill>
                <a:schemeClr val="tx2"/>
              </a:solidFill>
              <a:latin typeface="Overpass Light"/>
              <a:cs typeface="Overpass Light"/>
            </a:endParaRPr>
          </a:p>
          <a:p>
            <a:pPr lvl="2"/>
            <a:r>
              <a:rPr lang="uk-UA" sz="1800" b="1" dirty="0">
                <a:solidFill>
                  <a:schemeClr val="accent2"/>
                </a:solidFill>
                <a:effectLst/>
                <a:latin typeface="Calibri" panose="020F0502020204030204" pitchFamily="34" charset="0"/>
                <a:ea typeface="Calibri" panose="020F0502020204030204" pitchFamily="34" charset="0"/>
              </a:rPr>
              <a:t>Прийнятний ризик</a:t>
            </a:r>
            <a:r>
              <a:rPr lang="uk-UA" sz="1800" dirty="0">
                <a:effectLst/>
                <a:latin typeface="Calibri" panose="020F0502020204030204" pitchFamily="34" charset="0"/>
                <a:ea typeface="Calibri" panose="020F0502020204030204" pitchFamily="34" charset="0"/>
              </a:rPr>
              <a:t> </a:t>
            </a:r>
            <a:r>
              <a:rPr lang="en-US" sz="1800" dirty="0">
                <a:effectLst/>
                <a:latin typeface="Calibri" panose="020F0502020204030204" pitchFamily="34" charset="0"/>
                <a:ea typeface="Calibri" panose="020F0502020204030204" pitchFamily="34" charset="0"/>
              </a:rPr>
              <a:t>—</a:t>
            </a:r>
            <a:r>
              <a:rPr lang="uk-UA" sz="1800" dirty="0">
                <a:effectLst/>
                <a:latin typeface="Calibri" panose="020F0502020204030204" pitchFamily="34" charset="0"/>
                <a:ea typeface="Calibri" panose="020F0502020204030204" pitchFamily="34" charset="0"/>
              </a:rPr>
              <a:t> це ступінь, до якого особа, організація чи суспільство готові терпіти фактор, що становить небезпеку хвороби чи травми</a:t>
            </a:r>
            <a:endParaRPr lang="en-US"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28</a:t>
            </a:fld>
            <a:endParaRPr lang="en-GB"/>
          </a:p>
        </p:txBody>
      </p:sp>
      <p:pic>
        <p:nvPicPr>
          <p:cNvPr id="4" name="Imagen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48949" y="2550197"/>
            <a:ext cx="6617525" cy="249873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069616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0" dirty="0"/>
              <a:t>Який небезпечний фактор присутній тут?</a:t>
            </a:r>
            <a:endParaRPr lang="es-ES" b="0" dirty="0"/>
          </a:p>
        </p:txBody>
      </p:sp>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29</a:t>
            </a:fld>
            <a:endParaRPr lang="en-GB"/>
          </a:p>
        </p:txBody>
      </p:sp>
      <p:sp>
        <p:nvSpPr>
          <p:cNvPr id="12" name="Marcador de contenido 11"/>
          <p:cNvSpPr>
            <a:spLocks noGrp="1"/>
          </p:cNvSpPr>
          <p:nvPr>
            <p:ph type="body" sz="quarter" idx="13"/>
          </p:nvPr>
        </p:nvSpPr>
        <p:spPr>
          <a:xfrm>
            <a:off x="490538" y="3726498"/>
            <a:ext cx="5516723" cy="1655730"/>
          </a:xfrm>
        </p:spPr>
        <p:txBody>
          <a:bodyPr/>
          <a:lstStyle/>
          <a:p>
            <a:r>
              <a:rPr lang="uk-UA" b="1" dirty="0">
                <a:solidFill>
                  <a:srgbClr val="FA3C4B"/>
                </a:solidFill>
                <a:cs typeface="Overpass Bold"/>
              </a:rPr>
              <a:t>Пам'ятайте:</a:t>
            </a:r>
            <a:br>
              <a:rPr lang="en-GB" b="0" dirty="0">
                <a:latin typeface="Overpass Light"/>
                <a:cs typeface="Overpass Light"/>
              </a:rPr>
            </a:br>
            <a:br>
              <a:rPr lang="en-GB" b="0" dirty="0">
                <a:latin typeface="Overpass Light"/>
                <a:cs typeface="Overpass Light"/>
              </a:rPr>
            </a:br>
            <a:r>
              <a:rPr lang="uk-UA" altLang="en-US" b="0" u="sng" dirty="0">
                <a:solidFill>
                  <a:prstClr val="black"/>
                </a:solidFill>
                <a:latin typeface="Overpass Light"/>
                <a:cs typeface="Overpass Light"/>
              </a:rPr>
              <a:t>небезпечний фактор</a:t>
            </a:r>
            <a:r>
              <a:rPr lang="en-US" altLang="en-US" b="0" dirty="0">
                <a:solidFill>
                  <a:prstClr val="black"/>
                </a:solidFill>
                <a:latin typeface="Overpass Light"/>
                <a:cs typeface="Overpass Light"/>
              </a:rPr>
              <a:t> —</a:t>
            </a:r>
            <a:r>
              <a:rPr lang="uk-UA" altLang="en-US" b="0" dirty="0">
                <a:solidFill>
                  <a:prstClr val="black"/>
                </a:solidFill>
                <a:latin typeface="Overpass Light"/>
                <a:cs typeface="Overpass Light"/>
              </a:rPr>
              <a:t> це будь-що, здатне завдати шкоди</a:t>
            </a:r>
            <a:endParaRPr lang="en-GB" b="0" dirty="0">
              <a:latin typeface="Overpass Light"/>
              <a:cs typeface="Overpass Light"/>
            </a:endParaRPr>
          </a:p>
        </p:txBody>
      </p:sp>
      <p:pic>
        <p:nvPicPr>
          <p:cNvPr id="3" name="Imagen 2" descr="29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6775" y="1382460"/>
            <a:ext cx="3465576" cy="46055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158573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1" dirty="0">
                <a:solidFill>
                  <a:schemeClr val="accent2"/>
                </a:solidFill>
                <a:latin typeface="Overpass Light"/>
                <a:cs typeface="Overpass Light"/>
              </a:rPr>
              <a:t>Ризик</a:t>
            </a:r>
            <a:r>
              <a:rPr lang="en-US" b="1" dirty="0">
                <a:solidFill>
                  <a:schemeClr val="accent2"/>
                </a:solidFill>
                <a:latin typeface="Overpass Light"/>
                <a:cs typeface="Overpass Light"/>
              </a:rPr>
              <a:t> = </a:t>
            </a:r>
            <a:r>
              <a:rPr lang="uk-UA" b="1" dirty="0">
                <a:solidFill>
                  <a:schemeClr val="accent2"/>
                </a:solidFill>
                <a:latin typeface="Overpass Light"/>
                <a:cs typeface="Overpass Light"/>
              </a:rPr>
              <a:t>імовірність</a:t>
            </a:r>
            <a:r>
              <a:rPr lang="en-US" b="1" dirty="0">
                <a:solidFill>
                  <a:schemeClr val="accent2"/>
                </a:solidFill>
                <a:latin typeface="Overpass Light"/>
                <a:cs typeface="Overpass Light"/>
              </a:rPr>
              <a:t> </a:t>
            </a:r>
            <a:r>
              <a:rPr lang="uk-UA" b="1" dirty="0">
                <a:solidFill>
                  <a:schemeClr val="accent2"/>
                </a:solidFill>
                <a:latin typeface="Overpass Light"/>
                <a:cs typeface="Overpass Light"/>
              </a:rPr>
              <a:t>шкоди Х</a:t>
            </a:r>
            <a:r>
              <a:rPr lang="en-US" b="1" dirty="0">
                <a:solidFill>
                  <a:schemeClr val="accent2"/>
                </a:solidFill>
                <a:latin typeface="Overpass Light"/>
                <a:cs typeface="Overpass Light"/>
              </a:rPr>
              <a:t> </a:t>
            </a:r>
            <a:r>
              <a:rPr lang="uk-UA" b="1" dirty="0">
                <a:solidFill>
                  <a:schemeClr val="accent2"/>
                </a:solidFill>
                <a:latin typeface="Overpass Light"/>
                <a:cs typeface="Overpass Light"/>
              </a:rPr>
              <a:t>тяжкість шкоди</a:t>
            </a:r>
            <a:endParaRPr lang="es-ES" dirty="0"/>
          </a:p>
        </p:txBody>
      </p:sp>
      <p:pic>
        <p:nvPicPr>
          <p:cNvPr id="13" name="Marcador de contenido 12"/>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151476" y="2240870"/>
            <a:ext cx="3841694" cy="3727585"/>
          </a:xfrm>
          <a:prstGeom prst="rect">
            <a:avLst/>
          </a:prstGeom>
          <a:ln>
            <a:noFill/>
          </a:ln>
          <a:effectLst>
            <a:outerShdw blurRad="292100" dist="139700" dir="2700000" algn="tl" rotWithShape="0">
              <a:srgbClr val="333333">
                <a:alpha val="65000"/>
              </a:srgbClr>
            </a:outerShdw>
          </a:effectLst>
        </p:spPr>
      </p:pic>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30</a:t>
            </a:fld>
            <a:endParaRPr lang="en-GB"/>
          </a:p>
        </p:txBody>
      </p:sp>
      <p:pic>
        <p:nvPicPr>
          <p:cNvPr id="3" name="Imagen 2" descr="30a_slide-foto.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8471" y="2248275"/>
            <a:ext cx="3839015" cy="370951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790798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1" dirty="0">
                <a:solidFill>
                  <a:schemeClr val="accent2"/>
                </a:solidFill>
                <a:latin typeface="Overpass Light"/>
                <a:cs typeface="Overpass Light"/>
              </a:rPr>
              <a:t>Ризик</a:t>
            </a:r>
            <a:r>
              <a:rPr lang="en-US" b="1" dirty="0">
                <a:solidFill>
                  <a:schemeClr val="accent2"/>
                </a:solidFill>
                <a:latin typeface="Overpass Light"/>
                <a:cs typeface="Overpass Light"/>
              </a:rPr>
              <a:t> = </a:t>
            </a:r>
            <a:r>
              <a:rPr lang="uk-UA" b="1" dirty="0">
                <a:solidFill>
                  <a:schemeClr val="accent2"/>
                </a:solidFill>
                <a:latin typeface="Overpass Light"/>
                <a:cs typeface="Overpass Light"/>
              </a:rPr>
              <a:t>імовірність</a:t>
            </a:r>
            <a:r>
              <a:rPr lang="en-US" b="1" dirty="0">
                <a:solidFill>
                  <a:schemeClr val="accent2"/>
                </a:solidFill>
                <a:latin typeface="Overpass Light"/>
                <a:cs typeface="Overpass Light"/>
              </a:rPr>
              <a:t> </a:t>
            </a:r>
            <a:r>
              <a:rPr lang="uk-UA" b="1" dirty="0">
                <a:solidFill>
                  <a:schemeClr val="accent2"/>
                </a:solidFill>
                <a:latin typeface="Overpass Light"/>
                <a:cs typeface="Overpass Light"/>
              </a:rPr>
              <a:t>шкоди Х</a:t>
            </a:r>
            <a:r>
              <a:rPr lang="en-US" b="1" dirty="0">
                <a:solidFill>
                  <a:schemeClr val="accent2"/>
                </a:solidFill>
                <a:latin typeface="Overpass Light"/>
                <a:cs typeface="Overpass Light"/>
              </a:rPr>
              <a:t> </a:t>
            </a:r>
            <a:r>
              <a:rPr lang="uk-UA" b="1" dirty="0">
                <a:solidFill>
                  <a:schemeClr val="accent2"/>
                </a:solidFill>
                <a:latin typeface="Overpass Light"/>
                <a:cs typeface="Overpass Light"/>
              </a:rPr>
              <a:t>тяжкість шкоди</a:t>
            </a:r>
            <a:endParaRPr lang="es-ES" dirty="0"/>
          </a:p>
        </p:txBody>
      </p:sp>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31</a:t>
            </a:fld>
            <a:endParaRPr lang="en-GB"/>
          </a:p>
        </p:txBody>
      </p:sp>
      <p:cxnSp>
        <p:nvCxnSpPr>
          <p:cNvPr id="9" name="Conector recto de flecha 8"/>
          <p:cNvCxnSpPr/>
          <p:nvPr/>
        </p:nvCxnSpPr>
        <p:spPr>
          <a:xfrm flipV="1">
            <a:off x="7416050" y="3688507"/>
            <a:ext cx="3430244" cy="1446079"/>
          </a:xfrm>
          <a:prstGeom prst="straightConnector1">
            <a:avLst/>
          </a:prstGeom>
          <a:ln>
            <a:solidFill>
              <a:schemeClr val="accent2">
                <a:lumMod val="75000"/>
              </a:schemeClr>
            </a:solidFill>
            <a:tailEnd type="arrow"/>
          </a:ln>
        </p:spPr>
        <p:style>
          <a:lnRef idx="2">
            <a:schemeClr val="accent1"/>
          </a:lnRef>
          <a:fillRef idx="0">
            <a:schemeClr val="accent1"/>
          </a:fillRef>
          <a:effectRef idx="1">
            <a:schemeClr val="accent1"/>
          </a:effectRef>
          <a:fontRef idx="minor">
            <a:schemeClr val="tx1"/>
          </a:fontRef>
        </p:style>
      </p:cxnSp>
      <p:sp>
        <p:nvSpPr>
          <p:cNvPr id="11" name="Rectángulo 10"/>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10" name="Marcador de contenido 9"/>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1567891" y="2477553"/>
            <a:ext cx="3409784" cy="3354935"/>
          </a:xfrm>
          <a:prstGeom prst="rect">
            <a:avLst/>
          </a:prstGeom>
          <a:ln>
            <a:noFill/>
          </a:ln>
          <a:effectLst>
            <a:outerShdw blurRad="292100" dist="139700" dir="2700000" algn="tl" rotWithShape="0">
              <a:srgbClr val="333333">
                <a:alpha val="65000"/>
              </a:srgbClr>
            </a:outerShdw>
          </a:effectLst>
        </p:spPr>
      </p:pic>
      <p:pic>
        <p:nvPicPr>
          <p:cNvPr id="4" name="Marcador de contenido 3"/>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5822454" y="2479159"/>
            <a:ext cx="5220511" cy="33977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308495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0" dirty="0"/>
              <a:t>Рівні ризику та матриці ризиків</a:t>
            </a:r>
            <a:endParaRPr lang="es-ES" b="0" dirty="0"/>
          </a:p>
        </p:txBody>
      </p:sp>
      <p:sp>
        <p:nvSpPr>
          <p:cNvPr id="3" name="Marcador de contenido 2"/>
          <p:cNvSpPr>
            <a:spLocks noGrp="1"/>
          </p:cNvSpPr>
          <p:nvPr>
            <p:ph sz="half" idx="1"/>
          </p:nvPr>
        </p:nvSpPr>
        <p:spPr>
          <a:xfrm>
            <a:off x="476427" y="2596444"/>
            <a:ext cx="3001842" cy="3149490"/>
          </a:xfrm>
        </p:spPr>
        <p:txBody>
          <a:bodyPr/>
          <a:lstStyle/>
          <a:p>
            <a:pPr>
              <a:buClr>
                <a:schemeClr val="accent1"/>
              </a:buClr>
            </a:pPr>
            <a:r>
              <a:rPr lang="en-GB" b="0" dirty="0">
                <a:solidFill>
                  <a:srgbClr val="FA3C4B"/>
                </a:solidFill>
                <a:latin typeface="Overpass Light"/>
                <a:cs typeface="Overpass Light"/>
              </a:rPr>
              <a:t>▶︎  </a:t>
            </a:r>
            <a:r>
              <a:rPr lang="uk-UA" b="0" dirty="0">
                <a:solidFill>
                  <a:schemeClr val="tx2"/>
                </a:solidFill>
                <a:latin typeface="Overpass Light"/>
                <a:cs typeface="Overpass Light"/>
              </a:rPr>
              <a:t>На основі ймовірності настання й тяжкості наслідків (ушкодження здоров’я або порушення безпеки) здійснюється оцінка ризиків</a:t>
            </a:r>
            <a:br>
              <a:rPr lang="en-US" b="0" dirty="0">
                <a:solidFill>
                  <a:schemeClr val="tx2"/>
                </a:solidFill>
                <a:latin typeface="Overpass Light"/>
                <a:cs typeface="Overpass Light"/>
              </a:rPr>
            </a:br>
            <a:r>
              <a:rPr lang="uk-UA" b="0" dirty="0">
                <a:solidFill>
                  <a:schemeClr val="tx2"/>
                </a:solidFill>
                <a:latin typeface="Overpass Light"/>
                <a:cs typeface="Overpass Light"/>
              </a:rPr>
              <a:t>і визначається їхній рівень</a:t>
            </a:r>
            <a:endParaRPr lang="en-GB" b="0" dirty="0">
              <a:solidFill>
                <a:schemeClr val="tx2"/>
              </a:solidFill>
              <a:latin typeface="Overpass Light"/>
              <a:cs typeface="Overpass Light"/>
            </a:endParaRPr>
          </a:p>
          <a:p>
            <a:pPr>
              <a:buClr>
                <a:schemeClr val="accent1"/>
              </a:buClr>
            </a:pPr>
            <a:r>
              <a:rPr lang="en-GB" b="0" dirty="0">
                <a:solidFill>
                  <a:schemeClr val="tx2"/>
                </a:solidFill>
                <a:latin typeface="Overpass Light"/>
                <a:cs typeface="Overpass Light"/>
              </a:rPr>
              <a:t> </a:t>
            </a:r>
            <a:endParaRPr lang="es-ES" b="0" dirty="0">
              <a:solidFill>
                <a:schemeClr val="tx2"/>
              </a:solidFill>
              <a:latin typeface="Overpass Light"/>
              <a:cs typeface="Overpass Light"/>
            </a:endParaRPr>
          </a:p>
        </p:txBody>
      </p:sp>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32</a:t>
            </a:fld>
            <a:endParaRPr lang="en-GB"/>
          </a:p>
        </p:txBody>
      </p:sp>
      <p:pic>
        <p:nvPicPr>
          <p:cNvPr id="8" name="Picture 7">
            <a:extLst>
              <a:ext uri="{FF2B5EF4-FFF2-40B4-BE49-F238E27FC236}">
                <a16:creationId xmlns:a16="http://schemas.microsoft.com/office/drawing/2014/main" id="{A1535A85-6176-3C4D-83B7-C385C9BF9E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3100" y="2596444"/>
            <a:ext cx="7341696" cy="25256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16584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Імовірність настання події</a:t>
            </a:r>
            <a:endParaRPr lang="es-ES" b="0" dirty="0"/>
          </a:p>
        </p:txBody>
      </p:sp>
      <p:sp>
        <p:nvSpPr>
          <p:cNvPr id="3" name="Marcador de contenido 2"/>
          <p:cNvSpPr>
            <a:spLocks noGrp="1"/>
          </p:cNvSpPr>
          <p:nvPr>
            <p:ph sz="half" idx="1"/>
          </p:nvPr>
        </p:nvSpPr>
        <p:spPr>
          <a:xfrm>
            <a:off x="361217" y="2751666"/>
            <a:ext cx="3001842" cy="3216721"/>
          </a:xfrm>
        </p:spPr>
        <p:txBody>
          <a:bodyPr/>
          <a:lstStyle/>
          <a:p>
            <a:pPr lvl="0"/>
            <a:r>
              <a:rPr lang="en-GB" b="0" dirty="0">
                <a:solidFill>
                  <a:srgbClr val="FA3C4B"/>
                </a:solidFill>
                <a:latin typeface="Overpass Light"/>
                <a:cs typeface="Overpass Light"/>
              </a:rPr>
              <a:t>▶︎  </a:t>
            </a:r>
            <a:r>
              <a:rPr lang="uk-UA" b="0" dirty="0">
                <a:solidFill>
                  <a:schemeClr val="tx2"/>
                </a:solidFill>
                <a:latin typeface="Overpass Light"/>
                <a:cs typeface="Overpass Light"/>
              </a:rPr>
              <a:t>Подія малоймовірна</a:t>
            </a:r>
            <a:endParaRPr lang="en-GB" b="0" dirty="0">
              <a:solidFill>
                <a:schemeClr val="tx2"/>
              </a:solidFill>
              <a:latin typeface="Overpass Light"/>
              <a:cs typeface="Overpass Light"/>
            </a:endParaRPr>
          </a:p>
          <a:p>
            <a:pPr lvl="0"/>
            <a:r>
              <a:rPr lang="en-GB" b="0" dirty="0">
                <a:solidFill>
                  <a:srgbClr val="FA3C4B"/>
                </a:solidFill>
                <a:latin typeface="Overpass Light"/>
                <a:cs typeface="Overpass Light"/>
              </a:rPr>
              <a:t>▶︎   </a:t>
            </a:r>
            <a:r>
              <a:rPr lang="uk-UA" b="0" dirty="0">
                <a:solidFill>
                  <a:schemeClr val="tx2"/>
                </a:solidFill>
                <a:latin typeface="Overpass Light"/>
                <a:cs typeface="Overpass Light"/>
              </a:rPr>
              <a:t>Подія імовірна</a:t>
            </a:r>
            <a:endParaRPr lang="en-GB" b="0" dirty="0">
              <a:solidFill>
                <a:schemeClr val="tx2"/>
              </a:solidFill>
              <a:latin typeface="Overpass Light"/>
              <a:cs typeface="Overpass Light"/>
            </a:endParaRPr>
          </a:p>
          <a:p>
            <a:pPr lvl="0"/>
            <a:r>
              <a:rPr lang="en-GB" b="0" dirty="0">
                <a:solidFill>
                  <a:srgbClr val="FA3C4B"/>
                </a:solidFill>
                <a:latin typeface="Overpass Light"/>
                <a:cs typeface="Overpass Light"/>
              </a:rPr>
              <a:t>▶︎   </a:t>
            </a:r>
            <a:r>
              <a:rPr lang="uk-UA" b="0" dirty="0">
                <a:solidFill>
                  <a:schemeClr val="tx2"/>
                </a:solidFill>
                <a:latin typeface="Overpass Light"/>
                <a:cs typeface="Overpass Light"/>
              </a:rPr>
              <a:t>Подія дуже імовірна</a:t>
            </a:r>
            <a:endParaRPr lang="en-GB" b="0" dirty="0">
              <a:solidFill>
                <a:schemeClr val="tx2"/>
              </a:solidFill>
              <a:latin typeface="Overpass Light"/>
              <a:cs typeface="Overpass Light"/>
            </a:endParaRPr>
          </a:p>
          <a:p>
            <a:pPr>
              <a:buClr>
                <a:schemeClr val="accent1"/>
              </a:buClr>
            </a:pPr>
            <a:r>
              <a:rPr lang="en-GB" b="0" dirty="0">
                <a:solidFill>
                  <a:schemeClr val="tx2"/>
                </a:solidFill>
                <a:latin typeface="Overpass Light"/>
                <a:cs typeface="Overpass Light"/>
              </a:rPr>
              <a:t> </a:t>
            </a:r>
            <a:endParaRPr lang="es-ES" b="0" dirty="0">
              <a:solidFill>
                <a:schemeClr val="tx2"/>
              </a:solidFill>
              <a:latin typeface="Overpass Light"/>
              <a:cs typeface="Overpass Light"/>
            </a:endParaRPr>
          </a:p>
        </p:txBody>
      </p:sp>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33</a:t>
            </a:fld>
            <a:endParaRPr lang="en-GB"/>
          </a:p>
        </p:txBody>
      </p:sp>
      <p:sp>
        <p:nvSpPr>
          <p:cNvPr id="10" name="Rectángulo 9"/>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8" name="Picture 7">
            <a:extLst>
              <a:ext uri="{FF2B5EF4-FFF2-40B4-BE49-F238E27FC236}">
                <a16:creationId xmlns:a16="http://schemas.microsoft.com/office/drawing/2014/main" id="{D7687EA1-37BF-ED4D-A4C5-CE74EEA514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3100" y="2596443"/>
            <a:ext cx="7341696" cy="252566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531159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0" dirty="0"/>
              <a:t>Тяжкість шкоди</a:t>
            </a:r>
            <a:endParaRPr lang="es-ES" b="0" dirty="0"/>
          </a:p>
        </p:txBody>
      </p:sp>
      <p:sp>
        <p:nvSpPr>
          <p:cNvPr id="3" name="Marcador de contenido 2"/>
          <p:cNvSpPr>
            <a:spLocks noGrp="1"/>
          </p:cNvSpPr>
          <p:nvPr>
            <p:ph sz="half" idx="1"/>
          </p:nvPr>
        </p:nvSpPr>
        <p:spPr>
          <a:xfrm>
            <a:off x="375328" y="2895937"/>
            <a:ext cx="3001842" cy="2042952"/>
          </a:xfrm>
        </p:spPr>
        <p:txBody>
          <a:bodyPr/>
          <a:lstStyle/>
          <a:p>
            <a:pPr algn="just"/>
            <a:r>
              <a:rPr lang="en-GB" b="0" dirty="0">
                <a:solidFill>
                  <a:srgbClr val="FA3C4B"/>
                </a:solidFill>
                <a:latin typeface="Overpass Light"/>
                <a:cs typeface="Overpass Light"/>
              </a:rPr>
              <a:t>▶︎  </a:t>
            </a:r>
            <a:r>
              <a:rPr lang="uk-UA" b="0" dirty="0">
                <a:solidFill>
                  <a:schemeClr val="tx2"/>
                </a:solidFill>
                <a:latin typeface="Overpass Light"/>
                <a:cs typeface="Overpass Light"/>
              </a:rPr>
              <a:t>Незначна</a:t>
            </a:r>
            <a:endParaRPr lang="en-US" b="0" dirty="0">
              <a:solidFill>
                <a:schemeClr val="tx2"/>
              </a:solidFill>
              <a:latin typeface="Overpass Light"/>
              <a:cs typeface="Overpass Light"/>
            </a:endParaRPr>
          </a:p>
          <a:p>
            <a:pPr algn="just"/>
            <a:r>
              <a:rPr lang="en-GB" b="0" dirty="0">
                <a:solidFill>
                  <a:srgbClr val="FA3C4B"/>
                </a:solidFill>
                <a:latin typeface="Overpass Light"/>
                <a:cs typeface="Overpass Light"/>
              </a:rPr>
              <a:t>▶︎   </a:t>
            </a:r>
            <a:r>
              <a:rPr lang="uk-UA" b="0" dirty="0">
                <a:solidFill>
                  <a:schemeClr val="tx2"/>
                </a:solidFill>
                <a:latin typeface="Overpass Light"/>
                <a:cs typeface="Overpass Light"/>
              </a:rPr>
              <a:t>Помірна</a:t>
            </a:r>
            <a:endParaRPr lang="en-US" b="0" dirty="0">
              <a:solidFill>
                <a:schemeClr val="tx2"/>
              </a:solidFill>
              <a:latin typeface="Overpass Light"/>
              <a:cs typeface="Overpass Light"/>
            </a:endParaRPr>
          </a:p>
          <a:p>
            <a:pPr algn="just"/>
            <a:r>
              <a:rPr lang="en-GB" b="0" dirty="0">
                <a:solidFill>
                  <a:srgbClr val="FA3C4B"/>
                </a:solidFill>
                <a:latin typeface="Overpass Light"/>
                <a:cs typeface="Overpass Light"/>
              </a:rPr>
              <a:t>▶︎   </a:t>
            </a:r>
            <a:r>
              <a:rPr lang="uk-UA" b="0" dirty="0">
                <a:solidFill>
                  <a:schemeClr val="tx2"/>
                </a:solidFill>
                <a:latin typeface="Overpass Light"/>
                <a:cs typeface="Overpass Light"/>
              </a:rPr>
              <a:t>Дуже висока</a:t>
            </a:r>
            <a:endParaRPr lang="es-ES" b="0" dirty="0">
              <a:solidFill>
                <a:schemeClr val="tx2"/>
              </a:solidFill>
              <a:latin typeface="Overpass Light"/>
              <a:cs typeface="Overpass Light"/>
            </a:endParaRPr>
          </a:p>
        </p:txBody>
      </p:sp>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34</a:t>
            </a:fld>
            <a:endParaRPr lang="en-GB"/>
          </a:p>
        </p:txBody>
      </p:sp>
      <p:pic>
        <p:nvPicPr>
          <p:cNvPr id="10" name="Picture 9">
            <a:extLst>
              <a:ext uri="{FF2B5EF4-FFF2-40B4-BE49-F238E27FC236}">
                <a16:creationId xmlns:a16="http://schemas.microsoft.com/office/drawing/2014/main" id="{64C71EB9-A226-224B-8C2A-C71062626D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51245" y="2619800"/>
            <a:ext cx="7343551" cy="252630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34158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0" dirty="0"/>
              <a:t>Рівні ризику</a:t>
            </a:r>
            <a:endParaRPr lang="es-ES" b="0" dirty="0"/>
          </a:p>
        </p:txBody>
      </p:sp>
      <p:sp>
        <p:nvSpPr>
          <p:cNvPr id="3" name="Marcador de contenido 2"/>
          <p:cNvSpPr>
            <a:spLocks noGrp="1"/>
          </p:cNvSpPr>
          <p:nvPr>
            <p:ph sz="half" idx="1"/>
          </p:nvPr>
        </p:nvSpPr>
        <p:spPr>
          <a:xfrm>
            <a:off x="490537" y="2205922"/>
            <a:ext cx="6951985" cy="3754564"/>
          </a:xfrm>
        </p:spPr>
        <p:txBody>
          <a:bodyPr/>
          <a:lstStyle/>
          <a:p>
            <a:r>
              <a:rPr lang="uk-UA" b="0" dirty="0">
                <a:solidFill>
                  <a:schemeClr val="tx2"/>
                </a:solidFill>
                <a:latin typeface="Overpass Light" panose="00000400000000000000" pitchFamily="2" charset="0"/>
                <a:cs typeface="Overpass Light"/>
              </a:rPr>
              <a:t>Виберіть імовірність і тяжкість кожного небезпечного фактора. Орієнтовний рівень ризику</a:t>
            </a:r>
            <a:r>
              <a:rPr lang="en-US" b="0" dirty="0">
                <a:solidFill>
                  <a:schemeClr val="tx2"/>
                </a:solidFill>
                <a:latin typeface="Overpass Light" panose="00000400000000000000" pitchFamily="2" charset="0"/>
                <a:cs typeface="Overpass Light"/>
              </a:rPr>
              <a:t> — </a:t>
            </a:r>
            <a:r>
              <a:rPr lang="uk-UA" b="0" dirty="0">
                <a:solidFill>
                  <a:schemeClr val="tx2"/>
                </a:solidFill>
                <a:latin typeface="Overpass Light" panose="00000400000000000000" pitchFamily="2" charset="0"/>
                <a:cs typeface="Overpass Light"/>
              </a:rPr>
              <a:t>на перетині цих двох чинників.</a:t>
            </a:r>
            <a:endParaRPr lang="en-US" b="0" dirty="0">
              <a:solidFill>
                <a:schemeClr val="tx2"/>
              </a:solidFill>
              <a:latin typeface="Overpass Light" panose="00000400000000000000" pitchFamily="2" charset="0"/>
              <a:cs typeface="Overpass Light"/>
            </a:endParaRPr>
          </a:p>
          <a:p>
            <a:pPr>
              <a:lnSpc>
                <a:spcPct val="50000"/>
              </a:lnSpc>
            </a:pPr>
            <a:endParaRPr lang="en-US" b="0" dirty="0">
              <a:solidFill>
                <a:srgbClr val="000000"/>
              </a:solidFill>
              <a:latin typeface="Overpass Light" panose="00000400000000000000" pitchFamily="2" charset="0"/>
              <a:cs typeface="Overpass Light"/>
            </a:endParaRPr>
          </a:p>
          <a:p>
            <a:pPr algn="just"/>
            <a:r>
              <a:rPr lang="en-GB" b="0" dirty="0">
                <a:solidFill>
                  <a:srgbClr val="FA3C4B"/>
                </a:solidFill>
                <a:latin typeface="Overpass Light" panose="00000400000000000000" pitchFamily="2" charset="0"/>
                <a:cs typeface="Overpass Light"/>
              </a:rPr>
              <a:t>▶︎  </a:t>
            </a:r>
            <a:r>
              <a:rPr lang="uk-UA" b="0" dirty="0">
                <a:solidFill>
                  <a:srgbClr val="FA3C4B"/>
                </a:solidFill>
                <a:latin typeface="Overpass Light" panose="00000400000000000000" pitchFamily="2" charset="0"/>
                <a:cs typeface="Overpass Light"/>
              </a:rPr>
              <a:t> </a:t>
            </a:r>
            <a:r>
              <a:rPr lang="uk-UA" b="0" dirty="0">
                <a:solidFill>
                  <a:schemeClr val="tx2"/>
                </a:solidFill>
                <a:latin typeface="Overpass Light" panose="00000400000000000000" pitchFamily="2" charset="0"/>
                <a:cs typeface="Overpass Light"/>
              </a:rPr>
              <a:t>Низький ризик</a:t>
            </a:r>
            <a:endParaRPr lang="en-US" b="0" dirty="0">
              <a:solidFill>
                <a:schemeClr val="tx2"/>
              </a:solidFill>
              <a:latin typeface="Overpass Light" panose="00000400000000000000" pitchFamily="2" charset="0"/>
              <a:cs typeface="Overpass Light"/>
            </a:endParaRPr>
          </a:p>
          <a:p>
            <a:pPr algn="just"/>
            <a:r>
              <a:rPr lang="en-GB" b="0" dirty="0">
                <a:solidFill>
                  <a:srgbClr val="FA3C4B"/>
                </a:solidFill>
                <a:latin typeface="Overpass Light" panose="00000400000000000000" pitchFamily="2" charset="0"/>
                <a:cs typeface="Overpass Light"/>
              </a:rPr>
              <a:t>▶︎   </a:t>
            </a:r>
            <a:r>
              <a:rPr lang="uk-UA" b="0" dirty="0">
                <a:solidFill>
                  <a:schemeClr val="tx2"/>
                </a:solidFill>
                <a:latin typeface="Overpass Light" panose="00000400000000000000" pitchFamily="2" charset="0"/>
                <a:cs typeface="Overpass Light"/>
              </a:rPr>
              <a:t>Середній ризик</a:t>
            </a:r>
            <a:endParaRPr lang="en-US" b="0" dirty="0">
              <a:solidFill>
                <a:schemeClr val="tx2"/>
              </a:solidFill>
              <a:latin typeface="Overpass Light" panose="00000400000000000000" pitchFamily="2" charset="0"/>
              <a:cs typeface="Overpass Light"/>
            </a:endParaRPr>
          </a:p>
          <a:p>
            <a:pPr algn="just"/>
            <a:r>
              <a:rPr lang="en-GB" b="0" dirty="0">
                <a:solidFill>
                  <a:srgbClr val="FA3C4B"/>
                </a:solidFill>
                <a:latin typeface="Overpass Light" panose="00000400000000000000" pitchFamily="2" charset="0"/>
                <a:cs typeface="Overpass Light"/>
              </a:rPr>
              <a:t>▶︎   </a:t>
            </a:r>
            <a:r>
              <a:rPr lang="uk-UA" b="0" dirty="0">
                <a:solidFill>
                  <a:schemeClr val="tx2"/>
                </a:solidFill>
                <a:latin typeface="Overpass Light" panose="00000400000000000000" pitchFamily="2" charset="0"/>
                <a:cs typeface="Overpass Light"/>
              </a:rPr>
              <a:t>Високий ризик</a:t>
            </a:r>
            <a:endParaRPr lang="es-ES" b="0" dirty="0">
              <a:solidFill>
                <a:schemeClr val="tx2"/>
              </a:solidFill>
              <a:latin typeface="Overpass Light" panose="00000400000000000000" pitchFamily="2" charset="0"/>
              <a:cs typeface="Overpass Light"/>
            </a:endParaRPr>
          </a:p>
        </p:txBody>
      </p:sp>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35</a:t>
            </a:fld>
            <a:endParaRPr lang="en-GB"/>
          </a:p>
        </p:txBody>
      </p:sp>
      <p:pic>
        <p:nvPicPr>
          <p:cNvPr id="11" name="Picture 10">
            <a:extLst>
              <a:ext uri="{FF2B5EF4-FFF2-40B4-BE49-F238E27FC236}">
                <a16:creationId xmlns:a16="http://schemas.microsoft.com/office/drawing/2014/main" id="{4C76D7ED-ACAF-324B-B15B-9E9CD0A74A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59058" y="3198837"/>
            <a:ext cx="7772404" cy="26738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9045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3" name="Marcador de fecha 2"/>
          <p:cNvSpPr>
            <a:spLocks noGrp="1"/>
          </p:cNvSpPr>
          <p:nvPr>
            <p:ph type="dt" sz="half" idx="10"/>
          </p:nvPr>
        </p:nvSpPr>
        <p:spPr/>
        <p:txBody>
          <a:bodyPr/>
          <a:lstStyle/>
          <a:p>
            <a:r>
              <a:rPr lang="en-GB"/>
              <a:t>Date: Monday / 01 / October / 2019</a:t>
            </a:r>
          </a:p>
        </p:txBody>
      </p:sp>
      <p:sp>
        <p:nvSpPr>
          <p:cNvPr id="4" name="Marcador de pie de página 3"/>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36</a:t>
            </a:fld>
            <a:endParaRPr lang="en-GB"/>
          </a:p>
        </p:txBody>
      </p:sp>
      <p:sp>
        <p:nvSpPr>
          <p:cNvPr id="6" name="Marcador de texto 5"/>
          <p:cNvSpPr>
            <a:spLocks noGrp="1"/>
          </p:cNvSpPr>
          <p:nvPr>
            <p:ph type="body" sz="quarter" idx="13"/>
          </p:nvPr>
        </p:nvSpPr>
        <p:spPr>
          <a:xfrm>
            <a:off x="490538" y="2136588"/>
            <a:ext cx="7380000" cy="3760493"/>
          </a:xfrm>
        </p:spPr>
        <p:txBody>
          <a:bodyPr/>
          <a:lstStyle/>
          <a:p>
            <a:pPr lvl="0"/>
            <a:r>
              <a:rPr lang="uk-UA" sz="2500" dirty="0">
                <a:solidFill>
                  <a:schemeClr val="accent1"/>
                </a:solidFill>
                <a:cs typeface="Overpass Bold"/>
              </a:rPr>
              <a:t>Небезпечний фактор чи ризик</a:t>
            </a:r>
            <a:r>
              <a:rPr lang="en-GB" sz="2500" dirty="0">
                <a:solidFill>
                  <a:schemeClr val="accent1"/>
                </a:solidFill>
                <a:cs typeface="Overpass Bold"/>
              </a:rPr>
              <a:t>?</a:t>
            </a:r>
            <a:endParaRPr lang="en-GB" sz="2500" b="1" dirty="0">
              <a:solidFill>
                <a:schemeClr val="accent1"/>
              </a:solidFill>
              <a:latin typeface="Arial" pitchFamily="34" charset="0"/>
              <a:cs typeface="Arial" pitchFamily="34" charset="0"/>
            </a:endParaRPr>
          </a:p>
          <a:p>
            <a:r>
              <a:rPr lang="uk-UA" sz="2500" dirty="0">
                <a:solidFill>
                  <a:srgbClr val="FF0000"/>
                </a:solidFill>
                <a:cs typeface="Overpass Bold"/>
              </a:rPr>
              <a:t>Небезпечний фактор залишився</a:t>
            </a:r>
            <a:r>
              <a:rPr lang="en-GB" sz="2500" dirty="0">
                <a:solidFill>
                  <a:srgbClr val="FF0000"/>
                </a:solidFill>
                <a:cs typeface="Overpass Bold"/>
              </a:rPr>
              <a:t>?</a:t>
            </a:r>
          </a:p>
          <a:p>
            <a:pPr lvl="0"/>
            <a:r>
              <a:rPr lang="uk-UA" sz="2500" dirty="0">
                <a:solidFill>
                  <a:srgbClr val="00B050"/>
                </a:solidFill>
                <a:cs typeface="Overpass Bold"/>
              </a:rPr>
              <a:t>Прийнятний ризик</a:t>
            </a:r>
            <a:endParaRPr lang="en-GB" sz="2500" dirty="0">
              <a:solidFill>
                <a:srgbClr val="00B050"/>
              </a:solidFill>
              <a:cs typeface="Overpass Bold"/>
            </a:endParaRPr>
          </a:p>
          <a:p>
            <a:pPr marL="0" indent="0">
              <a:buNone/>
            </a:pPr>
            <a:endParaRPr lang="es-ES" sz="2500" dirty="0"/>
          </a:p>
        </p:txBody>
      </p:sp>
      <p:pic>
        <p:nvPicPr>
          <p:cNvPr id="10" name="Marcador de posición de imagen 7" descr="36b_slide-foto.jpg"/>
          <p:cNvPicPr>
            <a:picLocks noChangeAspect="1"/>
          </p:cNvPicPr>
          <p:nvPr/>
        </p:nvPicPr>
        <p:blipFill>
          <a:blip r:embed="rId3" cstate="print">
            <a:extLst>
              <a:ext uri="{28A0092B-C50C-407E-A947-70E740481C1C}">
                <a14:useLocalDpi xmlns:a14="http://schemas.microsoft.com/office/drawing/2010/main" val="0"/>
              </a:ext>
            </a:extLst>
          </a:blip>
          <a:srcRect l="8483" r="8483"/>
          <a:stretch>
            <a:fillRect/>
          </a:stretch>
        </p:blipFill>
        <p:spPr>
          <a:xfrm>
            <a:off x="8056351" y="2026775"/>
            <a:ext cx="3182934" cy="3181264"/>
          </a:xfrm>
          <a:prstGeom prst="rect">
            <a:avLst/>
          </a:prstGeom>
          <a:ln>
            <a:noFill/>
          </a:ln>
          <a:effectLst>
            <a:outerShdw blurRad="292100" dist="139700" dir="2700000" algn="tl" rotWithShape="0">
              <a:srgbClr val="333333">
                <a:alpha val="65000"/>
              </a:srgbClr>
            </a:outerShdw>
          </a:effectLst>
        </p:spPr>
      </p:pic>
      <p:pic>
        <p:nvPicPr>
          <p:cNvPr id="11" name="Imagen 10" descr="36_slide-ilus.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26248" y="3428998"/>
            <a:ext cx="2744290" cy="3296713"/>
          </a:xfrm>
          <a:prstGeom prst="rect">
            <a:avLst/>
          </a:prstGeom>
        </p:spPr>
      </p:pic>
    </p:spTree>
    <p:extLst>
      <p:ext uri="{BB962C8B-B14F-4D97-AF65-F5344CB8AC3E}">
        <p14:creationId xmlns:p14="http://schemas.microsoft.com/office/powerpoint/2010/main" val="24321130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71DA387-290A-8A49-828F-A43FEC297D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2943" y="1970270"/>
            <a:ext cx="5122762" cy="4510608"/>
          </a:xfrm>
          <a:prstGeom prst="rect">
            <a:avLst/>
          </a:prstGeom>
        </p:spPr>
      </p:pic>
      <p:sp>
        <p:nvSpPr>
          <p:cNvPr id="3" name="Marcador de fecha 2"/>
          <p:cNvSpPr>
            <a:spLocks noGrp="1"/>
          </p:cNvSpPr>
          <p:nvPr>
            <p:ph type="dt" sz="half" idx="10"/>
          </p:nvPr>
        </p:nvSpPr>
        <p:spPr/>
        <p:txBody>
          <a:bodyPr/>
          <a:lstStyle/>
          <a:p>
            <a:r>
              <a:rPr lang="en-GB"/>
              <a:t>Date: Monday / 01 / October / 2019</a:t>
            </a:r>
          </a:p>
        </p:txBody>
      </p:sp>
      <p:sp>
        <p:nvSpPr>
          <p:cNvPr id="5" name="Marcador de número de diapositiva 4"/>
          <p:cNvSpPr>
            <a:spLocks noGrp="1"/>
          </p:cNvSpPr>
          <p:nvPr>
            <p:ph type="sldNum" sz="quarter" idx="12"/>
          </p:nvPr>
        </p:nvSpPr>
        <p:spPr/>
        <p:txBody>
          <a:bodyPr/>
          <a:lstStyle/>
          <a:p>
            <a:fld id="{856227C0-AD57-4F9B-BAE3-EEFB0D0EE427}" type="slidenum">
              <a:rPr lang="en-GB" smtClean="0"/>
              <a:t>37</a:t>
            </a:fld>
            <a:endParaRPr lang="en-GB"/>
          </a:p>
        </p:txBody>
      </p:sp>
      <p:sp>
        <p:nvSpPr>
          <p:cNvPr id="2" name="Título 1"/>
          <p:cNvSpPr>
            <a:spLocks noGrp="1"/>
          </p:cNvSpPr>
          <p:nvPr>
            <p:ph type="title"/>
          </p:nvPr>
        </p:nvSpPr>
        <p:spPr>
          <a:xfrm>
            <a:off x="490538" y="1423195"/>
            <a:ext cx="11210924" cy="317275"/>
          </a:xfrm>
        </p:spPr>
        <p:txBody>
          <a:bodyPr/>
          <a:lstStyle/>
          <a:p>
            <a:r>
              <a:rPr lang="uk-UA" b="0" dirty="0"/>
              <a:t>Нещасні випадки на роботі й професійні захворювання</a:t>
            </a:r>
            <a:endParaRPr lang="es-ES" b="0" dirty="0"/>
          </a:p>
        </p:txBody>
      </p:sp>
      <p:sp>
        <p:nvSpPr>
          <p:cNvPr id="7" name="Rectángulo 6"/>
          <p:cNvSpPr/>
          <p:nvPr/>
        </p:nvSpPr>
        <p:spPr>
          <a:xfrm>
            <a:off x="450443" y="2049664"/>
            <a:ext cx="4422500" cy="923330"/>
          </a:xfrm>
          <a:prstGeom prst="rect">
            <a:avLst/>
          </a:prstGeom>
        </p:spPr>
        <p:txBody>
          <a:bodyPr wrap="square">
            <a:spAutoFit/>
          </a:bodyPr>
          <a:lstStyle/>
          <a:p>
            <a:pPr marL="285750" lvl="1" indent="-285750" eaLnBrk="0" fontAlgn="base" hangingPunct="0">
              <a:spcBef>
                <a:spcPct val="0"/>
              </a:spcBef>
              <a:spcAft>
                <a:spcPct val="0"/>
              </a:spcAft>
              <a:buClr>
                <a:srgbClr val="FA3C4B"/>
              </a:buClr>
              <a:buFont typeface="Lucida Grande"/>
              <a:buChar char="▶"/>
              <a:defRPr/>
            </a:pPr>
            <a:r>
              <a:rPr lang="uk-UA" altLang="es-ES" dirty="0">
                <a:solidFill>
                  <a:schemeClr val="tx2"/>
                </a:solidFill>
                <a:latin typeface="Overpass Light"/>
                <a:ea typeface="Calibri" panose="020F0502020204030204" pitchFamily="34" charset="0"/>
                <a:cs typeface="Overpass Light"/>
              </a:rPr>
              <a:t>Здорові та безпечні робочі зони можуть запобігати нещасним випадкам на роботі й професійним захворюванням</a:t>
            </a:r>
            <a:endParaRPr lang="en-US" altLang="es-ES" dirty="0">
              <a:solidFill>
                <a:schemeClr val="tx2"/>
              </a:solidFill>
              <a:latin typeface="Overpass Light"/>
              <a:cs typeface="Overpass Light"/>
            </a:endParaRPr>
          </a:p>
        </p:txBody>
      </p:sp>
      <p:sp>
        <p:nvSpPr>
          <p:cNvPr id="4" name="Marcador de pie de página 3"/>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Tree>
    <p:extLst>
      <p:ext uri="{BB962C8B-B14F-4D97-AF65-F5344CB8AC3E}">
        <p14:creationId xmlns:p14="http://schemas.microsoft.com/office/powerpoint/2010/main" val="22204241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30927"/>
            <a:ext cx="7484419" cy="1066833"/>
          </a:xfrm>
        </p:spPr>
        <p:txBody>
          <a:bodyPr/>
          <a:lstStyle/>
          <a:p>
            <a:r>
              <a:rPr lang="uk-UA" b="0" dirty="0"/>
              <a:t>Витрати, спричинені нещасними випадками на роботі та професійними захворюваннями</a:t>
            </a:r>
            <a:endParaRPr lang="en-GB" b="0" dirty="0"/>
          </a:p>
        </p:txBody>
      </p:sp>
      <p:sp>
        <p:nvSpPr>
          <p:cNvPr id="3" name="Content Placeholder 2"/>
          <p:cNvSpPr>
            <a:spLocks noGrp="1"/>
          </p:cNvSpPr>
          <p:nvPr>
            <p:ph sz="half" idx="1"/>
          </p:nvPr>
        </p:nvSpPr>
        <p:spPr>
          <a:xfrm>
            <a:off x="5447750" y="6444063"/>
            <a:ext cx="4678787" cy="289148"/>
          </a:xfrm>
        </p:spPr>
        <p:txBody>
          <a:bodyPr/>
          <a:lstStyle/>
          <a:p>
            <a:pPr algn="ctr"/>
            <a:r>
              <a:rPr lang="uk-UA" sz="1050" b="0" dirty="0">
                <a:solidFill>
                  <a:schemeClr val="tx2"/>
                </a:solidFill>
                <a:latin typeface="Overpass Light"/>
                <a:cs typeface="Overpass Light"/>
              </a:rPr>
              <a:t>Частки нещасних випадків і професійних витрат у витратах на відшкодування</a:t>
            </a:r>
            <a:endParaRPr lang="es-ES" sz="1050" b="0"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38</a:t>
            </a:fld>
            <a:endParaRPr lang="en-GB"/>
          </a:p>
        </p:txBody>
      </p:sp>
      <p:sp>
        <p:nvSpPr>
          <p:cNvPr id="11" name="CuadroTexto 10"/>
          <p:cNvSpPr txBox="1"/>
          <p:nvPr/>
        </p:nvSpPr>
        <p:spPr>
          <a:xfrm>
            <a:off x="357294" y="2652821"/>
            <a:ext cx="3770065" cy="1477328"/>
          </a:xfrm>
          <a:prstGeom prst="rect">
            <a:avLst/>
          </a:prstGeom>
          <a:noFill/>
        </p:spPr>
        <p:txBody>
          <a:bodyPr wrap="square" rtlCol="0">
            <a:spAutoFit/>
          </a:bodyPr>
          <a:lstStyle/>
          <a:p>
            <a:pPr marL="285750" indent="-285750">
              <a:buClr>
                <a:schemeClr val="accent2"/>
              </a:buClr>
              <a:buFont typeface="Arial Unicode MS"/>
              <a:buChar char="▶"/>
            </a:pPr>
            <a:r>
              <a:rPr lang="uk-UA" dirty="0">
                <a:solidFill>
                  <a:schemeClr val="tx2"/>
                </a:solidFill>
                <a:latin typeface="Overpass Light"/>
                <a:cs typeface="Overpass Light"/>
              </a:rPr>
              <a:t>Ці небажані події сильно впливають на нашу глобальну економіку, спричиняючи збиток, що дорівнює 4% річного ВВП</a:t>
            </a:r>
            <a:endParaRPr lang="it-IT" dirty="0">
              <a:solidFill>
                <a:schemeClr val="tx2"/>
              </a:solidFill>
              <a:latin typeface="Overpass Light"/>
              <a:cs typeface="Overpass Light"/>
            </a:endParaRPr>
          </a:p>
        </p:txBody>
      </p:sp>
      <p:pic>
        <p:nvPicPr>
          <p:cNvPr id="8" name="Picture 7">
            <a:extLst>
              <a:ext uri="{FF2B5EF4-FFF2-40B4-BE49-F238E27FC236}">
                <a16:creationId xmlns:a16="http://schemas.microsoft.com/office/drawing/2014/main" id="{0EDDA1AC-7DC0-0946-802F-046411F808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7751" y="2103425"/>
            <a:ext cx="4471754" cy="4053447"/>
          </a:xfrm>
          <a:prstGeom prst="rect">
            <a:avLst/>
          </a:prstGeom>
        </p:spPr>
      </p:pic>
    </p:spTree>
    <p:extLst>
      <p:ext uri="{BB962C8B-B14F-4D97-AF65-F5344CB8AC3E}">
        <p14:creationId xmlns:p14="http://schemas.microsoft.com/office/powerpoint/2010/main" val="36784079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Нещасні випадки на роботі</a:t>
            </a:r>
            <a:endParaRPr lang="es-ES" b="0" dirty="0"/>
          </a:p>
        </p:txBody>
      </p:sp>
      <p:sp>
        <p:nvSpPr>
          <p:cNvPr id="3" name="Marcador de contenido 2"/>
          <p:cNvSpPr>
            <a:spLocks noGrp="1"/>
          </p:cNvSpPr>
          <p:nvPr>
            <p:ph sz="half" idx="1"/>
          </p:nvPr>
        </p:nvSpPr>
        <p:spPr>
          <a:xfrm>
            <a:off x="490538" y="2274445"/>
            <a:ext cx="4764368" cy="3482976"/>
          </a:xfrm>
        </p:spPr>
        <p:txBody>
          <a:bodyPr/>
          <a:lstStyle/>
          <a:p>
            <a:pPr marL="285750" indent="-285750">
              <a:lnSpc>
                <a:spcPct val="120000"/>
              </a:lnSpc>
              <a:spcBef>
                <a:spcPts val="600"/>
              </a:spcBef>
              <a:buClr>
                <a:schemeClr val="accent2"/>
              </a:buClr>
              <a:buSzPct val="90000"/>
              <a:buFont typeface="Lucida Grande"/>
              <a:buChar char="▶"/>
            </a:pPr>
            <a:r>
              <a:rPr lang="uk-UA" sz="1800" b="0" dirty="0">
                <a:solidFill>
                  <a:schemeClr val="tx2"/>
                </a:solidFill>
                <a:effectLst/>
                <a:latin typeface="Calibri" panose="020F0502020204030204" pitchFamily="34" charset="0"/>
                <a:ea typeface="Calibri" panose="020F0502020204030204" pitchFamily="34" charset="0"/>
              </a:rPr>
              <a:t>Подія, що настає внаслідок або в процесі роботи та призводить до смертельної або несмертельної травми</a:t>
            </a:r>
            <a:endParaRPr lang="en-US" sz="1800" b="0" dirty="0">
              <a:solidFill>
                <a:schemeClr val="tx2"/>
              </a:solidFill>
              <a:effectLst/>
              <a:latin typeface="Calibri" panose="020F0502020204030204" pitchFamily="34" charset="0"/>
              <a:ea typeface="Calibri" panose="020F0502020204030204" pitchFamily="34" charset="0"/>
            </a:endParaRPr>
          </a:p>
          <a:p>
            <a:pPr marL="285750" indent="-285750">
              <a:lnSpc>
                <a:spcPct val="120000"/>
              </a:lnSpc>
              <a:spcBef>
                <a:spcPts val="600"/>
              </a:spcBef>
              <a:buClr>
                <a:schemeClr val="accent2"/>
              </a:buClr>
              <a:buSzPct val="90000"/>
              <a:buFont typeface="Lucida Grande"/>
              <a:buChar char="▶"/>
            </a:pPr>
            <a:r>
              <a:rPr lang="uk-UA" sz="1800" b="0" dirty="0">
                <a:solidFill>
                  <a:schemeClr val="tx2"/>
                </a:solidFill>
                <a:effectLst/>
                <a:latin typeface="Calibri" panose="020F0502020204030204" pitchFamily="34" charset="0"/>
                <a:ea typeface="Calibri" panose="020F0502020204030204" pitchFamily="34" charset="0"/>
              </a:rPr>
              <a:t>Нещасні випадки на роботі спричиняються багатьма факторами (причинно</a:t>
            </a:r>
            <a:r>
              <a:rPr lang="ru-RU" sz="1800" b="0" dirty="0">
                <a:solidFill>
                  <a:schemeClr val="tx2"/>
                </a:solidFill>
                <a:effectLst/>
                <a:latin typeface="Calibri" panose="020F0502020204030204" pitchFamily="34" charset="0"/>
                <a:ea typeface="Calibri" panose="020F0502020204030204" pitchFamily="34" charset="0"/>
              </a:rPr>
              <a:t>-</a:t>
            </a:r>
            <a:r>
              <a:rPr lang="uk-UA" sz="1800" b="0" dirty="0">
                <a:solidFill>
                  <a:schemeClr val="tx2"/>
                </a:solidFill>
                <a:effectLst/>
                <a:latin typeface="Calibri" panose="020F0502020204030204" pitchFamily="34" charset="0"/>
                <a:ea typeface="Calibri" panose="020F0502020204030204" pitchFamily="34" charset="0"/>
              </a:rPr>
              <a:t>наслідковий зв’язок)</a:t>
            </a:r>
            <a:endParaRPr lang="en-US" sz="1800" b="0" dirty="0">
              <a:solidFill>
                <a:schemeClr val="tx2"/>
              </a:solidFill>
              <a:effectLst/>
              <a:latin typeface="Calibri" panose="020F0502020204030204" pitchFamily="34" charset="0"/>
              <a:ea typeface="Calibri" panose="020F0502020204030204" pitchFamily="34" charset="0"/>
            </a:endParaRPr>
          </a:p>
          <a:p>
            <a:pPr marL="285750" indent="-285750">
              <a:lnSpc>
                <a:spcPct val="120000"/>
              </a:lnSpc>
              <a:spcBef>
                <a:spcPts val="600"/>
              </a:spcBef>
              <a:buClr>
                <a:schemeClr val="accent2"/>
              </a:buClr>
              <a:buSzPct val="90000"/>
              <a:buFont typeface="Lucida Grande"/>
              <a:buChar char="▶"/>
            </a:pPr>
            <a:r>
              <a:rPr lang="uk-UA" b="0" dirty="0">
                <a:solidFill>
                  <a:schemeClr val="tx2"/>
                </a:solidFill>
                <a:latin typeface="Overpass Light" panose="00000400000000000000" pitchFamily="2" charset="0"/>
                <a:cs typeface="Overpass Light"/>
              </a:rPr>
              <a:t>Імовірність отримання травми на роботі молодими працівниками є на 40% вищою, ніж літніми</a:t>
            </a:r>
            <a:r>
              <a:rPr lang="it-IT" b="0" dirty="0">
                <a:solidFill>
                  <a:schemeClr val="tx2"/>
                </a:solidFill>
                <a:latin typeface="Overpass Light" panose="00000400000000000000" pitchFamily="2" charset="0"/>
                <a:cs typeface="Overpass Ligth"/>
              </a:rPr>
              <a:t> </a:t>
            </a:r>
            <a:r>
              <a:rPr lang="en-US" b="0" dirty="0">
                <a:solidFill>
                  <a:schemeClr val="tx2"/>
                </a:solidFill>
                <a:latin typeface="Overpass Light" panose="00000400000000000000" pitchFamily="2" charset="0"/>
                <a:cs typeface="Overpass Ligth"/>
              </a:rPr>
              <a:t>(European Agency for Safety and Health, 2018)</a:t>
            </a:r>
            <a:r>
              <a:rPr lang="en-GB" b="0" dirty="0">
                <a:solidFill>
                  <a:schemeClr val="tx2"/>
                </a:solidFill>
                <a:latin typeface="Overpass Light" panose="00000400000000000000" pitchFamily="2" charset="0"/>
                <a:cs typeface="Overpass Ligth"/>
              </a:rPr>
              <a:t> </a:t>
            </a:r>
            <a:endParaRPr lang="es-ES" b="0" dirty="0">
              <a:solidFill>
                <a:schemeClr val="tx2"/>
              </a:solidFill>
              <a:latin typeface="Overpass Light" panose="00000400000000000000" pitchFamily="2" charset="0"/>
              <a:cs typeface="Overpass Ligth"/>
            </a:endParaRPr>
          </a:p>
        </p:txBody>
      </p:sp>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39</a:t>
            </a:fld>
            <a:endParaRPr lang="en-GB"/>
          </a:p>
        </p:txBody>
      </p:sp>
      <p:pic>
        <p:nvPicPr>
          <p:cNvPr id="9"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2" name="Picture 11">
            <a:extLst>
              <a:ext uri="{FF2B5EF4-FFF2-40B4-BE49-F238E27FC236}">
                <a16:creationId xmlns:a16="http://schemas.microsoft.com/office/drawing/2014/main" id="{EAA0D0D7-18DB-4F4F-9E6A-E2BD440BD92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14353" y="1046021"/>
            <a:ext cx="6124357" cy="5621751"/>
          </a:xfrm>
          <a:prstGeom prst="rect">
            <a:avLst/>
          </a:prstGeom>
        </p:spPr>
      </p:pic>
    </p:spTree>
    <p:extLst>
      <p:ext uri="{BB962C8B-B14F-4D97-AF65-F5344CB8AC3E}">
        <p14:creationId xmlns:p14="http://schemas.microsoft.com/office/powerpoint/2010/main" val="28487334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373053"/>
            <a:ext cx="10454481" cy="584242"/>
          </a:xfrm>
        </p:spPr>
        <p:txBody>
          <a:bodyPr/>
          <a:lstStyle/>
          <a:p>
            <a:r>
              <a:rPr lang="uk-UA" b="0" dirty="0"/>
              <a:t>Приклад причинно-наслідкового зв’язку</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40</a:t>
            </a:fld>
            <a:endParaRPr lang="en-GB"/>
          </a:p>
        </p:txBody>
      </p:sp>
      <p:sp>
        <p:nvSpPr>
          <p:cNvPr id="11" name="CuadroTexto 10"/>
          <p:cNvSpPr txBox="1"/>
          <p:nvPr/>
        </p:nvSpPr>
        <p:spPr>
          <a:xfrm>
            <a:off x="371405" y="3262800"/>
            <a:ext cx="3770065" cy="1754326"/>
          </a:xfrm>
          <a:prstGeom prst="rect">
            <a:avLst/>
          </a:prstGeom>
          <a:noFill/>
        </p:spPr>
        <p:txBody>
          <a:bodyPr wrap="square" rtlCol="0">
            <a:spAutoFit/>
          </a:bodyPr>
          <a:lstStyle/>
          <a:p>
            <a:pPr marL="285750" indent="-285750">
              <a:buClr>
                <a:schemeClr val="accent2"/>
              </a:buClr>
              <a:buFont typeface="Arial Unicode MS"/>
              <a:buChar char="▶"/>
            </a:pPr>
            <a:r>
              <a:rPr lang="uk-UA" dirty="0">
                <a:solidFill>
                  <a:schemeClr val="tx2"/>
                </a:solidFill>
                <a:latin typeface="Overpass Light"/>
                <a:cs typeface="Overpass Light"/>
              </a:rPr>
              <a:t>Нещасні випадки зазвичай спричиняються багатьма факторами, безпосередніми причинами, першопричинами та корінними причинами</a:t>
            </a:r>
            <a:endParaRPr lang="en-GB" dirty="0">
              <a:solidFill>
                <a:schemeClr val="tx2"/>
              </a:solidFill>
              <a:latin typeface="Overpass Light"/>
              <a:cs typeface="Overpass Light"/>
            </a:endParaRPr>
          </a:p>
          <a:p>
            <a:pPr marL="285750" indent="-285750">
              <a:buClr>
                <a:schemeClr val="accent2"/>
              </a:buClr>
              <a:buFont typeface="Arial Unicode MS"/>
              <a:buChar char="▶"/>
            </a:pPr>
            <a:endParaRPr lang="it-IT" dirty="0">
              <a:latin typeface="Overpass Ligth"/>
              <a:cs typeface="Overpass Ligth"/>
            </a:endParaRPr>
          </a:p>
        </p:txBody>
      </p:sp>
      <p:pic>
        <p:nvPicPr>
          <p:cNvPr id="4" name="Picture 3">
            <a:extLst>
              <a:ext uri="{FF2B5EF4-FFF2-40B4-BE49-F238E27FC236}">
                <a16:creationId xmlns:a16="http://schemas.microsoft.com/office/drawing/2014/main" id="{06AE54F2-70B5-DD4A-BA0F-98C35A8E1E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2632" y="1957295"/>
            <a:ext cx="7546561" cy="4239247"/>
          </a:xfrm>
          <a:prstGeom prst="rect">
            <a:avLst/>
          </a:prstGeom>
        </p:spPr>
      </p:pic>
    </p:spTree>
    <p:extLst>
      <p:ext uri="{BB962C8B-B14F-4D97-AF65-F5344CB8AC3E}">
        <p14:creationId xmlns:p14="http://schemas.microsoft.com/office/powerpoint/2010/main" val="4480134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t>Професійні захворювання</a:t>
            </a:r>
            <a:endParaRPr lang="en-GB" b="0" dirty="0"/>
          </a:p>
        </p:txBody>
      </p:sp>
      <p:sp>
        <p:nvSpPr>
          <p:cNvPr id="3" name="Content Placeholder 2"/>
          <p:cNvSpPr>
            <a:spLocks noGrp="1"/>
          </p:cNvSpPr>
          <p:nvPr>
            <p:ph sz="half" idx="1"/>
          </p:nvPr>
        </p:nvSpPr>
        <p:spPr>
          <a:xfrm>
            <a:off x="490538" y="2260084"/>
            <a:ext cx="4338443" cy="3482976"/>
          </a:xfrm>
        </p:spPr>
        <p:txBody>
          <a:bodyPr/>
          <a:lstStyle/>
          <a:p>
            <a:pPr lvl="2"/>
            <a:r>
              <a:rPr lang="uk-UA" sz="1800" dirty="0">
                <a:solidFill>
                  <a:schemeClr val="tx2"/>
                </a:solidFill>
                <a:effectLst/>
                <a:latin typeface="Calibri" panose="020F0502020204030204" pitchFamily="34" charset="0"/>
                <a:ea typeface="Calibri" panose="020F0502020204030204" pitchFamily="34" charset="0"/>
              </a:rPr>
              <a:t>Будь-яке захворювання, отримане в результаті впливу факторів ризику, що виникають у зв’язку з трудовою діяльністю</a:t>
            </a:r>
            <a:endParaRPr lang="en-US" b="1" dirty="0">
              <a:solidFill>
                <a:schemeClr val="tx2"/>
              </a:solidFill>
              <a:latin typeface="Overpass Light"/>
              <a:cs typeface="Overpass Light"/>
            </a:endParaRPr>
          </a:p>
          <a:p>
            <a:pPr lvl="2"/>
            <a:endParaRPr lang="en-CA" dirty="0">
              <a:solidFill>
                <a:schemeClr val="tx2"/>
              </a:solidFill>
              <a:latin typeface="Overpass Light"/>
              <a:cs typeface="Overpass Light"/>
            </a:endParaRPr>
          </a:p>
          <a:p>
            <a:pPr lvl="2"/>
            <a:r>
              <a:rPr lang="uk-UA" sz="1800" dirty="0">
                <a:solidFill>
                  <a:schemeClr val="tx2"/>
                </a:solidFill>
                <a:effectLst/>
                <a:latin typeface="Calibri" panose="020F0502020204030204" pitchFamily="34" charset="0"/>
                <a:ea typeface="Calibri" panose="020F0502020204030204" pitchFamily="34" charset="0"/>
              </a:rPr>
              <a:t>Приклади: втрата слуху, спричинена шумом; силікоз (захворювання легень, спричинене вдиханням пилу, який містить вільний кришталевий діоксид силіцію); захворювання опорно-рухового апарату</a:t>
            </a:r>
            <a:r>
              <a:rPr lang="uk-UA" dirty="0">
                <a:solidFill>
                  <a:schemeClr val="tx2"/>
                </a:solidFill>
                <a:latin typeface="Calibri" panose="020F0502020204030204" pitchFamily="34" charset="0"/>
                <a:ea typeface="Calibri" panose="020F0502020204030204" pitchFamily="34" charset="0"/>
              </a:rPr>
              <a:t>,</a:t>
            </a:r>
            <a:r>
              <a:rPr lang="uk-UA" sz="1800" dirty="0">
                <a:solidFill>
                  <a:schemeClr val="tx2"/>
                </a:solidFill>
                <a:effectLst/>
                <a:latin typeface="Calibri" panose="020F0502020204030204" pitchFamily="34" charset="0"/>
                <a:ea typeface="Calibri" panose="020F0502020204030204" pitchFamily="34" charset="0"/>
              </a:rPr>
              <a:t> спричинені одноманітною напруженою працею тощо</a:t>
            </a:r>
            <a:endParaRPr lang="en-CA"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41</a:t>
            </a:fld>
            <a:endParaRPr lang="en-GB"/>
          </a:p>
        </p:txBody>
      </p:sp>
      <p:pic>
        <p:nvPicPr>
          <p:cNvPr id="8" name="Imagen 7" descr="41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65058" y="2017059"/>
            <a:ext cx="6835230" cy="3633403"/>
          </a:xfrm>
          <a:prstGeom prst="rect">
            <a:avLst/>
          </a:prstGeom>
        </p:spPr>
      </p:pic>
    </p:spTree>
    <p:extLst>
      <p:ext uri="{BB962C8B-B14F-4D97-AF65-F5344CB8AC3E}">
        <p14:creationId xmlns:p14="http://schemas.microsoft.com/office/powerpoint/2010/main" val="3721766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ángulo 12"/>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0" dirty="0"/>
              <a:t>Небезпечна подія та аварійна ситуація</a:t>
            </a:r>
            <a:endParaRPr lang="es-ES" b="0" dirty="0"/>
          </a:p>
        </p:txBody>
      </p:sp>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42</a:t>
            </a:fld>
            <a:endParaRPr lang="en-GB"/>
          </a:p>
        </p:txBody>
      </p:sp>
      <p:sp>
        <p:nvSpPr>
          <p:cNvPr id="11" name="Marcador de contenido 10"/>
          <p:cNvSpPr>
            <a:spLocks noGrp="1"/>
          </p:cNvSpPr>
          <p:nvPr>
            <p:ph sz="half" idx="1"/>
          </p:nvPr>
        </p:nvSpPr>
        <p:spPr>
          <a:xfrm>
            <a:off x="490538" y="2136438"/>
            <a:ext cx="3467508" cy="3740487"/>
          </a:xfrm>
        </p:spPr>
        <p:txBody>
          <a:bodyPr/>
          <a:lstStyle/>
          <a:p>
            <a:pPr marL="342900" indent="-342900">
              <a:buClr>
                <a:schemeClr val="accent2"/>
              </a:buClr>
              <a:buFont typeface="Lucida Grande"/>
              <a:buChar char="‣"/>
            </a:pPr>
            <a:r>
              <a:rPr lang="uk-UA" sz="2000" b="0" dirty="0">
                <a:cs typeface="Overpass Bold"/>
              </a:rPr>
              <a:t>Небезпечна подія</a:t>
            </a:r>
            <a:br>
              <a:rPr lang="en-GB" sz="2000" dirty="0">
                <a:latin typeface="Overpass Ligth"/>
              </a:rPr>
            </a:br>
            <a:r>
              <a:rPr lang="uk-UA" sz="1800" b="0" dirty="0">
                <a:solidFill>
                  <a:schemeClr val="tx2"/>
                </a:solidFill>
                <a:effectLst/>
                <a:latin typeface="Calibri" panose="020F0502020204030204" pitchFamily="34" charset="0"/>
                <a:ea typeface="Calibri" panose="020F0502020204030204" pitchFamily="34" charset="0"/>
              </a:rPr>
              <a:t>Легко ідентифікована подія, визначена в національних законах і нормативних актах, що може спричинити травму чи захворювання осіб, котрі працюють, або населення (наприклад, відмова крана)</a:t>
            </a:r>
            <a:endParaRPr lang="en-US" b="0" dirty="0">
              <a:solidFill>
                <a:schemeClr val="tx2"/>
              </a:solidFill>
              <a:latin typeface="Overpass Light"/>
              <a:cs typeface="Overpass Light"/>
            </a:endParaRPr>
          </a:p>
          <a:p>
            <a:pPr marL="285750" indent="-285750">
              <a:buClr>
                <a:schemeClr val="accent2"/>
              </a:buClr>
              <a:buFont typeface="Lucida Grande"/>
              <a:buChar char="‣"/>
            </a:pPr>
            <a:r>
              <a:rPr lang="uk-UA" b="0" dirty="0">
                <a:cs typeface="Overpass Bold"/>
              </a:rPr>
              <a:t>Аварійна ситуація</a:t>
            </a:r>
            <a:br>
              <a:rPr lang="en-GB" dirty="0">
                <a:latin typeface="Overpass Ligth"/>
              </a:rPr>
            </a:br>
            <a:r>
              <a:rPr lang="uk-UA" b="0" dirty="0">
                <a:solidFill>
                  <a:schemeClr val="tx2"/>
                </a:solidFill>
                <a:latin typeface="Calibri" panose="020F0502020204030204" pitchFamily="34" charset="0"/>
                <a:cs typeface="Calibri" panose="020F0502020204030204" pitchFamily="34" charset="0"/>
              </a:rPr>
              <a:t>Без травмування, але в національному законодавстві не визначена</a:t>
            </a:r>
            <a:endParaRPr lang="en-GB" b="0" dirty="0">
              <a:solidFill>
                <a:schemeClr val="tx2"/>
              </a:solidFill>
              <a:latin typeface="Calibri" panose="020F0502020204030204" pitchFamily="34" charset="0"/>
              <a:ea typeface="Calibri" panose="020F0502020204030204" pitchFamily="34" charset="0"/>
              <a:cs typeface="Calibri" panose="020F0502020204030204" pitchFamily="34" charset="0"/>
            </a:endParaRPr>
          </a:p>
          <a:p>
            <a:br>
              <a:rPr lang="en-US" sz="1400" b="0" i="1" dirty="0">
                <a:solidFill>
                  <a:srgbClr val="000000"/>
                </a:solidFill>
                <a:ea typeface="Calibri" panose="020F0502020204030204" pitchFamily="34" charset="0"/>
              </a:rPr>
            </a:br>
            <a:endParaRPr lang="en-US" sz="1400" b="0" dirty="0">
              <a:solidFill>
                <a:schemeClr val="tx2"/>
              </a:solidFill>
              <a:latin typeface="Overpass"/>
              <a:ea typeface="Calibri" panose="020F0502020204030204" pitchFamily="34" charset="0"/>
              <a:cs typeface="Overpass"/>
            </a:endParaRPr>
          </a:p>
        </p:txBody>
      </p:sp>
      <p:pic>
        <p:nvPicPr>
          <p:cNvPr id="4" name="Imagen 3" descr="42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3088" y="2349250"/>
            <a:ext cx="3386328" cy="3432048"/>
          </a:xfrm>
          <a:prstGeom prst="rect">
            <a:avLst/>
          </a:prstGeom>
          <a:ln>
            <a:noFill/>
          </a:ln>
          <a:effectLst>
            <a:outerShdw blurRad="292100" dist="139700" dir="2700000" algn="tl" rotWithShape="0">
              <a:srgbClr val="333333">
                <a:alpha val="65000"/>
              </a:srgbClr>
            </a:outerShdw>
          </a:effectLst>
        </p:spPr>
      </p:pic>
      <p:pic>
        <p:nvPicPr>
          <p:cNvPr id="12" name="Marcador de contenido 11" descr="42_slide_ilus.jpg"/>
          <p:cNvPicPr>
            <a:picLocks noGrp="1" noChangeAspect="1"/>
          </p:cNvPicPr>
          <p:nvPr>
            <p:ph sz="half" idx="2"/>
          </p:nvPr>
        </p:nvPicPr>
        <p:blipFill>
          <a:blip r:embed="rId4" cstate="print">
            <a:extLst>
              <a:ext uri="{28A0092B-C50C-407E-A947-70E740481C1C}">
                <a14:useLocalDpi xmlns:a14="http://schemas.microsoft.com/office/drawing/2010/main" val="0"/>
              </a:ext>
            </a:extLst>
          </a:blip>
          <a:srcRect l="4605" r="4605"/>
          <a:stretch>
            <a:fillRect/>
          </a:stretch>
        </p:blipFill>
        <p:spPr/>
      </p:pic>
    </p:spTree>
    <p:extLst>
      <p:ext uri="{BB962C8B-B14F-4D97-AF65-F5344CB8AC3E}">
        <p14:creationId xmlns:p14="http://schemas.microsoft.com/office/powerpoint/2010/main" val="12858785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t>Розслідування нещасних випадків/захворювань і аварійних ситуацій</a:t>
            </a:r>
            <a:endParaRPr lang="en-GB" b="0" dirty="0"/>
          </a:p>
        </p:txBody>
      </p:sp>
      <p:sp>
        <p:nvSpPr>
          <p:cNvPr id="3" name="Content Placeholder 2"/>
          <p:cNvSpPr>
            <a:spLocks noGrp="1"/>
          </p:cNvSpPr>
          <p:nvPr>
            <p:ph sz="half" idx="1"/>
          </p:nvPr>
        </p:nvSpPr>
        <p:spPr>
          <a:xfrm>
            <a:off x="524473" y="2429415"/>
            <a:ext cx="5307817" cy="2732894"/>
          </a:xfrm>
        </p:spPr>
        <p:txBody>
          <a:bodyPr/>
          <a:lstStyle/>
          <a:p>
            <a:r>
              <a:rPr lang="uk-UA" sz="1800" b="0" dirty="0">
                <a:solidFill>
                  <a:schemeClr val="tx2"/>
                </a:solidFill>
                <a:effectLst/>
                <a:latin typeface="Calibri" panose="020F0502020204030204" pitchFamily="34" charset="0"/>
                <a:ea typeface="Calibri" panose="020F0502020204030204" pitchFamily="34" charset="0"/>
              </a:rPr>
              <a:t>Нещасні випадки, захворювання та аварійні ситуації повинні розслідуватися й аналізуватися з метою:</a:t>
            </a:r>
            <a:endParaRPr lang="en-GB" b="0" dirty="0">
              <a:solidFill>
                <a:schemeClr val="tx2"/>
              </a:solidFill>
            </a:endParaRPr>
          </a:p>
          <a:p>
            <a:pPr lvl="2"/>
            <a:r>
              <a:rPr lang="uk-UA" sz="1800" dirty="0">
                <a:solidFill>
                  <a:schemeClr val="tx2"/>
                </a:solidFill>
                <a:effectLst/>
                <a:latin typeface="Calibri" panose="020F0502020204030204" pitchFamily="34" charset="0"/>
                <a:ea typeface="Calibri" panose="020F0502020204030204" pitchFamily="34" charset="0"/>
              </a:rPr>
              <a:t>встановити, чому вони трапилися (причини)</a:t>
            </a:r>
            <a:endParaRPr lang="en-GB" dirty="0">
              <a:solidFill>
                <a:schemeClr val="tx2"/>
              </a:solidFill>
              <a:latin typeface="Overpass"/>
              <a:cs typeface="Overpass"/>
            </a:endParaRPr>
          </a:p>
          <a:p>
            <a:pPr lvl="2"/>
            <a:r>
              <a:rPr lang="uk-UA" sz="1800" dirty="0">
                <a:solidFill>
                  <a:schemeClr val="tx2"/>
                </a:solidFill>
                <a:effectLst/>
                <a:latin typeface="Calibri" panose="020F0502020204030204" pitchFamily="34" charset="0"/>
                <a:ea typeface="Calibri" panose="020F0502020204030204" pitchFamily="34" charset="0"/>
              </a:rPr>
              <a:t>зібрати та зберегти докази для подання претензій</a:t>
            </a:r>
            <a:endParaRPr lang="en-GB" dirty="0">
              <a:solidFill>
                <a:schemeClr val="tx2"/>
              </a:solidFill>
              <a:latin typeface="Overpass"/>
              <a:cs typeface="Overpass"/>
            </a:endParaRPr>
          </a:p>
          <a:p>
            <a:pPr lvl="2"/>
            <a:r>
              <a:rPr lang="uk-UA" sz="1800" dirty="0">
                <a:solidFill>
                  <a:schemeClr val="tx2"/>
                </a:solidFill>
                <a:effectLst/>
                <a:latin typeface="Calibri" panose="020F0502020204030204" pitchFamily="34" charset="0"/>
                <a:ea typeface="Calibri" panose="020F0502020204030204" pitchFamily="34" charset="0"/>
              </a:rPr>
              <a:t>визначити заходи контролю, потрібні для запобігання їх повторенню</a:t>
            </a:r>
            <a:endParaRPr lang="en-GB" dirty="0">
              <a:solidFill>
                <a:schemeClr val="tx2"/>
              </a:solidFill>
              <a:latin typeface="Overpass"/>
              <a:cs typeface="Overpass"/>
            </a:endParaRPr>
          </a:p>
          <a:p>
            <a:pPr lvl="2"/>
            <a:r>
              <a:rPr lang="uk-UA" sz="1800" dirty="0">
                <a:solidFill>
                  <a:schemeClr val="tx2"/>
                </a:solidFill>
                <a:effectLst/>
                <a:latin typeface="Calibri" panose="020F0502020204030204" pitchFamily="34" charset="0"/>
                <a:ea typeface="Calibri" panose="020F0502020204030204" pitchFamily="34" charset="0"/>
              </a:rPr>
              <a:t>запобігти будь-яким травмам або втраті працездатності в подальшому</a:t>
            </a:r>
            <a:endParaRPr lang="en-GB" dirty="0">
              <a:solidFill>
                <a:schemeClr val="tx2"/>
              </a:solidFill>
              <a:latin typeface="Overpass"/>
              <a:cs typeface="Overpass"/>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43</a:t>
            </a:fld>
            <a:endParaRPr lang="en-GB"/>
          </a:p>
        </p:txBody>
      </p:sp>
      <p:pic>
        <p:nvPicPr>
          <p:cNvPr id="10" name="Picture 9">
            <a:extLst>
              <a:ext uri="{FF2B5EF4-FFF2-40B4-BE49-F238E27FC236}">
                <a16:creationId xmlns:a16="http://schemas.microsoft.com/office/drawing/2014/main" id="{9F8D80CF-E00E-B540-8DDC-901310186C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2290" y="2348012"/>
            <a:ext cx="5756771" cy="3636142"/>
          </a:xfrm>
          <a:prstGeom prst="rect">
            <a:avLst/>
          </a:prstGeom>
        </p:spPr>
      </p:pic>
    </p:spTree>
    <p:extLst>
      <p:ext uri="{BB962C8B-B14F-4D97-AF65-F5344CB8AC3E}">
        <p14:creationId xmlns:p14="http://schemas.microsoft.com/office/powerpoint/2010/main" val="6422798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11210924" cy="463478"/>
          </a:xfrm>
          <a:noFill/>
        </p:spPr>
        <p:txBody>
          <a:bodyPr/>
          <a:lstStyle/>
          <a:p>
            <a:r>
              <a:rPr lang="uk-UA" b="0" dirty="0"/>
              <a:t>Запитання, на які необхідно відповісти при розслідуванні</a:t>
            </a:r>
            <a:endParaRPr lang="es-ES" b="0" dirty="0"/>
          </a:p>
        </p:txBody>
      </p:sp>
      <p:sp>
        <p:nvSpPr>
          <p:cNvPr id="3" name="Marcador de contenido 2"/>
          <p:cNvSpPr>
            <a:spLocks noGrp="1"/>
          </p:cNvSpPr>
          <p:nvPr>
            <p:ph idx="1"/>
          </p:nvPr>
        </p:nvSpPr>
        <p:spPr>
          <a:xfrm>
            <a:off x="733607" y="2790142"/>
            <a:ext cx="7287649" cy="3258196"/>
          </a:xfrm>
        </p:spPr>
        <p:txBody>
          <a:bodyPr/>
          <a:lstStyle/>
          <a:p>
            <a:pPr marL="342900" lvl="0" indent="-342900" algn="just">
              <a:lnSpc>
                <a:spcPct val="107000"/>
              </a:lnSpc>
              <a:spcBef>
                <a:spcPts val="600"/>
              </a:spcBef>
              <a:buClr>
                <a:srgbClr val="FA3C4B"/>
              </a:buClr>
              <a:buSzPct val="75000"/>
              <a:buFont typeface="Arial" panose="020B0604020202020204" pitchFamily="34" charset="0"/>
              <a:buChar char="►"/>
            </a:pPr>
            <a:r>
              <a:rPr lang="uk-UA" sz="1800" b="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Хто отримав травму, постраждав від погіршення здоров’я або іншим чином був причетний до події, що розслідується?</a:t>
            </a:r>
            <a:endParaRPr lang="x-none" sz="1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buClr>
                <a:srgbClr val="FA3C4B"/>
              </a:buClr>
              <a:buSzPct val="75000"/>
              <a:buFont typeface="Arial" panose="020B0604020202020204" pitchFamily="34" charset="0"/>
              <a:buChar char="►"/>
            </a:pPr>
            <a:r>
              <a:rPr lang="uk-UA" sz="1800" b="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Де трапився інцидент</a:t>
            </a:r>
            <a:r>
              <a:rPr lang="en-US" sz="1800" b="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a:t>
            </a:r>
            <a:endParaRPr lang="x-none" sz="1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buClr>
                <a:srgbClr val="FA3C4B"/>
              </a:buClr>
              <a:buSzPct val="75000"/>
              <a:buFont typeface="Arial" panose="020B0604020202020204" pitchFamily="34" charset="0"/>
              <a:buChar char="►"/>
            </a:pPr>
            <a:r>
              <a:rPr lang="uk-UA" sz="1800" b="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Коли трапився інцидент?</a:t>
            </a:r>
            <a:endParaRPr lang="x-none" sz="1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buClr>
                <a:srgbClr val="FA3C4B"/>
              </a:buClr>
              <a:buSzPct val="75000"/>
              <a:buFont typeface="Arial" panose="020B0604020202020204" pitchFamily="34" charset="0"/>
              <a:buChar char="►"/>
            </a:pPr>
            <a:r>
              <a:rPr lang="uk-UA" sz="1800" b="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Що трапилося під час інциденту?</a:t>
            </a:r>
            <a:endParaRPr lang="x-none" sz="1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buClr>
                <a:srgbClr val="FA3C4B"/>
              </a:buClr>
              <a:buSzPct val="75000"/>
              <a:buFont typeface="Arial" panose="020B0604020202020204" pitchFamily="34" charset="0"/>
              <a:buChar char="►"/>
            </a:pPr>
            <a:r>
              <a:rPr lang="uk-UA" sz="1800" b="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Як трапився інцидент</a:t>
            </a:r>
            <a:r>
              <a:rPr lang="en-US" sz="1800" b="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a:t>
            </a:r>
            <a:endParaRPr lang="x-none" sz="1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spcAft>
                <a:spcPts val="800"/>
              </a:spcAft>
              <a:buClr>
                <a:srgbClr val="FA3C4B"/>
              </a:buClr>
              <a:buSzPct val="75000"/>
              <a:buFont typeface="Arial" panose="020B0604020202020204" pitchFamily="34" charset="0"/>
              <a:buChar char="►"/>
            </a:pPr>
            <a:r>
              <a:rPr lang="uk-UA" sz="1800" b="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Чому трапився інцидент?</a:t>
            </a:r>
            <a:endParaRPr lang="x-none" sz="1800" b="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Marcador de fecha 3"/>
          <p:cNvSpPr>
            <a:spLocks noGrp="1"/>
          </p:cNvSpPr>
          <p:nvPr>
            <p:ph type="dt" sz="half" idx="10"/>
          </p:nvPr>
        </p:nvSpPr>
        <p:spPr/>
        <p:txBody>
          <a:bodyPr/>
          <a:lstStyle/>
          <a:p>
            <a:r>
              <a:rPr lang="en-GB" dirty="0"/>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44</a:t>
            </a:fld>
            <a:endParaRPr lang="en-GB"/>
          </a:p>
        </p:txBody>
      </p:sp>
      <p:sp>
        <p:nvSpPr>
          <p:cNvPr id="7" name="Marcador de contenido 2">
            <a:extLst>
              <a:ext uri="{FF2B5EF4-FFF2-40B4-BE49-F238E27FC236}">
                <a16:creationId xmlns:a16="http://schemas.microsoft.com/office/drawing/2014/main" id="{3CBA36C4-9E4E-994B-8F7D-392DB299BBE5}"/>
              </a:ext>
            </a:extLst>
          </p:cNvPr>
          <p:cNvSpPr txBox="1">
            <a:spLocks/>
          </p:cNvSpPr>
          <p:nvPr/>
        </p:nvSpPr>
        <p:spPr>
          <a:xfrm>
            <a:off x="490537" y="2015043"/>
            <a:ext cx="9209047" cy="486136"/>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eaLnBrk="0" fontAlgn="base" hangingPunct="0">
              <a:lnSpc>
                <a:spcPct val="90000"/>
              </a:lnSpc>
              <a:spcBef>
                <a:spcPct val="0"/>
              </a:spcBef>
              <a:spcAft>
                <a:spcPct val="0"/>
              </a:spcAft>
            </a:pPr>
            <a:r>
              <a:rPr lang="uk-UA" altLang="es-ES" b="0" dirty="0">
                <a:solidFill>
                  <a:schemeClr val="tx2"/>
                </a:solidFill>
                <a:latin typeface="Overpass Light"/>
                <a:ea typeface="Calibri" panose="020F0502020204030204" pitchFamily="34" charset="0"/>
                <a:cs typeface="Overpass Light"/>
              </a:rPr>
              <a:t>Усі нещасні випадки на роботі/професійні захворювання (інциденти) необхідно розслідувати, щоб відповісти на такі запитання:</a:t>
            </a:r>
            <a:endParaRPr lang="en-US" altLang="es-ES" b="0" dirty="0">
              <a:solidFill>
                <a:schemeClr val="tx2"/>
              </a:solidFill>
              <a:latin typeface="Overpass Light"/>
              <a:ea typeface="Calibri" panose="020F0502020204030204" pitchFamily="34" charset="0"/>
              <a:cs typeface="Overpass Light"/>
            </a:endParaRPr>
          </a:p>
        </p:txBody>
      </p:sp>
    </p:spTree>
    <p:extLst>
      <p:ext uri="{BB962C8B-B14F-4D97-AF65-F5344CB8AC3E}">
        <p14:creationId xmlns:p14="http://schemas.microsoft.com/office/powerpoint/2010/main" val="21505609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23194"/>
            <a:ext cx="4220358" cy="1150383"/>
          </a:xfrm>
          <a:noFill/>
        </p:spPr>
        <p:txBody>
          <a:bodyPr/>
          <a:lstStyle/>
          <a:p>
            <a:r>
              <a:rPr lang="uk-UA" b="0" dirty="0"/>
              <a:t>Повідомлення про інциденти, їх облік і розслідування</a:t>
            </a:r>
            <a:endParaRPr lang="en-GB" b="0" dirty="0"/>
          </a:p>
        </p:txBody>
      </p:sp>
      <p:sp>
        <p:nvSpPr>
          <p:cNvPr id="3" name="Content Placeholder 2"/>
          <p:cNvSpPr>
            <a:spLocks noGrp="1"/>
          </p:cNvSpPr>
          <p:nvPr>
            <p:ph sz="half" idx="1"/>
          </p:nvPr>
        </p:nvSpPr>
        <p:spPr>
          <a:xfrm>
            <a:off x="490537" y="2440990"/>
            <a:ext cx="5307817" cy="3482976"/>
          </a:xfrm>
        </p:spPr>
        <p:txBody>
          <a:bodyPr/>
          <a:lstStyle/>
          <a:p>
            <a:pPr marL="0" lvl="2" indent="0">
              <a:buNone/>
            </a:pPr>
            <a:endParaRPr lang="en-GB" dirty="0">
              <a:latin typeface="Overpass"/>
              <a:cs typeface="Overpass"/>
            </a:endParaRPr>
          </a:p>
          <a:p>
            <a:pPr lvl="2"/>
            <a:r>
              <a:rPr lang="uk-UA" dirty="0">
                <a:solidFill>
                  <a:schemeClr val="tx2"/>
                </a:solidFill>
                <a:latin typeface="Overpass Light"/>
                <a:cs typeface="Overpass Light"/>
              </a:rPr>
              <a:t>Повідомляйте про всі інциденти згідно з вимогами національного законодавства</a:t>
            </a:r>
            <a:endParaRPr lang="en-US" dirty="0">
              <a:solidFill>
                <a:schemeClr val="tx2"/>
              </a:solidFill>
              <a:latin typeface="Overpass Light"/>
              <a:cs typeface="Overpass Light"/>
            </a:endParaRPr>
          </a:p>
          <a:p>
            <a:pPr lvl="2"/>
            <a:r>
              <a:rPr lang="uk-UA" dirty="0">
                <a:solidFill>
                  <a:schemeClr val="tx2"/>
                </a:solidFill>
                <a:latin typeface="Overpass Light"/>
                <a:cs typeface="Overpass Light"/>
              </a:rPr>
              <a:t>Реєструйте всі інциденти, щоб підприємство могло враховувати такий досвід і вживати заходів для запобігання аналогічним випадкам</a:t>
            </a:r>
            <a:endParaRPr lang="en-GB" dirty="0">
              <a:solidFill>
                <a:schemeClr val="tx2"/>
              </a:solidFill>
              <a:latin typeface="Overpass Light"/>
              <a:cs typeface="Overpass Light"/>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45</a:t>
            </a:fld>
            <a:endParaRPr lang="en-GB"/>
          </a:p>
        </p:txBody>
      </p:sp>
      <p:sp>
        <p:nvSpPr>
          <p:cNvPr id="9" name="Rectángulo 8">
            <a:extLst>
              <a:ext uri="{FF2B5EF4-FFF2-40B4-BE49-F238E27FC236}">
                <a16:creationId xmlns:a16="http://schemas.microsoft.com/office/drawing/2014/main" id="{DE0F7F5E-443C-8C42-AD3D-57411DE09543}"/>
              </a:ext>
            </a:extLst>
          </p:cNvPr>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10" name="Picture 9">
            <a:extLst>
              <a:ext uri="{FF2B5EF4-FFF2-40B4-BE49-F238E27FC236}">
                <a16:creationId xmlns:a16="http://schemas.microsoft.com/office/drawing/2014/main" id="{C77EB1B1-76D8-6C49-8C08-164CF5472B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69468" y="640950"/>
            <a:ext cx="3900750" cy="57863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665345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Культура профілактики в галузі безпеки та здоров’я</a:t>
            </a:r>
            <a:endParaRPr lang="es-ES" b="0" dirty="0"/>
          </a:p>
        </p:txBody>
      </p:sp>
      <p:sp>
        <p:nvSpPr>
          <p:cNvPr id="3" name="Marcador de contenido 2"/>
          <p:cNvSpPr>
            <a:spLocks noGrp="1"/>
          </p:cNvSpPr>
          <p:nvPr>
            <p:ph sz="half" idx="1"/>
          </p:nvPr>
        </p:nvSpPr>
        <p:spPr>
          <a:xfrm>
            <a:off x="490538" y="2935633"/>
            <a:ext cx="5360400" cy="1988673"/>
          </a:xfrm>
        </p:spPr>
        <p:txBody>
          <a:bodyPr/>
          <a:lstStyle/>
          <a:p>
            <a:pPr marL="285750" indent="-285750">
              <a:buClr>
                <a:schemeClr val="accent2"/>
              </a:buClr>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«Запобігання» означає недопущення настання якоїсь події</a:t>
            </a:r>
            <a:endParaRPr lang="es-ES" dirty="0">
              <a:solidFill>
                <a:schemeClr val="tx2"/>
              </a:solidFill>
              <a:latin typeface="Overpass Light" panose="00000400000000000000" pitchFamily="2" charset="0"/>
              <a:cs typeface="Overpass "/>
            </a:endParaRPr>
          </a:p>
          <a:p>
            <a:pPr marL="266700"/>
            <a:r>
              <a:rPr lang="uk-UA" sz="1800" b="0" dirty="0">
                <a:solidFill>
                  <a:schemeClr val="tx2"/>
                </a:solidFill>
                <a:effectLst/>
                <a:latin typeface="Calibri" panose="020F0502020204030204" pitchFamily="34" charset="0"/>
                <a:ea typeface="Calibri" panose="020F0502020204030204" pitchFamily="34" charset="0"/>
              </a:rPr>
              <a:t>Нещасні випадки на роботі та погіршення стану здоров’я спричиняють надзвичайно велике навантаження, зашкоджуючи репутації надійного ділового партнера та підриваючи стале економічне зростання. Іншими словами </a:t>
            </a:r>
            <a:r>
              <a:rPr lang="en-US" sz="1800" b="0" dirty="0">
                <a:solidFill>
                  <a:schemeClr val="tx2"/>
                </a:solidFill>
                <a:effectLst/>
                <a:latin typeface="Calibri" panose="020F0502020204030204" pitchFamily="34" charset="0"/>
                <a:ea typeface="Calibri" panose="020F0502020204030204" pitchFamily="34" charset="0"/>
              </a:rPr>
              <a:t>—</a:t>
            </a:r>
            <a:r>
              <a:rPr lang="uk-UA" sz="1800" b="0" dirty="0">
                <a:solidFill>
                  <a:schemeClr val="tx2"/>
                </a:solidFill>
                <a:effectLst/>
                <a:latin typeface="Calibri" panose="020F0502020204030204" pitchFamily="34" charset="0"/>
                <a:ea typeface="Calibri" panose="020F0502020204030204" pitchFamily="34" charset="0"/>
              </a:rPr>
              <a:t> </a:t>
            </a:r>
            <a:r>
              <a:rPr lang="uk-UA" sz="1800" dirty="0">
                <a:solidFill>
                  <a:schemeClr val="tx2"/>
                </a:solidFill>
                <a:effectLst/>
                <a:latin typeface="Calibri" panose="020F0502020204030204" pitchFamily="34" charset="0"/>
                <a:ea typeface="Calibri" panose="020F0502020204030204" pitchFamily="34" charset="0"/>
              </a:rPr>
              <a:t>запобігання окупається</a:t>
            </a:r>
            <a:endParaRPr lang="es-ES" dirty="0">
              <a:solidFill>
                <a:schemeClr val="tx2"/>
              </a:solidFill>
              <a:latin typeface="Overpass Light" panose="00000400000000000000" pitchFamily="2" charset="0"/>
              <a:cs typeface="Overpass "/>
            </a:endParaRPr>
          </a:p>
        </p:txBody>
      </p:sp>
      <p:sp>
        <p:nvSpPr>
          <p:cNvPr id="4" name="Marcador de contenido 3"/>
          <p:cNvSpPr>
            <a:spLocks noGrp="1"/>
          </p:cNvSpPr>
          <p:nvPr>
            <p:ph sz="half" idx="2"/>
          </p:nvPr>
        </p:nvSpPr>
        <p:spPr>
          <a:xfrm>
            <a:off x="6341062" y="2935632"/>
            <a:ext cx="5360400" cy="2467771"/>
          </a:xfrm>
        </p:spPr>
        <p:txBody>
          <a:bodyPr/>
          <a:lstStyle/>
          <a:p>
            <a:pPr marL="285750" indent="-285750">
              <a:buClr>
                <a:schemeClr val="accent2"/>
              </a:buClr>
              <a:buFont typeface="Lucida Grande"/>
              <a:buChar char="▶"/>
            </a:pPr>
            <a:r>
              <a:rPr lang="uk-UA" dirty="0">
                <a:solidFill>
                  <a:schemeClr val="tx2"/>
                </a:solidFill>
                <a:latin typeface="Overpass Light" panose="00000400000000000000" pitchFamily="2" charset="0"/>
                <a:cs typeface="Overpass "/>
              </a:rPr>
              <a:t>Культура профілактики в галузі</a:t>
            </a:r>
            <a:br>
              <a:rPr lang="en-US" dirty="0">
                <a:solidFill>
                  <a:schemeClr val="tx2"/>
                </a:solidFill>
                <a:latin typeface="Overpass Light" panose="00000400000000000000" pitchFamily="2" charset="0"/>
                <a:cs typeface="Overpass "/>
              </a:rPr>
            </a:br>
            <a:r>
              <a:rPr lang="uk-UA" dirty="0">
                <a:solidFill>
                  <a:schemeClr val="tx2"/>
                </a:solidFill>
                <a:latin typeface="Overpass Light" panose="00000400000000000000" pitchFamily="2" charset="0"/>
                <a:cs typeface="Overpass "/>
              </a:rPr>
              <a:t>безпеки та здоров’я</a:t>
            </a:r>
            <a:endParaRPr lang="en-GB" dirty="0">
              <a:solidFill>
                <a:schemeClr val="tx2"/>
              </a:solidFill>
              <a:latin typeface="Overpass Light" panose="00000400000000000000" pitchFamily="2" charset="0"/>
              <a:cs typeface="Overpass "/>
            </a:endParaRPr>
          </a:p>
          <a:p>
            <a:pPr>
              <a:buClr>
                <a:schemeClr val="accent2"/>
              </a:buClr>
            </a:pPr>
            <a:r>
              <a:rPr lang="uk-UA" b="0" dirty="0">
                <a:solidFill>
                  <a:schemeClr val="tx2"/>
                </a:solidFill>
                <a:latin typeface="Overpass Light" panose="00000400000000000000" pitchFamily="2" charset="0"/>
                <a:cs typeface="Overpass "/>
              </a:rPr>
              <a:t>Право на безпечне та здорове робоче середовище, забезпечене державою, роботодавцями та працівниками через систему визначених прав, обов’язків і відповідальності, де принципу запобігання надано </a:t>
            </a:r>
            <a:r>
              <a:rPr lang="uk-UA" dirty="0">
                <a:solidFill>
                  <a:schemeClr val="tx2"/>
                </a:solidFill>
                <a:latin typeface="Overpass Light" panose="00000400000000000000" pitchFamily="2" charset="0"/>
                <a:cs typeface="Overpass "/>
              </a:rPr>
              <a:t>найвищий пріоритет</a:t>
            </a:r>
            <a:endParaRPr lang="es-ES" dirty="0">
              <a:solidFill>
                <a:schemeClr val="tx2"/>
              </a:solidFill>
              <a:latin typeface="Overpass Light" panose="00000400000000000000" pitchFamily="2" charset="0"/>
              <a:cs typeface="Overpass "/>
            </a:endParaRPr>
          </a:p>
        </p:txBody>
      </p:sp>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46</a:t>
            </a:fld>
            <a:endParaRPr lang="en-GB"/>
          </a:p>
        </p:txBody>
      </p:sp>
      <p:sp>
        <p:nvSpPr>
          <p:cNvPr id="8" name="CuadroTexto 7"/>
          <p:cNvSpPr txBox="1"/>
          <p:nvPr/>
        </p:nvSpPr>
        <p:spPr>
          <a:xfrm>
            <a:off x="3088620" y="2139077"/>
            <a:ext cx="4533870" cy="646331"/>
          </a:xfrm>
          <a:prstGeom prst="rect">
            <a:avLst/>
          </a:prstGeom>
          <a:noFill/>
        </p:spPr>
        <p:txBody>
          <a:bodyPr wrap="none" rtlCol="0">
            <a:spAutoFit/>
          </a:bodyPr>
          <a:lstStyle/>
          <a:p>
            <a:r>
              <a:rPr lang="uk-UA" sz="1800" i="1" dirty="0">
                <a:effectLst/>
                <a:latin typeface="Calibri" panose="020F0502020204030204" pitchFamily="34" charset="0"/>
                <a:ea typeface="Calibri" panose="020F0502020204030204" pitchFamily="34" charset="0"/>
              </a:rPr>
              <a:t>«Краще </a:t>
            </a:r>
            <a:r>
              <a:rPr lang="uk-UA" sz="1800" b="1" i="1" dirty="0">
                <a:effectLst/>
                <a:latin typeface="Calibri" panose="020F0502020204030204" pitchFamily="34" charset="0"/>
                <a:ea typeface="Calibri" panose="020F0502020204030204" pitchFamily="34" charset="0"/>
              </a:rPr>
              <a:t>берегтись</a:t>
            </a:r>
            <a:r>
              <a:rPr lang="uk-UA" sz="1800" i="1" dirty="0">
                <a:effectLst/>
                <a:latin typeface="Calibri" panose="020F0502020204030204" pitchFamily="34" charset="0"/>
                <a:ea typeface="Calibri" panose="020F0502020204030204" pitchFamily="34" charset="0"/>
              </a:rPr>
              <a:t>, ніж потім лікуватись»</a:t>
            </a:r>
            <a:endParaRPr lang="en-US" b="1" i="1" dirty="0">
              <a:solidFill>
                <a:schemeClr val="tx2"/>
              </a:solidFill>
              <a:latin typeface="Overpass"/>
              <a:cs typeface="Overpass"/>
            </a:endParaRPr>
          </a:p>
          <a:p>
            <a:endParaRPr lang="es-ES" dirty="0">
              <a:solidFill>
                <a:srgbClr val="000000"/>
              </a:solidFill>
              <a:latin typeface="Overpass"/>
              <a:cs typeface="Overpass"/>
            </a:endParaRPr>
          </a:p>
        </p:txBody>
      </p:sp>
      <p:sp>
        <p:nvSpPr>
          <p:cNvPr id="9" name="CuadroTexto 8"/>
          <p:cNvSpPr txBox="1"/>
          <p:nvPr/>
        </p:nvSpPr>
        <p:spPr>
          <a:xfrm>
            <a:off x="490538" y="5695089"/>
            <a:ext cx="10995149" cy="628762"/>
          </a:xfrm>
          <a:prstGeom prst="rect">
            <a:avLst/>
          </a:prstGeom>
          <a:noFill/>
        </p:spPr>
        <p:txBody>
          <a:bodyPr wrap="square" rtlCol="0">
            <a:spAutoFit/>
          </a:bodyPr>
          <a:lstStyle/>
          <a:p>
            <a:pPr algn="ctr">
              <a:lnSpc>
                <a:spcPct val="110000"/>
              </a:lnSpc>
            </a:pPr>
            <a:r>
              <a:rPr lang="uk-UA" sz="1050" dirty="0">
                <a:solidFill>
                  <a:schemeClr val="tx2"/>
                </a:solidFill>
                <a:latin typeface="Overpass Light"/>
                <a:cs typeface="Overpass Light"/>
              </a:rPr>
              <a:t>Конвенція 2006 року про основи, що сприяють безпеці та здоров’ю на роботі (№ 187):</a:t>
            </a:r>
            <a:br>
              <a:rPr lang="en-US" sz="1050" dirty="0">
                <a:solidFill>
                  <a:schemeClr val="tx2"/>
                </a:solidFill>
                <a:latin typeface="Overpass Light"/>
                <a:cs typeface="Overpass Light"/>
              </a:rPr>
            </a:br>
            <a:r>
              <a:rPr lang="en-US" sz="1050" u="sng" dirty="0">
                <a:solidFill>
                  <a:schemeClr val="tx2"/>
                </a:solidFill>
                <a:latin typeface="Overpass Light"/>
                <a:cs typeface="Overpass Light"/>
              </a:rPr>
              <a:t>https://www.ilo.org/wcmsp5/groups/public/---ed_dialogue/---lab_admin/documents/genericdocument/wcms_752043.pdf</a:t>
            </a:r>
            <a:r>
              <a:rPr lang="uk-UA" sz="1050" u="sng" dirty="0">
                <a:solidFill>
                  <a:schemeClr val="tx2"/>
                </a:solidFill>
                <a:latin typeface="Overpass Light"/>
                <a:cs typeface="Overpass Light"/>
              </a:rPr>
              <a:t> </a:t>
            </a:r>
            <a:endParaRPr lang="es-ES" sz="1050" u="sng" dirty="0">
              <a:solidFill>
                <a:schemeClr val="tx2"/>
              </a:solidFill>
              <a:latin typeface="Overpass Light"/>
              <a:cs typeface="Overpass Light"/>
            </a:endParaRPr>
          </a:p>
          <a:p>
            <a:pPr>
              <a:lnSpc>
                <a:spcPct val="120000"/>
              </a:lnSpc>
            </a:pPr>
            <a:endParaRPr lang="es-ES" sz="1050" dirty="0">
              <a:latin typeface=" Overpass Ligth"/>
              <a:cs typeface=" Overpass Ligth"/>
            </a:endParaRPr>
          </a:p>
        </p:txBody>
      </p:sp>
    </p:spTree>
    <p:extLst>
      <p:ext uri="{BB962C8B-B14F-4D97-AF65-F5344CB8AC3E}">
        <p14:creationId xmlns:p14="http://schemas.microsoft.com/office/powerpoint/2010/main" val="256401652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0" y="3437138"/>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90537" y="1423195"/>
            <a:ext cx="6812521" cy="720000"/>
          </a:xfrm>
        </p:spPr>
        <p:txBody>
          <a:bodyPr/>
          <a:lstStyle/>
          <a:p>
            <a:r>
              <a:rPr lang="uk-UA" altLang="en-US" b="0" dirty="0"/>
              <a:t>Оцінка ризиків у робочих зонах: запобіжний інструмент для забезпечення безпечніших/ здоровіших умов праці</a:t>
            </a:r>
            <a:endParaRPr lang="es-ES" b="0" dirty="0"/>
          </a:p>
        </p:txBody>
      </p:sp>
      <p:sp>
        <p:nvSpPr>
          <p:cNvPr id="3" name="Marcador de fecha 2"/>
          <p:cNvSpPr>
            <a:spLocks noGrp="1"/>
          </p:cNvSpPr>
          <p:nvPr>
            <p:ph type="dt" sz="half" idx="10"/>
          </p:nvPr>
        </p:nvSpPr>
        <p:spPr/>
        <p:txBody>
          <a:bodyPr/>
          <a:lstStyle/>
          <a:p>
            <a:r>
              <a:rPr lang="en-GB"/>
              <a:t>Date: Monday / 01 / October / 2019</a:t>
            </a:r>
          </a:p>
        </p:txBody>
      </p:sp>
      <p:sp>
        <p:nvSpPr>
          <p:cNvPr id="4" name="Marcador de pie de página 3"/>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47</a:t>
            </a:fld>
            <a:endParaRPr lang="en-GB"/>
          </a:p>
        </p:txBody>
      </p:sp>
      <p:sp>
        <p:nvSpPr>
          <p:cNvPr id="6" name="Marcador de texto 5"/>
          <p:cNvSpPr>
            <a:spLocks noGrp="1"/>
          </p:cNvSpPr>
          <p:nvPr>
            <p:ph type="body" sz="quarter" idx="13"/>
          </p:nvPr>
        </p:nvSpPr>
        <p:spPr>
          <a:xfrm>
            <a:off x="490538" y="3655133"/>
            <a:ext cx="5310510" cy="3482976"/>
          </a:xfrm>
        </p:spPr>
        <p:txBody>
          <a:bodyPr/>
          <a:lstStyle/>
          <a:p>
            <a:r>
              <a:rPr lang="uk-UA" sz="1800" dirty="0">
                <a:solidFill>
                  <a:schemeClr val="tx2"/>
                </a:solidFill>
                <a:latin typeface="Overpass Light" panose="00000400000000000000" pitchFamily="2" charset="0"/>
                <a:cs typeface="Overpass Bold"/>
              </a:rPr>
              <a:t>Оцінка ризиків</a:t>
            </a:r>
            <a:r>
              <a:rPr lang="es-ES" sz="1800" dirty="0">
                <a:solidFill>
                  <a:schemeClr val="tx2"/>
                </a:solidFill>
                <a:latin typeface="Overpass Light" panose="00000400000000000000" pitchFamily="2" charset="0"/>
                <a:cs typeface="Overpass Bold"/>
              </a:rPr>
              <a:t>: </a:t>
            </a:r>
            <a:r>
              <a:rPr lang="uk-UA" sz="1800" dirty="0">
                <a:solidFill>
                  <a:schemeClr val="tx2"/>
                </a:solidFill>
                <a:latin typeface="Overpass Light" panose="00000400000000000000" pitchFamily="2" charset="0"/>
                <a:cs typeface="Overpass Bold"/>
              </a:rPr>
              <a:t>ретельне вивчення можливих пов’язаних із роботою причин травмування або погіршення здоров’я</a:t>
            </a:r>
            <a:endParaRPr lang="es-ES" sz="1800" dirty="0">
              <a:solidFill>
                <a:schemeClr val="tx2"/>
              </a:solidFill>
              <a:latin typeface="Overpass Light" panose="00000400000000000000" pitchFamily="2" charset="0"/>
              <a:cs typeface="Overpass Bold"/>
            </a:endParaRPr>
          </a:p>
          <a:p>
            <a:r>
              <a:rPr lang="uk-UA" sz="1800" dirty="0">
                <a:solidFill>
                  <a:schemeClr val="tx2"/>
                </a:solidFill>
                <a:latin typeface="Overpass Light" panose="00000400000000000000" pitchFamily="2" charset="0"/>
                <a:cs typeface="Overpass Bold"/>
              </a:rPr>
              <a:t>Мета: забезпечити, щоб ніхто не травмувався та не захворів</a:t>
            </a:r>
            <a:endParaRPr lang="es-ES" sz="1800" dirty="0">
              <a:solidFill>
                <a:schemeClr val="tx2"/>
              </a:solidFill>
              <a:latin typeface="Overpass Light" panose="00000400000000000000" pitchFamily="2" charset="0"/>
              <a:cs typeface="Overpass Bold"/>
            </a:endParaRPr>
          </a:p>
        </p:txBody>
      </p:sp>
      <p:pic>
        <p:nvPicPr>
          <p:cNvPr id="10" name="Imagen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33888" y="2487845"/>
            <a:ext cx="4282062" cy="351828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74978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Оцінка ризиків</a:t>
            </a:r>
            <a:endParaRPr lang="es-ES" b="0" dirty="0"/>
          </a:p>
        </p:txBody>
      </p:sp>
      <p:sp>
        <p:nvSpPr>
          <p:cNvPr id="3" name="Marcador de contenido 2"/>
          <p:cNvSpPr>
            <a:spLocks noGrp="1"/>
          </p:cNvSpPr>
          <p:nvPr>
            <p:ph idx="1"/>
          </p:nvPr>
        </p:nvSpPr>
        <p:spPr>
          <a:xfrm>
            <a:off x="490538" y="2393950"/>
            <a:ext cx="10186543" cy="3482975"/>
          </a:xfrm>
        </p:spPr>
        <p:txBody>
          <a:bodyPr/>
          <a:lstStyle/>
          <a:p>
            <a:pPr marL="285750" lvl="0" indent="-285750" eaLnBrk="0" fontAlgn="base" hangingPunct="0">
              <a:lnSpc>
                <a:spcPct val="150000"/>
              </a:lnSpc>
              <a:spcBef>
                <a:spcPct val="0"/>
              </a:spcBef>
              <a:spcAft>
                <a:spcPct val="0"/>
              </a:spcAft>
              <a:buClr>
                <a:schemeClr val="accent2"/>
              </a:buClr>
              <a:buFont typeface="Arial Unicode MS"/>
              <a:buChar char="▶"/>
            </a:pPr>
            <a:r>
              <a:rPr lang="uk-UA" b="0" dirty="0">
                <a:solidFill>
                  <a:schemeClr val="tx2"/>
                </a:solidFill>
                <a:latin typeface="Calibri" panose="020F0502020204030204" pitchFamily="34" charset="0"/>
                <a:ea typeface="Calibri" panose="020F0502020204030204" pitchFamily="34" charset="0"/>
                <a:cs typeface="Calibri" panose="020F0502020204030204" pitchFamily="34" charset="0"/>
              </a:rPr>
              <a:t>Р</a:t>
            </a:r>
            <a:r>
              <a:rPr lang="uk-UA" sz="1800" b="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етельне вивчення можливих пов’язаних із роботою причин травмування або погіршення здоров’я</a:t>
            </a:r>
            <a:endParaRPr lang="en-GB" b="0" dirty="0">
              <a:solidFill>
                <a:schemeClr val="tx2"/>
              </a:solidFill>
              <a:latin typeface="Calibri" panose="020F0502020204030204" pitchFamily="34" charset="0"/>
              <a:cs typeface="Calibri" panose="020F0502020204030204" pitchFamily="34" charset="0"/>
            </a:endParaRPr>
          </a:p>
          <a:p>
            <a:pPr marL="285750" lvl="0" indent="-285750" eaLnBrk="0" fontAlgn="base" hangingPunct="0">
              <a:lnSpc>
                <a:spcPct val="150000"/>
              </a:lnSpc>
              <a:spcBef>
                <a:spcPct val="0"/>
              </a:spcBef>
              <a:spcAft>
                <a:spcPct val="0"/>
              </a:spcAft>
              <a:buClr>
                <a:schemeClr val="accent2"/>
              </a:buClr>
              <a:buFont typeface="Arial Unicode MS"/>
              <a:buChar char="▶"/>
            </a:pPr>
            <a:r>
              <a:rPr lang="uk-UA" b="0" dirty="0">
                <a:solidFill>
                  <a:schemeClr val="tx2"/>
                </a:solidFill>
                <a:latin typeface="Calibri" panose="020F0502020204030204" pitchFamily="34" charset="0"/>
                <a:cs typeface="Calibri" panose="020F0502020204030204" pitchFamily="34" charset="0"/>
              </a:rPr>
              <a:t>Відповідальність за проведення оцінки ризиків лежить на роботодавцях</a:t>
            </a:r>
            <a:endParaRPr lang="en-GB" b="0" dirty="0">
              <a:solidFill>
                <a:schemeClr val="tx2"/>
              </a:solidFill>
              <a:latin typeface="Calibri" panose="020F0502020204030204" pitchFamily="34" charset="0"/>
              <a:cs typeface="Calibri" panose="020F0502020204030204" pitchFamily="34" charset="0"/>
            </a:endParaRPr>
          </a:p>
          <a:p>
            <a:pPr marL="285750" lvl="0" indent="-285750" eaLnBrk="0" fontAlgn="base" hangingPunct="0">
              <a:lnSpc>
                <a:spcPct val="150000"/>
              </a:lnSpc>
              <a:spcBef>
                <a:spcPct val="0"/>
              </a:spcBef>
              <a:spcAft>
                <a:spcPct val="0"/>
              </a:spcAft>
              <a:buClr>
                <a:schemeClr val="accent2"/>
              </a:buClr>
              <a:buFont typeface="Arial Unicode MS"/>
              <a:buChar char="▶"/>
            </a:pPr>
            <a:r>
              <a:rPr lang="uk-UA" b="0" dirty="0">
                <a:solidFill>
                  <a:schemeClr val="tx2"/>
                </a:solidFill>
                <a:latin typeface="Calibri" panose="020F0502020204030204" pitchFamily="34" charset="0"/>
                <a:cs typeface="Calibri" panose="020F0502020204030204" pitchFamily="34" charset="0"/>
              </a:rPr>
              <a:t>Основоположне значення має співпраця із працівниками</a:t>
            </a:r>
            <a:endParaRPr lang="en-GB" b="0" dirty="0">
              <a:solidFill>
                <a:schemeClr val="tx2"/>
              </a:solidFill>
              <a:latin typeface="Calibri" panose="020F0502020204030204" pitchFamily="34" charset="0"/>
              <a:cs typeface="Calibri" panose="020F0502020204030204" pitchFamily="34" charset="0"/>
            </a:endParaRPr>
          </a:p>
          <a:p>
            <a:pPr marL="285750" lvl="0" indent="-285750" eaLnBrk="0" fontAlgn="base" hangingPunct="0">
              <a:lnSpc>
                <a:spcPct val="150000"/>
              </a:lnSpc>
              <a:spcBef>
                <a:spcPct val="0"/>
              </a:spcBef>
              <a:spcAft>
                <a:spcPct val="0"/>
              </a:spcAft>
              <a:buClr>
                <a:schemeClr val="accent2"/>
              </a:buClr>
              <a:buFont typeface="Arial Unicode MS"/>
              <a:buChar char="▶"/>
            </a:pPr>
            <a:r>
              <a:rPr lang="uk-UA" b="0" dirty="0">
                <a:solidFill>
                  <a:schemeClr val="tx2"/>
                </a:solidFill>
                <a:latin typeface="Calibri" panose="020F0502020204030204" pitchFamily="34" charset="0"/>
                <a:cs typeface="Calibri" panose="020F0502020204030204" pitchFamily="34" charset="0"/>
              </a:rPr>
              <a:t>Завдання з проведення оцінки ризиків може бути покладено на особу (чи групу), котра знає певне підприємство та робочі процеси й має належні навички у сфері БЗР</a:t>
            </a:r>
            <a:endParaRPr lang="es-ES" b="0" dirty="0">
              <a:solidFill>
                <a:schemeClr val="tx2"/>
              </a:solidFill>
              <a:latin typeface="Calibri" panose="020F0502020204030204" pitchFamily="34" charset="0"/>
              <a:cs typeface="Calibri" panose="020F0502020204030204" pitchFamily="34" charset="0"/>
            </a:endParaRPr>
          </a:p>
          <a:p>
            <a:pPr marL="285750" lvl="0" indent="-285750" eaLnBrk="0" fontAlgn="base" hangingPunct="0">
              <a:lnSpc>
                <a:spcPct val="150000"/>
              </a:lnSpc>
              <a:spcBef>
                <a:spcPct val="0"/>
              </a:spcBef>
              <a:spcAft>
                <a:spcPct val="0"/>
              </a:spcAft>
              <a:buClr>
                <a:schemeClr val="accent2"/>
              </a:buClr>
              <a:buFont typeface="Arial Unicode MS"/>
              <a:buChar char="▶"/>
            </a:pPr>
            <a:endParaRPr lang="en-US" altLang="es-ES" b="0" dirty="0">
              <a:solidFill>
                <a:schemeClr val="tx2"/>
              </a:solidFill>
              <a:latin typeface="Overpass Ligth"/>
              <a:cs typeface="Overpass Ligth"/>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48</a:t>
            </a:fld>
            <a:endParaRPr lang="en-GB"/>
          </a:p>
        </p:txBody>
      </p:sp>
    </p:spTree>
    <p:extLst>
      <p:ext uri="{BB962C8B-B14F-4D97-AF65-F5344CB8AC3E}">
        <p14:creationId xmlns:p14="http://schemas.microsoft.com/office/powerpoint/2010/main" val="36037335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altLang="en-US" b="0" dirty="0">
                <a:cs typeface="Overpass Bold"/>
              </a:rPr>
              <a:t>Оцінка ризиків у повсякденному житті</a:t>
            </a:r>
            <a:endParaRPr lang="es-ES" b="0" dirty="0">
              <a:cs typeface="Overpass Bold"/>
            </a:endParaRPr>
          </a:p>
        </p:txBody>
      </p:sp>
      <p:sp>
        <p:nvSpPr>
          <p:cNvPr id="3" name="Marcador de contenido 2"/>
          <p:cNvSpPr>
            <a:spLocks noGrp="1"/>
          </p:cNvSpPr>
          <p:nvPr>
            <p:ph idx="1"/>
          </p:nvPr>
        </p:nvSpPr>
        <p:spPr/>
        <p:txBody>
          <a:bodyPr/>
          <a:lstStyle/>
          <a:p>
            <a:pPr lvl="1"/>
            <a:r>
              <a:rPr lang="uk-UA" altLang="en-US" dirty="0">
                <a:solidFill>
                  <a:schemeClr val="tx2"/>
                </a:solidFill>
                <a:latin typeface="Overpass Light"/>
                <a:cs typeface="Overpass Light"/>
              </a:rPr>
              <a:t>Приклад: перехід дороги</a:t>
            </a:r>
            <a:endParaRPr lang="en-GB" altLang="en-US" dirty="0">
              <a:solidFill>
                <a:schemeClr val="tx2"/>
              </a:solidFill>
              <a:latin typeface="Overpass Light"/>
              <a:cs typeface="Overpass Light"/>
            </a:endParaRPr>
          </a:p>
          <a:p>
            <a:pPr marL="285750" lvl="0" indent="-285750" eaLnBrk="0" fontAlgn="base" hangingPunct="0">
              <a:lnSpc>
                <a:spcPct val="150000"/>
              </a:lnSpc>
              <a:spcBef>
                <a:spcPct val="0"/>
              </a:spcBef>
              <a:spcAft>
                <a:spcPct val="0"/>
              </a:spcAft>
              <a:buClr>
                <a:schemeClr val="accent2"/>
              </a:buClr>
              <a:buFont typeface="Arial Unicode MS"/>
              <a:buChar char="▶"/>
            </a:pPr>
            <a:r>
              <a:rPr lang="uk-UA" altLang="en-US" b="0" dirty="0">
                <a:solidFill>
                  <a:schemeClr val="tx2"/>
                </a:solidFill>
                <a:cs typeface="Overpass Bold"/>
              </a:rPr>
              <a:t>Я подивлюсь в обидва боки та піду</a:t>
            </a:r>
            <a:r>
              <a:rPr lang="en-GB" altLang="en-US" b="0" dirty="0">
                <a:solidFill>
                  <a:schemeClr val="tx2"/>
                </a:solidFill>
                <a:cs typeface="Overpass Bold"/>
              </a:rPr>
              <a:t>?</a:t>
            </a:r>
          </a:p>
          <a:p>
            <a:pPr marL="285750" lvl="0" indent="-285750" eaLnBrk="0" fontAlgn="base" hangingPunct="0">
              <a:lnSpc>
                <a:spcPct val="150000"/>
              </a:lnSpc>
              <a:spcBef>
                <a:spcPct val="0"/>
              </a:spcBef>
              <a:spcAft>
                <a:spcPct val="0"/>
              </a:spcAft>
              <a:buClr>
                <a:schemeClr val="accent2"/>
              </a:buClr>
              <a:buFont typeface="Arial Unicode MS"/>
              <a:buChar char="▶"/>
            </a:pPr>
            <a:r>
              <a:rPr lang="uk-UA" altLang="en-US" b="0" dirty="0">
                <a:solidFill>
                  <a:schemeClr val="tx2"/>
                </a:solidFill>
                <a:cs typeface="Overpass Bold"/>
              </a:rPr>
              <a:t>Я скористаюся «зеброю»?</a:t>
            </a:r>
            <a:endParaRPr lang="en-GB" altLang="en-US" b="0" dirty="0">
              <a:solidFill>
                <a:schemeClr val="tx2"/>
              </a:solidFill>
              <a:cs typeface="Overpass Bold"/>
            </a:endParaRPr>
          </a:p>
          <a:p>
            <a:pPr marL="285750" lvl="0" indent="-285750" eaLnBrk="0" fontAlgn="base" hangingPunct="0">
              <a:lnSpc>
                <a:spcPct val="150000"/>
              </a:lnSpc>
              <a:spcBef>
                <a:spcPct val="0"/>
              </a:spcBef>
              <a:spcAft>
                <a:spcPct val="0"/>
              </a:spcAft>
              <a:buClr>
                <a:schemeClr val="accent2"/>
              </a:buClr>
              <a:buFont typeface="Arial Unicode MS"/>
              <a:buChar char="▶"/>
            </a:pPr>
            <a:r>
              <a:rPr lang="uk-UA" altLang="en-US" b="0" dirty="0">
                <a:solidFill>
                  <a:schemeClr val="tx2"/>
                </a:solidFill>
                <a:cs typeface="Overpass Bold"/>
              </a:rPr>
              <a:t>Я скористаюся переходом?</a:t>
            </a:r>
            <a:endParaRPr lang="en-GB" altLang="en-US" b="0" dirty="0">
              <a:solidFill>
                <a:schemeClr val="tx2"/>
              </a:solidFill>
              <a:cs typeface="Overpass Bold"/>
            </a:endParaRPr>
          </a:p>
          <a:p>
            <a:pPr marL="285750" lvl="0" indent="-285750" eaLnBrk="0" fontAlgn="base" hangingPunct="0">
              <a:lnSpc>
                <a:spcPct val="150000"/>
              </a:lnSpc>
              <a:spcBef>
                <a:spcPct val="0"/>
              </a:spcBef>
              <a:spcAft>
                <a:spcPct val="0"/>
              </a:spcAft>
              <a:buClr>
                <a:schemeClr val="accent2"/>
              </a:buClr>
              <a:buFont typeface="Arial Unicode MS"/>
              <a:buChar char="▶"/>
            </a:pPr>
            <a:r>
              <a:rPr lang="uk-UA" altLang="en-US" b="0" dirty="0">
                <a:solidFill>
                  <a:schemeClr val="tx2"/>
                </a:solidFill>
                <a:cs typeface="Overpass Bold"/>
              </a:rPr>
              <a:t>Так само на кожній дорозі</a:t>
            </a:r>
            <a:r>
              <a:rPr lang="en-GB" altLang="en-US" b="0" dirty="0">
                <a:solidFill>
                  <a:schemeClr val="tx2"/>
                </a:solidFill>
                <a:cs typeface="Overpass Bold"/>
              </a:rPr>
              <a:t>? </a:t>
            </a:r>
            <a:r>
              <a:rPr lang="uk-UA" altLang="en-US" b="0" dirty="0">
                <a:solidFill>
                  <a:schemeClr val="tx2"/>
                </a:solidFill>
                <a:cs typeface="Overpass Bold"/>
              </a:rPr>
              <a:t>     НІ</a:t>
            </a:r>
            <a:br>
              <a:rPr lang="en-US" altLang="es-ES" b="0" dirty="0">
                <a:solidFill>
                  <a:schemeClr val="tx2"/>
                </a:solidFill>
                <a:latin typeface="Overpass Light"/>
                <a:cs typeface="Overpass Light"/>
              </a:rPr>
            </a:br>
            <a:r>
              <a:rPr lang="en-GB" altLang="en-US" b="0" dirty="0">
                <a:latin typeface="Overpass Light"/>
                <a:cs typeface="Overpass Light"/>
              </a:rPr>
              <a:t>•</a:t>
            </a:r>
            <a:r>
              <a:rPr lang="en-US" altLang="es-ES" b="0" dirty="0">
                <a:solidFill>
                  <a:schemeClr val="tx2"/>
                </a:solidFill>
                <a:latin typeface="Overpass Light"/>
                <a:cs typeface="Overpass Light"/>
              </a:rPr>
              <a:t> </a:t>
            </a:r>
            <a:r>
              <a:rPr lang="uk-UA" altLang="es-ES" b="0" dirty="0">
                <a:solidFill>
                  <a:schemeClr val="tx2"/>
                </a:solidFill>
                <a:latin typeface="Overpass Light"/>
                <a:cs typeface="Overpass Light"/>
              </a:rPr>
              <a:t>Швидкість автомобілів</a:t>
            </a:r>
            <a:r>
              <a:rPr lang="en-GB" altLang="en-US" b="0" dirty="0">
                <a:solidFill>
                  <a:schemeClr val="tx2"/>
                </a:solidFill>
                <a:latin typeface="Overpass Light"/>
                <a:cs typeface="Overpass Light"/>
              </a:rPr>
              <a:t>!</a:t>
            </a:r>
            <a:br>
              <a:rPr lang="en-GB" altLang="en-US" b="0" dirty="0">
                <a:solidFill>
                  <a:schemeClr val="tx2"/>
                </a:solidFill>
                <a:latin typeface="Overpass Light"/>
                <a:cs typeface="Overpass Light"/>
              </a:rPr>
            </a:br>
            <a:r>
              <a:rPr lang="en-GB" altLang="en-US" b="0" dirty="0">
                <a:solidFill>
                  <a:srgbClr val="FA3C4B"/>
                </a:solidFill>
                <a:latin typeface="Overpass Light"/>
                <a:cs typeface="Overpass Light"/>
              </a:rPr>
              <a:t>•</a:t>
            </a:r>
            <a:r>
              <a:rPr lang="en-GB" altLang="en-US" b="0" dirty="0">
                <a:solidFill>
                  <a:schemeClr val="tx2"/>
                </a:solidFill>
                <a:latin typeface="Overpass Light"/>
                <a:cs typeface="Overpass Light"/>
              </a:rPr>
              <a:t> </a:t>
            </a:r>
            <a:r>
              <a:rPr lang="uk-UA" altLang="en-US" b="0" dirty="0">
                <a:solidFill>
                  <a:schemeClr val="tx2"/>
                </a:solidFill>
                <a:latin typeface="Overpass Light"/>
                <a:cs typeface="Overpass Light"/>
              </a:rPr>
              <a:t>Чи є дорога прямою</a:t>
            </a:r>
            <a:r>
              <a:rPr lang="en-GB" altLang="en-US" b="0" dirty="0">
                <a:solidFill>
                  <a:schemeClr val="tx2"/>
                </a:solidFill>
                <a:latin typeface="Overpass Light"/>
                <a:cs typeface="Overpass Light"/>
              </a:rPr>
              <a:t>?</a:t>
            </a:r>
            <a:endParaRPr lang="en-US" altLang="en-U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49</a:t>
            </a:fld>
            <a:endParaRPr lang="en-GB"/>
          </a:p>
        </p:txBody>
      </p:sp>
      <p:pic>
        <p:nvPicPr>
          <p:cNvPr id="9" name="Marcador de posición de imagen 8"/>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060250" y="1655536"/>
            <a:ext cx="3421694" cy="4127603"/>
          </a:xfrm>
          <a:prstGeom prst="rect">
            <a:avLst/>
          </a:prstGeom>
          <a:ln>
            <a:noFill/>
          </a:ln>
          <a:effectLst>
            <a:outerShdw blurRad="292100" dist="139700" dir="2700000" algn="tl" rotWithShape="0">
              <a:srgbClr val="333333">
                <a:alpha val="65000"/>
              </a:srgbClr>
            </a:outerShdw>
          </a:effectLst>
        </p:spPr>
      </p:pic>
      <p:sp>
        <p:nvSpPr>
          <p:cNvPr id="8" name="Marcador de texto 7"/>
          <p:cNvSpPr>
            <a:spLocks noGrp="1"/>
          </p:cNvSpPr>
          <p:nvPr>
            <p:ph type="body" sz="quarter" idx="14"/>
          </p:nvPr>
        </p:nvSpPr>
        <p:spPr>
          <a:xfrm>
            <a:off x="8060466" y="5406256"/>
            <a:ext cx="3413125" cy="247650"/>
          </a:xfrm>
        </p:spPr>
        <p:txBody>
          <a:bodyPr/>
          <a:lstStyle/>
          <a:p>
            <a:r>
              <a:rPr lang="uk-UA" dirty="0"/>
              <a:t>Фото</a:t>
            </a:r>
            <a:r>
              <a:rPr lang="nl-NL" dirty="0"/>
              <a:t>: </a:t>
            </a:r>
            <a:r>
              <a:rPr lang="nl-NL" dirty="0" err="1"/>
              <a:t>christian-wiediger-unsplash</a:t>
            </a:r>
            <a:endParaRPr lang="es-ES" dirty="0"/>
          </a:p>
        </p:txBody>
      </p:sp>
      <p:pic>
        <p:nvPicPr>
          <p:cNvPr id="10"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37222590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a:extLst>
              <a:ext uri="{FF2B5EF4-FFF2-40B4-BE49-F238E27FC236}">
                <a16:creationId xmlns:a16="http://schemas.microsoft.com/office/drawing/2014/main" id="{BBD83F0A-ABB5-C746-8D72-3FE24F614B4C}"/>
              </a:ext>
            </a:extLst>
          </p:cNvPr>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0" dirty="0">
                <a:cs typeface="Overpass Bold"/>
              </a:rPr>
              <a:t>Оцінка ризиків</a:t>
            </a:r>
            <a:endParaRPr lang="es-ES" b="0" dirty="0">
              <a:cs typeface="Overpass Bold"/>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50</a:t>
            </a:fld>
            <a:endParaRPr lang="en-GB"/>
          </a:p>
        </p:txBody>
      </p:sp>
      <p:pic>
        <p:nvPicPr>
          <p:cNvPr id="12" name="Picture 11">
            <a:extLst>
              <a:ext uri="{FF2B5EF4-FFF2-40B4-BE49-F238E27FC236}">
                <a16:creationId xmlns:a16="http://schemas.microsoft.com/office/drawing/2014/main" id="{8E860ED7-E9F0-C543-8EEB-2785E49A78F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3269" y="1461223"/>
            <a:ext cx="5863059" cy="45229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6505219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noFill/>
        </p:spPr>
        <p:txBody>
          <a:bodyPr/>
          <a:lstStyle/>
          <a:p>
            <a:r>
              <a:rPr lang="uk-UA" b="0" dirty="0">
                <a:latin typeface="Overpass"/>
                <a:cs typeface="Overpass"/>
              </a:rPr>
              <a:t>Шаблон оцінки ризиків</a:t>
            </a:r>
            <a:endParaRPr lang="es-ES" b="0" dirty="0">
              <a:latin typeface="Overpass"/>
              <a:cs typeface="Overpass"/>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51</a:t>
            </a:fld>
            <a:endParaRPr lang="en-GB"/>
          </a:p>
        </p:txBody>
      </p:sp>
      <p:pic>
        <p:nvPicPr>
          <p:cNvPr id="7" name="Picture 6">
            <a:extLst>
              <a:ext uri="{FF2B5EF4-FFF2-40B4-BE49-F238E27FC236}">
                <a16:creationId xmlns:a16="http://schemas.microsoft.com/office/drawing/2014/main" id="{FB18722A-D2AC-F243-AEF7-A9F1BF7E3A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62138" y="2213702"/>
            <a:ext cx="9017000" cy="3327400"/>
          </a:xfrm>
          <a:prstGeom prst="rect">
            <a:avLst/>
          </a:prstGeom>
        </p:spPr>
      </p:pic>
    </p:spTree>
    <p:extLst>
      <p:ext uri="{BB962C8B-B14F-4D97-AF65-F5344CB8AC3E}">
        <p14:creationId xmlns:p14="http://schemas.microsoft.com/office/powerpoint/2010/main" val="35602846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90538" y="1320801"/>
            <a:ext cx="3725862" cy="2032000"/>
          </a:xfrm>
        </p:spPr>
        <p:txBody>
          <a:bodyPr/>
          <a:lstStyle/>
          <a:p>
            <a:pPr marL="0" marR="0">
              <a:lnSpc>
                <a:spcPct val="107000"/>
              </a:lnSpc>
              <a:spcBef>
                <a:spcPts val="0"/>
              </a:spcBef>
              <a:spcAft>
                <a:spcPts val="0"/>
              </a:spcAft>
            </a:pPr>
            <a:r>
              <a:rPr lang="uk-UA" b="0" dirty="0">
                <a:latin typeface="Overpass Light"/>
                <a:cs typeface="Overpass Light"/>
              </a:rPr>
              <a:t>Вправа</a:t>
            </a:r>
            <a:r>
              <a:rPr lang="en-US" b="0" dirty="0">
                <a:latin typeface="Overpass Light"/>
                <a:cs typeface="Overpass Light"/>
              </a:rPr>
              <a:t> 1 </a:t>
            </a:r>
            <a:br>
              <a:rPr lang="en-US" b="0" dirty="0">
                <a:latin typeface="Overpass Light"/>
                <a:cs typeface="Overpass Light"/>
              </a:rPr>
            </a:br>
            <a:r>
              <a:rPr lang="uk-UA" b="0" dirty="0">
                <a:latin typeface="Overpass Light"/>
                <a:cs typeface="Overpass Light"/>
              </a:rPr>
              <a:t>«Знайдіть небезпечні фактори» – вправа зі штату Новий Південний Уельс (Австралія)</a:t>
            </a:r>
            <a:r>
              <a:rPr lang="en-US" b="0" dirty="0">
                <a:latin typeface="Overpass Light"/>
                <a:cs typeface="Overpass Light"/>
              </a:rPr>
              <a:t> </a:t>
            </a:r>
            <a:endParaRPr lang="en-GB" b="0" dirty="0">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52</a:t>
            </a:fld>
            <a:endParaRPr lang="en-GB"/>
          </a:p>
        </p:txBody>
      </p:sp>
      <p:pic>
        <p:nvPicPr>
          <p:cNvPr id="7" name="Imagen 6" descr="52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0400" y="1300778"/>
            <a:ext cx="6959601" cy="4928642"/>
          </a:xfrm>
          <a:prstGeom prst="rect">
            <a:avLst/>
          </a:prstGeom>
        </p:spPr>
      </p:pic>
      <p:sp>
        <p:nvSpPr>
          <p:cNvPr id="9" name="CuadroTexto 8"/>
          <p:cNvSpPr txBox="1"/>
          <p:nvPr/>
        </p:nvSpPr>
        <p:spPr>
          <a:xfrm>
            <a:off x="558800" y="3759200"/>
            <a:ext cx="3276600" cy="1015663"/>
          </a:xfrm>
          <a:prstGeom prst="rect">
            <a:avLst/>
          </a:prstGeom>
          <a:noFill/>
        </p:spPr>
        <p:txBody>
          <a:bodyPr wrap="square" rtlCol="0">
            <a:spAutoFit/>
          </a:bodyPr>
          <a:lstStyle/>
          <a:p>
            <a:r>
              <a:rPr lang="uk-UA" sz="2000" i="1" dirty="0">
                <a:solidFill>
                  <a:schemeClr val="tx2"/>
                </a:solidFill>
                <a:latin typeface="Overpass Light" panose="00000400000000000000" pitchFamily="2" charset="0"/>
                <a:cs typeface="Overpass Bold"/>
              </a:rPr>
              <a:t>Скільки небезпечних факторів ви можете знайти</a:t>
            </a:r>
            <a:r>
              <a:rPr lang="es-ES" sz="2000" i="1" dirty="0">
                <a:solidFill>
                  <a:schemeClr val="tx2"/>
                </a:solidFill>
                <a:latin typeface="Overpass Light" panose="00000400000000000000" pitchFamily="2" charset="0"/>
                <a:cs typeface="Overpass Bold"/>
              </a:rPr>
              <a:t>?</a:t>
            </a:r>
          </a:p>
        </p:txBody>
      </p:sp>
    </p:spTree>
    <p:extLst>
      <p:ext uri="{BB962C8B-B14F-4D97-AF65-F5344CB8AC3E}">
        <p14:creationId xmlns:p14="http://schemas.microsoft.com/office/powerpoint/2010/main" val="15906801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53</a:t>
            </a:fld>
            <a:endParaRPr lang="en-GB"/>
          </a:p>
        </p:txBody>
      </p:sp>
      <p:sp>
        <p:nvSpPr>
          <p:cNvPr id="10" name="CuadroTexto 9"/>
          <p:cNvSpPr txBox="1"/>
          <p:nvPr/>
        </p:nvSpPr>
        <p:spPr>
          <a:xfrm>
            <a:off x="558800" y="3759200"/>
            <a:ext cx="3276600" cy="1015663"/>
          </a:xfrm>
          <a:prstGeom prst="rect">
            <a:avLst/>
          </a:prstGeom>
          <a:noFill/>
        </p:spPr>
        <p:txBody>
          <a:bodyPr wrap="square" rtlCol="0">
            <a:spAutoFit/>
          </a:bodyPr>
          <a:lstStyle/>
          <a:p>
            <a:r>
              <a:rPr lang="uk-UA" sz="2000" i="1" dirty="0">
                <a:solidFill>
                  <a:schemeClr val="tx2"/>
                </a:solidFill>
                <a:latin typeface="Overpass Light" panose="00000400000000000000" pitchFamily="2" charset="0"/>
                <a:cs typeface="Overpass Bold"/>
              </a:rPr>
              <a:t>Скільки небезпечних факторів ви можете знайти</a:t>
            </a:r>
            <a:r>
              <a:rPr lang="es-ES" sz="2000" i="1" dirty="0">
                <a:solidFill>
                  <a:schemeClr val="tx2"/>
                </a:solidFill>
                <a:latin typeface="Overpass Light" panose="00000400000000000000" pitchFamily="2" charset="0"/>
                <a:cs typeface="Overpass Bold"/>
              </a:rPr>
              <a:t>?</a:t>
            </a:r>
            <a:endParaRPr lang="es-ES" sz="2000" i="1" dirty="0">
              <a:solidFill>
                <a:schemeClr val="tx2"/>
              </a:solidFill>
              <a:latin typeface="Overpass"/>
              <a:cs typeface="Overpass"/>
            </a:endParaRPr>
          </a:p>
        </p:txBody>
      </p:sp>
      <p:pic>
        <p:nvPicPr>
          <p:cNvPr id="3" name="Picture 2">
            <a:extLst>
              <a:ext uri="{FF2B5EF4-FFF2-40B4-BE49-F238E27FC236}">
                <a16:creationId xmlns:a16="http://schemas.microsoft.com/office/drawing/2014/main" id="{C817FDD5-EFED-C446-98B7-FD2A8A553B5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67053" y="1300778"/>
            <a:ext cx="6962948" cy="4928642"/>
          </a:xfrm>
          <a:prstGeom prst="rect">
            <a:avLst/>
          </a:prstGeom>
        </p:spPr>
      </p:pic>
    </p:spTree>
    <p:extLst>
      <p:ext uri="{BB962C8B-B14F-4D97-AF65-F5344CB8AC3E}">
        <p14:creationId xmlns:p14="http://schemas.microsoft.com/office/powerpoint/2010/main" val="41186493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54</a:t>
            </a:fld>
            <a:endParaRPr lang="en-GB"/>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0401" y="1300778"/>
            <a:ext cx="6959599" cy="4928641"/>
          </a:xfrm>
          <a:prstGeom prst="rect">
            <a:avLst/>
          </a:prstGeom>
        </p:spPr>
      </p:pic>
      <p:sp>
        <p:nvSpPr>
          <p:cNvPr id="9" name="CuadroTexto 8"/>
          <p:cNvSpPr txBox="1"/>
          <p:nvPr/>
        </p:nvSpPr>
        <p:spPr>
          <a:xfrm>
            <a:off x="558800" y="3759200"/>
            <a:ext cx="3276600" cy="1015663"/>
          </a:xfrm>
          <a:prstGeom prst="rect">
            <a:avLst/>
          </a:prstGeom>
          <a:noFill/>
        </p:spPr>
        <p:txBody>
          <a:bodyPr wrap="square" rtlCol="0">
            <a:spAutoFit/>
          </a:bodyPr>
          <a:lstStyle/>
          <a:p>
            <a:r>
              <a:rPr lang="uk-UA" sz="2000" i="1" dirty="0">
                <a:solidFill>
                  <a:schemeClr val="tx2"/>
                </a:solidFill>
                <a:latin typeface="Overpass Light" panose="00000400000000000000" pitchFamily="2" charset="0"/>
                <a:cs typeface="Overpass Bold"/>
              </a:rPr>
              <a:t>Скільки небезпечних факторів ви можете знайти</a:t>
            </a:r>
            <a:r>
              <a:rPr lang="es-ES" sz="2000" i="1" dirty="0">
                <a:solidFill>
                  <a:schemeClr val="tx2"/>
                </a:solidFill>
                <a:latin typeface="Overpass Light" panose="00000400000000000000" pitchFamily="2" charset="0"/>
                <a:cs typeface="Overpass Bold"/>
              </a:rPr>
              <a:t>?</a:t>
            </a:r>
            <a:endParaRPr lang="es-ES" sz="2000" i="1" dirty="0">
              <a:solidFill>
                <a:schemeClr val="tx2"/>
              </a:solidFill>
              <a:latin typeface="Overpass"/>
              <a:cs typeface="Overpass"/>
            </a:endParaRPr>
          </a:p>
        </p:txBody>
      </p:sp>
    </p:spTree>
    <p:extLst>
      <p:ext uri="{BB962C8B-B14F-4D97-AF65-F5344CB8AC3E}">
        <p14:creationId xmlns:p14="http://schemas.microsoft.com/office/powerpoint/2010/main" val="3617354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3" name="Picture 2">
            <a:extLst>
              <a:ext uri="{FF2B5EF4-FFF2-40B4-BE49-F238E27FC236}">
                <a16:creationId xmlns:a16="http://schemas.microsoft.com/office/drawing/2014/main" id="{F0EC1929-00B2-1344-9BE5-3148BBFCF4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4806" y="1263402"/>
            <a:ext cx="6995193" cy="4951467"/>
          </a:xfrm>
          <a:prstGeom prst="rect">
            <a:avLst/>
          </a:prstGeom>
        </p:spPr>
      </p:pic>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55</a:t>
            </a:fld>
            <a:endParaRPr lang="en-GB"/>
          </a:p>
        </p:txBody>
      </p:sp>
      <p:sp>
        <p:nvSpPr>
          <p:cNvPr id="9" name="CuadroTexto 8"/>
          <p:cNvSpPr txBox="1"/>
          <p:nvPr/>
        </p:nvSpPr>
        <p:spPr>
          <a:xfrm>
            <a:off x="558800" y="3759200"/>
            <a:ext cx="3276600" cy="1015663"/>
          </a:xfrm>
          <a:prstGeom prst="rect">
            <a:avLst/>
          </a:prstGeom>
          <a:noFill/>
        </p:spPr>
        <p:txBody>
          <a:bodyPr wrap="square" rtlCol="0">
            <a:spAutoFit/>
          </a:bodyPr>
          <a:lstStyle/>
          <a:p>
            <a:r>
              <a:rPr lang="uk-UA" sz="2000" i="1" dirty="0">
                <a:solidFill>
                  <a:schemeClr val="tx2"/>
                </a:solidFill>
                <a:latin typeface="Overpass Light" panose="00000400000000000000" pitchFamily="2" charset="0"/>
                <a:cs typeface="Overpass Bold"/>
              </a:rPr>
              <a:t>Скільки небезпечних факторів ви можете знайти</a:t>
            </a:r>
            <a:r>
              <a:rPr lang="es-ES" sz="2000" i="1" dirty="0">
                <a:solidFill>
                  <a:schemeClr val="tx2"/>
                </a:solidFill>
                <a:latin typeface="Overpass Light" panose="00000400000000000000" pitchFamily="2" charset="0"/>
                <a:cs typeface="Overpass Bold"/>
              </a:rPr>
              <a:t>?</a:t>
            </a:r>
            <a:endParaRPr lang="es-ES" sz="2000" i="1" dirty="0">
              <a:solidFill>
                <a:schemeClr val="tx2"/>
              </a:solidFill>
              <a:latin typeface="Overpass"/>
              <a:cs typeface="Overpass"/>
            </a:endParaRPr>
          </a:p>
        </p:txBody>
      </p:sp>
    </p:spTree>
    <p:extLst>
      <p:ext uri="{BB962C8B-B14F-4D97-AF65-F5344CB8AC3E}">
        <p14:creationId xmlns:p14="http://schemas.microsoft.com/office/powerpoint/2010/main" val="16108358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56</a:t>
            </a:fld>
            <a:endParaRPr lang="en-GB"/>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70401" y="1300778"/>
            <a:ext cx="6959598" cy="4928640"/>
          </a:xfrm>
          <a:prstGeom prst="rect">
            <a:avLst/>
          </a:prstGeom>
        </p:spPr>
      </p:pic>
      <p:sp>
        <p:nvSpPr>
          <p:cNvPr id="9" name="CuadroTexto 8"/>
          <p:cNvSpPr txBox="1"/>
          <p:nvPr/>
        </p:nvSpPr>
        <p:spPr>
          <a:xfrm>
            <a:off x="558800" y="3759200"/>
            <a:ext cx="3276600" cy="1015663"/>
          </a:xfrm>
          <a:prstGeom prst="rect">
            <a:avLst/>
          </a:prstGeom>
          <a:noFill/>
        </p:spPr>
        <p:txBody>
          <a:bodyPr wrap="square" rtlCol="0">
            <a:spAutoFit/>
          </a:bodyPr>
          <a:lstStyle/>
          <a:p>
            <a:r>
              <a:rPr lang="uk-UA" sz="2000" i="1" dirty="0">
                <a:solidFill>
                  <a:schemeClr val="tx2"/>
                </a:solidFill>
                <a:latin typeface="Overpass Light" panose="00000400000000000000" pitchFamily="2" charset="0"/>
                <a:cs typeface="Overpass Bold"/>
              </a:rPr>
              <a:t>Скільки небезпечних факторів ви можете знайти</a:t>
            </a:r>
            <a:r>
              <a:rPr lang="es-ES" sz="2000" i="1" dirty="0">
                <a:solidFill>
                  <a:schemeClr val="tx2"/>
                </a:solidFill>
                <a:latin typeface="Overpass Light" panose="00000400000000000000" pitchFamily="2" charset="0"/>
                <a:cs typeface="Overpass Bold"/>
              </a:rPr>
              <a:t>?</a:t>
            </a:r>
            <a:endParaRPr lang="es-ES" sz="2000" i="1" dirty="0">
              <a:solidFill>
                <a:schemeClr val="tx2"/>
              </a:solidFill>
              <a:latin typeface="Overpass"/>
              <a:cs typeface="Overpass"/>
            </a:endParaRPr>
          </a:p>
        </p:txBody>
      </p:sp>
    </p:spTree>
    <p:extLst>
      <p:ext uri="{BB962C8B-B14F-4D97-AF65-F5344CB8AC3E}">
        <p14:creationId xmlns:p14="http://schemas.microsoft.com/office/powerpoint/2010/main" val="37144113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3" name="Picture 2">
            <a:extLst>
              <a:ext uri="{FF2B5EF4-FFF2-40B4-BE49-F238E27FC236}">
                <a16:creationId xmlns:a16="http://schemas.microsoft.com/office/drawing/2014/main" id="{93FC6E33-510E-5A4D-A2A2-D60F3F68E2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7177" y="1297250"/>
            <a:ext cx="6959596" cy="4926270"/>
          </a:xfrm>
          <a:prstGeom prst="rect">
            <a:avLst/>
          </a:prstGeom>
        </p:spPr>
      </p:pic>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57</a:t>
            </a:fld>
            <a:endParaRPr lang="en-GB"/>
          </a:p>
        </p:txBody>
      </p:sp>
      <p:sp>
        <p:nvSpPr>
          <p:cNvPr id="9" name="CuadroTexto 8"/>
          <p:cNvSpPr txBox="1"/>
          <p:nvPr/>
        </p:nvSpPr>
        <p:spPr>
          <a:xfrm>
            <a:off x="558800" y="3759200"/>
            <a:ext cx="3276600" cy="1015663"/>
          </a:xfrm>
          <a:prstGeom prst="rect">
            <a:avLst/>
          </a:prstGeom>
          <a:noFill/>
        </p:spPr>
        <p:txBody>
          <a:bodyPr wrap="square" rtlCol="0">
            <a:spAutoFit/>
          </a:bodyPr>
          <a:lstStyle/>
          <a:p>
            <a:r>
              <a:rPr lang="uk-UA" sz="2000" i="1" dirty="0">
                <a:solidFill>
                  <a:schemeClr val="tx2"/>
                </a:solidFill>
                <a:latin typeface="Overpass Light" panose="00000400000000000000" pitchFamily="2" charset="0"/>
                <a:cs typeface="Overpass Bold"/>
              </a:rPr>
              <a:t>Скільки небезпечних факторів ви можете знайти</a:t>
            </a:r>
            <a:r>
              <a:rPr lang="es-ES" sz="2000" i="1" dirty="0">
                <a:solidFill>
                  <a:schemeClr val="tx2"/>
                </a:solidFill>
                <a:latin typeface="Overpass Light" panose="00000400000000000000" pitchFamily="2" charset="0"/>
                <a:cs typeface="Overpass Bold"/>
              </a:rPr>
              <a:t>?</a:t>
            </a:r>
            <a:endParaRPr lang="es-ES" sz="2000" i="1" dirty="0">
              <a:solidFill>
                <a:schemeClr val="tx2"/>
              </a:solidFill>
              <a:latin typeface="Overpass"/>
              <a:cs typeface="Overpass"/>
            </a:endParaRPr>
          </a:p>
        </p:txBody>
      </p:sp>
    </p:spTree>
    <p:extLst>
      <p:ext uri="{BB962C8B-B14F-4D97-AF65-F5344CB8AC3E}">
        <p14:creationId xmlns:p14="http://schemas.microsoft.com/office/powerpoint/2010/main" val="9059736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dirty="0"/>
              <a:t>Заняття</a:t>
            </a:r>
            <a:r>
              <a:rPr lang="en-GB" dirty="0"/>
              <a:t> 3</a:t>
            </a:r>
            <a:endParaRPr lang="es-ES" dirty="0"/>
          </a:p>
        </p:txBody>
      </p:sp>
      <p:sp>
        <p:nvSpPr>
          <p:cNvPr id="3" name="Marcador de texto 2"/>
          <p:cNvSpPr>
            <a:spLocks noGrp="1"/>
          </p:cNvSpPr>
          <p:nvPr>
            <p:ph type="body" idx="1"/>
          </p:nvPr>
        </p:nvSpPr>
        <p:spPr>
          <a:xfrm>
            <a:off x="490538" y="3596780"/>
            <a:ext cx="8540283" cy="1656000"/>
          </a:xfrm>
        </p:spPr>
        <p:txBody>
          <a:bodyPr/>
          <a:lstStyle/>
          <a:p>
            <a:r>
              <a:rPr lang="uk-UA" sz="3200" dirty="0">
                <a:latin typeface="Overpass Light"/>
                <a:cs typeface="Overpass Light"/>
              </a:rPr>
              <a:t>Оцінка ризиків</a:t>
            </a:r>
            <a:endParaRPr lang="es-ES" sz="3200" dirty="0">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58</a:t>
            </a:fld>
            <a:endParaRPr lang="en-GB"/>
          </a:p>
        </p:txBody>
      </p:sp>
      <p:sp>
        <p:nvSpPr>
          <p:cNvPr id="8"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2" name="Imagen 11" descr="58_slide_session_3.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6358" y="2648065"/>
            <a:ext cx="7193280" cy="4227576"/>
          </a:xfrm>
          <a:prstGeom prst="rect">
            <a:avLst/>
          </a:prstGeom>
        </p:spPr>
      </p:pic>
      <p:pic>
        <p:nvPicPr>
          <p:cNvPr id="13"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09463" y="6519863"/>
            <a:ext cx="644400" cy="172266"/>
          </a:xfrm>
          <a:prstGeom prst="rect">
            <a:avLst/>
          </a:prstGeom>
        </p:spPr>
      </p:pic>
    </p:spTree>
    <p:extLst>
      <p:ext uri="{BB962C8B-B14F-4D97-AF65-F5344CB8AC3E}">
        <p14:creationId xmlns:p14="http://schemas.microsoft.com/office/powerpoint/2010/main" val="32013671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Marcador de fecha 1"/>
          <p:cNvSpPr>
            <a:spLocks noGrp="1"/>
          </p:cNvSpPr>
          <p:nvPr>
            <p:ph type="dt" sz="half" idx="10"/>
          </p:nvPr>
        </p:nvSpPr>
        <p:spPr/>
        <p:txBody>
          <a:bodyPr/>
          <a:lstStyle/>
          <a:p>
            <a:r>
              <a:rPr lang="en-GB"/>
              <a:t>Date: Monday / 01 / October / 2019</a:t>
            </a:r>
          </a:p>
        </p:txBody>
      </p:sp>
      <p:sp>
        <p:nvSpPr>
          <p:cNvPr id="4" name="Marcador de número de diapositiva 3"/>
          <p:cNvSpPr>
            <a:spLocks noGrp="1"/>
          </p:cNvSpPr>
          <p:nvPr>
            <p:ph type="sldNum" sz="quarter" idx="12"/>
          </p:nvPr>
        </p:nvSpPr>
        <p:spPr/>
        <p:txBody>
          <a:bodyPr/>
          <a:lstStyle/>
          <a:p>
            <a:fld id="{856227C0-AD57-4F9B-BAE3-EEFB0D0EE427}" type="slidenum">
              <a:rPr lang="en-GB" smtClean="0"/>
              <a:t>59</a:t>
            </a:fld>
            <a:endParaRPr lang="en-GB"/>
          </a:p>
        </p:txBody>
      </p:sp>
      <p:pic>
        <p:nvPicPr>
          <p:cNvPr id="18" name="Marcador de posición de imagen 17"/>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tretch>
            <a:fillRect/>
          </a:stretch>
        </p:blipFill>
        <p:spPr>
          <a:xfrm>
            <a:off x="8062946" y="1538940"/>
            <a:ext cx="3295209" cy="4381095"/>
          </a:xfrm>
          <a:prstGeom prst="rect">
            <a:avLst/>
          </a:prstGeom>
          <a:ln>
            <a:noFill/>
          </a:ln>
          <a:effectLst>
            <a:outerShdw blurRad="292100" dist="139700" dir="2700000" algn="tl" rotWithShape="0">
              <a:srgbClr val="333333">
                <a:alpha val="65000"/>
              </a:srgbClr>
            </a:outerShdw>
          </a:effectLst>
        </p:spPr>
      </p:pic>
      <p:sp>
        <p:nvSpPr>
          <p:cNvPr id="17" name="Marcador de texto 16"/>
          <p:cNvSpPr>
            <a:spLocks noGrp="1"/>
          </p:cNvSpPr>
          <p:nvPr>
            <p:ph type="body" sz="quarter" idx="14"/>
          </p:nvPr>
        </p:nvSpPr>
        <p:spPr>
          <a:xfrm>
            <a:off x="8059068" y="5271786"/>
            <a:ext cx="3285646" cy="247650"/>
          </a:xfrm>
        </p:spPr>
        <p:txBody>
          <a:bodyPr/>
          <a:lstStyle/>
          <a:p>
            <a:r>
              <a:rPr lang="ru-RU" dirty="0"/>
              <a:t>Фото</a:t>
            </a:r>
            <a:r>
              <a:rPr lang="en-US" dirty="0"/>
              <a:t>: Maxime </a:t>
            </a:r>
            <a:r>
              <a:rPr lang="en-US" dirty="0" err="1"/>
              <a:t>Fossat</a:t>
            </a:r>
            <a:r>
              <a:rPr lang="en-US" dirty="0"/>
              <a:t> / Photo Exhibit</a:t>
            </a:r>
            <a:endParaRPr lang="es-ES" dirty="0"/>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Цілі заняття 3</a:t>
            </a:r>
            <a:endParaRPr lang="en-GB" b="0" dirty="0"/>
          </a:p>
        </p:txBody>
      </p:sp>
      <p:sp>
        <p:nvSpPr>
          <p:cNvPr id="6" name="Content Placeholder 2"/>
          <p:cNvSpPr txBox="1">
            <a:spLocks/>
          </p:cNvSpPr>
          <p:nvPr/>
        </p:nvSpPr>
        <p:spPr>
          <a:xfrm>
            <a:off x="471861" y="2393950"/>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sz="1800" b="0" dirty="0">
                <a:solidFill>
                  <a:schemeClr val="tx2"/>
                </a:solidFill>
              </a:rPr>
              <a:t>Після цього заняття ви </a:t>
            </a:r>
            <a:r>
              <a:rPr lang="uk-UA" sz="1800" b="0" dirty="0">
                <a:solidFill>
                  <a:schemeClr val="tx2"/>
                </a:solidFill>
                <a:effectLst/>
                <a:latin typeface="Calibri" panose="020F0502020204030204" pitchFamily="34" charset="0"/>
                <a:ea typeface="Calibri" panose="020F0502020204030204" pitchFamily="34" charset="0"/>
              </a:rPr>
              <a:t>розумітимете поняття «оцінка ризиків» і зможете:</a:t>
            </a:r>
            <a:endParaRPr lang="en-GB" b="0" dirty="0">
              <a:solidFill>
                <a:schemeClr val="tx2"/>
              </a:solidFill>
            </a:endParaRPr>
          </a:p>
          <a:p>
            <a:pPr marL="457200" lvl="1" indent="-457200">
              <a:spcBef>
                <a:spcPts val="1200"/>
              </a:spcBef>
              <a:buFont typeface="Calibri" pitchFamily="34" charset="0"/>
              <a:buAutoNum type="arabicPeriod"/>
            </a:pPr>
            <a:r>
              <a:rPr lang="uk-UA" sz="1800" dirty="0">
                <a:solidFill>
                  <a:schemeClr val="tx2"/>
                </a:solidFill>
                <a:effectLst/>
                <a:latin typeface="Calibri" panose="020F0502020204030204" pitchFamily="34" charset="0"/>
                <a:ea typeface="Calibri" panose="020F0502020204030204" pitchFamily="34" charset="0"/>
              </a:rPr>
              <a:t>Виявляти небезпечні фактори</a:t>
            </a:r>
            <a:endParaRPr lang="en-US" sz="2000" dirty="0">
              <a:solidFill>
                <a:schemeClr val="tx2"/>
              </a:solidFill>
              <a:latin typeface="Overpass Light"/>
              <a:cs typeface="Overpass Light"/>
            </a:endParaRPr>
          </a:p>
          <a:p>
            <a:pPr marL="457200" lvl="1" indent="-457200">
              <a:spcBef>
                <a:spcPts val="1200"/>
              </a:spcBef>
              <a:buFont typeface="Calibri" pitchFamily="34" charset="0"/>
              <a:buAutoNum type="arabicPeriod"/>
            </a:pPr>
            <a:r>
              <a:rPr lang="uk-UA" sz="1800" dirty="0">
                <a:solidFill>
                  <a:schemeClr val="tx2"/>
                </a:solidFill>
                <a:effectLst/>
                <a:latin typeface="Calibri" panose="020F0502020204030204" pitchFamily="34" charset="0"/>
                <a:ea typeface="Calibri" panose="020F0502020204030204" pitchFamily="34" charset="0"/>
              </a:rPr>
              <a:t>Визначати, кому може бути завдано шкоди та як саме</a:t>
            </a:r>
            <a:endParaRPr lang="en-GB" sz="2000" dirty="0">
              <a:solidFill>
                <a:schemeClr val="tx2"/>
              </a:solidFill>
              <a:latin typeface="Overpass Light"/>
              <a:cs typeface="Overpass Light"/>
            </a:endParaRPr>
          </a:p>
          <a:p>
            <a:pPr marL="457200" lvl="1" indent="-457200">
              <a:spcBef>
                <a:spcPts val="1200"/>
              </a:spcBef>
              <a:buFont typeface="Calibri" pitchFamily="34" charset="0"/>
              <a:buAutoNum type="arabicPeriod"/>
            </a:pPr>
            <a:r>
              <a:rPr lang="uk-UA" sz="1800" dirty="0">
                <a:solidFill>
                  <a:schemeClr val="tx2"/>
                </a:solidFill>
                <a:effectLst/>
                <a:latin typeface="Calibri" panose="020F0502020204030204" pitchFamily="34" charset="0"/>
                <a:ea typeface="Calibri" panose="020F0502020204030204" pitchFamily="34" charset="0"/>
              </a:rPr>
              <a:t>Оцінювати ризики</a:t>
            </a:r>
            <a:endParaRPr lang="en-GB" sz="2000" dirty="0">
              <a:solidFill>
                <a:schemeClr val="tx2"/>
              </a:solidFill>
              <a:latin typeface="Overpass Light"/>
              <a:cs typeface="Overpass Light"/>
            </a:endParaRPr>
          </a:p>
          <a:p>
            <a:pPr marL="457200" lvl="1" indent="-457200">
              <a:spcBef>
                <a:spcPts val="1200"/>
              </a:spcBef>
              <a:buFont typeface="Calibri" pitchFamily="34" charset="0"/>
              <a:buAutoNum type="arabicPeriod"/>
            </a:pPr>
            <a:r>
              <a:rPr lang="uk-UA" sz="1800" dirty="0">
                <a:solidFill>
                  <a:schemeClr val="tx2"/>
                </a:solidFill>
                <a:effectLst/>
                <a:latin typeface="Calibri" panose="020F0502020204030204" pitchFamily="34" charset="0"/>
                <a:ea typeface="Calibri" panose="020F0502020204030204" pitchFamily="34" charset="0"/>
              </a:rPr>
              <a:t>Знати й використовувати карти і матриці ризиків</a:t>
            </a:r>
            <a:endParaRPr lang="en-GB" sz="2000" dirty="0">
              <a:solidFill>
                <a:schemeClr val="tx2"/>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Date: Monday / 01 / October / 2019</a:t>
            </a:r>
          </a:p>
        </p:txBody>
      </p:sp>
      <p:sp>
        <p:nvSpPr>
          <p:cNvPr id="8" name="Footer Placeholder 5"/>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Tree>
    <p:extLst>
      <p:ext uri="{BB962C8B-B14F-4D97-AF65-F5344CB8AC3E}">
        <p14:creationId xmlns:p14="http://schemas.microsoft.com/office/powerpoint/2010/main" val="36654331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Оцінка ризиків</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60</a:t>
            </a:fld>
            <a:endParaRPr lang="en-GB"/>
          </a:p>
        </p:txBody>
      </p:sp>
      <p:sp>
        <p:nvSpPr>
          <p:cNvPr id="3" name="Marcador de contenido 2"/>
          <p:cNvSpPr>
            <a:spLocks noGrp="1"/>
          </p:cNvSpPr>
          <p:nvPr>
            <p:ph type="body" sz="quarter" idx="13"/>
          </p:nvPr>
        </p:nvSpPr>
        <p:spPr>
          <a:xfrm>
            <a:off x="385951" y="2584824"/>
            <a:ext cx="3125226" cy="3137648"/>
          </a:xfrm>
        </p:spPr>
        <p:txBody>
          <a:bodyPr/>
          <a:lstStyle/>
          <a:p>
            <a:pPr defTabSz="457200"/>
            <a:r>
              <a:rPr lang="uk-UA" sz="1800" dirty="0">
                <a:solidFill>
                  <a:srgbClr val="FF0000"/>
                </a:solidFill>
              </a:rPr>
              <a:t>Як правило, ми приділяємо увагу тільки ризику, АЛЕ під час проведення оцінки ризиків необхідно </a:t>
            </a:r>
            <a:r>
              <a:rPr lang="uk-UA" sz="1800" b="1" u="sng" dirty="0">
                <a:solidFill>
                  <a:srgbClr val="FF0000"/>
                </a:solidFill>
              </a:rPr>
              <a:t>зосередитися на небезпечних факторах</a:t>
            </a:r>
            <a:endParaRPr lang="en-US" sz="1800" dirty="0">
              <a:solidFill>
                <a:srgbClr val="000000"/>
              </a:solidFill>
              <a:latin typeface="Overpass Light"/>
              <a:cs typeface="Overpass Light"/>
            </a:endParaRPr>
          </a:p>
        </p:txBody>
      </p:sp>
      <p:sp>
        <p:nvSpPr>
          <p:cNvPr id="8" name="Marcador de contenido 2"/>
          <p:cNvSpPr txBox="1">
            <a:spLocks/>
          </p:cNvSpPr>
          <p:nvPr/>
        </p:nvSpPr>
        <p:spPr>
          <a:xfrm>
            <a:off x="7132769" y="5496873"/>
            <a:ext cx="2694137" cy="612552"/>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lnSpc>
                <a:spcPct val="110000"/>
              </a:lnSpc>
              <a:spcBef>
                <a:spcPct val="0"/>
              </a:spcBef>
              <a:spcAft>
                <a:spcPct val="0"/>
              </a:spcAft>
              <a:buClr>
                <a:schemeClr val="accent2"/>
              </a:buClr>
              <a:buFont typeface="Arial Unicode MS"/>
              <a:buChar char="▶"/>
            </a:pPr>
            <a:r>
              <a:rPr lang="uk-UA" sz="1400" b="0" dirty="0">
                <a:solidFill>
                  <a:schemeClr val="tx2"/>
                </a:solidFill>
                <a:latin typeface="Overpass Light"/>
                <a:cs typeface="Overpass Light"/>
              </a:rPr>
              <a:t>Нещасні випадки трапляються за участі людей</a:t>
            </a:r>
            <a:endParaRPr lang="en-GB" sz="1400" b="0" dirty="0">
              <a:solidFill>
                <a:schemeClr val="tx2"/>
              </a:solidFill>
              <a:latin typeface="Overpass Light"/>
              <a:cs typeface="Overpass Light"/>
            </a:endParaRPr>
          </a:p>
        </p:txBody>
      </p:sp>
      <p:sp>
        <p:nvSpPr>
          <p:cNvPr id="13" name="Marcador de contenido 2"/>
          <p:cNvSpPr txBox="1">
            <a:spLocks/>
          </p:cNvSpPr>
          <p:nvPr/>
        </p:nvSpPr>
        <p:spPr>
          <a:xfrm>
            <a:off x="3799121" y="5484922"/>
            <a:ext cx="2815450" cy="612552"/>
          </a:xfrm>
          <a:prstGeom prst="rect">
            <a:avLst/>
          </a:prstGeom>
        </p:spPr>
        <p:txBody>
          <a:bodyPr vert="horz" lIns="0" tIns="0" rIns="0" bIns="0" rtlCol="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eaLnBrk="0" fontAlgn="base" hangingPunct="0">
              <a:lnSpc>
                <a:spcPct val="110000"/>
              </a:lnSpc>
              <a:spcBef>
                <a:spcPct val="0"/>
              </a:spcBef>
              <a:spcAft>
                <a:spcPct val="0"/>
              </a:spcAft>
              <a:buClr>
                <a:schemeClr val="accent2"/>
              </a:buClr>
              <a:buFont typeface="Arial Unicode MS"/>
              <a:buChar char="▶"/>
            </a:pPr>
            <a:r>
              <a:rPr lang="uk-UA" sz="1400" b="0" dirty="0">
                <a:solidFill>
                  <a:schemeClr val="tx2"/>
                </a:solidFill>
                <a:latin typeface="Overpass Light"/>
                <a:cs typeface="Overpass Light"/>
              </a:rPr>
              <a:t>Жодні нещасні випадки не трапляються без участі людей</a:t>
            </a:r>
            <a:endParaRPr lang="en-GB" sz="1400" b="0" dirty="0">
              <a:solidFill>
                <a:schemeClr val="tx2"/>
              </a:solidFill>
              <a:latin typeface="Overpass Light"/>
              <a:cs typeface="Overpass Light"/>
            </a:endParaRPr>
          </a:p>
        </p:txBody>
      </p:sp>
      <p:cxnSp>
        <p:nvCxnSpPr>
          <p:cNvPr id="16" name="Conector recto 15"/>
          <p:cNvCxnSpPr/>
          <p:nvPr/>
        </p:nvCxnSpPr>
        <p:spPr>
          <a:xfrm>
            <a:off x="3780118" y="5393765"/>
            <a:ext cx="2674470" cy="0"/>
          </a:xfrm>
          <a:prstGeom prst="line">
            <a:avLst/>
          </a:prstGeom>
          <a:ln w="6350" cmpd="sng">
            <a:solidFill>
              <a:schemeClr val="tx2">
                <a:lumMod val="65000"/>
                <a:lumOff val="35000"/>
              </a:schemeClr>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881CCADD-A158-E040-80EC-7FB7B98E88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80117" y="308969"/>
            <a:ext cx="7655669" cy="4880489"/>
          </a:xfrm>
          <a:prstGeom prst="rect">
            <a:avLst/>
          </a:prstGeom>
        </p:spPr>
      </p:pic>
      <p:cxnSp>
        <p:nvCxnSpPr>
          <p:cNvPr id="11" name="Conector recto 15">
            <a:extLst>
              <a:ext uri="{FF2B5EF4-FFF2-40B4-BE49-F238E27FC236}">
                <a16:creationId xmlns:a16="http://schemas.microsoft.com/office/drawing/2014/main" id="{3BC5CF73-649F-458E-B31C-89552C8C15B1}"/>
              </a:ext>
            </a:extLst>
          </p:cNvPr>
          <p:cNvCxnSpPr/>
          <p:nvPr/>
        </p:nvCxnSpPr>
        <p:spPr>
          <a:xfrm>
            <a:off x="7132769" y="5393765"/>
            <a:ext cx="2674470" cy="0"/>
          </a:xfrm>
          <a:prstGeom prst="line">
            <a:avLst/>
          </a:prstGeom>
          <a:ln w="6350" cmpd="sng">
            <a:solidFill>
              <a:schemeClr val="tx2">
                <a:lumMod val="65000"/>
                <a:lumOff val="35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872547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343982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90537" y="1423195"/>
            <a:ext cx="6199769" cy="745343"/>
          </a:xfrm>
        </p:spPr>
        <p:txBody>
          <a:bodyPr/>
          <a:lstStyle/>
          <a:p>
            <a:r>
              <a:rPr lang="ru-RU" b="0" dirty="0"/>
              <a:t>5 </a:t>
            </a:r>
            <a:r>
              <a:rPr lang="uk-UA" b="0" dirty="0"/>
              <a:t>кроків оцінки ризиків</a:t>
            </a:r>
            <a:endParaRPr lang="es-ES" b="0" dirty="0">
              <a:latin typeface="Overpass"/>
              <a:cs typeface="Overpass"/>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61</a:t>
            </a:fld>
            <a:endParaRPr lang="en-GB"/>
          </a:p>
        </p:txBody>
      </p:sp>
      <p:pic>
        <p:nvPicPr>
          <p:cNvPr id="9" name="Picture 8">
            <a:extLst>
              <a:ext uri="{FF2B5EF4-FFF2-40B4-BE49-F238E27FC236}">
                <a16:creationId xmlns:a16="http://schemas.microsoft.com/office/drawing/2014/main" id="{698ECE5B-9A69-484F-9AFD-F5570B200F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6095" y="1461223"/>
            <a:ext cx="5863059" cy="452293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82811440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n-GB"/>
              <a:t>Date: Monday / 01 / October / 2019</a:t>
            </a:r>
          </a:p>
        </p:txBody>
      </p:sp>
      <p:sp>
        <p:nvSpPr>
          <p:cNvPr id="3"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62</a:t>
            </a:fld>
            <a:endParaRPr lang="en-GB"/>
          </a:p>
        </p:txBody>
      </p:sp>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6000" y="2715178"/>
            <a:ext cx="4166667" cy="2655476"/>
          </a:xfrm>
          <a:prstGeom prst="rect">
            <a:avLst/>
          </a:prstGeom>
        </p:spPr>
      </p:pic>
      <p:sp>
        <p:nvSpPr>
          <p:cNvPr id="7" name="Título 1"/>
          <p:cNvSpPr txBox="1">
            <a:spLocks/>
          </p:cNvSpPr>
          <p:nvPr/>
        </p:nvSpPr>
        <p:spPr>
          <a:xfrm>
            <a:off x="490537" y="1423195"/>
            <a:ext cx="6199769" cy="745343"/>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Виявлення небезпечних факторів</a:t>
            </a:r>
            <a:endParaRPr lang="es-ES" b="0" dirty="0">
              <a:latin typeface="Overpass"/>
              <a:cs typeface="Overpass"/>
            </a:endParaRPr>
          </a:p>
        </p:txBody>
      </p:sp>
      <p:sp>
        <p:nvSpPr>
          <p:cNvPr id="8" name="CuadroTexto 7"/>
          <p:cNvSpPr txBox="1"/>
          <p:nvPr/>
        </p:nvSpPr>
        <p:spPr>
          <a:xfrm>
            <a:off x="526552" y="2132937"/>
            <a:ext cx="2826248" cy="3046988"/>
          </a:xfrm>
          <a:prstGeom prst="rect">
            <a:avLst/>
          </a:prstGeom>
          <a:noFill/>
        </p:spPr>
        <p:txBody>
          <a:bodyPr wrap="square" rtlCol="0">
            <a:spAutoFit/>
          </a:bodyPr>
          <a:lstStyle/>
          <a:p>
            <a:pPr marL="285750" indent="-285750" hangingPunct="0">
              <a:buClr>
                <a:schemeClr val="accent2"/>
              </a:buClr>
              <a:buFont typeface="Lucida Grande"/>
              <a:buChar char="▶"/>
            </a:pPr>
            <a:r>
              <a:rPr lang="uk-UA" sz="1600" dirty="0">
                <a:solidFill>
                  <a:schemeClr val="tx2"/>
                </a:solidFill>
                <a:latin typeface="Overpass Bold"/>
                <a:cs typeface="Overpass Bold"/>
              </a:rPr>
              <a:t>Це перший крок оцінки ризиків, мета якої — забезпечити безпеку та здоров’я на роботі</a:t>
            </a:r>
            <a:endParaRPr lang="en-GB" sz="1600" dirty="0">
              <a:solidFill>
                <a:schemeClr val="tx2"/>
              </a:solidFill>
              <a:latin typeface="Overpass Bold"/>
              <a:cs typeface="Overpass Bold"/>
            </a:endParaRPr>
          </a:p>
          <a:p>
            <a:pPr marL="285750" indent="-285750" hangingPunct="0">
              <a:buClr>
                <a:schemeClr val="accent2"/>
              </a:buClr>
              <a:buFont typeface="Lucida Grande"/>
              <a:buChar char="▶"/>
            </a:pPr>
            <a:endParaRPr lang="en-GB" sz="1600" dirty="0">
              <a:solidFill>
                <a:schemeClr val="tx2"/>
              </a:solidFill>
              <a:latin typeface="Overpass Bold"/>
              <a:cs typeface="Overpass Bold"/>
            </a:endParaRPr>
          </a:p>
          <a:p>
            <a:pPr marL="285750" indent="-285750" hangingPunct="0">
              <a:buClr>
                <a:schemeClr val="accent2"/>
              </a:buClr>
              <a:buFont typeface="Lucida Grande"/>
              <a:buChar char="▶"/>
            </a:pPr>
            <a:r>
              <a:rPr lang="uk-UA" sz="1600" dirty="0">
                <a:solidFill>
                  <a:schemeClr val="tx2"/>
                </a:solidFill>
                <a:latin typeface="Overpass Bold"/>
                <a:cs typeface="Overpass Bold"/>
              </a:rPr>
              <a:t>Виявлення небезпечних факторів – це визначення того, що може заподіяти шкоду  людям, які перебувають на підприємстві, наприклад, продукція, ситуації тощо</a:t>
            </a:r>
            <a:endParaRPr lang="es-ES" sz="1600" dirty="0"/>
          </a:p>
        </p:txBody>
      </p:sp>
      <p:pic>
        <p:nvPicPr>
          <p:cNvPr id="11" name="Picture 10">
            <a:extLst>
              <a:ext uri="{FF2B5EF4-FFF2-40B4-BE49-F238E27FC236}">
                <a16:creationId xmlns:a16="http://schemas.microsoft.com/office/drawing/2014/main" id="{2866F333-4B4C-994B-A2C8-3E2C878B75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28805" y="2194842"/>
            <a:ext cx="4279274" cy="3301154"/>
          </a:xfrm>
          <a:prstGeom prst="rect">
            <a:avLst/>
          </a:prstGeom>
        </p:spPr>
      </p:pic>
    </p:spTree>
    <p:extLst>
      <p:ext uri="{BB962C8B-B14F-4D97-AF65-F5344CB8AC3E}">
        <p14:creationId xmlns:p14="http://schemas.microsoft.com/office/powerpoint/2010/main" val="21680555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Як виявити небезпечні фактори</a:t>
            </a:r>
            <a:r>
              <a:rPr lang="fr-CH" b="0" dirty="0"/>
              <a:t>? </a:t>
            </a:r>
            <a:endParaRPr lang="es-ES" b="0" dirty="0"/>
          </a:p>
        </p:txBody>
      </p:sp>
      <p:sp>
        <p:nvSpPr>
          <p:cNvPr id="3" name="Marcador de fecha 2"/>
          <p:cNvSpPr>
            <a:spLocks noGrp="1"/>
          </p:cNvSpPr>
          <p:nvPr>
            <p:ph type="dt" sz="half" idx="10"/>
          </p:nvPr>
        </p:nvSpPr>
        <p:spPr/>
        <p:txBody>
          <a:bodyPr/>
          <a:lstStyle/>
          <a:p>
            <a:r>
              <a:rPr lang="en-GB"/>
              <a:t>Date: Monday / 01 / October / 2019</a:t>
            </a:r>
          </a:p>
        </p:txBody>
      </p:sp>
      <p:sp>
        <p:nvSpPr>
          <p:cNvPr id="4" name="Marcador de pie de página 3"/>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63</a:t>
            </a:fld>
            <a:endParaRPr lang="en-GB"/>
          </a:p>
        </p:txBody>
      </p:sp>
      <p:graphicFrame>
        <p:nvGraphicFramePr>
          <p:cNvPr id="6" name="Diagram 7"/>
          <p:cNvGraphicFramePr/>
          <p:nvPr>
            <p:extLst>
              <p:ext uri="{D42A27DB-BD31-4B8C-83A1-F6EECF244321}">
                <p14:modId xmlns:p14="http://schemas.microsoft.com/office/powerpoint/2010/main" val="2900686237"/>
              </p:ext>
            </p:extLst>
          </p:nvPr>
        </p:nvGraphicFramePr>
        <p:xfrm>
          <a:off x="5191448" y="1593135"/>
          <a:ext cx="5333632" cy="44086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7" name="Imagen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418138" y="2055521"/>
            <a:ext cx="4087903" cy="3626404"/>
          </a:xfrm>
          <a:prstGeom prst="rect">
            <a:avLst/>
          </a:prstGeom>
        </p:spPr>
      </p:pic>
    </p:spTree>
    <p:extLst>
      <p:ext uri="{BB962C8B-B14F-4D97-AF65-F5344CB8AC3E}">
        <p14:creationId xmlns:p14="http://schemas.microsoft.com/office/powerpoint/2010/main" val="15509573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descr="64_slide-ilus_26.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41733" y="2648712"/>
            <a:ext cx="3868273" cy="4074817"/>
          </a:xfrm>
          <a:prstGeom prst="rect">
            <a:avLst/>
          </a:prstGeom>
        </p:spPr>
      </p:pic>
      <p:sp>
        <p:nvSpPr>
          <p:cNvPr id="4" name="Title 3"/>
          <p:cNvSpPr>
            <a:spLocks noGrp="1"/>
          </p:cNvSpPr>
          <p:nvPr>
            <p:ph type="title"/>
          </p:nvPr>
        </p:nvSpPr>
        <p:spPr/>
        <p:txBody>
          <a:bodyPr/>
          <a:lstStyle/>
          <a:p>
            <a:r>
              <a:rPr lang="uk-UA" b="0" dirty="0"/>
              <a:t>Ще кілька порад щодо виявлення небезпечних факторів</a:t>
            </a:r>
            <a:endParaRPr lang="en-GB" b="0" dirty="0"/>
          </a:p>
        </p:txBody>
      </p:sp>
      <p:sp>
        <p:nvSpPr>
          <p:cNvPr id="5" name="Content Placeholder 4"/>
          <p:cNvSpPr>
            <a:spLocks noGrp="1"/>
          </p:cNvSpPr>
          <p:nvPr>
            <p:ph idx="1"/>
          </p:nvPr>
        </p:nvSpPr>
        <p:spPr>
          <a:xfrm>
            <a:off x="490538" y="2128828"/>
            <a:ext cx="9408750" cy="3748097"/>
          </a:xfrm>
        </p:spPr>
        <p:txBody>
          <a:bodyPr/>
          <a:lstStyle/>
          <a:p>
            <a:pPr lvl="5">
              <a:lnSpc>
                <a:spcPct val="110000"/>
              </a:lnSpc>
            </a:pPr>
            <a:r>
              <a:rPr lang="uk-UA" sz="1800" dirty="0">
                <a:solidFill>
                  <a:schemeClr val="tx2"/>
                </a:solidFill>
                <a:latin typeface="Overpass Light"/>
                <a:cs typeface="Overpass Light"/>
              </a:rPr>
              <a:t>Ми можемо отримувати інформацію від наших органів чуття: зору, слуху, нюху… Проте, слід бути обережними, тому що, наприклад, відсутність запаху не означає, що в повітрі робочої зони немає небезпечної речовини!</a:t>
            </a:r>
            <a:endParaRPr lang="en-GB" sz="1800" dirty="0">
              <a:solidFill>
                <a:schemeClr val="tx2"/>
              </a:solidFill>
              <a:latin typeface="Overpass Light"/>
              <a:cs typeface="Overpass Light"/>
            </a:endParaRPr>
          </a:p>
          <a:p>
            <a:pPr lvl="5">
              <a:lnSpc>
                <a:spcPct val="80000"/>
              </a:lnSpc>
            </a:pPr>
            <a:endParaRPr lang="en-GB" sz="1800" dirty="0">
              <a:solidFill>
                <a:schemeClr val="tx2"/>
              </a:solidFill>
              <a:latin typeface="Overpass Light"/>
              <a:cs typeface="Overpass Light"/>
            </a:endParaRPr>
          </a:p>
          <a:p>
            <a:pPr lvl="5">
              <a:lnSpc>
                <a:spcPct val="110000"/>
              </a:lnSpc>
            </a:pPr>
            <a:r>
              <a:rPr lang="uk-UA" sz="1800" dirty="0">
                <a:solidFill>
                  <a:schemeClr val="tx2"/>
                </a:solidFill>
                <a:latin typeface="Overpass Light"/>
                <a:cs typeface="Overpass Light"/>
              </a:rPr>
              <a:t>Подивіться на способи роботи, що застосовуються:</a:t>
            </a:r>
            <a:br>
              <a:rPr lang="en-GB" sz="1800" dirty="0">
                <a:solidFill>
                  <a:schemeClr val="tx2"/>
                </a:solidFill>
                <a:latin typeface="Overpass Light"/>
                <a:cs typeface="Overpass Light"/>
              </a:rPr>
            </a:br>
            <a:r>
              <a:rPr lang="en-GB" sz="1800" i="1" dirty="0">
                <a:solidFill>
                  <a:schemeClr val="tx2"/>
                </a:solidFill>
                <a:latin typeface="Overpass Light"/>
                <a:cs typeface="Overpass Light"/>
              </a:rPr>
              <a:t>-</a:t>
            </a:r>
            <a:r>
              <a:rPr lang="uk-UA" sz="1800" i="1" dirty="0">
                <a:solidFill>
                  <a:schemeClr val="tx2"/>
                </a:solidFill>
                <a:latin typeface="Overpass Light"/>
                <a:cs typeface="Overpass Light"/>
              </a:rPr>
              <a:t> Чи зазнають працівники дії пари, рідин, пилу тощо?</a:t>
            </a:r>
            <a:endParaRPr lang="en-GB" sz="1800" i="1" dirty="0">
              <a:solidFill>
                <a:schemeClr val="tx2"/>
              </a:solidFill>
              <a:latin typeface="Overpass Light"/>
              <a:cs typeface="Overpass Light"/>
            </a:endParaRPr>
          </a:p>
          <a:p>
            <a:pPr lvl="5">
              <a:lnSpc>
                <a:spcPct val="80000"/>
              </a:lnSpc>
            </a:pPr>
            <a:endParaRPr lang="en-GB" sz="1800" i="1" dirty="0">
              <a:solidFill>
                <a:schemeClr val="tx2"/>
              </a:solidFill>
              <a:latin typeface="Overpass Light"/>
              <a:cs typeface="Overpass Light"/>
            </a:endParaRPr>
          </a:p>
          <a:p>
            <a:pPr lvl="5">
              <a:lnSpc>
                <a:spcPct val="110000"/>
              </a:lnSpc>
            </a:pPr>
            <a:r>
              <a:rPr lang="uk-UA" sz="1800" dirty="0">
                <a:solidFill>
                  <a:schemeClr val="tx2"/>
                </a:solidFill>
                <a:latin typeface="Overpass Light"/>
                <a:cs typeface="Overpass Light"/>
              </a:rPr>
              <a:t>Спрогнозуйте спосіб роботи: як вона виконуватиметься?</a:t>
            </a:r>
            <a:br>
              <a:rPr lang="en-GB" sz="1800" dirty="0">
                <a:solidFill>
                  <a:schemeClr val="tx2"/>
                </a:solidFill>
                <a:latin typeface="Overpass Light"/>
                <a:cs typeface="Overpass Light"/>
              </a:rPr>
            </a:br>
            <a:r>
              <a:rPr lang="en-GB" sz="1800" i="1" dirty="0">
                <a:solidFill>
                  <a:schemeClr val="tx2"/>
                </a:solidFill>
                <a:latin typeface="Overpass Light"/>
                <a:cs typeface="Overpass Light"/>
              </a:rPr>
              <a:t>- </a:t>
            </a:r>
            <a:r>
              <a:rPr lang="uk-UA" sz="1800" i="1" dirty="0">
                <a:solidFill>
                  <a:schemeClr val="tx2"/>
                </a:solidFill>
                <a:latin typeface="Overpass Light"/>
                <a:cs typeface="Overpass Light"/>
              </a:rPr>
              <a:t>Чи можливо, що працівники зазнаватимуть дії пари, рідин, пилу тощо?</a:t>
            </a:r>
            <a:endParaRPr lang="en-GB" sz="1800" i="1" dirty="0">
              <a:solidFill>
                <a:schemeClr val="tx2"/>
              </a:solidFill>
              <a:latin typeface="Overpass Light"/>
              <a:cs typeface="Overpass Light"/>
            </a:endParaRPr>
          </a:p>
          <a:p>
            <a:pPr marL="0" lvl="5" indent="0">
              <a:lnSpc>
                <a:spcPct val="80000"/>
              </a:lnSpc>
              <a:buNone/>
            </a:pPr>
            <a:endParaRPr lang="en-GB" sz="1800" i="1" dirty="0">
              <a:solidFill>
                <a:schemeClr val="tx2"/>
              </a:solidFill>
              <a:latin typeface="Overpass Light"/>
              <a:cs typeface="Overpass Light"/>
            </a:endParaRPr>
          </a:p>
          <a:p>
            <a:pPr lvl="5">
              <a:lnSpc>
                <a:spcPct val="110000"/>
              </a:lnSpc>
            </a:pPr>
            <a:r>
              <a:rPr lang="uk-UA" sz="1800" dirty="0">
                <a:solidFill>
                  <a:schemeClr val="tx2"/>
                </a:solidFill>
                <a:latin typeface="Overpass Light"/>
                <a:cs typeface="Overpass Light"/>
              </a:rPr>
              <a:t>Чому присутній небезпечний фактор?</a:t>
            </a:r>
            <a:br>
              <a:rPr lang="en-GB" sz="1800" dirty="0">
                <a:solidFill>
                  <a:schemeClr val="tx2"/>
                </a:solidFill>
                <a:latin typeface="Overpass Light"/>
                <a:cs typeface="Overpass Light"/>
              </a:rPr>
            </a:br>
            <a:r>
              <a:rPr lang="en-GB" sz="1800" i="1" dirty="0">
                <a:solidFill>
                  <a:schemeClr val="tx2"/>
                </a:solidFill>
                <a:latin typeface="Overpass Light"/>
                <a:cs typeface="Overpass Light"/>
              </a:rPr>
              <a:t>- </a:t>
            </a:r>
            <a:r>
              <a:rPr lang="uk-UA" sz="1800" i="1" dirty="0">
                <a:solidFill>
                  <a:schemeClr val="tx2"/>
                </a:solidFill>
                <a:latin typeface="Overpass Light"/>
                <a:cs typeface="Overpass Light"/>
              </a:rPr>
              <a:t>Можливо, через недоліки в інших робочих процесах</a:t>
            </a:r>
            <a:endParaRPr lang="en-GB" sz="1800" i="1" dirty="0">
              <a:solidFill>
                <a:schemeClr val="tx2"/>
              </a:solidFill>
              <a:latin typeface="Overpass Light"/>
              <a:cs typeface="Overpass Light"/>
            </a:endParaRPr>
          </a:p>
        </p:txBody>
      </p:sp>
      <p:sp>
        <p:nvSpPr>
          <p:cNvPr id="11" name="Footer Placeholder 10"/>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28" name="Slide Number Placeholder 27"/>
          <p:cNvSpPr>
            <a:spLocks noGrp="1"/>
          </p:cNvSpPr>
          <p:nvPr>
            <p:ph type="sldNum" sz="quarter" idx="12"/>
          </p:nvPr>
        </p:nvSpPr>
        <p:spPr/>
        <p:txBody>
          <a:bodyPr/>
          <a:lstStyle/>
          <a:p>
            <a:fld id="{856227C0-AD57-4F9B-BAE3-EEFB0D0EE427}" type="slidenum">
              <a:rPr lang="en-GB" smtClean="0"/>
              <a:t>64</a:t>
            </a:fld>
            <a:endParaRPr lang="en-GB"/>
          </a:p>
        </p:txBody>
      </p:sp>
      <p:pic>
        <p:nvPicPr>
          <p:cNvPr id="8"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31660037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4" name="Title 3"/>
          <p:cNvSpPr>
            <a:spLocks noGrp="1"/>
          </p:cNvSpPr>
          <p:nvPr>
            <p:ph type="title"/>
          </p:nvPr>
        </p:nvSpPr>
        <p:spPr/>
        <p:txBody>
          <a:bodyPr/>
          <a:lstStyle/>
          <a:p>
            <a:r>
              <a:rPr lang="uk-UA" b="0" dirty="0"/>
              <a:t>Поговоріть із працівниками</a:t>
            </a:r>
            <a:endParaRPr lang="en-GB" b="0" dirty="0"/>
          </a:p>
        </p:txBody>
      </p:sp>
      <p:sp>
        <p:nvSpPr>
          <p:cNvPr id="5" name="Content Placeholder 4"/>
          <p:cNvSpPr>
            <a:spLocks noGrp="1"/>
          </p:cNvSpPr>
          <p:nvPr>
            <p:ph idx="1"/>
          </p:nvPr>
        </p:nvSpPr>
        <p:spPr/>
        <p:txBody>
          <a:bodyPr/>
          <a:lstStyle/>
          <a:p>
            <a:pPr lvl="5">
              <a:lnSpc>
                <a:spcPct val="110000"/>
              </a:lnSpc>
              <a:spcAft>
                <a:spcPts val="1200"/>
              </a:spcAft>
            </a:pPr>
            <a:r>
              <a:rPr lang="uk-UA" sz="1800" dirty="0">
                <a:solidFill>
                  <a:schemeClr val="tx2"/>
                </a:solidFill>
                <a:latin typeface="Overpass Light"/>
                <a:cs typeface="Overpass Light"/>
              </a:rPr>
              <a:t>Запитайте працівників про небезпечні фактори на робочому місці</a:t>
            </a:r>
          </a:p>
          <a:p>
            <a:pPr lvl="5">
              <a:lnSpc>
                <a:spcPct val="110000"/>
              </a:lnSpc>
              <a:spcAft>
                <a:spcPts val="1200"/>
              </a:spcAft>
            </a:pPr>
            <a:r>
              <a:rPr lang="uk-UA" sz="1800" b="0" dirty="0">
                <a:solidFill>
                  <a:schemeClr val="tx2"/>
                </a:solidFill>
                <a:latin typeface="Overpass Light"/>
                <a:cs typeface="Overpass Light"/>
              </a:rPr>
              <a:t>Запитайте працівників, чи виникала в них аварійна ситуація</a:t>
            </a:r>
            <a:endParaRPr lang="uk-UA" sz="1800" dirty="0">
              <a:solidFill>
                <a:schemeClr val="tx2"/>
              </a:solidFill>
              <a:latin typeface="Overpass Light"/>
              <a:cs typeface="Overpass Light"/>
            </a:endParaRPr>
          </a:p>
          <a:p>
            <a:pPr lvl="5">
              <a:lnSpc>
                <a:spcPct val="110000"/>
              </a:lnSpc>
              <a:spcAft>
                <a:spcPts val="1200"/>
              </a:spcAft>
            </a:pPr>
            <a:r>
              <a:rPr lang="uk-UA" sz="1800" b="0" dirty="0">
                <a:solidFill>
                  <a:schemeClr val="tx2"/>
                </a:solidFill>
                <a:latin typeface="Overpass Light"/>
                <a:cs typeface="Overpass Light"/>
              </a:rPr>
              <a:t>Запитайте працівників, чому трапилася аварійна ситуація</a:t>
            </a:r>
            <a:endParaRPr lang="uk-UA" sz="1800" dirty="0">
              <a:solidFill>
                <a:schemeClr val="tx2"/>
              </a:solidFill>
              <a:latin typeface="Overpass Light"/>
              <a:cs typeface="Overpass Light"/>
            </a:endParaRPr>
          </a:p>
          <a:p>
            <a:pPr lvl="5">
              <a:lnSpc>
                <a:spcPct val="110000"/>
              </a:lnSpc>
              <a:spcAft>
                <a:spcPts val="1200"/>
              </a:spcAft>
            </a:pPr>
            <a:r>
              <a:rPr lang="uk-UA" sz="1800" dirty="0">
                <a:solidFill>
                  <a:schemeClr val="tx2"/>
                </a:solidFill>
                <a:latin typeface="Overpass Light"/>
                <a:cs typeface="Overpass Light"/>
              </a:rPr>
              <a:t>Визначаючи, як контролювати ризики, запитайте працівників, що можна зробити для зменшення ризику</a:t>
            </a:r>
            <a:endParaRPr lang="en-GB" sz="2800" dirty="0">
              <a:solidFill>
                <a:schemeClr val="tx2"/>
              </a:solidFill>
              <a:latin typeface="Overpass Light"/>
              <a:cs typeface="Overpass Light"/>
            </a:endParaRPr>
          </a:p>
        </p:txBody>
      </p:sp>
      <p:sp>
        <p:nvSpPr>
          <p:cNvPr id="11" name="Footer Placeholder 10"/>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28" name="Slide Number Placeholder 27"/>
          <p:cNvSpPr>
            <a:spLocks noGrp="1"/>
          </p:cNvSpPr>
          <p:nvPr>
            <p:ph type="sldNum" sz="quarter" idx="12"/>
          </p:nvPr>
        </p:nvSpPr>
        <p:spPr/>
        <p:txBody>
          <a:bodyPr/>
          <a:lstStyle/>
          <a:p>
            <a:fld id="{856227C0-AD57-4F9B-BAE3-EEFB0D0EE427}" type="slidenum">
              <a:rPr lang="en-GB" smtClean="0"/>
              <a:t>65</a:t>
            </a:fld>
            <a:endParaRPr lang="en-GB"/>
          </a:p>
        </p:txBody>
      </p:sp>
      <p:pic>
        <p:nvPicPr>
          <p:cNvPr id="9" name="Marcador de posición de imagen 8"/>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8221161" y="1423195"/>
            <a:ext cx="3480300" cy="4206905"/>
          </a:xfrm>
          <a:prstGeom prst="rect">
            <a:avLst/>
          </a:prstGeom>
          <a:ln>
            <a:noFill/>
          </a:ln>
          <a:effectLst>
            <a:outerShdw blurRad="292100" dist="139700" dir="2700000" algn="tl" rotWithShape="0">
              <a:srgbClr val="333333">
                <a:alpha val="65000"/>
              </a:srgbClr>
            </a:outerShdw>
          </a:effectLst>
        </p:spPr>
      </p:pic>
      <p:sp>
        <p:nvSpPr>
          <p:cNvPr id="7" name="Marcador de texto 6"/>
          <p:cNvSpPr>
            <a:spLocks noGrp="1"/>
          </p:cNvSpPr>
          <p:nvPr>
            <p:ph type="body" sz="quarter" idx="14"/>
          </p:nvPr>
        </p:nvSpPr>
        <p:spPr>
          <a:xfrm>
            <a:off x="8056484" y="5091040"/>
            <a:ext cx="3413125" cy="247650"/>
          </a:xfrm>
        </p:spPr>
        <p:txBody>
          <a:bodyPr/>
          <a:lstStyle/>
          <a:p>
            <a:r>
              <a:rPr lang="uk-UA" dirty="0"/>
              <a:t>Фото</a:t>
            </a:r>
            <a:r>
              <a:rPr lang="en-US" dirty="0"/>
              <a:t>: Maxime </a:t>
            </a:r>
            <a:r>
              <a:rPr lang="en-US" dirty="0" err="1"/>
              <a:t>Fossat</a:t>
            </a:r>
            <a:r>
              <a:rPr lang="en-US" dirty="0"/>
              <a:t> / Photo Exhibit</a:t>
            </a:r>
            <a:endParaRPr lang="es-ES" dirty="0"/>
          </a:p>
        </p:txBody>
      </p:sp>
      <p:sp>
        <p:nvSpPr>
          <p:cNvPr id="2" name="Rectángulo 1"/>
          <p:cNvSpPr/>
          <p:nvPr/>
        </p:nvSpPr>
        <p:spPr>
          <a:xfrm>
            <a:off x="638551" y="5121746"/>
            <a:ext cx="6934168" cy="752514"/>
          </a:xfrm>
          <a:prstGeom prst="rect">
            <a:avLst/>
          </a:prstGeom>
        </p:spPr>
        <p:txBody>
          <a:bodyPr wrap="square">
            <a:spAutoFit/>
          </a:bodyPr>
          <a:lstStyle/>
          <a:p>
            <a:pPr marL="0" lvl="5">
              <a:lnSpc>
                <a:spcPct val="110000"/>
              </a:lnSpc>
            </a:pPr>
            <a:r>
              <a:rPr lang="uk-UA" sz="2000" dirty="0">
                <a:solidFill>
                  <a:schemeClr val="accent2"/>
                </a:solidFill>
                <a:latin typeface="Overpass Bold"/>
                <a:cs typeface="Overpass Bold"/>
              </a:rPr>
              <a:t>Залучення працівників є дуже важливим і має економічний сенс</a:t>
            </a:r>
            <a:endParaRPr lang="en-GB" sz="2000" dirty="0">
              <a:solidFill>
                <a:schemeClr val="accent2"/>
              </a:solidFill>
              <a:latin typeface="Overpass Bold"/>
              <a:cs typeface="Overpass Bold"/>
            </a:endParaRPr>
          </a:p>
        </p:txBody>
      </p:sp>
    </p:spTree>
    <p:extLst>
      <p:ext uri="{BB962C8B-B14F-4D97-AF65-F5344CB8AC3E}">
        <p14:creationId xmlns:p14="http://schemas.microsoft.com/office/powerpoint/2010/main" val="132645988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itle 1"/>
          <p:cNvSpPr>
            <a:spLocks noGrp="1"/>
          </p:cNvSpPr>
          <p:nvPr>
            <p:ph type="title"/>
          </p:nvPr>
        </p:nvSpPr>
        <p:spPr/>
        <p:txBody>
          <a:bodyPr/>
          <a:lstStyle/>
          <a:p>
            <a:r>
              <a:rPr lang="uk-UA" b="0" dirty="0"/>
              <a:t>Як збирати інформацію</a:t>
            </a:r>
            <a:r>
              <a:rPr lang="en-US" b="0" dirty="0"/>
              <a:t>?</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66</a:t>
            </a:fld>
            <a:endParaRPr lang="en-GB"/>
          </a:p>
        </p:txBody>
      </p:sp>
      <p:sp>
        <p:nvSpPr>
          <p:cNvPr id="10" name="Content Placeholder 2"/>
          <p:cNvSpPr txBox="1">
            <a:spLocks/>
          </p:cNvSpPr>
          <p:nvPr/>
        </p:nvSpPr>
        <p:spPr>
          <a:xfrm>
            <a:off x="571180" y="2696287"/>
            <a:ext cx="4710844" cy="3482976"/>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spcAft>
                <a:spcPts val="1200"/>
              </a:spcAft>
            </a:pPr>
            <a:r>
              <a:rPr lang="uk-UA" sz="1800" dirty="0">
                <a:solidFill>
                  <a:schemeClr val="tx2"/>
                </a:solidFill>
                <a:effectLst/>
                <a:latin typeface="Calibri" panose="020F0502020204030204" pitchFamily="34" charset="0"/>
                <a:ea typeface="Calibri" panose="020F0502020204030204" pitchFamily="34" charset="0"/>
              </a:rPr>
              <a:t>Переліки запитань із відповіддю «так» або «ні», на які слід відповідати щоразу, коли проводиться оцінка ризиків або перевірка підприємства</a:t>
            </a:r>
          </a:p>
          <a:p>
            <a:pPr lvl="2">
              <a:spcAft>
                <a:spcPts val="1200"/>
              </a:spcAft>
            </a:pPr>
            <a:r>
              <a:rPr lang="uk-UA" dirty="0">
                <a:solidFill>
                  <a:schemeClr val="tx2"/>
                </a:solidFill>
                <a:latin typeface="Overpass Light"/>
                <a:cs typeface="Overpass Light"/>
              </a:rPr>
              <a:t>Слугує письмовим документом, що показує результати перевірки та виявлені небезпечні фактори</a:t>
            </a:r>
          </a:p>
          <a:p>
            <a:pPr lvl="2">
              <a:spcAft>
                <a:spcPts val="1200"/>
              </a:spcAft>
            </a:pPr>
            <a:r>
              <a:rPr lang="uk-UA" dirty="0">
                <a:solidFill>
                  <a:schemeClr val="tx2"/>
                </a:solidFill>
                <a:latin typeface="Overpass Light"/>
                <a:cs typeface="Overpass Light"/>
              </a:rPr>
              <a:t>Запитання/відповіді можна пристосувати до потреб вашого підприємства</a:t>
            </a:r>
            <a:endParaRPr lang="en-US" dirty="0">
              <a:solidFill>
                <a:schemeClr val="tx2"/>
              </a:solidFill>
              <a:latin typeface="Overpass Light"/>
              <a:cs typeface="Overpass Light"/>
            </a:endParaRPr>
          </a:p>
        </p:txBody>
      </p:sp>
      <p:sp>
        <p:nvSpPr>
          <p:cNvPr id="11" name="Title 1"/>
          <p:cNvSpPr txBox="1">
            <a:spLocks/>
          </p:cNvSpPr>
          <p:nvPr/>
        </p:nvSpPr>
        <p:spPr>
          <a:xfrm>
            <a:off x="490538" y="2148803"/>
            <a:ext cx="4589882" cy="45129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sz="1800" b="0" dirty="0">
                <a:solidFill>
                  <a:schemeClr val="accent2"/>
                </a:solidFill>
              </a:rPr>
              <a:t>Користуйтеся контрольними списками</a:t>
            </a:r>
            <a:endParaRPr lang="en-GB" sz="1800" b="0" dirty="0">
              <a:solidFill>
                <a:schemeClr val="accent2"/>
              </a:solidFill>
            </a:endParaRPr>
          </a:p>
        </p:txBody>
      </p:sp>
      <p:pic>
        <p:nvPicPr>
          <p:cNvPr id="4" name="Рисунок 3">
            <a:extLst>
              <a:ext uri="{FF2B5EF4-FFF2-40B4-BE49-F238E27FC236}">
                <a16:creationId xmlns:a16="http://schemas.microsoft.com/office/drawing/2014/main" id="{4C16ED44-E3E5-48FD-9103-5FEBDC6B20A7}"/>
              </a:ext>
            </a:extLst>
          </p:cNvPr>
          <p:cNvPicPr>
            <a:picLocks noChangeAspect="1"/>
          </p:cNvPicPr>
          <p:nvPr/>
        </p:nvPicPr>
        <p:blipFill rotWithShape="1">
          <a:blip r:embed="rId3"/>
          <a:srcRect l="29441" t="7376" r="22526" b="7592"/>
          <a:stretch/>
        </p:blipFill>
        <p:spPr>
          <a:xfrm>
            <a:off x="5400644" y="505838"/>
            <a:ext cx="5856051" cy="5831464"/>
          </a:xfrm>
          <a:prstGeom prst="rect">
            <a:avLst/>
          </a:prstGeom>
        </p:spPr>
      </p:pic>
    </p:spTree>
    <p:extLst>
      <p:ext uri="{BB962C8B-B14F-4D97-AF65-F5344CB8AC3E}">
        <p14:creationId xmlns:p14="http://schemas.microsoft.com/office/powerpoint/2010/main" val="42830775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itle 1"/>
          <p:cNvSpPr>
            <a:spLocks noGrp="1"/>
          </p:cNvSpPr>
          <p:nvPr>
            <p:ph type="title"/>
          </p:nvPr>
        </p:nvSpPr>
        <p:spPr>
          <a:xfrm>
            <a:off x="490538" y="1423195"/>
            <a:ext cx="11210924" cy="451291"/>
          </a:xfrm>
        </p:spPr>
        <p:txBody>
          <a:bodyPr/>
          <a:lstStyle/>
          <a:p>
            <a:r>
              <a:rPr lang="uk-UA" b="0" dirty="0"/>
              <a:t>Контрольні переліки</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67</a:t>
            </a:fld>
            <a:endParaRPr lang="en-GB"/>
          </a:p>
        </p:txBody>
      </p:sp>
      <p:sp>
        <p:nvSpPr>
          <p:cNvPr id="10" name="Content Placeholder 2"/>
          <p:cNvSpPr txBox="1">
            <a:spLocks/>
          </p:cNvSpPr>
          <p:nvPr/>
        </p:nvSpPr>
        <p:spPr>
          <a:xfrm>
            <a:off x="452368" y="2004273"/>
            <a:ext cx="6088440" cy="3482976"/>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sz="1800" dirty="0">
                <a:solidFill>
                  <a:schemeClr val="tx2"/>
                </a:solidFill>
                <a:effectLst/>
                <a:latin typeface="Calibri" panose="020F0502020204030204" pitchFamily="34" charset="0"/>
                <a:ea typeface="Calibri" panose="020F0502020204030204" pitchFamily="34" charset="0"/>
              </a:rPr>
              <a:t>Переліки запитань із відповіддю «так» або «ні», на які треба відповідати щоразу, коли проводиться оцінка ризиків або перевірка підприємства</a:t>
            </a:r>
            <a:endParaRPr lang="en-US" dirty="0">
              <a:solidFill>
                <a:schemeClr val="tx2"/>
              </a:solidFill>
              <a:latin typeface="Overpass Light"/>
              <a:cs typeface="Overpass Light"/>
            </a:endParaRPr>
          </a:p>
          <a:p>
            <a:pPr lvl="2">
              <a:lnSpc>
                <a:spcPct val="80000"/>
              </a:lnSpc>
            </a:pPr>
            <a:endParaRPr lang="en-US" dirty="0">
              <a:solidFill>
                <a:schemeClr val="tx2"/>
              </a:solidFill>
              <a:latin typeface="Overpass Light"/>
              <a:cs typeface="Overpass Light"/>
            </a:endParaRPr>
          </a:p>
          <a:p>
            <a:pPr lvl="2"/>
            <a:r>
              <a:rPr lang="uk-UA" dirty="0">
                <a:solidFill>
                  <a:schemeClr val="tx2"/>
                </a:solidFill>
                <a:latin typeface="Overpass Light"/>
                <a:cs typeface="Overpass Light"/>
              </a:rPr>
              <a:t>Особа, яка проводить перевірку, також має заповнити розділ «Потрібний захід»</a:t>
            </a:r>
            <a:br>
              <a:rPr lang="en-US" dirty="0">
                <a:solidFill>
                  <a:srgbClr val="000000"/>
                </a:solidFill>
                <a:latin typeface="Overpass Light"/>
                <a:cs typeface="Overpass Light"/>
              </a:rPr>
            </a:br>
            <a:endParaRPr lang="en-US" dirty="0">
              <a:solidFill>
                <a:srgbClr val="000000"/>
              </a:solidFill>
              <a:latin typeface="Overpass Light"/>
              <a:cs typeface="Overpass Light"/>
            </a:endParaRPr>
          </a:p>
          <a:p>
            <a:pPr marL="0" lvl="2" indent="0">
              <a:lnSpc>
                <a:spcPct val="130000"/>
              </a:lnSpc>
              <a:buNone/>
            </a:pPr>
            <a:r>
              <a:rPr lang="uk-UA" dirty="0">
                <a:solidFill>
                  <a:schemeClr val="accent1"/>
                </a:solidFill>
                <a:latin typeface="Overpass Light"/>
                <a:cs typeface="Overpass Light"/>
              </a:rPr>
              <a:t>Переваги</a:t>
            </a:r>
            <a:r>
              <a:rPr lang="en-US" dirty="0">
                <a:solidFill>
                  <a:schemeClr val="accent1"/>
                </a:solidFill>
                <a:latin typeface="Overpass Light"/>
                <a:cs typeface="Overpass Light"/>
              </a:rPr>
              <a:t>:</a:t>
            </a:r>
          </a:p>
          <a:p>
            <a:pPr lvl="2"/>
            <a:r>
              <a:rPr lang="uk-UA" dirty="0">
                <a:solidFill>
                  <a:schemeClr val="tx2"/>
                </a:solidFill>
                <a:latin typeface="Overpass Light"/>
                <a:cs typeface="Overpass Light"/>
              </a:rPr>
              <a:t>Висвітлює значущі питання щодо безпеки та здоров’я</a:t>
            </a:r>
            <a:endParaRPr lang="en-US" dirty="0">
              <a:solidFill>
                <a:schemeClr val="tx2"/>
              </a:solidFill>
              <a:latin typeface="Overpass Light"/>
              <a:cs typeface="Overpass Light"/>
            </a:endParaRPr>
          </a:p>
          <a:p>
            <a:pPr lvl="2"/>
            <a:r>
              <a:rPr lang="uk-UA" dirty="0">
                <a:solidFill>
                  <a:schemeClr val="tx2"/>
                </a:solidFill>
                <a:latin typeface="Overpass Light"/>
                <a:cs typeface="Overpass Light"/>
              </a:rPr>
              <a:t>Письмовий документ про результати перевірки та виявлені проблеми</a:t>
            </a:r>
            <a:endParaRPr lang="en-US" dirty="0">
              <a:solidFill>
                <a:schemeClr val="tx2"/>
              </a:solidFill>
              <a:latin typeface="Overpass Light"/>
              <a:cs typeface="Overpass Light"/>
            </a:endParaRPr>
          </a:p>
          <a:p>
            <a:pPr lvl="2"/>
            <a:r>
              <a:rPr lang="uk-UA" dirty="0">
                <a:solidFill>
                  <a:schemeClr val="tx2"/>
                </a:solidFill>
                <a:latin typeface="Overpass Light"/>
                <a:cs typeface="Overpass Light"/>
              </a:rPr>
              <a:t>Основа для звіту та обговорення конкретного небезпечного фактора</a:t>
            </a:r>
            <a:endParaRPr lang="en-US" dirty="0">
              <a:solidFill>
                <a:schemeClr val="tx2"/>
              </a:solidFill>
              <a:latin typeface="Overpass Light"/>
              <a:cs typeface="Overpass Light"/>
            </a:endParaRPr>
          </a:p>
        </p:txBody>
      </p:sp>
      <p:sp>
        <p:nvSpPr>
          <p:cNvPr id="11" name="Title 1"/>
          <p:cNvSpPr txBox="1">
            <a:spLocks/>
          </p:cNvSpPr>
          <p:nvPr/>
        </p:nvSpPr>
        <p:spPr>
          <a:xfrm>
            <a:off x="490538" y="2068179"/>
            <a:ext cx="5799506" cy="59238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endParaRPr lang="en-US" sz="1800" b="0" dirty="0">
              <a:solidFill>
                <a:schemeClr val="tx2"/>
              </a:solidFill>
            </a:endParaRPr>
          </a:p>
        </p:txBody>
      </p:sp>
      <p:graphicFrame>
        <p:nvGraphicFramePr>
          <p:cNvPr id="4" name="Объект 3">
            <a:extLst>
              <a:ext uri="{FF2B5EF4-FFF2-40B4-BE49-F238E27FC236}">
                <a16:creationId xmlns:a16="http://schemas.microsoft.com/office/drawing/2014/main" id="{DA6927A4-0659-411E-B4CC-182146953E7A}"/>
              </a:ext>
            </a:extLst>
          </p:cNvPr>
          <p:cNvGraphicFramePr>
            <a:graphicFrameLocks noChangeAspect="1"/>
          </p:cNvGraphicFramePr>
          <p:nvPr>
            <p:extLst>
              <p:ext uri="{D42A27DB-BD31-4B8C-83A1-F6EECF244321}">
                <p14:modId xmlns:p14="http://schemas.microsoft.com/office/powerpoint/2010/main" val="1501754935"/>
              </p:ext>
            </p:extLst>
          </p:nvPr>
        </p:nvGraphicFramePr>
        <p:xfrm>
          <a:off x="7194550" y="1176338"/>
          <a:ext cx="3519488" cy="4986337"/>
        </p:xfrm>
        <a:graphic>
          <a:graphicData uri="http://schemas.openxmlformats.org/presentationml/2006/ole">
            <mc:AlternateContent xmlns:mc="http://schemas.openxmlformats.org/markup-compatibility/2006">
              <mc:Choice xmlns:v="urn:schemas-microsoft-com:vml" Requires="v">
                <p:oleObj spid="_x0000_s1083" r:id="rId4" imgW="7564320" imgH="10691280" progId="">
                  <p:embed/>
                </p:oleObj>
              </mc:Choice>
              <mc:Fallback>
                <p:oleObj r:id="rId4" imgW="7564320" imgH="10691280" progId="">
                  <p:embed/>
                  <p:pic>
                    <p:nvPicPr>
                      <p:cNvPr id="0" name=""/>
                      <p:cNvPicPr/>
                      <p:nvPr/>
                    </p:nvPicPr>
                    <p:blipFill>
                      <a:blip r:embed="rId5"/>
                      <a:stretch>
                        <a:fillRect/>
                      </a:stretch>
                    </p:blipFill>
                    <p:spPr>
                      <a:xfrm>
                        <a:off x="7194550" y="1176338"/>
                        <a:ext cx="3519488" cy="4986337"/>
                      </a:xfrm>
                      <a:prstGeom prst="rect">
                        <a:avLst/>
                      </a:prstGeom>
                      <a:ln>
                        <a:solidFill>
                          <a:schemeClr val="bg1">
                            <a:lumMod val="50000"/>
                          </a:schemeClr>
                        </a:solidFill>
                      </a:ln>
                    </p:spPr>
                  </p:pic>
                </p:oleObj>
              </mc:Fallback>
            </mc:AlternateContent>
          </a:graphicData>
        </a:graphic>
      </p:graphicFrame>
      <p:pic>
        <p:nvPicPr>
          <p:cNvPr id="14" name="Рисунок 13">
            <a:extLst>
              <a:ext uri="{FF2B5EF4-FFF2-40B4-BE49-F238E27FC236}">
                <a16:creationId xmlns:a16="http://schemas.microsoft.com/office/drawing/2014/main" id="{B6131F7C-6820-4536-AB51-AFF6081FD856}"/>
              </a:ext>
            </a:extLst>
          </p:cNvPr>
          <p:cNvPicPr>
            <a:picLocks noChangeAspect="1"/>
          </p:cNvPicPr>
          <p:nvPr/>
        </p:nvPicPr>
        <p:blipFill>
          <a:blip r:embed="rId6"/>
          <a:stretch>
            <a:fillRect/>
          </a:stretch>
        </p:blipFill>
        <p:spPr>
          <a:xfrm>
            <a:off x="7021418" y="3248606"/>
            <a:ext cx="3692620" cy="1888742"/>
          </a:xfrm>
          <a:prstGeom prst="rect">
            <a:avLst/>
          </a:prstGeom>
          <a:ln>
            <a:solidFill>
              <a:schemeClr val="bg1">
                <a:lumMod val="50000"/>
              </a:schemeClr>
            </a:solidFill>
          </a:ln>
        </p:spPr>
      </p:pic>
    </p:spTree>
    <p:extLst>
      <p:ext uri="{BB962C8B-B14F-4D97-AF65-F5344CB8AC3E}">
        <p14:creationId xmlns:p14="http://schemas.microsoft.com/office/powerpoint/2010/main" val="18292737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23196"/>
            <a:ext cx="6142234" cy="1132002"/>
          </a:xfrm>
        </p:spPr>
        <p:txBody>
          <a:bodyPr/>
          <a:lstStyle/>
          <a:p>
            <a:r>
              <a:rPr lang="uk-UA" sz="2400" b="0" dirty="0">
                <a:effectLst/>
                <a:latin typeface="Calibri" panose="020F0502020204030204" pitchFamily="34" charset="0"/>
                <a:ea typeface="Calibri" panose="020F0502020204030204" pitchFamily="34" charset="0"/>
              </a:rPr>
              <a:t>Всесвітня гармонізована система класифікації і маркування хімічних речовин</a:t>
            </a:r>
            <a:endParaRPr lang="en-GB" sz="3200" b="0" dirty="0">
              <a:solidFill>
                <a:srgbClr val="1E2DBE"/>
              </a:solidFill>
              <a:cs typeface="Overpass Bold"/>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68</a:t>
            </a:fld>
            <a:endParaRPr lang="en-GB"/>
          </a:p>
        </p:txBody>
      </p:sp>
      <p:sp>
        <p:nvSpPr>
          <p:cNvPr id="10" name="Content Placeholder 2"/>
          <p:cNvSpPr txBox="1">
            <a:spLocks/>
          </p:cNvSpPr>
          <p:nvPr/>
        </p:nvSpPr>
        <p:spPr>
          <a:xfrm>
            <a:off x="544331" y="2555197"/>
            <a:ext cx="6088440" cy="3482976"/>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dirty="0">
                <a:solidFill>
                  <a:schemeClr val="tx2"/>
                </a:solidFill>
                <a:latin typeface="Overpass Light"/>
                <a:cs typeface="Overpass Light"/>
              </a:rPr>
              <a:t>Єдина система класифікації і маркування хімічних речовин, запропонована ООН</a:t>
            </a:r>
            <a:endParaRPr lang="en-GB" dirty="0">
              <a:solidFill>
                <a:schemeClr val="tx2"/>
              </a:solidFill>
              <a:latin typeface="Overpass Light"/>
              <a:cs typeface="Overpass Light"/>
            </a:endParaRPr>
          </a:p>
          <a:p>
            <a:pPr lvl="2"/>
            <a:r>
              <a:rPr lang="uk-UA" sz="1800" dirty="0">
                <a:solidFill>
                  <a:schemeClr val="tx2"/>
                </a:solidFill>
                <a:effectLst/>
                <a:latin typeface="Calibri" panose="020F0502020204030204" pitchFamily="34" charset="0"/>
                <a:ea typeface="Calibri" panose="020F0502020204030204" pitchFamily="34" charset="0"/>
              </a:rPr>
              <a:t>Мета: інформування та захист осіб, залучених у виробництві, обробці, транспортуванні, використанні</a:t>
            </a:r>
            <a:br>
              <a:rPr lang="uk-UA" sz="1800" dirty="0">
                <a:solidFill>
                  <a:schemeClr val="tx2"/>
                </a:solidFill>
                <a:effectLst/>
                <a:latin typeface="Calibri" panose="020F0502020204030204" pitchFamily="34" charset="0"/>
                <a:ea typeface="Calibri" panose="020F0502020204030204" pitchFamily="34" charset="0"/>
              </a:rPr>
            </a:br>
            <a:r>
              <a:rPr lang="uk-UA" sz="1800" dirty="0">
                <a:solidFill>
                  <a:schemeClr val="tx2"/>
                </a:solidFill>
                <a:effectLst/>
                <a:latin typeface="Calibri" panose="020F0502020204030204" pitchFamily="34" charset="0"/>
                <a:ea typeface="Calibri" panose="020F0502020204030204" pitchFamily="34" charset="0"/>
              </a:rPr>
              <a:t>та утилізації хімічних речовин, а також навколишнього середовища</a:t>
            </a:r>
            <a:endParaRPr lang="en-GB" dirty="0">
              <a:solidFill>
                <a:schemeClr val="tx2"/>
              </a:solidFill>
              <a:latin typeface="Overpass Light"/>
              <a:cs typeface="Overpass Light"/>
            </a:endParaRPr>
          </a:p>
          <a:p>
            <a:pPr lvl="2"/>
            <a:r>
              <a:rPr lang="uk-UA" sz="1800" dirty="0">
                <a:solidFill>
                  <a:schemeClr val="tx2"/>
                </a:solidFill>
                <a:effectLst/>
                <a:latin typeface="Calibri" panose="020F0502020204030204" pitchFamily="34" charset="0"/>
                <a:ea typeface="Calibri" panose="020F0502020204030204" pitchFamily="34" charset="0"/>
              </a:rPr>
              <a:t>Країни, що запровадили ВГС, «говорять однією мовою»</a:t>
            </a:r>
            <a:br>
              <a:rPr lang="uk-UA" sz="1800" dirty="0">
                <a:solidFill>
                  <a:schemeClr val="tx2"/>
                </a:solidFill>
                <a:effectLst/>
                <a:latin typeface="Calibri" panose="020F0502020204030204" pitchFamily="34" charset="0"/>
                <a:ea typeface="Calibri" panose="020F0502020204030204" pitchFamily="34" charset="0"/>
              </a:rPr>
            </a:br>
            <a:r>
              <a:rPr lang="uk-UA" sz="1800" dirty="0">
                <a:solidFill>
                  <a:schemeClr val="tx2"/>
                </a:solidFill>
                <a:effectLst/>
                <a:latin typeface="Calibri" panose="020F0502020204030204" pitchFamily="34" charset="0"/>
                <a:ea typeface="Calibri" panose="020F0502020204030204" pitchFamily="34" charset="0"/>
              </a:rPr>
              <a:t>в класифікації хімічних речовин і повідомленнях про небезпечні фактори</a:t>
            </a:r>
            <a:endParaRPr lang="en-GB" dirty="0">
              <a:solidFill>
                <a:schemeClr val="tx2"/>
              </a:solidFill>
              <a:latin typeface="Overpass Light"/>
              <a:cs typeface="Overpass Light"/>
            </a:endParaRPr>
          </a:p>
          <a:p>
            <a:pPr lvl="2"/>
            <a:r>
              <a:rPr lang="uk-UA" sz="1800" dirty="0">
                <a:solidFill>
                  <a:schemeClr val="tx2"/>
                </a:solidFill>
                <a:effectLst/>
                <a:latin typeface="Calibri" panose="020F0502020204030204" pitchFamily="34" charset="0"/>
                <a:ea typeface="Calibri" panose="020F0502020204030204" pitchFamily="34" charset="0"/>
              </a:rPr>
              <a:t>Корисна для транспортних та інших працівників, працівників аварійних служб і споживачів у процесі виявлення небезпечних факторів</a:t>
            </a:r>
            <a:endParaRPr lang="es-ES" dirty="0">
              <a:solidFill>
                <a:schemeClr val="tx2"/>
              </a:solidFill>
            </a:endParaRPr>
          </a:p>
        </p:txBody>
      </p:sp>
      <p:pic>
        <p:nvPicPr>
          <p:cNvPr id="4" name="Picture 3">
            <a:extLst>
              <a:ext uri="{FF2B5EF4-FFF2-40B4-BE49-F238E27FC236}">
                <a16:creationId xmlns:a16="http://schemas.microsoft.com/office/drawing/2014/main" id="{F2B7AA0E-49ED-F849-BBC6-DAB465620A8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60238" y="1228892"/>
            <a:ext cx="4441224" cy="4809281"/>
          </a:xfrm>
          <a:prstGeom prst="rect">
            <a:avLst/>
          </a:prstGeom>
        </p:spPr>
      </p:pic>
    </p:spTree>
    <p:extLst>
      <p:ext uri="{BB962C8B-B14F-4D97-AF65-F5344CB8AC3E}">
        <p14:creationId xmlns:p14="http://schemas.microsoft.com/office/powerpoint/2010/main" val="16005034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itle 1"/>
          <p:cNvSpPr>
            <a:spLocks noGrp="1"/>
          </p:cNvSpPr>
          <p:nvPr>
            <p:ph type="title"/>
          </p:nvPr>
        </p:nvSpPr>
        <p:spPr>
          <a:xfrm>
            <a:off x="490537" y="1423195"/>
            <a:ext cx="6222875" cy="491603"/>
          </a:xfrm>
        </p:spPr>
        <p:txBody>
          <a:bodyPr/>
          <a:lstStyle/>
          <a:p>
            <a:r>
              <a:rPr lang="uk-UA" b="0" dirty="0">
                <a:solidFill>
                  <a:srgbClr val="1E2DBE"/>
                </a:solidFill>
              </a:rPr>
              <a:t>Етикетки </a:t>
            </a:r>
            <a:r>
              <a:rPr lang="uk-UA" b="0" dirty="0" err="1">
                <a:solidFill>
                  <a:srgbClr val="1E2DBE"/>
                </a:solidFill>
              </a:rPr>
              <a:t>ВГС</a:t>
            </a:r>
            <a:endParaRPr lang="en-GB" b="0" dirty="0">
              <a:solidFill>
                <a:srgbClr val="1E2DBE"/>
              </a:solidFill>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69</a:t>
            </a:fld>
            <a:endParaRPr lang="en-GB"/>
          </a:p>
        </p:txBody>
      </p:sp>
      <p:pic>
        <p:nvPicPr>
          <p:cNvPr id="8" name="Picture 7">
            <a:extLst>
              <a:ext uri="{FF2B5EF4-FFF2-40B4-BE49-F238E27FC236}">
                <a16:creationId xmlns:a16="http://schemas.microsoft.com/office/drawing/2014/main" id="{D74036EF-491B-D145-B86E-94AA94C68B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0834" y="1423195"/>
            <a:ext cx="6701349" cy="4621053"/>
          </a:xfrm>
          <a:prstGeom prst="rect">
            <a:avLst/>
          </a:prstGeom>
        </p:spPr>
      </p:pic>
    </p:spTree>
    <p:extLst>
      <p:ext uri="{BB962C8B-B14F-4D97-AF65-F5344CB8AC3E}">
        <p14:creationId xmlns:p14="http://schemas.microsoft.com/office/powerpoint/2010/main" val="9963173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77240" y="2195117"/>
            <a:ext cx="3481333" cy="4383243"/>
          </a:xfrm>
          <a:prstGeom prst="rect">
            <a:avLst/>
          </a:prstGeom>
        </p:spPr>
      </p:pic>
      <p:sp>
        <p:nvSpPr>
          <p:cNvPr id="2" name="Marcador de fecha 1"/>
          <p:cNvSpPr>
            <a:spLocks noGrp="1"/>
          </p:cNvSpPr>
          <p:nvPr>
            <p:ph type="dt" sz="half" idx="10"/>
          </p:nvPr>
        </p:nvSpPr>
        <p:spPr/>
        <p:txBody>
          <a:bodyPr/>
          <a:lstStyle/>
          <a:p>
            <a:r>
              <a:rPr lang="en-GB"/>
              <a:t>Date: Monday / 01 / October / 2019</a:t>
            </a:r>
          </a:p>
        </p:txBody>
      </p:sp>
      <p:sp>
        <p:nvSpPr>
          <p:cNvPr id="4" name="Marcador de número de diapositiva 3"/>
          <p:cNvSpPr>
            <a:spLocks noGrp="1"/>
          </p:cNvSpPr>
          <p:nvPr>
            <p:ph type="sldNum" sz="quarter" idx="12"/>
          </p:nvPr>
        </p:nvSpPr>
        <p:spPr/>
        <p:txBody>
          <a:bodyPr/>
          <a:lstStyle/>
          <a:p>
            <a:fld id="{856227C0-AD57-4F9B-BAE3-EEFB0D0EE427}" type="slidenum">
              <a:rPr lang="en-GB" smtClean="0"/>
              <a:t>70</a:t>
            </a:fld>
            <a:endParaRPr lang="en-GB"/>
          </a:p>
        </p:txBody>
      </p:sp>
      <p:sp>
        <p:nvSpPr>
          <p:cNvPr id="7" name="Título 1"/>
          <p:cNvSpPr txBox="1">
            <a:spLocks/>
          </p:cNvSpPr>
          <p:nvPr/>
        </p:nvSpPr>
        <p:spPr>
          <a:xfrm>
            <a:off x="490538" y="1402182"/>
            <a:ext cx="6199769" cy="745343"/>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altLang="en-US" b="0" dirty="0">
                <a:solidFill>
                  <a:srgbClr val="1E2DBE"/>
                </a:solidFill>
                <a:ea typeface="ＭＳ Ｐゴシック" pitchFamily="80" charset="-128"/>
              </a:rPr>
              <a:t>Паспорт безпеки речовини (ПБР) </a:t>
            </a:r>
            <a:r>
              <a:rPr lang="en-GB" altLang="en-US" b="0" dirty="0">
                <a:solidFill>
                  <a:srgbClr val="1E2DBE"/>
                </a:solidFill>
                <a:ea typeface="ＭＳ Ｐゴシック" pitchFamily="80" charset="-128"/>
              </a:rPr>
              <a:t>–</a:t>
            </a:r>
            <a:r>
              <a:rPr lang="uk-UA" altLang="en-US" b="0" dirty="0">
                <a:solidFill>
                  <a:srgbClr val="1E2DBE"/>
                </a:solidFill>
                <a:ea typeface="ＭＳ Ｐゴシック" pitchFamily="80" charset="-128"/>
              </a:rPr>
              <a:t> </a:t>
            </a:r>
            <a:r>
              <a:rPr lang="en-GB" altLang="en-US" b="0" dirty="0">
                <a:solidFill>
                  <a:srgbClr val="1E2DBE"/>
                </a:solidFill>
                <a:ea typeface="ＭＳ Ｐゴシック" pitchFamily="80" charset="-128"/>
              </a:rPr>
              <a:t>1</a:t>
            </a:r>
            <a:endParaRPr lang="es-ES" b="0" dirty="0">
              <a:solidFill>
                <a:srgbClr val="1E2DBE"/>
              </a:solidFill>
              <a:latin typeface="Overpass"/>
              <a:cs typeface="Overpass"/>
            </a:endParaRPr>
          </a:p>
        </p:txBody>
      </p:sp>
      <p:sp>
        <p:nvSpPr>
          <p:cNvPr id="8" name="CuadroTexto 7"/>
          <p:cNvSpPr txBox="1"/>
          <p:nvPr/>
        </p:nvSpPr>
        <p:spPr>
          <a:xfrm>
            <a:off x="546711" y="3827819"/>
            <a:ext cx="4585126" cy="2800767"/>
          </a:xfrm>
          <a:prstGeom prst="rect">
            <a:avLst/>
          </a:prstGeom>
          <a:noFill/>
        </p:spPr>
        <p:txBody>
          <a:bodyPr wrap="square" rtlCol="0">
            <a:spAutoFit/>
          </a:bodyPr>
          <a:lstStyle/>
          <a:p>
            <a:pPr marL="261938" indent="-261938"/>
            <a:r>
              <a:rPr lang="en-US" sz="1600" b="1" dirty="0">
                <a:solidFill>
                  <a:schemeClr val="tx2"/>
                </a:solidFill>
                <a:latin typeface="Overpass Light"/>
                <a:cs typeface="Overpass Light"/>
              </a:rPr>
              <a:t>1.	</a:t>
            </a:r>
            <a:r>
              <a:rPr lang="uk-UA" sz="1600" b="1" dirty="0">
                <a:solidFill>
                  <a:schemeClr val="tx2"/>
                </a:solidFill>
                <a:latin typeface="Overpass Light"/>
                <a:cs typeface="Overpass Light"/>
              </a:rPr>
              <a:t>Ідентифікатор</a:t>
            </a:r>
            <a:r>
              <a:rPr lang="en-US" sz="1600" dirty="0">
                <a:solidFill>
                  <a:schemeClr val="tx2"/>
                </a:solidFill>
                <a:latin typeface="Overpass Light"/>
                <a:cs typeface="Overpass Light"/>
              </a:rPr>
              <a:t>: </a:t>
            </a:r>
            <a:r>
              <a:rPr lang="uk-UA" sz="1600" dirty="0">
                <a:solidFill>
                  <a:schemeClr val="tx2"/>
                </a:solidFill>
                <a:latin typeface="Overpass Light"/>
                <a:cs typeface="Overpass Light"/>
              </a:rPr>
              <a:t>продукту і постачальника</a:t>
            </a:r>
            <a:endParaRPr lang="en-US" sz="1600" dirty="0">
              <a:solidFill>
                <a:schemeClr val="tx2"/>
              </a:solidFill>
              <a:latin typeface="Overpass Light"/>
              <a:cs typeface="Overpass Light"/>
            </a:endParaRPr>
          </a:p>
          <a:p>
            <a:pPr marL="261938" indent="-261938"/>
            <a:r>
              <a:rPr lang="en-US" sz="1600" b="1" dirty="0">
                <a:solidFill>
                  <a:schemeClr val="tx2"/>
                </a:solidFill>
                <a:latin typeface="Overpass Light"/>
                <a:cs typeface="Overpass Light"/>
              </a:rPr>
              <a:t>2. </a:t>
            </a:r>
            <a:r>
              <a:rPr lang="uk-UA" sz="1600" b="1" dirty="0">
                <a:solidFill>
                  <a:schemeClr val="tx2"/>
                </a:solidFill>
                <a:latin typeface="Overpass Light"/>
                <a:cs typeface="Overpass Light"/>
              </a:rPr>
              <a:t>Небезпечні фактори</a:t>
            </a:r>
            <a:r>
              <a:rPr lang="en-US" sz="1600" b="1" dirty="0">
                <a:solidFill>
                  <a:schemeClr val="tx2"/>
                </a:solidFill>
                <a:latin typeface="Overpass Light"/>
                <a:cs typeface="Overpass Light"/>
              </a:rPr>
              <a:t>:</a:t>
            </a:r>
            <a:r>
              <a:rPr lang="en-US" sz="1600" dirty="0">
                <a:solidFill>
                  <a:schemeClr val="tx2"/>
                </a:solidFill>
                <a:latin typeface="Overpass Light"/>
                <a:cs typeface="Overpass Light"/>
              </a:rPr>
              <a:t> </a:t>
            </a:r>
            <a:r>
              <a:rPr lang="uk-UA" sz="1600" dirty="0">
                <a:solidFill>
                  <a:schemeClr val="tx2"/>
                </a:solidFill>
                <a:latin typeface="Overpass Light"/>
                <a:cs typeface="Overpass Light"/>
              </a:rPr>
              <a:t>фізичні (займистість, хімічна активність, корозійність) та для здоров’я</a:t>
            </a:r>
            <a:endParaRPr lang="en-US" sz="1600" dirty="0">
              <a:solidFill>
                <a:schemeClr val="tx2"/>
              </a:solidFill>
              <a:latin typeface="Overpass Light"/>
              <a:cs typeface="Overpass Light"/>
            </a:endParaRPr>
          </a:p>
          <a:p>
            <a:pPr marL="261938" indent="-261938"/>
            <a:r>
              <a:rPr lang="en-US" sz="1600" b="1" dirty="0">
                <a:solidFill>
                  <a:schemeClr val="tx2"/>
                </a:solidFill>
                <a:latin typeface="Overpass Light"/>
                <a:cs typeface="Overpass Light"/>
              </a:rPr>
              <a:t>3. </a:t>
            </a:r>
            <a:r>
              <a:rPr lang="uk-UA" sz="1600" b="1" dirty="0">
                <a:solidFill>
                  <a:schemeClr val="tx2"/>
                </a:solidFill>
                <a:latin typeface="Overpass Light"/>
                <a:cs typeface="Overpass Light"/>
              </a:rPr>
              <a:t>Запобігання</a:t>
            </a:r>
            <a:r>
              <a:rPr lang="en-US" sz="1600" b="1" dirty="0">
                <a:solidFill>
                  <a:schemeClr val="tx2"/>
                </a:solidFill>
                <a:latin typeface="Overpass Light"/>
                <a:cs typeface="Overpass Light"/>
              </a:rPr>
              <a:t>:</a:t>
            </a:r>
            <a:r>
              <a:rPr lang="en-US" sz="1600" dirty="0">
                <a:solidFill>
                  <a:schemeClr val="tx2"/>
                </a:solidFill>
                <a:latin typeface="Overpass Light"/>
                <a:cs typeface="Overpass Light"/>
              </a:rPr>
              <a:t> </a:t>
            </a:r>
            <a:r>
              <a:rPr lang="uk-UA" sz="1600" dirty="0">
                <a:solidFill>
                  <a:schemeClr val="tx2"/>
                </a:solidFill>
                <a:latin typeface="Overpass Light"/>
                <a:cs typeface="Overpass Light"/>
              </a:rPr>
              <a:t>порядок безпечного виконання робіт, зменшення або попередження контакту, або в екстреній ситуації</a:t>
            </a:r>
            <a:endParaRPr lang="en-US" sz="1600" dirty="0">
              <a:solidFill>
                <a:schemeClr val="tx2"/>
              </a:solidFill>
              <a:latin typeface="Overpass Light"/>
              <a:cs typeface="Overpass Light"/>
            </a:endParaRPr>
          </a:p>
          <a:p>
            <a:pPr marL="261938" indent="-261938"/>
            <a:r>
              <a:rPr lang="en-US" sz="1600" b="1" dirty="0">
                <a:solidFill>
                  <a:schemeClr val="tx2"/>
                </a:solidFill>
                <a:latin typeface="Overpass Light"/>
                <a:cs typeface="Overpass Light"/>
              </a:rPr>
              <a:t>4. </a:t>
            </a:r>
            <a:r>
              <a:rPr lang="uk-UA" sz="1600" b="1" dirty="0">
                <a:solidFill>
                  <a:schemeClr val="tx2"/>
                </a:solidFill>
                <a:latin typeface="Overpass Light"/>
                <a:cs typeface="Overpass Light"/>
              </a:rPr>
              <a:t>Реагування</a:t>
            </a:r>
            <a:r>
              <a:rPr lang="en-US" sz="1600" dirty="0">
                <a:solidFill>
                  <a:schemeClr val="tx2"/>
                </a:solidFill>
                <a:latin typeface="Overpass Light"/>
                <a:cs typeface="Overpass Light"/>
              </a:rPr>
              <a:t>: </a:t>
            </a:r>
            <a:r>
              <a:rPr lang="uk-UA" sz="1600" dirty="0">
                <a:solidFill>
                  <a:schemeClr val="tx2"/>
                </a:solidFill>
                <a:latin typeface="Overpass Light"/>
                <a:cs typeface="Overpass Light"/>
              </a:rPr>
              <a:t>у різних ситуаціях (наприклад, перша допомога, пожежа, випадковий витік)</a:t>
            </a:r>
            <a:endParaRPr lang="en-US" sz="1600" dirty="0">
              <a:solidFill>
                <a:schemeClr val="tx2"/>
              </a:solidFill>
              <a:latin typeface="Overpass Light"/>
              <a:cs typeface="Overpass Light"/>
            </a:endParaRPr>
          </a:p>
        </p:txBody>
      </p:sp>
      <p:sp>
        <p:nvSpPr>
          <p:cNvPr id="9" name="CuadroTexto 8"/>
          <p:cNvSpPr txBox="1"/>
          <p:nvPr/>
        </p:nvSpPr>
        <p:spPr>
          <a:xfrm>
            <a:off x="546711" y="2035418"/>
            <a:ext cx="4939297" cy="1615827"/>
          </a:xfrm>
          <a:prstGeom prst="rect">
            <a:avLst/>
          </a:prstGeom>
          <a:noFill/>
        </p:spPr>
        <p:txBody>
          <a:bodyPr wrap="square" rtlCol="0">
            <a:spAutoFit/>
          </a:bodyPr>
          <a:lstStyle/>
          <a:p>
            <a:r>
              <a:rPr lang="uk-UA" b="1" dirty="0">
                <a:solidFill>
                  <a:schemeClr val="accent2"/>
                </a:solidFill>
                <a:latin typeface="Overpass Light"/>
                <a:ea typeface="ＭＳ Ｐゴシック" pitchFamily="80" charset="-128"/>
                <a:cs typeface="Overpass Light"/>
              </a:rPr>
              <a:t>Основні цілі</a:t>
            </a:r>
            <a:r>
              <a:rPr lang="en-US" b="1" dirty="0">
                <a:solidFill>
                  <a:schemeClr val="accent2"/>
                </a:solidFill>
                <a:latin typeface="Overpass Light"/>
                <a:cs typeface="Overpass Light"/>
              </a:rPr>
              <a:t>:</a:t>
            </a:r>
          </a:p>
          <a:p>
            <a:pPr>
              <a:lnSpc>
                <a:spcPct val="50000"/>
              </a:lnSpc>
            </a:pPr>
            <a:endParaRPr lang="en-GB" altLang="en-US" b="1" dirty="0">
              <a:solidFill>
                <a:schemeClr val="accent2"/>
              </a:solidFill>
              <a:latin typeface="Overpass Light"/>
              <a:ea typeface="ＭＳ Ｐゴシック" pitchFamily="80" charset="-128"/>
              <a:cs typeface="Overpass Light"/>
            </a:endParaRPr>
          </a:p>
          <a:p>
            <a:r>
              <a:rPr lang="uk-UA" altLang="en-US" dirty="0">
                <a:solidFill>
                  <a:schemeClr val="tx2"/>
                </a:solidFill>
                <a:latin typeface="Overpass Light"/>
                <a:ea typeface="ＭＳ Ｐゴシック" pitchFamily="80" charset="-128"/>
                <a:cs typeface="Overpass Light"/>
              </a:rPr>
              <a:t>Надання повної інформації про небезпечні фактори: наприклад, як саме продукт може завдати шкоди користувачам, і настанови з потрібних запобіжних заходів</a:t>
            </a:r>
            <a:endParaRPr lang="en-GB" altLang="en-US" dirty="0">
              <a:solidFill>
                <a:schemeClr val="tx2"/>
              </a:solidFill>
              <a:latin typeface="Overpass Light"/>
              <a:ea typeface="ＭＳ Ｐゴシック" pitchFamily="80" charset="-128"/>
              <a:cs typeface="Overpass Light"/>
            </a:endParaRPr>
          </a:p>
        </p:txBody>
      </p:sp>
      <p:pic>
        <p:nvPicPr>
          <p:cNvPr id="11" name="Рисунок 10">
            <a:extLst>
              <a:ext uri="{FF2B5EF4-FFF2-40B4-BE49-F238E27FC236}">
                <a16:creationId xmlns:a16="http://schemas.microsoft.com/office/drawing/2014/main" id="{D9E91E76-00B8-4BC7-AF84-DC140DD2659D}"/>
              </a:ext>
            </a:extLst>
          </p:cNvPr>
          <p:cNvPicPr>
            <a:picLocks noChangeAspect="1"/>
          </p:cNvPicPr>
          <p:nvPr/>
        </p:nvPicPr>
        <p:blipFill rotWithShape="1">
          <a:blip r:embed="rId4"/>
          <a:srcRect l="37653" t="31631" r="28979" b="28230"/>
          <a:stretch/>
        </p:blipFill>
        <p:spPr>
          <a:xfrm>
            <a:off x="7946571" y="2470616"/>
            <a:ext cx="4068148" cy="2752693"/>
          </a:xfrm>
          <a:prstGeom prst="rect">
            <a:avLst/>
          </a:prstGeom>
        </p:spPr>
      </p:pic>
    </p:spTree>
    <p:extLst>
      <p:ext uri="{BB962C8B-B14F-4D97-AF65-F5344CB8AC3E}">
        <p14:creationId xmlns:p14="http://schemas.microsoft.com/office/powerpoint/2010/main" val="25955435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34770"/>
            <a:ext cx="11210924" cy="720000"/>
          </a:xfrm>
        </p:spPr>
        <p:txBody>
          <a:bodyPr/>
          <a:lstStyle/>
          <a:p>
            <a:r>
              <a:rPr lang="uk-UA" b="0" dirty="0"/>
              <a:t>ПБР </a:t>
            </a:r>
            <a:r>
              <a:rPr lang="en-US" b="0" dirty="0"/>
              <a:t>–</a:t>
            </a:r>
            <a:r>
              <a:rPr lang="uk-UA" b="0" dirty="0"/>
              <a:t> 2</a:t>
            </a:r>
            <a:endParaRPr lang="es-ES" b="0" dirty="0"/>
          </a:p>
        </p:txBody>
      </p:sp>
      <p:sp>
        <p:nvSpPr>
          <p:cNvPr id="3" name="Marcador de contenido 2"/>
          <p:cNvSpPr>
            <a:spLocks noGrp="1"/>
          </p:cNvSpPr>
          <p:nvPr>
            <p:ph idx="1"/>
          </p:nvPr>
        </p:nvSpPr>
        <p:spPr>
          <a:xfrm>
            <a:off x="490538" y="2154770"/>
            <a:ext cx="10186543" cy="3482975"/>
          </a:xfrm>
        </p:spPr>
        <p:txBody>
          <a:bodyPr/>
          <a:lstStyle/>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err="1">
                <a:solidFill>
                  <a:schemeClr val="tx2"/>
                </a:solidFill>
                <a:latin typeface="Overpass Light"/>
                <a:cs typeface="Overpass Light"/>
              </a:rPr>
              <a:t>ПБР</a:t>
            </a:r>
            <a:r>
              <a:rPr lang="uk-UA" b="0" dirty="0">
                <a:solidFill>
                  <a:schemeClr val="tx2"/>
                </a:solidFill>
                <a:latin typeface="Overpass Light"/>
                <a:cs typeface="Overpass Light"/>
              </a:rPr>
              <a:t> допомагають користувачам хімічних речовин, слугуючи джерелом інформації для оцінки ризиків. У них описуються небезпечні фактори, характерні для певної речовини, і наводяться відомості щодо поводження з нею, її зберігання та екстрених заходів у разі нещасного випадку</a:t>
            </a:r>
          </a:p>
          <a:p>
            <a:pPr eaLnBrk="0" fontAlgn="base" hangingPunct="0">
              <a:lnSpc>
                <a:spcPct val="150000"/>
              </a:lnSpc>
              <a:spcBef>
                <a:spcPct val="0"/>
              </a:spcBef>
              <a:spcAft>
                <a:spcPct val="0"/>
              </a:spcAft>
              <a:buClr>
                <a:schemeClr val="accent2"/>
              </a:buClr>
            </a:pPr>
            <a:endParaRPr lang="en-GB" dirty="0">
              <a:solidFill>
                <a:srgbClr val="000000"/>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rgbClr val="000000"/>
                </a:solidFill>
                <a:cs typeface="Overpass Bold"/>
              </a:rPr>
              <a:t>Самі по собі вони не є достатніми для визначення всіх доречних заходів контролю</a:t>
            </a:r>
            <a:endParaRPr lang="en-GB" b="0" dirty="0">
              <a:solidFill>
                <a:srgbClr val="000000"/>
              </a:solidFill>
              <a:cs typeface="Overpass Bold"/>
            </a:endParaRPr>
          </a:p>
          <a:p>
            <a:pPr eaLnBrk="0" fontAlgn="base" hangingPunct="0">
              <a:lnSpc>
                <a:spcPct val="80000"/>
              </a:lnSpc>
              <a:spcBef>
                <a:spcPct val="0"/>
              </a:spcBef>
              <a:spcAft>
                <a:spcPct val="0"/>
              </a:spcAft>
              <a:buClr>
                <a:schemeClr val="accent2"/>
              </a:buClr>
            </a:pPr>
            <a:endParaRPr lang="en-GB" b="0" dirty="0">
              <a:solidFill>
                <a:srgbClr val="000000"/>
              </a:solidFill>
              <a:latin typeface="Overpass Light"/>
              <a:cs typeface="Overpass Light"/>
            </a:endParaRPr>
          </a:p>
          <a:p>
            <a:pPr marL="920750" lvl="1" indent="-285750">
              <a:buClr>
                <a:schemeClr val="accent1"/>
              </a:buClr>
              <a:buSzPct val="75000"/>
              <a:buFont typeface="Lucida Grande"/>
              <a:buChar char="►"/>
            </a:pPr>
            <a:r>
              <a:rPr lang="uk-UA" dirty="0">
                <a:solidFill>
                  <a:srgbClr val="000000"/>
                </a:solidFill>
                <a:latin typeface="Overpass Light"/>
                <a:cs typeface="Overpass Light"/>
              </a:rPr>
              <a:t>Наприклад, чи застосовується хімічна речовина у рідкій формі за допомогою ганчірки або ж розпилюється як аерозоль? Як вона відбирається з основного резервуара?</a:t>
            </a:r>
            <a:r>
              <a:rPr lang="en-GB" dirty="0">
                <a:solidFill>
                  <a:srgbClr val="000000"/>
                </a:solidFill>
                <a:latin typeface="Overpass Light"/>
                <a:cs typeface="Overpass Light"/>
              </a:rPr>
              <a:t> </a:t>
            </a:r>
          </a:p>
          <a:p>
            <a:pPr marL="920750" lvl="1" indent="-285750">
              <a:buClr>
                <a:schemeClr val="accent1"/>
              </a:buClr>
              <a:buSzPct val="75000"/>
              <a:buFont typeface="Lucida Grande"/>
              <a:buChar char="►"/>
            </a:pPr>
            <a:r>
              <a:rPr lang="uk-UA" dirty="0">
                <a:solidFill>
                  <a:srgbClr val="000000"/>
                </a:solidFill>
                <a:latin typeface="Overpass Light"/>
                <a:cs typeface="Overpass Light"/>
              </a:rPr>
              <a:t>ПБР не охоплює ці питання</a:t>
            </a:r>
            <a:endParaRPr lang="en-GB" dirty="0">
              <a:solidFill>
                <a:srgbClr val="000000"/>
              </a:solidFill>
              <a:latin typeface="Overpass Light"/>
              <a:cs typeface="Overpass Light"/>
            </a:endParaRPr>
          </a:p>
          <a:p>
            <a:pPr marL="285750" lvl="0" indent="-285750" eaLnBrk="0" fontAlgn="base" hangingPunct="0">
              <a:lnSpc>
                <a:spcPct val="150000"/>
              </a:lnSpc>
              <a:spcBef>
                <a:spcPct val="0"/>
              </a:spcBef>
              <a:spcAft>
                <a:spcPct val="0"/>
              </a:spcAft>
              <a:buClr>
                <a:schemeClr val="accent2"/>
              </a:buClr>
              <a:buFont typeface="Arial Unicode MS"/>
              <a:buChar char="▶"/>
            </a:pPr>
            <a:endParaRPr lang="en-US" altLang="es-E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71</a:t>
            </a:fld>
            <a:endParaRPr lang="en-GB"/>
          </a:p>
        </p:txBody>
      </p:sp>
    </p:spTree>
    <p:extLst>
      <p:ext uri="{BB962C8B-B14F-4D97-AF65-F5344CB8AC3E}">
        <p14:creationId xmlns:p14="http://schemas.microsoft.com/office/powerpoint/2010/main" val="69758923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t>Візуальне зображення небезпечних факторів</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72</a:t>
            </a:fld>
            <a:endParaRPr lang="en-GB"/>
          </a:p>
        </p:txBody>
      </p:sp>
      <p:sp>
        <p:nvSpPr>
          <p:cNvPr id="10" name="Content Placeholder 2"/>
          <p:cNvSpPr txBox="1">
            <a:spLocks/>
          </p:cNvSpPr>
          <p:nvPr/>
        </p:nvSpPr>
        <p:spPr>
          <a:xfrm>
            <a:off x="409896" y="2168679"/>
            <a:ext cx="5934920" cy="3950117"/>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dirty="0">
                <a:solidFill>
                  <a:schemeClr val="tx2"/>
                </a:solidFill>
                <a:latin typeface="Overpass Light"/>
                <a:cs typeface="Overpass Light"/>
              </a:rPr>
              <a:t>За допомогою контрольного списку ви встановлюєте, чи наявний небезпечний фактор у конкретній робочій зоні</a:t>
            </a:r>
            <a:endParaRPr lang="en-GB" dirty="0">
              <a:solidFill>
                <a:schemeClr val="tx2"/>
              </a:solidFill>
              <a:latin typeface="Overpass Light"/>
              <a:cs typeface="Overpass Light"/>
            </a:endParaRPr>
          </a:p>
          <a:p>
            <a:pPr lvl="2"/>
            <a:endParaRPr lang="en-GB" dirty="0">
              <a:solidFill>
                <a:schemeClr val="tx2"/>
              </a:solidFill>
              <a:latin typeface="Overpass Light"/>
              <a:cs typeface="Overpass Light"/>
            </a:endParaRPr>
          </a:p>
          <a:p>
            <a:pPr lvl="2"/>
            <a:r>
              <a:rPr lang="uk-UA" dirty="0">
                <a:solidFill>
                  <a:schemeClr val="tx2"/>
                </a:solidFill>
                <a:latin typeface="Overpass Light"/>
                <a:cs typeface="Overpass Light"/>
              </a:rPr>
              <a:t>Ви можете скласти план робочої зони і точно позначити на ній місцеперебування небезпечного фактора</a:t>
            </a:r>
            <a:endParaRPr lang="en-GB" dirty="0">
              <a:solidFill>
                <a:schemeClr val="tx2"/>
              </a:solidFill>
              <a:latin typeface="Overpass Light"/>
              <a:cs typeface="Overpass Light"/>
            </a:endParaRPr>
          </a:p>
          <a:p>
            <a:pPr lvl="2"/>
            <a:endParaRPr lang="en-GB" dirty="0">
              <a:solidFill>
                <a:schemeClr val="tx2"/>
              </a:solidFill>
              <a:latin typeface="Overpass Light"/>
              <a:cs typeface="Overpass Light"/>
            </a:endParaRPr>
          </a:p>
          <a:p>
            <a:pPr lvl="2"/>
            <a:r>
              <a:rPr lang="uk-UA" dirty="0">
                <a:solidFill>
                  <a:schemeClr val="tx2"/>
                </a:solidFill>
                <a:latin typeface="Overpass Light"/>
                <a:cs typeface="Overpass Light"/>
              </a:rPr>
              <a:t>Потім можете скласти опис небезпечного фактора</a:t>
            </a:r>
            <a:endParaRPr lang="en-GB" dirty="0">
              <a:solidFill>
                <a:schemeClr val="tx2"/>
              </a:solidFill>
              <a:latin typeface="Overpass Light"/>
              <a:cs typeface="Overpass Light"/>
            </a:endParaRPr>
          </a:p>
          <a:p>
            <a:pPr lvl="2"/>
            <a:endParaRPr lang="en-GB" dirty="0">
              <a:solidFill>
                <a:schemeClr val="tx2"/>
              </a:solidFill>
              <a:latin typeface="Overpass Light"/>
              <a:cs typeface="Overpass Light"/>
            </a:endParaRPr>
          </a:p>
          <a:p>
            <a:pPr lvl="2"/>
            <a:r>
              <a:rPr lang="uk-UA" dirty="0">
                <a:solidFill>
                  <a:schemeClr val="tx2"/>
                </a:solidFill>
                <a:latin typeface="Overpass Light"/>
                <a:cs typeface="Overpass Light"/>
              </a:rPr>
              <a:t>Ви користуватиметеся цією наочною картою пізніше, визначаючи необхідні заходи з контролю ризику</a:t>
            </a:r>
            <a:endParaRPr lang="en-GB" dirty="0">
              <a:solidFill>
                <a:schemeClr val="tx2"/>
              </a:solidFill>
              <a:latin typeface="Overpass Light"/>
              <a:cs typeface="Overpass Light"/>
            </a:endParaRPr>
          </a:p>
          <a:p>
            <a:pPr lvl="2"/>
            <a:endParaRPr lang="en-US" dirty="0">
              <a:latin typeface="Overpass Light"/>
              <a:cs typeface="Overpass Light"/>
            </a:endParaRPr>
          </a:p>
        </p:txBody>
      </p:sp>
      <p:pic>
        <p:nvPicPr>
          <p:cNvPr id="4" name="Picture 3">
            <a:extLst>
              <a:ext uri="{FF2B5EF4-FFF2-40B4-BE49-F238E27FC236}">
                <a16:creationId xmlns:a16="http://schemas.microsoft.com/office/drawing/2014/main" id="{822B7951-639D-F049-97A9-773123AD8A1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07162" y="1160523"/>
            <a:ext cx="3924300" cy="4699000"/>
          </a:xfrm>
          <a:prstGeom prst="rect">
            <a:avLst/>
          </a:prstGeom>
        </p:spPr>
      </p:pic>
    </p:spTree>
    <p:extLst>
      <p:ext uri="{BB962C8B-B14F-4D97-AF65-F5344CB8AC3E}">
        <p14:creationId xmlns:p14="http://schemas.microsoft.com/office/powerpoint/2010/main" val="40138001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73</a:t>
            </a:fld>
            <a:endParaRPr lang="en-GB"/>
          </a:p>
        </p:txBody>
      </p:sp>
      <p:sp>
        <p:nvSpPr>
          <p:cNvPr id="8" name="CuadroTexto 7"/>
          <p:cNvSpPr txBox="1"/>
          <p:nvPr/>
        </p:nvSpPr>
        <p:spPr>
          <a:xfrm>
            <a:off x="2757472" y="5681822"/>
            <a:ext cx="8366564" cy="523220"/>
          </a:xfrm>
          <a:prstGeom prst="rect">
            <a:avLst/>
          </a:prstGeom>
          <a:noFill/>
        </p:spPr>
        <p:txBody>
          <a:bodyPr wrap="square" rtlCol="0">
            <a:spAutoFit/>
          </a:bodyPr>
          <a:lstStyle/>
          <a:p>
            <a:r>
              <a:rPr lang="uk-UA" sz="1500" b="1" dirty="0">
                <a:solidFill>
                  <a:schemeClr val="tx2"/>
                </a:solidFill>
                <a:effectLst/>
                <a:latin typeface="Calibri" panose="020F0502020204030204" pitchFamily="34" charset="0"/>
                <a:ea typeface="Calibri" panose="020F0502020204030204" pitchFamily="34" charset="0"/>
              </a:rPr>
              <a:t>Карта місць на кухні підприємства, де є ризик ковзання чи спотикання</a:t>
            </a:r>
            <a:endParaRPr lang="es-ES" sz="1500" b="1" dirty="0">
              <a:solidFill>
                <a:schemeClr val="tx2"/>
              </a:solidFill>
              <a:latin typeface="Overpass Light"/>
              <a:cs typeface="Overpass Light"/>
            </a:endParaRPr>
          </a:p>
          <a:p>
            <a:r>
              <a:rPr lang="uk-UA" sz="1200" dirty="0">
                <a:solidFill>
                  <a:schemeClr val="tx2"/>
                </a:solidFill>
                <a:latin typeface="Overpass Light"/>
                <a:cs typeface="Overpass Light"/>
              </a:rPr>
              <a:t>Джерело</a:t>
            </a:r>
            <a:r>
              <a:rPr lang="en-US" sz="1200" dirty="0">
                <a:solidFill>
                  <a:schemeClr val="tx2"/>
                </a:solidFill>
                <a:latin typeface="Overpass Light"/>
                <a:cs typeface="Overpass Light"/>
              </a:rPr>
              <a:t>: </a:t>
            </a:r>
            <a:r>
              <a:rPr lang="uk-UA" sz="1200" dirty="0">
                <a:solidFill>
                  <a:schemeClr val="tx2"/>
                </a:solidFill>
                <a:effectLst/>
                <a:latin typeface="Calibri" panose="020F0502020204030204" pitchFamily="34" charset="0"/>
                <a:ea typeface="Calibri" panose="020F0502020204030204" pitchFamily="34" charset="0"/>
              </a:rPr>
              <a:t>Національна служба з питань здоров’я Великої Британії</a:t>
            </a:r>
            <a:endParaRPr lang="es-ES" sz="1200" dirty="0">
              <a:solidFill>
                <a:schemeClr val="tx2"/>
              </a:solidFill>
              <a:latin typeface="Overpass Light"/>
              <a:cs typeface="Overpass Light"/>
            </a:endParaRPr>
          </a:p>
        </p:txBody>
      </p:sp>
      <p:pic>
        <p:nvPicPr>
          <p:cNvPr id="11" name="Picture 10">
            <a:extLst>
              <a:ext uri="{FF2B5EF4-FFF2-40B4-BE49-F238E27FC236}">
                <a16:creationId xmlns:a16="http://schemas.microsoft.com/office/drawing/2014/main" id="{8E4620A2-FB0E-0C49-B237-A47B7B4414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22104" y="432000"/>
            <a:ext cx="8103375" cy="5180372"/>
          </a:xfrm>
          <a:prstGeom prst="rect">
            <a:avLst/>
          </a:prstGeom>
        </p:spPr>
      </p:pic>
    </p:spTree>
    <p:extLst>
      <p:ext uri="{BB962C8B-B14F-4D97-AF65-F5344CB8AC3E}">
        <p14:creationId xmlns:p14="http://schemas.microsoft.com/office/powerpoint/2010/main" val="11312063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3528047"/>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74</a:t>
            </a:fld>
            <a:endParaRPr lang="en-GB"/>
          </a:p>
        </p:txBody>
      </p:sp>
      <p:sp>
        <p:nvSpPr>
          <p:cNvPr id="8" name="CuadroTexto 7"/>
          <p:cNvSpPr txBox="1"/>
          <p:nvPr/>
        </p:nvSpPr>
        <p:spPr>
          <a:xfrm>
            <a:off x="1589376" y="4756510"/>
            <a:ext cx="7913439" cy="1077218"/>
          </a:xfrm>
          <a:prstGeom prst="rect">
            <a:avLst/>
          </a:prstGeom>
          <a:noFill/>
        </p:spPr>
        <p:txBody>
          <a:bodyPr wrap="square" rtlCol="0">
            <a:spAutoFit/>
          </a:bodyPr>
          <a:lstStyle/>
          <a:p>
            <a:pPr>
              <a:spcBef>
                <a:spcPct val="0"/>
              </a:spcBef>
            </a:pPr>
            <a:r>
              <a:rPr lang="uk-UA" altLang="es-ES" sz="1600" dirty="0">
                <a:solidFill>
                  <a:schemeClr val="tx2"/>
                </a:solidFill>
                <a:latin typeface="Overpass Light"/>
                <a:ea typeface="Calibri" panose="020F0502020204030204" pitchFamily="34" charset="0"/>
                <a:cs typeface="Overpass Light"/>
              </a:rPr>
              <a:t>Спочатку подивіться, що саме може спричинити шкоду. У першому стовпчику зазначено три приклади для деревообробної промисловості (червоним кольором). </a:t>
            </a:r>
          </a:p>
          <a:p>
            <a:pPr>
              <a:spcBef>
                <a:spcPct val="0"/>
              </a:spcBef>
            </a:pPr>
            <a:r>
              <a:rPr lang="uk-UA" altLang="es-ES" sz="1600" dirty="0">
                <a:solidFill>
                  <a:schemeClr val="tx2"/>
                </a:solidFill>
                <a:latin typeface="Overpass Light"/>
                <a:cs typeface="Overpass Light"/>
              </a:rPr>
              <a:t>Розгляньте ВСІ робочі зони та види робіт (зокрема й технічне обслуговування) і залучіть працівників!</a:t>
            </a:r>
            <a:endParaRPr lang="en-GB" altLang="es-ES" sz="1600" dirty="0">
              <a:solidFill>
                <a:schemeClr val="tx2"/>
              </a:solidFill>
              <a:latin typeface="Overpass Light"/>
              <a:cs typeface="Overpass Light"/>
            </a:endParaRPr>
          </a:p>
        </p:txBody>
      </p:sp>
      <p:pic>
        <p:nvPicPr>
          <p:cNvPr id="11" name="Picture 10">
            <a:extLst>
              <a:ext uri="{FF2B5EF4-FFF2-40B4-BE49-F238E27FC236}">
                <a16:creationId xmlns:a16="http://schemas.microsoft.com/office/drawing/2014/main" id="{8FB1F36E-046C-AC4D-B9FE-B7DC687AEC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83956" y="1479553"/>
            <a:ext cx="8407400" cy="3073400"/>
          </a:xfrm>
          <a:prstGeom prst="rect">
            <a:avLst/>
          </a:prstGeom>
        </p:spPr>
      </p:pic>
    </p:spTree>
    <p:extLst>
      <p:ext uri="{BB962C8B-B14F-4D97-AF65-F5344CB8AC3E}">
        <p14:creationId xmlns:p14="http://schemas.microsoft.com/office/powerpoint/2010/main" val="79127227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t>Вправа «На фабриці» – 1</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75</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3038" y="1880322"/>
            <a:ext cx="5729189" cy="4005161"/>
          </a:xfrm>
          <a:prstGeom prst="rect">
            <a:avLst/>
          </a:prstGeom>
        </p:spPr>
      </p:pic>
      <p:sp>
        <p:nvSpPr>
          <p:cNvPr id="10" name="Content Placeholder 2"/>
          <p:cNvSpPr txBox="1">
            <a:spLocks/>
          </p:cNvSpPr>
          <p:nvPr/>
        </p:nvSpPr>
        <p:spPr>
          <a:xfrm>
            <a:off x="409897" y="2499315"/>
            <a:ext cx="4710844"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spcAft>
                <a:spcPts val="1200"/>
              </a:spcAft>
            </a:pPr>
            <a:r>
              <a:rPr lang="uk-UA" sz="2000" dirty="0">
                <a:solidFill>
                  <a:schemeClr val="tx2"/>
                </a:solidFill>
                <a:latin typeface="Overpass Light" panose="00000400000000000000" pitchFamily="2" charset="0"/>
              </a:rPr>
              <a:t>Індивідуальна робота</a:t>
            </a:r>
            <a:r>
              <a:rPr lang="en-US" sz="2000" dirty="0">
                <a:solidFill>
                  <a:schemeClr val="tx2"/>
                </a:solidFill>
                <a:latin typeface="Overpass Light" panose="00000400000000000000" pitchFamily="2" charset="0"/>
              </a:rPr>
              <a:t>: </a:t>
            </a:r>
            <a:r>
              <a:rPr lang="uk-UA" sz="2000" dirty="0">
                <a:solidFill>
                  <a:schemeClr val="tx2"/>
                </a:solidFill>
                <a:latin typeface="Overpass Light" panose="00000400000000000000" pitchFamily="2" charset="0"/>
              </a:rPr>
              <a:t>виявіть небезпечні фактори на своєму робочому місці й запишіть три небезпечні фактори, наявні на ньому</a:t>
            </a:r>
          </a:p>
          <a:p>
            <a:pPr lvl="2">
              <a:spcAft>
                <a:spcPts val="1200"/>
              </a:spcAft>
            </a:pPr>
            <a:r>
              <a:rPr lang="uk-UA" sz="2000" dirty="0">
                <a:solidFill>
                  <a:schemeClr val="tx2"/>
                </a:solidFill>
                <a:latin typeface="Overpass Light" panose="00000400000000000000" pitchFamily="2" charset="0"/>
              </a:rPr>
              <a:t>Визначте, де знаходяться ці небезпечні фактори</a:t>
            </a:r>
            <a:endParaRPr lang="es-ES" sz="2000" dirty="0">
              <a:solidFill>
                <a:schemeClr val="tx2"/>
              </a:solidFill>
              <a:latin typeface="Overpass Light" panose="00000400000000000000" pitchFamily="2" charset="0"/>
            </a:endParaRPr>
          </a:p>
        </p:txBody>
      </p:sp>
    </p:spTree>
    <p:extLst>
      <p:ext uri="{BB962C8B-B14F-4D97-AF65-F5344CB8AC3E}">
        <p14:creationId xmlns:p14="http://schemas.microsoft.com/office/powerpoint/2010/main" val="173863065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t>Крок 2. Визначити, кому може бути завдано шкоди та як саме</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76</a:t>
            </a:fld>
            <a:endParaRPr lang="en-GB"/>
          </a:p>
        </p:txBody>
      </p:sp>
      <p:sp>
        <p:nvSpPr>
          <p:cNvPr id="10" name="Content Placeholder 2"/>
          <p:cNvSpPr txBox="1">
            <a:spLocks/>
          </p:cNvSpPr>
          <p:nvPr/>
        </p:nvSpPr>
        <p:spPr>
          <a:xfrm>
            <a:off x="409897" y="2499315"/>
            <a:ext cx="4710844"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dirty="0">
                <a:solidFill>
                  <a:schemeClr val="tx2"/>
                </a:solidFill>
                <a:latin typeface="Overpass Light"/>
                <a:cs typeface="Overpass Light"/>
              </a:rPr>
              <a:t>Для</a:t>
            </a:r>
            <a:r>
              <a:rPr lang="en-US" dirty="0">
                <a:solidFill>
                  <a:schemeClr val="tx2"/>
                </a:solidFill>
                <a:latin typeface="Overpass Light"/>
                <a:cs typeface="Overpass Light"/>
              </a:rPr>
              <a:t> </a:t>
            </a:r>
            <a:r>
              <a:rPr lang="uk-UA" dirty="0">
                <a:solidFill>
                  <a:schemeClr val="accent2"/>
                </a:solidFill>
                <a:latin typeface="Overpass Light"/>
                <a:cs typeface="Overpass Light"/>
              </a:rPr>
              <a:t>кожного виявленого небезпечного фактора </a:t>
            </a:r>
            <a:r>
              <a:rPr lang="uk-UA" dirty="0">
                <a:solidFill>
                  <a:schemeClr val="tx2"/>
                </a:solidFill>
                <a:latin typeface="Overpass Light"/>
                <a:cs typeface="Overpass Light"/>
              </a:rPr>
              <a:t>з’ясуйте, </a:t>
            </a:r>
            <a:r>
              <a:rPr lang="uk-UA" dirty="0">
                <a:solidFill>
                  <a:srgbClr val="FA3C4B"/>
                </a:solidFill>
                <a:latin typeface="Overpass Light"/>
                <a:cs typeface="Overpass Light"/>
              </a:rPr>
              <a:t>хто міг би</a:t>
            </a:r>
            <a:r>
              <a:rPr lang="en-US" dirty="0">
                <a:solidFill>
                  <a:srgbClr val="FA3C4B"/>
                </a:solidFill>
                <a:latin typeface="Overpass Light"/>
                <a:cs typeface="Overpass Light"/>
              </a:rPr>
              <a:t> </a:t>
            </a:r>
            <a:r>
              <a:rPr lang="uk-UA" dirty="0">
                <a:solidFill>
                  <a:schemeClr val="tx2"/>
                </a:solidFill>
                <a:latin typeface="Overpass Light"/>
                <a:cs typeface="Overpass Light"/>
              </a:rPr>
              <a:t>постраждати</a:t>
            </a:r>
            <a:endParaRPr lang="en-US" dirty="0">
              <a:solidFill>
                <a:schemeClr val="tx2"/>
              </a:solidFill>
              <a:latin typeface="Overpass Light"/>
              <a:cs typeface="Overpass Light"/>
            </a:endParaRPr>
          </a:p>
          <a:p>
            <a:pPr lvl="2"/>
            <a:endParaRPr lang="en-US" dirty="0">
              <a:solidFill>
                <a:schemeClr val="tx2"/>
              </a:solidFill>
              <a:latin typeface="Overpass Light"/>
              <a:cs typeface="Overpass Light"/>
            </a:endParaRPr>
          </a:p>
          <a:p>
            <a:pPr lvl="2"/>
            <a:r>
              <a:rPr lang="uk-UA" dirty="0">
                <a:solidFill>
                  <a:schemeClr val="tx2"/>
                </a:solidFill>
                <a:latin typeface="Overpass Light"/>
                <a:cs typeface="Overpass Light"/>
              </a:rPr>
              <a:t>Прізвища? Необов’язково, але групи працівників</a:t>
            </a:r>
            <a:endParaRPr lang="en-US" dirty="0">
              <a:solidFill>
                <a:schemeClr val="tx2"/>
              </a:solidFill>
              <a:latin typeface="Overpass Light"/>
              <a:cs typeface="Overpass Light"/>
            </a:endParaRPr>
          </a:p>
          <a:p>
            <a:pPr lvl="2"/>
            <a:endParaRPr lang="en-US" dirty="0">
              <a:solidFill>
                <a:schemeClr val="tx2"/>
              </a:solidFill>
              <a:latin typeface="Overpass Light"/>
              <a:cs typeface="Overpass Light"/>
            </a:endParaRPr>
          </a:p>
          <a:p>
            <a:pPr lvl="2"/>
            <a:r>
              <a:rPr lang="uk-UA" dirty="0">
                <a:solidFill>
                  <a:schemeClr val="tx2"/>
                </a:solidFill>
                <a:latin typeface="Overpass Light"/>
                <a:cs typeface="Overpass Light"/>
              </a:rPr>
              <a:t>Якої шкоди завдано</a:t>
            </a:r>
            <a:r>
              <a:rPr lang="en-GB" dirty="0">
                <a:solidFill>
                  <a:schemeClr val="tx2"/>
                </a:solidFill>
                <a:latin typeface="Overpass Light"/>
                <a:cs typeface="Overpass Light"/>
              </a:rPr>
              <a:t>?</a:t>
            </a:r>
          </a:p>
          <a:p>
            <a:pPr lvl="2"/>
            <a:endParaRPr lang="en-GB" dirty="0">
              <a:solidFill>
                <a:schemeClr val="tx2"/>
              </a:solidFill>
              <a:latin typeface="Overpass Light"/>
              <a:cs typeface="Overpass Light"/>
            </a:endParaRPr>
          </a:p>
          <a:p>
            <a:pPr lvl="2"/>
            <a:r>
              <a:rPr lang="uk-UA" dirty="0">
                <a:solidFill>
                  <a:schemeClr val="tx2"/>
                </a:solidFill>
                <a:latin typeface="Overpass Light"/>
                <a:cs typeface="Overpass Light"/>
              </a:rPr>
              <a:t>Якого виду травма</a:t>
            </a:r>
            <a:r>
              <a:rPr lang="en-US" dirty="0">
                <a:solidFill>
                  <a:schemeClr val="tx2"/>
                </a:solidFill>
                <a:latin typeface="Overpass Light"/>
                <a:cs typeface="Overpass Light"/>
              </a:rPr>
              <a:t>?</a:t>
            </a:r>
            <a:endParaRPr lang="es-ES" dirty="0">
              <a:solidFill>
                <a:schemeClr val="tx2"/>
              </a:solidFill>
              <a:latin typeface="Overpass Light"/>
              <a:cs typeface="Overpass Light"/>
            </a:endParaRPr>
          </a:p>
          <a:p>
            <a:pPr lvl="2"/>
            <a:endParaRPr lang="en-US" dirty="0">
              <a:solidFill>
                <a:schemeClr val="tx2"/>
              </a:solidFill>
              <a:latin typeface="Overpass Light"/>
              <a:cs typeface="Overpass Light"/>
            </a:endParaRPr>
          </a:p>
        </p:txBody>
      </p:sp>
      <p:pic>
        <p:nvPicPr>
          <p:cNvPr id="4" name="Picture 3">
            <a:extLst>
              <a:ext uri="{FF2B5EF4-FFF2-40B4-BE49-F238E27FC236}">
                <a16:creationId xmlns:a16="http://schemas.microsoft.com/office/drawing/2014/main" id="{B1AC7F06-346A-1C47-B3FB-DAF8197B3E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3911" y="2470910"/>
            <a:ext cx="4728741" cy="36478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2954492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t>Визначаємо, кому може бути завдано шкоди та як саме</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77</a:t>
            </a:fld>
            <a:endParaRPr lang="en-GB"/>
          </a:p>
        </p:txBody>
      </p:sp>
      <p:sp>
        <p:nvSpPr>
          <p:cNvPr id="10" name="Content Placeholder 2"/>
          <p:cNvSpPr txBox="1">
            <a:spLocks/>
          </p:cNvSpPr>
          <p:nvPr/>
        </p:nvSpPr>
        <p:spPr>
          <a:xfrm>
            <a:off x="409897" y="2106707"/>
            <a:ext cx="4710844" cy="4012090"/>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uk-UA" dirty="0">
                <a:solidFill>
                  <a:schemeClr val="accent2"/>
                </a:solidFill>
                <a:cs typeface="Overpass Bold"/>
              </a:rPr>
              <a:t>Пам'ятайте</a:t>
            </a:r>
            <a:r>
              <a:rPr lang="en-US" dirty="0">
                <a:solidFill>
                  <a:schemeClr val="accent2"/>
                </a:solidFill>
                <a:cs typeface="Overpass Bold"/>
              </a:rPr>
              <a:t>!</a:t>
            </a:r>
          </a:p>
          <a:p>
            <a:pPr lvl="2"/>
            <a:r>
              <a:rPr lang="uk-UA" dirty="0">
                <a:solidFill>
                  <a:schemeClr val="tx2"/>
                </a:solidFill>
                <a:cs typeface="Overpass Bold"/>
              </a:rPr>
              <a:t>У деяких працівників існують особливі вимоги – наприклад, підвищеного ризику можуть зазнавати нові та молоді працівники, жінки, котрі нещодавно народили дитину, вагітні жінки та особи з інвалідністю. Деякі небезпечні фактори потребуватимуть додаткових міркувань</a:t>
            </a:r>
          </a:p>
          <a:p>
            <a:pPr lvl="2"/>
            <a:endParaRPr lang="en-US" dirty="0">
              <a:solidFill>
                <a:schemeClr val="tx2"/>
              </a:solidFill>
              <a:latin typeface="Overpass Light"/>
              <a:cs typeface="Overpass Light"/>
            </a:endParaRPr>
          </a:p>
          <a:p>
            <a:pPr lvl="2"/>
            <a:r>
              <a:rPr lang="uk-UA" dirty="0">
                <a:solidFill>
                  <a:schemeClr val="tx2"/>
                </a:solidFill>
                <a:cs typeface="Overpass Bold"/>
              </a:rPr>
              <a:t>Якщо робоче місце використовується різними працівниками, подумайте про те, як ваша робота зачіпає інших присутніх, а також як їхня робота впливає на ваших колег – поговоріть із ними</a:t>
            </a:r>
            <a:endParaRPr lang="en-GB" dirty="0">
              <a:solidFill>
                <a:schemeClr val="tx2"/>
              </a:solidFill>
              <a:latin typeface="Overpass Light"/>
              <a:cs typeface="Overpass Light"/>
            </a:endParaRPr>
          </a:p>
          <a:p>
            <a:pPr lvl="2"/>
            <a:endParaRPr lang="en-US" dirty="0">
              <a:solidFill>
                <a:srgbClr val="000000"/>
              </a:solidFill>
              <a:latin typeface="Overpass Light"/>
              <a:cs typeface="Overpass Light"/>
            </a:endParaRPr>
          </a:p>
        </p:txBody>
      </p:sp>
      <p:pic>
        <p:nvPicPr>
          <p:cNvPr id="8" name="Picture 7">
            <a:extLst>
              <a:ext uri="{FF2B5EF4-FFF2-40B4-BE49-F238E27FC236}">
                <a16:creationId xmlns:a16="http://schemas.microsoft.com/office/drawing/2014/main" id="{DF87579A-0FE5-9E4B-9AC2-EEA5769A6B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3911" y="2470910"/>
            <a:ext cx="4728741" cy="36478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387607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t>Визначаємо, кому може бути завдано шкоди та як саме</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78</a:t>
            </a:fld>
            <a:endParaRPr lang="en-GB"/>
          </a:p>
        </p:txBody>
      </p:sp>
      <p:sp>
        <p:nvSpPr>
          <p:cNvPr id="10" name="Content Placeholder 2"/>
          <p:cNvSpPr txBox="1">
            <a:spLocks/>
          </p:cNvSpPr>
          <p:nvPr/>
        </p:nvSpPr>
        <p:spPr>
          <a:xfrm>
            <a:off x="409897" y="2106707"/>
            <a:ext cx="4710844" cy="4012090"/>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uk-UA" dirty="0">
                <a:solidFill>
                  <a:schemeClr val="accent2"/>
                </a:solidFill>
                <a:cs typeface="Overpass Bold"/>
              </a:rPr>
              <a:t>Пам'ятайте</a:t>
            </a:r>
            <a:r>
              <a:rPr lang="en-US" dirty="0">
                <a:solidFill>
                  <a:schemeClr val="accent2"/>
                </a:solidFill>
                <a:cs typeface="Overpass Bold"/>
              </a:rPr>
              <a:t>!</a:t>
            </a:r>
          </a:p>
          <a:p>
            <a:pPr marL="0" lvl="2" indent="0">
              <a:buNone/>
            </a:pPr>
            <a:endParaRPr lang="en-US" dirty="0">
              <a:solidFill>
                <a:schemeClr val="accent2"/>
              </a:solidFill>
              <a:cs typeface="Overpass Bold"/>
            </a:endParaRPr>
          </a:p>
          <a:p>
            <a:pPr lvl="2"/>
            <a:r>
              <a:rPr lang="uk-UA" dirty="0">
                <a:solidFill>
                  <a:schemeClr val="tx2"/>
                </a:solidFill>
                <a:latin typeface="Overpass Light"/>
                <a:cs typeface="Overpass Light"/>
              </a:rPr>
              <a:t>Прибиральники, відвідувачі, підрядники, працівники з технічного обслуговування тощо, які можуть не перебувати на підприємстві весь час</a:t>
            </a:r>
            <a:endParaRPr lang="en-US" b="0" dirty="0">
              <a:solidFill>
                <a:schemeClr val="tx2"/>
              </a:solidFill>
              <a:latin typeface="Overpass Light"/>
              <a:cs typeface="Overpass Light"/>
            </a:endParaRPr>
          </a:p>
          <a:p>
            <a:pPr lvl="2"/>
            <a:endParaRPr lang="en-US" b="0" dirty="0">
              <a:solidFill>
                <a:schemeClr val="tx2"/>
              </a:solidFill>
              <a:latin typeface="Overpass Light"/>
              <a:cs typeface="Overpass Light"/>
            </a:endParaRPr>
          </a:p>
          <a:p>
            <a:pPr lvl="2"/>
            <a:r>
              <a:rPr lang="uk-UA" dirty="0">
                <a:solidFill>
                  <a:schemeClr val="tx2"/>
                </a:solidFill>
                <a:latin typeface="Overpass Light"/>
                <a:cs typeface="Overpass Light"/>
              </a:rPr>
              <a:t>Прості мешканці, якщо ваша діяльність може зашкодити їм</a:t>
            </a:r>
            <a:endParaRPr lang="en-GB" dirty="0">
              <a:solidFill>
                <a:schemeClr val="tx2"/>
              </a:solidFill>
              <a:latin typeface="Overpass Light"/>
              <a:cs typeface="Overpass Light"/>
            </a:endParaRPr>
          </a:p>
        </p:txBody>
      </p:sp>
      <p:pic>
        <p:nvPicPr>
          <p:cNvPr id="8" name="Picture 7">
            <a:extLst>
              <a:ext uri="{FF2B5EF4-FFF2-40B4-BE49-F238E27FC236}">
                <a16:creationId xmlns:a16="http://schemas.microsoft.com/office/drawing/2014/main" id="{AE7CBE58-54E6-D447-A0D8-2BA55967C2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13911" y="2470910"/>
            <a:ext cx="4728741" cy="364788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456471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solidFill>
                  <a:srgbClr val="1E2DBE"/>
                </a:solidFill>
              </a:rPr>
              <a:t>Кому може бути завдано шкоди</a:t>
            </a:r>
            <a:r>
              <a:rPr lang="en-GB" b="0" dirty="0">
                <a:solidFill>
                  <a:srgbClr val="1E2DBE"/>
                </a:solidFill>
              </a:rPr>
              <a:t>?</a:t>
            </a:r>
            <a:endParaRPr lang="es-ES" b="0" dirty="0">
              <a:solidFill>
                <a:srgbClr val="1E2DBE"/>
              </a:solidFill>
            </a:endParaRPr>
          </a:p>
        </p:txBody>
      </p:sp>
      <p:sp>
        <p:nvSpPr>
          <p:cNvPr id="3" name="Marcador de contenido 2"/>
          <p:cNvSpPr>
            <a:spLocks noGrp="1"/>
          </p:cNvSpPr>
          <p:nvPr>
            <p:ph idx="1"/>
          </p:nvPr>
        </p:nvSpPr>
        <p:spPr>
          <a:xfrm>
            <a:off x="490538" y="2130269"/>
            <a:ext cx="10186543" cy="3665631"/>
          </a:xfrm>
        </p:spPr>
        <p:txBody>
          <a:bodyPr/>
          <a:lstStyle/>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Особи, які контактують із небезпечними факторами у робочій зоні</a:t>
            </a:r>
            <a:endParaRPr lang="en-GB" b="0" dirty="0">
              <a:solidFill>
                <a:schemeClr val="tx2"/>
              </a:solidFill>
              <a:latin typeface="Overpass Light"/>
              <a:cs typeface="Overpass Light"/>
            </a:endParaRPr>
          </a:p>
          <a:p>
            <a:pPr marL="920750" lvl="1" indent="-285750">
              <a:buClr>
                <a:schemeClr val="accent1"/>
              </a:buClr>
              <a:buSzPct val="60000"/>
              <a:buFont typeface="Lucida Grande"/>
              <a:buChar char="►"/>
            </a:pPr>
            <a:r>
              <a:rPr lang="uk-UA" dirty="0">
                <a:solidFill>
                  <a:schemeClr val="tx2"/>
                </a:solidFill>
                <a:latin typeface="Overpass Light"/>
                <a:cs typeface="Overpass Light"/>
              </a:rPr>
              <a:t>Наприклад, ті, хто працює з певною речовиною або має з нею контакт через систему праці (включно з відвідувачами…)</a:t>
            </a:r>
            <a:endParaRPr lang="en-GB" dirty="0">
              <a:solidFill>
                <a:schemeClr val="tx2"/>
              </a:solidFill>
              <a:latin typeface="Overpass Light"/>
              <a:cs typeface="Overpass Light"/>
            </a:endParaRPr>
          </a:p>
          <a:p>
            <a:pPr marL="920750" lvl="1" indent="-285750">
              <a:buClr>
                <a:schemeClr val="accent1"/>
              </a:buClr>
              <a:buFont typeface="Lucida Grande"/>
              <a:buChar char="►"/>
            </a:pPr>
            <a:endParaRPr lang="en-GB"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Інші особи (населення)</a:t>
            </a:r>
            <a:endParaRPr lang="en-GB" b="0" dirty="0">
              <a:solidFill>
                <a:schemeClr val="tx2"/>
              </a:solidFill>
              <a:latin typeface="Overpass Light"/>
              <a:cs typeface="Overpass Light"/>
            </a:endParaRPr>
          </a:p>
          <a:p>
            <a:pPr marL="920750" lvl="1" indent="-285750">
              <a:buClr>
                <a:schemeClr val="accent1"/>
              </a:buClr>
              <a:buSzPct val="60000"/>
              <a:buFont typeface="Lucida Grande"/>
              <a:buChar char="►"/>
            </a:pPr>
            <a:r>
              <a:rPr lang="uk-UA" dirty="0">
                <a:solidFill>
                  <a:schemeClr val="tx2"/>
                </a:solidFill>
                <a:latin typeface="Overpass Light"/>
                <a:cs typeface="Overpass Light"/>
              </a:rPr>
              <a:t>Члени сім’ї працівників, які торкаються забрудненого одягу (наприклад, забрудненого азбестовим пилом)</a:t>
            </a:r>
            <a:endParaRPr lang="en-GB" dirty="0">
              <a:solidFill>
                <a:schemeClr val="tx2"/>
              </a:solidFill>
              <a:latin typeface="Overpass Light"/>
              <a:cs typeface="Overpass Light"/>
            </a:endParaRPr>
          </a:p>
          <a:p>
            <a:pPr marL="920750" lvl="1" indent="-285750">
              <a:buClr>
                <a:schemeClr val="accent1"/>
              </a:buClr>
              <a:buSzPct val="60000"/>
              <a:buFont typeface="Lucida Grande"/>
              <a:buChar char="►"/>
            </a:pPr>
            <a:r>
              <a:rPr lang="uk-UA" dirty="0">
                <a:solidFill>
                  <a:schemeClr val="tx2"/>
                </a:solidFill>
                <a:latin typeface="Overpass Light"/>
                <a:cs typeface="Overpass Light"/>
              </a:rPr>
              <a:t>Перехожі або місцеві мешканці, які вдихають речовини, що викидаються із систем витяжної вентиляції, тощо</a:t>
            </a:r>
            <a:endParaRPr lang="en-GB" dirty="0">
              <a:solidFill>
                <a:schemeClr val="tx2"/>
              </a:solidFill>
              <a:latin typeface="Overpass Light"/>
              <a:cs typeface="Overpass Light"/>
            </a:endParaRPr>
          </a:p>
          <a:p>
            <a:pPr marL="920750" lvl="1" indent="-285750">
              <a:buClr>
                <a:schemeClr val="accent1"/>
              </a:buClr>
              <a:buSzPct val="60000"/>
              <a:buFont typeface="Lucida Grande"/>
              <a:buChar char="►"/>
            </a:pPr>
            <a:r>
              <a:rPr lang="uk-UA" dirty="0">
                <a:solidFill>
                  <a:schemeClr val="tx2"/>
                </a:solidFill>
                <a:latin typeface="Overpass Light"/>
                <a:cs typeface="Overpass Light"/>
              </a:rPr>
              <a:t>Особи, постраждалі під час великих промислових аварій тощо</a:t>
            </a:r>
            <a:endParaRPr lang="en-GB" dirty="0">
              <a:solidFill>
                <a:schemeClr val="tx2"/>
              </a:solidFill>
              <a:latin typeface="Overpass Light"/>
              <a:cs typeface="Overpass Light"/>
            </a:endParaRPr>
          </a:p>
          <a:p>
            <a:pPr marL="920750" lvl="1" indent="-285750">
              <a:buClr>
                <a:schemeClr val="accent1"/>
              </a:buClr>
              <a:buFont typeface="Lucida Grande"/>
              <a:buChar char="►"/>
            </a:pPr>
            <a:endParaRPr lang="en-GB" dirty="0">
              <a:solidFill>
                <a:srgbClr val="000000"/>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79</a:t>
            </a:fld>
            <a:endParaRPr lang="en-GB"/>
          </a:p>
        </p:txBody>
      </p:sp>
    </p:spTree>
    <p:extLst>
      <p:ext uri="{BB962C8B-B14F-4D97-AF65-F5344CB8AC3E}">
        <p14:creationId xmlns:p14="http://schemas.microsoft.com/office/powerpoint/2010/main" val="31478726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51220" y="2048117"/>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389112" y="1398263"/>
            <a:ext cx="11210924" cy="720000"/>
          </a:xfrm>
        </p:spPr>
        <p:txBody>
          <a:bodyPr/>
          <a:lstStyle/>
          <a:p>
            <a:r>
              <a:rPr lang="uk-UA" sz="2800" b="0" dirty="0"/>
              <a:t>Якої шкоди можуть зазнати працівники</a:t>
            </a:r>
            <a:r>
              <a:rPr lang="en-GB" sz="2800" b="0" dirty="0"/>
              <a:t>? </a:t>
            </a:r>
            <a:endParaRPr lang="es-ES" b="0" dirty="0"/>
          </a:p>
        </p:txBody>
      </p:sp>
      <p:sp>
        <p:nvSpPr>
          <p:cNvPr id="3" name="Marcador de contenido 2"/>
          <p:cNvSpPr>
            <a:spLocks noGrp="1"/>
          </p:cNvSpPr>
          <p:nvPr>
            <p:ph idx="1"/>
          </p:nvPr>
        </p:nvSpPr>
        <p:spPr>
          <a:xfrm>
            <a:off x="400687" y="1966237"/>
            <a:ext cx="6370503" cy="4110471"/>
          </a:xfrm>
        </p:spPr>
        <p:txBody>
          <a:bodyPr/>
          <a:lstStyle/>
          <a:p>
            <a:pPr eaLnBrk="0" fontAlgn="base" hangingPunct="0">
              <a:lnSpc>
                <a:spcPct val="150000"/>
              </a:lnSpc>
              <a:spcBef>
                <a:spcPct val="0"/>
              </a:spcBef>
              <a:spcAft>
                <a:spcPct val="0"/>
              </a:spcAft>
              <a:buClr>
                <a:schemeClr val="accent2"/>
              </a:buClr>
            </a:pPr>
            <a:r>
              <a:rPr lang="uk-UA" sz="1700" b="0" dirty="0">
                <a:cs typeface="Arial" panose="020B0604020202020204" pitchFamily="34" charset="0"/>
              </a:rPr>
              <a:t>Деякі приклади</a:t>
            </a:r>
            <a:r>
              <a:rPr lang="en-US" sz="1700" b="0" dirty="0">
                <a:cs typeface="Arial" panose="020B0604020202020204" pitchFamily="34" charset="0"/>
              </a:rPr>
              <a:t>: </a:t>
            </a: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700" b="0" dirty="0">
                <a:solidFill>
                  <a:schemeClr val="tx2"/>
                </a:solidFill>
                <a:latin typeface="Overpass Light"/>
                <a:cs typeface="Overpass Light"/>
              </a:rPr>
              <a:t>Подразнення або незворотне ушкодження шкіри чи очей (напр., опіки)</a:t>
            </a: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700" b="0" dirty="0">
                <a:solidFill>
                  <a:schemeClr val="tx2"/>
                </a:solidFill>
                <a:latin typeface="Overpass Light"/>
                <a:cs typeface="Overpass Light"/>
              </a:rPr>
              <a:t>Проблеми з диханням (напр., алергія чи астма, утруднене дихання, кашель)</a:t>
            </a:r>
            <a:endParaRPr lang="en-US" sz="1700" b="0" dirty="0">
              <a:solidFill>
                <a:schemeClr val="tx2"/>
              </a:solidFill>
              <a:latin typeface="Overpass Light"/>
              <a:cs typeface="Overpass Light"/>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700" b="0" dirty="0">
                <a:solidFill>
                  <a:schemeClr val="tx2"/>
                </a:solidFill>
                <a:latin typeface="Overpass Light"/>
                <a:cs typeface="Overpass Light"/>
              </a:rPr>
              <a:t>Порізи та ампутація</a:t>
            </a:r>
            <a:endParaRPr lang="en-US" sz="1700" b="0" dirty="0">
              <a:solidFill>
                <a:schemeClr val="tx2"/>
              </a:solidFill>
              <a:latin typeface="Overpass Light"/>
              <a:cs typeface="Overpass Light"/>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700" b="0" dirty="0">
                <a:solidFill>
                  <a:schemeClr val="tx2"/>
                </a:solidFill>
                <a:latin typeface="Overpass Light"/>
                <a:cs typeface="Overpass Light"/>
              </a:rPr>
              <a:t>Роздавлювання/заплутування</a:t>
            </a:r>
            <a:endParaRPr lang="en-US" sz="1700" b="0" dirty="0">
              <a:solidFill>
                <a:schemeClr val="tx2"/>
              </a:solidFill>
              <a:latin typeface="Overpass Light"/>
              <a:cs typeface="Overpass Light"/>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700" b="0" dirty="0">
                <a:solidFill>
                  <a:schemeClr val="tx2"/>
                </a:solidFill>
                <a:latin typeface="Overpass Light"/>
                <a:cs typeface="Overpass Light"/>
              </a:rPr>
              <a:t>Розлади опорно-рухового апарату (біль у спині, ушкодження від постійного напруження)</a:t>
            </a:r>
            <a:endParaRPr lang="en-US" sz="1700" b="0" dirty="0">
              <a:solidFill>
                <a:schemeClr val="tx2"/>
              </a:solidFill>
              <a:latin typeface="Overpass Light"/>
              <a:cs typeface="Overpass Light"/>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700" b="0" dirty="0">
                <a:solidFill>
                  <a:schemeClr val="tx2"/>
                </a:solidFill>
                <a:latin typeface="Overpass Light"/>
                <a:cs typeface="Overpass Light"/>
              </a:rPr>
              <a:t>Порушення фертильності, ушкодження майбутньої дитини або дітей, яких годують грудьми</a:t>
            </a:r>
            <a:endParaRPr lang="en-US" sz="1700" b="0" dirty="0">
              <a:solidFill>
                <a:schemeClr val="tx2"/>
              </a:solidFill>
              <a:latin typeface="Overpass Light"/>
              <a:cs typeface="Overpass Light"/>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700" b="0" dirty="0">
                <a:solidFill>
                  <a:schemeClr val="tx2"/>
                </a:solidFill>
                <a:latin typeface="Overpass Light"/>
                <a:cs typeface="Overpass Light"/>
              </a:rPr>
              <a:t>Рак</a:t>
            </a:r>
            <a:endParaRPr lang="en-US" sz="1700" b="0" dirty="0">
              <a:solidFill>
                <a:schemeClr val="tx2"/>
              </a:solidFill>
              <a:latin typeface="Overpass Light"/>
              <a:cs typeface="Overpass Light"/>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700" b="0" dirty="0">
                <a:solidFill>
                  <a:schemeClr val="tx2"/>
                </a:solidFill>
                <a:latin typeface="Overpass Light"/>
                <a:cs typeface="Overpass Light"/>
              </a:rPr>
              <a:t>Смерть</a:t>
            </a:r>
            <a:endParaRPr lang="en-US" sz="1700"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a:xfrm>
            <a:off x="490538" y="6542576"/>
            <a:ext cx="5605462" cy="180000"/>
          </a:xfrm>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80</a:t>
            </a:fld>
            <a:endParaRPr lang="en-GB"/>
          </a:p>
        </p:txBody>
      </p:sp>
      <p:pic>
        <p:nvPicPr>
          <p:cNvPr id="11" name="Picture 10">
            <a:extLst>
              <a:ext uri="{FF2B5EF4-FFF2-40B4-BE49-F238E27FC236}">
                <a16:creationId xmlns:a16="http://schemas.microsoft.com/office/drawing/2014/main" id="{FAE9D715-09E6-0B4B-95BE-9E9C71222C4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1958" y="2586728"/>
            <a:ext cx="2736525" cy="1986122"/>
          </a:xfrm>
          <a:prstGeom prst="rect">
            <a:avLst/>
          </a:prstGeom>
        </p:spPr>
      </p:pic>
    </p:spTree>
    <p:extLst>
      <p:ext uri="{BB962C8B-B14F-4D97-AF65-F5344CB8AC3E}">
        <p14:creationId xmlns:p14="http://schemas.microsoft.com/office/powerpoint/2010/main" val="328467716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noFill/>
        </p:spPr>
        <p:txBody>
          <a:bodyPr/>
          <a:lstStyle/>
          <a:p>
            <a:r>
              <a:rPr lang="uk-UA" b="0" dirty="0"/>
              <a:t>Шаблон оцінки ризиків – крок 2</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81</a:t>
            </a:fld>
            <a:endParaRPr lang="en-GB"/>
          </a:p>
        </p:txBody>
      </p:sp>
      <p:pic>
        <p:nvPicPr>
          <p:cNvPr id="9" name="Picture 8">
            <a:extLst>
              <a:ext uri="{FF2B5EF4-FFF2-40B4-BE49-F238E27FC236}">
                <a16:creationId xmlns:a16="http://schemas.microsoft.com/office/drawing/2014/main" id="{5BF55357-EC33-AF48-AE12-02AC3F6DBF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02118" y="2011365"/>
            <a:ext cx="6085154" cy="4149363"/>
          </a:xfrm>
          <a:prstGeom prst="rect">
            <a:avLst/>
          </a:prstGeom>
        </p:spPr>
      </p:pic>
    </p:spTree>
    <p:extLst>
      <p:ext uri="{BB962C8B-B14F-4D97-AF65-F5344CB8AC3E}">
        <p14:creationId xmlns:p14="http://schemas.microsoft.com/office/powerpoint/2010/main" val="294563537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itle 1"/>
          <p:cNvSpPr>
            <a:spLocks noGrp="1"/>
          </p:cNvSpPr>
          <p:nvPr>
            <p:ph type="title"/>
          </p:nvPr>
        </p:nvSpPr>
        <p:spPr/>
        <p:txBody>
          <a:bodyPr/>
          <a:lstStyle/>
          <a:p>
            <a:r>
              <a:rPr lang="uk-UA" b="0" dirty="0"/>
              <a:t>Крок</a:t>
            </a:r>
            <a:r>
              <a:rPr lang="en-US" b="0" dirty="0"/>
              <a:t> 3</a:t>
            </a:r>
            <a:r>
              <a:rPr lang="uk-UA" b="0" dirty="0"/>
              <a:t>. Визначити заходи контролю ризиків для безпеки та здоров’я </a:t>
            </a:r>
            <a:br>
              <a:rPr lang="uk-UA" b="0" dirty="0"/>
            </a:br>
            <a:r>
              <a:rPr lang="uk-UA" b="0" dirty="0"/>
              <a:t>й прийняти відповідне рішення щодо них</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82</a:t>
            </a:fld>
            <a:endParaRPr lang="en-GB"/>
          </a:p>
        </p:txBody>
      </p:sp>
      <p:sp>
        <p:nvSpPr>
          <p:cNvPr id="10" name="Content Placeholder 2"/>
          <p:cNvSpPr txBox="1">
            <a:spLocks/>
          </p:cNvSpPr>
          <p:nvPr/>
        </p:nvSpPr>
        <p:spPr>
          <a:xfrm>
            <a:off x="409897" y="2499315"/>
            <a:ext cx="4710844"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buNone/>
            </a:pPr>
            <a:r>
              <a:rPr lang="uk-UA" dirty="0">
                <a:solidFill>
                  <a:schemeClr val="accent2"/>
                </a:solidFill>
                <a:cs typeface="Overpass Bold"/>
              </a:rPr>
              <a:t>Крок 3 складається з двох частин:</a:t>
            </a:r>
            <a:endParaRPr lang="en-US" dirty="0">
              <a:solidFill>
                <a:schemeClr val="accent2"/>
              </a:solidFill>
              <a:cs typeface="Overpass Bold"/>
            </a:endParaRPr>
          </a:p>
          <a:p>
            <a:pPr marL="0" lvl="2" indent="0">
              <a:buNone/>
            </a:pPr>
            <a:endParaRPr lang="en-US" dirty="0">
              <a:solidFill>
                <a:schemeClr val="accent2"/>
              </a:solidFill>
              <a:cs typeface="Overpass Bold"/>
            </a:endParaRPr>
          </a:p>
          <a:p>
            <a:pPr lvl="2"/>
            <a:r>
              <a:rPr lang="uk-UA" dirty="0">
                <a:solidFill>
                  <a:schemeClr val="tx2"/>
                </a:solidFill>
                <a:cs typeface="Overpass Bold"/>
              </a:rPr>
              <a:t>Крок</a:t>
            </a:r>
            <a:r>
              <a:rPr lang="en-US" dirty="0">
                <a:solidFill>
                  <a:schemeClr val="tx2"/>
                </a:solidFill>
                <a:cs typeface="Overpass Bold"/>
              </a:rPr>
              <a:t> 3.A: </a:t>
            </a:r>
            <a:r>
              <a:rPr lang="uk-UA" dirty="0">
                <a:solidFill>
                  <a:schemeClr val="tx2"/>
                </a:solidFill>
                <a:cs typeface="Overpass Bold"/>
              </a:rPr>
              <a:t>визначте, що ви вже робите в плані наявних заходів із контролю ризиків. Чи цього достатньо для зменшення ризику до прийнятного рівня?</a:t>
            </a:r>
          </a:p>
          <a:p>
            <a:pPr lvl="2"/>
            <a:endParaRPr lang="en-US" b="0" dirty="0">
              <a:solidFill>
                <a:schemeClr val="tx2"/>
              </a:solidFill>
              <a:latin typeface="Overpass Light"/>
              <a:cs typeface="Overpass Light"/>
            </a:endParaRPr>
          </a:p>
          <a:p>
            <a:pPr lvl="2"/>
            <a:r>
              <a:rPr lang="uk-UA" dirty="0">
                <a:solidFill>
                  <a:schemeClr val="tx2"/>
                </a:solidFill>
                <a:cs typeface="Overpass Bold"/>
              </a:rPr>
              <a:t>Крок </a:t>
            </a:r>
            <a:r>
              <a:rPr lang="en-US" dirty="0" err="1">
                <a:solidFill>
                  <a:schemeClr val="tx2"/>
                </a:solidFill>
                <a:cs typeface="Overpass Bold"/>
              </a:rPr>
              <a:t>3.B</a:t>
            </a:r>
            <a:r>
              <a:rPr lang="en-US" dirty="0">
                <a:solidFill>
                  <a:schemeClr val="tx2"/>
                </a:solidFill>
                <a:cs typeface="Overpass Bold"/>
              </a:rPr>
              <a:t>: </a:t>
            </a:r>
            <a:r>
              <a:rPr lang="uk-UA" dirty="0">
                <a:solidFill>
                  <a:schemeClr val="tx2"/>
                </a:solidFill>
                <a:cs typeface="Overpass Bold"/>
              </a:rPr>
              <a:t>визначте, які ще заходи з контролю ризиків необхідні для зменшення ризику до прийнятного рівня</a:t>
            </a:r>
            <a:endParaRPr lang="en-GB" b="0" dirty="0">
              <a:solidFill>
                <a:schemeClr val="tx2"/>
              </a:solidFill>
              <a:latin typeface="Overpass Light"/>
              <a:cs typeface="Overpass Light"/>
            </a:endParaRPr>
          </a:p>
          <a:p>
            <a:pPr lvl="2"/>
            <a:endParaRPr lang="en-US" dirty="0">
              <a:solidFill>
                <a:schemeClr val="tx2"/>
              </a:solidFill>
              <a:latin typeface="Overpass Light"/>
              <a:cs typeface="Overpass Light"/>
            </a:endParaRPr>
          </a:p>
        </p:txBody>
      </p:sp>
      <p:pic>
        <p:nvPicPr>
          <p:cNvPr id="4" name="Picture 3">
            <a:extLst>
              <a:ext uri="{FF2B5EF4-FFF2-40B4-BE49-F238E27FC236}">
                <a16:creationId xmlns:a16="http://schemas.microsoft.com/office/drawing/2014/main" id="{79F1D765-F187-5C4A-9470-B91FCC70C1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7534" y="2235793"/>
            <a:ext cx="4843928" cy="37367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2682937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0" dirty="0"/>
              <a:t>Шаблон оцінки ризиків</a:t>
            </a:r>
            <a:r>
              <a:rPr lang="it-IT" b="0" dirty="0"/>
              <a:t>: </a:t>
            </a:r>
            <a:r>
              <a:rPr lang="uk-UA" b="0" dirty="0"/>
              <a:t>крок</a:t>
            </a:r>
            <a:r>
              <a:rPr lang="it-IT" b="0" dirty="0"/>
              <a:t> 3.A</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83</a:t>
            </a:fld>
            <a:endParaRPr lang="en-GB"/>
          </a:p>
        </p:txBody>
      </p:sp>
      <p:pic>
        <p:nvPicPr>
          <p:cNvPr id="8" name="Picture 7">
            <a:extLst>
              <a:ext uri="{FF2B5EF4-FFF2-40B4-BE49-F238E27FC236}">
                <a16:creationId xmlns:a16="http://schemas.microsoft.com/office/drawing/2014/main" id="{83E16C5E-CFFE-4345-96C0-8DEF923A88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66124" y="1887354"/>
            <a:ext cx="5154166" cy="46762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4044018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altLang="en-US" b="0" dirty="0">
                <a:solidFill>
                  <a:srgbClr val="1E2DBE"/>
                </a:solidFill>
              </a:rPr>
              <a:t>Визначення ризику</a:t>
            </a:r>
            <a:endParaRPr lang="es-ES" b="0" dirty="0">
              <a:solidFill>
                <a:srgbClr val="1E2DBE"/>
              </a:solidFill>
            </a:endParaRPr>
          </a:p>
        </p:txBody>
      </p:sp>
      <p:sp>
        <p:nvSpPr>
          <p:cNvPr id="3" name="Marcador de contenido 2"/>
          <p:cNvSpPr>
            <a:spLocks noGrp="1"/>
          </p:cNvSpPr>
          <p:nvPr>
            <p:ph idx="1"/>
          </p:nvPr>
        </p:nvSpPr>
        <p:spPr>
          <a:xfrm>
            <a:off x="490538" y="2108406"/>
            <a:ext cx="10186543" cy="3875748"/>
          </a:xfrm>
        </p:spPr>
        <p:txBody>
          <a:bodyPr/>
          <a:lstStyle/>
          <a:p>
            <a:pPr marL="285750" indent="-285750" eaLnBrk="0" fontAlgn="base" hangingPunct="0">
              <a:lnSpc>
                <a:spcPct val="150000"/>
              </a:lnSpc>
              <a:spcBef>
                <a:spcPct val="0"/>
              </a:spcBef>
              <a:spcAft>
                <a:spcPct val="0"/>
              </a:spcAft>
              <a:buClr>
                <a:schemeClr val="accent2"/>
              </a:buClr>
              <a:buSzPct val="75000"/>
              <a:buFont typeface="Lucida Grande"/>
              <a:buChar char="►"/>
            </a:pPr>
            <a:r>
              <a:rPr lang="uk-UA" altLang="en-US" b="0" dirty="0">
                <a:solidFill>
                  <a:schemeClr val="tx2"/>
                </a:solidFill>
                <a:cs typeface="Overpass Bold"/>
              </a:rPr>
              <a:t>Частота контакту з небезпечним фактором — підвищує ризик</a:t>
            </a:r>
            <a:endParaRPr lang="en-GB" b="0" dirty="0">
              <a:solidFill>
                <a:schemeClr val="tx2"/>
              </a:solidFill>
              <a:cs typeface="Overpass Bold"/>
            </a:endParaRPr>
          </a:p>
          <a:p>
            <a:pPr marL="920750" lvl="1" indent="-285750">
              <a:buClr>
                <a:schemeClr val="accent1"/>
              </a:buClr>
              <a:buSzPct val="60000"/>
              <a:buFont typeface="Lucida Grande"/>
              <a:buChar char="►"/>
            </a:pPr>
            <a:r>
              <a:rPr lang="uk-UA" altLang="en-US" dirty="0">
                <a:solidFill>
                  <a:schemeClr val="tx2"/>
                </a:solidFill>
                <a:latin typeface="Overpass Light"/>
                <a:cs typeface="Overpass Light"/>
              </a:rPr>
              <a:t>Як часто працівник знаходиться поруч із вентилятором?</a:t>
            </a:r>
          </a:p>
          <a:p>
            <a:pPr eaLnBrk="0" fontAlgn="base" hangingPunct="0">
              <a:lnSpc>
                <a:spcPct val="150000"/>
              </a:lnSpc>
              <a:spcBef>
                <a:spcPct val="0"/>
              </a:spcBef>
              <a:spcAft>
                <a:spcPct val="0"/>
              </a:spcAft>
              <a:buClr>
                <a:schemeClr val="accent2"/>
              </a:buClr>
            </a:pPr>
            <a:endParaRPr lang="en-GB"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altLang="en-US" b="0" dirty="0">
                <a:solidFill>
                  <a:schemeClr val="tx2"/>
                </a:solidFill>
                <a:cs typeface="Overpass Bold"/>
              </a:rPr>
              <a:t>Тяжкість травми — підвищує ризик</a:t>
            </a:r>
            <a:endParaRPr lang="en-GB" b="0" dirty="0">
              <a:solidFill>
                <a:schemeClr val="tx2"/>
              </a:solidFill>
              <a:cs typeface="Overpass Bold"/>
            </a:endParaRPr>
          </a:p>
          <a:p>
            <a:pPr marL="920750" lvl="1" indent="-285750">
              <a:buClr>
                <a:schemeClr val="accent1"/>
              </a:buClr>
              <a:buSzPct val="60000"/>
              <a:buFont typeface="Lucida Grande"/>
              <a:buChar char="►"/>
            </a:pPr>
            <a:r>
              <a:rPr lang="uk-UA" altLang="en-US" dirty="0">
                <a:solidFill>
                  <a:schemeClr val="tx2"/>
                </a:solidFill>
                <a:latin typeface="Overpass Light"/>
                <a:cs typeface="Overpass Light"/>
              </a:rPr>
              <a:t>Чи посилює швидкість вентилятора тяжкість травми?</a:t>
            </a:r>
            <a:endParaRPr lang="en-US" altLang="en-US" dirty="0">
              <a:solidFill>
                <a:schemeClr val="tx2"/>
              </a:solidFill>
              <a:latin typeface="Overpass Light"/>
              <a:cs typeface="Overpass Light"/>
            </a:endParaRPr>
          </a:p>
          <a:p>
            <a:pPr marL="920750" lvl="1" indent="-285750">
              <a:buClr>
                <a:schemeClr val="accent1"/>
              </a:buClr>
              <a:buFont typeface="Lucida Grande"/>
              <a:buChar char="►"/>
            </a:pPr>
            <a:endParaRPr lang="en-GB"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altLang="en-US" b="0" dirty="0">
                <a:solidFill>
                  <a:schemeClr val="tx2"/>
                </a:solidFill>
                <a:cs typeface="Overpass Bold"/>
              </a:rPr>
              <a:t>Кількість працівників, які мали контакт, — підвищує ризик</a:t>
            </a:r>
            <a:endParaRPr lang="en-GB" b="0" dirty="0">
              <a:solidFill>
                <a:schemeClr val="tx2"/>
              </a:solidFill>
              <a:cs typeface="Overpass Bold"/>
            </a:endParaRPr>
          </a:p>
          <a:p>
            <a:pPr marL="920750" lvl="1" indent="-285750">
              <a:buClr>
                <a:schemeClr val="accent1"/>
              </a:buClr>
              <a:buSzPct val="60000"/>
              <a:buFont typeface="Lucida Grande"/>
              <a:buChar char="►"/>
            </a:pPr>
            <a:r>
              <a:rPr lang="uk-UA" altLang="en-US" dirty="0">
                <a:solidFill>
                  <a:schemeClr val="tx2"/>
                </a:solidFill>
                <a:latin typeface="Overpass Light"/>
                <a:cs typeface="Overpass Light"/>
              </a:rPr>
              <a:t>Контактували 1 працівник або 10 працівників</a:t>
            </a:r>
            <a:endParaRPr lang="en-US" altLang="en-US" dirty="0">
              <a:solidFill>
                <a:schemeClr val="tx2"/>
              </a:solidFill>
              <a:latin typeface="Overpass Light"/>
              <a:cs typeface="Overpass Light"/>
            </a:endParaRPr>
          </a:p>
          <a:p>
            <a:pPr marL="920750" lvl="1" indent="-285750">
              <a:buClr>
                <a:schemeClr val="accent1"/>
              </a:buClr>
              <a:buSzPct val="60000"/>
              <a:buFont typeface="Lucida Grande"/>
              <a:buChar char="►"/>
            </a:pPr>
            <a:r>
              <a:rPr lang="uk-UA" altLang="en-US" dirty="0">
                <a:solidFill>
                  <a:schemeClr val="tx2"/>
                </a:solidFill>
                <a:latin typeface="Overpass Light"/>
                <a:cs typeface="Overpass Light"/>
              </a:rPr>
              <a:t>Вентилятор на одному столі або стіл у залі засідань</a:t>
            </a:r>
            <a:endParaRPr lang="en-US" altLang="en-US"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84</a:t>
            </a:fld>
            <a:endParaRPr lang="en-GB"/>
          </a:p>
        </p:txBody>
      </p:sp>
    </p:spTree>
    <p:extLst>
      <p:ext uri="{BB962C8B-B14F-4D97-AF65-F5344CB8AC3E}">
        <p14:creationId xmlns:p14="http://schemas.microsoft.com/office/powerpoint/2010/main" val="13442936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0FBE0C47-0554-0D49-9852-6881CBF67D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33351" y="2846390"/>
            <a:ext cx="7768111" cy="2672363"/>
          </a:xfrm>
          <a:prstGeom prst="rect">
            <a:avLst/>
          </a:prstGeom>
          <a:ln>
            <a:noFill/>
          </a:ln>
          <a:effectLst>
            <a:outerShdw blurRad="292100" dist="139700" dir="2700000" algn="tl" rotWithShape="0">
              <a:srgbClr val="333333">
                <a:alpha val="65000"/>
              </a:srgbClr>
            </a:outerShdw>
          </a:effectLst>
        </p:spPr>
      </p:pic>
      <p:sp>
        <p:nvSpPr>
          <p:cNvPr id="2" name="Título 1"/>
          <p:cNvSpPr>
            <a:spLocks noGrp="1"/>
          </p:cNvSpPr>
          <p:nvPr>
            <p:ph type="title"/>
          </p:nvPr>
        </p:nvSpPr>
        <p:spPr/>
        <p:txBody>
          <a:bodyPr/>
          <a:lstStyle/>
          <a:p>
            <a:r>
              <a:rPr lang="uk-UA" b="0" dirty="0"/>
              <a:t>Оцінювання рівнів ризиків за допомогою матриці ризиків</a:t>
            </a:r>
            <a:endParaRPr lang="es-ES" b="0" dirty="0"/>
          </a:p>
        </p:txBody>
      </p:sp>
      <p:sp>
        <p:nvSpPr>
          <p:cNvPr id="5" name="Marcador de fecha 4"/>
          <p:cNvSpPr>
            <a:spLocks noGrp="1"/>
          </p:cNvSpPr>
          <p:nvPr>
            <p:ph type="dt" sz="half" idx="10"/>
          </p:nvPr>
        </p:nvSpPr>
        <p:spPr/>
        <p:txBody>
          <a:bodyPr/>
          <a:lstStyle/>
          <a:p>
            <a:r>
              <a:rPr lang="en-GB"/>
              <a:t>Date: Monday / 01 / October / 2019</a:t>
            </a:r>
          </a:p>
        </p:txBody>
      </p:sp>
      <p:sp>
        <p:nvSpPr>
          <p:cNvPr id="6" name="Marcador de pie de página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Marcador de número de diapositiva 6"/>
          <p:cNvSpPr>
            <a:spLocks noGrp="1"/>
          </p:cNvSpPr>
          <p:nvPr>
            <p:ph type="sldNum" sz="quarter" idx="12"/>
          </p:nvPr>
        </p:nvSpPr>
        <p:spPr/>
        <p:txBody>
          <a:bodyPr/>
          <a:lstStyle/>
          <a:p>
            <a:fld id="{856227C0-AD57-4F9B-BAE3-EEFB0D0EE427}" type="slidenum">
              <a:rPr lang="en-GB" smtClean="0"/>
              <a:t>85</a:t>
            </a:fld>
            <a:endParaRPr lang="en-GB"/>
          </a:p>
        </p:txBody>
      </p:sp>
      <p:sp>
        <p:nvSpPr>
          <p:cNvPr id="12" name="CuadroTexto 11"/>
          <p:cNvSpPr txBox="1"/>
          <p:nvPr/>
        </p:nvSpPr>
        <p:spPr>
          <a:xfrm>
            <a:off x="544331" y="2257445"/>
            <a:ext cx="3392275" cy="646331"/>
          </a:xfrm>
          <a:prstGeom prst="rect">
            <a:avLst/>
          </a:prstGeom>
          <a:noFill/>
        </p:spPr>
        <p:txBody>
          <a:bodyPr wrap="none" rtlCol="0">
            <a:spAutoFit/>
          </a:bodyPr>
          <a:lstStyle/>
          <a:p>
            <a:r>
              <a:rPr lang="uk-UA" dirty="0">
                <a:solidFill>
                  <a:schemeClr val="accent2"/>
                </a:solidFill>
                <a:latin typeface="Overpass Bold"/>
                <a:cs typeface="Overpass Bold"/>
              </a:rPr>
              <a:t>Чи є рівень ризику прийнятним</a:t>
            </a:r>
            <a:r>
              <a:rPr lang="en-GB" dirty="0">
                <a:solidFill>
                  <a:schemeClr val="accent2"/>
                </a:solidFill>
                <a:latin typeface="Overpass Bold"/>
                <a:cs typeface="Overpass Bold"/>
              </a:rPr>
              <a:t>?</a:t>
            </a:r>
          </a:p>
          <a:p>
            <a:endParaRPr lang="es-ES" dirty="0">
              <a:solidFill>
                <a:schemeClr val="accent2"/>
              </a:solidFill>
              <a:latin typeface="Overpass Bold"/>
              <a:cs typeface="Overpass Bold"/>
            </a:endParaRPr>
          </a:p>
        </p:txBody>
      </p:sp>
      <p:pic>
        <p:nvPicPr>
          <p:cNvPr id="4" name="Picture 3">
            <a:extLst>
              <a:ext uri="{FF2B5EF4-FFF2-40B4-BE49-F238E27FC236}">
                <a16:creationId xmlns:a16="http://schemas.microsoft.com/office/drawing/2014/main" id="{2C8C3C26-6C34-5E4A-B8CD-145641C25B2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620" y="2925799"/>
            <a:ext cx="2697342" cy="2524631"/>
          </a:xfrm>
          <a:prstGeom prst="rect">
            <a:avLst/>
          </a:prstGeom>
        </p:spPr>
      </p:pic>
    </p:spTree>
    <p:extLst>
      <p:ext uri="{BB962C8B-B14F-4D97-AF65-F5344CB8AC3E}">
        <p14:creationId xmlns:p14="http://schemas.microsoft.com/office/powerpoint/2010/main" val="42714015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t>Вправа «На фабриці» – 2</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86</a:t>
            </a:fld>
            <a:endParaRPr lang="en-GB"/>
          </a:p>
        </p:txBody>
      </p:sp>
      <p:sp>
        <p:nvSpPr>
          <p:cNvPr id="10" name="Content Placeholder 2"/>
          <p:cNvSpPr txBox="1">
            <a:spLocks/>
          </p:cNvSpPr>
          <p:nvPr/>
        </p:nvSpPr>
        <p:spPr>
          <a:xfrm>
            <a:off x="409897" y="2499315"/>
            <a:ext cx="8294265"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sz="2000" dirty="0">
                <a:solidFill>
                  <a:schemeClr val="tx2"/>
                </a:solidFill>
                <a:cs typeface="Overpass Bold"/>
              </a:rPr>
              <a:t>Визначення осіб, які зазнають ризику, та оцінювання поточного</a:t>
            </a:r>
            <a:br>
              <a:rPr lang="uk-UA" sz="2000" dirty="0">
                <a:solidFill>
                  <a:schemeClr val="tx2"/>
                </a:solidFill>
                <a:cs typeface="Overpass Bold"/>
              </a:rPr>
            </a:br>
            <a:r>
              <a:rPr lang="uk-UA" sz="2000" dirty="0">
                <a:solidFill>
                  <a:schemeClr val="tx2"/>
                </a:solidFill>
                <a:cs typeface="Overpass Bold"/>
              </a:rPr>
              <a:t>рівня ризиків у вашій робочій зоні</a:t>
            </a:r>
            <a:endParaRPr lang="en-US" sz="2000" dirty="0">
              <a:solidFill>
                <a:schemeClr val="tx2"/>
              </a:solidFill>
              <a:cs typeface="Overpass Bold"/>
            </a:endParaRPr>
          </a:p>
          <a:p>
            <a:pPr lvl="2"/>
            <a:endParaRPr lang="en-US" sz="2000" dirty="0">
              <a:solidFill>
                <a:schemeClr val="tx2"/>
              </a:solidFill>
              <a:latin typeface="Overpass Light"/>
              <a:cs typeface="Overpass Light"/>
            </a:endParaRPr>
          </a:p>
          <a:p>
            <a:pPr lvl="2"/>
            <a:r>
              <a:rPr lang="uk-UA" sz="2000" dirty="0">
                <a:solidFill>
                  <a:schemeClr val="tx2"/>
                </a:solidFill>
                <a:effectLst/>
                <a:latin typeface="Calibri" panose="020F0502020204030204" pitchFamily="34" charset="0"/>
                <a:ea typeface="Calibri" panose="020F0502020204030204" pitchFamily="34" charset="0"/>
              </a:rPr>
              <a:t>За допомогою ваших відповідей на вправу «На фабриці» – 1 – продовжити оцінку ризиків на підприємстві шляхом визначення,</a:t>
            </a:r>
            <a:br>
              <a:rPr lang="uk-UA" sz="2000" dirty="0">
                <a:solidFill>
                  <a:schemeClr val="tx2"/>
                </a:solidFill>
                <a:effectLst/>
                <a:latin typeface="Calibri" panose="020F0502020204030204" pitchFamily="34" charset="0"/>
                <a:ea typeface="Calibri" panose="020F0502020204030204" pitchFamily="34" charset="0"/>
              </a:rPr>
            </a:br>
            <a:r>
              <a:rPr lang="uk-UA" sz="2000" b="1" dirty="0">
                <a:solidFill>
                  <a:schemeClr val="tx2"/>
                </a:solidFill>
                <a:effectLst/>
                <a:latin typeface="Calibri" panose="020F0502020204030204" pitchFamily="34" charset="0"/>
                <a:ea typeface="Calibri" panose="020F0502020204030204" pitchFamily="34" charset="0"/>
              </a:rPr>
              <a:t>кому може бути завдано шкоди та як саме</a:t>
            </a:r>
            <a:r>
              <a:rPr lang="uk-UA" sz="2000" dirty="0">
                <a:solidFill>
                  <a:schemeClr val="tx2"/>
                </a:solidFill>
                <a:effectLst/>
                <a:latin typeface="Calibri" panose="020F0502020204030204" pitchFamily="34" charset="0"/>
                <a:ea typeface="Calibri" panose="020F0502020204030204" pitchFamily="34" charset="0"/>
              </a:rPr>
              <a:t>, а також визначити</a:t>
            </a:r>
            <a:br>
              <a:rPr lang="uk-UA" sz="2000" dirty="0">
                <a:solidFill>
                  <a:schemeClr val="tx2"/>
                </a:solidFill>
                <a:effectLst/>
                <a:latin typeface="Calibri" panose="020F0502020204030204" pitchFamily="34" charset="0"/>
                <a:ea typeface="Calibri" panose="020F0502020204030204" pitchFamily="34" charset="0"/>
              </a:rPr>
            </a:br>
            <a:r>
              <a:rPr lang="uk-UA" sz="2000" dirty="0">
                <a:solidFill>
                  <a:schemeClr val="tx2"/>
                </a:solidFill>
                <a:effectLst/>
                <a:latin typeface="Calibri" panose="020F0502020204030204" pitchFamily="34" charset="0"/>
                <a:ea typeface="Calibri" panose="020F0502020204030204" pitchFamily="34" charset="0"/>
              </a:rPr>
              <a:t>за допомогою матриці ризиків </a:t>
            </a:r>
            <a:r>
              <a:rPr lang="uk-UA" sz="2000" b="1" dirty="0">
                <a:solidFill>
                  <a:schemeClr val="tx2"/>
                </a:solidFill>
                <a:effectLst/>
                <a:latin typeface="Calibri" panose="020F0502020204030204" pitchFamily="34" charset="0"/>
                <a:ea typeface="Calibri" panose="020F0502020204030204" pitchFamily="34" charset="0"/>
              </a:rPr>
              <a:t>поточний рівень ризику</a:t>
            </a:r>
            <a:endParaRPr lang="uk-UA" sz="2400" b="1" dirty="0">
              <a:solidFill>
                <a:schemeClr val="tx2"/>
              </a:solidFill>
              <a:latin typeface="Overpass Light"/>
              <a:cs typeface="Overpass Light"/>
            </a:endParaRPr>
          </a:p>
          <a:p>
            <a:pPr lvl="2"/>
            <a:endParaRPr lang="en-US" sz="2000" dirty="0">
              <a:solidFill>
                <a:schemeClr val="tx2"/>
              </a:solidFill>
              <a:latin typeface="Overpass Light"/>
              <a:cs typeface="Overpass Light"/>
            </a:endParaRPr>
          </a:p>
          <a:p>
            <a:pPr lvl="2"/>
            <a:endParaRPr lang="en-US" sz="2000" dirty="0">
              <a:solidFill>
                <a:schemeClr val="tx2"/>
              </a:solidFill>
              <a:latin typeface="Overpass Light"/>
              <a:cs typeface="Overpass Light"/>
            </a:endParaRPr>
          </a:p>
        </p:txBody>
      </p:sp>
    </p:spTree>
    <p:extLst>
      <p:ext uri="{BB962C8B-B14F-4D97-AF65-F5344CB8AC3E}">
        <p14:creationId xmlns:p14="http://schemas.microsoft.com/office/powerpoint/2010/main" val="46658881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7" y="2872800"/>
            <a:ext cx="9732217" cy="608525"/>
          </a:xfrm>
        </p:spPr>
        <p:txBody>
          <a:bodyPr/>
          <a:lstStyle/>
          <a:p>
            <a:r>
              <a:rPr lang="uk-UA" b="0" dirty="0"/>
              <a:t>Програма навчання</a:t>
            </a:r>
            <a:endParaRPr lang="en-GB" b="0" dirty="0"/>
          </a:p>
        </p:txBody>
      </p:sp>
      <p:sp>
        <p:nvSpPr>
          <p:cNvPr id="3" name="Text Placeholder 2"/>
          <p:cNvSpPr>
            <a:spLocks noGrp="1"/>
          </p:cNvSpPr>
          <p:nvPr>
            <p:ph type="body" idx="1"/>
          </p:nvPr>
        </p:nvSpPr>
        <p:spPr>
          <a:xfrm>
            <a:off x="490537" y="3728124"/>
            <a:ext cx="8388775" cy="1493908"/>
          </a:xfrm>
        </p:spPr>
        <p:txBody>
          <a:bodyPr/>
          <a:lstStyle/>
          <a:p>
            <a:r>
              <a:rPr lang="uk-UA" dirty="0">
                <a:latin typeface="Overpass Light"/>
                <a:cs typeface="Overpass Light"/>
              </a:rPr>
              <a:t>Безпека та здоров’я на роботі – день 2</a:t>
            </a:r>
            <a:endParaRPr lang="en-GB" dirty="0">
              <a:latin typeface="Overpass Light"/>
              <a:cs typeface="Overpass Light"/>
            </a:endParaRP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Slide Number Placeholder 5"/>
          <p:cNvSpPr>
            <a:spLocks noGrp="1"/>
          </p:cNvSpPr>
          <p:nvPr>
            <p:ph type="sldNum" sz="quarter" idx="12"/>
          </p:nvPr>
        </p:nvSpPr>
        <p:spPr/>
        <p:txBody>
          <a:bodyPr/>
          <a:lstStyle/>
          <a:p>
            <a:fld id="{856227C0-AD57-4F9B-BAE3-EEFB0D0EE427}" type="slidenum">
              <a:rPr lang="en-GB" smtClean="0"/>
              <a:t>87</a:t>
            </a:fld>
            <a:endParaRPr lang="en-GB"/>
          </a:p>
        </p:txBody>
      </p:sp>
    </p:spTree>
    <p:extLst>
      <p:ext uri="{BB962C8B-B14F-4D97-AF65-F5344CB8AC3E}">
        <p14:creationId xmlns:p14="http://schemas.microsoft.com/office/powerpoint/2010/main" val="123713361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7713662" cy="392905"/>
          </a:xfrm>
        </p:spPr>
        <p:txBody>
          <a:bodyPr/>
          <a:lstStyle/>
          <a:p>
            <a:r>
              <a:rPr lang="uk-UA" b="0" dirty="0"/>
              <a:t>День 2. Програма</a:t>
            </a:r>
            <a:r>
              <a:rPr lang="ru-RU" b="0" dirty="0"/>
              <a:t> </a:t>
            </a:r>
            <a:r>
              <a:rPr lang="uk-UA" b="0" dirty="0"/>
              <a:t>тренінгу за навчальним модулем</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6" name="Marcador de número de diapositiva 5"/>
          <p:cNvSpPr>
            <a:spLocks noGrp="1"/>
          </p:cNvSpPr>
          <p:nvPr>
            <p:ph type="sldNum" sz="quarter" idx="12"/>
          </p:nvPr>
        </p:nvSpPr>
        <p:spPr/>
        <p:txBody>
          <a:bodyPr/>
          <a:lstStyle/>
          <a:p>
            <a:fld id="{856227C0-AD57-4F9B-BAE3-EEFB0D0EE427}" type="slidenum">
              <a:rPr lang="en-GB" smtClean="0"/>
              <a:t>88</a:t>
            </a:fld>
            <a:endParaRPr lang="en-GB"/>
          </a:p>
        </p:txBody>
      </p:sp>
      <p:sp>
        <p:nvSpPr>
          <p:cNvPr id="8" name="Footer Placeholder 4"/>
          <p:cNvSpPr>
            <a:spLocks noGrp="1"/>
          </p:cNvSpPr>
          <p:nvPr>
            <p:ph type="ftr" sz="quarter" idx="4294967295"/>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latin typeface="Overpass Bold"/>
              </a:defRPr>
            </a:lvl1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graphicFrame>
        <p:nvGraphicFramePr>
          <p:cNvPr id="7" name="Marcador de contenido 6">
            <a:extLst>
              <a:ext uri="{FF2B5EF4-FFF2-40B4-BE49-F238E27FC236}">
                <a16:creationId xmlns:a16="http://schemas.microsoft.com/office/drawing/2014/main" id="{8EDB02F8-DF0F-9941-A2D7-DD5787A13222}"/>
              </a:ext>
            </a:extLst>
          </p:cNvPr>
          <p:cNvGraphicFramePr>
            <a:graphicFrameLocks noGrp="1"/>
          </p:cNvGraphicFramePr>
          <p:nvPr>
            <p:ph idx="1"/>
            <p:extLst>
              <p:ext uri="{D42A27DB-BD31-4B8C-83A1-F6EECF244321}">
                <p14:modId xmlns:p14="http://schemas.microsoft.com/office/powerpoint/2010/main" val="1019601127"/>
              </p:ext>
            </p:extLst>
          </p:nvPr>
        </p:nvGraphicFramePr>
        <p:xfrm>
          <a:off x="490538" y="2237195"/>
          <a:ext cx="8167343" cy="3831592"/>
        </p:xfrm>
        <a:graphic>
          <a:graphicData uri="http://schemas.openxmlformats.org/drawingml/2006/table">
            <a:tbl>
              <a:tblPr firstRow="1" bandRow="1">
                <a:tableStyleId>{0660B408-B3CF-4A94-85FC-2B1E0A45F4A2}</a:tableStyleId>
              </a:tblPr>
              <a:tblGrid>
                <a:gridCol w="985459">
                  <a:extLst>
                    <a:ext uri="{9D8B030D-6E8A-4147-A177-3AD203B41FA5}">
                      <a16:colId xmlns:a16="http://schemas.microsoft.com/office/drawing/2014/main" val="20000"/>
                    </a:ext>
                  </a:extLst>
                </a:gridCol>
                <a:gridCol w="4459437">
                  <a:extLst>
                    <a:ext uri="{9D8B030D-6E8A-4147-A177-3AD203B41FA5}">
                      <a16:colId xmlns:a16="http://schemas.microsoft.com/office/drawing/2014/main" val="20001"/>
                    </a:ext>
                  </a:extLst>
                </a:gridCol>
                <a:gridCol w="2722447">
                  <a:extLst>
                    <a:ext uri="{9D8B030D-6E8A-4147-A177-3AD203B41FA5}">
                      <a16:colId xmlns:a16="http://schemas.microsoft.com/office/drawing/2014/main" val="20002"/>
                    </a:ext>
                  </a:extLst>
                </a:gridCol>
              </a:tblGrid>
              <a:tr h="221262">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00" noProof="0">
                          <a:effectLst/>
                        </a:rPr>
                        <a:t>Час</a:t>
                      </a:r>
                      <a:endParaRPr lang="uk-UA" sz="1000" noProof="0">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algn="ctr">
                        <a:lnSpc>
                          <a:spcPct val="90000"/>
                        </a:lnSpc>
                      </a:pPr>
                      <a:r>
                        <a:rPr lang="uk-UA" sz="1000" noProof="0"/>
                        <a:t>Тема</a:t>
                      </a:r>
                    </a:p>
                  </a:txBody>
                  <a:tcPr marL="74893" marR="74893" marT="37446" marB="37446"/>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00" noProof="0">
                          <a:effectLst/>
                        </a:rPr>
                        <a:t>Участь у заходах</a:t>
                      </a:r>
                      <a:endParaRPr lang="uk-UA" sz="1000" noProof="0">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extLst>
                  <a:ext uri="{0D108BD9-81ED-4DB2-BD59-A6C34878D82A}">
                    <a16:rowId xmlns:a16="http://schemas.microsoft.com/office/drawing/2014/main" val="10000"/>
                  </a:ext>
                </a:extLst>
              </a:tr>
              <a:tr h="448549">
                <a:tc>
                  <a:txBody>
                    <a:bodyPr/>
                    <a:lstStyle/>
                    <a:p>
                      <a:pPr marL="0" marR="0" algn="ctr">
                        <a:lnSpc>
                          <a:spcPct val="107000"/>
                        </a:lnSpc>
                        <a:spcBef>
                          <a:spcPts val="0"/>
                        </a:spcBef>
                        <a:spcAft>
                          <a:spcPts val="0"/>
                        </a:spcAft>
                      </a:pPr>
                      <a:r>
                        <a:rPr lang="uk-UA" sz="1000" noProof="0">
                          <a:solidFill>
                            <a:schemeClr val="tx2"/>
                          </a:solidFill>
                          <a:effectLst/>
                        </a:rPr>
                        <a:t>08:30-08:40</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a:lnSpc>
                          <a:spcPct val="107000"/>
                        </a:lnSpc>
                        <a:spcBef>
                          <a:spcPts val="0"/>
                        </a:spcBef>
                        <a:spcAft>
                          <a:spcPts val="0"/>
                        </a:spcAft>
                      </a:pPr>
                      <a:r>
                        <a:rPr lang="uk-UA" sz="1000" noProof="0">
                          <a:solidFill>
                            <a:schemeClr val="tx2"/>
                          </a:solidFill>
                          <a:effectLst/>
                        </a:rPr>
                        <a:t>Огляд пiдсумкiв дня 1 i вступ до дня 2</a:t>
                      </a:r>
                    </a:p>
                  </a:txBody>
                  <a:tcPr marL="74893" marR="74893" marT="37446" marB="37446"/>
                </a:tc>
                <a:tc>
                  <a:txBody>
                    <a:bodyPr/>
                    <a:lstStyle/>
                    <a:p>
                      <a:pPr marL="0" marR="0">
                        <a:lnSpc>
                          <a:spcPct val="107000"/>
                        </a:lnSpc>
                        <a:spcBef>
                          <a:spcPts val="0"/>
                        </a:spcBef>
                        <a:spcAft>
                          <a:spcPts val="0"/>
                        </a:spcAft>
                      </a:pPr>
                      <a:r>
                        <a:rPr lang="uk-UA" sz="1000" noProof="0">
                          <a:solidFill>
                            <a:schemeClr val="tx2"/>
                          </a:solidFill>
                          <a:effectLst/>
                        </a:rPr>
                        <a:t>Презентацiя </a:t>
                      </a:r>
                    </a:p>
                    <a:p>
                      <a:pPr marL="0" marR="0">
                        <a:lnSpc>
                          <a:spcPct val="107000"/>
                        </a:lnSpc>
                        <a:spcBef>
                          <a:spcPts val="0"/>
                        </a:spcBef>
                        <a:spcAft>
                          <a:spcPts val="0"/>
                        </a:spcAft>
                      </a:pPr>
                      <a:r>
                        <a:rPr lang="uk-UA" sz="1000" noProof="0">
                          <a:solidFill>
                            <a:schemeClr val="tx2"/>
                          </a:solidFill>
                          <a:effectLst/>
                        </a:rPr>
                        <a:t>Тренер i учасники </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extLst>
                  <a:ext uri="{0D108BD9-81ED-4DB2-BD59-A6C34878D82A}">
                    <a16:rowId xmlns:a16="http://schemas.microsoft.com/office/drawing/2014/main" val="10001"/>
                  </a:ext>
                </a:extLst>
              </a:tr>
              <a:tr h="395333">
                <a:tc>
                  <a:txBody>
                    <a:bodyPr/>
                    <a:lstStyle/>
                    <a:p>
                      <a:pPr marL="0" marR="0" algn="ctr">
                        <a:lnSpc>
                          <a:spcPct val="107000"/>
                        </a:lnSpc>
                        <a:spcBef>
                          <a:spcPts val="0"/>
                        </a:spcBef>
                        <a:spcAft>
                          <a:spcPts val="0"/>
                        </a:spcAft>
                      </a:pPr>
                      <a:r>
                        <a:rPr lang="uk-UA" sz="1000" noProof="0">
                          <a:solidFill>
                            <a:schemeClr val="tx2"/>
                          </a:solidFill>
                          <a:effectLst/>
                        </a:rPr>
                        <a:t>08:40-10:00</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a:lnSpc>
                          <a:spcPct val="107000"/>
                        </a:lnSpc>
                        <a:spcBef>
                          <a:spcPts val="0"/>
                        </a:spcBef>
                        <a:spcAft>
                          <a:spcPts val="0"/>
                        </a:spcAft>
                      </a:pPr>
                      <a:r>
                        <a:rPr lang="uk-UA" sz="1000" noProof="0">
                          <a:solidFill>
                            <a:schemeClr val="tx2"/>
                          </a:solidFill>
                          <a:effectLst/>
                        </a:rPr>
                        <a:t>Заняття 4. Iepapxiя заходiв iз контролю</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a:lnSpc>
                          <a:spcPct val="107000"/>
                        </a:lnSpc>
                        <a:spcBef>
                          <a:spcPts val="0"/>
                        </a:spcBef>
                        <a:spcAft>
                          <a:spcPts val="0"/>
                        </a:spcAft>
                      </a:pPr>
                      <a:r>
                        <a:rPr lang="uk-UA" sz="1000" noProof="0">
                          <a:solidFill>
                            <a:schemeClr val="tx2"/>
                          </a:solidFill>
                          <a:effectLst/>
                        </a:rPr>
                        <a:t>Презентацiя</a:t>
                      </a:r>
                    </a:p>
                    <a:p>
                      <a:pPr marL="0" marR="0">
                        <a:lnSpc>
                          <a:spcPct val="107000"/>
                        </a:lnSpc>
                        <a:spcBef>
                          <a:spcPts val="0"/>
                        </a:spcBef>
                        <a:spcAft>
                          <a:spcPts val="0"/>
                        </a:spcAft>
                      </a:pPr>
                      <a:r>
                        <a:rPr lang="uk-UA" sz="1000" noProof="0">
                          <a:solidFill>
                            <a:schemeClr val="tx2"/>
                          </a:solidFill>
                          <a:effectLst/>
                        </a:rPr>
                        <a:t>Тренер</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extLst>
                  <a:ext uri="{0D108BD9-81ED-4DB2-BD59-A6C34878D82A}">
                    <a16:rowId xmlns:a16="http://schemas.microsoft.com/office/drawing/2014/main" val="10002"/>
                  </a:ext>
                </a:extLst>
              </a:tr>
              <a:tr h="241621">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00" noProof="0">
                          <a:solidFill>
                            <a:schemeClr val="tx2"/>
                          </a:solidFill>
                          <a:effectLst/>
                        </a:rPr>
                        <a:t>10:00-10:30</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00" noProof="0">
                          <a:solidFill>
                            <a:schemeClr val="tx2"/>
                          </a:solidFill>
                          <a:effectLst/>
                        </a:rPr>
                        <a:t>Перерва на чай/каву</a:t>
                      </a:r>
                    </a:p>
                  </a:txBody>
                  <a:tcPr marL="74893" marR="74893" marT="37446" marB="37446"/>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extLst>
                  <a:ext uri="{0D108BD9-81ED-4DB2-BD59-A6C34878D82A}">
                    <a16:rowId xmlns:a16="http://schemas.microsoft.com/office/drawing/2014/main" val="10003"/>
                  </a:ext>
                </a:extLst>
              </a:tr>
              <a:tr h="314971">
                <a:tc>
                  <a:txBody>
                    <a:bodyPr/>
                    <a:lstStyle/>
                    <a:p>
                      <a:pPr marL="0" marR="0" algn="ctr">
                        <a:lnSpc>
                          <a:spcPct val="107000"/>
                        </a:lnSpc>
                        <a:spcBef>
                          <a:spcPts val="0"/>
                        </a:spcBef>
                        <a:spcAft>
                          <a:spcPts val="0"/>
                        </a:spcAft>
                      </a:pPr>
                      <a:r>
                        <a:rPr lang="uk-UA" sz="1000" noProof="0">
                          <a:solidFill>
                            <a:schemeClr val="tx2"/>
                          </a:solidFill>
                          <a:effectLst/>
                        </a:rPr>
                        <a:t>10:30-11:00</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a:lnSpc>
                          <a:spcPct val="107000"/>
                        </a:lnSpc>
                        <a:spcBef>
                          <a:spcPts val="0"/>
                        </a:spcBef>
                        <a:spcAft>
                          <a:spcPts val="0"/>
                        </a:spcAft>
                      </a:pPr>
                      <a:r>
                        <a:rPr lang="uk-UA" sz="1000" noProof="0" dirty="0">
                          <a:solidFill>
                            <a:schemeClr val="tx2"/>
                          </a:solidFill>
                          <a:effectLst/>
                        </a:rPr>
                        <a:t>Вправа «Готовий одяг»</a:t>
                      </a:r>
                    </a:p>
                  </a:txBody>
                  <a:tcPr marL="74893" marR="74893" marT="37446" marB="37446"/>
                </a:tc>
                <a:tc>
                  <a:txBody>
                    <a:bodyPr/>
                    <a:lstStyle/>
                    <a:p>
                      <a:pPr marL="0" marR="0">
                        <a:lnSpc>
                          <a:spcPct val="107000"/>
                        </a:lnSpc>
                        <a:spcBef>
                          <a:spcPts val="0"/>
                        </a:spcBef>
                        <a:spcAft>
                          <a:spcPts val="0"/>
                        </a:spcAft>
                      </a:pPr>
                      <a:r>
                        <a:rPr lang="uk-UA" sz="1000" noProof="0">
                          <a:solidFill>
                            <a:schemeClr val="tx2"/>
                          </a:solidFill>
                          <a:effectLst/>
                        </a:rPr>
                        <a:t>Уci - загальне обговорення</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extLst>
                  <a:ext uri="{0D108BD9-81ED-4DB2-BD59-A6C34878D82A}">
                    <a16:rowId xmlns:a16="http://schemas.microsoft.com/office/drawing/2014/main" val="10004"/>
                  </a:ext>
                </a:extLst>
              </a:tr>
              <a:tr h="559700">
                <a:tc>
                  <a:txBody>
                    <a:bodyPr/>
                    <a:lstStyle/>
                    <a:p>
                      <a:pPr marL="0" marR="0" algn="ctr">
                        <a:lnSpc>
                          <a:spcPct val="200000"/>
                        </a:lnSpc>
                        <a:spcBef>
                          <a:spcPts val="0"/>
                        </a:spcBef>
                        <a:spcAft>
                          <a:spcPts val="0"/>
                        </a:spcAft>
                      </a:pPr>
                      <a:r>
                        <a:rPr lang="uk-UA" sz="1000" noProof="0">
                          <a:solidFill>
                            <a:schemeClr val="tx2"/>
                          </a:solidFill>
                          <a:effectLst/>
                        </a:rPr>
                        <a:t>11:00-12:30</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a:lnSpc>
                          <a:spcPct val="107000"/>
                        </a:lnSpc>
                        <a:spcBef>
                          <a:spcPts val="0"/>
                        </a:spcBef>
                        <a:spcAft>
                          <a:spcPts val="0"/>
                        </a:spcAft>
                      </a:pPr>
                      <a:r>
                        <a:rPr lang="uk-UA" sz="1000" noProof="0">
                          <a:solidFill>
                            <a:schemeClr val="tx2"/>
                          </a:solidFill>
                          <a:effectLst/>
                        </a:rPr>
                        <a:t>Заняття 5. Оцiнка ризикiв (продовження) </a:t>
                      </a:r>
                    </a:p>
                    <a:p>
                      <a:pPr marL="0" marR="0">
                        <a:lnSpc>
                          <a:spcPct val="107000"/>
                        </a:lnSpc>
                        <a:spcBef>
                          <a:spcPts val="0"/>
                        </a:spcBef>
                        <a:spcAft>
                          <a:spcPts val="0"/>
                        </a:spcAft>
                      </a:pPr>
                      <a:r>
                        <a:rPr lang="uk-UA" sz="1000" noProof="0">
                          <a:solidFill>
                            <a:schemeClr val="tx2"/>
                          </a:solidFill>
                          <a:effectLst/>
                        </a:rPr>
                        <a:t>Вправа «На фабрицi - З»: пропонування заходiв iз контролю. </a:t>
                      </a:r>
                    </a:p>
                    <a:p>
                      <a:pPr marL="0" marR="0">
                        <a:lnSpc>
                          <a:spcPct val="107000"/>
                        </a:lnSpc>
                        <a:spcBef>
                          <a:spcPts val="0"/>
                        </a:spcBef>
                        <a:spcAft>
                          <a:spcPts val="0"/>
                        </a:spcAft>
                      </a:pPr>
                      <a:r>
                        <a:rPr lang="uk-UA" sz="1000" noProof="0">
                          <a:solidFill>
                            <a:schemeClr val="tx2"/>
                          </a:solidFill>
                          <a:effectLst/>
                        </a:rPr>
                        <a:t>Додаткова вправа щодо свердлильного верстата </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a:lnSpc>
                          <a:spcPct val="107000"/>
                        </a:lnSpc>
                        <a:spcBef>
                          <a:spcPts val="0"/>
                        </a:spcBef>
                        <a:spcAft>
                          <a:spcPts val="0"/>
                        </a:spcAft>
                      </a:pPr>
                      <a:r>
                        <a:rPr lang="uk-UA" sz="1000" noProof="0">
                          <a:solidFill>
                            <a:schemeClr val="tx2"/>
                          </a:solidFill>
                          <a:effectLst/>
                        </a:rPr>
                        <a:t>Презентацiя та вправа</a:t>
                      </a:r>
                    </a:p>
                  </a:txBody>
                  <a:tcPr marL="74893" marR="74893" marT="37446" marB="37446"/>
                </a:tc>
                <a:extLst>
                  <a:ext uri="{0D108BD9-81ED-4DB2-BD59-A6C34878D82A}">
                    <a16:rowId xmlns:a16="http://schemas.microsoft.com/office/drawing/2014/main" val="10005"/>
                  </a:ext>
                </a:extLst>
              </a:tr>
              <a:tr h="282468">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00" noProof="0">
                          <a:solidFill>
                            <a:schemeClr val="tx2"/>
                          </a:solidFill>
                          <a:effectLst/>
                        </a:rPr>
                        <a:t>12:30-13:30</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r>
                        <a:rPr lang="uk-UA" sz="1000" noProof="0">
                          <a:solidFill>
                            <a:schemeClr val="tx2"/>
                          </a:solidFill>
                          <a:effectLst/>
                        </a:rPr>
                        <a:t>Обiд</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indent="0" algn="ctr" defTabSz="914400" rtl="0" eaLnBrk="1" fontAlgn="auto" latinLnBrk="0" hangingPunct="1">
                        <a:lnSpc>
                          <a:spcPct val="90000"/>
                        </a:lnSpc>
                        <a:spcBef>
                          <a:spcPts val="0"/>
                        </a:spcBef>
                        <a:spcAft>
                          <a:spcPts val="0"/>
                        </a:spcAft>
                        <a:buClrTx/>
                        <a:buSzTx/>
                        <a:buFontTx/>
                        <a:buNone/>
                        <a:tabLst/>
                        <a:defRPr/>
                      </a:pP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extLst>
                  <a:ext uri="{0D108BD9-81ED-4DB2-BD59-A6C34878D82A}">
                    <a16:rowId xmlns:a16="http://schemas.microsoft.com/office/drawing/2014/main" val="10006"/>
                  </a:ext>
                </a:extLst>
              </a:tr>
              <a:tr h="303733">
                <a:tc>
                  <a:txBody>
                    <a:bodyPr/>
                    <a:lstStyle/>
                    <a:p>
                      <a:pPr marL="0" marR="0" algn="ctr">
                        <a:lnSpc>
                          <a:spcPct val="107000"/>
                        </a:lnSpc>
                        <a:spcBef>
                          <a:spcPts val="0"/>
                        </a:spcBef>
                        <a:spcAft>
                          <a:spcPts val="0"/>
                        </a:spcAft>
                      </a:pPr>
                      <a:r>
                        <a:rPr lang="uk-UA" sz="1000" noProof="0">
                          <a:solidFill>
                            <a:schemeClr val="tx2"/>
                          </a:solidFill>
                          <a:effectLst/>
                        </a:rPr>
                        <a:t>13:30-14:30</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a:lnSpc>
                          <a:spcPct val="107000"/>
                        </a:lnSpc>
                        <a:spcBef>
                          <a:spcPts val="0"/>
                        </a:spcBef>
                        <a:spcAft>
                          <a:spcPts val="0"/>
                        </a:spcAft>
                      </a:pPr>
                      <a:r>
                        <a:rPr lang="uk-UA" sz="1000" noProof="0">
                          <a:solidFill>
                            <a:schemeClr val="tx2"/>
                          </a:solidFill>
                          <a:effectLst/>
                        </a:rPr>
                        <a:t>Заняття 6. Системи управлiння БЗР</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uk-UA" sz="1000" noProof="0">
                          <a:solidFill>
                            <a:schemeClr val="tx2"/>
                          </a:solidFill>
                          <a:effectLst/>
                        </a:rPr>
                        <a:t>Тренер i учасники</a:t>
                      </a:r>
                    </a:p>
                  </a:txBody>
                  <a:tcPr marL="74893" marR="74893" marT="37446" marB="37446"/>
                </a:tc>
                <a:extLst>
                  <a:ext uri="{0D108BD9-81ED-4DB2-BD59-A6C34878D82A}">
                    <a16:rowId xmlns:a16="http://schemas.microsoft.com/office/drawing/2014/main" val="10007"/>
                  </a:ext>
                </a:extLst>
              </a:tr>
              <a:tr h="303733">
                <a:tc>
                  <a:txBody>
                    <a:bodyPr/>
                    <a:lstStyle/>
                    <a:p>
                      <a:pPr marL="0" marR="0" algn="ctr">
                        <a:lnSpc>
                          <a:spcPct val="107000"/>
                        </a:lnSpc>
                        <a:spcBef>
                          <a:spcPts val="0"/>
                        </a:spcBef>
                        <a:spcAft>
                          <a:spcPts val="0"/>
                        </a:spcAft>
                      </a:pPr>
                      <a:r>
                        <a:rPr lang="uk-UA" sz="1000" noProof="0">
                          <a:solidFill>
                            <a:schemeClr val="tx2"/>
                          </a:solidFill>
                          <a:effectLst/>
                        </a:rPr>
                        <a:t>14:30-15:00</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algn="ctr">
                        <a:lnSpc>
                          <a:spcPct val="107000"/>
                        </a:lnSpc>
                        <a:spcBef>
                          <a:spcPts val="0"/>
                        </a:spcBef>
                        <a:spcAft>
                          <a:spcPts val="0"/>
                        </a:spcAft>
                      </a:pPr>
                      <a:r>
                        <a:rPr lang="uk-UA" sz="1000" noProof="0">
                          <a:solidFill>
                            <a:schemeClr val="tx2"/>
                          </a:solidFill>
                          <a:effectLst/>
                        </a:rPr>
                        <a:t> Перерва на чай/каву</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indent="0" algn="l" defTabSz="914400" rtl="0" eaLnBrk="1" fontAlgn="auto" latinLnBrk="0" hangingPunct="1">
                        <a:lnSpc>
                          <a:spcPct val="90000"/>
                        </a:lnSpc>
                        <a:spcBef>
                          <a:spcPts val="0"/>
                        </a:spcBef>
                        <a:spcAft>
                          <a:spcPts val="0"/>
                        </a:spcAft>
                        <a:buClrTx/>
                        <a:buSzTx/>
                        <a:buFontTx/>
                        <a:buNone/>
                        <a:tabLst/>
                        <a:defRPr/>
                      </a:pP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extLst>
                  <a:ext uri="{0D108BD9-81ED-4DB2-BD59-A6C34878D82A}">
                    <a16:rowId xmlns:a16="http://schemas.microsoft.com/office/drawing/2014/main" val="10008"/>
                  </a:ext>
                </a:extLst>
              </a:tr>
              <a:tr h="457215">
                <a:tc>
                  <a:txBody>
                    <a:bodyPr/>
                    <a:lstStyle/>
                    <a:p>
                      <a:pPr marL="0" marR="0" algn="ctr">
                        <a:lnSpc>
                          <a:spcPct val="200000"/>
                        </a:lnSpc>
                        <a:spcBef>
                          <a:spcPts val="0"/>
                        </a:spcBef>
                        <a:spcAft>
                          <a:spcPts val="0"/>
                        </a:spcAft>
                      </a:pPr>
                      <a:r>
                        <a:rPr lang="uk-UA" sz="1000" noProof="0">
                          <a:solidFill>
                            <a:schemeClr val="tx2"/>
                          </a:solidFill>
                          <a:effectLst/>
                        </a:rPr>
                        <a:t>15:00-16:00</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a:lnSpc>
                          <a:spcPct val="130000"/>
                        </a:lnSpc>
                        <a:spcBef>
                          <a:spcPts val="0"/>
                        </a:spcBef>
                        <a:spcAft>
                          <a:spcPts val="0"/>
                        </a:spcAft>
                      </a:pPr>
                      <a:r>
                        <a:rPr lang="uk-UA" sz="1000" noProof="0">
                          <a:solidFill>
                            <a:schemeClr val="tx2"/>
                          </a:solidFill>
                          <a:effectLst/>
                        </a:rPr>
                        <a:t>Заняття 7. Ужиття заходiв </a:t>
                      </a:r>
                    </a:p>
                    <a:p>
                      <a:pPr marL="0" marR="0">
                        <a:lnSpc>
                          <a:spcPct val="130000"/>
                        </a:lnSpc>
                        <a:spcBef>
                          <a:spcPts val="0"/>
                        </a:spcBef>
                        <a:spcAft>
                          <a:spcPts val="0"/>
                        </a:spcAft>
                      </a:pPr>
                      <a:r>
                        <a:rPr lang="uk-UA" sz="1000" noProof="0">
                          <a:solidFill>
                            <a:schemeClr val="tx2"/>
                          </a:solidFill>
                          <a:effectLst/>
                        </a:rPr>
                        <a:t>Вправа щодо заходiв</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lang="uk-UA" sz="1000" noProof="0">
                          <a:solidFill>
                            <a:schemeClr val="tx2"/>
                          </a:solidFill>
                          <a:effectLst/>
                        </a:rPr>
                        <a:t>Презентацiя - тренер </a:t>
                      </a:r>
                    </a:p>
                    <a:p>
                      <a:pPr marL="0" marR="0" indent="0" algn="l" defTabSz="914400" rtl="0" eaLnBrk="1" fontAlgn="auto" latinLnBrk="0" hangingPunct="1">
                        <a:lnSpc>
                          <a:spcPct val="130000"/>
                        </a:lnSpc>
                        <a:spcBef>
                          <a:spcPts val="0"/>
                        </a:spcBef>
                        <a:spcAft>
                          <a:spcPts val="0"/>
                        </a:spcAft>
                        <a:buClrTx/>
                        <a:buSzTx/>
                        <a:buFontTx/>
                        <a:buNone/>
                        <a:tabLst/>
                        <a:defRPr/>
                      </a:pPr>
                      <a:r>
                        <a:rPr lang="uk-UA" sz="1000" noProof="0">
                          <a:solidFill>
                            <a:schemeClr val="tx2"/>
                          </a:solidFill>
                          <a:effectLst/>
                        </a:rPr>
                        <a:t>Презентацiя - тренер</a:t>
                      </a:r>
                    </a:p>
                  </a:txBody>
                  <a:tcPr marL="74893" marR="74893" marT="37446" marB="37446"/>
                </a:tc>
                <a:extLst>
                  <a:ext uri="{0D108BD9-81ED-4DB2-BD59-A6C34878D82A}">
                    <a16:rowId xmlns:a16="http://schemas.microsoft.com/office/drawing/2014/main" val="10009"/>
                  </a:ext>
                </a:extLst>
              </a:tr>
              <a:tr h="303007">
                <a:tc>
                  <a:txBody>
                    <a:bodyPr/>
                    <a:lstStyle/>
                    <a:p>
                      <a:pPr marL="0" marR="0" indent="0" algn="ctr" defTabSz="914400" rtl="0" eaLnBrk="1" fontAlgn="auto" latinLnBrk="0" hangingPunct="1">
                        <a:lnSpc>
                          <a:spcPct val="130000"/>
                        </a:lnSpc>
                        <a:spcBef>
                          <a:spcPts val="0"/>
                        </a:spcBef>
                        <a:spcAft>
                          <a:spcPts val="0"/>
                        </a:spcAft>
                        <a:buClrTx/>
                        <a:buSzTx/>
                        <a:buFontTx/>
                        <a:buNone/>
                        <a:tabLst/>
                        <a:defRPr/>
                      </a:pPr>
                      <a:r>
                        <a:rPr lang="uk-UA" sz="1000" noProof="0">
                          <a:solidFill>
                            <a:schemeClr val="tx2"/>
                          </a:solidFill>
                          <a:effectLst/>
                        </a:rPr>
                        <a:t>16:00-16:30</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a:lnSpc>
                          <a:spcPct val="130000"/>
                        </a:lnSpc>
                        <a:spcBef>
                          <a:spcPts val="0"/>
                        </a:spcBef>
                        <a:spcAft>
                          <a:spcPts val="0"/>
                        </a:spcAft>
                      </a:pPr>
                      <a:r>
                        <a:rPr lang="uk-UA" sz="1000" noProof="0">
                          <a:solidFill>
                            <a:schemeClr val="tx2"/>
                          </a:solidFill>
                          <a:effectLst/>
                        </a:rPr>
                        <a:t>Оцiнювання тренiнгу та пропозиції</a:t>
                      </a:r>
                      <a:endParaRPr lang="uk-UA" sz="1000" noProof="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txBody>
                  <a:tcPr marL="74893" marR="74893" marT="37446" marB="37446"/>
                </a:tc>
                <a:tc>
                  <a:txBody>
                    <a:bodyPr/>
                    <a:lstStyle/>
                    <a:p>
                      <a:pPr marL="0" marR="0" indent="0" algn="l" defTabSz="914400" rtl="0" eaLnBrk="1" fontAlgn="auto" latinLnBrk="0" hangingPunct="1">
                        <a:lnSpc>
                          <a:spcPct val="130000"/>
                        </a:lnSpc>
                        <a:spcBef>
                          <a:spcPts val="0"/>
                        </a:spcBef>
                        <a:spcAft>
                          <a:spcPts val="0"/>
                        </a:spcAft>
                        <a:buClrTx/>
                        <a:buSzTx/>
                        <a:buFontTx/>
                        <a:buNone/>
                        <a:tabLst/>
                        <a:defRPr/>
                      </a:pPr>
                      <a:r>
                        <a:rPr lang="uk-UA" sz="1000" kern="1200" noProof="0" dirty="0">
                          <a:solidFill>
                            <a:schemeClr val="tx2"/>
                          </a:solidFill>
                          <a:effectLst/>
                          <a:latin typeface="+mn-lt"/>
                          <a:ea typeface="+mn-ea"/>
                          <a:cs typeface="+mn-cs"/>
                        </a:rPr>
                        <a:t>Усі</a:t>
                      </a:r>
                    </a:p>
                  </a:txBody>
                  <a:tcPr marL="74893" marR="74893" marT="37446" marB="37446"/>
                </a:tc>
                <a:extLst>
                  <a:ext uri="{0D108BD9-81ED-4DB2-BD59-A6C34878D82A}">
                    <a16:rowId xmlns:a16="http://schemas.microsoft.com/office/drawing/2014/main" val="10010"/>
                  </a:ext>
                </a:extLst>
              </a:tr>
            </a:tbl>
          </a:graphicData>
        </a:graphic>
      </p:graphicFrame>
    </p:spTree>
    <p:extLst>
      <p:ext uri="{BB962C8B-B14F-4D97-AF65-F5344CB8AC3E}">
        <p14:creationId xmlns:p14="http://schemas.microsoft.com/office/powerpoint/2010/main" val="12338994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cs typeface="Overpass Bold"/>
              </a:rPr>
              <a:t>День</a:t>
            </a:r>
            <a:r>
              <a:rPr lang="en-GB" b="0" dirty="0">
                <a:cs typeface="Overpass Bold"/>
              </a:rPr>
              <a:t> 2 </a:t>
            </a: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89</a:t>
            </a:fld>
            <a:endParaRPr lang="en-GB"/>
          </a:p>
        </p:txBody>
      </p:sp>
      <p:sp>
        <p:nvSpPr>
          <p:cNvPr id="10" name="Content Placeholder 2"/>
          <p:cNvSpPr txBox="1">
            <a:spLocks/>
          </p:cNvSpPr>
          <p:nvPr/>
        </p:nvSpPr>
        <p:spPr>
          <a:xfrm>
            <a:off x="409897" y="2522832"/>
            <a:ext cx="7622933"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sz="2000" dirty="0">
                <a:solidFill>
                  <a:schemeClr val="tx2"/>
                </a:solidFill>
                <a:latin typeface="Overpass Light"/>
                <a:cs typeface="Overpass Light"/>
              </a:rPr>
              <a:t>Огляд підсумків першого дня</a:t>
            </a:r>
            <a:endParaRPr lang="en-GB" sz="2000" dirty="0">
              <a:solidFill>
                <a:schemeClr val="tx2"/>
              </a:solidFill>
              <a:latin typeface="Overpass Light"/>
              <a:cs typeface="Overpass Light"/>
            </a:endParaRPr>
          </a:p>
          <a:p>
            <a:pPr lvl="2"/>
            <a:endParaRPr lang="en-GB" sz="2000" dirty="0">
              <a:solidFill>
                <a:schemeClr val="tx2"/>
              </a:solidFill>
              <a:latin typeface="Overpass Light"/>
              <a:cs typeface="Overpass Light"/>
            </a:endParaRPr>
          </a:p>
          <a:p>
            <a:pPr lvl="2"/>
            <a:r>
              <a:rPr lang="uk-UA" sz="2000" dirty="0">
                <a:solidFill>
                  <a:schemeClr val="tx2"/>
                </a:solidFill>
                <a:cs typeface="Overpass Bold"/>
              </a:rPr>
              <a:t>Крок </a:t>
            </a:r>
            <a:r>
              <a:rPr lang="en-US" sz="2000" dirty="0" err="1">
                <a:solidFill>
                  <a:schemeClr val="tx2"/>
                </a:solidFill>
                <a:cs typeface="Overpass Bold"/>
              </a:rPr>
              <a:t>3.B</a:t>
            </a:r>
            <a:r>
              <a:rPr lang="en-US" sz="2000" dirty="0">
                <a:solidFill>
                  <a:schemeClr val="tx2"/>
                </a:solidFill>
                <a:cs typeface="Overpass Bold"/>
              </a:rPr>
              <a:t>:</a:t>
            </a:r>
            <a:r>
              <a:rPr lang="uk-UA" sz="2000" dirty="0">
                <a:solidFill>
                  <a:schemeClr val="tx2"/>
                </a:solidFill>
                <a:cs typeface="Overpass Bold"/>
              </a:rPr>
              <a:t> які ще дії (заходи з контролю ризиків) є необхідними для зменшення ризику</a:t>
            </a:r>
            <a:r>
              <a:rPr lang="en-GB" sz="2000" dirty="0">
                <a:solidFill>
                  <a:schemeClr val="tx2"/>
                </a:solidFill>
                <a:latin typeface="Overpass Light"/>
                <a:cs typeface="Overpass Light"/>
              </a:rPr>
              <a:t>? </a:t>
            </a:r>
          </a:p>
          <a:p>
            <a:pPr lvl="2"/>
            <a:endParaRPr lang="en-GB" sz="2000" dirty="0">
              <a:solidFill>
                <a:schemeClr val="tx2"/>
              </a:solidFill>
              <a:latin typeface="Overpass Light"/>
              <a:cs typeface="Overpass Light"/>
            </a:endParaRPr>
          </a:p>
          <a:p>
            <a:pPr lvl="2"/>
            <a:r>
              <a:rPr lang="uk-UA" sz="2000" dirty="0">
                <a:solidFill>
                  <a:schemeClr val="tx2"/>
                </a:solidFill>
                <a:latin typeface="Overpass Light"/>
                <a:cs typeface="Overpass Light"/>
              </a:rPr>
              <a:t>Прийняття рішення щодо того, що нам потрібно знати про</a:t>
            </a:r>
            <a:r>
              <a:rPr lang="en-GB" sz="2000" dirty="0">
                <a:solidFill>
                  <a:schemeClr val="tx2"/>
                </a:solidFill>
                <a:latin typeface="Overpass Light"/>
                <a:cs typeface="Overpass Light"/>
              </a:rPr>
              <a:t> </a:t>
            </a:r>
            <a:r>
              <a:rPr lang="uk-UA" sz="2000" u="sng" dirty="0">
                <a:solidFill>
                  <a:schemeClr val="accent2"/>
                </a:solidFill>
                <a:latin typeface="Overpass Light"/>
                <a:cs typeface="Overpass Light"/>
              </a:rPr>
              <a:t>ієрархію заходів із контролю</a:t>
            </a:r>
            <a:endParaRPr lang="en-GB" sz="2000" u="sng" dirty="0">
              <a:solidFill>
                <a:schemeClr val="accent2"/>
              </a:solidFill>
              <a:latin typeface="Overpass Light"/>
              <a:cs typeface="Overpass Light"/>
            </a:endParaRPr>
          </a:p>
        </p:txBody>
      </p:sp>
    </p:spTree>
    <p:extLst>
      <p:ext uri="{BB962C8B-B14F-4D97-AF65-F5344CB8AC3E}">
        <p14:creationId xmlns:p14="http://schemas.microsoft.com/office/powerpoint/2010/main" val="38891936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descr="foto_recortada_4.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388021" y="2957380"/>
            <a:ext cx="6816808" cy="3935713"/>
          </a:xfrm>
          <a:prstGeom prst="rect">
            <a:avLst/>
          </a:prstGeom>
        </p:spPr>
      </p:pic>
      <p:sp>
        <p:nvSpPr>
          <p:cNvPr id="2" name="Título 1"/>
          <p:cNvSpPr>
            <a:spLocks noGrp="1"/>
          </p:cNvSpPr>
          <p:nvPr>
            <p:ph type="title"/>
          </p:nvPr>
        </p:nvSpPr>
        <p:spPr/>
        <p:txBody>
          <a:bodyPr/>
          <a:lstStyle/>
          <a:p>
            <a:r>
              <a:rPr lang="uk-UA" b="0" dirty="0"/>
              <a:t>Заняття</a:t>
            </a:r>
            <a:r>
              <a:rPr lang="en-GB" b="0" dirty="0"/>
              <a:t> 4</a:t>
            </a:r>
            <a:endParaRPr lang="es-ES" b="0" dirty="0"/>
          </a:p>
        </p:txBody>
      </p:sp>
      <p:sp>
        <p:nvSpPr>
          <p:cNvPr id="3" name="Marcador de texto 2"/>
          <p:cNvSpPr>
            <a:spLocks noGrp="1"/>
          </p:cNvSpPr>
          <p:nvPr>
            <p:ph type="body" idx="1"/>
          </p:nvPr>
        </p:nvSpPr>
        <p:spPr>
          <a:xfrm>
            <a:off x="490538" y="3596780"/>
            <a:ext cx="8540283" cy="1656000"/>
          </a:xfrm>
        </p:spPr>
        <p:txBody>
          <a:bodyPr/>
          <a:lstStyle/>
          <a:p>
            <a:r>
              <a:rPr lang="uk-UA" sz="3200" dirty="0">
                <a:latin typeface="Overpass Light"/>
                <a:cs typeface="Overpass Light"/>
              </a:rPr>
              <a:t>Ієрархія заходів із контролю</a:t>
            </a:r>
            <a:endParaRPr lang="es-ES" sz="3200" dirty="0">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90</a:t>
            </a:fld>
            <a:endParaRPr lang="en-GB"/>
          </a:p>
        </p:txBody>
      </p:sp>
      <p:sp>
        <p:nvSpPr>
          <p:cNvPr id="8"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11"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09463" y="6519863"/>
            <a:ext cx="644400" cy="172266"/>
          </a:xfrm>
          <a:prstGeom prst="rect">
            <a:avLst/>
          </a:prstGeom>
        </p:spPr>
      </p:pic>
    </p:spTree>
    <p:extLst>
      <p:ext uri="{BB962C8B-B14F-4D97-AF65-F5344CB8AC3E}">
        <p14:creationId xmlns:p14="http://schemas.microsoft.com/office/powerpoint/2010/main" val="92035291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Marcador de fecha 1"/>
          <p:cNvSpPr>
            <a:spLocks noGrp="1"/>
          </p:cNvSpPr>
          <p:nvPr>
            <p:ph type="dt" sz="half" idx="10"/>
          </p:nvPr>
        </p:nvSpPr>
        <p:spPr/>
        <p:txBody>
          <a:bodyPr/>
          <a:lstStyle/>
          <a:p>
            <a:r>
              <a:rPr lang="en-GB"/>
              <a:t>Date: Monday / 01 / October / 2019</a:t>
            </a:r>
          </a:p>
        </p:txBody>
      </p:sp>
      <p:sp>
        <p:nvSpPr>
          <p:cNvPr id="3"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91</a:t>
            </a:fld>
            <a:endParaRPr lang="en-GB"/>
          </a:p>
        </p:txBody>
      </p:sp>
      <p:pic>
        <p:nvPicPr>
          <p:cNvPr id="18" name="Marcador de posición de imagen 17"/>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tretch>
            <a:fillRect/>
          </a:stretch>
        </p:blipFill>
        <p:spPr>
          <a:xfrm>
            <a:off x="8056348" y="1472538"/>
            <a:ext cx="3375421" cy="4471560"/>
          </a:xfrm>
          <a:prstGeom prst="rect">
            <a:avLst/>
          </a:prstGeom>
          <a:ln>
            <a:noFill/>
          </a:ln>
          <a:effectLst>
            <a:outerShdw blurRad="292100" dist="139700" dir="2700000" algn="tl" rotWithShape="0">
              <a:srgbClr val="333333">
                <a:alpha val="65000"/>
              </a:srgbClr>
            </a:outerShdw>
          </a:effectLst>
        </p:spPr>
      </p:pic>
      <p:sp>
        <p:nvSpPr>
          <p:cNvPr id="17" name="Marcador de texto 16"/>
          <p:cNvSpPr>
            <a:spLocks noGrp="1"/>
          </p:cNvSpPr>
          <p:nvPr>
            <p:ph type="body" sz="quarter" idx="14"/>
          </p:nvPr>
        </p:nvSpPr>
        <p:spPr>
          <a:xfrm>
            <a:off x="8051350" y="5189263"/>
            <a:ext cx="3378792" cy="240554"/>
          </a:xfrm>
        </p:spPr>
        <p:txBody>
          <a:bodyPr/>
          <a:lstStyle/>
          <a:p>
            <a:r>
              <a:rPr lang="uk-UA" dirty="0"/>
              <a:t>Фото</a:t>
            </a:r>
            <a:r>
              <a:rPr lang="en-US" dirty="0"/>
              <a:t>: Maxime </a:t>
            </a:r>
            <a:r>
              <a:rPr lang="en-US" dirty="0" err="1"/>
              <a:t>Fossat</a:t>
            </a:r>
            <a:r>
              <a:rPr lang="en-US" dirty="0"/>
              <a:t> / Photo Exhibit</a:t>
            </a:r>
            <a:endParaRPr lang="es-ES" dirty="0"/>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Цілі заняття 4</a:t>
            </a:r>
            <a:endParaRPr lang="en-GB" b="0" dirty="0"/>
          </a:p>
        </p:txBody>
      </p:sp>
      <p:sp>
        <p:nvSpPr>
          <p:cNvPr id="6" name="Content Placeholder 2"/>
          <p:cNvSpPr txBox="1">
            <a:spLocks/>
          </p:cNvSpPr>
          <p:nvPr/>
        </p:nvSpPr>
        <p:spPr>
          <a:xfrm>
            <a:off x="471861" y="2393950"/>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sz="2000" b="0" dirty="0">
                <a:solidFill>
                  <a:schemeClr val="tx2"/>
                </a:solidFill>
              </a:rPr>
              <a:t>Після цього заняття ви:</a:t>
            </a:r>
            <a:endParaRPr lang="en-GB" sz="2000" b="0" dirty="0">
              <a:solidFill>
                <a:schemeClr val="tx2"/>
              </a:solidFill>
            </a:endParaRPr>
          </a:p>
          <a:p>
            <a:pPr marL="457200" lvl="1" indent="-457200">
              <a:spcBef>
                <a:spcPts val="1200"/>
              </a:spcBef>
              <a:buFont typeface="Calibri" pitchFamily="34" charset="0"/>
              <a:buAutoNum type="arabicPeriod"/>
            </a:pPr>
            <a:r>
              <a:rPr lang="uk-UA" sz="2000" dirty="0">
                <a:solidFill>
                  <a:schemeClr val="tx2"/>
                </a:solidFill>
                <a:effectLst/>
                <a:latin typeface="Calibri" panose="020F0502020204030204" pitchFamily="34" charset="0"/>
                <a:ea typeface="Calibri" panose="020F0502020204030204" pitchFamily="34" charset="0"/>
              </a:rPr>
              <a:t>Розумітимете заходи з контролю ризиків і знатимете, як вибирати та застосовувати їх згідно з ієрархією заходів із контролю </a:t>
            </a:r>
          </a:p>
          <a:p>
            <a:pPr marL="457200" lvl="1" indent="-457200">
              <a:spcBef>
                <a:spcPts val="1200"/>
              </a:spcBef>
              <a:buFont typeface="Calibri" pitchFamily="34" charset="0"/>
              <a:buAutoNum type="arabicPeriod"/>
            </a:pPr>
            <a:r>
              <a:rPr lang="uk-UA" sz="2000" dirty="0">
                <a:solidFill>
                  <a:schemeClr val="tx2"/>
                </a:solidFill>
                <a:latin typeface="Calibri" panose="020F0502020204030204" pitchFamily="34" charset="0"/>
                <a:ea typeface="Calibri" panose="020F0502020204030204" pitchFamily="34" charset="0"/>
              </a:rPr>
              <a:t>Зможете </a:t>
            </a:r>
            <a:r>
              <a:rPr lang="uk-UA" sz="2000" dirty="0">
                <a:solidFill>
                  <a:schemeClr val="tx2"/>
                </a:solidFill>
                <a:effectLst/>
                <a:latin typeface="Calibri" panose="020F0502020204030204" pitchFamily="34" charset="0"/>
                <a:ea typeface="Calibri" panose="020F0502020204030204" pitchFamily="34" charset="0"/>
              </a:rPr>
              <a:t>визначити заходи з контролю ризиків для зменшення ризику до прийнятного рівня й ухвалювати рішення щодо цих заходів</a:t>
            </a:r>
            <a:endParaRPr lang="en-US" sz="2000" b="0" dirty="0">
              <a:solidFill>
                <a:schemeClr val="tx2"/>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Date: Monday / 01 / October / 2019</a:t>
            </a:r>
          </a:p>
        </p:txBody>
      </p:sp>
      <p:sp>
        <p:nvSpPr>
          <p:cNvPr id="8" name="Footer Placeholder 5"/>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11"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401047645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Ієрархія заходів із контролю: спочатку – головне!</a:t>
            </a:r>
            <a:endParaRPr lang="es-ES" b="0" dirty="0"/>
          </a:p>
        </p:txBody>
      </p:sp>
      <p:sp>
        <p:nvSpPr>
          <p:cNvPr id="3" name="Marcador de fecha 2"/>
          <p:cNvSpPr>
            <a:spLocks noGrp="1"/>
          </p:cNvSpPr>
          <p:nvPr>
            <p:ph type="dt" sz="half" idx="10"/>
          </p:nvPr>
        </p:nvSpPr>
        <p:spPr/>
        <p:txBody>
          <a:bodyPr/>
          <a:lstStyle/>
          <a:p>
            <a:r>
              <a:rPr lang="en-GB"/>
              <a:t>Date: Monday / 01 / October / 2019</a:t>
            </a:r>
          </a:p>
        </p:txBody>
      </p:sp>
      <p:sp>
        <p:nvSpPr>
          <p:cNvPr id="4" name="Marcador de pie de página 3"/>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5" name="Marcador de número de diapositiva 4"/>
          <p:cNvSpPr>
            <a:spLocks noGrp="1"/>
          </p:cNvSpPr>
          <p:nvPr>
            <p:ph type="sldNum" sz="quarter" idx="12"/>
          </p:nvPr>
        </p:nvSpPr>
        <p:spPr/>
        <p:txBody>
          <a:bodyPr/>
          <a:lstStyle/>
          <a:p>
            <a:fld id="{856227C0-AD57-4F9B-BAE3-EEFB0D0EE427}" type="slidenum">
              <a:rPr lang="en-GB" smtClean="0"/>
              <a:t>92</a:t>
            </a:fld>
            <a:endParaRPr lang="en-GB"/>
          </a:p>
        </p:txBody>
      </p:sp>
      <p:sp>
        <p:nvSpPr>
          <p:cNvPr id="6" name="Marcador de texto 5"/>
          <p:cNvSpPr>
            <a:spLocks noGrp="1"/>
          </p:cNvSpPr>
          <p:nvPr>
            <p:ph type="body" sz="quarter" idx="13"/>
          </p:nvPr>
        </p:nvSpPr>
        <p:spPr>
          <a:xfrm>
            <a:off x="344235" y="3233516"/>
            <a:ext cx="3349941" cy="2101455"/>
          </a:xfrm>
        </p:spPr>
        <p:txBody>
          <a:bodyPr/>
          <a:lstStyle/>
          <a:p>
            <a:r>
              <a:rPr lang="uk-UA" sz="1800" i="1" dirty="0">
                <a:solidFill>
                  <a:schemeClr val="tx2"/>
                </a:solidFill>
                <a:latin typeface="Overpass Light"/>
                <a:cs typeface="Overpass Light"/>
              </a:rPr>
              <a:t>«Те, що значить найбільше, ніколи не повинно підпорядковуватися тому, що значить найменше»</a:t>
            </a:r>
            <a:endParaRPr lang="es-ES" dirty="0">
              <a:solidFill>
                <a:schemeClr val="tx2"/>
              </a:solidFill>
              <a:latin typeface="Overpass Light"/>
              <a:cs typeface="Overpass Light"/>
            </a:endParaRPr>
          </a:p>
          <a:p>
            <a:pPr marL="184150" indent="0" algn="ctr">
              <a:lnSpc>
                <a:spcPct val="70000"/>
              </a:lnSpc>
              <a:buNone/>
            </a:pPr>
            <a:r>
              <a:rPr lang="uk-UA" sz="1400" dirty="0">
                <a:solidFill>
                  <a:schemeClr val="tx2"/>
                </a:solidFill>
              </a:rPr>
              <a:t>Йоганн-Вольфганг </a:t>
            </a:r>
            <a:r>
              <a:rPr lang="ru-RU" sz="1400" dirty="0" err="1">
                <a:solidFill>
                  <a:schemeClr val="tx2"/>
                </a:solidFill>
              </a:rPr>
              <a:t>Ґете</a:t>
            </a:r>
            <a:endParaRPr lang="es-ES" sz="1400" dirty="0">
              <a:solidFill>
                <a:schemeClr val="tx2"/>
              </a:solidFill>
              <a:latin typeface="Overpass Light"/>
            </a:endParaRPr>
          </a:p>
        </p:txBody>
      </p:sp>
      <p:pic>
        <p:nvPicPr>
          <p:cNvPr id="8" name="Picture 7">
            <a:extLst>
              <a:ext uri="{FF2B5EF4-FFF2-40B4-BE49-F238E27FC236}">
                <a16:creationId xmlns:a16="http://schemas.microsoft.com/office/drawing/2014/main" id="{B85CC5FE-1AAC-9447-B5D0-D74417B5F5AF}"/>
              </a:ext>
            </a:extLst>
          </p:cNvPr>
          <p:cNvPicPr>
            <a:picLocks noChangeAspect="1"/>
          </p:cNvPicPr>
          <p:nvPr/>
        </p:nvPicPr>
        <p:blipFill>
          <a:blip r:embed="rId3"/>
          <a:stretch>
            <a:fillRect/>
          </a:stretch>
        </p:blipFill>
        <p:spPr>
          <a:xfrm>
            <a:off x="5191210" y="2792310"/>
            <a:ext cx="5735291" cy="3544992"/>
          </a:xfrm>
          <a:prstGeom prst="rect">
            <a:avLst/>
          </a:prstGeom>
        </p:spPr>
      </p:pic>
      <p:pic>
        <p:nvPicPr>
          <p:cNvPr id="11" name="Picture 10">
            <a:extLst>
              <a:ext uri="{FF2B5EF4-FFF2-40B4-BE49-F238E27FC236}">
                <a16:creationId xmlns:a16="http://schemas.microsoft.com/office/drawing/2014/main" id="{97A32F4B-F11D-F944-ABA5-193B9542B2C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7541" y="1959206"/>
            <a:ext cx="2725436" cy="692077"/>
          </a:xfrm>
          <a:prstGeom prst="rect">
            <a:avLst/>
          </a:prstGeom>
        </p:spPr>
      </p:pic>
    </p:spTree>
    <p:extLst>
      <p:ext uri="{BB962C8B-B14F-4D97-AF65-F5344CB8AC3E}">
        <p14:creationId xmlns:p14="http://schemas.microsoft.com/office/powerpoint/2010/main" val="17016036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93</a:t>
            </a:fld>
            <a:endParaRPr lang="en-GB"/>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0538" y="1937136"/>
            <a:ext cx="6615330" cy="3788385"/>
          </a:xfrm>
          <a:prstGeom prst="rect">
            <a:avLst/>
          </a:prstGeom>
        </p:spPr>
      </p:pic>
      <p:sp>
        <p:nvSpPr>
          <p:cNvPr id="3" name="Rectángulo 2"/>
          <p:cNvSpPr/>
          <p:nvPr/>
        </p:nvSpPr>
        <p:spPr>
          <a:xfrm>
            <a:off x="611541" y="1350889"/>
            <a:ext cx="7793566" cy="477054"/>
          </a:xfrm>
          <a:prstGeom prst="rect">
            <a:avLst/>
          </a:prstGeom>
        </p:spPr>
        <p:txBody>
          <a:bodyPr wrap="square">
            <a:spAutoFit/>
          </a:bodyPr>
          <a:lstStyle/>
          <a:p>
            <a:r>
              <a:rPr lang="nl-NL" altLang="en-US" sz="2500" dirty="0">
                <a:solidFill>
                  <a:schemeClr val="accent1"/>
                </a:solidFill>
                <a:latin typeface="Overpass Bold"/>
                <a:cs typeface="Overpass Bold"/>
              </a:rPr>
              <a:t>1. </a:t>
            </a:r>
            <a:r>
              <a:rPr lang="uk-UA" altLang="en-US" sz="2500" dirty="0">
                <a:solidFill>
                  <a:schemeClr val="accent1"/>
                </a:solidFill>
                <a:latin typeface="Overpass Bold"/>
                <a:cs typeface="Overpass Bold"/>
              </a:rPr>
              <a:t>Усунення небезпечного фактора</a:t>
            </a:r>
            <a:endParaRPr lang="es-ES" sz="2500" dirty="0">
              <a:latin typeface="Overpass Bold"/>
              <a:cs typeface="Overpass Bold"/>
            </a:endParaRPr>
          </a:p>
        </p:txBody>
      </p:sp>
      <p:sp>
        <p:nvSpPr>
          <p:cNvPr id="8" name="CuadroTexto 7"/>
          <p:cNvSpPr txBox="1"/>
          <p:nvPr/>
        </p:nvSpPr>
        <p:spPr>
          <a:xfrm>
            <a:off x="711382" y="2086583"/>
            <a:ext cx="4034245" cy="1200329"/>
          </a:xfrm>
          <a:prstGeom prst="rect">
            <a:avLst/>
          </a:prstGeom>
          <a:noFill/>
        </p:spPr>
        <p:txBody>
          <a:bodyPr wrap="square" rtlCol="0">
            <a:spAutoFit/>
          </a:bodyPr>
          <a:lstStyle/>
          <a:p>
            <a:pPr marL="0" lvl="1" indent="0">
              <a:buNone/>
            </a:pPr>
            <a:r>
              <a:rPr lang="uk-UA" altLang="en-US" dirty="0">
                <a:solidFill>
                  <a:schemeClr val="tx2"/>
                </a:solidFill>
                <a:latin typeface="Overpass Light"/>
                <a:cs typeface="Overpass Light"/>
              </a:rPr>
              <a:t>У всіх можливих випадках найкращим способом контролю ризику є повне усунення небезпечного предмета, речовини або методу роботи</a:t>
            </a:r>
            <a:endParaRPr lang="en-GB" altLang="en-US" sz="3200" dirty="0">
              <a:solidFill>
                <a:schemeClr val="tx2"/>
              </a:solidFill>
              <a:latin typeface="Overpass Light"/>
              <a:cs typeface="Overpass Light"/>
            </a:endParaRPr>
          </a:p>
        </p:txBody>
      </p:sp>
      <p:pic>
        <p:nvPicPr>
          <p:cNvPr id="9" name="Picture 8">
            <a:extLst>
              <a:ext uri="{FF2B5EF4-FFF2-40B4-BE49-F238E27FC236}">
                <a16:creationId xmlns:a16="http://schemas.microsoft.com/office/drawing/2014/main" id="{9ED7933C-5047-304B-8380-A8326772EF01}"/>
              </a:ext>
            </a:extLst>
          </p:cNvPr>
          <p:cNvPicPr>
            <a:picLocks noChangeAspect="1"/>
          </p:cNvPicPr>
          <p:nvPr/>
        </p:nvPicPr>
        <p:blipFill>
          <a:blip r:embed="rId4"/>
          <a:stretch>
            <a:fillRect/>
          </a:stretch>
        </p:blipFill>
        <p:spPr>
          <a:xfrm>
            <a:off x="7314546" y="2567604"/>
            <a:ext cx="4541364" cy="2807024"/>
          </a:xfrm>
          <a:prstGeom prst="rect">
            <a:avLst/>
          </a:prstGeom>
        </p:spPr>
      </p:pic>
      <p:pic>
        <p:nvPicPr>
          <p:cNvPr id="11" name="Picture 10">
            <a:extLst>
              <a:ext uri="{FF2B5EF4-FFF2-40B4-BE49-F238E27FC236}">
                <a16:creationId xmlns:a16="http://schemas.microsoft.com/office/drawing/2014/main" id="{F2C01C2D-35E7-6348-936C-4854E9B529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58070" y="1827943"/>
            <a:ext cx="2037080" cy="517281"/>
          </a:xfrm>
          <a:prstGeom prst="rect">
            <a:avLst/>
          </a:prstGeom>
        </p:spPr>
      </p:pic>
    </p:spTree>
    <p:extLst>
      <p:ext uri="{BB962C8B-B14F-4D97-AF65-F5344CB8AC3E}">
        <p14:creationId xmlns:p14="http://schemas.microsoft.com/office/powerpoint/2010/main" val="358948962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94</a:t>
            </a:fld>
            <a:endParaRPr lang="en-GB"/>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30525" y="2446510"/>
            <a:ext cx="4284021" cy="3890792"/>
          </a:xfrm>
          <a:prstGeom prst="rect">
            <a:avLst/>
          </a:prstGeom>
        </p:spPr>
      </p:pic>
      <p:sp>
        <p:nvSpPr>
          <p:cNvPr id="3" name="Rectángulo 2"/>
          <p:cNvSpPr/>
          <p:nvPr/>
        </p:nvSpPr>
        <p:spPr>
          <a:xfrm>
            <a:off x="611541" y="1351284"/>
            <a:ext cx="7793566" cy="477054"/>
          </a:xfrm>
          <a:prstGeom prst="rect">
            <a:avLst/>
          </a:prstGeom>
        </p:spPr>
        <p:txBody>
          <a:bodyPr wrap="square">
            <a:spAutoFit/>
          </a:bodyPr>
          <a:lstStyle/>
          <a:p>
            <a:r>
              <a:rPr lang="nl-NL" altLang="en-US" sz="2500" dirty="0">
                <a:solidFill>
                  <a:schemeClr val="accent1"/>
                </a:solidFill>
                <a:latin typeface="Overpass Bold"/>
                <a:cs typeface="Overpass Bold"/>
              </a:rPr>
              <a:t>2. </a:t>
            </a:r>
            <a:r>
              <a:rPr lang="uk-UA" altLang="en-US" sz="2500" dirty="0">
                <a:solidFill>
                  <a:schemeClr val="accent1"/>
                </a:solidFill>
                <a:latin typeface="Overpass Bold"/>
                <a:cs typeface="Overpass Bold"/>
              </a:rPr>
              <a:t>Заміна небезпечного фактора</a:t>
            </a:r>
            <a:endParaRPr lang="es-ES" sz="2500" dirty="0">
              <a:latin typeface="Overpass Bold"/>
              <a:cs typeface="Overpass Bold"/>
            </a:endParaRPr>
          </a:p>
        </p:txBody>
      </p:sp>
      <p:sp>
        <p:nvSpPr>
          <p:cNvPr id="8" name="CuadroTexto 7"/>
          <p:cNvSpPr txBox="1"/>
          <p:nvPr/>
        </p:nvSpPr>
        <p:spPr>
          <a:xfrm>
            <a:off x="711383" y="2196960"/>
            <a:ext cx="3014938" cy="2862322"/>
          </a:xfrm>
          <a:prstGeom prst="rect">
            <a:avLst/>
          </a:prstGeom>
          <a:noFill/>
        </p:spPr>
        <p:txBody>
          <a:bodyPr wrap="square" rtlCol="0">
            <a:spAutoFit/>
          </a:bodyPr>
          <a:lstStyle/>
          <a:p>
            <a:r>
              <a:rPr lang="uk-UA" dirty="0">
                <a:solidFill>
                  <a:schemeClr val="tx2"/>
                </a:solidFill>
                <a:latin typeface="Overpass Light"/>
                <a:cs typeface="Overpass Light"/>
              </a:rPr>
              <a:t>Якщо повністю позбутися небезпечного фактора неможливо, найефективніший варіант максимального зменшення ризику — замінити небезпечну</a:t>
            </a:r>
            <a:r>
              <a:rPr lang="en-US" dirty="0">
                <a:solidFill>
                  <a:schemeClr val="tx2"/>
                </a:solidFill>
                <a:latin typeface="Overpass Light"/>
                <a:cs typeface="Overpass Light"/>
              </a:rPr>
              <a:t> </a:t>
            </a:r>
            <a:r>
              <a:rPr lang="uk-UA" dirty="0">
                <a:solidFill>
                  <a:schemeClr val="tx2"/>
                </a:solidFill>
                <a:latin typeface="Overpass Light"/>
                <a:cs typeface="Overpass Light"/>
              </a:rPr>
              <a:t>речовину, процес або метод роботи безпечнішою, нешкідливою альтернативою</a:t>
            </a:r>
            <a:endParaRPr lang="en-GB" dirty="0">
              <a:solidFill>
                <a:schemeClr val="tx2"/>
              </a:solidFill>
              <a:latin typeface="Overpass Light"/>
              <a:cs typeface="Overpass Light"/>
            </a:endParaRPr>
          </a:p>
        </p:txBody>
      </p:sp>
      <p:pic>
        <p:nvPicPr>
          <p:cNvPr id="9" name="Picture 8">
            <a:extLst>
              <a:ext uri="{FF2B5EF4-FFF2-40B4-BE49-F238E27FC236}">
                <a16:creationId xmlns:a16="http://schemas.microsoft.com/office/drawing/2014/main" id="{A53B99E4-5377-3C45-BE3B-22DEE5AAE428}"/>
              </a:ext>
            </a:extLst>
          </p:cNvPr>
          <p:cNvPicPr>
            <a:picLocks noChangeAspect="1"/>
          </p:cNvPicPr>
          <p:nvPr/>
        </p:nvPicPr>
        <p:blipFill>
          <a:blip r:embed="rId4"/>
          <a:stretch>
            <a:fillRect/>
          </a:stretch>
        </p:blipFill>
        <p:spPr>
          <a:xfrm>
            <a:off x="7314546" y="2567604"/>
            <a:ext cx="4541364" cy="2807024"/>
          </a:xfrm>
          <a:prstGeom prst="rect">
            <a:avLst/>
          </a:prstGeom>
        </p:spPr>
      </p:pic>
      <p:pic>
        <p:nvPicPr>
          <p:cNvPr id="10" name="Picture 9">
            <a:extLst>
              <a:ext uri="{FF2B5EF4-FFF2-40B4-BE49-F238E27FC236}">
                <a16:creationId xmlns:a16="http://schemas.microsoft.com/office/drawing/2014/main" id="{BB7F4452-A050-E04C-992B-4A64925308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58070" y="1827943"/>
            <a:ext cx="2037080" cy="517281"/>
          </a:xfrm>
          <a:prstGeom prst="rect">
            <a:avLst/>
          </a:prstGeom>
        </p:spPr>
      </p:pic>
    </p:spTree>
    <p:extLst>
      <p:ext uri="{BB962C8B-B14F-4D97-AF65-F5344CB8AC3E}">
        <p14:creationId xmlns:p14="http://schemas.microsoft.com/office/powerpoint/2010/main" val="41957704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uk-UA" altLang="pt-BR" b="0" dirty="0">
                <a:cs typeface="Overpass Bold"/>
              </a:rPr>
              <a:t>Заміна небезпечних факторів</a:t>
            </a:r>
            <a:r>
              <a:rPr lang="en-US" altLang="pt-BR" b="0" dirty="0">
                <a:cs typeface="Overpass Bold"/>
              </a:rPr>
              <a:t> </a:t>
            </a:r>
            <a:r>
              <a:rPr lang="uk-UA" altLang="pt-BR" b="0" dirty="0">
                <a:cs typeface="Overpass Bold"/>
              </a:rPr>
              <a:t>у робочих зонах</a:t>
            </a:r>
            <a:endParaRPr lang="en-GB" b="0" dirty="0"/>
          </a:p>
        </p:txBody>
      </p:sp>
      <p:sp>
        <p:nvSpPr>
          <p:cNvPr id="3" name="Content Placeholder 2"/>
          <p:cNvSpPr>
            <a:spLocks noGrp="1"/>
          </p:cNvSpPr>
          <p:nvPr>
            <p:ph sz="half" idx="1"/>
          </p:nvPr>
        </p:nvSpPr>
        <p:spPr>
          <a:xfrm>
            <a:off x="490539" y="2393949"/>
            <a:ext cx="4855832" cy="3564415"/>
          </a:xfrm>
        </p:spPr>
        <p:txBody>
          <a:bodyPr/>
          <a:lstStyle/>
          <a:p>
            <a:pPr lvl="2">
              <a:buFont typeface="Lucida Grande"/>
              <a:buChar char="▶"/>
            </a:pPr>
            <a:r>
              <a:rPr lang="uk-UA" dirty="0">
                <a:solidFill>
                  <a:schemeClr val="tx2"/>
                </a:solidFill>
                <a:latin typeface="Overpass Light" panose="00000400000000000000" pitchFamily="2" charset="0"/>
                <a:cs typeface="Overpass "/>
              </a:rPr>
              <a:t>Пестициди: розгляньте найменш токсичні</a:t>
            </a:r>
            <a:endParaRPr lang="en-US" dirty="0">
              <a:solidFill>
                <a:schemeClr val="tx2"/>
              </a:solidFill>
              <a:latin typeface="Overpass Light" panose="00000400000000000000" pitchFamily="2" charset="0"/>
              <a:cs typeface="Overpass "/>
            </a:endParaRPr>
          </a:p>
          <a:p>
            <a:pPr lvl="2">
              <a:buFont typeface="Lucida Grande"/>
              <a:buChar char="▶"/>
            </a:pPr>
            <a:r>
              <a:rPr lang="uk-UA" dirty="0">
                <a:solidFill>
                  <a:schemeClr val="tx2"/>
                </a:solidFill>
                <a:latin typeface="Overpass Light" panose="00000400000000000000" pitchFamily="2" charset="0"/>
                <a:cs typeface="Overpass "/>
              </a:rPr>
              <a:t>Будівельні матеріали: використовуйте замість азбесту неволокнисті альтернативи, що характеризуються низьким ризиком</a:t>
            </a:r>
            <a:endParaRPr lang="en-US" dirty="0">
              <a:solidFill>
                <a:schemeClr val="tx2"/>
              </a:solidFill>
              <a:latin typeface="Overpass Light" panose="00000400000000000000" pitchFamily="2" charset="0"/>
              <a:cs typeface="Overpass "/>
            </a:endParaRPr>
          </a:p>
          <a:p>
            <a:pPr lvl="2">
              <a:buFont typeface="Lucida Grande"/>
              <a:buChar char="▶"/>
            </a:pPr>
            <a:r>
              <a:rPr lang="uk-UA" dirty="0">
                <a:solidFill>
                  <a:schemeClr val="tx2"/>
                </a:solidFill>
                <a:latin typeface="Overpass Light" panose="00000400000000000000" pitchFamily="2" charset="0"/>
                <a:cs typeface="Overpass "/>
              </a:rPr>
              <a:t>Замініть шумну машину тихішою</a:t>
            </a:r>
            <a:endParaRPr lang="en-US" dirty="0">
              <a:solidFill>
                <a:schemeClr val="tx2"/>
              </a:solidFill>
              <a:latin typeface="Overpass Light" panose="00000400000000000000" pitchFamily="2" charset="0"/>
              <a:cs typeface="Overpass "/>
            </a:endParaRPr>
          </a:p>
          <a:p>
            <a:pPr lvl="2">
              <a:buFont typeface="Lucida Grande"/>
              <a:buChar char="▶"/>
            </a:pPr>
            <a:r>
              <a:rPr lang="uk-UA" dirty="0">
                <a:solidFill>
                  <a:schemeClr val="tx2"/>
                </a:solidFill>
                <a:latin typeface="Overpass Light" panose="00000400000000000000" pitchFamily="2" charset="0"/>
                <a:cs typeface="Overpass "/>
              </a:rPr>
              <a:t>Використовуйте фарби, емалі та пігменти без вмісту свинцю</a:t>
            </a:r>
            <a:endParaRPr lang="en-US" dirty="0">
              <a:solidFill>
                <a:schemeClr val="tx2"/>
              </a:solidFill>
              <a:latin typeface="Overpass Light" panose="00000400000000000000" pitchFamily="2" charset="0"/>
              <a:cs typeface="Overpass "/>
            </a:endParaRPr>
          </a:p>
          <a:p>
            <a:pPr lvl="2">
              <a:buFont typeface="Lucida Grande"/>
              <a:buChar char="▶"/>
            </a:pPr>
            <a:r>
              <a:rPr lang="uk-UA" dirty="0">
                <a:solidFill>
                  <a:schemeClr val="tx2"/>
                </a:solidFill>
                <a:latin typeface="Overpass Light" panose="00000400000000000000" pitchFamily="2" charset="0"/>
                <a:cs typeface="Overpass "/>
              </a:rPr>
              <a:t>Використовуйте синтетичні шліфувальні кола, а не кола з піщанику</a:t>
            </a:r>
            <a:endParaRPr lang="en-US" dirty="0">
              <a:solidFill>
                <a:schemeClr val="tx2"/>
              </a:solidFill>
              <a:latin typeface="Overpass Light" panose="00000400000000000000" pitchFamily="2" charset="0"/>
              <a:cs typeface="Overpass "/>
            </a:endParaRPr>
          </a:p>
          <a:p>
            <a:pPr lvl="2">
              <a:buFont typeface="Lucida Grande"/>
              <a:buChar char="▶"/>
            </a:pPr>
            <a:r>
              <a:rPr lang="uk-UA" dirty="0">
                <a:solidFill>
                  <a:schemeClr val="tx2"/>
                </a:solidFill>
                <a:latin typeface="Overpass Light" panose="00000400000000000000" pitchFamily="2" charset="0"/>
                <a:cs typeface="Overpass "/>
              </a:rPr>
              <a:t>Використовуйте гранули, а не порошок, щоб зменшити ризик вдихання</a:t>
            </a:r>
          </a:p>
          <a:p>
            <a:pPr marL="285750" indent="-285750">
              <a:buClr>
                <a:schemeClr val="accent2"/>
              </a:buClr>
              <a:buFont typeface="Lucida Grande"/>
              <a:buChar char="▶"/>
            </a:pPr>
            <a:endParaRPr lang="en-GB" b="0" dirty="0">
              <a:solidFill>
                <a:schemeClr val="tx1"/>
              </a:solidFill>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95</a:t>
            </a:fld>
            <a:endParaRPr lang="en-GB"/>
          </a:p>
        </p:txBody>
      </p:sp>
      <p:pic>
        <p:nvPicPr>
          <p:cNvPr id="9" name="Picture 8">
            <a:extLst>
              <a:ext uri="{FF2B5EF4-FFF2-40B4-BE49-F238E27FC236}">
                <a16:creationId xmlns:a16="http://schemas.microsoft.com/office/drawing/2014/main" id="{BD1AEC1F-B6F8-0D44-A8EE-EB80FD562F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0784" y="2393949"/>
            <a:ext cx="6489721" cy="3100271"/>
          </a:xfrm>
          <a:prstGeom prst="rect">
            <a:avLst/>
          </a:prstGeom>
        </p:spPr>
      </p:pic>
    </p:spTree>
    <p:extLst>
      <p:ext uri="{BB962C8B-B14F-4D97-AF65-F5344CB8AC3E}">
        <p14:creationId xmlns:p14="http://schemas.microsoft.com/office/powerpoint/2010/main" val="203543835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96</a:t>
            </a:fld>
            <a:endParaRPr lang="en-GB"/>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9655" y="1186306"/>
            <a:ext cx="6098143" cy="3887465"/>
          </a:xfrm>
          <a:prstGeom prst="rect">
            <a:avLst/>
          </a:prstGeom>
        </p:spPr>
      </p:pic>
      <p:sp>
        <p:nvSpPr>
          <p:cNvPr id="3" name="Rectángulo 2"/>
          <p:cNvSpPr/>
          <p:nvPr/>
        </p:nvSpPr>
        <p:spPr>
          <a:xfrm>
            <a:off x="611541" y="1422778"/>
            <a:ext cx="7793566" cy="477054"/>
          </a:xfrm>
          <a:prstGeom prst="rect">
            <a:avLst/>
          </a:prstGeom>
        </p:spPr>
        <p:txBody>
          <a:bodyPr wrap="square">
            <a:spAutoFit/>
          </a:bodyPr>
          <a:lstStyle/>
          <a:p>
            <a:r>
              <a:rPr lang="nl-NL" altLang="en-US" sz="2500" dirty="0">
                <a:solidFill>
                  <a:schemeClr val="accent1"/>
                </a:solidFill>
                <a:latin typeface="Overpass Bold"/>
                <a:cs typeface="Overpass Bold"/>
              </a:rPr>
              <a:t>3. </a:t>
            </a:r>
            <a:r>
              <a:rPr lang="uk-UA" altLang="en-US" sz="2500" dirty="0">
                <a:solidFill>
                  <a:srgbClr val="1E2DBE"/>
                </a:solidFill>
                <a:latin typeface="Overpass Bold"/>
                <a:cs typeface="Overpass Bold"/>
              </a:rPr>
              <a:t>Технічні заходи з контролю</a:t>
            </a:r>
            <a:endParaRPr lang="es-ES" sz="2500" dirty="0">
              <a:solidFill>
                <a:srgbClr val="1E2DBE"/>
              </a:solidFill>
              <a:latin typeface="Overpass Bold"/>
              <a:cs typeface="Overpass Bold"/>
            </a:endParaRPr>
          </a:p>
        </p:txBody>
      </p:sp>
      <p:sp>
        <p:nvSpPr>
          <p:cNvPr id="8" name="CuadroTexto 7"/>
          <p:cNvSpPr txBox="1"/>
          <p:nvPr/>
        </p:nvSpPr>
        <p:spPr>
          <a:xfrm>
            <a:off x="618269" y="5180578"/>
            <a:ext cx="10794630" cy="923330"/>
          </a:xfrm>
          <a:prstGeom prst="rect">
            <a:avLst/>
          </a:prstGeom>
          <a:noFill/>
        </p:spPr>
        <p:txBody>
          <a:bodyPr wrap="square" rtlCol="0">
            <a:spAutoFit/>
          </a:bodyPr>
          <a:lstStyle/>
          <a:p>
            <a:pPr marL="0" lvl="1" indent="0">
              <a:buNone/>
            </a:pPr>
            <a:r>
              <a:rPr lang="uk-UA" dirty="0">
                <a:solidFill>
                  <a:schemeClr val="tx2"/>
                </a:solidFill>
                <a:latin typeface="Overpass Light"/>
                <a:cs typeface="Overpass Light"/>
              </a:rPr>
              <a:t>Якщо усунути або замінити небезпечні речовини практично неможливо, слід застосувати технічні заходи для попередження контакту з небезпечним фактором, повністю ізолювавши його, щоб працівник не потрапив під його дію</a:t>
            </a:r>
            <a:endParaRPr lang="en-GB" altLang="en-US" sz="3200" dirty="0">
              <a:latin typeface="Overpass Light"/>
              <a:cs typeface="Overpass Light"/>
            </a:endParaRPr>
          </a:p>
        </p:txBody>
      </p:sp>
      <p:pic>
        <p:nvPicPr>
          <p:cNvPr id="9" name="Picture 8">
            <a:extLst>
              <a:ext uri="{FF2B5EF4-FFF2-40B4-BE49-F238E27FC236}">
                <a16:creationId xmlns:a16="http://schemas.microsoft.com/office/drawing/2014/main" id="{9D901E08-660E-9640-8F6C-CA3104E587B1}"/>
              </a:ext>
            </a:extLst>
          </p:cNvPr>
          <p:cNvPicPr>
            <a:picLocks noChangeAspect="1"/>
          </p:cNvPicPr>
          <p:nvPr/>
        </p:nvPicPr>
        <p:blipFill>
          <a:blip r:embed="rId4"/>
          <a:stretch>
            <a:fillRect/>
          </a:stretch>
        </p:blipFill>
        <p:spPr>
          <a:xfrm>
            <a:off x="7314546" y="2058318"/>
            <a:ext cx="4541364" cy="2807024"/>
          </a:xfrm>
          <a:prstGeom prst="rect">
            <a:avLst/>
          </a:prstGeom>
        </p:spPr>
      </p:pic>
      <p:pic>
        <p:nvPicPr>
          <p:cNvPr id="10" name="Picture 9">
            <a:extLst>
              <a:ext uri="{FF2B5EF4-FFF2-40B4-BE49-F238E27FC236}">
                <a16:creationId xmlns:a16="http://schemas.microsoft.com/office/drawing/2014/main" id="{1AF20851-0CC8-8F42-A9C7-72AE15261B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58070" y="1318657"/>
            <a:ext cx="2037080" cy="517281"/>
          </a:xfrm>
          <a:prstGeom prst="rect">
            <a:avLst/>
          </a:prstGeom>
        </p:spPr>
      </p:pic>
    </p:spTree>
    <p:extLst>
      <p:ext uri="{BB962C8B-B14F-4D97-AF65-F5344CB8AC3E}">
        <p14:creationId xmlns:p14="http://schemas.microsoft.com/office/powerpoint/2010/main" val="3613473259"/>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solidFill>
                  <a:srgbClr val="1E2DBE"/>
                </a:solidFill>
                <a:cs typeface="Overpass Bold"/>
              </a:rPr>
              <a:t>Типи технічних заходів із контролю</a:t>
            </a:r>
            <a:endParaRPr lang="es-ES" b="0" dirty="0">
              <a:solidFill>
                <a:srgbClr val="1E2DBE"/>
              </a:solidFill>
              <a:cs typeface="Overpass Bold"/>
            </a:endParaRPr>
          </a:p>
        </p:txBody>
      </p:sp>
      <p:sp>
        <p:nvSpPr>
          <p:cNvPr id="3" name="Marcador de contenido 2"/>
          <p:cNvSpPr>
            <a:spLocks noGrp="1"/>
          </p:cNvSpPr>
          <p:nvPr>
            <p:ph idx="1"/>
          </p:nvPr>
        </p:nvSpPr>
        <p:spPr/>
        <p:txBody>
          <a:bodyPr/>
          <a:lstStyle/>
          <a:p>
            <a:pPr eaLnBrk="0" fontAlgn="base" hangingPunct="0">
              <a:lnSpc>
                <a:spcPct val="150000"/>
              </a:lnSpc>
              <a:spcBef>
                <a:spcPct val="0"/>
              </a:spcBef>
              <a:spcAft>
                <a:spcPct val="0"/>
              </a:spcAft>
              <a:buClr>
                <a:schemeClr val="accent2"/>
              </a:buClr>
            </a:pPr>
            <a:r>
              <a:rPr lang="uk-UA" altLang="pt-BR" dirty="0"/>
              <a:t>Внесення змін у робочій зоні чи в технологічний процес</a:t>
            </a:r>
            <a:endParaRPr lang="en-US" b="0" dirty="0">
              <a:cs typeface="Arial" panose="020B0604020202020204" pitchFamily="34" charset="0"/>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Внесення змін у робочій зоні або в способі виконання робочого завдання чи процесу для зменшення ризику</a:t>
            </a:r>
            <a:endParaRPr lang="en-US" b="0" dirty="0">
              <a:solidFill>
                <a:schemeClr val="tx2"/>
              </a:solidFill>
              <a:latin typeface="Overpass Light"/>
              <a:cs typeface="Overpass Light"/>
            </a:endParaRPr>
          </a:p>
          <a:p>
            <a:pPr eaLnBrk="0" fontAlgn="base" hangingPunct="0">
              <a:lnSpc>
                <a:spcPct val="150000"/>
              </a:lnSpc>
              <a:spcBef>
                <a:spcPct val="0"/>
              </a:spcBef>
              <a:spcAft>
                <a:spcPct val="0"/>
              </a:spcAft>
              <a:buClr>
                <a:schemeClr val="accent2"/>
              </a:buClr>
            </a:pPr>
            <a:endParaRPr lang="en-US" altLang="pt-BR" dirty="0"/>
          </a:p>
          <a:p>
            <a:pPr eaLnBrk="0" fontAlgn="base" hangingPunct="0">
              <a:lnSpc>
                <a:spcPct val="150000"/>
              </a:lnSpc>
              <a:spcBef>
                <a:spcPct val="0"/>
              </a:spcBef>
              <a:spcAft>
                <a:spcPct val="0"/>
              </a:spcAft>
              <a:buClr>
                <a:schemeClr val="accent2"/>
              </a:buClr>
            </a:pPr>
            <a:r>
              <a:rPr lang="uk-UA" altLang="pt-BR" dirty="0">
                <a:cs typeface="Overpass Bold"/>
              </a:rPr>
              <a:t>Приклади</a:t>
            </a:r>
            <a:endParaRPr lang="en-US" b="0" dirty="0">
              <a:solidFill>
                <a:schemeClr val="tx2"/>
              </a:solidFill>
              <a:cs typeface="Overpass Bold"/>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Зміна конструкції робочого місця для зменшення небезпечних ергономічних факторів</a:t>
            </a:r>
            <a:endParaRPr lang="en-US" b="0" dirty="0">
              <a:solidFill>
                <a:schemeClr val="tx2"/>
              </a:solidFill>
              <a:latin typeface="Overpass Light"/>
              <a:cs typeface="Overpass Light"/>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Зниження температури процесу для зменшення викиду пари</a:t>
            </a: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Автоматизація – знижує імовірність контакту</a:t>
            </a:r>
            <a:endParaRPr lang="en-US" altLang="pt-BR"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97</a:t>
            </a:fld>
            <a:endParaRPr lang="en-GB"/>
          </a:p>
        </p:txBody>
      </p:sp>
      <p:sp>
        <p:nvSpPr>
          <p:cNvPr id="11" name="Marcador de texto 10"/>
          <p:cNvSpPr>
            <a:spLocks noGrp="1"/>
          </p:cNvSpPr>
          <p:nvPr>
            <p:ph type="body" sz="quarter" idx="14"/>
          </p:nvPr>
        </p:nvSpPr>
        <p:spPr/>
        <p:txBody>
          <a:bodyPr/>
          <a:lstStyle/>
          <a:p>
            <a:r>
              <a:rPr lang="es-ES_tradnl" dirty="0"/>
              <a:t>Afroamericano Trabajando En Fórmula En El Centro Científico RF._.STUDIO</a:t>
            </a:r>
            <a:endParaRPr lang="es-ES" dirty="0"/>
          </a:p>
        </p:txBody>
      </p:sp>
      <p:pic>
        <p:nvPicPr>
          <p:cNvPr id="13"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7" name="Imagen 6" descr="97_slide_pictur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17077" y="1012588"/>
            <a:ext cx="4174923" cy="5845412"/>
          </a:xfrm>
          <a:prstGeom prst="rect">
            <a:avLst/>
          </a:prstGeom>
        </p:spPr>
      </p:pic>
      <p:sp>
        <p:nvSpPr>
          <p:cNvPr id="9" name="Triángulo rectángulo 8"/>
          <p:cNvSpPr/>
          <p:nvPr/>
        </p:nvSpPr>
        <p:spPr>
          <a:xfrm rot="10800000">
            <a:off x="8005057" y="978448"/>
            <a:ext cx="4186941" cy="2420888"/>
          </a:xfrm>
          <a:prstGeom prst="rtTriangl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s-ES" dirty="0"/>
          </a:p>
        </p:txBody>
      </p:sp>
      <p:pic>
        <p:nvPicPr>
          <p:cNvPr id="12" name="Picture 11">
            <a:extLst>
              <a:ext uri="{FF2B5EF4-FFF2-40B4-BE49-F238E27FC236}">
                <a16:creationId xmlns:a16="http://schemas.microsoft.com/office/drawing/2014/main" id="{118FD543-334B-406E-80D2-718E5A0D3C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09463" y="6519863"/>
            <a:ext cx="644400" cy="172266"/>
          </a:xfrm>
          <a:prstGeom prst="rect">
            <a:avLst/>
          </a:prstGeom>
        </p:spPr>
      </p:pic>
    </p:spTree>
    <p:extLst>
      <p:ext uri="{BB962C8B-B14F-4D97-AF65-F5344CB8AC3E}">
        <p14:creationId xmlns:p14="http://schemas.microsoft.com/office/powerpoint/2010/main" val="91600934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solidFill>
                  <a:srgbClr val="1E2DBE"/>
                </a:solidFill>
                <a:cs typeface="Overpass Bold"/>
              </a:rPr>
              <a:t>Типи технічних заходів із контролю</a:t>
            </a:r>
            <a:endParaRPr lang="es-ES" b="0" dirty="0">
              <a:cs typeface="Overpass Bold"/>
            </a:endParaRPr>
          </a:p>
        </p:txBody>
      </p:sp>
      <p:sp>
        <p:nvSpPr>
          <p:cNvPr id="3" name="Marcador de contenido 2"/>
          <p:cNvSpPr>
            <a:spLocks noGrp="1"/>
          </p:cNvSpPr>
          <p:nvPr>
            <p:ph idx="1"/>
          </p:nvPr>
        </p:nvSpPr>
        <p:spPr>
          <a:xfrm>
            <a:off x="490538" y="2143195"/>
            <a:ext cx="7311862" cy="3482975"/>
          </a:xfrm>
        </p:spPr>
        <p:txBody>
          <a:bodyPr/>
          <a:lstStyle/>
          <a:p>
            <a:pPr marL="285750" indent="-285750" eaLnBrk="0" fontAlgn="base" hangingPunct="0">
              <a:lnSpc>
                <a:spcPct val="12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Утримання небезпечного фактора «всередині», а працівника – «ззовні» (або навпаки)</a:t>
            </a:r>
            <a:endParaRPr lang="en-US" b="0" dirty="0">
              <a:solidFill>
                <a:schemeClr val="tx2"/>
              </a:solidFill>
              <a:latin typeface="Overpass Light"/>
              <a:cs typeface="Overpass Light"/>
            </a:endParaRPr>
          </a:p>
          <a:p>
            <a:pPr eaLnBrk="0" fontAlgn="base" hangingPunct="0">
              <a:lnSpc>
                <a:spcPct val="150000"/>
              </a:lnSpc>
              <a:spcBef>
                <a:spcPct val="0"/>
              </a:spcBef>
              <a:spcAft>
                <a:spcPct val="0"/>
              </a:spcAft>
              <a:buClr>
                <a:schemeClr val="accent2"/>
              </a:buClr>
            </a:pPr>
            <a:endParaRPr lang="en-US" altLang="pt-BR" dirty="0"/>
          </a:p>
          <a:p>
            <a:pPr eaLnBrk="0" fontAlgn="base" hangingPunct="0">
              <a:lnSpc>
                <a:spcPct val="150000"/>
              </a:lnSpc>
              <a:spcBef>
                <a:spcPct val="0"/>
              </a:spcBef>
              <a:spcAft>
                <a:spcPct val="0"/>
              </a:spcAft>
              <a:buClr>
                <a:schemeClr val="accent2"/>
              </a:buClr>
            </a:pPr>
            <a:r>
              <a:rPr lang="uk-UA" altLang="pt-BR" dirty="0">
                <a:cs typeface="Overpass Bold"/>
              </a:rPr>
              <a:t>Приклади</a:t>
            </a:r>
            <a:endParaRPr lang="en-US" b="0" dirty="0">
              <a:solidFill>
                <a:schemeClr val="tx2"/>
              </a:solidFill>
              <a:cs typeface="Overpass Bold"/>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Повне огородження рухомих частин машин</a:t>
            </a:r>
            <a:endParaRPr lang="en-US"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Повна герметизація токсичних рідин або газів</a:t>
            </a:r>
            <a:endParaRPr lang="en-US"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Запровадження рукавичних боксів для роботи з небезпечними мікроорганізмами, радіоізотопами або токсичними речовинами</a:t>
            </a:r>
            <a:endParaRPr lang="en-US"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Повна ізоляція процесів, що є джерелами шуму, високої температури чи тиску</a:t>
            </a:r>
            <a:endParaRPr lang="en-US"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endParaRPr lang="en-US" dirty="0">
              <a:solidFill>
                <a:prstClr val="black"/>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98</a:t>
            </a:fld>
            <a:endParaRPr lang="en-GB"/>
          </a:p>
        </p:txBody>
      </p:sp>
    </p:spTree>
    <p:extLst>
      <p:ext uri="{BB962C8B-B14F-4D97-AF65-F5344CB8AC3E}">
        <p14:creationId xmlns:p14="http://schemas.microsoft.com/office/powerpoint/2010/main" val="1162575861"/>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solidFill>
                  <a:srgbClr val="1E2DBE"/>
                </a:solidFill>
                <a:cs typeface="Overpass Bold"/>
              </a:rPr>
              <a:t>Типи технічних заходів із контролю</a:t>
            </a:r>
            <a:endParaRPr lang="es-ES" b="0" dirty="0">
              <a:cs typeface="Overpass Bold"/>
            </a:endParaRPr>
          </a:p>
        </p:txBody>
      </p:sp>
      <p:sp>
        <p:nvSpPr>
          <p:cNvPr id="3" name="Marcador de contenido 2"/>
          <p:cNvSpPr>
            <a:spLocks noGrp="1"/>
          </p:cNvSpPr>
          <p:nvPr>
            <p:ph idx="1"/>
          </p:nvPr>
        </p:nvSpPr>
        <p:spPr>
          <a:xfrm>
            <a:off x="490538" y="2143195"/>
            <a:ext cx="10287381" cy="3482975"/>
          </a:xfrm>
        </p:spPr>
        <p:txBody>
          <a:bodyPr/>
          <a:lstStyle/>
          <a:p>
            <a:pPr marL="285750" indent="-285750" eaLnBrk="0" fontAlgn="base" hangingPunct="0">
              <a:lnSpc>
                <a:spcPct val="12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Відокремлення небезпечного фактора від працівників, ізоляція маршруту, яким небезпечний фактор рухається до шляху (шляхів) впливу</a:t>
            </a:r>
            <a:endParaRPr lang="en-US" b="0" dirty="0">
              <a:solidFill>
                <a:srgbClr val="000000"/>
              </a:solidFill>
              <a:latin typeface="Overpass Light"/>
              <a:cs typeface="Overpass Light"/>
            </a:endParaRPr>
          </a:p>
          <a:p>
            <a:pPr eaLnBrk="0" fontAlgn="base" hangingPunct="0">
              <a:lnSpc>
                <a:spcPct val="150000"/>
              </a:lnSpc>
              <a:spcBef>
                <a:spcPts val="1200"/>
              </a:spcBef>
              <a:spcAft>
                <a:spcPct val="0"/>
              </a:spcAft>
              <a:buClr>
                <a:schemeClr val="accent2"/>
              </a:buClr>
            </a:pPr>
            <a:r>
              <a:rPr lang="uk-UA" altLang="pt-BR" dirty="0">
                <a:cs typeface="Overpass Bold"/>
              </a:rPr>
              <a:t>Приклади</a:t>
            </a:r>
            <a:endParaRPr lang="en-US" b="0" dirty="0">
              <a:solidFill>
                <a:schemeClr val="tx2"/>
              </a:solidFill>
              <a:cs typeface="Overpass Bold"/>
            </a:endParaRPr>
          </a:p>
          <a:p>
            <a:pPr marL="285750" indent="-285750" eaLnBrk="0" fontAlgn="base" hangingPunct="0">
              <a:lnSpc>
                <a:spcPct val="150000"/>
              </a:lnSpc>
              <a:spcBef>
                <a:spcPct val="0"/>
              </a:spcBef>
              <a:spcAft>
                <a:spcPct val="0"/>
              </a:spcAft>
              <a:buClr>
                <a:schemeClr val="accent2"/>
              </a:buClr>
              <a:buSzPct val="74000"/>
              <a:buFont typeface="Lucida Grande"/>
              <a:buChar char="►"/>
            </a:pPr>
            <a:r>
              <a:rPr lang="uk-UA" b="0" dirty="0">
                <a:solidFill>
                  <a:srgbClr val="000000"/>
                </a:solidFill>
                <a:latin typeface="Overpass Light"/>
                <a:cs typeface="Overpass Light"/>
              </a:rPr>
              <a:t>Захисна огорожа машин із блокуванням, огорожа з підсвіткою, захисні килимки з датчиками тиску</a:t>
            </a:r>
          </a:p>
          <a:p>
            <a:pPr marL="285750" indent="-285750" eaLnBrk="0" fontAlgn="base" hangingPunct="0">
              <a:lnSpc>
                <a:spcPct val="150000"/>
              </a:lnSpc>
              <a:spcBef>
                <a:spcPct val="0"/>
              </a:spcBef>
              <a:spcAft>
                <a:spcPct val="0"/>
              </a:spcAft>
              <a:buClr>
                <a:schemeClr val="accent2"/>
              </a:buClr>
              <a:buSzPct val="74000"/>
              <a:buFont typeface="Lucida Grande"/>
              <a:buChar char="►"/>
            </a:pPr>
            <a:r>
              <a:rPr lang="uk-UA" b="0" dirty="0">
                <a:solidFill>
                  <a:srgbClr val="000000"/>
                </a:solidFill>
                <a:latin typeface="Overpass Light"/>
                <a:cs typeface="Overpass Light"/>
              </a:rPr>
              <a:t>Ізоляція процесу в зоні, віддаленій від працівників, крім робіт із технічного обслуговування</a:t>
            </a:r>
          </a:p>
          <a:p>
            <a:pPr marL="285750" indent="-285750" eaLnBrk="0" fontAlgn="base" hangingPunct="0">
              <a:lnSpc>
                <a:spcPct val="150000"/>
              </a:lnSpc>
              <a:spcBef>
                <a:spcPct val="0"/>
              </a:spcBef>
              <a:spcAft>
                <a:spcPct val="0"/>
              </a:spcAft>
              <a:buClr>
                <a:schemeClr val="accent2"/>
              </a:buClr>
              <a:buSzPct val="74000"/>
              <a:buFont typeface="Lucida Grande"/>
              <a:buChar char="►"/>
            </a:pPr>
            <a:r>
              <a:rPr lang="uk-UA" b="0" dirty="0">
                <a:solidFill>
                  <a:srgbClr val="000000"/>
                </a:solidFill>
                <a:latin typeface="Overpass Light"/>
                <a:cs typeface="Overpass Light"/>
              </a:rPr>
              <a:t>Використання глушників як шумопоглинальних панелей, екранів для зварювання (захист перехожих)</a:t>
            </a:r>
            <a:endParaRPr lang="en-US" b="0" dirty="0">
              <a:solidFill>
                <a:srgbClr val="000000"/>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4000"/>
              <a:buFont typeface="Lucida Grande"/>
              <a:buChar char="►"/>
            </a:pPr>
            <a:r>
              <a:rPr lang="uk-UA" b="0" dirty="0">
                <a:solidFill>
                  <a:srgbClr val="000000"/>
                </a:solidFill>
                <a:latin typeface="Overpass Light"/>
                <a:cs typeface="Overpass Light"/>
              </a:rPr>
              <a:t>Освинцьовані двері для захисту від рентгенівських променів і (або) теплозахисні екрани</a:t>
            </a:r>
          </a:p>
          <a:p>
            <a:pPr marL="285750" indent="-285750" eaLnBrk="0" fontAlgn="base" hangingPunct="0">
              <a:lnSpc>
                <a:spcPct val="150000"/>
              </a:lnSpc>
              <a:spcBef>
                <a:spcPct val="0"/>
              </a:spcBef>
              <a:spcAft>
                <a:spcPct val="0"/>
              </a:spcAft>
              <a:buClr>
                <a:schemeClr val="accent2"/>
              </a:buClr>
              <a:buSzPct val="74000"/>
              <a:buFont typeface="Lucida Grande"/>
              <a:buChar char="►"/>
            </a:pPr>
            <a:r>
              <a:rPr lang="uk-UA" b="0" dirty="0">
                <a:solidFill>
                  <a:srgbClr val="000000"/>
                </a:solidFill>
                <a:latin typeface="Overpass Light"/>
                <a:cs typeface="Overpass Light"/>
              </a:rPr>
              <a:t>Локальна витяжна вентиляція – витягування забруднювача із</a:t>
            </a:r>
            <a:r>
              <a:rPr lang="en-US" b="0" dirty="0">
                <a:solidFill>
                  <a:srgbClr val="000000"/>
                </a:solidFill>
                <a:latin typeface="Overpass Light"/>
                <a:cs typeface="Overpass Light"/>
              </a:rPr>
              <a:t> </a:t>
            </a:r>
            <a:r>
              <a:rPr lang="uk-UA" b="0" dirty="0">
                <a:solidFill>
                  <a:srgbClr val="000000"/>
                </a:solidFill>
                <a:latin typeface="Overpass Light"/>
                <a:cs typeface="Overpass Light"/>
              </a:rPr>
              <a:t>зони дихання працівників</a:t>
            </a:r>
            <a:endParaRPr lang="en-US" dirty="0">
              <a:solidFill>
                <a:prstClr val="black"/>
              </a:solidFill>
              <a:latin typeface="Overpass Light"/>
              <a:cs typeface="Overpass Light"/>
            </a:endParaRPr>
          </a:p>
        </p:txBody>
      </p:sp>
      <p:sp>
        <p:nvSpPr>
          <p:cNvPr id="4" name="Marcador de fecha 3"/>
          <p:cNvSpPr>
            <a:spLocks noGrp="1"/>
          </p:cNvSpPr>
          <p:nvPr>
            <p:ph type="dt" sz="half" idx="10"/>
          </p:nvPr>
        </p:nvSpPr>
        <p:spPr/>
        <p:txBody>
          <a:bodyPr/>
          <a:lstStyle/>
          <a:p>
            <a:r>
              <a:rPr lang="en-GB" dirty="0"/>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99</a:t>
            </a:fld>
            <a:endParaRPr lang="en-GB"/>
          </a:p>
        </p:txBody>
      </p:sp>
    </p:spTree>
    <p:extLst>
      <p:ext uri="{BB962C8B-B14F-4D97-AF65-F5344CB8AC3E}">
        <p14:creationId xmlns:p14="http://schemas.microsoft.com/office/powerpoint/2010/main" val="348972891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noFill/>
        </p:spPr>
        <p:txBody>
          <a:bodyPr/>
          <a:lstStyle/>
          <a:p>
            <a:r>
              <a:rPr lang="uk-UA" sz="2800" b="0" dirty="0">
                <a:effectLst/>
                <a:latin typeface="Calibri" panose="020F0502020204030204" pitchFamily="34" charset="0"/>
                <a:ea typeface="Calibri" panose="020F0502020204030204" pitchFamily="34" charset="0"/>
              </a:rPr>
              <a:t>Відеофільм «Приклад огорожі машин та інших засобів безпеки»</a:t>
            </a:r>
            <a:endParaRPr lang="es-ES" b="0" dirty="0">
              <a:cs typeface="Overpass Bold"/>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100</a:t>
            </a:fld>
            <a:endParaRPr lang="en-GB"/>
          </a:p>
        </p:txBody>
      </p:sp>
      <p:pic>
        <p:nvPicPr>
          <p:cNvPr id="3" name="Захисні засоби на верстатах _ Safety features on machines">
            <a:hlinkClick r:id="" action="ppaction://media"/>
            <a:extLst>
              <a:ext uri="{FF2B5EF4-FFF2-40B4-BE49-F238E27FC236}">
                <a16:creationId xmlns:a16="http://schemas.microsoft.com/office/drawing/2014/main" id="{F3536F26-C343-4952-A46D-86DCE9C3517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483223" y="1914807"/>
            <a:ext cx="7043147" cy="3961770"/>
          </a:xfrm>
          <a:prstGeom prst="rect">
            <a:avLst/>
          </a:prstGeom>
        </p:spPr>
      </p:pic>
    </p:spTree>
    <p:extLst>
      <p:ext uri="{BB962C8B-B14F-4D97-AF65-F5344CB8AC3E}">
        <p14:creationId xmlns:p14="http://schemas.microsoft.com/office/powerpoint/2010/main" val="933722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222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0" dirty="0">
                <a:cs typeface="Overpass Bold"/>
              </a:rPr>
              <a:t>Технічні заходи з контролю</a:t>
            </a:r>
            <a:endParaRPr lang="es-ES" b="0" dirty="0">
              <a:cs typeface="Overpass Bold"/>
            </a:endParaRPr>
          </a:p>
        </p:txBody>
      </p:sp>
      <p:sp>
        <p:nvSpPr>
          <p:cNvPr id="3" name="Marcador de contenido 2"/>
          <p:cNvSpPr>
            <a:spLocks noGrp="1"/>
          </p:cNvSpPr>
          <p:nvPr>
            <p:ph idx="1"/>
          </p:nvPr>
        </p:nvSpPr>
        <p:spPr>
          <a:xfrm>
            <a:off x="490539" y="2143196"/>
            <a:ext cx="5806089" cy="3840958"/>
          </a:xfrm>
        </p:spPr>
        <p:txBody>
          <a:bodyPr/>
          <a:lstStyle/>
          <a:p>
            <a:pPr>
              <a:lnSpc>
                <a:spcPct val="107000"/>
              </a:lnSpc>
              <a:spcAft>
                <a:spcPts val="800"/>
              </a:spcAft>
            </a:pPr>
            <a:r>
              <a:rPr lang="uk-UA" sz="1800" b="0" dirty="0">
                <a:solidFill>
                  <a:schemeClr val="tx2"/>
                </a:solidFill>
                <a:effectLst/>
                <a:latin typeface="Calibri" panose="020F0502020204030204" pitchFamily="34" charset="0"/>
                <a:ea typeface="Calibri" panose="020F0502020204030204" pitchFamily="34" charset="0"/>
              </a:rPr>
              <a:t>Від невеликих димовловлювачів, що встановлюються на пістолетні паяльники, до пиловловлювальних ковпаків, витяжних шаф, рукавичних боксів, розпилювальних камер і великомасштабних промислових установок</a:t>
            </a:r>
            <a:endParaRPr lang="es-ES" b="0" dirty="0">
              <a:solidFill>
                <a:schemeClr val="tx2"/>
              </a:solidFill>
              <a:latin typeface="Overpass Light"/>
              <a:ea typeface="Calibri" panose="020F0502020204030204" pitchFamily="34" charset="0"/>
              <a:cs typeface="Overpass Light"/>
            </a:endParaRPr>
          </a:p>
          <a:p>
            <a:pPr lvl="0">
              <a:lnSpc>
                <a:spcPct val="107000"/>
              </a:lnSpc>
              <a:spcAft>
                <a:spcPts val="800"/>
              </a:spcAft>
              <a:tabLst>
                <a:tab pos="457200" algn="l"/>
              </a:tabLst>
            </a:pPr>
            <a:r>
              <a:rPr lang="uk-UA" sz="1800" b="0" dirty="0">
                <a:solidFill>
                  <a:schemeClr val="tx2"/>
                </a:solidFill>
                <a:effectLst/>
                <a:latin typeface="Calibri" panose="020F0502020204030204" pitchFamily="34" charset="0"/>
                <a:ea typeface="Calibri" panose="020F0502020204030204" pitchFamily="34" charset="0"/>
              </a:rPr>
              <a:t>Усі ці заходи повинні відповідати однаковим гігієнічним вимогам: </a:t>
            </a: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800" b="0" dirty="0">
                <a:solidFill>
                  <a:schemeClr val="tx2"/>
                </a:solidFill>
                <a:effectLst/>
                <a:latin typeface="Calibri" panose="020F0502020204030204" pitchFamily="34" charset="0"/>
                <a:ea typeface="Calibri" panose="020F0502020204030204" pitchFamily="34" charset="0"/>
              </a:rPr>
              <a:t>збирати небезпечний фактор або запобігати доступу до нього</a:t>
            </a:r>
            <a:endParaRPr lang="es-ES" b="0" dirty="0">
              <a:solidFill>
                <a:schemeClr val="tx2"/>
              </a:solidFill>
              <a:latin typeface="Overpass Light"/>
              <a:ea typeface="Calibri" panose="020F0502020204030204" pitchFamily="34" charset="0"/>
              <a:cs typeface="Overpass Light"/>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800" b="0" dirty="0">
                <a:solidFill>
                  <a:schemeClr val="tx2"/>
                </a:solidFill>
                <a:effectLst/>
                <a:latin typeface="Calibri" panose="020F0502020204030204" pitchFamily="34" charset="0"/>
                <a:ea typeface="Calibri" panose="020F0502020204030204" pitchFamily="34" charset="0"/>
              </a:rPr>
              <a:t>надійно відводити його від працівника</a:t>
            </a:r>
            <a:endParaRPr lang="es-ES" b="0" dirty="0">
              <a:solidFill>
                <a:schemeClr val="tx2"/>
              </a:solidFill>
              <a:latin typeface="Overpass Light"/>
              <a:ea typeface="Calibri" panose="020F0502020204030204" pitchFamily="34" charset="0"/>
              <a:cs typeface="Overpass Light"/>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800" b="0" dirty="0">
                <a:solidFill>
                  <a:schemeClr val="tx2"/>
                </a:solidFill>
                <a:effectLst/>
                <a:latin typeface="Calibri" panose="020F0502020204030204" pitchFamily="34" charset="0"/>
                <a:ea typeface="Calibri" panose="020F0502020204030204" pitchFamily="34" charset="0"/>
              </a:rPr>
              <a:t>утримувати контакт на рівні, нижчому за встановлену межу</a:t>
            </a:r>
            <a:endParaRPr lang="es-ES" b="0" dirty="0">
              <a:solidFill>
                <a:schemeClr val="tx2"/>
              </a:solidFill>
              <a:latin typeface="Overpass Light"/>
              <a:ea typeface="Calibri" panose="020F0502020204030204" pitchFamily="34" charset="0"/>
              <a:cs typeface="Overpass Light"/>
            </a:endParaRPr>
          </a:p>
          <a:p>
            <a:pPr marL="285750" indent="-285750" eaLnBrk="0" fontAlgn="base" hangingPunct="0">
              <a:lnSpc>
                <a:spcPct val="150000"/>
              </a:lnSpc>
              <a:spcBef>
                <a:spcPct val="0"/>
              </a:spcBef>
              <a:spcAft>
                <a:spcPct val="0"/>
              </a:spcAft>
              <a:buClr>
                <a:schemeClr val="accent2"/>
              </a:buClr>
              <a:buFont typeface="Lucida Grande"/>
              <a:buChar char="►"/>
            </a:pPr>
            <a:endParaRPr lang="en-US" dirty="0">
              <a:solidFill>
                <a:prstClr val="black"/>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a:xfrm>
            <a:off x="431007" y="6453596"/>
            <a:ext cx="5605462" cy="180000"/>
          </a:xfrm>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101</a:t>
            </a:fld>
            <a:endParaRPr lang="en-GB"/>
          </a:p>
        </p:txBody>
      </p:sp>
      <p:pic>
        <p:nvPicPr>
          <p:cNvPr id="13"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0" name="Imagen 9" descr="101_slide_pictur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183695" y="2389751"/>
            <a:ext cx="3977767" cy="285767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842987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9128024" cy="720000"/>
          </a:xfrm>
        </p:spPr>
        <p:txBody>
          <a:bodyPr/>
          <a:lstStyle/>
          <a:p>
            <a:r>
              <a:rPr lang="uk-UA" b="0" dirty="0">
                <a:solidFill>
                  <a:srgbClr val="1E2DBE"/>
                </a:solidFill>
              </a:rPr>
              <a:t>Технічні заходи з контролю: місцева витяжна вентиляція та екрани для зварювання</a:t>
            </a:r>
            <a:endParaRPr lang="es-ES" b="0" dirty="0">
              <a:solidFill>
                <a:srgbClr val="1E2DBE"/>
              </a:solidFill>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102</a:t>
            </a:fld>
            <a:endParaRPr lang="en-GB"/>
          </a:p>
        </p:txBody>
      </p:sp>
      <p:sp>
        <p:nvSpPr>
          <p:cNvPr id="9" name="Rectángulo 8"/>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12" name="Imagen 11" descr="102_slide_pictures_2.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89370" y="2485478"/>
            <a:ext cx="3721608" cy="3468624"/>
          </a:xfrm>
          <a:prstGeom prst="rect">
            <a:avLst/>
          </a:prstGeom>
          <a:ln>
            <a:noFill/>
          </a:ln>
          <a:effectLst>
            <a:outerShdw blurRad="292100" dist="139700" dir="2700000" algn="tl" rotWithShape="0">
              <a:srgbClr val="333333">
                <a:alpha val="65000"/>
              </a:srgbClr>
            </a:outerShdw>
          </a:effectLst>
        </p:spPr>
      </p:pic>
      <p:pic>
        <p:nvPicPr>
          <p:cNvPr id="13" name="Imagen 12" descr="102_slide_pictures_1.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925779" y="2485479"/>
            <a:ext cx="3721608" cy="34686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8226262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31592"/>
            <a:ext cx="11210924" cy="720000"/>
          </a:xfrm>
        </p:spPr>
        <p:txBody>
          <a:bodyPr/>
          <a:lstStyle/>
          <a:p>
            <a:r>
              <a:rPr lang="uk-UA" b="0" dirty="0">
                <a:solidFill>
                  <a:srgbClr val="1E2DBE"/>
                </a:solidFill>
              </a:rPr>
              <a:t>Технічні заходи з контролю: захисна огорожа машин</a:t>
            </a:r>
            <a:endParaRPr lang="es-ES" b="0" dirty="0">
              <a:solidFill>
                <a:srgbClr val="1E2DBE"/>
              </a:solidFill>
            </a:endParaRPr>
          </a:p>
        </p:txBody>
      </p:sp>
      <p:sp>
        <p:nvSpPr>
          <p:cNvPr id="3" name="Marcador de contenido 2"/>
          <p:cNvSpPr>
            <a:spLocks noGrp="1"/>
          </p:cNvSpPr>
          <p:nvPr>
            <p:ph idx="1"/>
          </p:nvPr>
        </p:nvSpPr>
        <p:spPr>
          <a:xfrm>
            <a:off x="490538" y="2080012"/>
            <a:ext cx="6859742" cy="3945720"/>
          </a:xfrm>
        </p:spPr>
        <p:txBody>
          <a:bodyPr/>
          <a:lstStyle/>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600" b="0" dirty="0">
                <a:solidFill>
                  <a:schemeClr val="tx2"/>
                </a:solidFill>
                <a:latin typeface="Calibri" panose="020F0502020204030204" pitchFamily="34" charset="0"/>
                <a:cs typeface="Calibri" panose="020F0502020204030204" pitchFamily="34" charset="0"/>
              </a:rPr>
              <a:t>Небезпечні частини машин завжди повинні бути закриті або мати захисну огорожу для запобігання контакту з працівниками</a:t>
            </a:r>
            <a:endParaRPr lang="en-CA" sz="1600" b="0" dirty="0">
              <a:solidFill>
                <a:schemeClr val="tx2"/>
              </a:solidFill>
              <a:latin typeface="Calibri" panose="020F0502020204030204" pitchFamily="34" charset="0"/>
              <a:cs typeface="Calibri" panose="020F0502020204030204" pitchFamily="34" charset="0"/>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600" b="0" dirty="0">
                <a:solidFill>
                  <a:schemeClr val="tx2"/>
                </a:solidFill>
                <a:latin typeface="Calibri" panose="020F0502020204030204" pitchFamily="34" charset="0"/>
                <a:cs typeface="Calibri" panose="020F0502020204030204" pitchFamily="34" charset="0"/>
              </a:rPr>
              <a:t>Огорожа машин повинна бути міцною, нерухомою та не</a:t>
            </a:r>
            <a:r>
              <a:rPr lang="en-US" sz="1600" b="0" dirty="0">
                <a:solidFill>
                  <a:schemeClr val="tx2"/>
                </a:solidFill>
                <a:latin typeface="Calibri" panose="020F0502020204030204" pitchFamily="34" charset="0"/>
                <a:cs typeface="Calibri" panose="020F0502020204030204" pitchFamily="34" charset="0"/>
              </a:rPr>
              <a:t> </a:t>
            </a:r>
            <a:r>
              <a:rPr lang="uk-UA" sz="1600" b="0" dirty="0">
                <a:solidFill>
                  <a:schemeClr val="tx2"/>
                </a:solidFill>
                <a:latin typeface="Calibri" panose="020F0502020204030204" pitchFamily="34" charset="0"/>
                <a:cs typeface="Calibri" panose="020F0502020204030204" pitchFamily="34" charset="0"/>
              </a:rPr>
              <a:t>бути легкознімною </a:t>
            </a: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sz="1600" b="0" dirty="0">
                <a:solidFill>
                  <a:schemeClr val="tx2"/>
                </a:solidFill>
                <a:latin typeface="Calibri" panose="020F0502020204030204" pitchFamily="34" charset="0"/>
                <a:cs typeface="Calibri" panose="020F0502020204030204" pitchFamily="34" charset="0"/>
              </a:rPr>
              <a:t>Працівники повинні мати підготовку з основ безпеки машин, зокрема з таких питань:</a:t>
            </a:r>
          </a:p>
          <a:p>
            <a:pPr marL="920750" lvl="1" indent="-285750">
              <a:lnSpc>
                <a:spcPct val="120000"/>
              </a:lnSpc>
              <a:spcBef>
                <a:spcPts val="0"/>
              </a:spcBef>
              <a:spcAft>
                <a:spcPts val="0"/>
              </a:spcAft>
              <a:buClr>
                <a:schemeClr val="accent1"/>
              </a:buClr>
              <a:buSzPct val="75000"/>
              <a:buFont typeface="Lucida Grande"/>
              <a:buChar char="►"/>
            </a:pPr>
            <a:r>
              <a:rPr lang="uk-UA" sz="1600" dirty="0">
                <a:solidFill>
                  <a:schemeClr val="tx2"/>
                </a:solidFill>
                <a:latin typeface="Calibri" panose="020F0502020204030204" pitchFamily="34" charset="0"/>
                <a:cs typeface="Calibri" panose="020F0502020204030204" pitchFamily="34" charset="0"/>
              </a:rPr>
              <a:t>як вимикати машини та блокувати їх, перш ніж знімати захисну огорожу</a:t>
            </a:r>
          </a:p>
          <a:p>
            <a:pPr marL="920750" lvl="1" indent="-285750">
              <a:lnSpc>
                <a:spcPct val="120000"/>
              </a:lnSpc>
              <a:spcBef>
                <a:spcPts val="0"/>
              </a:spcBef>
              <a:spcAft>
                <a:spcPts val="0"/>
              </a:spcAft>
              <a:buClr>
                <a:schemeClr val="accent1"/>
              </a:buClr>
              <a:buSzPct val="75000"/>
              <a:buFont typeface="Lucida Grande"/>
              <a:buChar char="►"/>
            </a:pPr>
            <a:r>
              <a:rPr lang="uk-UA" sz="1600" dirty="0">
                <a:solidFill>
                  <a:schemeClr val="tx2"/>
                </a:solidFill>
                <a:latin typeface="Calibri" panose="020F0502020204030204" pitchFamily="34" charset="0"/>
                <a:cs typeface="Calibri" panose="020F0502020204030204" pitchFamily="34" charset="0"/>
              </a:rPr>
              <a:t>як зупиняти машину в екстреній ситуації</a:t>
            </a:r>
            <a:endParaRPr lang="en-CA" sz="1600" dirty="0">
              <a:solidFill>
                <a:schemeClr val="tx2"/>
              </a:solidFill>
              <a:latin typeface="Calibri" panose="020F0502020204030204" pitchFamily="34" charset="0"/>
              <a:cs typeface="Calibri" panose="020F0502020204030204" pitchFamily="34" charset="0"/>
            </a:endParaRPr>
          </a:p>
          <a:p>
            <a:pPr marL="920750" lvl="1" indent="-285750">
              <a:lnSpc>
                <a:spcPct val="120000"/>
              </a:lnSpc>
              <a:spcBef>
                <a:spcPts val="0"/>
              </a:spcBef>
              <a:spcAft>
                <a:spcPts val="0"/>
              </a:spcAft>
              <a:buClr>
                <a:schemeClr val="accent1"/>
              </a:buClr>
              <a:buSzPct val="75000"/>
              <a:buFont typeface="Lucida Grande"/>
              <a:buChar char="►"/>
            </a:pPr>
            <a:r>
              <a:rPr lang="uk-UA" sz="1600" dirty="0">
                <a:solidFill>
                  <a:schemeClr val="tx2"/>
                </a:solidFill>
                <a:latin typeface="Calibri" panose="020F0502020204030204" pitchFamily="34" charset="0"/>
                <a:cs typeface="Calibri" panose="020F0502020204030204" pitchFamily="34" charset="0"/>
              </a:rPr>
              <a:t>як і коли чистити машину</a:t>
            </a:r>
            <a:endParaRPr lang="en-CA" sz="1600" dirty="0">
              <a:solidFill>
                <a:schemeClr val="tx2"/>
              </a:solidFill>
              <a:latin typeface="Calibri" panose="020F0502020204030204" pitchFamily="34" charset="0"/>
              <a:cs typeface="Calibri" panose="020F0502020204030204" pitchFamily="34" charset="0"/>
            </a:endParaRPr>
          </a:p>
          <a:p>
            <a:pPr marL="920750" lvl="1" indent="-285750">
              <a:lnSpc>
                <a:spcPct val="120000"/>
              </a:lnSpc>
              <a:spcBef>
                <a:spcPts val="0"/>
              </a:spcBef>
              <a:spcAft>
                <a:spcPts val="0"/>
              </a:spcAft>
              <a:buClr>
                <a:schemeClr val="accent1"/>
              </a:buClr>
              <a:buSzPct val="75000"/>
              <a:buFont typeface="Lucida Grande"/>
              <a:buChar char="►"/>
            </a:pPr>
            <a:r>
              <a:rPr lang="uk-UA" sz="1600" dirty="0">
                <a:solidFill>
                  <a:schemeClr val="tx2"/>
                </a:solidFill>
                <a:latin typeface="Calibri" panose="020F0502020204030204" pitchFamily="34" charset="0"/>
                <a:cs typeface="Calibri" panose="020F0502020204030204" pitchFamily="34" charset="0"/>
              </a:rPr>
              <a:t>безпечний одяг, що не обвисає</a:t>
            </a:r>
            <a:endParaRPr lang="en-CA" sz="1600" dirty="0">
              <a:solidFill>
                <a:schemeClr val="tx2"/>
              </a:solidFill>
              <a:latin typeface="Calibri" panose="020F0502020204030204" pitchFamily="34" charset="0"/>
              <a:cs typeface="Calibri" panose="020F0502020204030204" pitchFamily="34" charset="0"/>
            </a:endParaRPr>
          </a:p>
          <a:p>
            <a:pPr lvl="1">
              <a:spcBef>
                <a:spcPts val="0"/>
              </a:spcBef>
            </a:pPr>
            <a:endParaRPr lang="en-CA" sz="900" dirty="0">
              <a:latin typeface="Overpass Light"/>
              <a:cs typeface="Overpass Light"/>
            </a:endParaRPr>
          </a:p>
          <a:p>
            <a:pPr marL="920750" lvl="1" indent="-285750">
              <a:buClr>
                <a:schemeClr val="accent1"/>
              </a:buClr>
              <a:buFont typeface="Lucida Grande"/>
              <a:buChar char="►"/>
            </a:pPr>
            <a:endParaRPr lang="en-US" altLang="en-US" dirty="0">
              <a:solidFill>
                <a:prstClr val="black"/>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103</a:t>
            </a:fld>
            <a:endParaRPr lang="en-GB"/>
          </a:p>
        </p:txBody>
      </p:sp>
      <p:sp>
        <p:nvSpPr>
          <p:cNvPr id="10" name="CuadroTexto 9"/>
          <p:cNvSpPr txBox="1"/>
          <p:nvPr/>
        </p:nvSpPr>
        <p:spPr>
          <a:xfrm>
            <a:off x="422028" y="5438988"/>
            <a:ext cx="6928252" cy="646331"/>
          </a:xfrm>
          <a:prstGeom prst="rect">
            <a:avLst/>
          </a:prstGeom>
          <a:noFill/>
        </p:spPr>
        <p:txBody>
          <a:bodyPr wrap="square" rtlCol="0">
            <a:spAutoFit/>
          </a:bodyPr>
          <a:lstStyle/>
          <a:p>
            <a:pPr marL="0" lvl="1">
              <a:spcBef>
                <a:spcPts val="0"/>
              </a:spcBef>
              <a:buNone/>
            </a:pPr>
            <a:r>
              <a:rPr lang="uk-UA" dirty="0">
                <a:solidFill>
                  <a:srgbClr val="FF0000"/>
                </a:solidFill>
                <a:latin typeface="Overpass Bold"/>
                <a:cs typeface="Overpass Bold"/>
              </a:rPr>
              <a:t>Факт відсутності або дефекту захисної огорожі слід негайно довести до відома безпосереднього керівника!</a:t>
            </a:r>
            <a:endParaRPr lang="en-GB" dirty="0">
              <a:solidFill>
                <a:srgbClr val="FF0000"/>
              </a:solidFill>
              <a:latin typeface="Overpass Bold"/>
              <a:cs typeface="Overpass Bold"/>
            </a:endParaRPr>
          </a:p>
        </p:txBody>
      </p:sp>
      <p:sp>
        <p:nvSpPr>
          <p:cNvPr id="12" name="Rectángulo 11"/>
          <p:cNvSpPr/>
          <p:nvPr/>
        </p:nvSpPr>
        <p:spPr>
          <a:xfrm rot="16200000">
            <a:off x="6309804" y="2242351"/>
            <a:ext cx="6858000" cy="2373294"/>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13" name="Imagen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73798" y="1149149"/>
            <a:ext cx="2371222" cy="2903723"/>
          </a:xfrm>
          <a:prstGeom prst="rect">
            <a:avLst/>
          </a:prstGeom>
          <a:noFill/>
          <a:ln>
            <a:noFill/>
          </a:ln>
        </p:spPr>
      </p:pic>
      <p:pic>
        <p:nvPicPr>
          <p:cNvPr id="14" name="Imagen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46602" y="4136911"/>
            <a:ext cx="2632357" cy="1976050"/>
          </a:xfrm>
          <a:prstGeom prst="rect">
            <a:avLst/>
          </a:prstGeom>
          <a:noFill/>
          <a:ln>
            <a:noFill/>
          </a:ln>
        </p:spPr>
      </p:pic>
    </p:spTree>
    <p:extLst>
      <p:ext uri="{BB962C8B-B14F-4D97-AF65-F5344CB8AC3E}">
        <p14:creationId xmlns:p14="http://schemas.microsoft.com/office/powerpoint/2010/main" val="184093538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104</a:t>
            </a:fld>
            <a:endParaRPr lang="en-GB"/>
          </a:p>
        </p:txBody>
      </p:sp>
      <p:pic>
        <p:nvPicPr>
          <p:cNvPr id="2" name="Imagen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1382" y="2196960"/>
            <a:ext cx="6321605" cy="4029918"/>
          </a:xfrm>
          <a:prstGeom prst="rect">
            <a:avLst/>
          </a:prstGeom>
        </p:spPr>
      </p:pic>
      <p:sp>
        <p:nvSpPr>
          <p:cNvPr id="3" name="Rectángulo 2"/>
          <p:cNvSpPr/>
          <p:nvPr/>
        </p:nvSpPr>
        <p:spPr>
          <a:xfrm>
            <a:off x="429823" y="1353328"/>
            <a:ext cx="7793566" cy="477054"/>
          </a:xfrm>
          <a:prstGeom prst="rect">
            <a:avLst/>
          </a:prstGeom>
        </p:spPr>
        <p:txBody>
          <a:bodyPr wrap="square">
            <a:spAutoFit/>
          </a:bodyPr>
          <a:lstStyle/>
          <a:p>
            <a:r>
              <a:rPr lang="nl-NL" altLang="en-US" sz="2500" dirty="0">
                <a:solidFill>
                  <a:schemeClr val="accent1"/>
                </a:solidFill>
                <a:latin typeface="Overpass Bold"/>
                <a:cs typeface="Overpass Bold"/>
              </a:rPr>
              <a:t>4. </a:t>
            </a:r>
            <a:r>
              <a:rPr lang="uk-UA" altLang="en-US" sz="2500" dirty="0">
                <a:solidFill>
                  <a:schemeClr val="accent1"/>
                </a:solidFill>
                <a:latin typeface="Overpass Bold"/>
                <a:cs typeface="Overpass Bold"/>
              </a:rPr>
              <a:t>Адміністративні заходи з контролю</a:t>
            </a:r>
            <a:endParaRPr lang="es-ES" sz="2500" dirty="0">
              <a:latin typeface="Overpass Bold"/>
              <a:cs typeface="Overpass Bold"/>
            </a:endParaRPr>
          </a:p>
        </p:txBody>
      </p:sp>
      <p:sp>
        <p:nvSpPr>
          <p:cNvPr id="8" name="CuadroTexto 7"/>
          <p:cNvSpPr txBox="1"/>
          <p:nvPr/>
        </p:nvSpPr>
        <p:spPr>
          <a:xfrm>
            <a:off x="429823" y="2084306"/>
            <a:ext cx="4034245" cy="1754326"/>
          </a:xfrm>
          <a:prstGeom prst="rect">
            <a:avLst/>
          </a:prstGeom>
          <a:noFill/>
        </p:spPr>
        <p:txBody>
          <a:bodyPr wrap="square" rtlCol="0">
            <a:spAutoFit/>
          </a:bodyPr>
          <a:lstStyle/>
          <a:p>
            <a:r>
              <a:rPr lang="uk-UA" altLang="zh-CN" dirty="0">
                <a:solidFill>
                  <a:schemeClr val="tx2"/>
                </a:solidFill>
                <a:latin typeface="Overpass Light"/>
                <a:cs typeface="Overpass Light"/>
              </a:rPr>
              <a:t>Розробка та запровадження безпечних методів і прийомів роботи для максимального зменшення контакту</a:t>
            </a:r>
            <a:br>
              <a:rPr lang="uk-UA" altLang="zh-CN" dirty="0">
                <a:solidFill>
                  <a:schemeClr val="tx2"/>
                </a:solidFill>
                <a:latin typeface="Overpass Light"/>
                <a:cs typeface="Overpass Light"/>
              </a:rPr>
            </a:br>
            <a:r>
              <a:rPr lang="uk-UA" altLang="zh-CN" dirty="0">
                <a:solidFill>
                  <a:schemeClr val="tx2"/>
                </a:solidFill>
                <a:latin typeface="Overpass Light"/>
                <a:cs typeface="Overpass Light"/>
              </a:rPr>
              <a:t>з небезпечним фактором і, отже, зниження ризику травмування</a:t>
            </a:r>
            <a:br>
              <a:rPr lang="uk-UA" altLang="zh-CN" dirty="0">
                <a:solidFill>
                  <a:schemeClr val="tx2"/>
                </a:solidFill>
                <a:latin typeface="Overpass Light"/>
                <a:cs typeface="Overpass Light"/>
              </a:rPr>
            </a:br>
            <a:r>
              <a:rPr lang="uk-UA" altLang="zh-CN" dirty="0">
                <a:solidFill>
                  <a:schemeClr val="tx2"/>
                </a:solidFill>
                <a:latin typeface="Overpass Light"/>
                <a:cs typeface="Overpass Light"/>
              </a:rPr>
              <a:t>чи ушкодження</a:t>
            </a:r>
            <a:endParaRPr lang="en-GB" dirty="0">
              <a:solidFill>
                <a:schemeClr val="tx2"/>
              </a:solidFill>
              <a:latin typeface="Overpass Light"/>
              <a:cs typeface="Overpass Light"/>
            </a:endParaRPr>
          </a:p>
        </p:txBody>
      </p:sp>
      <p:pic>
        <p:nvPicPr>
          <p:cNvPr id="10" name="Picture 9">
            <a:extLst>
              <a:ext uri="{FF2B5EF4-FFF2-40B4-BE49-F238E27FC236}">
                <a16:creationId xmlns:a16="http://schemas.microsoft.com/office/drawing/2014/main" id="{5F22737D-2442-3042-B049-7370FBD0D51F}"/>
              </a:ext>
            </a:extLst>
          </p:cNvPr>
          <p:cNvPicPr>
            <a:picLocks noChangeAspect="1"/>
          </p:cNvPicPr>
          <p:nvPr/>
        </p:nvPicPr>
        <p:blipFill>
          <a:blip r:embed="rId4"/>
          <a:stretch>
            <a:fillRect/>
          </a:stretch>
        </p:blipFill>
        <p:spPr>
          <a:xfrm>
            <a:off x="7314546" y="2639493"/>
            <a:ext cx="4541364" cy="2807024"/>
          </a:xfrm>
          <a:prstGeom prst="rect">
            <a:avLst/>
          </a:prstGeom>
        </p:spPr>
      </p:pic>
      <p:pic>
        <p:nvPicPr>
          <p:cNvPr id="11" name="Picture 10">
            <a:extLst>
              <a:ext uri="{FF2B5EF4-FFF2-40B4-BE49-F238E27FC236}">
                <a16:creationId xmlns:a16="http://schemas.microsoft.com/office/drawing/2014/main" id="{DD1E830C-CC61-D749-AC22-96B31D4961F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58070" y="1899832"/>
            <a:ext cx="2037080" cy="517281"/>
          </a:xfrm>
          <a:prstGeom prst="rect">
            <a:avLst/>
          </a:prstGeom>
        </p:spPr>
      </p:pic>
    </p:spTree>
    <p:extLst>
      <p:ext uri="{BB962C8B-B14F-4D97-AF65-F5344CB8AC3E}">
        <p14:creationId xmlns:p14="http://schemas.microsoft.com/office/powerpoint/2010/main" val="1354258265"/>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solidFill>
                  <a:srgbClr val="1E2DBE"/>
                </a:solidFill>
              </a:rPr>
              <a:t>Адміністративні заходи з контролю</a:t>
            </a:r>
            <a:endParaRPr lang="es-ES" b="0" dirty="0">
              <a:solidFill>
                <a:srgbClr val="1E2DBE"/>
              </a:solidFill>
            </a:endParaRPr>
          </a:p>
        </p:txBody>
      </p:sp>
      <p:sp>
        <p:nvSpPr>
          <p:cNvPr id="3" name="Marcador de contenido 2"/>
          <p:cNvSpPr>
            <a:spLocks noGrp="1"/>
          </p:cNvSpPr>
          <p:nvPr>
            <p:ph idx="1"/>
          </p:nvPr>
        </p:nvSpPr>
        <p:spPr>
          <a:xfrm>
            <a:off x="490539" y="2496343"/>
            <a:ext cx="5177698" cy="3384877"/>
          </a:xfrm>
        </p:spPr>
        <p:txBody>
          <a:bodyPr/>
          <a:lstStyle/>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Організація праці</a:t>
            </a:r>
            <a:endParaRPr lang="en-US"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Безпечні процедури виконання робіт</a:t>
            </a:r>
            <a:endParaRPr lang="en-US"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Нагляд</a:t>
            </a:r>
            <a:endParaRPr lang="en-US"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Господарське забезпечення</a:t>
            </a:r>
            <a:endParaRPr lang="en-US"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Практика й засоби особистої гігієни</a:t>
            </a:r>
            <a:endParaRPr lang="en-U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105</a:t>
            </a:fld>
            <a:endParaRPr lang="en-GB"/>
          </a:p>
        </p:txBody>
      </p:sp>
      <p:sp>
        <p:nvSpPr>
          <p:cNvPr id="7" name="Rectángulo 6"/>
          <p:cNvSpPr/>
          <p:nvPr/>
        </p:nvSpPr>
        <p:spPr>
          <a:xfrm>
            <a:off x="5353612" y="2398226"/>
            <a:ext cx="4995721" cy="2729337"/>
          </a:xfrm>
          <a:prstGeom prst="rect">
            <a:avLst/>
          </a:prstGeom>
        </p:spPr>
        <p:txBody>
          <a:bodyPr wrap="square">
            <a:spAutoFit/>
          </a:bodyPr>
          <a:lstStyle/>
          <a:p>
            <a:pPr marL="285750" indent="-285750" eaLnBrk="0" fontAlgn="base" hangingPunct="0">
              <a:lnSpc>
                <a:spcPct val="120000"/>
              </a:lnSpc>
              <a:buClr>
                <a:schemeClr val="accent2"/>
              </a:buClr>
              <a:buSzPct val="75000"/>
              <a:buFont typeface="Lucida Grande"/>
              <a:buChar char="►"/>
            </a:pPr>
            <a:r>
              <a:rPr lang="uk-UA" dirty="0">
                <a:solidFill>
                  <a:schemeClr val="tx2"/>
                </a:solidFill>
                <a:latin typeface="Overpass Light"/>
                <a:cs typeface="Overpass Light"/>
              </a:rPr>
              <a:t>Освіта, професійна підготовка й забезпечення готовності</a:t>
            </a:r>
            <a:endParaRPr lang="en-US" dirty="0">
              <a:solidFill>
                <a:schemeClr val="tx2"/>
              </a:solidFill>
              <a:latin typeface="Overpass Light"/>
              <a:cs typeface="Overpass Light"/>
            </a:endParaRPr>
          </a:p>
          <a:p>
            <a:pPr marL="285750" indent="-285750" eaLnBrk="0" fontAlgn="base" hangingPunct="0">
              <a:lnSpc>
                <a:spcPct val="120000"/>
              </a:lnSpc>
              <a:buClr>
                <a:schemeClr val="accent2"/>
              </a:buClr>
              <a:buSzPct val="75000"/>
              <a:buFont typeface="Lucida Grande"/>
              <a:buChar char="►"/>
            </a:pPr>
            <a:r>
              <a:rPr lang="uk-UA" dirty="0">
                <a:solidFill>
                  <a:schemeClr val="tx2"/>
                </a:solidFill>
                <a:latin typeface="Overpass Light"/>
                <a:cs typeface="Overpass Light"/>
              </a:rPr>
              <a:t>Забезпечення належного технічного обслуговування обладнання</a:t>
            </a:r>
            <a:endParaRPr lang="en-US" dirty="0">
              <a:solidFill>
                <a:schemeClr val="tx2"/>
              </a:solidFill>
              <a:latin typeface="Overpass Light"/>
              <a:cs typeface="Overpass Light"/>
            </a:endParaRPr>
          </a:p>
          <a:p>
            <a:pPr marL="920750" lvl="1" indent="-285750">
              <a:lnSpc>
                <a:spcPct val="120000"/>
              </a:lnSpc>
              <a:buClr>
                <a:schemeClr val="accent1"/>
              </a:buClr>
              <a:buSzPct val="65000"/>
              <a:buFont typeface="Lucida Grande"/>
              <a:buChar char="►"/>
            </a:pPr>
            <a:r>
              <a:rPr lang="uk-UA" dirty="0">
                <a:solidFill>
                  <a:schemeClr val="tx2"/>
                </a:solidFill>
                <a:latin typeface="Overpass Light"/>
                <a:cs typeface="Overpass Light"/>
              </a:rPr>
              <a:t>Планове профілактичне технічне обслуговування</a:t>
            </a:r>
            <a:endParaRPr lang="en-US" dirty="0">
              <a:solidFill>
                <a:schemeClr val="tx2"/>
              </a:solidFill>
              <a:latin typeface="Overpass Light"/>
              <a:cs typeface="Overpass Light"/>
            </a:endParaRPr>
          </a:p>
          <a:p>
            <a:pPr marL="920750" lvl="1" indent="-285750">
              <a:lnSpc>
                <a:spcPct val="120000"/>
              </a:lnSpc>
              <a:buClr>
                <a:schemeClr val="accent1"/>
              </a:buClr>
              <a:buSzPct val="65000"/>
              <a:buFont typeface="Lucida Grande"/>
              <a:buChar char="►"/>
            </a:pPr>
            <a:r>
              <a:rPr lang="uk-UA" dirty="0">
                <a:solidFill>
                  <a:schemeClr val="tx2"/>
                </a:solidFill>
                <a:latin typeface="Overpass Light"/>
                <a:cs typeface="Overpass Light"/>
              </a:rPr>
              <a:t>Аварійне технічне обслуговування</a:t>
            </a:r>
            <a:endParaRPr lang="en-US" dirty="0">
              <a:solidFill>
                <a:schemeClr val="tx2"/>
              </a:solidFill>
              <a:latin typeface="Overpass Light"/>
              <a:cs typeface="Overpass Light"/>
            </a:endParaRPr>
          </a:p>
          <a:p>
            <a:pPr marL="920750" lvl="1" indent="-285750">
              <a:lnSpc>
                <a:spcPct val="120000"/>
              </a:lnSpc>
              <a:buClr>
                <a:schemeClr val="accent1"/>
              </a:buClr>
              <a:buFont typeface="Lucida Grande"/>
              <a:buChar char="►"/>
            </a:pPr>
            <a:endParaRPr lang="en-CA" dirty="0">
              <a:latin typeface="Overpass Light"/>
              <a:cs typeface="Overpass Light"/>
            </a:endParaRPr>
          </a:p>
        </p:txBody>
      </p:sp>
    </p:spTree>
    <p:extLst>
      <p:ext uri="{BB962C8B-B14F-4D97-AF65-F5344CB8AC3E}">
        <p14:creationId xmlns:p14="http://schemas.microsoft.com/office/powerpoint/2010/main" val="112281223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solidFill>
                  <a:srgbClr val="1E2DBE"/>
                </a:solidFill>
              </a:rPr>
              <a:t>Приклади адміністративних заходів із контролю</a:t>
            </a:r>
            <a:endParaRPr lang="es-ES" b="0" dirty="0">
              <a:solidFill>
                <a:srgbClr val="1E2DBE"/>
              </a:solidFill>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106</a:t>
            </a:fld>
            <a:endParaRPr lang="en-GB"/>
          </a:p>
        </p:txBody>
      </p:sp>
      <p:sp>
        <p:nvSpPr>
          <p:cNvPr id="7" name="Rectángulo 6"/>
          <p:cNvSpPr/>
          <p:nvPr/>
        </p:nvSpPr>
        <p:spPr>
          <a:xfrm>
            <a:off x="470394" y="2003114"/>
            <a:ext cx="7736057" cy="3865802"/>
          </a:xfrm>
          <a:prstGeom prst="rect">
            <a:avLst/>
          </a:prstGeom>
        </p:spPr>
        <p:txBody>
          <a:bodyPr wrap="square">
            <a:spAutoFit/>
          </a:bodyPr>
          <a:lstStyle/>
          <a:p>
            <a:pPr eaLnBrk="0" fontAlgn="base" hangingPunct="0">
              <a:lnSpc>
                <a:spcPct val="150000"/>
              </a:lnSpc>
              <a:spcBef>
                <a:spcPct val="0"/>
              </a:spcBef>
              <a:spcAft>
                <a:spcPct val="0"/>
              </a:spcAft>
              <a:buClr>
                <a:schemeClr val="accent2"/>
              </a:buClr>
            </a:pPr>
            <a:r>
              <a:rPr lang="uk-UA" dirty="0">
                <a:solidFill>
                  <a:srgbClr val="FF0000"/>
                </a:solidFill>
                <a:latin typeface="Overpass Bold"/>
                <a:cs typeface="Overpass Bold"/>
              </a:rPr>
              <a:t>Організація праці</a:t>
            </a:r>
            <a:endParaRPr lang="en-US" dirty="0">
              <a:solidFill>
                <a:srgbClr val="FF0000"/>
              </a:solidFill>
              <a:latin typeface="Overpass Bold"/>
              <a:cs typeface="Overpass Bold"/>
            </a:endParaRPr>
          </a:p>
          <a:p>
            <a:pPr marL="285750" lvl="0" indent="-285750" eaLnBrk="0" fontAlgn="base" hangingPunct="0">
              <a:lnSpc>
                <a:spcPct val="150000"/>
              </a:lnSpc>
              <a:spcBef>
                <a:spcPct val="0"/>
              </a:spcBef>
              <a:spcAft>
                <a:spcPct val="0"/>
              </a:spcAft>
              <a:buClr>
                <a:schemeClr val="accent2"/>
              </a:buClr>
              <a:buSzPct val="7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подовження перерв для відпочинку</a:t>
            </a:r>
            <a:endParaRPr lang="en-US" dirty="0">
              <a:solidFill>
                <a:schemeClr val="tx2"/>
              </a:solidFill>
              <a:latin typeface="Overpass Light"/>
              <a:cs typeface="Overpass Light"/>
            </a:endParaRPr>
          </a:p>
          <a:p>
            <a:pPr marL="285750" lvl="0" indent="-285750" eaLnBrk="0" fontAlgn="base" hangingPunct="0">
              <a:lnSpc>
                <a:spcPct val="150000"/>
              </a:lnSpc>
              <a:spcBef>
                <a:spcPct val="0"/>
              </a:spcBef>
              <a:spcAft>
                <a:spcPct val="0"/>
              </a:spcAft>
              <a:buClr>
                <a:schemeClr val="accent2"/>
              </a:buClr>
              <a:buSzPct val="7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забезпечення наявності додаткових працівників-змінників</a:t>
            </a:r>
            <a:endParaRPr lang="en-US" dirty="0">
              <a:solidFill>
                <a:schemeClr val="tx2"/>
              </a:solidFill>
              <a:latin typeface="Overpass Light"/>
              <a:cs typeface="Overpass Light"/>
            </a:endParaRPr>
          </a:p>
          <a:p>
            <a:pPr marL="285750" lvl="0" indent="-285750" eaLnBrk="0" fontAlgn="base" hangingPunct="0">
              <a:lnSpc>
                <a:spcPct val="150000"/>
              </a:lnSpc>
              <a:spcBef>
                <a:spcPct val="0"/>
              </a:spcBef>
              <a:spcAft>
                <a:spcPct val="0"/>
              </a:spcAft>
              <a:buClr>
                <a:schemeClr val="accent2"/>
              </a:buClr>
              <a:buSzPct val="7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запровадження фізкультурних перерв із метою варіювання рухів тіла</a:t>
            </a:r>
            <a:endParaRPr lang="en-US" dirty="0">
              <a:solidFill>
                <a:schemeClr val="tx2"/>
              </a:solidFill>
              <a:latin typeface="Overpass Light"/>
              <a:cs typeface="Overpass Light"/>
            </a:endParaRPr>
          </a:p>
          <a:p>
            <a:pPr marL="285750" lvl="0" indent="-285750" eaLnBrk="0" fontAlgn="base" hangingPunct="0">
              <a:lnSpc>
                <a:spcPct val="150000"/>
              </a:lnSpc>
              <a:spcBef>
                <a:spcPct val="0"/>
              </a:spcBef>
              <a:spcAft>
                <a:spcPts val="600"/>
              </a:spcAft>
              <a:buClr>
                <a:schemeClr val="accent2"/>
              </a:buClr>
              <a:buSzPct val="7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ротація працівників на різних роботах</a:t>
            </a:r>
            <a:endParaRPr lang="en-CA" dirty="0">
              <a:solidFill>
                <a:schemeClr val="tx2"/>
              </a:solidFill>
              <a:latin typeface="Overpass Light"/>
              <a:cs typeface="Overpass Light"/>
            </a:endParaRPr>
          </a:p>
          <a:p>
            <a:pPr marL="920750" lvl="1" indent="-285750">
              <a:buClr>
                <a:schemeClr val="accent1"/>
              </a:buClr>
              <a:buSzPct val="6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обмеження виконання небезпечних операцій шляхом належного планування робіт, зменшення впливу на працівників або запровадження інших правил</a:t>
            </a:r>
            <a:endParaRPr lang="en-US" dirty="0">
              <a:solidFill>
                <a:schemeClr val="tx2"/>
              </a:solidFill>
              <a:latin typeface="Overpass Light"/>
              <a:cs typeface="Overpass Light"/>
            </a:endParaRPr>
          </a:p>
          <a:p>
            <a:pPr marL="285750" lvl="1" indent="-285750">
              <a:lnSpc>
                <a:spcPct val="150000"/>
              </a:lnSpc>
              <a:buClr>
                <a:schemeClr val="accent2"/>
              </a:buClr>
              <a:buSzPct val="7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проведення ефективних програм навчання</a:t>
            </a:r>
            <a:endParaRPr lang="en-GB" dirty="0">
              <a:solidFill>
                <a:schemeClr val="tx2"/>
              </a:solidFill>
              <a:latin typeface="Overpass Light"/>
              <a:cs typeface="Overpass Light"/>
            </a:endParaRPr>
          </a:p>
          <a:p>
            <a:pPr marL="285750" lvl="1" indent="-285750">
              <a:lnSpc>
                <a:spcPct val="150000"/>
              </a:lnSpc>
              <a:buClr>
                <a:schemeClr val="accent2"/>
              </a:buClr>
              <a:buFont typeface="Lucida Grande"/>
              <a:buChar char="►"/>
            </a:pPr>
            <a:endParaRPr lang="en-CA" dirty="0">
              <a:solidFill>
                <a:schemeClr val="tx2"/>
              </a:solidFill>
              <a:latin typeface="Overpass Light"/>
              <a:cs typeface="Overpass Light"/>
            </a:endParaRPr>
          </a:p>
        </p:txBody>
      </p:sp>
    </p:spTree>
    <p:extLst>
      <p:ext uri="{BB962C8B-B14F-4D97-AF65-F5344CB8AC3E}">
        <p14:creationId xmlns:p14="http://schemas.microsoft.com/office/powerpoint/2010/main" val="356145537"/>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5023815" cy="613371"/>
          </a:xfrm>
        </p:spPr>
        <p:txBody>
          <a:bodyPr/>
          <a:lstStyle/>
          <a:p>
            <a:r>
              <a:rPr lang="uk-UA" b="0" dirty="0">
                <a:solidFill>
                  <a:srgbClr val="1E2DBE"/>
                </a:solidFill>
              </a:rPr>
              <a:t>Приклади адміністративних заходів із контролю</a:t>
            </a:r>
            <a:endParaRPr lang="es-ES" b="0" dirty="0">
              <a:solidFill>
                <a:srgbClr val="1E2DBE"/>
              </a:solidFill>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107</a:t>
            </a:fld>
            <a:endParaRPr lang="en-GB"/>
          </a:p>
        </p:txBody>
      </p:sp>
      <p:sp>
        <p:nvSpPr>
          <p:cNvPr id="7" name="Rectángulo 6"/>
          <p:cNvSpPr/>
          <p:nvPr/>
        </p:nvSpPr>
        <p:spPr>
          <a:xfrm>
            <a:off x="470395" y="2187036"/>
            <a:ext cx="4915605" cy="3452612"/>
          </a:xfrm>
          <a:prstGeom prst="rect">
            <a:avLst/>
          </a:prstGeom>
        </p:spPr>
        <p:txBody>
          <a:bodyPr wrap="square">
            <a:spAutoFit/>
          </a:bodyPr>
          <a:lstStyle/>
          <a:p>
            <a:pPr eaLnBrk="0" fontAlgn="base" hangingPunct="0">
              <a:lnSpc>
                <a:spcPct val="150000"/>
              </a:lnSpc>
              <a:spcBef>
                <a:spcPct val="0"/>
              </a:spcBef>
              <a:spcAft>
                <a:spcPts val="1200"/>
              </a:spcAft>
              <a:buClr>
                <a:schemeClr val="accent2"/>
              </a:buClr>
            </a:pPr>
            <a:r>
              <a:rPr lang="uk-UA" dirty="0">
                <a:solidFill>
                  <a:schemeClr val="accent2"/>
                </a:solidFill>
                <a:latin typeface="Overpass Bold"/>
                <a:cs typeface="Overpass Bold"/>
              </a:rPr>
              <a:t>Процедури виконання робіт</a:t>
            </a:r>
            <a:endParaRPr lang="it-IT" dirty="0">
              <a:solidFill>
                <a:schemeClr val="accent2"/>
              </a:solidFill>
              <a:latin typeface="Overpass Bold"/>
              <a:cs typeface="Overpass Bold"/>
            </a:endParaRPr>
          </a:p>
          <a:p>
            <a:pPr marL="285750" lvl="0" indent="-285750" eaLnBrk="0" fontAlgn="base" hangingPunct="0">
              <a:lnSpc>
                <a:spcPct val="120000"/>
              </a:lnSpc>
              <a:spcBef>
                <a:spcPct val="0"/>
              </a:spcBef>
              <a:spcAft>
                <a:spcPts val="600"/>
              </a:spcAft>
              <a:buClr>
                <a:schemeClr val="accent2"/>
              </a:buClr>
              <a:buSzPct val="75000"/>
              <a:buFont typeface="Lucida Grande"/>
              <a:buChar char="►"/>
            </a:pPr>
            <a:r>
              <a:rPr lang="uk-UA" dirty="0">
                <a:solidFill>
                  <a:schemeClr val="tx2"/>
                </a:solidFill>
                <a:latin typeface="Overpass Light" panose="00000400000000000000" pitchFamily="2" charset="0"/>
              </a:rPr>
              <a:t>Дотримання законодавства, письмове оформлення</a:t>
            </a:r>
            <a:endParaRPr lang="en-GB" dirty="0">
              <a:solidFill>
                <a:schemeClr val="tx2"/>
              </a:solidFill>
              <a:latin typeface="Overpass Light" panose="00000400000000000000" pitchFamily="2" charset="0"/>
            </a:endParaRPr>
          </a:p>
          <a:p>
            <a:pPr marL="285750" lvl="0" indent="-285750" eaLnBrk="0" fontAlgn="base" hangingPunct="0">
              <a:lnSpc>
                <a:spcPct val="120000"/>
              </a:lnSpc>
              <a:spcBef>
                <a:spcPct val="0"/>
              </a:spcBef>
              <a:spcAft>
                <a:spcPts val="600"/>
              </a:spcAft>
              <a:buClr>
                <a:schemeClr val="accent2"/>
              </a:buClr>
              <a:buSzPct val="75000"/>
              <a:buFont typeface="Lucida Grande"/>
              <a:buChar char="►"/>
            </a:pPr>
            <a:r>
              <a:rPr lang="uk-UA" dirty="0">
                <a:solidFill>
                  <a:schemeClr val="tx2"/>
                </a:solidFill>
                <a:latin typeface="Overpass Light" panose="00000400000000000000" pitchFamily="2" charset="0"/>
              </a:rPr>
              <a:t>Стосовно ВСІХ небезпечних факторів</a:t>
            </a:r>
            <a:br>
              <a:rPr lang="uk-UA" dirty="0">
                <a:solidFill>
                  <a:schemeClr val="tx2"/>
                </a:solidFill>
                <a:latin typeface="Overpass Light" panose="00000400000000000000" pitchFamily="2" charset="0"/>
              </a:rPr>
            </a:br>
            <a:r>
              <a:rPr lang="uk-UA" dirty="0">
                <a:solidFill>
                  <a:schemeClr val="tx2"/>
                </a:solidFill>
                <a:latin typeface="Overpass Light" panose="00000400000000000000" pitchFamily="2" charset="0"/>
              </a:rPr>
              <a:t>у робочій зоні та відповідних запобіжних заходів</a:t>
            </a:r>
          </a:p>
          <a:p>
            <a:pPr marL="285750" lvl="0" indent="-285750" eaLnBrk="0" fontAlgn="base" hangingPunct="0">
              <a:lnSpc>
                <a:spcPct val="120000"/>
              </a:lnSpc>
              <a:spcBef>
                <a:spcPct val="0"/>
              </a:spcBef>
              <a:spcAft>
                <a:spcPts val="600"/>
              </a:spcAft>
              <a:buClr>
                <a:schemeClr val="accent2"/>
              </a:buClr>
              <a:buSzPct val="75000"/>
              <a:buFont typeface="Lucida Grande"/>
              <a:buChar char="►"/>
            </a:pPr>
            <a:r>
              <a:rPr lang="uk-UA" dirty="0">
                <a:solidFill>
                  <a:schemeClr val="tx2"/>
                </a:solidFill>
                <a:latin typeface="Overpass Light" panose="00000400000000000000" pitchFamily="2" charset="0"/>
              </a:rPr>
              <a:t>Повинні суворо ДОДЕРЖУВАТИСЯ</a:t>
            </a:r>
            <a:br>
              <a:rPr lang="uk-UA" dirty="0">
                <a:solidFill>
                  <a:schemeClr val="tx2"/>
                </a:solidFill>
                <a:latin typeface="Overpass Light" panose="00000400000000000000" pitchFamily="2" charset="0"/>
              </a:rPr>
            </a:br>
            <a:r>
              <a:rPr lang="uk-UA" dirty="0">
                <a:solidFill>
                  <a:schemeClr val="tx2"/>
                </a:solidFill>
                <a:latin typeface="Overpass Light" panose="00000400000000000000" pitchFamily="2" charset="0"/>
              </a:rPr>
              <a:t>для захисту працівників від ризиків, виявлених під час оцінки ризиків</a:t>
            </a:r>
            <a:endParaRPr lang="en-US" dirty="0">
              <a:latin typeface="Overpass Light"/>
              <a:cs typeface="Overpass Light"/>
            </a:endParaRPr>
          </a:p>
        </p:txBody>
      </p:sp>
      <p:pic>
        <p:nvPicPr>
          <p:cNvPr id="10"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9" name="Picture 8">
            <a:extLst>
              <a:ext uri="{FF2B5EF4-FFF2-40B4-BE49-F238E27FC236}">
                <a16:creationId xmlns:a16="http://schemas.microsoft.com/office/drawing/2014/main" id="{7340FDF7-B6D9-5F4B-8227-24A089D786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5800" y="1182725"/>
            <a:ext cx="5713462" cy="5244577"/>
          </a:xfrm>
          <a:prstGeom prst="rect">
            <a:avLst/>
          </a:prstGeom>
        </p:spPr>
      </p:pic>
    </p:spTree>
    <p:extLst>
      <p:ext uri="{BB962C8B-B14F-4D97-AF65-F5344CB8AC3E}">
        <p14:creationId xmlns:p14="http://schemas.microsoft.com/office/powerpoint/2010/main" val="95630582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solidFill>
                  <a:srgbClr val="1E2DBE"/>
                </a:solidFill>
              </a:rPr>
              <a:t>Приклади адміністративних заходів із контролю</a:t>
            </a:r>
            <a:endParaRPr lang="es-ES" b="0" dirty="0">
              <a:solidFill>
                <a:srgbClr val="1E2DBE"/>
              </a:solidFill>
            </a:endParaRPr>
          </a:p>
        </p:txBody>
      </p:sp>
      <p:sp>
        <p:nvSpPr>
          <p:cNvPr id="3" name="Marcador de contenido 2"/>
          <p:cNvSpPr>
            <a:spLocks noGrp="1"/>
          </p:cNvSpPr>
          <p:nvPr>
            <p:ph idx="1"/>
          </p:nvPr>
        </p:nvSpPr>
        <p:spPr>
          <a:xfrm>
            <a:off x="532872" y="2898746"/>
            <a:ext cx="3554516" cy="2576079"/>
          </a:xfrm>
        </p:spPr>
        <p:txBody>
          <a:bodyPr/>
          <a:lstStyle/>
          <a:p>
            <a:pPr marL="285750" indent="-285750" eaLnBrk="0" fontAlgn="base" hangingPunct="0">
              <a:lnSpc>
                <a:spcPct val="12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Пил і бруд на машинах можуть спричиняти аварії і несправності</a:t>
            </a:r>
            <a:endParaRPr lang="en-GB" b="0" dirty="0">
              <a:solidFill>
                <a:schemeClr val="tx2"/>
              </a:solidFill>
              <a:latin typeface="Overpass Light"/>
              <a:cs typeface="Overpass Light"/>
            </a:endParaRP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Бруд і захаращення на підприємстві підвищують ризик нещасних випадків, захворювань і пожеж</a:t>
            </a:r>
            <a:endParaRPr lang="en-GB"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108</a:t>
            </a:fld>
            <a:endParaRPr lang="en-GB"/>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2569" y="2995094"/>
            <a:ext cx="2918346" cy="2163517"/>
          </a:xfrm>
          <a:prstGeom prst="rect">
            <a:avLst/>
          </a:prstGeom>
          <a:ln>
            <a:noFill/>
          </a:ln>
          <a:effectLst>
            <a:outerShdw blurRad="292100" dist="139700" dir="2700000" algn="tl" rotWithShape="0">
              <a:srgbClr val="333333">
                <a:alpha val="65000"/>
              </a:srgbClr>
            </a:outerShdw>
          </a:effectLst>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83132" y="2958472"/>
            <a:ext cx="2973492" cy="2200139"/>
          </a:xfrm>
          <a:prstGeom prst="rect">
            <a:avLst/>
          </a:prstGeom>
          <a:ln>
            <a:noFill/>
          </a:ln>
          <a:effectLst>
            <a:outerShdw blurRad="292100" dist="139700" dir="2700000" algn="tl" rotWithShape="0">
              <a:srgbClr val="333333">
                <a:alpha val="65000"/>
              </a:srgbClr>
            </a:outerShdw>
          </a:effectLst>
        </p:spPr>
      </p:pic>
      <p:sp>
        <p:nvSpPr>
          <p:cNvPr id="10" name="CuadroTexto 9"/>
          <p:cNvSpPr txBox="1"/>
          <p:nvPr/>
        </p:nvSpPr>
        <p:spPr>
          <a:xfrm>
            <a:off x="434410" y="2087121"/>
            <a:ext cx="7387963" cy="369332"/>
          </a:xfrm>
          <a:prstGeom prst="rect">
            <a:avLst/>
          </a:prstGeom>
          <a:noFill/>
        </p:spPr>
        <p:txBody>
          <a:bodyPr wrap="square" rtlCol="0">
            <a:spAutoFit/>
          </a:bodyPr>
          <a:lstStyle/>
          <a:p>
            <a:pPr marL="0" lvl="1">
              <a:spcBef>
                <a:spcPts val="0"/>
              </a:spcBef>
              <a:buNone/>
            </a:pPr>
            <a:r>
              <a:rPr lang="uk-UA" dirty="0">
                <a:solidFill>
                  <a:srgbClr val="FA3C4B"/>
                </a:solidFill>
                <a:latin typeface="Overpass Bold"/>
                <a:cs typeface="Overpass Bold"/>
              </a:rPr>
              <a:t>Господарське забезпечення</a:t>
            </a:r>
            <a:endParaRPr lang="en-GB" dirty="0">
              <a:solidFill>
                <a:srgbClr val="FA3C4B"/>
              </a:solidFill>
              <a:latin typeface="Overpass Bold"/>
              <a:cs typeface="Overpass Bold"/>
            </a:endParaRPr>
          </a:p>
        </p:txBody>
      </p:sp>
      <p:sp>
        <p:nvSpPr>
          <p:cNvPr id="11" name="CuadroTexto 10"/>
          <p:cNvSpPr txBox="1"/>
          <p:nvPr/>
        </p:nvSpPr>
        <p:spPr>
          <a:xfrm>
            <a:off x="4521068" y="5357477"/>
            <a:ext cx="2968461" cy="738664"/>
          </a:xfrm>
          <a:prstGeom prst="rect">
            <a:avLst/>
          </a:prstGeom>
          <a:noFill/>
        </p:spPr>
        <p:txBody>
          <a:bodyPr wrap="square" rtlCol="0">
            <a:spAutoFit/>
          </a:bodyPr>
          <a:lstStyle/>
          <a:p>
            <a:r>
              <a:rPr lang="uk-UA" sz="1400" dirty="0">
                <a:effectLst/>
                <a:latin typeface="Calibri" panose="020F0502020204030204" pitchFamily="34" charset="0"/>
                <a:ea typeface="Calibri" panose="020F0502020204030204" pitchFamily="34" charset="0"/>
              </a:rPr>
              <a:t>Погане господарське забезпечення – неохайна робоча зона — ознака неефективного підприємства</a:t>
            </a:r>
            <a:endParaRPr lang="en-US" sz="1100" dirty="0">
              <a:solidFill>
                <a:schemeClr val="tx2"/>
              </a:solidFill>
              <a:latin typeface="Overpass Light"/>
              <a:cs typeface="Overpass Light"/>
            </a:endParaRPr>
          </a:p>
        </p:txBody>
      </p:sp>
      <p:sp>
        <p:nvSpPr>
          <p:cNvPr id="12" name="CuadroTexto 11"/>
          <p:cNvSpPr txBox="1"/>
          <p:nvPr/>
        </p:nvSpPr>
        <p:spPr>
          <a:xfrm>
            <a:off x="8033860" y="5357477"/>
            <a:ext cx="2952653" cy="738664"/>
          </a:xfrm>
          <a:prstGeom prst="rect">
            <a:avLst/>
          </a:prstGeom>
          <a:noFill/>
        </p:spPr>
        <p:txBody>
          <a:bodyPr wrap="square" rtlCol="0">
            <a:spAutoFit/>
          </a:bodyPr>
          <a:lstStyle/>
          <a:p>
            <a:r>
              <a:rPr lang="uk-UA" sz="1400" dirty="0">
                <a:effectLst/>
                <a:latin typeface="Calibri" panose="020F0502020204030204" pitchFamily="34" charset="0"/>
                <a:ea typeface="Calibri" panose="020F0502020204030204" pitchFamily="34" charset="0"/>
              </a:rPr>
              <a:t>Упорядкована та охайна робоча зона — ознака ефективного підприємства</a:t>
            </a:r>
            <a:endParaRPr lang="en-US" sz="1100" dirty="0">
              <a:solidFill>
                <a:schemeClr val="tx2"/>
              </a:solidFill>
              <a:latin typeface="Overpass Light"/>
              <a:cs typeface="Overpass Light"/>
            </a:endParaRPr>
          </a:p>
        </p:txBody>
      </p:sp>
    </p:spTree>
    <p:extLst>
      <p:ext uri="{BB962C8B-B14F-4D97-AF65-F5344CB8AC3E}">
        <p14:creationId xmlns:p14="http://schemas.microsoft.com/office/powerpoint/2010/main" val="408266046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solidFill>
                  <a:srgbClr val="1E2DBE"/>
                </a:solidFill>
              </a:rPr>
              <a:t>Приклади адміністративних заходів із контролю</a:t>
            </a:r>
            <a:endParaRPr lang="es-ES" b="0" dirty="0">
              <a:solidFill>
                <a:srgbClr val="1E2DBE"/>
              </a:solidFill>
            </a:endParaRPr>
          </a:p>
        </p:txBody>
      </p:sp>
      <p:sp>
        <p:nvSpPr>
          <p:cNvPr id="3" name="Marcador de contenido 2"/>
          <p:cNvSpPr>
            <a:spLocks noGrp="1"/>
          </p:cNvSpPr>
          <p:nvPr>
            <p:ph idx="1"/>
          </p:nvPr>
        </p:nvSpPr>
        <p:spPr>
          <a:xfrm>
            <a:off x="452053" y="2993760"/>
            <a:ext cx="3554516" cy="3605238"/>
          </a:xfrm>
        </p:spPr>
        <p:txBody>
          <a:bodyPr/>
          <a:lstStyle/>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Умивальники</a:t>
            </a:r>
            <a:endParaRPr lang="en-GB"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Роздягальні</a:t>
            </a:r>
            <a:endParaRPr lang="en-GB"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Їдальні та зони відпочинку</a:t>
            </a:r>
            <a:endParaRPr lang="en-GB"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Чиста питна вода</a:t>
            </a:r>
            <a:endParaRPr lang="en-GB"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Туалети</a:t>
            </a:r>
            <a:endParaRPr lang="en-GB"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109</a:t>
            </a:fld>
            <a:endParaRPr lang="en-GB"/>
          </a:p>
        </p:txBody>
      </p:sp>
      <p:sp>
        <p:nvSpPr>
          <p:cNvPr id="10" name="CuadroTexto 9"/>
          <p:cNvSpPr txBox="1"/>
          <p:nvPr/>
        </p:nvSpPr>
        <p:spPr>
          <a:xfrm>
            <a:off x="384860" y="2291143"/>
            <a:ext cx="7493642" cy="369332"/>
          </a:xfrm>
          <a:prstGeom prst="rect">
            <a:avLst/>
          </a:prstGeom>
          <a:noFill/>
        </p:spPr>
        <p:txBody>
          <a:bodyPr wrap="square" rtlCol="0">
            <a:spAutoFit/>
          </a:bodyPr>
          <a:lstStyle/>
          <a:p>
            <a:pPr marL="0" lvl="1">
              <a:spcBef>
                <a:spcPts val="0"/>
              </a:spcBef>
              <a:buNone/>
            </a:pPr>
            <a:r>
              <a:rPr lang="uk-UA" dirty="0">
                <a:solidFill>
                  <a:schemeClr val="accent2"/>
                </a:solidFill>
                <a:latin typeface="Overpass Bold"/>
                <a:cs typeface="Overpass Bold"/>
              </a:rPr>
              <a:t>Гігієна та добробут</a:t>
            </a:r>
            <a:endParaRPr lang="en-GB" dirty="0">
              <a:solidFill>
                <a:schemeClr val="accent2"/>
              </a:solidFill>
              <a:latin typeface="Overpass Bold"/>
              <a:cs typeface="Overpass Bold"/>
            </a:endParaRPr>
          </a:p>
        </p:txBody>
      </p:sp>
      <p:pic>
        <p:nvPicPr>
          <p:cNvPr id="13" name="Imagen 12" descr="109_slid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0" y="2822880"/>
            <a:ext cx="7594643" cy="25277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86936907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solidFill>
                  <a:srgbClr val="1E2DBE"/>
                </a:solidFill>
              </a:rPr>
              <a:t>Приклади адміністративних заходів із контролю</a:t>
            </a:r>
            <a:endParaRPr lang="es-ES" b="0" dirty="0">
              <a:solidFill>
                <a:srgbClr val="1E2DBE"/>
              </a:solidFill>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110</a:t>
            </a:fld>
            <a:endParaRPr lang="en-GB"/>
          </a:p>
        </p:txBody>
      </p:sp>
      <p:sp>
        <p:nvSpPr>
          <p:cNvPr id="10" name="Rectángulo 9"/>
          <p:cNvSpPr/>
          <p:nvPr/>
        </p:nvSpPr>
        <p:spPr>
          <a:xfrm>
            <a:off x="408458" y="2078092"/>
            <a:ext cx="6648045" cy="4647554"/>
          </a:xfrm>
          <a:prstGeom prst="rect">
            <a:avLst/>
          </a:prstGeom>
        </p:spPr>
        <p:txBody>
          <a:bodyPr wrap="square">
            <a:spAutoFit/>
          </a:bodyPr>
          <a:lstStyle/>
          <a:p>
            <a:pPr eaLnBrk="0" fontAlgn="base" hangingPunct="0">
              <a:lnSpc>
                <a:spcPct val="150000"/>
              </a:lnSpc>
              <a:spcBef>
                <a:spcPct val="0"/>
              </a:spcBef>
              <a:spcAft>
                <a:spcPct val="0"/>
              </a:spcAft>
              <a:buClr>
                <a:schemeClr val="accent2"/>
              </a:buClr>
            </a:pPr>
            <a:r>
              <a:rPr lang="uk-UA" dirty="0">
                <a:solidFill>
                  <a:schemeClr val="accent2"/>
                </a:solidFill>
                <a:latin typeface="Overpass Bold"/>
                <a:cs typeface="Overpass Bold"/>
              </a:rPr>
              <a:t>Гігієна та добробут</a:t>
            </a:r>
            <a:endParaRPr lang="en-GB" dirty="0">
              <a:latin typeface="Overpass Bold"/>
              <a:cs typeface="Overpass Bold"/>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dirty="0">
                <a:solidFill>
                  <a:schemeClr val="tx2"/>
                </a:solidFill>
                <a:latin typeface="Overpass Light" panose="00000400000000000000" pitchFamily="2" charset="0"/>
              </a:rPr>
              <a:t>Цілі</a:t>
            </a:r>
            <a:endParaRPr lang="en-US" dirty="0">
              <a:solidFill>
                <a:schemeClr val="tx2"/>
              </a:solidFill>
              <a:latin typeface="Overpass Light" panose="00000400000000000000" pitchFamily="2" charset="0"/>
              <a:cs typeface="Overpass Light"/>
            </a:endParaRPr>
          </a:p>
          <a:p>
            <a:pPr marL="635000" lvl="1" indent="-284163">
              <a:lnSpc>
                <a:spcPct val="120000"/>
              </a:lnSpc>
              <a:buClr>
                <a:schemeClr val="accent1"/>
              </a:buClr>
              <a:buSzPct val="65000"/>
              <a:buFont typeface="Lucida Grande"/>
              <a:buChar char="►"/>
            </a:pPr>
            <a:r>
              <a:rPr lang="uk-UA" dirty="0">
                <a:solidFill>
                  <a:schemeClr val="tx2"/>
                </a:solidFill>
                <a:latin typeface="Overpass Light" panose="00000400000000000000" pitchFamily="2" charset="0"/>
                <a:cs typeface="Overpass Light"/>
              </a:rPr>
              <a:t>підтримувати здоров’я працівників і зручні умови на роботі</a:t>
            </a:r>
          </a:p>
          <a:p>
            <a:pPr marL="635000" lvl="1" indent="-284163">
              <a:lnSpc>
                <a:spcPct val="120000"/>
              </a:lnSpc>
              <a:buClr>
                <a:schemeClr val="accent1"/>
              </a:buClr>
              <a:buSzPct val="65000"/>
              <a:buFont typeface="Lucida Grande"/>
              <a:buChar char="►"/>
            </a:pPr>
            <a:r>
              <a:rPr lang="uk-UA" dirty="0">
                <a:solidFill>
                  <a:schemeClr val="tx2"/>
                </a:solidFill>
                <a:latin typeface="Overpass Light" panose="00000400000000000000" pitchFamily="2" charset="0"/>
                <a:cs typeface="Overpass Light"/>
              </a:rPr>
              <a:t>зменшувати втому, захворюваність і кількість нещасних випадків</a:t>
            </a:r>
          </a:p>
          <a:p>
            <a:pPr marL="635000" lvl="1" indent="-284163">
              <a:lnSpc>
                <a:spcPct val="120000"/>
              </a:lnSpc>
              <a:buClr>
                <a:schemeClr val="accent1"/>
              </a:buClr>
              <a:buSzPct val="65000"/>
              <a:buFont typeface="Lucida Grande"/>
              <a:buChar char="►"/>
            </a:pPr>
            <a:r>
              <a:rPr lang="uk-UA" dirty="0">
                <a:solidFill>
                  <a:schemeClr val="tx2"/>
                </a:solidFill>
                <a:latin typeface="Overpass Light" panose="00000400000000000000" pitchFamily="2" charset="0"/>
                <a:cs typeface="Overpass Light"/>
              </a:rPr>
              <a:t>продемонструвати, що керівництво дбає про добробут працівників</a:t>
            </a:r>
            <a:endParaRPr lang="en-CA" dirty="0">
              <a:solidFill>
                <a:schemeClr val="tx2"/>
              </a:solidFill>
              <a:latin typeface="Overpass Light" panose="00000400000000000000" pitchFamily="2" charset="0"/>
              <a:cs typeface="Overpass Light"/>
            </a:endParaRPr>
          </a:p>
          <a:p>
            <a:pPr marL="920750" lvl="1" indent="-285750">
              <a:buClr>
                <a:schemeClr val="accent1"/>
              </a:buClr>
              <a:buFont typeface="Lucida Grande"/>
              <a:buChar char="►"/>
            </a:pPr>
            <a:endParaRPr lang="en-US" dirty="0">
              <a:solidFill>
                <a:schemeClr val="tx2"/>
              </a:solidFill>
              <a:latin typeface="Overpass Light" panose="00000400000000000000" pitchFamily="2" charset="0"/>
              <a:cs typeface="Overpass Light"/>
            </a:endParaRPr>
          </a:p>
          <a:p>
            <a:pPr marL="285750" lvl="1" indent="-285750">
              <a:lnSpc>
                <a:spcPct val="120000"/>
              </a:lnSpc>
              <a:buClr>
                <a:schemeClr val="accent2"/>
              </a:buClr>
              <a:buSzPct val="75000"/>
              <a:buFont typeface="Lucida Grande"/>
              <a:buChar char="►"/>
            </a:pPr>
            <a:r>
              <a:rPr lang="uk-UA" dirty="0">
                <a:solidFill>
                  <a:schemeClr val="tx2"/>
                </a:solidFill>
                <a:latin typeface="Overpass Light" panose="00000400000000000000" pitchFamily="2" charset="0"/>
              </a:rPr>
              <a:t>Залучення працівників до визначення пріоритетів і облаштування санітарно-побутових об’єктів, зокрема зон відпочинку та доступу до безпечної питної води</a:t>
            </a:r>
            <a:endParaRPr lang="en-US" dirty="0">
              <a:solidFill>
                <a:schemeClr val="tx2"/>
              </a:solidFill>
              <a:latin typeface="Overpass Light" panose="00000400000000000000" pitchFamily="2" charset="0"/>
            </a:endParaRPr>
          </a:p>
          <a:p>
            <a:pPr marL="285750" lvl="1" indent="-285750">
              <a:lnSpc>
                <a:spcPct val="150000"/>
              </a:lnSpc>
              <a:buClr>
                <a:schemeClr val="accent2"/>
              </a:buClr>
              <a:buFont typeface="Lucida Grande"/>
              <a:buChar char="►"/>
            </a:pPr>
            <a:endParaRPr lang="en-GB" dirty="0">
              <a:solidFill>
                <a:schemeClr val="tx2"/>
              </a:solidFill>
              <a:latin typeface="Overpass Light"/>
              <a:cs typeface="Overpass Light"/>
            </a:endParaRPr>
          </a:p>
          <a:p>
            <a:pPr marL="285750" lvl="1" indent="-285750">
              <a:lnSpc>
                <a:spcPct val="150000"/>
              </a:lnSpc>
              <a:buClr>
                <a:schemeClr val="accent2"/>
              </a:buClr>
              <a:buFont typeface="Lucida Grande"/>
              <a:buChar char="►"/>
            </a:pPr>
            <a:endParaRPr lang="en-CA" dirty="0">
              <a:latin typeface="Overpass Light"/>
              <a:cs typeface="Overpass Light"/>
            </a:endParaRP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84720" y="2988879"/>
            <a:ext cx="3967998" cy="264162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336251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solidFill>
                  <a:srgbClr val="1E2DBE"/>
                </a:solidFill>
              </a:rPr>
              <a:t>Приклади адміністративних заходів із контролю</a:t>
            </a:r>
            <a:endParaRPr lang="es-ES" b="0" dirty="0">
              <a:solidFill>
                <a:srgbClr val="1E2DBE"/>
              </a:solidFill>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111</a:t>
            </a:fld>
            <a:endParaRPr lang="en-GB"/>
          </a:p>
        </p:txBody>
      </p:sp>
      <p:sp>
        <p:nvSpPr>
          <p:cNvPr id="11" name="Marcador de texto 10"/>
          <p:cNvSpPr>
            <a:spLocks noGrp="1"/>
          </p:cNvSpPr>
          <p:nvPr>
            <p:ph type="body" sz="quarter" idx="13"/>
          </p:nvPr>
        </p:nvSpPr>
        <p:spPr>
          <a:xfrm>
            <a:off x="590797" y="4533162"/>
            <a:ext cx="5124007" cy="948359"/>
          </a:xfrm>
        </p:spPr>
        <p:txBody>
          <a:bodyPr/>
          <a:lstStyle/>
          <a:p>
            <a:r>
              <a:rPr lang="uk-UA" sz="2000" dirty="0">
                <a:solidFill>
                  <a:schemeClr val="tx2"/>
                </a:solidFill>
                <a:cs typeface="Overpass Bold"/>
              </a:rPr>
              <a:t>Кожна особа, присутня на підприємстві, повинна додержуватися вказівок,</a:t>
            </a:r>
            <a:br>
              <a:rPr lang="uk-UA" sz="2000" dirty="0">
                <a:solidFill>
                  <a:schemeClr val="tx2"/>
                </a:solidFill>
                <a:cs typeface="Overpass Bold"/>
              </a:rPr>
            </a:br>
            <a:r>
              <a:rPr lang="uk-UA" sz="2000" dirty="0">
                <a:solidFill>
                  <a:schemeClr val="tx2"/>
                </a:solidFill>
                <a:cs typeface="Overpass Bold"/>
              </a:rPr>
              <a:t>що містяться на знаках безпеки!</a:t>
            </a:r>
            <a:endParaRPr lang="en-GB" sz="2000" dirty="0">
              <a:solidFill>
                <a:schemeClr val="tx2"/>
              </a:solidFill>
              <a:cs typeface="Overpass Bold"/>
            </a:endParaRPr>
          </a:p>
        </p:txBody>
      </p:sp>
      <p:sp>
        <p:nvSpPr>
          <p:cNvPr id="10" name="Rectángulo 9"/>
          <p:cNvSpPr/>
          <p:nvPr/>
        </p:nvSpPr>
        <p:spPr>
          <a:xfrm>
            <a:off x="453685" y="1936360"/>
            <a:ext cx="5378089" cy="2376163"/>
          </a:xfrm>
          <a:prstGeom prst="rect">
            <a:avLst/>
          </a:prstGeom>
        </p:spPr>
        <p:txBody>
          <a:bodyPr wrap="square">
            <a:spAutoFit/>
          </a:bodyPr>
          <a:lstStyle/>
          <a:p>
            <a:pPr eaLnBrk="0" fontAlgn="base" hangingPunct="0">
              <a:lnSpc>
                <a:spcPct val="150000"/>
              </a:lnSpc>
              <a:spcBef>
                <a:spcPct val="0"/>
              </a:spcBef>
              <a:spcAft>
                <a:spcPct val="0"/>
              </a:spcAft>
              <a:buClr>
                <a:schemeClr val="accent2"/>
              </a:buClr>
            </a:pPr>
            <a:r>
              <a:rPr lang="uk-UA" dirty="0">
                <a:solidFill>
                  <a:schemeClr val="accent2"/>
                </a:solidFill>
                <a:latin typeface="Overpass Bold"/>
                <a:cs typeface="Overpass Bold"/>
              </a:rPr>
              <a:t>Знаки безпеки</a:t>
            </a:r>
            <a:endParaRPr lang="en-GB" dirty="0">
              <a:solidFill>
                <a:schemeClr val="accent2"/>
              </a:solidFill>
              <a:latin typeface="Overpass Bold"/>
              <a:cs typeface="Overpass Bold"/>
            </a:endParaRPr>
          </a:p>
          <a:p>
            <a:pPr marL="285750" indent="-285750" eaLnBrk="0" fontAlgn="base" hangingPunct="0">
              <a:lnSpc>
                <a:spcPct val="150000"/>
              </a:lnSpc>
              <a:spcBef>
                <a:spcPct val="0"/>
              </a:spcBef>
              <a:spcAft>
                <a:spcPct val="0"/>
              </a:spcAft>
              <a:buClr>
                <a:schemeClr val="accent2"/>
              </a:buClr>
              <a:buFont typeface="Lucida Grande"/>
              <a:buChar char="►"/>
            </a:pPr>
            <a:r>
              <a:rPr lang="uk-UA" dirty="0">
                <a:solidFill>
                  <a:schemeClr val="tx2"/>
                </a:solidFill>
                <a:latin typeface="Overpass Light"/>
                <a:cs typeface="Overpass Light"/>
              </a:rPr>
              <a:t>Допомагають зменшувати ризики</a:t>
            </a:r>
            <a:endParaRPr lang="en-GB" dirty="0">
              <a:solidFill>
                <a:schemeClr val="tx2"/>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Font typeface="Lucida Grande"/>
              <a:buChar char="►"/>
            </a:pPr>
            <a:r>
              <a:rPr lang="uk-UA" dirty="0">
                <a:solidFill>
                  <a:schemeClr val="tx2"/>
                </a:solidFill>
                <a:latin typeface="Overpass Light"/>
                <a:cs typeface="Overpass Light"/>
              </a:rPr>
              <a:t>Вони повинні відповідати національним нормативним актам, розміщуватися в помітних місцях і бути зрозумілими всім</a:t>
            </a:r>
            <a:endParaRPr lang="en-GB" dirty="0">
              <a:solidFill>
                <a:schemeClr val="tx2"/>
              </a:solidFill>
              <a:latin typeface="Overpass Light"/>
              <a:cs typeface="Overpass Light"/>
            </a:endParaRPr>
          </a:p>
          <a:p>
            <a:pPr marL="285750" lvl="1" indent="-285750">
              <a:lnSpc>
                <a:spcPct val="150000"/>
              </a:lnSpc>
              <a:buClr>
                <a:schemeClr val="accent2"/>
              </a:buClr>
              <a:buFont typeface="Lucida Grande"/>
              <a:buChar char="►"/>
            </a:pPr>
            <a:endParaRPr lang="en-CA" dirty="0">
              <a:latin typeface="Overpass Light"/>
              <a:cs typeface="Overpass Light"/>
            </a:endParaRPr>
          </a:p>
        </p:txBody>
      </p:sp>
      <p:pic>
        <p:nvPicPr>
          <p:cNvPr id="8" name="Imagen 7" descr="111_sl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35575" y="1798819"/>
            <a:ext cx="5389723" cy="4016798"/>
          </a:xfrm>
          <a:prstGeom prst="rect">
            <a:avLst/>
          </a:prstGeom>
        </p:spPr>
      </p:pic>
    </p:spTree>
    <p:extLst>
      <p:ext uri="{BB962C8B-B14F-4D97-AF65-F5344CB8AC3E}">
        <p14:creationId xmlns:p14="http://schemas.microsoft.com/office/powerpoint/2010/main" val="200259098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3686" y="1412471"/>
            <a:ext cx="11210924" cy="720000"/>
          </a:xfrm>
        </p:spPr>
        <p:txBody>
          <a:bodyPr/>
          <a:lstStyle/>
          <a:p>
            <a:r>
              <a:rPr lang="uk-UA" b="0" dirty="0">
                <a:solidFill>
                  <a:srgbClr val="1E2DBE"/>
                </a:solidFill>
              </a:rPr>
              <a:t>Приклади адміністративних заходів </a:t>
            </a:r>
            <a:br>
              <a:rPr lang="uk-UA" b="0" dirty="0">
                <a:solidFill>
                  <a:srgbClr val="1E2DBE"/>
                </a:solidFill>
              </a:rPr>
            </a:br>
            <a:r>
              <a:rPr lang="uk-UA" b="0" dirty="0">
                <a:solidFill>
                  <a:srgbClr val="1E2DBE"/>
                </a:solidFill>
              </a:rPr>
              <a:t>із контролю</a:t>
            </a:r>
            <a:endParaRPr lang="es-ES" b="0" dirty="0">
              <a:solidFill>
                <a:srgbClr val="1E2DBE"/>
              </a:solidFill>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112</a:t>
            </a:fld>
            <a:endParaRPr lang="en-GB"/>
          </a:p>
        </p:txBody>
      </p:sp>
      <p:sp>
        <p:nvSpPr>
          <p:cNvPr id="10" name="Rectángulo 9"/>
          <p:cNvSpPr/>
          <p:nvPr/>
        </p:nvSpPr>
        <p:spPr>
          <a:xfrm>
            <a:off x="439978" y="2064567"/>
            <a:ext cx="5356941" cy="3761030"/>
          </a:xfrm>
          <a:prstGeom prst="rect">
            <a:avLst/>
          </a:prstGeom>
        </p:spPr>
        <p:txBody>
          <a:bodyPr wrap="square">
            <a:spAutoFit/>
          </a:bodyPr>
          <a:lstStyle/>
          <a:p>
            <a:pPr eaLnBrk="0" fontAlgn="base" hangingPunct="0">
              <a:lnSpc>
                <a:spcPct val="130000"/>
              </a:lnSpc>
              <a:spcBef>
                <a:spcPct val="0"/>
              </a:spcBef>
              <a:spcAft>
                <a:spcPts val="1200"/>
              </a:spcAft>
              <a:buClr>
                <a:schemeClr val="accent2"/>
              </a:buClr>
            </a:pPr>
            <a:r>
              <a:rPr lang="uk-UA" dirty="0">
                <a:solidFill>
                  <a:srgbClr val="FA3C4B"/>
                </a:solidFill>
                <a:latin typeface="Overpass Bold"/>
                <a:cs typeface="Overpass Bold"/>
              </a:rPr>
              <a:t>Освіта й навчання</a:t>
            </a:r>
            <a:endParaRPr lang="en-GB" dirty="0">
              <a:latin typeface="Overpass Bold"/>
              <a:cs typeface="Overpass Bold"/>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МОП виступає за освіту й навчання з БЗР, що є обов’язковою за національним законодавством багатьох країн</a:t>
            </a:r>
            <a:endParaRPr lang="en-GB" dirty="0">
              <a:solidFill>
                <a:schemeClr val="tx2"/>
              </a:solidFill>
              <a:latin typeface="Overpass Light"/>
              <a:cs typeface="Overpass Light"/>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Роботодавці повинні надавати підтримку</a:t>
            </a:r>
            <a:endParaRPr lang="en-GB" dirty="0">
              <a:solidFill>
                <a:schemeClr val="tx2"/>
              </a:solidFill>
              <a:latin typeface="Overpass Light"/>
              <a:cs typeface="Overpass Light"/>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Здійснюється на підприємстві, а також у школі</a:t>
            </a: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Підвищує рівень знань і навичок працівників</a:t>
            </a:r>
            <a:endParaRPr lang="en-GB" dirty="0">
              <a:solidFill>
                <a:schemeClr val="tx2"/>
              </a:solidFill>
              <a:latin typeface="Overpass Light"/>
              <a:cs typeface="Overpass Light"/>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За наявними свідченнями, зменшує кількість нещасних випадків і погіршень здоров’я</a:t>
            </a:r>
            <a:endParaRPr lang="en-GB" dirty="0">
              <a:solidFill>
                <a:schemeClr val="tx2"/>
              </a:solidFill>
              <a:latin typeface="Overpass Light"/>
              <a:cs typeface="Overpass Light"/>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Заохочує культуру профілактики та обізнаність</a:t>
            </a:r>
            <a:br>
              <a:rPr lang="uk-UA" dirty="0">
                <a:solidFill>
                  <a:schemeClr val="tx2"/>
                </a:solidFill>
                <a:latin typeface="Overpass Light"/>
                <a:cs typeface="Overpass Light"/>
              </a:rPr>
            </a:br>
            <a:r>
              <a:rPr lang="uk-UA" dirty="0">
                <a:solidFill>
                  <a:schemeClr val="tx2"/>
                </a:solidFill>
                <a:latin typeface="Overpass Light"/>
                <a:cs typeface="Overpass Light"/>
              </a:rPr>
              <a:t>у галузі БЗР</a:t>
            </a:r>
            <a:endParaRPr lang="en-CA" dirty="0">
              <a:latin typeface="Overpass Light"/>
              <a:cs typeface="Overpass Light"/>
            </a:endParaRPr>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7872" y="1521319"/>
            <a:ext cx="3929216" cy="2662928"/>
          </a:xfrm>
          <a:prstGeom prst="rect">
            <a:avLst/>
          </a:prstGeom>
        </p:spPr>
      </p:pic>
      <p:pic>
        <p:nvPicPr>
          <p:cNvPr id="11" name="Imagen 10" descr="112_slid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0879" y="4365533"/>
            <a:ext cx="5356941" cy="1620187"/>
          </a:xfrm>
          <a:prstGeom prst="rect">
            <a:avLst/>
          </a:prstGeom>
          <a:noFill/>
          <a:ln>
            <a:noFill/>
          </a:ln>
        </p:spPr>
      </p:pic>
      <p:sp>
        <p:nvSpPr>
          <p:cNvPr id="9" name="CuadroTexto 10">
            <a:extLst>
              <a:ext uri="{FF2B5EF4-FFF2-40B4-BE49-F238E27FC236}">
                <a16:creationId xmlns:a16="http://schemas.microsoft.com/office/drawing/2014/main" id="{F9135F72-16ED-43AA-A4BA-280C46E655F8}"/>
              </a:ext>
            </a:extLst>
          </p:cNvPr>
          <p:cNvSpPr txBox="1"/>
          <p:nvPr/>
        </p:nvSpPr>
        <p:spPr>
          <a:xfrm rot="16200000">
            <a:off x="5473749" y="2589382"/>
            <a:ext cx="2268248" cy="276999"/>
          </a:xfrm>
          <a:prstGeom prst="rect">
            <a:avLst/>
          </a:prstGeom>
          <a:solidFill>
            <a:schemeClr val="bg1"/>
          </a:solidFill>
        </p:spPr>
        <p:txBody>
          <a:bodyPr wrap="square" rtlCol="0">
            <a:spAutoFit/>
          </a:bodyPr>
          <a:lstStyle/>
          <a:p>
            <a:r>
              <a:rPr lang="uk-UA" sz="1200" dirty="0">
                <a:effectLst/>
                <a:latin typeface="Calibri" panose="020F0502020204030204" pitchFamily="34" charset="0"/>
                <a:ea typeface="Calibri" panose="020F0502020204030204" pitchFamily="34" charset="0"/>
              </a:rPr>
              <a:t>Кількість професійних травм</a:t>
            </a:r>
            <a:endParaRPr lang="en-US" sz="1050" dirty="0">
              <a:solidFill>
                <a:schemeClr val="tx2"/>
              </a:solidFill>
              <a:latin typeface="Overpass Light"/>
              <a:cs typeface="Overpass Light"/>
            </a:endParaRPr>
          </a:p>
        </p:txBody>
      </p:sp>
      <p:sp>
        <p:nvSpPr>
          <p:cNvPr id="12" name="CuadroTexto 10">
            <a:extLst>
              <a:ext uri="{FF2B5EF4-FFF2-40B4-BE49-F238E27FC236}">
                <a16:creationId xmlns:a16="http://schemas.microsoft.com/office/drawing/2014/main" id="{2048C76A-64F1-427B-B18C-4A3D15C653D7}"/>
              </a:ext>
            </a:extLst>
          </p:cNvPr>
          <p:cNvSpPr txBox="1"/>
          <p:nvPr/>
        </p:nvSpPr>
        <p:spPr>
          <a:xfrm>
            <a:off x="8505240" y="4030358"/>
            <a:ext cx="424156" cy="307777"/>
          </a:xfrm>
          <a:prstGeom prst="rect">
            <a:avLst/>
          </a:prstGeom>
          <a:solidFill>
            <a:schemeClr val="bg1"/>
          </a:solidFill>
        </p:spPr>
        <p:txBody>
          <a:bodyPr wrap="square" rtlCol="0">
            <a:spAutoFit/>
          </a:bodyPr>
          <a:lstStyle/>
          <a:p>
            <a:r>
              <a:rPr lang="uk-UA" sz="1400" dirty="0">
                <a:effectLst/>
                <a:latin typeface="Calibri" panose="020F0502020204030204" pitchFamily="34" charset="0"/>
                <a:ea typeface="Calibri" panose="020F0502020204030204" pitchFamily="34" charset="0"/>
              </a:rPr>
              <a:t>Рік</a:t>
            </a:r>
            <a:endParaRPr lang="en-US" sz="1100" dirty="0">
              <a:solidFill>
                <a:schemeClr val="tx2"/>
              </a:solidFill>
              <a:latin typeface="Overpass Light"/>
              <a:cs typeface="Overpass Light"/>
            </a:endParaRPr>
          </a:p>
        </p:txBody>
      </p:sp>
    </p:spTree>
    <p:extLst>
      <p:ext uri="{BB962C8B-B14F-4D97-AF65-F5344CB8AC3E}">
        <p14:creationId xmlns:p14="http://schemas.microsoft.com/office/powerpoint/2010/main" val="205665299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descr="113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9939" y="2417113"/>
            <a:ext cx="6294177" cy="3870696"/>
          </a:xfrm>
          <a:prstGeom prst="rect">
            <a:avLst/>
          </a:prstGeom>
        </p:spPr>
      </p:pic>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113</a:t>
            </a:fld>
            <a:endParaRPr lang="en-GB"/>
          </a:p>
        </p:txBody>
      </p:sp>
      <p:sp>
        <p:nvSpPr>
          <p:cNvPr id="3" name="Rectángulo 2"/>
          <p:cNvSpPr/>
          <p:nvPr/>
        </p:nvSpPr>
        <p:spPr>
          <a:xfrm>
            <a:off x="368473" y="1318603"/>
            <a:ext cx="7793566" cy="477054"/>
          </a:xfrm>
          <a:prstGeom prst="rect">
            <a:avLst/>
          </a:prstGeom>
        </p:spPr>
        <p:txBody>
          <a:bodyPr wrap="square">
            <a:spAutoFit/>
          </a:bodyPr>
          <a:lstStyle/>
          <a:p>
            <a:r>
              <a:rPr lang="nl-NL" altLang="en-US" sz="2500" dirty="0">
                <a:solidFill>
                  <a:schemeClr val="accent1"/>
                </a:solidFill>
                <a:latin typeface="Overpass Bold"/>
                <a:cs typeface="Overpass Bold"/>
              </a:rPr>
              <a:t>5. </a:t>
            </a:r>
            <a:r>
              <a:rPr lang="uk-UA" altLang="en-US" sz="2500" dirty="0">
                <a:solidFill>
                  <a:schemeClr val="accent1"/>
                </a:solidFill>
                <a:latin typeface="Overpass Bold"/>
                <a:cs typeface="Overpass Bold"/>
              </a:rPr>
              <a:t>Засоби індивідуального захисту (</a:t>
            </a:r>
            <a:r>
              <a:rPr lang="uk-UA" altLang="en-US" sz="2500" dirty="0" err="1">
                <a:solidFill>
                  <a:schemeClr val="accent1"/>
                </a:solidFill>
                <a:latin typeface="Overpass Bold"/>
                <a:cs typeface="Overpass Bold"/>
              </a:rPr>
              <a:t>ЗІЗ</a:t>
            </a:r>
            <a:r>
              <a:rPr lang="uk-UA" altLang="en-US" sz="2500" dirty="0">
                <a:solidFill>
                  <a:schemeClr val="accent1"/>
                </a:solidFill>
                <a:latin typeface="Overpass Bold"/>
                <a:cs typeface="Overpass Bold"/>
              </a:rPr>
              <a:t>)</a:t>
            </a:r>
            <a:endParaRPr lang="es-ES" sz="2500" dirty="0">
              <a:latin typeface="Overpass Bold"/>
              <a:cs typeface="Overpass Bold"/>
            </a:endParaRPr>
          </a:p>
        </p:txBody>
      </p:sp>
      <p:sp>
        <p:nvSpPr>
          <p:cNvPr id="8" name="CuadroTexto 7"/>
          <p:cNvSpPr txBox="1"/>
          <p:nvPr/>
        </p:nvSpPr>
        <p:spPr>
          <a:xfrm>
            <a:off x="368473" y="2121569"/>
            <a:ext cx="5036841" cy="1477328"/>
          </a:xfrm>
          <a:prstGeom prst="rect">
            <a:avLst/>
          </a:prstGeom>
          <a:noFill/>
        </p:spPr>
        <p:txBody>
          <a:bodyPr wrap="square" rtlCol="0">
            <a:spAutoFit/>
          </a:bodyPr>
          <a:lstStyle/>
          <a:p>
            <a:r>
              <a:rPr lang="uk-UA" dirty="0">
                <a:solidFill>
                  <a:schemeClr val="tx2"/>
                </a:solidFill>
                <a:latin typeface="Overpass Light"/>
                <a:cs typeface="Overpass Light"/>
              </a:rPr>
              <a:t>Укриття і захист тіла працівника від небезпечних факторів. Важливий недолік ЗІЗ: носіння панцира (ЗІЗ) не зупинить крокодила (небезпечний фактор), який хоче на вас напасти, а лише зменшить тяжкість травми!</a:t>
            </a:r>
            <a:endParaRPr lang="es-ES" dirty="0">
              <a:solidFill>
                <a:schemeClr val="tx2"/>
              </a:solidFill>
              <a:latin typeface="Overpass Light"/>
              <a:cs typeface="Overpass Light"/>
            </a:endParaRPr>
          </a:p>
        </p:txBody>
      </p:sp>
      <p:pic>
        <p:nvPicPr>
          <p:cNvPr id="10" name="Picture 9">
            <a:extLst>
              <a:ext uri="{FF2B5EF4-FFF2-40B4-BE49-F238E27FC236}">
                <a16:creationId xmlns:a16="http://schemas.microsoft.com/office/drawing/2014/main" id="{0C789BD4-9849-4541-B1F7-B363D0EDB48E}"/>
              </a:ext>
            </a:extLst>
          </p:cNvPr>
          <p:cNvPicPr>
            <a:picLocks noChangeAspect="1"/>
          </p:cNvPicPr>
          <p:nvPr/>
        </p:nvPicPr>
        <p:blipFill>
          <a:blip r:embed="rId4"/>
          <a:stretch>
            <a:fillRect/>
          </a:stretch>
        </p:blipFill>
        <p:spPr>
          <a:xfrm>
            <a:off x="7314546" y="2639493"/>
            <a:ext cx="4541364" cy="2807024"/>
          </a:xfrm>
          <a:prstGeom prst="rect">
            <a:avLst/>
          </a:prstGeom>
        </p:spPr>
      </p:pic>
      <p:pic>
        <p:nvPicPr>
          <p:cNvPr id="12" name="Picture 11">
            <a:extLst>
              <a:ext uri="{FF2B5EF4-FFF2-40B4-BE49-F238E27FC236}">
                <a16:creationId xmlns:a16="http://schemas.microsoft.com/office/drawing/2014/main" id="{478C5B59-C52F-8C4C-A30A-A349044B486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58070" y="1899832"/>
            <a:ext cx="2037080" cy="517281"/>
          </a:xfrm>
          <a:prstGeom prst="rect">
            <a:avLst/>
          </a:prstGeom>
        </p:spPr>
      </p:pic>
    </p:spTree>
    <p:extLst>
      <p:ext uri="{BB962C8B-B14F-4D97-AF65-F5344CB8AC3E}">
        <p14:creationId xmlns:p14="http://schemas.microsoft.com/office/powerpoint/2010/main" val="42820782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388470"/>
            <a:ext cx="11210924" cy="720000"/>
          </a:xfrm>
        </p:spPr>
        <p:txBody>
          <a:bodyPr/>
          <a:lstStyle/>
          <a:p>
            <a:pPr lvl="0" eaLnBrk="0" fontAlgn="base" hangingPunct="0">
              <a:lnSpc>
                <a:spcPct val="100000"/>
              </a:lnSpc>
              <a:spcAft>
                <a:spcPct val="0"/>
              </a:spcAft>
              <a:defRPr/>
            </a:pPr>
            <a:r>
              <a:rPr lang="uk-UA" b="0" dirty="0">
                <a:cs typeface="Overpass Bold"/>
              </a:rPr>
              <a:t>Коли треба використовувати ЗІЗ</a:t>
            </a:r>
            <a:r>
              <a:rPr lang="en-GB" b="0" dirty="0">
                <a:cs typeface="Overpass Bold"/>
              </a:rPr>
              <a:t>?</a:t>
            </a: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114</a:t>
            </a:fld>
            <a:endParaRPr lang="en-GB"/>
          </a:p>
        </p:txBody>
      </p:sp>
      <p:sp>
        <p:nvSpPr>
          <p:cNvPr id="11" name="Marcador de texto 10"/>
          <p:cNvSpPr>
            <a:spLocks noGrp="1"/>
          </p:cNvSpPr>
          <p:nvPr>
            <p:ph type="body" sz="quarter" idx="13"/>
          </p:nvPr>
        </p:nvSpPr>
        <p:spPr>
          <a:xfrm>
            <a:off x="4018141" y="5530081"/>
            <a:ext cx="3766518" cy="1032527"/>
          </a:xfrm>
        </p:spPr>
        <p:txBody>
          <a:bodyPr/>
          <a:lstStyle/>
          <a:p>
            <a:r>
              <a:rPr lang="uk-UA" sz="2000" dirty="0" err="1">
                <a:solidFill>
                  <a:schemeClr val="tx2"/>
                </a:solidFill>
              </a:rPr>
              <a:t>ЗІЗ</a:t>
            </a:r>
            <a:r>
              <a:rPr lang="uk-UA" sz="2000" dirty="0">
                <a:solidFill>
                  <a:schemeClr val="tx2"/>
                </a:solidFill>
              </a:rPr>
              <a:t> повинні бути персональними, підходящими та належними</a:t>
            </a:r>
            <a:endParaRPr lang="en-US" sz="2000" dirty="0">
              <a:solidFill>
                <a:schemeClr val="tx2"/>
              </a:solidFill>
            </a:endParaRPr>
          </a:p>
        </p:txBody>
      </p:sp>
      <p:sp>
        <p:nvSpPr>
          <p:cNvPr id="10" name="Rectángulo 9"/>
          <p:cNvSpPr/>
          <p:nvPr/>
        </p:nvSpPr>
        <p:spPr>
          <a:xfrm>
            <a:off x="490538" y="2108470"/>
            <a:ext cx="7450123" cy="3185487"/>
          </a:xfrm>
          <a:prstGeom prst="rect">
            <a:avLst/>
          </a:prstGeom>
        </p:spPr>
        <p:txBody>
          <a:bodyPr wrap="square">
            <a:spAutoFit/>
          </a:bodyPr>
          <a:lstStyle/>
          <a:p>
            <a:pPr eaLnBrk="0" fontAlgn="base" hangingPunct="0">
              <a:lnSpc>
                <a:spcPct val="150000"/>
              </a:lnSpc>
              <a:spcBef>
                <a:spcPct val="0"/>
              </a:spcBef>
              <a:spcAft>
                <a:spcPts val="1200"/>
              </a:spcAft>
              <a:buClr>
                <a:schemeClr val="accent2"/>
              </a:buClr>
            </a:pPr>
            <a:r>
              <a:rPr lang="uk-UA" dirty="0">
                <a:solidFill>
                  <a:schemeClr val="accent2"/>
                </a:solidFill>
                <a:latin typeface="Overpass Bold"/>
                <a:cs typeface="Overpass Bold"/>
              </a:rPr>
              <a:t>ЗІЗ треба використовувати тільки в таких випадках</a:t>
            </a:r>
            <a:r>
              <a:rPr lang="en-US" dirty="0">
                <a:solidFill>
                  <a:schemeClr val="accent2"/>
                </a:solidFill>
                <a:latin typeface="Overpass Bold"/>
                <a:cs typeface="Overpass Bold"/>
              </a:rPr>
              <a:t>:</a:t>
            </a:r>
            <a:endParaRPr lang="en-GB" dirty="0">
              <a:latin typeface="Overpass Bold"/>
              <a:cs typeface="Overpass Bold"/>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для сприяння зменшенню ризиків</a:t>
            </a:r>
            <a:endParaRPr lang="en-GB" dirty="0">
              <a:solidFill>
                <a:schemeClr val="tx2"/>
              </a:solidFill>
              <a:latin typeface="Overpass Light"/>
              <a:cs typeface="Overpass Light"/>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як короткочасний захід до запровадження інших заходів із контролю</a:t>
            </a:r>
            <a:endParaRPr lang="en-US" dirty="0">
              <a:solidFill>
                <a:schemeClr val="tx2"/>
              </a:solidFill>
              <a:latin typeface="Overpass Light"/>
              <a:cs typeface="Overpass Light"/>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якщо інші заходи з контролю не зменшують ризики до прийнятних рівнів</a:t>
            </a:r>
            <a:endParaRPr lang="en-US" dirty="0">
              <a:solidFill>
                <a:schemeClr val="tx2"/>
              </a:solidFill>
              <a:latin typeface="Overpass Light"/>
              <a:cs typeface="Overpass Light"/>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під час такої діяльності, як технічне обслуговування, прибирання та ремонт, де інші заходи з контролю не є практично здійсненними чи ефективними</a:t>
            </a:r>
            <a:endParaRPr lang="en-US" dirty="0">
              <a:solidFill>
                <a:schemeClr val="tx2"/>
              </a:solidFill>
              <a:latin typeface="Overpass Light"/>
              <a:cs typeface="Overpass Light"/>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у надзвичайних ситуаціях</a:t>
            </a:r>
            <a:endParaRPr lang="en-US" dirty="0">
              <a:solidFill>
                <a:schemeClr val="tx2"/>
              </a:solidFill>
              <a:latin typeface="Overpass Light"/>
              <a:cs typeface="Overpass Light"/>
            </a:endParaRPr>
          </a:p>
        </p:txBody>
      </p:sp>
      <p:pic>
        <p:nvPicPr>
          <p:cNvPr id="17" name="Imagen 16" descr="114_slide-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28456" y="1025442"/>
            <a:ext cx="3910584" cy="5879592"/>
          </a:xfrm>
          <a:prstGeom prst="rect">
            <a:avLst/>
          </a:prstGeom>
        </p:spPr>
      </p:pic>
      <p:pic>
        <p:nvPicPr>
          <p:cNvPr id="18"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
        <p:nvSpPr>
          <p:cNvPr id="20" name="Text Placeholder 11"/>
          <p:cNvSpPr txBox="1">
            <a:spLocks/>
          </p:cNvSpPr>
          <p:nvPr/>
        </p:nvSpPr>
        <p:spPr>
          <a:xfrm>
            <a:off x="8330671" y="5406256"/>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vert="horz" lIns="108000" tIns="0" rIns="0" bIns="0" rtlCol="0" anchor="ctr" anchorCtr="0">
            <a:noAutofit/>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000" b="0" kern="1200">
                <a:solidFill>
                  <a:schemeClr val="bg1"/>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000" kern="1200">
                <a:solidFill>
                  <a:schemeClr val="bg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000" kern="1200">
                <a:solidFill>
                  <a:schemeClr val="bg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000" b="1" kern="1200">
                <a:solidFill>
                  <a:schemeClr val="bg1"/>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000" kern="1200">
                <a:solidFill>
                  <a:schemeClr val="bg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dirty="0"/>
              <a:t>Фото</a:t>
            </a:r>
            <a:r>
              <a:rPr lang="it-IT" dirty="0"/>
              <a:t>: </a:t>
            </a:r>
            <a:r>
              <a:rPr lang="it-IT" dirty="0" err="1"/>
              <a:t>pexels-cottonbro</a:t>
            </a:r>
            <a:endParaRPr lang="es-ES" dirty="0"/>
          </a:p>
        </p:txBody>
      </p:sp>
    </p:spTree>
    <p:extLst>
      <p:ext uri="{BB962C8B-B14F-4D97-AF65-F5344CB8AC3E}">
        <p14:creationId xmlns:p14="http://schemas.microsoft.com/office/powerpoint/2010/main" val="17699005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3311" y="1402398"/>
            <a:ext cx="11210924" cy="720000"/>
          </a:xfrm>
        </p:spPr>
        <p:txBody>
          <a:bodyPr/>
          <a:lstStyle/>
          <a:p>
            <a:pPr lvl="0" eaLnBrk="0" fontAlgn="base" hangingPunct="0">
              <a:lnSpc>
                <a:spcPct val="100000"/>
              </a:lnSpc>
              <a:spcAft>
                <a:spcPct val="0"/>
              </a:spcAft>
              <a:defRPr/>
            </a:pPr>
            <a:r>
              <a:rPr lang="uk-UA" b="0" dirty="0">
                <a:cs typeface="Overpass Bold"/>
              </a:rPr>
              <a:t>Засоби індивідуального захисту</a:t>
            </a:r>
            <a:endParaRPr lang="fr-CH" b="0" dirty="0">
              <a:cs typeface="Overpass Bold"/>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115</a:t>
            </a:fld>
            <a:endParaRPr lang="en-GB"/>
          </a:p>
        </p:txBody>
      </p:sp>
      <p:sp>
        <p:nvSpPr>
          <p:cNvPr id="10" name="Rectángulo 9"/>
          <p:cNvSpPr/>
          <p:nvPr/>
        </p:nvSpPr>
        <p:spPr>
          <a:xfrm>
            <a:off x="390124" y="1932826"/>
            <a:ext cx="7456303" cy="4395947"/>
          </a:xfrm>
          <a:prstGeom prst="rect">
            <a:avLst/>
          </a:prstGeom>
        </p:spPr>
        <p:txBody>
          <a:bodyPr wrap="square">
            <a:spAutoFit/>
          </a:bodyPr>
          <a:lstStyle/>
          <a:p>
            <a:pPr eaLnBrk="0" fontAlgn="base" hangingPunct="0">
              <a:lnSpc>
                <a:spcPct val="140000"/>
              </a:lnSpc>
              <a:spcBef>
                <a:spcPct val="0"/>
              </a:spcBef>
              <a:spcAft>
                <a:spcPct val="0"/>
              </a:spcAft>
              <a:buClr>
                <a:schemeClr val="accent2"/>
              </a:buClr>
            </a:pPr>
            <a:r>
              <a:rPr lang="uk-UA" dirty="0" err="1">
                <a:solidFill>
                  <a:schemeClr val="accent2"/>
                </a:solidFill>
                <a:latin typeface="Overpass Bold"/>
                <a:cs typeface="Overpass Bold"/>
              </a:rPr>
              <a:t>ЗІЗ</a:t>
            </a:r>
            <a:r>
              <a:rPr lang="en-US" dirty="0">
                <a:solidFill>
                  <a:schemeClr val="accent2"/>
                </a:solidFill>
                <a:latin typeface="Overpass Bold"/>
                <a:cs typeface="Overpass Bold"/>
              </a:rPr>
              <a:t>:</a:t>
            </a:r>
            <a:endParaRPr lang="en-GB" dirty="0">
              <a:latin typeface="Overpass Bold"/>
              <a:cs typeface="Overpass Bold"/>
            </a:endParaRPr>
          </a:p>
          <a:p>
            <a:pPr marL="285750" indent="-285750" eaLnBrk="0" fontAlgn="base" hangingPunct="0">
              <a:spcBef>
                <a:spcPct val="0"/>
              </a:spcBef>
              <a:spcAft>
                <a:spcPts val="600"/>
              </a:spcAft>
              <a:buClr>
                <a:schemeClr val="accent2"/>
              </a:buClr>
              <a:buSzPct val="7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захисне взуття, рукавиці, костюми, захисні окуляри, каски, ремені безпеки, респіратори, засоби індивідуального захисту слуху</a:t>
            </a:r>
            <a:endParaRPr lang="uk-UA" sz="1800" dirty="0">
              <a:solidFill>
                <a:schemeClr val="tx2"/>
              </a:solidFill>
              <a:effectLst/>
              <a:latin typeface="Overpass Light"/>
              <a:ea typeface="Calibri" panose="020F0502020204030204" pitchFamily="34" charset="0"/>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повинні добиратися індивідуально, а працівники повинні проходити навчання з питань використання, зберігання та утримання </a:t>
            </a:r>
            <a:r>
              <a:rPr lang="uk-UA" dirty="0" err="1">
                <a:solidFill>
                  <a:schemeClr val="tx2"/>
                </a:solidFill>
                <a:latin typeface="Overpass Light"/>
                <a:cs typeface="Overpass Light"/>
              </a:rPr>
              <a:t>ЗІЗ</a:t>
            </a:r>
            <a:endParaRPr lang="en-GB" dirty="0">
              <a:solidFill>
                <a:schemeClr val="tx2"/>
              </a:solidFill>
              <a:latin typeface="Overpass Light"/>
              <a:cs typeface="Overpass Light"/>
            </a:endParaRPr>
          </a:p>
          <a:p>
            <a:pPr marL="285750" indent="-285750" eaLnBrk="0" fontAlgn="base" hangingPunct="0">
              <a:lnSpc>
                <a:spcPct val="80000"/>
              </a:lnSpc>
              <a:spcBef>
                <a:spcPct val="0"/>
              </a:spcBef>
              <a:spcAft>
                <a:spcPct val="0"/>
              </a:spcAft>
              <a:buClr>
                <a:schemeClr val="accent2"/>
              </a:buClr>
              <a:buFont typeface="Lucida Grande"/>
              <a:buChar char="►"/>
            </a:pPr>
            <a:endParaRPr lang="en-GB" dirty="0">
              <a:latin typeface="Overpass Light"/>
              <a:cs typeface="Overpass Light"/>
            </a:endParaRPr>
          </a:p>
          <a:p>
            <a:pPr eaLnBrk="0" fontAlgn="base" hangingPunct="0">
              <a:lnSpc>
                <a:spcPct val="140000"/>
              </a:lnSpc>
              <a:spcBef>
                <a:spcPct val="0"/>
              </a:spcBef>
              <a:spcAft>
                <a:spcPct val="0"/>
              </a:spcAft>
              <a:buClr>
                <a:schemeClr val="accent2"/>
              </a:buClr>
            </a:pPr>
            <a:r>
              <a:rPr lang="uk-UA" dirty="0">
                <a:solidFill>
                  <a:schemeClr val="accent2"/>
                </a:solidFill>
                <a:latin typeface="Overpass Bold"/>
                <a:cs typeface="Overpass Bold"/>
              </a:rPr>
              <a:t>Використання</a:t>
            </a:r>
            <a:r>
              <a:rPr lang="en-US" dirty="0">
                <a:solidFill>
                  <a:schemeClr val="accent2"/>
                </a:solidFill>
                <a:latin typeface="Overpass Bold"/>
                <a:cs typeface="Overpass Bold"/>
              </a:rPr>
              <a:t>:</a:t>
            </a:r>
            <a:endParaRPr lang="en-GB" dirty="0">
              <a:latin typeface="Overpass Bold"/>
              <a:cs typeface="Overpass Bold"/>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як ДОДАТКОВИЙ захист після вжиття заходів із зменшення ризиків</a:t>
            </a: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у деяких робочих середовищах (як-от лабораторії) мають обов’язково використовуватися, причому постійно</a:t>
            </a:r>
            <a:endParaRPr lang="en-GB" dirty="0">
              <a:solidFill>
                <a:schemeClr val="tx2"/>
              </a:solidFill>
              <a:latin typeface="Overpass Light"/>
              <a:cs typeface="Overpass Light"/>
            </a:endParaRP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Light"/>
                <a:cs typeface="Overpass Light"/>
              </a:rPr>
              <a:t>у надзвичайних ситуаціях, наприклад, у випадку пожежі</a:t>
            </a:r>
          </a:p>
          <a:p>
            <a:pPr marL="285750" indent="-285750" eaLnBrk="0" fontAlgn="base" hangingPunct="0">
              <a:spcBef>
                <a:spcPct val="0"/>
              </a:spcBef>
              <a:spcAft>
                <a:spcPts val="600"/>
              </a:spcAft>
              <a:buClr>
                <a:schemeClr val="accent2"/>
              </a:buClr>
              <a:buSzPct val="75000"/>
              <a:buFont typeface="Lucida Grande"/>
              <a:buChar char="►"/>
            </a:pPr>
            <a:r>
              <a:rPr lang="uk-UA" dirty="0">
                <a:solidFill>
                  <a:schemeClr val="tx2"/>
                </a:solidFill>
                <a:latin typeface="Overpass Bold"/>
                <a:cs typeface="Overpass Bold"/>
              </a:rPr>
              <a:t>необхідно додержуватися правил і забезпечувати їх виконання</a:t>
            </a:r>
            <a:endParaRPr lang="en-GB" dirty="0">
              <a:solidFill>
                <a:schemeClr val="tx2"/>
              </a:solidFill>
              <a:latin typeface="Overpass Bold"/>
              <a:cs typeface="Overpass Bold"/>
            </a:endParaRPr>
          </a:p>
          <a:p>
            <a:pPr marL="285750" indent="-285750" eaLnBrk="0" fontAlgn="base" hangingPunct="0">
              <a:lnSpc>
                <a:spcPct val="140000"/>
              </a:lnSpc>
              <a:spcBef>
                <a:spcPct val="0"/>
              </a:spcBef>
              <a:spcAft>
                <a:spcPct val="0"/>
              </a:spcAft>
              <a:buClr>
                <a:schemeClr val="accent2"/>
              </a:buClr>
              <a:buFont typeface="Lucida Grande"/>
              <a:buChar char="►"/>
            </a:pPr>
            <a:endParaRPr lang="en-GB" dirty="0">
              <a:latin typeface="Overpass Light"/>
              <a:cs typeface="Overpass Light"/>
            </a:endParaRPr>
          </a:p>
        </p:txBody>
      </p:sp>
      <p:pic>
        <p:nvPicPr>
          <p:cNvPr id="18"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7" name="Imagen 6" descr="115_slide-picture.ps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27612" y="978408"/>
            <a:ext cx="3797808" cy="5879592"/>
          </a:xfrm>
          <a:prstGeom prst="rect">
            <a:avLst/>
          </a:prstGeom>
        </p:spPr>
      </p:pic>
      <p:sp>
        <p:nvSpPr>
          <p:cNvPr id="15" name="Text Placeholder 11"/>
          <p:cNvSpPr>
            <a:spLocks noGrp="1"/>
          </p:cNvSpPr>
          <p:nvPr>
            <p:ph type="body" sz="quarter" idx="14"/>
          </p:nvPr>
        </p:nvSpPr>
        <p:spPr>
          <a:xfrm>
            <a:off x="8429448" y="5983501"/>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r>
              <a:rPr lang="ru-RU" dirty="0"/>
              <a:t>Фото</a:t>
            </a:r>
            <a:r>
              <a:rPr lang="en-US" dirty="0"/>
              <a:t>: </a:t>
            </a:r>
            <a:r>
              <a:rPr lang="en-US" dirty="0" err="1"/>
              <a:t>pexels-thom-gonzalez</a:t>
            </a:r>
            <a:endParaRPr lang="es-ES" dirty="0"/>
          </a:p>
        </p:txBody>
      </p:sp>
      <p:pic>
        <p:nvPicPr>
          <p:cNvPr id="11" name="Picture 11">
            <a:extLst>
              <a:ext uri="{FF2B5EF4-FFF2-40B4-BE49-F238E27FC236}">
                <a16:creationId xmlns:a16="http://schemas.microsoft.com/office/drawing/2014/main" id="{FD81043E-247A-4706-A825-9BBE7A62B5E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09463" y="6519863"/>
            <a:ext cx="644400" cy="172266"/>
          </a:xfrm>
          <a:prstGeom prst="rect">
            <a:avLst/>
          </a:prstGeom>
        </p:spPr>
      </p:pic>
    </p:spTree>
    <p:extLst>
      <p:ext uri="{BB962C8B-B14F-4D97-AF65-F5344CB8AC3E}">
        <p14:creationId xmlns:p14="http://schemas.microsoft.com/office/powerpoint/2010/main" val="215557307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ángulo 10"/>
          <p:cNvSpPr/>
          <p:nvPr/>
        </p:nvSpPr>
        <p:spPr>
          <a:xfrm>
            <a:off x="0" y="27943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pPr lvl="0"/>
            <a:r>
              <a:rPr lang="uk-UA" b="0" dirty="0">
                <a:cs typeface="Overpass Bold"/>
              </a:rPr>
              <a:t>Приклади </a:t>
            </a:r>
            <a:r>
              <a:rPr lang="uk-UA" b="0" dirty="0" err="1">
                <a:cs typeface="Overpass Bold"/>
              </a:rPr>
              <a:t>ЗІЗ</a:t>
            </a:r>
            <a:endParaRPr lang="es-ES" dirty="0">
              <a:cs typeface="Overpass Bold"/>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116</a:t>
            </a:fld>
            <a:endParaRPr lang="en-GB"/>
          </a:p>
        </p:txBody>
      </p:sp>
      <p:pic>
        <p:nvPicPr>
          <p:cNvPr id="10" name="Imagen 9" descr="116_slide_protectores.psd"/>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5428" y="3482609"/>
            <a:ext cx="11225784" cy="140512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796995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lvl="0" eaLnBrk="0" fontAlgn="base" hangingPunct="0">
              <a:lnSpc>
                <a:spcPct val="100000"/>
              </a:lnSpc>
              <a:spcAft>
                <a:spcPct val="0"/>
              </a:spcAft>
              <a:defRPr/>
            </a:pPr>
            <a:r>
              <a:rPr lang="uk-UA" b="0" dirty="0">
                <a:cs typeface="Overpass Bold"/>
              </a:rPr>
              <a:t>Які ЗІЗ є доцільнішими?</a:t>
            </a:r>
            <a:endParaRPr lang="en-GB" b="0" dirty="0">
              <a:cs typeface="Overpass Bold"/>
            </a:endParaRPr>
          </a:p>
        </p:txBody>
      </p:sp>
      <p:sp>
        <p:nvSpPr>
          <p:cNvPr id="3" name="Marcador de contenido 2"/>
          <p:cNvSpPr>
            <a:spLocks noGrp="1"/>
          </p:cNvSpPr>
          <p:nvPr>
            <p:ph idx="1"/>
          </p:nvPr>
        </p:nvSpPr>
        <p:spPr/>
        <p:txBody>
          <a:bodyPr/>
          <a:lstStyle/>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panose="00000400000000000000" pitchFamily="2" charset="0"/>
                <a:cs typeface="Arial" pitchFamily="34" charset="0"/>
              </a:rPr>
              <a:t>Які рукавиці можуть бути придатними для роботи з хімікатами?</a:t>
            </a:r>
            <a:endParaRPr lang="en-GB" b="0" dirty="0">
              <a:solidFill>
                <a:schemeClr val="tx2"/>
              </a:solidFill>
              <a:latin typeface="Overpass Light" panose="00000400000000000000" pitchFamily="2" charset="0"/>
              <a:cs typeface="Arial" pitchFamily="34" charset="0"/>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panose="00000400000000000000" pitchFamily="2" charset="0"/>
                <a:cs typeface="Arial" pitchFamily="34" charset="0"/>
              </a:rPr>
              <a:t>Чому</a:t>
            </a:r>
            <a:r>
              <a:rPr lang="en-GB" b="0" dirty="0">
                <a:solidFill>
                  <a:schemeClr val="tx2"/>
                </a:solidFill>
                <a:latin typeface="Overpass Light" panose="00000400000000000000" pitchFamily="2" charset="0"/>
                <a:cs typeface="Arial" pitchFamily="34" charset="0"/>
              </a:rPr>
              <a:t>?</a:t>
            </a:r>
          </a:p>
          <a:p>
            <a:pPr marL="285750" indent="-285750" eaLnBrk="0" fontAlgn="base" hangingPunct="0">
              <a:lnSpc>
                <a:spcPct val="150000"/>
              </a:lnSpc>
              <a:spcBef>
                <a:spcPct val="0"/>
              </a:spcBef>
              <a:spcAft>
                <a:spcPct val="0"/>
              </a:spcAft>
              <a:buClr>
                <a:schemeClr val="accent2"/>
              </a:buClr>
              <a:buSzPct val="75000"/>
              <a:buFont typeface="Lucida Grande"/>
              <a:buChar char="►"/>
            </a:pPr>
            <a:endParaRPr lang="en-U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117</a:t>
            </a:fld>
            <a:endParaRPr lang="en-GB"/>
          </a:p>
        </p:txBody>
      </p:sp>
      <p:sp>
        <p:nvSpPr>
          <p:cNvPr id="9" name="Rectángulo 8"/>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8" name="Imagen 7" descr="117_slide_guantes.ps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1240" y="3784600"/>
            <a:ext cx="9236574" cy="21844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3490017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708400"/>
            <a:ext cx="12192000" cy="255839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90538" y="1400045"/>
            <a:ext cx="11210924" cy="720000"/>
          </a:xfrm>
        </p:spPr>
        <p:txBody>
          <a:bodyPr/>
          <a:lstStyle/>
          <a:p>
            <a:pPr lvl="0" eaLnBrk="0" fontAlgn="base" hangingPunct="0">
              <a:lnSpc>
                <a:spcPct val="100000"/>
              </a:lnSpc>
              <a:spcAft>
                <a:spcPct val="0"/>
              </a:spcAft>
              <a:defRPr/>
            </a:pPr>
            <a:r>
              <a:rPr lang="uk-UA" b="0" dirty="0"/>
              <a:t>Вправа з оцінки ризиків «Готовий одяг»</a:t>
            </a:r>
            <a:endParaRPr lang="en-GB" b="0" dirty="0">
              <a:cs typeface="Overpass Bold"/>
            </a:endParaRPr>
          </a:p>
        </p:txBody>
      </p:sp>
      <p:sp>
        <p:nvSpPr>
          <p:cNvPr id="3" name="Marcador de contenido 2"/>
          <p:cNvSpPr>
            <a:spLocks noGrp="1"/>
          </p:cNvSpPr>
          <p:nvPr>
            <p:ph idx="1"/>
          </p:nvPr>
        </p:nvSpPr>
        <p:spPr>
          <a:xfrm>
            <a:off x="490538" y="3976832"/>
            <a:ext cx="4487861" cy="3616325"/>
          </a:xfrm>
        </p:spPr>
        <p:txBody>
          <a:bodyPr/>
          <a:lstStyle/>
          <a:p>
            <a:pPr marL="285750" indent="-285750" eaLnBrk="0" fontAlgn="base" hangingPunct="0">
              <a:lnSpc>
                <a:spcPct val="120000"/>
              </a:lnSpc>
              <a:spcBef>
                <a:spcPct val="0"/>
              </a:spcBef>
              <a:spcAft>
                <a:spcPct val="0"/>
              </a:spcAft>
              <a:buClr>
                <a:schemeClr val="accent2"/>
              </a:buClr>
              <a:buSzPct val="75000"/>
              <a:buFont typeface="Lucida Grande"/>
              <a:buChar char="►"/>
            </a:pPr>
            <a:r>
              <a:rPr lang="uk-UA" b="0" dirty="0">
                <a:solidFill>
                  <a:schemeClr val="tx2"/>
                </a:solidFill>
                <a:latin typeface="Overpass Light" panose="00000400000000000000" pitchFamily="2" charset="0"/>
              </a:rPr>
              <a:t>Проведіть оцінку ризиків щодо одного виду трудової діяльності: працівник використовує машину для розкрою тканин</a:t>
            </a:r>
            <a:endParaRPr lang="en-US" b="0" dirty="0">
              <a:solidFill>
                <a:schemeClr val="tx2"/>
              </a:solidFill>
              <a:latin typeface="Overpass Light" panose="00000400000000000000" pitchFamily="2" charset="0"/>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118</a:t>
            </a:fld>
            <a:endParaRPr lang="en-GB"/>
          </a:p>
        </p:txBody>
      </p:sp>
      <p:pic>
        <p:nvPicPr>
          <p:cNvPr id="7" name="Imagen 6" descr="118_slide_corte-tel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47773" y="2392787"/>
            <a:ext cx="4279392" cy="3874008"/>
          </a:xfrm>
          <a:prstGeom prst="rect">
            <a:avLst/>
          </a:prstGeom>
          <a:noFill/>
          <a:ln>
            <a:noFill/>
          </a:ln>
        </p:spPr>
      </p:pic>
    </p:spTree>
    <p:extLst>
      <p:ext uri="{BB962C8B-B14F-4D97-AF65-F5344CB8AC3E}">
        <p14:creationId xmlns:p14="http://schemas.microsoft.com/office/powerpoint/2010/main" val="49578343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34770"/>
            <a:ext cx="11210924" cy="720000"/>
          </a:xfrm>
        </p:spPr>
        <p:txBody>
          <a:bodyPr/>
          <a:lstStyle/>
          <a:p>
            <a:r>
              <a:rPr lang="en-GB" b="0" dirty="0"/>
              <a:t>1. </a:t>
            </a:r>
            <a:r>
              <a:rPr lang="uk-UA" b="0" dirty="0"/>
              <a:t>Виявіть небезпечні фактори</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119</a:t>
            </a:fld>
            <a:endParaRPr lang="en-GB"/>
          </a:p>
        </p:txBody>
      </p:sp>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7" name="IMG_3179">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rcRect t="22384" b="22384"/>
          <a:stretch>
            <a:fillRect/>
          </a:stretch>
        </p:blipFill>
        <p:spPr>
          <a:xfrm>
            <a:off x="4724400" y="2057400"/>
            <a:ext cx="6197600" cy="3768725"/>
          </a:xfrm>
          <a:prstGeom prst="rect">
            <a:avLst/>
          </a:prstGeom>
          <a:ln>
            <a:noFill/>
          </a:ln>
          <a:effectLst/>
          <a:scene3d>
            <a:camera prst="orthographicFront"/>
            <a:lightRig rig="balanced" dir="t"/>
          </a:scene3d>
          <a:sp3d prstMaterial="softEdge">
            <a:bevelT w="203200" h="101600" prst="cross"/>
            <a:contourClr>
              <a:srgbClr val="FFFFFF"/>
            </a:contourClr>
          </a:sp3d>
        </p:spPr>
      </p:pic>
      <p:sp>
        <p:nvSpPr>
          <p:cNvPr id="9" name="CuadroTexto 8"/>
          <p:cNvSpPr txBox="1"/>
          <p:nvPr/>
        </p:nvSpPr>
        <p:spPr>
          <a:xfrm>
            <a:off x="490538" y="3702996"/>
            <a:ext cx="3276600" cy="1200329"/>
          </a:xfrm>
          <a:prstGeom prst="rect">
            <a:avLst/>
          </a:prstGeom>
          <a:noFill/>
        </p:spPr>
        <p:txBody>
          <a:bodyPr wrap="square" rtlCol="0">
            <a:spAutoFit/>
          </a:bodyPr>
          <a:lstStyle/>
          <a:p>
            <a:pPr marL="0" lvl="1" indent="0">
              <a:buNone/>
            </a:pPr>
            <a:r>
              <a:rPr lang="uk-UA" dirty="0">
                <a:solidFill>
                  <a:schemeClr val="tx2"/>
                </a:solidFill>
                <a:latin typeface="Overpass Light"/>
                <a:cs typeface="Overpass Light"/>
              </a:rPr>
              <a:t>Подивіться відеоролик про роботу машини для розкрою тканин і визначте присутні небезпечні фактори</a:t>
            </a:r>
            <a:endParaRPr lang="en-GB" dirty="0">
              <a:solidFill>
                <a:schemeClr val="tx2"/>
              </a:solidFill>
              <a:latin typeface="Overpass Light"/>
              <a:cs typeface="Overpass Light"/>
            </a:endParaRPr>
          </a:p>
        </p:txBody>
      </p:sp>
    </p:spTree>
    <p:extLst>
      <p:ext uri="{BB962C8B-B14F-4D97-AF65-F5344CB8AC3E}">
        <p14:creationId xmlns:p14="http://schemas.microsoft.com/office/powerpoint/2010/main" val="29902508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72727">
                <p:cTn id="7" fill="hold" display="0">
                  <p:stCondLst>
                    <p:cond delay="indefinite"/>
                  </p:stCondLst>
                </p:cTn>
                <p:tgtEl>
                  <p:spTgt spid="7"/>
                </p:tgtEl>
              </p:cMediaNode>
            </p:video>
          </p:childTnLst>
        </p:cTn>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GB" b="0" dirty="0"/>
              <a:t>1. </a:t>
            </a:r>
            <a:r>
              <a:rPr lang="uk-UA" b="0" dirty="0"/>
              <a:t>Виявіть небезпечні фактори</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120</a:t>
            </a:fld>
            <a:endParaRPr lang="en-GB"/>
          </a:p>
        </p:txBody>
      </p:sp>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9" name="CuadroTexto 8"/>
          <p:cNvSpPr txBox="1"/>
          <p:nvPr/>
        </p:nvSpPr>
        <p:spPr>
          <a:xfrm>
            <a:off x="558799" y="2248759"/>
            <a:ext cx="4022532" cy="2126864"/>
          </a:xfrm>
          <a:prstGeom prst="rect">
            <a:avLst/>
          </a:prstGeom>
          <a:noFill/>
        </p:spPr>
        <p:txBody>
          <a:bodyPr wrap="square" rtlCol="0">
            <a:spAutoFit/>
          </a:bodyPr>
          <a:lstStyle/>
          <a:p>
            <a:pPr marL="285750" indent="-285750">
              <a:lnSpc>
                <a:spcPct val="150000"/>
              </a:lnSpc>
              <a:buClr>
                <a:schemeClr val="accent2"/>
              </a:buClr>
              <a:buSzPct val="75000"/>
              <a:buFont typeface="Lucida Grande"/>
              <a:buChar char="►"/>
              <a:defRPr/>
            </a:pPr>
            <a:r>
              <a:rPr lang="ru-RU" altLang="en-US" dirty="0">
                <a:solidFill>
                  <a:schemeClr val="tx2"/>
                </a:solidFill>
                <a:latin typeface="Overpass Light"/>
                <a:cs typeface="Overpass Light"/>
              </a:rPr>
              <a:t>Контакт </a:t>
            </a:r>
            <a:r>
              <a:rPr lang="uk-UA" altLang="en-US" dirty="0">
                <a:solidFill>
                  <a:schemeClr val="tx2"/>
                </a:solidFill>
                <a:latin typeface="Overpass Light"/>
                <a:cs typeface="Overpass Light"/>
              </a:rPr>
              <a:t>із різальним полотном</a:t>
            </a:r>
            <a:endParaRPr lang="en-US" altLang="en-US" dirty="0">
              <a:solidFill>
                <a:schemeClr val="tx2"/>
              </a:solidFill>
              <a:latin typeface="Overpass Light"/>
              <a:cs typeface="Overpass Light"/>
            </a:endParaRPr>
          </a:p>
          <a:p>
            <a:pPr marL="285750" indent="-285750">
              <a:lnSpc>
                <a:spcPct val="150000"/>
              </a:lnSpc>
              <a:buClr>
                <a:schemeClr val="accent2"/>
              </a:buClr>
              <a:buSzPct val="75000"/>
              <a:buFont typeface="Lucida Grande"/>
              <a:buChar char="►"/>
              <a:defRPr/>
            </a:pPr>
            <a:r>
              <a:rPr lang="uk-UA" altLang="en-US" dirty="0">
                <a:solidFill>
                  <a:schemeClr val="tx2"/>
                </a:solidFill>
                <a:latin typeface="Overpass Light"/>
                <a:cs typeface="Overpass Light"/>
              </a:rPr>
              <a:t>Розлади опорно-рухового апарату</a:t>
            </a:r>
            <a:endParaRPr lang="en-US" altLang="en-US" dirty="0">
              <a:solidFill>
                <a:schemeClr val="tx2"/>
              </a:solidFill>
              <a:latin typeface="Overpass Light"/>
              <a:cs typeface="Overpass Light"/>
            </a:endParaRPr>
          </a:p>
          <a:p>
            <a:pPr marL="285750" indent="-285750">
              <a:lnSpc>
                <a:spcPct val="150000"/>
              </a:lnSpc>
              <a:buClr>
                <a:schemeClr val="accent2"/>
              </a:buClr>
              <a:buSzPct val="75000"/>
              <a:buFont typeface="Lucida Grande"/>
              <a:buChar char="►"/>
              <a:defRPr/>
            </a:pPr>
            <a:r>
              <a:rPr lang="uk-UA" altLang="en-US" dirty="0">
                <a:solidFill>
                  <a:schemeClr val="tx2"/>
                </a:solidFill>
                <a:latin typeface="Overpass Light"/>
                <a:cs typeface="Overpass Light"/>
              </a:rPr>
              <a:t>Шум</a:t>
            </a:r>
            <a:endParaRPr lang="en-US" altLang="en-US" dirty="0">
              <a:solidFill>
                <a:schemeClr val="tx2"/>
              </a:solidFill>
              <a:latin typeface="Overpass Light"/>
              <a:cs typeface="Overpass Light"/>
            </a:endParaRPr>
          </a:p>
          <a:p>
            <a:pPr marL="285750" indent="-285750">
              <a:lnSpc>
                <a:spcPct val="150000"/>
              </a:lnSpc>
              <a:buClr>
                <a:schemeClr val="accent2"/>
              </a:buClr>
              <a:buSzPct val="75000"/>
              <a:buFont typeface="Lucida Grande"/>
              <a:buChar char="►"/>
              <a:defRPr/>
            </a:pPr>
            <a:r>
              <a:rPr lang="uk-UA" altLang="en-US" dirty="0">
                <a:solidFill>
                  <a:schemeClr val="tx2"/>
                </a:solidFill>
                <a:latin typeface="Overpass Light"/>
                <a:cs typeface="Overpass Light"/>
              </a:rPr>
              <a:t>Електричний струм</a:t>
            </a:r>
            <a:endParaRPr lang="en-US" altLang="en-US" dirty="0">
              <a:solidFill>
                <a:schemeClr val="tx2"/>
              </a:solidFill>
              <a:latin typeface="Overpass Light"/>
              <a:cs typeface="Overpass Light"/>
            </a:endParaRPr>
          </a:p>
          <a:p>
            <a:pPr marL="285750" indent="-285750">
              <a:lnSpc>
                <a:spcPct val="150000"/>
              </a:lnSpc>
              <a:buClr>
                <a:schemeClr val="accent2"/>
              </a:buClr>
              <a:buSzPct val="75000"/>
              <a:buFont typeface="Lucida Grande"/>
              <a:buChar char="►"/>
              <a:defRPr/>
            </a:pPr>
            <a:r>
              <a:rPr lang="en-US" altLang="en-US" dirty="0">
                <a:solidFill>
                  <a:schemeClr val="tx2"/>
                </a:solidFill>
                <a:latin typeface="Overpass Light"/>
                <a:cs typeface="Overpass Light"/>
              </a:rPr>
              <a:t>…?</a:t>
            </a:r>
          </a:p>
        </p:txBody>
      </p:sp>
    </p:spTree>
    <p:extLst>
      <p:ext uri="{BB962C8B-B14F-4D97-AF65-F5344CB8AC3E}">
        <p14:creationId xmlns:p14="http://schemas.microsoft.com/office/powerpoint/2010/main" val="330148726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34770"/>
            <a:ext cx="11210924" cy="720000"/>
          </a:xfrm>
          <a:noFill/>
        </p:spPr>
        <p:txBody>
          <a:bodyPr/>
          <a:lstStyle/>
          <a:p>
            <a:r>
              <a:rPr lang="en-GB" b="0" dirty="0"/>
              <a:t>2. </a:t>
            </a:r>
            <a:r>
              <a:rPr lang="uk-UA" altLang="en-US" b="0" dirty="0"/>
              <a:t>Кому може бути завдано шкоди та як саме?</a:t>
            </a:r>
            <a:br>
              <a:rPr lang="en-US" altLang="en-US" b="0" dirty="0"/>
            </a:b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121</a:t>
            </a:fld>
            <a:endParaRPr lang="en-GB"/>
          </a:p>
        </p:txBody>
      </p:sp>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Tree>
    <p:extLst>
      <p:ext uri="{BB962C8B-B14F-4D97-AF65-F5344CB8AC3E}">
        <p14:creationId xmlns:p14="http://schemas.microsoft.com/office/powerpoint/2010/main" val="1740078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57920"/>
            <a:ext cx="11210924" cy="720000"/>
          </a:xfrm>
        </p:spPr>
        <p:txBody>
          <a:bodyPr/>
          <a:lstStyle/>
          <a:p>
            <a:r>
              <a:rPr lang="en-GB" b="0" dirty="0"/>
              <a:t>2. </a:t>
            </a:r>
            <a:r>
              <a:rPr lang="uk-UA" altLang="en-US" b="0" dirty="0"/>
              <a:t>Кому може бути завдано шкоди та як саме?</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122</a:t>
            </a:fld>
            <a:endParaRPr lang="en-GB"/>
          </a:p>
        </p:txBody>
      </p:sp>
      <p:sp>
        <p:nvSpPr>
          <p:cNvPr id="9" name="CuadroTexto 8"/>
          <p:cNvSpPr txBox="1"/>
          <p:nvPr/>
        </p:nvSpPr>
        <p:spPr>
          <a:xfrm>
            <a:off x="558799" y="2347184"/>
            <a:ext cx="6406959" cy="2542363"/>
          </a:xfrm>
          <a:prstGeom prst="rect">
            <a:avLst/>
          </a:prstGeom>
          <a:noFill/>
        </p:spPr>
        <p:txBody>
          <a:bodyPr wrap="square" rtlCol="0">
            <a:spAutoFit/>
          </a:bodyPr>
          <a:lstStyle/>
          <a:p>
            <a:pPr marL="285750" indent="-285750">
              <a:lnSpc>
                <a:spcPct val="150000"/>
              </a:lnSpc>
              <a:buClr>
                <a:schemeClr val="accent2"/>
              </a:buClr>
              <a:buSzPct val="75000"/>
              <a:buFont typeface="Lucida Grande"/>
              <a:buChar char="►"/>
              <a:defRPr/>
            </a:pPr>
            <a:r>
              <a:rPr lang="uk-UA" altLang="en-US" dirty="0">
                <a:solidFill>
                  <a:schemeClr val="tx2"/>
                </a:solidFill>
                <a:latin typeface="Overpass Light"/>
                <a:cs typeface="Overpass Light"/>
              </a:rPr>
              <a:t>Контакт</a:t>
            </a:r>
            <a:endParaRPr lang="en-US" altLang="en-US" dirty="0">
              <a:solidFill>
                <a:schemeClr val="tx2"/>
              </a:solidFill>
              <a:latin typeface="Overpass Light"/>
              <a:cs typeface="Overpass Light"/>
            </a:endParaRPr>
          </a:p>
          <a:p>
            <a:pPr marL="285750" indent="-285750">
              <a:lnSpc>
                <a:spcPct val="150000"/>
              </a:lnSpc>
              <a:buClr>
                <a:schemeClr val="accent2"/>
              </a:buClr>
              <a:buSzPct val="75000"/>
              <a:buFont typeface="Lucida Grande"/>
              <a:buChar char="►"/>
              <a:defRPr/>
            </a:pPr>
            <a:r>
              <a:rPr lang="uk-UA" dirty="0">
                <a:solidFill>
                  <a:schemeClr val="accent2"/>
                </a:solidFill>
                <a:latin typeface="Overpass Bold"/>
                <a:cs typeface="Overpass Bold"/>
              </a:rPr>
              <a:t>Оператор</a:t>
            </a:r>
            <a:endParaRPr lang="en-GB" dirty="0">
              <a:solidFill>
                <a:schemeClr val="accent2"/>
              </a:solidFill>
              <a:latin typeface="Overpass Bold"/>
              <a:cs typeface="Overpass Bold"/>
            </a:endParaRPr>
          </a:p>
          <a:p>
            <a:pPr marL="285750" indent="-285750">
              <a:lnSpc>
                <a:spcPct val="150000"/>
              </a:lnSpc>
              <a:buClr>
                <a:schemeClr val="accent2"/>
              </a:buClr>
              <a:buSzPct val="75000"/>
              <a:buFont typeface="Lucida Grande"/>
              <a:buChar char="►"/>
              <a:defRPr/>
            </a:pPr>
            <a:r>
              <a:rPr lang="uk-UA" dirty="0">
                <a:solidFill>
                  <a:schemeClr val="tx2"/>
                </a:solidFill>
                <a:latin typeface="Overpass Light"/>
                <a:cs typeface="Overpass Light"/>
              </a:rPr>
              <a:t>Поріз руки (або передпліччя) різальним полотном</a:t>
            </a:r>
            <a:endParaRPr lang="en-GB" dirty="0">
              <a:solidFill>
                <a:schemeClr val="tx2"/>
              </a:solidFill>
              <a:latin typeface="Overpass Light"/>
              <a:cs typeface="Overpass Light"/>
            </a:endParaRPr>
          </a:p>
          <a:p>
            <a:pPr marL="285750" indent="-285750">
              <a:lnSpc>
                <a:spcPct val="150000"/>
              </a:lnSpc>
              <a:buClr>
                <a:schemeClr val="accent2"/>
              </a:buClr>
              <a:buSzPct val="75000"/>
              <a:buFont typeface="Lucida Grande"/>
              <a:buChar char="►"/>
              <a:defRPr/>
            </a:pPr>
            <a:r>
              <a:rPr lang="uk-UA" altLang="en-US" dirty="0">
                <a:solidFill>
                  <a:schemeClr val="tx2"/>
                </a:solidFill>
                <a:latin typeface="Overpass Light"/>
                <a:cs typeface="Overpass Light"/>
              </a:rPr>
              <a:t>Проблеми зі спиною через робочу позу</a:t>
            </a:r>
            <a:endParaRPr lang="en-US" altLang="en-US" dirty="0">
              <a:solidFill>
                <a:schemeClr val="tx2"/>
              </a:solidFill>
              <a:latin typeface="Overpass Light"/>
              <a:cs typeface="Overpass Light"/>
            </a:endParaRPr>
          </a:p>
          <a:p>
            <a:pPr marL="285750" indent="-285750">
              <a:lnSpc>
                <a:spcPct val="150000"/>
              </a:lnSpc>
              <a:buClr>
                <a:schemeClr val="accent2"/>
              </a:buClr>
              <a:buSzPct val="75000"/>
              <a:buFont typeface="Lucida Grande"/>
              <a:buChar char="►"/>
              <a:defRPr/>
            </a:pPr>
            <a:r>
              <a:rPr lang="uk-UA" altLang="en-US" dirty="0">
                <a:solidFill>
                  <a:schemeClr val="tx2"/>
                </a:solidFill>
                <a:latin typeface="Overpass Light"/>
                <a:cs typeface="Overpass Light"/>
              </a:rPr>
              <a:t>Дія надмірного шуму, що спричиняє втрату слуху</a:t>
            </a:r>
            <a:endParaRPr lang="en-US" altLang="en-US" dirty="0">
              <a:solidFill>
                <a:schemeClr val="tx2"/>
              </a:solidFill>
              <a:latin typeface="Overpass Light"/>
              <a:cs typeface="Overpass Light"/>
            </a:endParaRPr>
          </a:p>
          <a:p>
            <a:pPr marL="285750" indent="-285750">
              <a:lnSpc>
                <a:spcPct val="150000"/>
              </a:lnSpc>
              <a:buClr>
                <a:schemeClr val="accent2"/>
              </a:buClr>
              <a:buSzPct val="75000"/>
              <a:buFont typeface="Lucida Grande"/>
              <a:buChar char="►"/>
              <a:defRPr/>
            </a:pPr>
            <a:r>
              <a:rPr lang="uk-UA" altLang="en-US" dirty="0">
                <a:solidFill>
                  <a:schemeClr val="tx2"/>
                </a:solidFill>
                <a:latin typeface="Overpass Light"/>
                <a:cs typeface="Overpass Light"/>
              </a:rPr>
              <a:t>Електричний удар через неналежну ізоляцію</a:t>
            </a:r>
            <a:endParaRPr lang="en-GB" dirty="0">
              <a:solidFill>
                <a:schemeClr val="tx2"/>
              </a:solidFill>
              <a:latin typeface="Overpass Light"/>
              <a:cs typeface="Overpass Light"/>
            </a:endParaRPr>
          </a:p>
        </p:txBody>
      </p:sp>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4000" y="1542668"/>
            <a:ext cx="4854222" cy="4377695"/>
          </a:xfrm>
          <a:prstGeom prst="rect">
            <a:avLst/>
          </a:prstGeom>
          <a:noFill/>
          <a:ln>
            <a:noFill/>
          </a:ln>
        </p:spPr>
      </p:pic>
    </p:spTree>
    <p:extLst>
      <p:ext uri="{BB962C8B-B14F-4D97-AF65-F5344CB8AC3E}">
        <p14:creationId xmlns:p14="http://schemas.microsoft.com/office/powerpoint/2010/main" val="3294185341"/>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46345"/>
            <a:ext cx="11210924" cy="720000"/>
          </a:xfrm>
        </p:spPr>
        <p:txBody>
          <a:bodyPr/>
          <a:lstStyle/>
          <a:p>
            <a:r>
              <a:rPr lang="en-US" altLang="en-US" b="0" dirty="0"/>
              <a:t>3. </a:t>
            </a:r>
            <a:r>
              <a:rPr lang="uk-UA" altLang="en-US" b="0" dirty="0"/>
              <a:t>Визначте запроваджені заходи з контролю</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123</a:t>
            </a:fld>
            <a:endParaRPr lang="en-GB"/>
          </a:p>
        </p:txBody>
      </p:sp>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9" name="CuadroTexto 8"/>
          <p:cNvSpPr txBox="1"/>
          <p:nvPr/>
        </p:nvSpPr>
        <p:spPr>
          <a:xfrm>
            <a:off x="558799" y="2209800"/>
            <a:ext cx="6406959" cy="880369"/>
          </a:xfrm>
          <a:prstGeom prst="rect">
            <a:avLst/>
          </a:prstGeom>
          <a:noFill/>
        </p:spPr>
        <p:txBody>
          <a:bodyPr wrap="square" rtlCol="0">
            <a:spAutoFit/>
          </a:bodyPr>
          <a:lstStyle/>
          <a:p>
            <a:pPr marL="285750" indent="-285750">
              <a:lnSpc>
                <a:spcPct val="150000"/>
              </a:lnSpc>
              <a:buClr>
                <a:schemeClr val="accent2"/>
              </a:buClr>
              <a:buSzPct val="75000"/>
              <a:buFont typeface="Lucida Grande"/>
              <a:buChar char="►"/>
              <a:defRPr/>
            </a:pPr>
            <a:r>
              <a:rPr lang="uk-UA" altLang="en-US" dirty="0">
                <a:solidFill>
                  <a:schemeClr val="tx2"/>
                </a:solidFill>
                <a:latin typeface="Overpass Light" panose="00000400000000000000" pitchFamily="2" charset="0"/>
              </a:rPr>
              <a:t>Що вже робиться?</a:t>
            </a:r>
            <a:endParaRPr lang="en-US" altLang="en-US" dirty="0">
              <a:solidFill>
                <a:schemeClr val="tx2"/>
              </a:solidFill>
              <a:latin typeface="Overpass Light" panose="00000400000000000000" pitchFamily="2" charset="0"/>
            </a:endParaRPr>
          </a:p>
          <a:p>
            <a:pPr marL="285750" indent="-285750">
              <a:lnSpc>
                <a:spcPct val="150000"/>
              </a:lnSpc>
              <a:buClr>
                <a:schemeClr val="accent2"/>
              </a:buClr>
              <a:buSzPct val="75000"/>
              <a:buFont typeface="Lucida Grande"/>
              <a:buChar char="►"/>
              <a:defRPr/>
            </a:pPr>
            <a:r>
              <a:rPr lang="uk-UA" altLang="en-US" dirty="0">
                <a:solidFill>
                  <a:schemeClr val="tx2"/>
                </a:solidFill>
                <a:latin typeface="Overpass Light" panose="00000400000000000000" pitchFamily="2" charset="0"/>
              </a:rPr>
              <a:t>Які заходи контролю запроваджені?</a:t>
            </a:r>
            <a:endParaRPr lang="en-US" altLang="en-US" dirty="0">
              <a:solidFill>
                <a:schemeClr val="tx2"/>
              </a:solidFill>
              <a:latin typeface="Overpass Light"/>
              <a:cs typeface="Overpass Light"/>
            </a:endParaRPr>
          </a:p>
        </p:txBody>
      </p:sp>
      <p:pic>
        <p:nvPicPr>
          <p:cNvPr id="10" name="Imagen 9" descr="123_slide_Ethiopi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42467" y="2455333"/>
            <a:ext cx="5673107" cy="3781777"/>
          </a:xfrm>
          <a:prstGeom prst="rect">
            <a:avLst/>
          </a:prstGeom>
        </p:spPr>
      </p:pic>
      <p:sp>
        <p:nvSpPr>
          <p:cNvPr id="11" name="Text Placeholder 11"/>
          <p:cNvSpPr txBox="1">
            <a:spLocks/>
          </p:cNvSpPr>
          <p:nvPr/>
        </p:nvSpPr>
        <p:spPr>
          <a:xfrm>
            <a:off x="5313843" y="5814168"/>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000" b="0" kern="1200">
                <a:solidFill>
                  <a:schemeClr val="bg1"/>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000" kern="1200">
                <a:solidFill>
                  <a:schemeClr val="bg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000" kern="1200">
                <a:solidFill>
                  <a:schemeClr val="bg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000" b="1" kern="1200">
                <a:solidFill>
                  <a:schemeClr val="bg1"/>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000" kern="1200">
                <a:solidFill>
                  <a:schemeClr val="bg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dirty="0"/>
              <a:t>Фото</a:t>
            </a:r>
            <a:r>
              <a:rPr lang="hu-HU" dirty="0"/>
              <a:t>: ilo-mekelle / Ethipopia</a:t>
            </a:r>
            <a:endParaRPr lang="es-ES" dirty="0"/>
          </a:p>
        </p:txBody>
      </p:sp>
    </p:spTree>
    <p:extLst>
      <p:ext uri="{BB962C8B-B14F-4D97-AF65-F5344CB8AC3E}">
        <p14:creationId xmlns:p14="http://schemas.microsoft.com/office/powerpoint/2010/main" val="404207197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522463"/>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90538" y="1457920"/>
            <a:ext cx="11210924" cy="720000"/>
          </a:xfrm>
        </p:spPr>
        <p:txBody>
          <a:bodyPr/>
          <a:lstStyle/>
          <a:p>
            <a:r>
              <a:rPr lang="en-US" altLang="en-US" b="0" dirty="0"/>
              <a:t>3. </a:t>
            </a:r>
            <a:r>
              <a:rPr lang="uk-UA" altLang="en-US" b="0" dirty="0"/>
              <a:t>З’ясуйте, чи потрібні додаткові заходи з контролю</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124</a:t>
            </a:fld>
            <a:endParaRPr lang="en-GB"/>
          </a:p>
        </p:txBody>
      </p:sp>
      <p:sp>
        <p:nvSpPr>
          <p:cNvPr id="9" name="CuadroTexto 8"/>
          <p:cNvSpPr txBox="1"/>
          <p:nvPr/>
        </p:nvSpPr>
        <p:spPr>
          <a:xfrm>
            <a:off x="558800" y="2822592"/>
            <a:ext cx="4322266" cy="1399742"/>
          </a:xfrm>
          <a:prstGeom prst="rect">
            <a:avLst/>
          </a:prstGeom>
          <a:noFill/>
        </p:spPr>
        <p:txBody>
          <a:bodyPr wrap="square" rtlCol="0">
            <a:spAutoFit/>
          </a:bodyPr>
          <a:lstStyle/>
          <a:p>
            <a:pPr marL="285750" indent="-285750">
              <a:lnSpc>
                <a:spcPct val="120000"/>
              </a:lnSpc>
              <a:buClr>
                <a:schemeClr val="accent2"/>
              </a:buClr>
              <a:buSzPct val="75000"/>
              <a:buFont typeface="Lucida Grande"/>
              <a:buChar char="►"/>
              <a:defRPr/>
            </a:pPr>
            <a:r>
              <a:rPr lang="uk-UA" altLang="en-US" dirty="0">
                <a:solidFill>
                  <a:schemeClr val="tx2"/>
                </a:solidFill>
                <a:latin typeface="Overpass Light" panose="00000400000000000000" pitchFamily="2" charset="0"/>
              </a:rPr>
              <a:t>Чи наявний рівень ризику є прийнятним?</a:t>
            </a:r>
            <a:endParaRPr lang="en-US" altLang="en-US" dirty="0">
              <a:solidFill>
                <a:schemeClr val="tx2"/>
              </a:solidFill>
              <a:latin typeface="Overpass Light" panose="00000400000000000000" pitchFamily="2" charset="0"/>
            </a:endParaRPr>
          </a:p>
          <a:p>
            <a:pPr marL="285750" indent="-285750">
              <a:lnSpc>
                <a:spcPct val="120000"/>
              </a:lnSpc>
              <a:buClr>
                <a:schemeClr val="accent2"/>
              </a:buClr>
              <a:buSzPct val="75000"/>
              <a:buFont typeface="Lucida Grande"/>
              <a:buChar char="►"/>
              <a:defRPr/>
            </a:pPr>
            <a:r>
              <a:rPr lang="uk-UA" altLang="en-US" dirty="0">
                <a:solidFill>
                  <a:schemeClr val="tx2"/>
                </a:solidFill>
                <a:latin typeface="Overpass Light" panose="00000400000000000000" pitchFamily="2" charset="0"/>
              </a:rPr>
              <a:t>Якщо ні, які ще заходи з контролю треба запровадити?</a:t>
            </a:r>
            <a:endParaRPr lang="en-US" altLang="en-US" dirty="0">
              <a:solidFill>
                <a:schemeClr val="tx2"/>
              </a:solidFill>
              <a:latin typeface="Overpass Light" panose="00000400000000000000" pitchFamily="2" charset="0"/>
            </a:endParaRPr>
          </a:p>
        </p:txBody>
      </p:sp>
      <p:pic>
        <p:nvPicPr>
          <p:cNvPr id="3" name="Imagen 2" descr="124_slide_picture_Ethiopia.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09019" y="2430593"/>
            <a:ext cx="5295483" cy="3530053"/>
          </a:xfrm>
          <a:prstGeom prst="rect">
            <a:avLst/>
          </a:prstGeom>
        </p:spPr>
      </p:pic>
      <p:sp>
        <p:nvSpPr>
          <p:cNvPr id="13" name="Text Placeholder 11"/>
          <p:cNvSpPr txBox="1">
            <a:spLocks/>
          </p:cNvSpPr>
          <p:nvPr/>
        </p:nvSpPr>
        <p:spPr>
          <a:xfrm>
            <a:off x="5313843" y="5531921"/>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000" b="0" kern="1200">
                <a:solidFill>
                  <a:schemeClr val="bg1"/>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000" kern="1200">
                <a:solidFill>
                  <a:schemeClr val="bg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000" kern="1200">
                <a:solidFill>
                  <a:schemeClr val="bg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000" b="1" kern="1200">
                <a:solidFill>
                  <a:schemeClr val="bg1"/>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000" kern="1200">
                <a:solidFill>
                  <a:schemeClr val="bg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dirty="0"/>
              <a:t>Фото</a:t>
            </a:r>
            <a:r>
              <a:rPr lang="hu-HU" dirty="0"/>
              <a:t>: ilo-mekelle / Ethipopia</a:t>
            </a:r>
            <a:endParaRPr lang="es-ES" dirty="0"/>
          </a:p>
        </p:txBody>
      </p:sp>
    </p:spTree>
    <p:extLst>
      <p:ext uri="{BB962C8B-B14F-4D97-AF65-F5344CB8AC3E}">
        <p14:creationId xmlns:p14="http://schemas.microsoft.com/office/powerpoint/2010/main" val="3860675473"/>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9668727" cy="720000"/>
          </a:xfrm>
        </p:spPr>
        <p:txBody>
          <a:bodyPr/>
          <a:lstStyle/>
          <a:p>
            <a:pPr>
              <a:defRPr/>
            </a:pPr>
            <a:r>
              <a:rPr lang="en-US" altLang="en-US" b="0" dirty="0"/>
              <a:t>3. </a:t>
            </a:r>
            <a:r>
              <a:rPr lang="uk-UA" altLang="en-US" b="0" dirty="0"/>
              <a:t>Визначте запроваджені заходи з контролю та з’ясуйте, чи потрібні додаткові заходи з контролю для зменшення ризику</a:t>
            </a:r>
            <a:endParaRPr lang="en-US" altLang="en-U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125</a:t>
            </a:fld>
            <a:endParaRPr lang="en-GB"/>
          </a:p>
        </p:txBody>
      </p:sp>
      <p:sp>
        <p:nvSpPr>
          <p:cNvPr id="10" name="Rectángulo 9"/>
          <p:cNvSpPr/>
          <p:nvPr/>
        </p:nvSpPr>
        <p:spPr>
          <a:xfrm>
            <a:off x="453685" y="2503779"/>
            <a:ext cx="6648045" cy="3166380"/>
          </a:xfrm>
          <a:prstGeom prst="rect">
            <a:avLst/>
          </a:prstGeom>
        </p:spPr>
        <p:txBody>
          <a:bodyPr wrap="square">
            <a:spAutoFit/>
          </a:bodyPr>
          <a:lstStyle/>
          <a:p>
            <a:pPr marL="285750" indent="-285750" eaLnBrk="0" fontAlgn="base" hangingPunct="0">
              <a:lnSpc>
                <a:spcPct val="150000"/>
              </a:lnSpc>
              <a:spcBef>
                <a:spcPct val="0"/>
              </a:spcBef>
              <a:spcAft>
                <a:spcPts val="600"/>
              </a:spcAft>
              <a:buClr>
                <a:schemeClr val="accent2"/>
              </a:buClr>
              <a:buSzPct val="75000"/>
              <a:buFont typeface="Lucida Grande"/>
              <a:buChar char="►"/>
            </a:pPr>
            <a:r>
              <a:rPr lang="uk-UA" altLang="en-US" dirty="0">
                <a:solidFill>
                  <a:schemeClr val="tx2"/>
                </a:solidFill>
                <a:latin typeface="Overpass Light"/>
                <a:cs typeface="Overpass Light"/>
              </a:rPr>
              <a:t>Що вже робиться – які заходи з контролю запроваджені?</a:t>
            </a:r>
            <a:endParaRPr lang="en-US" dirty="0">
              <a:solidFill>
                <a:schemeClr val="tx2"/>
              </a:solidFill>
              <a:latin typeface="Overpass Light"/>
              <a:cs typeface="Overpass Light"/>
            </a:endParaRPr>
          </a:p>
          <a:p>
            <a:pPr marL="635000" lvl="1" indent="-284163">
              <a:lnSpc>
                <a:spcPct val="120000"/>
              </a:lnSpc>
              <a:buClr>
                <a:schemeClr val="accent1"/>
              </a:buClr>
              <a:buSzPct val="65000"/>
              <a:buFont typeface="Lucida Grande"/>
              <a:buChar char="►"/>
            </a:pPr>
            <a:r>
              <a:rPr lang="uk-UA" altLang="en-US" dirty="0">
                <a:solidFill>
                  <a:schemeClr val="tx2"/>
                </a:solidFill>
                <a:latin typeface="Overpass Light"/>
                <a:cs typeface="Overpass Light"/>
              </a:rPr>
              <a:t>Видно, що захід із контролю запроваджено – оператор використовує рукавички з металевої сітки. Чи є це достатнім?</a:t>
            </a:r>
            <a:endParaRPr lang="en-US" dirty="0">
              <a:solidFill>
                <a:schemeClr val="tx2"/>
              </a:solidFill>
              <a:latin typeface="Overpass Light"/>
              <a:cs typeface="Overpass Light"/>
            </a:endParaRPr>
          </a:p>
          <a:p>
            <a:pPr marL="285750" lvl="1" indent="-285750">
              <a:lnSpc>
                <a:spcPct val="200000"/>
              </a:lnSpc>
              <a:buClr>
                <a:schemeClr val="accent2"/>
              </a:buClr>
              <a:buSzPct val="75000"/>
              <a:buFont typeface="Lucida Grande"/>
              <a:buChar char="►"/>
            </a:pPr>
            <a:r>
              <a:rPr lang="uk-UA" altLang="en-US" dirty="0">
                <a:solidFill>
                  <a:schemeClr val="tx2"/>
                </a:solidFill>
                <a:latin typeface="Overpass Light"/>
                <a:cs typeface="Overpass Light"/>
              </a:rPr>
              <a:t>Які ще дії потрібні?</a:t>
            </a:r>
            <a:endParaRPr lang="en-US" altLang="en-US" dirty="0">
              <a:solidFill>
                <a:schemeClr val="tx2"/>
              </a:solidFill>
              <a:latin typeface="Overpass Light"/>
              <a:cs typeface="Overpass Light"/>
            </a:endParaRPr>
          </a:p>
          <a:p>
            <a:pPr marL="285750" lvl="1" indent="-285750">
              <a:lnSpc>
                <a:spcPct val="200000"/>
              </a:lnSpc>
              <a:buClr>
                <a:schemeClr val="accent2"/>
              </a:buClr>
              <a:buSzPct val="75000"/>
              <a:buFont typeface="Lucida Grande"/>
              <a:buChar char="►"/>
            </a:pPr>
            <a:r>
              <a:rPr lang="uk-UA" altLang="en-US" dirty="0">
                <a:solidFill>
                  <a:schemeClr val="tx2"/>
                </a:solidFill>
                <a:latin typeface="Overpass Light"/>
                <a:cs typeface="Overpass Light"/>
              </a:rPr>
              <a:t>Яким є поточний рівень ризику?</a:t>
            </a:r>
            <a:endParaRPr lang="en-US" altLang="en-US" dirty="0">
              <a:solidFill>
                <a:schemeClr val="tx2"/>
              </a:solidFill>
              <a:latin typeface="Overpass Light"/>
              <a:cs typeface="Overpass Light"/>
            </a:endParaRPr>
          </a:p>
          <a:p>
            <a:pPr marL="285750" lvl="1" indent="-285750">
              <a:lnSpc>
                <a:spcPct val="200000"/>
              </a:lnSpc>
              <a:buClr>
                <a:schemeClr val="accent2"/>
              </a:buClr>
              <a:buSzPct val="75000"/>
              <a:buFont typeface="Lucida Grande"/>
              <a:buChar char="►"/>
            </a:pPr>
            <a:r>
              <a:rPr lang="uk-UA" altLang="en-US" dirty="0">
                <a:solidFill>
                  <a:schemeClr val="tx2"/>
                </a:solidFill>
                <a:latin typeface="Overpass Light"/>
                <a:cs typeface="Overpass Light"/>
              </a:rPr>
              <a:t>Що можна зробити для зменшення цього ризику?</a:t>
            </a:r>
            <a:endParaRPr lang="en-GB" dirty="0">
              <a:solidFill>
                <a:schemeClr val="tx2"/>
              </a:solidFill>
              <a:latin typeface="Overpass Light"/>
              <a:cs typeface="Overpass Light"/>
            </a:endParaRPr>
          </a:p>
        </p:txBody>
      </p:sp>
    </p:spTree>
    <p:extLst>
      <p:ext uri="{BB962C8B-B14F-4D97-AF65-F5344CB8AC3E}">
        <p14:creationId xmlns:p14="http://schemas.microsoft.com/office/powerpoint/2010/main" val="563420380"/>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9651089" cy="720000"/>
          </a:xfrm>
        </p:spPr>
        <p:txBody>
          <a:bodyPr/>
          <a:lstStyle/>
          <a:p>
            <a:pPr>
              <a:defRPr/>
            </a:pPr>
            <a:r>
              <a:rPr lang="en-US" altLang="en-US" b="0" dirty="0"/>
              <a:t>3. </a:t>
            </a:r>
            <a:r>
              <a:rPr lang="uk-UA" altLang="en-US" b="0" dirty="0"/>
              <a:t>Визначте запроваджені заходи з контролю і з’ясуйте, чи потрібні додаткові заходи з контролю для зменшення ризику</a:t>
            </a:r>
            <a:endParaRPr lang="en-US" altLang="en-U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126</a:t>
            </a:fld>
            <a:endParaRPr lang="en-GB"/>
          </a:p>
        </p:txBody>
      </p:sp>
      <p:sp>
        <p:nvSpPr>
          <p:cNvPr id="11" name="Marcador de texto 10"/>
          <p:cNvSpPr>
            <a:spLocks noGrp="1"/>
          </p:cNvSpPr>
          <p:nvPr>
            <p:ph type="body" sz="quarter" idx="13"/>
          </p:nvPr>
        </p:nvSpPr>
        <p:spPr>
          <a:xfrm>
            <a:off x="5176576" y="5202484"/>
            <a:ext cx="2936725" cy="936640"/>
          </a:xfrm>
        </p:spPr>
        <p:txBody>
          <a:bodyPr/>
          <a:lstStyle/>
          <a:p>
            <a:r>
              <a:rPr lang="uk-UA" altLang="en-US" sz="2000" dirty="0">
                <a:solidFill>
                  <a:schemeClr val="tx2"/>
                </a:solidFill>
              </a:rPr>
              <a:t>Рівень залишкового ризику допомагає визначити пріоритетні дії</a:t>
            </a:r>
            <a:endParaRPr lang="en-US" altLang="en-US" sz="2000" dirty="0">
              <a:solidFill>
                <a:schemeClr val="tx2"/>
              </a:solidFill>
            </a:endParaRPr>
          </a:p>
        </p:txBody>
      </p:sp>
      <p:sp>
        <p:nvSpPr>
          <p:cNvPr id="10" name="Rectángulo 9"/>
          <p:cNvSpPr/>
          <p:nvPr/>
        </p:nvSpPr>
        <p:spPr>
          <a:xfrm>
            <a:off x="471321" y="2358843"/>
            <a:ext cx="7800720" cy="2890022"/>
          </a:xfrm>
          <a:prstGeom prst="rect">
            <a:avLst/>
          </a:prstGeom>
        </p:spPr>
        <p:txBody>
          <a:bodyPr wrap="square">
            <a:spAutoFit/>
          </a:bodyPr>
          <a:lstStyle/>
          <a:p>
            <a:pPr eaLnBrk="0" fontAlgn="base" hangingPunct="0">
              <a:lnSpc>
                <a:spcPct val="150000"/>
              </a:lnSpc>
              <a:spcBef>
                <a:spcPct val="0"/>
              </a:spcBef>
              <a:spcAft>
                <a:spcPct val="0"/>
              </a:spcAft>
              <a:buClr>
                <a:schemeClr val="accent2"/>
              </a:buClr>
            </a:pPr>
            <a:r>
              <a:rPr lang="uk-UA" dirty="0">
                <a:solidFill>
                  <a:srgbClr val="FA3C4B"/>
                </a:solidFill>
                <a:latin typeface="Overpass Bold"/>
                <a:cs typeface="Overpass Bold"/>
              </a:rPr>
              <a:t>Оператор</a:t>
            </a:r>
            <a:endParaRPr lang="en-GB" dirty="0">
              <a:solidFill>
                <a:srgbClr val="FA3C4B"/>
              </a:solidFill>
              <a:latin typeface="Overpass Bold"/>
              <a:cs typeface="Overpass Bold"/>
            </a:endParaRPr>
          </a:p>
          <a:p>
            <a:pPr eaLnBrk="0" fontAlgn="base" hangingPunct="0">
              <a:spcBef>
                <a:spcPct val="0"/>
              </a:spcBef>
              <a:spcAft>
                <a:spcPct val="0"/>
              </a:spcAft>
              <a:buClr>
                <a:schemeClr val="accent2"/>
              </a:buClr>
            </a:pPr>
            <a:endParaRPr lang="en-GB" b="1" dirty="0">
              <a:latin typeface="Overpass Bold"/>
              <a:cs typeface="Overpass Bold"/>
            </a:endParaRPr>
          </a:p>
          <a:p>
            <a:pPr marL="285750" lvl="1" indent="-285750" eaLnBrk="0" fontAlgn="base" hangingPunct="0">
              <a:lnSpc>
                <a:spcPct val="150000"/>
              </a:lnSpc>
              <a:spcBef>
                <a:spcPct val="0"/>
              </a:spcBef>
              <a:spcAft>
                <a:spcPct val="0"/>
              </a:spcAft>
              <a:buClr>
                <a:schemeClr val="accent2"/>
              </a:buClr>
              <a:buSzPct val="75000"/>
              <a:buFont typeface="Lucida Grande"/>
              <a:buChar char="►"/>
            </a:pPr>
            <a:r>
              <a:rPr lang="uk-UA" altLang="en-US" dirty="0">
                <a:solidFill>
                  <a:schemeClr val="tx2"/>
                </a:solidFill>
                <a:latin typeface="Overpass Light"/>
                <a:cs typeface="Overpass Light"/>
              </a:rPr>
              <a:t>Поріз руки об різальне полотно – імовірність</a:t>
            </a:r>
            <a:r>
              <a:rPr lang="en-US" altLang="en-US" dirty="0">
                <a:solidFill>
                  <a:schemeClr val="tx2"/>
                </a:solidFill>
                <a:latin typeface="Overpass Light"/>
                <a:cs typeface="Overpass Light"/>
              </a:rPr>
              <a:t> </a:t>
            </a:r>
            <a:r>
              <a:rPr lang="uk-UA" altLang="en-US" dirty="0">
                <a:solidFill>
                  <a:schemeClr val="tx2"/>
                </a:solidFill>
                <a:latin typeface="Overpass Light"/>
                <a:cs typeface="Overpass Light"/>
              </a:rPr>
              <a:t>є високою, наслідки (тяжкість) — дуже тяжкими:</a:t>
            </a:r>
          </a:p>
          <a:p>
            <a:pPr marL="285750" lvl="1" indent="-285750" algn="ctr" eaLnBrk="0" fontAlgn="base" hangingPunct="0">
              <a:lnSpc>
                <a:spcPct val="150000"/>
              </a:lnSpc>
              <a:spcBef>
                <a:spcPct val="0"/>
              </a:spcBef>
              <a:spcAft>
                <a:spcPct val="0"/>
              </a:spcAft>
              <a:buClr>
                <a:schemeClr val="accent2"/>
              </a:buClr>
              <a:buSzPct val="75000"/>
              <a:buFont typeface="Lucida Grande"/>
              <a:buChar char="►"/>
            </a:pPr>
            <a:r>
              <a:rPr lang="uk-UA" altLang="en-US" dirty="0">
                <a:solidFill>
                  <a:srgbClr val="FF0000"/>
                </a:solidFill>
                <a:latin typeface="Overpass Bold"/>
                <a:cs typeface="Overpass Bold"/>
              </a:rPr>
              <a:t>ЧЕРВОНА ЗОНА (ВИСОКИЙ РИЗИК)</a:t>
            </a:r>
            <a:endParaRPr lang="en-US" altLang="en-US" dirty="0">
              <a:solidFill>
                <a:srgbClr val="FF0000"/>
              </a:solidFill>
              <a:latin typeface="Overpass Bold"/>
              <a:cs typeface="Overpass Bold"/>
            </a:endParaRPr>
          </a:p>
          <a:p>
            <a:pPr marL="285750" indent="-285750" eaLnBrk="0" fontAlgn="base" hangingPunct="0">
              <a:lnSpc>
                <a:spcPct val="80000"/>
              </a:lnSpc>
              <a:spcBef>
                <a:spcPct val="0"/>
              </a:spcBef>
              <a:spcAft>
                <a:spcPct val="0"/>
              </a:spcAft>
              <a:buClr>
                <a:schemeClr val="accent2"/>
              </a:buClr>
              <a:buFont typeface="Lucida Grande"/>
              <a:buChar char="►"/>
            </a:pPr>
            <a:endParaRPr lang="en-GB" dirty="0">
              <a:latin typeface="Overpass Light"/>
              <a:cs typeface="Overpass Light"/>
            </a:endParaRPr>
          </a:p>
          <a:p>
            <a:pPr marL="285750" indent="-285750" algn="ctr" eaLnBrk="0" fontAlgn="base" hangingPunct="0">
              <a:lnSpc>
                <a:spcPct val="130000"/>
              </a:lnSpc>
              <a:spcBef>
                <a:spcPct val="0"/>
              </a:spcBef>
              <a:spcAft>
                <a:spcPct val="0"/>
              </a:spcAft>
              <a:buClr>
                <a:schemeClr val="accent2"/>
              </a:buClr>
              <a:buSzPct val="75000"/>
              <a:buFont typeface="Lucida Grande"/>
              <a:buChar char="►"/>
            </a:pPr>
            <a:r>
              <a:rPr lang="uk-UA" altLang="en-US" dirty="0">
                <a:solidFill>
                  <a:schemeClr val="tx2"/>
                </a:solidFill>
                <a:latin typeface="Overpass Light"/>
                <a:cs typeface="Overpass Light"/>
              </a:rPr>
              <a:t>Чи потрібні подальші дії для зменшення ризику?</a:t>
            </a:r>
            <a:r>
              <a:rPr lang="en-GB" altLang="en-US" dirty="0">
                <a:solidFill>
                  <a:schemeClr val="tx2"/>
                </a:solidFill>
                <a:latin typeface="Overpass Light"/>
                <a:cs typeface="Overpass Light"/>
              </a:rPr>
              <a:t> </a:t>
            </a:r>
          </a:p>
          <a:p>
            <a:pPr lvl="1" algn="ctr">
              <a:defRPr/>
            </a:pPr>
            <a:r>
              <a:rPr lang="uk-UA" altLang="en-US" dirty="0">
                <a:solidFill>
                  <a:schemeClr val="tx2"/>
                </a:solidFill>
                <a:latin typeface="Overpass Light"/>
                <a:cs typeface="Overpass Light"/>
              </a:rPr>
              <a:t>Так</a:t>
            </a:r>
            <a:r>
              <a:rPr lang="en-GB" altLang="en-US" dirty="0">
                <a:solidFill>
                  <a:schemeClr val="tx2"/>
                </a:solidFill>
                <a:latin typeface="Overpass Light"/>
                <a:cs typeface="Overpass Light"/>
              </a:rPr>
              <a:t> = </a:t>
            </a:r>
            <a:r>
              <a:rPr lang="uk-UA" altLang="en-US" dirty="0">
                <a:solidFill>
                  <a:schemeClr val="tx2"/>
                </a:solidFill>
                <a:latin typeface="Overpass Light"/>
                <a:cs typeface="Overpass Light"/>
              </a:rPr>
              <a:t>що саме</a:t>
            </a:r>
            <a:r>
              <a:rPr lang="en-GB" altLang="en-US" dirty="0">
                <a:solidFill>
                  <a:schemeClr val="tx2"/>
                </a:solidFill>
                <a:latin typeface="Overpass Light"/>
                <a:cs typeface="Overpass Light"/>
              </a:rPr>
              <a:t>?</a:t>
            </a:r>
          </a:p>
        </p:txBody>
      </p:sp>
      <p:sp>
        <p:nvSpPr>
          <p:cNvPr id="8" name="CuadroTexto 7"/>
          <p:cNvSpPr txBox="1"/>
          <p:nvPr/>
        </p:nvSpPr>
        <p:spPr>
          <a:xfrm>
            <a:off x="10811857" y="4251519"/>
            <a:ext cx="184666" cy="369332"/>
          </a:xfrm>
          <a:prstGeom prst="rect">
            <a:avLst/>
          </a:prstGeom>
          <a:noFill/>
        </p:spPr>
        <p:txBody>
          <a:bodyPr wrap="none" rtlCol="0">
            <a:spAutoFit/>
          </a:bodyPr>
          <a:lstStyle/>
          <a:p>
            <a:endParaRPr lang="es-ES" dirty="0"/>
          </a:p>
        </p:txBody>
      </p:sp>
    </p:spTree>
    <p:extLst>
      <p:ext uri="{BB962C8B-B14F-4D97-AF65-F5344CB8AC3E}">
        <p14:creationId xmlns:p14="http://schemas.microsoft.com/office/powerpoint/2010/main" val="35201967"/>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90538" y="1423195"/>
            <a:ext cx="7322925" cy="720000"/>
          </a:xfrm>
        </p:spPr>
        <p:txBody>
          <a:bodyPr/>
          <a:lstStyle/>
          <a:p>
            <a:pPr>
              <a:defRPr/>
            </a:pPr>
            <a:r>
              <a:rPr lang="en-US" altLang="en-US" b="0" dirty="0"/>
              <a:t>3. </a:t>
            </a:r>
            <a:r>
              <a:rPr lang="uk-UA" altLang="en-US" b="0" dirty="0"/>
              <a:t>Визначте запроваджені заходи з контролю та з’ясуйте, чи потрібні додаткові заходи з контролю для зменшення ризику</a:t>
            </a:r>
            <a:endParaRPr lang="en-US" altLang="en-U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127</a:t>
            </a:fld>
            <a:endParaRPr lang="en-GB"/>
          </a:p>
        </p:txBody>
      </p:sp>
      <p:sp>
        <p:nvSpPr>
          <p:cNvPr id="10" name="Rectángulo 9"/>
          <p:cNvSpPr/>
          <p:nvPr/>
        </p:nvSpPr>
        <p:spPr>
          <a:xfrm>
            <a:off x="453685" y="2513110"/>
            <a:ext cx="6648045" cy="3560334"/>
          </a:xfrm>
          <a:prstGeom prst="rect">
            <a:avLst/>
          </a:prstGeom>
        </p:spPr>
        <p:txBody>
          <a:bodyPr wrap="square">
            <a:spAutoFit/>
          </a:bodyPr>
          <a:lstStyle/>
          <a:p>
            <a:pPr marL="285750" indent="-285750" eaLnBrk="0" fontAlgn="base" hangingPunct="0">
              <a:lnSpc>
                <a:spcPct val="150000"/>
              </a:lnSpc>
              <a:spcBef>
                <a:spcPct val="0"/>
              </a:spcBef>
              <a:spcAft>
                <a:spcPct val="0"/>
              </a:spcAft>
              <a:buClr>
                <a:schemeClr val="accent2"/>
              </a:buClr>
              <a:buSzPct val="75000"/>
              <a:buFont typeface="Lucida Grande"/>
              <a:buChar char="►"/>
            </a:pPr>
            <a:r>
              <a:rPr lang="uk-UA" altLang="en-US" dirty="0">
                <a:solidFill>
                  <a:schemeClr val="tx2"/>
                </a:solidFill>
                <a:latin typeface="Overpass Light"/>
                <a:cs typeface="Overpass Light"/>
              </a:rPr>
              <a:t>Забезпечити належне огородження машини</a:t>
            </a:r>
            <a:endParaRPr lang="en-US" altLang="en-US"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altLang="en-US" dirty="0">
                <a:solidFill>
                  <a:schemeClr val="tx2"/>
                </a:solidFill>
                <a:latin typeface="Overpass Light"/>
                <a:cs typeface="Overpass Light"/>
              </a:rPr>
              <a:t>Провести повторне навчання оператора</a:t>
            </a:r>
            <a:endParaRPr lang="en-US" altLang="en-US"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altLang="en-US" dirty="0">
                <a:solidFill>
                  <a:schemeClr val="tx2"/>
                </a:solidFill>
                <a:latin typeface="Overpass Light"/>
                <a:cs typeface="Overpass Light"/>
              </a:rPr>
              <a:t>Провести повторне навчання безпосереднього керівника</a:t>
            </a:r>
            <a:endParaRPr lang="en-US" altLang="en-US"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altLang="en-US" dirty="0">
                <a:solidFill>
                  <a:schemeClr val="tx2"/>
                </a:solidFill>
                <a:latin typeface="Overpass Light"/>
                <a:cs typeface="Overpass Light"/>
              </a:rPr>
              <a:t>Збільшити частоту перевірок робочих місць</a:t>
            </a:r>
            <a:endParaRPr lang="en-US" dirty="0">
              <a:solidFill>
                <a:schemeClr val="tx2"/>
              </a:solidFill>
              <a:latin typeface="Overpass Light"/>
              <a:cs typeface="Overpass Light"/>
            </a:endParaRPr>
          </a:p>
          <a:p>
            <a:pPr marL="635000" lvl="1" indent="-284163">
              <a:lnSpc>
                <a:spcPct val="150000"/>
              </a:lnSpc>
              <a:buClr>
                <a:schemeClr val="accent1"/>
              </a:buClr>
              <a:buSzPct val="65000"/>
              <a:buFont typeface="Lucida Grande"/>
              <a:buChar char="►"/>
            </a:pPr>
            <a:r>
              <a:rPr lang="uk-UA" altLang="en-US" dirty="0">
                <a:solidFill>
                  <a:schemeClr val="tx2"/>
                </a:solidFill>
                <a:latin typeface="Overpass Light"/>
                <a:cs typeface="Overpass Light"/>
              </a:rPr>
              <a:t>Чи всі оператори пройшли навчання?</a:t>
            </a:r>
            <a:r>
              <a:rPr lang="en-US" altLang="en-US" dirty="0">
                <a:solidFill>
                  <a:schemeClr val="tx2"/>
                </a:solidFill>
                <a:latin typeface="Overpass Light"/>
                <a:cs typeface="Overpass Light"/>
              </a:rPr>
              <a:t> </a:t>
            </a:r>
          </a:p>
          <a:p>
            <a:pPr marL="635000" lvl="1" indent="-284163">
              <a:lnSpc>
                <a:spcPct val="120000"/>
              </a:lnSpc>
              <a:buClr>
                <a:schemeClr val="accent1"/>
              </a:buClr>
              <a:buSzPct val="65000"/>
              <a:buFont typeface="Lucida Grande"/>
              <a:buChar char="►"/>
            </a:pPr>
            <a:r>
              <a:rPr lang="uk-UA" altLang="en-US" dirty="0">
                <a:solidFill>
                  <a:schemeClr val="tx2"/>
                </a:solidFill>
                <a:latin typeface="Overpass Light"/>
                <a:cs typeface="Overpass Light"/>
              </a:rPr>
              <a:t>Чи правильно оператори застосовують технічні заходи</a:t>
            </a:r>
            <a:br>
              <a:rPr lang="uk-UA" altLang="en-US" dirty="0">
                <a:solidFill>
                  <a:schemeClr val="tx2"/>
                </a:solidFill>
                <a:latin typeface="Overpass Light"/>
                <a:cs typeface="Overpass Light"/>
              </a:rPr>
            </a:br>
            <a:r>
              <a:rPr lang="uk-UA" altLang="en-US" dirty="0">
                <a:solidFill>
                  <a:schemeClr val="tx2"/>
                </a:solidFill>
                <a:latin typeface="Overpass Light"/>
                <a:cs typeface="Overpass Light"/>
              </a:rPr>
              <a:t>з контролю?</a:t>
            </a:r>
            <a:endParaRPr lang="en-US" altLang="en-US" dirty="0">
              <a:solidFill>
                <a:schemeClr val="tx2"/>
              </a:solidFill>
              <a:latin typeface="Overpass Light"/>
              <a:cs typeface="Overpass Light"/>
            </a:endParaRPr>
          </a:p>
          <a:p>
            <a:pPr marL="635000" lvl="1" indent="-284163">
              <a:lnSpc>
                <a:spcPct val="150000"/>
              </a:lnSpc>
              <a:buClr>
                <a:schemeClr val="accent1"/>
              </a:buClr>
              <a:buSzPct val="65000"/>
              <a:buFont typeface="Lucida Grande"/>
              <a:buChar char="►"/>
            </a:pPr>
            <a:r>
              <a:rPr lang="uk-UA" altLang="en-US" dirty="0">
                <a:solidFill>
                  <a:schemeClr val="tx2"/>
                </a:solidFill>
                <a:latin typeface="Overpass Light"/>
                <a:cs typeface="Overpass Light"/>
              </a:rPr>
              <a:t>Чи використовуються </a:t>
            </a:r>
            <a:r>
              <a:rPr lang="uk-UA" altLang="en-US" dirty="0" err="1">
                <a:solidFill>
                  <a:schemeClr val="tx2"/>
                </a:solidFill>
                <a:latin typeface="Overpass Light"/>
                <a:cs typeface="Overpass Light"/>
              </a:rPr>
              <a:t>ЗІЗ</a:t>
            </a:r>
            <a:r>
              <a:rPr lang="uk-UA" altLang="en-US" dirty="0">
                <a:solidFill>
                  <a:schemeClr val="tx2"/>
                </a:solidFill>
                <a:latin typeface="Overpass Light"/>
                <a:cs typeface="Overpass Light"/>
              </a:rPr>
              <a:t>?</a:t>
            </a:r>
            <a:endParaRPr lang="en-US" dirty="0">
              <a:solidFill>
                <a:schemeClr val="tx2"/>
              </a:solidFill>
              <a:latin typeface="Overpass Light"/>
              <a:cs typeface="Overpass Light"/>
            </a:endParaRPr>
          </a:p>
          <a:p>
            <a:pPr marL="285750" lvl="1" indent="-285750">
              <a:lnSpc>
                <a:spcPct val="120000"/>
              </a:lnSpc>
              <a:buClr>
                <a:schemeClr val="accent2"/>
              </a:buClr>
              <a:buSzPct val="75000"/>
              <a:buFont typeface="Lucida Grande"/>
              <a:buChar char="►"/>
            </a:pPr>
            <a:r>
              <a:rPr lang="en-US" altLang="en-US" dirty="0">
                <a:solidFill>
                  <a:schemeClr val="tx2"/>
                </a:solidFill>
                <a:latin typeface="Overpass Light"/>
                <a:cs typeface="Overpass Light"/>
              </a:rPr>
              <a:t>…</a:t>
            </a:r>
          </a:p>
        </p:txBody>
      </p:sp>
      <p:pic>
        <p:nvPicPr>
          <p:cNvPr id="3" name="Imagen 2" descr="pexels-tiger-lily-4481258.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1440" y="1477729"/>
            <a:ext cx="2987560" cy="4480908"/>
          </a:xfrm>
          <a:prstGeom prst="rect">
            <a:avLst/>
          </a:prstGeom>
          <a:ln>
            <a:noFill/>
          </a:ln>
          <a:effectLst>
            <a:outerShdw blurRad="292100" dist="139700" dir="2700000" algn="tl" rotWithShape="0">
              <a:srgbClr val="333333">
                <a:alpha val="65000"/>
              </a:srgbClr>
            </a:outerShdw>
          </a:effectLst>
        </p:spPr>
      </p:pic>
      <p:sp>
        <p:nvSpPr>
          <p:cNvPr id="9" name="Text Placeholder 11"/>
          <p:cNvSpPr txBox="1">
            <a:spLocks/>
          </p:cNvSpPr>
          <p:nvPr/>
        </p:nvSpPr>
        <p:spPr>
          <a:xfrm>
            <a:off x="8072634" y="5449900"/>
            <a:ext cx="2717309" cy="20651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000" b="0" kern="1200">
                <a:solidFill>
                  <a:schemeClr val="bg1"/>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000" kern="1200">
                <a:solidFill>
                  <a:schemeClr val="bg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000" kern="1200">
                <a:solidFill>
                  <a:schemeClr val="bg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000" b="1" kern="1200">
                <a:solidFill>
                  <a:schemeClr val="bg1"/>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000" kern="1200">
                <a:solidFill>
                  <a:schemeClr val="bg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dirty="0"/>
              <a:t>Фото</a:t>
            </a:r>
            <a:r>
              <a:rPr lang="en-US" dirty="0"/>
              <a:t>: </a:t>
            </a:r>
            <a:r>
              <a:rPr lang="mr-IN" dirty="0"/>
              <a:t>pexels-tiger-lily</a:t>
            </a:r>
            <a:endParaRPr lang="es-ES" dirty="0"/>
          </a:p>
        </p:txBody>
      </p:sp>
    </p:spTree>
    <p:extLst>
      <p:ext uri="{BB962C8B-B14F-4D97-AF65-F5344CB8AC3E}">
        <p14:creationId xmlns:p14="http://schemas.microsoft.com/office/powerpoint/2010/main" val="47648945"/>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57920"/>
            <a:ext cx="11210924" cy="720000"/>
          </a:xfrm>
        </p:spPr>
        <p:txBody>
          <a:bodyPr/>
          <a:lstStyle/>
          <a:p>
            <a:r>
              <a:rPr lang="uk-UA" b="0" dirty="0"/>
              <a:t>Технічні заходи з контролю</a:t>
            </a:r>
            <a:r>
              <a:rPr lang="en-GB" b="0" dirty="0"/>
              <a:t> </a:t>
            </a:r>
            <a:r>
              <a:rPr lang="uk-UA" b="0" dirty="0"/>
              <a:t>—</a:t>
            </a:r>
            <a:r>
              <a:rPr lang="en-GB" b="0" dirty="0"/>
              <a:t> </a:t>
            </a:r>
            <a:r>
              <a:rPr lang="uk-UA" b="0" dirty="0"/>
              <a:t>огородження</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128</a:t>
            </a:fld>
            <a:endParaRPr lang="en-GB"/>
          </a:p>
        </p:txBody>
      </p:sp>
      <p:sp>
        <p:nvSpPr>
          <p:cNvPr id="8" name="Rectángulo 7"/>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3" name="Imagen 2" descr="128a_sl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6347" y="2690778"/>
            <a:ext cx="3016080" cy="3244571"/>
          </a:xfrm>
          <a:prstGeom prst="rect">
            <a:avLst/>
          </a:prstGeom>
          <a:ln>
            <a:noFill/>
          </a:ln>
          <a:effectLst>
            <a:outerShdw blurRad="292100" dist="139700" dir="2700000" algn="tl" rotWithShape="0">
              <a:srgbClr val="333333">
                <a:alpha val="65000"/>
              </a:srgbClr>
            </a:outerShdw>
          </a:effectLst>
        </p:spPr>
      </p:pic>
      <p:pic>
        <p:nvPicPr>
          <p:cNvPr id="11" name="Imagen 10" descr="128b_slide.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5044" y="2711991"/>
            <a:ext cx="4435768" cy="330179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16402322"/>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Заняття</a:t>
            </a:r>
            <a:r>
              <a:rPr lang="en-GB" b="0" dirty="0"/>
              <a:t> 5</a:t>
            </a:r>
            <a:endParaRPr lang="es-ES" b="0" dirty="0"/>
          </a:p>
        </p:txBody>
      </p:sp>
      <p:sp>
        <p:nvSpPr>
          <p:cNvPr id="3" name="Marcador de texto 2"/>
          <p:cNvSpPr>
            <a:spLocks noGrp="1"/>
          </p:cNvSpPr>
          <p:nvPr>
            <p:ph type="body" idx="1"/>
          </p:nvPr>
        </p:nvSpPr>
        <p:spPr>
          <a:xfrm>
            <a:off x="490538" y="3596780"/>
            <a:ext cx="8540283" cy="1656000"/>
          </a:xfrm>
        </p:spPr>
        <p:txBody>
          <a:bodyPr/>
          <a:lstStyle/>
          <a:p>
            <a:r>
              <a:rPr lang="uk-UA" sz="3200" dirty="0">
                <a:latin typeface="Overpass Light"/>
                <a:cs typeface="Overpass Light"/>
              </a:rPr>
              <a:t>Оцінка ризиків: процес (продовження)</a:t>
            </a:r>
            <a:endParaRPr lang="es-ES" sz="3200" dirty="0">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129</a:t>
            </a:fld>
            <a:endParaRPr lang="en-GB"/>
          </a:p>
        </p:txBody>
      </p:sp>
      <p:sp>
        <p:nvSpPr>
          <p:cNvPr id="8"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0" name="Imagen 9" descr="foto_recortada_5.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31449" y="2803449"/>
            <a:ext cx="7086209" cy="4087892"/>
          </a:xfrm>
          <a:prstGeom prst="rect">
            <a:avLst/>
          </a:prstGeom>
        </p:spPr>
      </p:pic>
      <p:pic>
        <p:nvPicPr>
          <p:cNvPr id="11" name="Picture 11">
            <a:extLst>
              <a:ext uri="{FF2B5EF4-FFF2-40B4-BE49-F238E27FC236}">
                <a16:creationId xmlns:a16="http://schemas.microsoft.com/office/drawing/2014/main" id="{A6BF8B15-6788-414F-9457-3FB4A1B1B7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09463" y="6519863"/>
            <a:ext cx="644400" cy="172266"/>
          </a:xfrm>
          <a:prstGeom prst="rect">
            <a:avLst/>
          </a:prstGeom>
        </p:spPr>
      </p:pic>
    </p:spTree>
    <p:extLst>
      <p:ext uri="{BB962C8B-B14F-4D97-AF65-F5344CB8AC3E}">
        <p14:creationId xmlns:p14="http://schemas.microsoft.com/office/powerpoint/2010/main" val="3813944598"/>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Marcador de fecha 1"/>
          <p:cNvSpPr>
            <a:spLocks noGrp="1"/>
          </p:cNvSpPr>
          <p:nvPr>
            <p:ph type="dt" sz="half" idx="10"/>
          </p:nvPr>
        </p:nvSpPr>
        <p:spPr/>
        <p:txBody>
          <a:bodyPr/>
          <a:lstStyle/>
          <a:p>
            <a:r>
              <a:rPr lang="en-GB"/>
              <a:t>Date: Monday / 01 / October / 2019</a:t>
            </a:r>
          </a:p>
        </p:txBody>
      </p:sp>
      <p:sp>
        <p:nvSpPr>
          <p:cNvPr id="3"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130</a:t>
            </a:fld>
            <a:endParaRPr lang="en-GB"/>
          </a:p>
        </p:txBody>
      </p:sp>
      <p:pic>
        <p:nvPicPr>
          <p:cNvPr id="18" name="Marcador de posición de imagen 17"/>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tretch>
            <a:fillRect/>
          </a:stretch>
        </p:blipFill>
        <p:spPr>
          <a:xfrm>
            <a:off x="8383426" y="1547243"/>
            <a:ext cx="2874236" cy="4115463"/>
          </a:xfrm>
          <a:prstGeom prst="rect">
            <a:avLst/>
          </a:prstGeom>
          <a:ln>
            <a:noFill/>
          </a:ln>
          <a:effectLst>
            <a:outerShdw blurRad="292100" dist="139700" dir="2700000" algn="tl" rotWithShape="0">
              <a:srgbClr val="333333">
                <a:alpha val="65000"/>
              </a:srgbClr>
            </a:outerShdw>
          </a:effectLst>
        </p:spPr>
      </p:pic>
      <p:sp>
        <p:nvSpPr>
          <p:cNvPr id="17" name="Marcador de texto 16"/>
          <p:cNvSpPr>
            <a:spLocks noGrp="1"/>
          </p:cNvSpPr>
          <p:nvPr>
            <p:ph type="body" sz="quarter" idx="14"/>
          </p:nvPr>
        </p:nvSpPr>
        <p:spPr>
          <a:xfrm>
            <a:off x="8388125" y="1670991"/>
            <a:ext cx="2912859" cy="238449"/>
          </a:xfrm>
        </p:spPr>
        <p:txBody>
          <a:bodyPr/>
          <a:lstStyle/>
          <a:p>
            <a:r>
              <a:rPr lang="uk-UA" dirty="0"/>
              <a:t>Фото</a:t>
            </a:r>
            <a:r>
              <a:rPr lang="en-US" dirty="0"/>
              <a:t>: </a:t>
            </a:r>
            <a:r>
              <a:rPr lang="mr-IN" dirty="0"/>
              <a:t>pexels-ono-kosuki</a:t>
            </a:r>
            <a:endParaRPr lang="es-ES" dirty="0"/>
          </a:p>
        </p:txBody>
      </p:sp>
      <p:sp>
        <p:nvSpPr>
          <p:cNvPr id="5" name="Title 1"/>
          <p:cNvSpPr txBox="1">
            <a:spLocks/>
          </p:cNvSpPr>
          <p:nvPr/>
        </p:nvSpPr>
        <p:spPr>
          <a:xfrm>
            <a:off x="485625" y="140004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Цілі заняття 5</a:t>
            </a:r>
          </a:p>
          <a:p>
            <a:endParaRPr lang="en-GB" b="0" dirty="0"/>
          </a:p>
        </p:txBody>
      </p:sp>
      <p:sp>
        <p:nvSpPr>
          <p:cNvPr id="6" name="Content Placeholder 2"/>
          <p:cNvSpPr txBox="1">
            <a:spLocks/>
          </p:cNvSpPr>
          <p:nvPr/>
        </p:nvSpPr>
        <p:spPr>
          <a:xfrm>
            <a:off x="471861" y="2324502"/>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40000"/>
              </a:lnSpc>
            </a:pPr>
            <a:r>
              <a:rPr lang="uk-UA" sz="2000" b="0" dirty="0">
                <a:solidFill>
                  <a:schemeClr val="tx2"/>
                </a:solidFill>
              </a:rPr>
              <a:t>Після цього заняття ви</a:t>
            </a:r>
            <a:r>
              <a:rPr lang="en-GB" sz="2000" b="0" dirty="0">
                <a:solidFill>
                  <a:schemeClr val="tx2"/>
                </a:solidFill>
              </a:rPr>
              <a:t>:</a:t>
            </a:r>
          </a:p>
          <a:p>
            <a:pPr marL="457200" lvl="1" indent="-457200">
              <a:lnSpc>
                <a:spcPct val="140000"/>
              </a:lnSpc>
              <a:spcBef>
                <a:spcPts val="1200"/>
              </a:spcBef>
              <a:buFont typeface="Calibri" pitchFamily="34" charset="0"/>
              <a:buAutoNum type="arabicPeriod"/>
            </a:pPr>
            <a:r>
              <a:rPr lang="uk-UA" dirty="0">
                <a:solidFill>
                  <a:schemeClr val="tx2"/>
                </a:solidFill>
                <a:latin typeface="Overpass Light"/>
                <a:cs typeface="Overpass Light"/>
              </a:rPr>
              <a:t>Поглибите свої знання про заходи з контролю ризиків</a:t>
            </a:r>
            <a:endParaRPr lang="en-GB" b="0" dirty="0">
              <a:solidFill>
                <a:schemeClr val="tx2"/>
              </a:solidFill>
              <a:latin typeface="Overpass Light"/>
              <a:cs typeface="Overpass Light"/>
            </a:endParaRPr>
          </a:p>
          <a:p>
            <a:pPr marL="457200" lvl="1" indent="-457200">
              <a:lnSpc>
                <a:spcPct val="140000"/>
              </a:lnSpc>
              <a:spcBef>
                <a:spcPts val="1200"/>
              </a:spcBef>
              <a:buFont typeface="Calibri" pitchFamily="34" charset="0"/>
              <a:buAutoNum type="arabicPeriod"/>
            </a:pPr>
            <a:r>
              <a:rPr lang="uk-UA" dirty="0">
                <a:solidFill>
                  <a:schemeClr val="tx2"/>
                </a:solidFill>
                <a:latin typeface="Calibri" panose="020F0502020204030204" pitchFamily="34" charset="0"/>
                <a:ea typeface="Calibri" panose="020F0502020204030204" pitchFamily="34" charset="0"/>
              </a:rPr>
              <a:t>Зможете </a:t>
            </a:r>
            <a:r>
              <a:rPr lang="uk-UA" sz="1800" dirty="0">
                <a:solidFill>
                  <a:schemeClr val="tx2"/>
                </a:solidFill>
                <a:effectLst/>
                <a:latin typeface="Calibri" panose="020F0502020204030204" pitchFamily="34" charset="0"/>
                <a:ea typeface="Calibri" panose="020F0502020204030204" pitchFamily="34" charset="0"/>
              </a:rPr>
              <a:t>запропонувати заходи з контролю ризиків, </a:t>
            </a:r>
            <a:br>
              <a:rPr lang="uk-UA" sz="1800" dirty="0">
                <a:solidFill>
                  <a:schemeClr val="tx2"/>
                </a:solidFill>
                <a:effectLst/>
                <a:latin typeface="Calibri" panose="020F0502020204030204" pitchFamily="34" charset="0"/>
                <a:ea typeface="Calibri" panose="020F0502020204030204" pitchFamily="34" charset="0"/>
              </a:rPr>
            </a:br>
            <a:r>
              <a:rPr lang="uk-UA" sz="1800" dirty="0">
                <a:solidFill>
                  <a:schemeClr val="tx2"/>
                </a:solidFill>
                <a:effectLst/>
                <a:latin typeface="Calibri" panose="020F0502020204030204" pitchFamily="34" charset="0"/>
                <a:ea typeface="Calibri" panose="020F0502020204030204" pitchFamily="34" charset="0"/>
              </a:rPr>
              <a:t>за допомогою яких можна було б зменшити ризики,</a:t>
            </a:r>
            <a:br>
              <a:rPr lang="uk-UA" sz="1800" dirty="0">
                <a:solidFill>
                  <a:schemeClr val="tx2"/>
                </a:solidFill>
                <a:effectLst/>
                <a:latin typeface="Calibri" panose="020F0502020204030204" pitchFamily="34" charset="0"/>
                <a:ea typeface="Calibri" panose="020F0502020204030204" pitchFamily="34" charset="0"/>
              </a:rPr>
            </a:br>
            <a:r>
              <a:rPr lang="uk-UA" sz="1800" dirty="0">
                <a:solidFill>
                  <a:schemeClr val="tx2"/>
                </a:solidFill>
                <a:effectLst/>
                <a:latin typeface="Calibri" panose="020F0502020204030204" pitchFamily="34" charset="0"/>
                <a:ea typeface="Calibri" panose="020F0502020204030204" pitchFamily="34" charset="0"/>
              </a:rPr>
              <a:t>виявлені під час попередніх вправ</a:t>
            </a:r>
            <a:endParaRPr lang="en-GB" dirty="0">
              <a:solidFill>
                <a:schemeClr val="tx2"/>
              </a:solidFill>
              <a:latin typeface="Overpass Light"/>
              <a:cs typeface="Overpass Light"/>
            </a:endParaRPr>
          </a:p>
          <a:p>
            <a:pPr marL="457200" lvl="1" indent="-457200">
              <a:lnSpc>
                <a:spcPct val="140000"/>
              </a:lnSpc>
              <a:spcBef>
                <a:spcPts val="1200"/>
              </a:spcBef>
              <a:buFont typeface="Calibri" pitchFamily="34" charset="0"/>
              <a:buAutoNum type="arabicPeriod"/>
            </a:pPr>
            <a:r>
              <a:rPr lang="uk-UA" b="0" dirty="0">
                <a:solidFill>
                  <a:schemeClr val="tx2"/>
                </a:solidFill>
                <a:latin typeface="Overpass Light"/>
                <a:cs typeface="Overpass Light"/>
              </a:rPr>
              <a:t>Зрозумієте кроки 4 і 5 процесу оцінки ризиків</a:t>
            </a:r>
            <a:endParaRPr lang="en-GB" b="0" dirty="0">
              <a:solidFill>
                <a:schemeClr val="tx2"/>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Date: Monday / 01 / October / 2019</a:t>
            </a:r>
          </a:p>
        </p:txBody>
      </p:sp>
      <p:sp>
        <p:nvSpPr>
          <p:cNvPr id="8" name="Footer Placeholder 5"/>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11"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75755867"/>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itle 1"/>
          <p:cNvSpPr>
            <a:spLocks noGrp="1"/>
          </p:cNvSpPr>
          <p:nvPr>
            <p:ph type="title"/>
          </p:nvPr>
        </p:nvSpPr>
        <p:spPr/>
        <p:txBody>
          <a:bodyPr/>
          <a:lstStyle/>
          <a:p>
            <a:r>
              <a:rPr lang="uk-UA" b="0" dirty="0"/>
              <a:t>Визначити заходи з контролю ризиків для безпеки та здоров’я </a:t>
            </a:r>
            <a:br>
              <a:rPr lang="uk-UA" b="0" dirty="0"/>
            </a:br>
            <a:r>
              <a:rPr lang="uk-UA" b="0" dirty="0"/>
              <a:t>й прийняти відповідне рішення щодо них</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131</a:t>
            </a:fld>
            <a:endParaRPr lang="en-GB"/>
          </a:p>
        </p:txBody>
      </p:sp>
      <p:sp>
        <p:nvSpPr>
          <p:cNvPr id="10" name="Content Placeholder 2"/>
          <p:cNvSpPr txBox="1">
            <a:spLocks/>
          </p:cNvSpPr>
          <p:nvPr/>
        </p:nvSpPr>
        <p:spPr>
          <a:xfrm>
            <a:off x="409897" y="2378114"/>
            <a:ext cx="4710844" cy="3984216"/>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2" indent="0">
              <a:spcAft>
                <a:spcPts val="600"/>
              </a:spcAft>
              <a:buNone/>
            </a:pPr>
            <a:r>
              <a:rPr lang="uk-UA" dirty="0">
                <a:solidFill>
                  <a:schemeClr val="accent2"/>
                </a:solidFill>
                <a:cs typeface="Overpass Bold"/>
              </a:rPr>
              <a:t>Крок 3 складається з двох частин:</a:t>
            </a:r>
            <a:endParaRPr lang="en-US" b="1" dirty="0">
              <a:solidFill>
                <a:schemeClr val="tx2"/>
              </a:solidFill>
              <a:cs typeface="Overpass Bold"/>
            </a:endParaRPr>
          </a:p>
          <a:p>
            <a:pPr lvl="2">
              <a:lnSpc>
                <a:spcPct val="120000"/>
              </a:lnSpc>
            </a:pPr>
            <a:r>
              <a:rPr lang="uk-UA" dirty="0">
                <a:solidFill>
                  <a:schemeClr val="tx2"/>
                </a:solidFill>
                <a:cs typeface="Overpass Bold"/>
              </a:rPr>
              <a:t>Крок</a:t>
            </a:r>
            <a:r>
              <a:rPr lang="en-US" dirty="0">
                <a:solidFill>
                  <a:schemeClr val="tx2"/>
                </a:solidFill>
                <a:cs typeface="Overpass Bold"/>
              </a:rPr>
              <a:t> </a:t>
            </a:r>
            <a:r>
              <a:rPr lang="en-US" dirty="0" err="1">
                <a:solidFill>
                  <a:schemeClr val="tx2"/>
                </a:solidFill>
                <a:cs typeface="Overpass Bold"/>
              </a:rPr>
              <a:t>3.A</a:t>
            </a:r>
            <a:r>
              <a:rPr lang="en-US" dirty="0">
                <a:solidFill>
                  <a:schemeClr val="tx2"/>
                </a:solidFill>
                <a:cs typeface="Overpass Bold"/>
              </a:rPr>
              <a:t>: </a:t>
            </a:r>
            <a:r>
              <a:rPr lang="uk-UA" dirty="0">
                <a:solidFill>
                  <a:schemeClr val="tx2"/>
                </a:solidFill>
                <a:cs typeface="Overpass Bold"/>
              </a:rPr>
              <a:t>визначте, що ви вже робите</a:t>
            </a:r>
            <a:br>
              <a:rPr lang="uk-UA" dirty="0">
                <a:solidFill>
                  <a:schemeClr val="tx2"/>
                </a:solidFill>
                <a:cs typeface="Overpass Bold"/>
              </a:rPr>
            </a:br>
            <a:r>
              <a:rPr lang="uk-UA" dirty="0">
                <a:solidFill>
                  <a:schemeClr val="tx2"/>
                </a:solidFill>
                <a:cs typeface="Overpass Bold"/>
              </a:rPr>
              <a:t>в плані наявних заходів з контролю ризиків. Цього достатньо для зменшення ризику до прийнятного рівня?</a:t>
            </a:r>
            <a:endParaRPr lang="en-US" b="0" dirty="0">
              <a:solidFill>
                <a:schemeClr val="tx2"/>
              </a:solidFill>
              <a:latin typeface="Overpass Light"/>
              <a:cs typeface="Overpass Light"/>
            </a:endParaRPr>
          </a:p>
          <a:p>
            <a:pPr lvl="2">
              <a:lnSpc>
                <a:spcPct val="120000"/>
              </a:lnSpc>
            </a:pPr>
            <a:endParaRPr lang="en-US" b="0" dirty="0">
              <a:solidFill>
                <a:schemeClr val="tx2"/>
              </a:solidFill>
              <a:latin typeface="Overpass Light"/>
              <a:cs typeface="Overpass Light"/>
            </a:endParaRPr>
          </a:p>
          <a:p>
            <a:pPr lvl="2">
              <a:lnSpc>
                <a:spcPct val="120000"/>
              </a:lnSpc>
            </a:pPr>
            <a:r>
              <a:rPr lang="uk-UA" dirty="0">
                <a:solidFill>
                  <a:schemeClr val="tx2"/>
                </a:solidFill>
                <a:cs typeface="Overpass Bold"/>
              </a:rPr>
              <a:t>Крок </a:t>
            </a:r>
            <a:r>
              <a:rPr lang="en-US" dirty="0" err="1">
                <a:solidFill>
                  <a:schemeClr val="tx2"/>
                </a:solidFill>
                <a:cs typeface="Overpass Bold"/>
              </a:rPr>
              <a:t>3.B</a:t>
            </a:r>
            <a:r>
              <a:rPr lang="en-US" dirty="0">
                <a:solidFill>
                  <a:schemeClr val="tx2"/>
                </a:solidFill>
                <a:cs typeface="Overpass Bold"/>
              </a:rPr>
              <a:t>: </a:t>
            </a:r>
            <a:r>
              <a:rPr lang="uk-UA" dirty="0">
                <a:solidFill>
                  <a:schemeClr val="tx2"/>
                </a:solidFill>
                <a:cs typeface="Overpass Bold"/>
              </a:rPr>
              <a:t>визначте, які ще заходи</a:t>
            </a:r>
            <a:br>
              <a:rPr lang="uk-UA" dirty="0">
                <a:solidFill>
                  <a:schemeClr val="tx2"/>
                </a:solidFill>
                <a:cs typeface="Overpass Bold"/>
              </a:rPr>
            </a:br>
            <a:r>
              <a:rPr lang="uk-UA" dirty="0">
                <a:solidFill>
                  <a:schemeClr val="tx2"/>
                </a:solidFill>
                <a:cs typeface="Overpass Bold"/>
              </a:rPr>
              <a:t>з контролю ризиків є необхідними для зменшення ризику до прийнятного рівня</a:t>
            </a:r>
            <a:endParaRPr lang="en-GB" b="0" dirty="0">
              <a:solidFill>
                <a:schemeClr val="tx2"/>
              </a:solidFill>
              <a:latin typeface="Overpass Light"/>
              <a:cs typeface="Overpass Light"/>
            </a:endParaRPr>
          </a:p>
          <a:p>
            <a:pPr lvl="2"/>
            <a:endParaRPr lang="en-US" dirty="0">
              <a:solidFill>
                <a:schemeClr val="tx2"/>
              </a:solidFill>
              <a:latin typeface="Overpass Light"/>
              <a:cs typeface="Overpass Light"/>
            </a:endParaRPr>
          </a:p>
        </p:txBody>
      </p:sp>
      <p:pic>
        <p:nvPicPr>
          <p:cNvPr id="12" name="Picture 11">
            <a:extLst>
              <a:ext uri="{FF2B5EF4-FFF2-40B4-BE49-F238E27FC236}">
                <a16:creationId xmlns:a16="http://schemas.microsoft.com/office/drawing/2014/main" id="{33D89355-3070-1445-91E0-C68737818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69903" y="2247410"/>
            <a:ext cx="4843928" cy="373674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33199308"/>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4141227" cy="720000"/>
          </a:xfrm>
        </p:spPr>
        <p:txBody>
          <a:bodyPr/>
          <a:lstStyle/>
          <a:p>
            <a:r>
              <a:rPr lang="uk-UA" b="0" dirty="0"/>
              <a:t>Шаблон оцінки ризиків</a:t>
            </a:r>
            <a:r>
              <a:rPr lang="it-IT" b="0" dirty="0"/>
              <a:t>: </a:t>
            </a:r>
            <a:br>
              <a:rPr lang="uk-UA" b="0" dirty="0"/>
            </a:br>
            <a:r>
              <a:rPr lang="uk-UA" b="0" dirty="0"/>
              <a:t>крок</a:t>
            </a:r>
            <a:r>
              <a:rPr lang="it-IT" b="0" dirty="0"/>
              <a:t> 3.A</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132</a:t>
            </a:fld>
            <a:endParaRPr lang="en-GB"/>
          </a:p>
        </p:txBody>
      </p:sp>
      <p:sp>
        <p:nvSpPr>
          <p:cNvPr id="9" name="Rectángulo 8"/>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10" name="Picture 9">
            <a:extLst>
              <a:ext uri="{FF2B5EF4-FFF2-40B4-BE49-F238E27FC236}">
                <a16:creationId xmlns:a16="http://schemas.microsoft.com/office/drawing/2014/main" id="{297D6757-E447-7540-B429-718FCC9AAE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93040" y="1423195"/>
            <a:ext cx="5154166" cy="467624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5880702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34770"/>
            <a:ext cx="11210924" cy="720000"/>
          </a:xfrm>
        </p:spPr>
        <p:txBody>
          <a:bodyPr/>
          <a:lstStyle/>
          <a:p>
            <a:r>
              <a:rPr lang="uk-UA" b="0" dirty="0"/>
              <a:t>Вправа «На фабриці» — 3</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133</a:t>
            </a:fld>
            <a:endParaRPr lang="en-GB"/>
          </a:p>
        </p:txBody>
      </p:sp>
      <p:sp>
        <p:nvSpPr>
          <p:cNvPr id="10" name="Content Placeholder 2"/>
          <p:cNvSpPr txBox="1">
            <a:spLocks/>
          </p:cNvSpPr>
          <p:nvPr/>
        </p:nvSpPr>
        <p:spPr>
          <a:xfrm>
            <a:off x="409897" y="2499315"/>
            <a:ext cx="10273044"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sz="2000" dirty="0">
                <a:solidFill>
                  <a:schemeClr val="tx2"/>
                </a:solidFill>
                <a:cs typeface="Overpass Bold"/>
              </a:rPr>
              <a:t>Запропонуйте заходи з контролю ризику, визначеного шляхом оцінки у вправі</a:t>
            </a:r>
            <a:br>
              <a:rPr lang="uk-UA" sz="2000" dirty="0">
                <a:solidFill>
                  <a:schemeClr val="tx2"/>
                </a:solidFill>
                <a:cs typeface="Overpass Bold"/>
              </a:rPr>
            </a:br>
            <a:r>
              <a:rPr lang="uk-UA" sz="2000" dirty="0">
                <a:solidFill>
                  <a:schemeClr val="tx2"/>
                </a:solidFill>
                <a:cs typeface="Overpass Bold"/>
              </a:rPr>
              <a:t>«На фабриці» — 2, з використанням ієрархії заходів із контролю</a:t>
            </a:r>
            <a:endParaRPr lang="en-US" sz="2000" dirty="0">
              <a:solidFill>
                <a:schemeClr val="tx2"/>
              </a:solidFill>
              <a:latin typeface="Overpass Light"/>
              <a:cs typeface="Overpass Light"/>
            </a:endParaRPr>
          </a:p>
          <a:p>
            <a:pPr lvl="2"/>
            <a:endParaRPr lang="en-US" sz="2000" dirty="0">
              <a:solidFill>
                <a:schemeClr val="tx2"/>
              </a:solidFill>
              <a:latin typeface="Overpass Light"/>
              <a:cs typeface="Overpass Light"/>
            </a:endParaRPr>
          </a:p>
          <a:p>
            <a:pPr lvl="2"/>
            <a:r>
              <a:rPr lang="uk-UA" sz="2000" dirty="0">
                <a:solidFill>
                  <a:schemeClr val="tx2"/>
                </a:solidFill>
                <a:latin typeface="Overpass Light"/>
                <a:cs typeface="Overpass Light"/>
              </a:rPr>
              <a:t>За результатами вправи «На фабриці» — 2 оберіть належні та практично здійсненні заходи з контролю ризиків з урахуванням ієрархії заходів із контролю</a:t>
            </a:r>
            <a:endParaRPr lang="es-ES" sz="2000" dirty="0">
              <a:solidFill>
                <a:schemeClr val="tx2"/>
              </a:solidFill>
              <a:latin typeface="Overpass Light"/>
              <a:cs typeface="Overpass Light"/>
            </a:endParaRPr>
          </a:p>
          <a:p>
            <a:pPr lvl="2"/>
            <a:endParaRPr lang="en-US" sz="2000" dirty="0">
              <a:solidFill>
                <a:schemeClr val="tx2"/>
              </a:solidFill>
              <a:latin typeface="Overpass Light"/>
              <a:cs typeface="Overpass Light"/>
            </a:endParaRPr>
          </a:p>
          <a:p>
            <a:pPr lvl="2"/>
            <a:endParaRPr lang="en-US" sz="2000" dirty="0">
              <a:solidFill>
                <a:schemeClr val="tx2"/>
              </a:solidFill>
              <a:latin typeface="Overpass Light"/>
              <a:cs typeface="Overpass Light"/>
            </a:endParaRPr>
          </a:p>
        </p:txBody>
      </p:sp>
    </p:spTree>
    <p:extLst>
      <p:ext uri="{BB962C8B-B14F-4D97-AF65-F5344CB8AC3E}">
        <p14:creationId xmlns:p14="http://schemas.microsoft.com/office/powerpoint/2010/main" val="409507470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7" y="1423195"/>
            <a:ext cx="9498415" cy="720000"/>
          </a:xfrm>
        </p:spPr>
        <p:txBody>
          <a:bodyPr/>
          <a:lstStyle/>
          <a:p>
            <a:r>
              <a:rPr lang="uk-UA" sz="2400" b="0" dirty="0">
                <a:effectLst/>
                <a:latin typeface="Calibri" panose="020F0502020204030204" pitchFamily="34" charset="0"/>
                <a:ea typeface="Calibri" panose="020F0502020204030204" pitchFamily="34" charset="0"/>
              </a:rPr>
              <a:t>Зафіксу</a:t>
            </a:r>
            <a:r>
              <a:rPr lang="uk-UA" sz="2400" b="0" dirty="0">
                <a:latin typeface="Calibri" panose="020F0502020204030204" pitchFamily="34" charset="0"/>
                <a:ea typeface="Calibri" panose="020F0502020204030204" pitchFamily="34" charset="0"/>
              </a:rPr>
              <a:t>йте</a:t>
            </a:r>
            <a:r>
              <a:rPr lang="uk-UA" sz="2400" b="0" dirty="0">
                <a:effectLst/>
                <a:latin typeface="Calibri" panose="020F0502020204030204" pitchFamily="34" charset="0"/>
                <a:ea typeface="Calibri" panose="020F0502020204030204" pitchFamily="34" charset="0"/>
              </a:rPr>
              <a:t>, хто відповідає за реалізацію заходів із контролю та яких саме, а також строки виконання</a:t>
            </a:r>
            <a:endParaRPr lang="es-ES" b="0" dirty="0"/>
          </a:p>
        </p:txBody>
      </p:sp>
      <p:sp>
        <p:nvSpPr>
          <p:cNvPr id="3" name="Marcador de contenido 2"/>
          <p:cNvSpPr>
            <a:spLocks noGrp="1"/>
          </p:cNvSpPr>
          <p:nvPr>
            <p:ph idx="1"/>
          </p:nvPr>
        </p:nvSpPr>
        <p:spPr>
          <a:xfrm>
            <a:off x="490539" y="2393950"/>
            <a:ext cx="5262080" cy="3482975"/>
          </a:xfrm>
        </p:spPr>
        <p:txBody>
          <a:bodyPr/>
          <a:lstStyle/>
          <a:p>
            <a:pPr marL="285750" indent="-285750" eaLnBrk="0" fontAlgn="base" hangingPunct="0">
              <a:lnSpc>
                <a:spcPct val="130000"/>
              </a:lnSpc>
              <a:spcBef>
                <a:spcPct val="0"/>
              </a:spcBef>
              <a:buClr>
                <a:schemeClr val="accent2"/>
              </a:buClr>
              <a:buSzPct val="75000"/>
              <a:buFont typeface="Lucida Grande"/>
              <a:buChar char="►"/>
            </a:pPr>
            <a:r>
              <a:rPr lang="uk-UA" b="0" dirty="0">
                <a:solidFill>
                  <a:schemeClr val="tx2"/>
                </a:solidFill>
                <a:latin typeface="Overpass Light"/>
                <a:cs typeface="Overpass Light"/>
              </a:rPr>
              <a:t>Коли прийнято рішення про заходи з контролю ризиків за кроком 3.В, вам потрібно вжити дій</a:t>
            </a:r>
            <a:br>
              <a:rPr lang="uk-UA" b="0" dirty="0">
                <a:solidFill>
                  <a:schemeClr val="tx2"/>
                </a:solidFill>
                <a:latin typeface="Overpass Light"/>
                <a:cs typeface="Overpass Light"/>
              </a:rPr>
            </a:br>
            <a:r>
              <a:rPr lang="uk-UA" b="0" dirty="0">
                <a:solidFill>
                  <a:schemeClr val="tx2"/>
                </a:solidFill>
                <a:latin typeface="Overpass Light"/>
                <a:cs typeface="Overpass Light"/>
              </a:rPr>
              <a:t>для реалізації цих заходів</a:t>
            </a:r>
            <a:endParaRPr lang="en-US" b="0" dirty="0">
              <a:solidFill>
                <a:schemeClr val="tx2"/>
              </a:solidFill>
              <a:latin typeface="Overpass Light"/>
              <a:cs typeface="Overpass Light"/>
            </a:endParaRPr>
          </a:p>
          <a:p>
            <a:pPr marL="285750" indent="-285750" eaLnBrk="0" fontAlgn="base" hangingPunct="0">
              <a:lnSpc>
                <a:spcPct val="130000"/>
              </a:lnSpc>
              <a:spcBef>
                <a:spcPct val="0"/>
              </a:spcBef>
              <a:buClr>
                <a:schemeClr val="accent2"/>
              </a:buClr>
              <a:buSzPct val="75000"/>
              <a:buFont typeface="Lucida Grande"/>
              <a:buChar char="►"/>
            </a:pPr>
            <a:r>
              <a:rPr lang="uk-UA" b="0" dirty="0">
                <a:solidFill>
                  <a:schemeClr val="tx2"/>
                </a:solidFill>
                <a:latin typeface="Overpass Light"/>
                <a:cs typeface="Overpass Light"/>
              </a:rPr>
              <a:t>На кроці 4 оцінкою ризиків передбачено три окремі пункти:</a:t>
            </a:r>
          </a:p>
          <a:p>
            <a:pPr marL="920750" lvl="1" indent="-285750">
              <a:spcBef>
                <a:spcPts val="0"/>
              </a:spcBef>
              <a:buClr>
                <a:schemeClr val="accent1"/>
              </a:buClr>
              <a:buSzPct val="65000"/>
              <a:buFont typeface="Lucida Grande"/>
              <a:buChar char="►"/>
            </a:pPr>
            <a:r>
              <a:rPr lang="uk-UA" b="0" dirty="0">
                <a:solidFill>
                  <a:schemeClr val="tx2"/>
                </a:solidFill>
                <a:latin typeface="Overpass Light"/>
                <a:cs typeface="Overpass Light"/>
              </a:rPr>
              <a:t>Хто на підприємстві відповідатиме</a:t>
            </a:r>
            <a:br>
              <a:rPr lang="uk-UA" b="0" dirty="0">
                <a:solidFill>
                  <a:schemeClr val="tx2"/>
                </a:solidFill>
                <a:latin typeface="Overpass Light"/>
                <a:cs typeface="Overpass Light"/>
              </a:rPr>
            </a:br>
            <a:r>
              <a:rPr lang="uk-UA" b="0" dirty="0">
                <a:solidFill>
                  <a:schemeClr val="tx2"/>
                </a:solidFill>
                <a:latin typeface="Overpass Light"/>
                <a:cs typeface="Overpass Light"/>
              </a:rPr>
              <a:t>за виконання заходів?</a:t>
            </a:r>
            <a:endParaRPr lang="en-US" b="0" dirty="0">
              <a:solidFill>
                <a:schemeClr val="tx2"/>
              </a:solidFill>
              <a:latin typeface="Overpass Light"/>
              <a:cs typeface="Overpass Light"/>
            </a:endParaRPr>
          </a:p>
          <a:p>
            <a:pPr marL="920750" lvl="1" indent="-285750">
              <a:spcBef>
                <a:spcPts val="0"/>
              </a:spcBef>
              <a:buClr>
                <a:schemeClr val="accent1"/>
              </a:buClr>
              <a:buSzPct val="65000"/>
              <a:buFont typeface="Lucida Grande"/>
              <a:buChar char="►"/>
            </a:pPr>
            <a:r>
              <a:rPr lang="uk-UA" dirty="0">
                <a:solidFill>
                  <a:schemeClr val="tx2"/>
                </a:solidFill>
                <a:latin typeface="Overpass Light"/>
                <a:cs typeface="Overpass Light"/>
              </a:rPr>
              <a:t>Плановий строк виконання</a:t>
            </a:r>
            <a:endParaRPr lang="en-US" b="0" dirty="0">
              <a:solidFill>
                <a:schemeClr val="tx2"/>
              </a:solidFill>
              <a:latin typeface="Overpass Light"/>
              <a:cs typeface="Overpass Light"/>
            </a:endParaRPr>
          </a:p>
          <a:p>
            <a:pPr marL="920750" lvl="1" indent="-285750">
              <a:spcBef>
                <a:spcPts val="0"/>
              </a:spcBef>
              <a:buClr>
                <a:schemeClr val="accent1"/>
              </a:buClr>
              <a:buSzPct val="65000"/>
              <a:buFont typeface="Lucida Grande"/>
              <a:buChar char="►"/>
            </a:pPr>
            <a:r>
              <a:rPr lang="uk-UA" b="0" dirty="0">
                <a:solidFill>
                  <a:schemeClr val="tx2"/>
                </a:solidFill>
                <a:latin typeface="Overpass Light"/>
                <a:cs typeface="Overpass Light"/>
              </a:rPr>
              <a:t>Фактичний строк виконання заходу </a:t>
            </a:r>
            <a:br>
              <a:rPr lang="uk-UA" b="0" dirty="0">
                <a:solidFill>
                  <a:schemeClr val="tx2"/>
                </a:solidFill>
                <a:latin typeface="Overpass Light"/>
                <a:cs typeface="Overpass Light"/>
              </a:rPr>
            </a:br>
            <a:r>
              <a:rPr lang="uk-UA" b="0" dirty="0">
                <a:solidFill>
                  <a:schemeClr val="tx2"/>
                </a:solidFill>
                <a:latin typeface="Overpass Light"/>
                <a:cs typeface="Overpass Light"/>
              </a:rPr>
              <a:t>контролю ризиків</a:t>
            </a:r>
            <a:r>
              <a:rPr lang="en-US" b="0" dirty="0">
                <a:solidFill>
                  <a:schemeClr val="tx2"/>
                </a:solidFill>
                <a:latin typeface="Overpass Light"/>
                <a:cs typeface="Overpass Light"/>
              </a:rPr>
              <a:t> </a:t>
            </a:r>
            <a:endParaRPr lang="en-GB" b="0" dirty="0">
              <a:solidFill>
                <a:schemeClr val="tx2"/>
              </a:solidFill>
              <a:latin typeface="Overpass Light"/>
              <a:cs typeface="Overpass Light"/>
            </a:endParaRPr>
          </a:p>
          <a:p>
            <a:pPr marL="285750" lvl="0" indent="-285750" eaLnBrk="0" fontAlgn="base" hangingPunct="0">
              <a:lnSpc>
                <a:spcPct val="150000"/>
              </a:lnSpc>
              <a:spcBef>
                <a:spcPct val="0"/>
              </a:spcBef>
              <a:spcAft>
                <a:spcPct val="0"/>
              </a:spcAft>
              <a:buClr>
                <a:schemeClr val="accent2"/>
              </a:buClr>
              <a:buFont typeface="Arial Unicode MS"/>
              <a:buChar char="▶"/>
            </a:pPr>
            <a:endParaRPr lang="en-US" altLang="es-E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134</a:t>
            </a:fld>
            <a:endParaRPr lang="en-GB"/>
          </a:p>
        </p:txBody>
      </p:sp>
      <p:pic>
        <p:nvPicPr>
          <p:cNvPr id="9" name="Picture 8">
            <a:extLst>
              <a:ext uri="{FF2B5EF4-FFF2-40B4-BE49-F238E27FC236}">
                <a16:creationId xmlns:a16="http://schemas.microsoft.com/office/drawing/2014/main" id="{9EE4506F-D0A2-164F-93A4-D406F95740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1147" y="2492864"/>
            <a:ext cx="4740315" cy="365681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03955906"/>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90538" y="1423195"/>
            <a:ext cx="4141227" cy="720000"/>
          </a:xfrm>
        </p:spPr>
        <p:txBody>
          <a:bodyPr/>
          <a:lstStyle/>
          <a:p>
            <a:r>
              <a:rPr lang="uk-UA" b="0" dirty="0"/>
              <a:t>Шаблон оцінки ризиків</a:t>
            </a:r>
            <a:r>
              <a:rPr lang="it-IT" b="0" dirty="0"/>
              <a:t>: </a:t>
            </a:r>
            <a:r>
              <a:rPr lang="uk-UA" b="0" dirty="0"/>
              <a:t>кроки 4 і </a:t>
            </a:r>
            <a:r>
              <a:rPr lang="it-IT" b="0" dirty="0"/>
              <a:t>5</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135</a:t>
            </a:fld>
            <a:endParaRPr lang="en-GB"/>
          </a:p>
        </p:txBody>
      </p:sp>
      <p:sp>
        <p:nvSpPr>
          <p:cNvPr id="8" name="CuadroTexto 7"/>
          <p:cNvSpPr txBox="1"/>
          <p:nvPr/>
        </p:nvSpPr>
        <p:spPr>
          <a:xfrm>
            <a:off x="433294" y="3989294"/>
            <a:ext cx="4347883" cy="1477328"/>
          </a:xfrm>
          <a:prstGeom prst="rect">
            <a:avLst/>
          </a:prstGeom>
          <a:noFill/>
        </p:spPr>
        <p:txBody>
          <a:bodyPr wrap="square" rtlCol="0">
            <a:spAutoFit/>
          </a:bodyPr>
          <a:lstStyle/>
          <a:p>
            <a:r>
              <a:rPr lang="uk-UA" dirty="0">
                <a:solidFill>
                  <a:schemeClr val="accent2"/>
                </a:solidFill>
                <a:latin typeface="Overpass Bold"/>
                <a:cs typeface="Overpass Bold"/>
              </a:rPr>
              <a:t>Крок</a:t>
            </a:r>
            <a:r>
              <a:rPr lang="it-IT" dirty="0">
                <a:solidFill>
                  <a:schemeClr val="accent2"/>
                </a:solidFill>
                <a:latin typeface="Overpass Bold"/>
                <a:cs typeface="Overpass Bold"/>
              </a:rPr>
              <a:t> 4: </a:t>
            </a:r>
            <a:r>
              <a:rPr lang="uk-UA" dirty="0">
                <a:solidFill>
                  <a:schemeClr val="tx2"/>
                </a:solidFill>
                <a:latin typeface="Overpass Bold"/>
                <a:cs typeface="Overpass Bold"/>
              </a:rPr>
              <a:t>Хто виконавець? Який строк?</a:t>
            </a:r>
            <a:r>
              <a:rPr lang="it-IT" dirty="0">
                <a:solidFill>
                  <a:schemeClr val="tx2"/>
                </a:solidFill>
                <a:latin typeface="Overpass Light"/>
                <a:cs typeface="Overpass Light"/>
              </a:rPr>
              <a:t> </a:t>
            </a:r>
          </a:p>
          <a:p>
            <a:endParaRPr lang="it-IT" dirty="0">
              <a:latin typeface="Overpass Light"/>
              <a:cs typeface="Overpass Light"/>
            </a:endParaRPr>
          </a:p>
          <a:p>
            <a:r>
              <a:rPr lang="uk-UA" dirty="0">
                <a:solidFill>
                  <a:srgbClr val="FA3C4B"/>
                </a:solidFill>
                <a:latin typeface="Overpass Bold"/>
                <a:cs typeface="Overpass Bold"/>
              </a:rPr>
              <a:t>Крок</a:t>
            </a:r>
            <a:r>
              <a:rPr lang="it-IT" dirty="0">
                <a:solidFill>
                  <a:srgbClr val="FA3C4B"/>
                </a:solidFill>
                <a:latin typeface="Overpass Bold"/>
                <a:cs typeface="Overpass Bold"/>
              </a:rPr>
              <a:t> 5: </a:t>
            </a:r>
            <a:r>
              <a:rPr lang="uk-UA" dirty="0">
                <a:solidFill>
                  <a:schemeClr val="tx2"/>
                </a:solidFill>
                <a:latin typeface="Overpass Bold"/>
                <a:cs typeface="Overpass Bold"/>
              </a:rPr>
              <a:t>Занотувати свої висновки, здійснити моніторинг і перегляд і за потреби оновити їх</a:t>
            </a:r>
            <a:endParaRPr lang="es-ES" dirty="0">
              <a:solidFill>
                <a:schemeClr val="tx2"/>
              </a:solidFill>
              <a:latin typeface="Overpass Light"/>
              <a:cs typeface="Overpass Light"/>
            </a:endParaRPr>
          </a:p>
        </p:txBody>
      </p:sp>
      <p:pic>
        <p:nvPicPr>
          <p:cNvPr id="7" name="Picture 6">
            <a:extLst>
              <a:ext uri="{FF2B5EF4-FFF2-40B4-BE49-F238E27FC236}">
                <a16:creationId xmlns:a16="http://schemas.microsoft.com/office/drawing/2014/main" id="{6912EACD-986F-2B4A-B8AD-D67E662788A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5450" y="1238492"/>
            <a:ext cx="5412392" cy="4906709"/>
          </a:xfrm>
          <a:prstGeom prst="rect">
            <a:avLst/>
          </a:prstGeom>
        </p:spPr>
      </p:pic>
    </p:spTree>
    <p:extLst>
      <p:ext uri="{BB962C8B-B14F-4D97-AF65-F5344CB8AC3E}">
        <p14:creationId xmlns:p14="http://schemas.microsoft.com/office/powerpoint/2010/main" val="45185592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46345"/>
            <a:ext cx="11210924" cy="720000"/>
          </a:xfrm>
        </p:spPr>
        <p:txBody>
          <a:bodyPr/>
          <a:lstStyle/>
          <a:p>
            <a:r>
              <a:rPr lang="uk-UA" b="0" dirty="0"/>
              <a:t>Запам'ятайте:</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136</a:t>
            </a:fld>
            <a:endParaRPr lang="en-GB"/>
          </a:p>
        </p:txBody>
      </p:sp>
      <p:sp>
        <p:nvSpPr>
          <p:cNvPr id="10" name="Content Placeholder 2"/>
          <p:cNvSpPr txBox="1">
            <a:spLocks/>
          </p:cNvSpPr>
          <p:nvPr/>
        </p:nvSpPr>
        <p:spPr>
          <a:xfrm>
            <a:off x="409897" y="2429200"/>
            <a:ext cx="8213242" cy="2339570"/>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2"/>
            <a:r>
              <a:rPr lang="uk-UA" dirty="0">
                <a:solidFill>
                  <a:schemeClr val="tx2"/>
                </a:solidFill>
                <a:latin typeface="Overpass Light"/>
                <a:cs typeface="Overpass Light"/>
              </a:rPr>
              <a:t>Працівників слід інформувати про зміни, які здійснюватимуться, а також належним чином залучати до їх розробки та реалізації</a:t>
            </a:r>
            <a:endParaRPr lang="en-US" dirty="0">
              <a:solidFill>
                <a:schemeClr val="tx2"/>
              </a:solidFill>
              <a:latin typeface="Overpass Light"/>
              <a:cs typeface="Overpass Light"/>
            </a:endParaRPr>
          </a:p>
          <a:p>
            <a:pPr lvl="2"/>
            <a:endParaRPr lang="en-US" dirty="0">
              <a:solidFill>
                <a:schemeClr val="tx2"/>
              </a:solidFill>
              <a:latin typeface="Overpass Light"/>
              <a:cs typeface="Overpass Light"/>
            </a:endParaRPr>
          </a:p>
          <a:p>
            <a:pPr lvl="2"/>
            <a:r>
              <a:rPr lang="uk-UA" dirty="0">
                <a:solidFill>
                  <a:schemeClr val="tx2"/>
                </a:solidFill>
                <a:latin typeface="Overpass Light"/>
                <a:cs typeface="Overpass Light"/>
              </a:rPr>
              <a:t>Може знадобитися додаткове навчання, особливо якщо захід (заходи)</a:t>
            </a:r>
            <a:br>
              <a:rPr lang="uk-UA" dirty="0">
                <a:solidFill>
                  <a:schemeClr val="tx2"/>
                </a:solidFill>
                <a:latin typeface="Overpass Light"/>
                <a:cs typeface="Overpass Light"/>
              </a:rPr>
            </a:br>
            <a:r>
              <a:rPr lang="uk-UA" dirty="0">
                <a:solidFill>
                  <a:schemeClr val="tx2"/>
                </a:solidFill>
                <a:latin typeface="Overpass Light"/>
                <a:cs typeface="Overpass Light"/>
              </a:rPr>
              <a:t>з контролю ризиків передбачає зміну методів і прийомів роботи</a:t>
            </a:r>
            <a:endParaRPr lang="en-GB" dirty="0">
              <a:solidFill>
                <a:schemeClr val="tx2"/>
              </a:solidFill>
              <a:latin typeface="Overpass Light"/>
              <a:cs typeface="Overpass Light"/>
            </a:endParaRPr>
          </a:p>
        </p:txBody>
      </p:sp>
    </p:spTree>
    <p:extLst>
      <p:ext uri="{BB962C8B-B14F-4D97-AF65-F5344CB8AC3E}">
        <p14:creationId xmlns:p14="http://schemas.microsoft.com/office/powerpoint/2010/main" val="2002627307"/>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6905344" cy="720000"/>
          </a:xfrm>
        </p:spPr>
        <p:txBody>
          <a:bodyPr/>
          <a:lstStyle/>
          <a:p>
            <a:r>
              <a:rPr lang="uk-UA" b="0" dirty="0"/>
              <a:t>Інспектування робочих зон</a:t>
            </a:r>
            <a:endParaRPr lang="es-ES" b="0" dirty="0"/>
          </a:p>
        </p:txBody>
      </p:sp>
      <p:sp>
        <p:nvSpPr>
          <p:cNvPr id="3" name="Marcador de contenido 2"/>
          <p:cNvSpPr>
            <a:spLocks noGrp="1"/>
          </p:cNvSpPr>
          <p:nvPr>
            <p:ph idx="1"/>
          </p:nvPr>
        </p:nvSpPr>
        <p:spPr>
          <a:xfrm>
            <a:off x="490538" y="2129333"/>
            <a:ext cx="7305287" cy="3790890"/>
          </a:xfrm>
        </p:spPr>
        <p:txBody>
          <a:bodyPr/>
          <a:lstStyle/>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Моніторинг стану </a:t>
            </a:r>
            <a:r>
              <a:rPr lang="uk-UA" b="0" dirty="0" err="1">
                <a:solidFill>
                  <a:schemeClr val="tx2"/>
                </a:solidFill>
                <a:latin typeface="Overpass Light"/>
                <a:cs typeface="Overpass Light"/>
              </a:rPr>
              <a:t>БЗР</a:t>
            </a:r>
            <a:r>
              <a:rPr lang="uk-UA" b="0" dirty="0">
                <a:solidFill>
                  <a:schemeClr val="tx2"/>
                </a:solidFill>
                <a:latin typeface="Overpass Light"/>
                <a:cs typeface="Overpass Light"/>
              </a:rPr>
              <a:t> – повсякденна справа КОЖНОГО</a:t>
            </a:r>
          </a:p>
          <a:p>
            <a:pPr marL="285750" indent="-285750" eaLnBrk="0" fontAlgn="base" hangingPunct="0">
              <a:lnSpc>
                <a:spcPct val="12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Крім того, у політиці підприємства з </a:t>
            </a:r>
            <a:r>
              <a:rPr lang="uk-UA" b="0" dirty="0" err="1">
                <a:solidFill>
                  <a:schemeClr val="tx2"/>
                </a:solidFill>
                <a:latin typeface="Overpass Light"/>
                <a:cs typeface="Overpass Light"/>
              </a:rPr>
              <a:t>БЗР</a:t>
            </a:r>
            <a:r>
              <a:rPr lang="uk-UA" b="0" dirty="0">
                <a:solidFill>
                  <a:schemeClr val="tx2"/>
                </a:solidFill>
                <a:latin typeface="Overpass Light"/>
                <a:cs typeface="Overpass Light"/>
              </a:rPr>
              <a:t> слід передбачити офіційну програму моніторингу, зокрема:</a:t>
            </a:r>
          </a:p>
          <a:p>
            <a:pPr marL="920750" lvl="1" indent="-285750">
              <a:buClr>
                <a:schemeClr val="accent1"/>
              </a:buClr>
              <a:buSzPct val="65000"/>
              <a:buFont typeface="Lucida Grande"/>
              <a:buChar char="►"/>
            </a:pPr>
            <a:r>
              <a:rPr lang="uk-UA" dirty="0">
                <a:solidFill>
                  <a:schemeClr val="tx2"/>
                </a:solidFill>
                <a:latin typeface="Overpass Light"/>
                <a:cs typeface="Overpass Light"/>
              </a:rPr>
              <a:t>оцінки ризиків</a:t>
            </a:r>
            <a:endParaRPr lang="en-GB" dirty="0">
              <a:solidFill>
                <a:schemeClr val="tx2"/>
              </a:solidFill>
              <a:latin typeface="Overpass Light"/>
              <a:cs typeface="Overpass Light"/>
            </a:endParaRPr>
          </a:p>
          <a:p>
            <a:pPr marL="920750" lvl="1" indent="-285750">
              <a:buClr>
                <a:schemeClr val="accent1"/>
              </a:buClr>
              <a:buSzPct val="65000"/>
              <a:buFont typeface="Lucida Grande"/>
              <a:buChar char="►"/>
            </a:pPr>
            <a:r>
              <a:rPr lang="uk-UA" dirty="0">
                <a:solidFill>
                  <a:schemeClr val="tx2"/>
                </a:solidFill>
                <a:latin typeface="Overpass Light"/>
                <a:cs typeface="Overpass Light"/>
              </a:rPr>
              <a:t>аудит підприємства – огляд програмних документів, документообігу та процедур реалізації</a:t>
            </a:r>
            <a:endParaRPr lang="en-GB" dirty="0">
              <a:solidFill>
                <a:schemeClr val="tx2"/>
              </a:solidFill>
              <a:latin typeface="Overpass Light"/>
              <a:cs typeface="Overpass Light"/>
            </a:endParaRPr>
          </a:p>
          <a:p>
            <a:pPr marL="920750" lvl="1" indent="-285750">
              <a:buClr>
                <a:schemeClr val="accent1"/>
              </a:buClr>
              <a:buSzPct val="65000"/>
              <a:buFont typeface="Lucida Grande"/>
              <a:buChar char="►"/>
            </a:pPr>
            <a:r>
              <a:rPr lang="uk-UA" dirty="0">
                <a:solidFill>
                  <a:schemeClr val="tx2"/>
                </a:solidFill>
                <a:latin typeface="Overpass Light"/>
                <a:cs typeface="Overpass Light"/>
              </a:rPr>
              <a:t>періодичне інспектування робочих місць і вибіркові перевірки (наприклад, членами </a:t>
            </a:r>
            <a:r>
              <a:rPr lang="uk-UA" dirty="0" err="1">
                <a:solidFill>
                  <a:schemeClr val="tx2"/>
                </a:solidFill>
                <a:latin typeface="Overpass Light"/>
                <a:cs typeface="Overpass Light"/>
              </a:rPr>
              <a:t>СКБЗ</a:t>
            </a:r>
            <a:r>
              <a:rPr lang="uk-UA" dirty="0">
                <a:solidFill>
                  <a:schemeClr val="tx2"/>
                </a:solidFill>
                <a:latin typeface="Overpass Light"/>
                <a:cs typeface="Overpass Light"/>
              </a:rPr>
              <a:t>)</a:t>
            </a:r>
            <a:endParaRPr lang="en-GB" dirty="0">
              <a:solidFill>
                <a:schemeClr val="tx2"/>
              </a:solidFill>
              <a:latin typeface="Overpass Light"/>
              <a:cs typeface="Overpass Light"/>
            </a:endParaRPr>
          </a:p>
          <a:p>
            <a:pPr marL="920750" lvl="1" indent="-285750">
              <a:buClr>
                <a:schemeClr val="accent1"/>
              </a:buClr>
              <a:buSzPct val="65000"/>
              <a:buFont typeface="Lucida Grande"/>
              <a:buChar char="►"/>
            </a:pPr>
            <a:r>
              <a:rPr lang="uk-UA" dirty="0">
                <a:solidFill>
                  <a:schemeClr val="tx2"/>
                </a:solidFill>
                <a:latin typeface="Overpass Light"/>
                <a:cs typeface="Overpass Light"/>
              </a:rPr>
              <a:t>інспектування сторонніми відомствами на предмет дотримання законодавства, наприклад, вимог пожежної безпеки</a:t>
            </a:r>
          </a:p>
          <a:p>
            <a:pPr marL="285750" lvl="0" indent="-285750" eaLnBrk="0" fontAlgn="base" hangingPunct="0">
              <a:lnSpc>
                <a:spcPct val="150000"/>
              </a:lnSpc>
              <a:spcBef>
                <a:spcPct val="0"/>
              </a:spcBef>
              <a:spcAft>
                <a:spcPct val="0"/>
              </a:spcAft>
              <a:buClr>
                <a:schemeClr val="accent2"/>
              </a:buClr>
              <a:buFont typeface="Arial Unicode MS"/>
              <a:buChar char="▶"/>
            </a:pPr>
            <a:endParaRPr lang="en-US" altLang="es-E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137</a:t>
            </a:fld>
            <a:endParaRPr lang="en-GB"/>
          </a:p>
        </p:txBody>
      </p:sp>
      <p:sp>
        <p:nvSpPr>
          <p:cNvPr id="8"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7" name="Imagen 6" descr="137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3970" y="2691198"/>
            <a:ext cx="3513077" cy="2339607"/>
          </a:xfrm>
          <a:prstGeom prst="rect">
            <a:avLst/>
          </a:prstGeom>
          <a:noFill/>
          <a:ln>
            <a:noFill/>
          </a:ln>
        </p:spPr>
      </p:pic>
    </p:spTree>
    <p:extLst>
      <p:ext uri="{BB962C8B-B14F-4D97-AF65-F5344CB8AC3E}">
        <p14:creationId xmlns:p14="http://schemas.microsoft.com/office/powerpoint/2010/main" val="406597882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34770"/>
            <a:ext cx="6905344" cy="720000"/>
          </a:xfrm>
        </p:spPr>
        <p:txBody>
          <a:bodyPr/>
          <a:lstStyle/>
          <a:p>
            <a:r>
              <a:rPr lang="uk-UA" b="0" dirty="0"/>
              <a:t>Нагляд за станом здоров’я</a:t>
            </a:r>
            <a:br>
              <a:rPr lang="it-IT" b="0" dirty="0"/>
            </a:br>
            <a:endParaRPr lang="es-ES" b="0" dirty="0"/>
          </a:p>
        </p:txBody>
      </p:sp>
      <p:sp>
        <p:nvSpPr>
          <p:cNvPr id="3" name="Marcador de contenido 2"/>
          <p:cNvSpPr>
            <a:spLocks noGrp="1"/>
          </p:cNvSpPr>
          <p:nvPr>
            <p:ph idx="1"/>
          </p:nvPr>
        </p:nvSpPr>
        <p:spPr>
          <a:xfrm>
            <a:off x="490539" y="2036736"/>
            <a:ext cx="7056156" cy="3790890"/>
          </a:xfrm>
        </p:spPr>
        <p:txBody>
          <a:bodyPr/>
          <a:lstStyle/>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Випереджальний підхід до зміцнення здоров’я працівників</a:t>
            </a:r>
            <a:endParaRPr lang="en-GB" b="0" dirty="0">
              <a:solidFill>
                <a:schemeClr val="tx2"/>
              </a:solidFill>
              <a:latin typeface="Overpass Light"/>
              <a:cs typeface="Overpass Light"/>
            </a:endParaRPr>
          </a:p>
          <a:p>
            <a:pPr marL="920750" lvl="1" indent="-285750" fontAlgn="base">
              <a:buClr>
                <a:schemeClr val="accent1"/>
              </a:buClr>
              <a:buSzPct val="65000"/>
              <a:buFont typeface="Lucida Grande"/>
              <a:buChar char="►"/>
            </a:pPr>
            <a:r>
              <a:rPr lang="uk-UA" dirty="0">
                <a:solidFill>
                  <a:schemeClr val="tx2"/>
                </a:solidFill>
                <a:latin typeface="Overpass Light"/>
                <a:cs typeface="Overpass Light"/>
              </a:rPr>
              <a:t>Включає медичні огляди та спеціальні дослідження/інструментальні обстеження</a:t>
            </a:r>
            <a:endParaRPr lang="en-GB" dirty="0">
              <a:solidFill>
                <a:schemeClr val="tx2"/>
              </a:solidFill>
              <a:latin typeface="Overpass Light"/>
              <a:cs typeface="Overpass Light"/>
            </a:endParaRPr>
          </a:p>
          <a:p>
            <a:pPr marL="920750" lvl="1" indent="-285750" fontAlgn="base">
              <a:buClr>
                <a:schemeClr val="accent1"/>
              </a:buClr>
              <a:buSzPct val="6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Роботодавець повинен забезпечити отримання працівниками медичних послуг згідно з національним законодавством</a:t>
            </a:r>
            <a:endParaRPr lang="en-GB" dirty="0">
              <a:solidFill>
                <a:schemeClr val="tx2"/>
              </a:solidFill>
              <a:latin typeface="Overpass Light"/>
              <a:cs typeface="Overpass Light"/>
            </a:endParaRPr>
          </a:p>
          <a:p>
            <a:pPr marL="920750" lvl="1" indent="-285750" fontAlgn="base">
              <a:buClr>
                <a:schemeClr val="accent1"/>
              </a:buClr>
              <a:buFont typeface="Lucida Grande"/>
              <a:buChar char="►"/>
            </a:pPr>
            <a:endParaRPr lang="en-GB"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cs typeface="Overpass Bold"/>
              </a:rPr>
              <a:t>Документація за результатами </a:t>
            </a:r>
            <a:r>
              <a:rPr lang="uk-UA" b="0" dirty="0" err="1">
                <a:solidFill>
                  <a:schemeClr val="tx2"/>
                </a:solidFill>
                <a:cs typeface="Overpass Bold"/>
              </a:rPr>
              <a:t>профоглядів</a:t>
            </a:r>
            <a:r>
              <a:rPr lang="uk-UA" b="0" dirty="0">
                <a:solidFill>
                  <a:schemeClr val="tx2"/>
                </a:solidFill>
                <a:cs typeface="Overpass Bold"/>
              </a:rPr>
              <a:t>/медичні дані</a:t>
            </a:r>
            <a:endParaRPr lang="en-GB" b="0" dirty="0">
              <a:solidFill>
                <a:schemeClr val="tx2"/>
              </a:solidFill>
              <a:cs typeface="Overpass Bold"/>
            </a:endParaRPr>
          </a:p>
          <a:p>
            <a:pPr marL="920750" lvl="1" indent="-285750" fontAlgn="base">
              <a:buClr>
                <a:schemeClr val="accent1"/>
              </a:buClr>
              <a:buSzPct val="65000"/>
              <a:buFont typeface="Lucida Grande"/>
              <a:buChar char="►"/>
            </a:pPr>
            <a:r>
              <a:rPr lang="uk-UA" dirty="0">
                <a:solidFill>
                  <a:schemeClr val="tx2"/>
                </a:solidFill>
                <a:latin typeface="Overpass Light"/>
                <a:cs typeface="Overpass Light"/>
              </a:rPr>
              <a:t>Необхідно забезпечити конфіденційність, надійність зберігання даних, інформування працівників, їх доступ</a:t>
            </a:r>
            <a:br>
              <a:rPr lang="uk-UA" dirty="0">
                <a:solidFill>
                  <a:schemeClr val="tx2"/>
                </a:solidFill>
                <a:latin typeface="Overpass Light"/>
                <a:cs typeface="Overpass Light"/>
              </a:rPr>
            </a:br>
            <a:r>
              <a:rPr lang="uk-UA" dirty="0">
                <a:solidFill>
                  <a:schemeClr val="tx2"/>
                </a:solidFill>
                <a:latin typeface="Overpass Light"/>
                <a:cs typeface="Overpass Light"/>
              </a:rPr>
              <a:t>до власної документації і недопущення дискримінації.</a:t>
            </a:r>
            <a:br>
              <a:rPr lang="uk-UA" dirty="0">
                <a:solidFill>
                  <a:schemeClr val="tx2"/>
                </a:solidFill>
                <a:latin typeface="Overpass Light"/>
                <a:cs typeface="Overpass Light"/>
              </a:rPr>
            </a:br>
            <a:r>
              <a:rPr lang="uk-UA" dirty="0">
                <a:solidFill>
                  <a:schemeClr val="tx2"/>
                </a:solidFill>
                <a:latin typeface="Overpass Light"/>
                <a:cs typeface="Overpass Light"/>
              </a:rPr>
              <a:t>М</a:t>
            </a:r>
            <a:r>
              <a:rPr lang="uk-UA" sz="1800" dirty="0">
                <a:solidFill>
                  <a:schemeClr val="tx2"/>
                </a:solidFill>
                <a:effectLst/>
                <a:latin typeface="Calibri" panose="020F0502020204030204" pitchFamily="34" charset="0"/>
                <a:ea typeface="Calibri" panose="020F0502020204030204" pitchFamily="34" charset="0"/>
              </a:rPr>
              <a:t>едична документація є цінною для досліджень, обстежень</a:t>
            </a:r>
            <a:br>
              <a:rPr lang="uk-UA" sz="1800" dirty="0">
                <a:solidFill>
                  <a:schemeClr val="tx2"/>
                </a:solidFill>
                <a:effectLst/>
                <a:latin typeface="Calibri" panose="020F0502020204030204" pitchFamily="34" charset="0"/>
                <a:ea typeface="Calibri" panose="020F0502020204030204" pitchFamily="34" charset="0"/>
              </a:rPr>
            </a:br>
            <a:r>
              <a:rPr lang="uk-UA" sz="1800" dirty="0">
                <a:solidFill>
                  <a:schemeClr val="tx2"/>
                </a:solidFill>
                <a:effectLst/>
                <a:latin typeface="Calibri" panose="020F0502020204030204" pitchFamily="34" charset="0"/>
                <a:ea typeface="Calibri" panose="020F0502020204030204" pitchFamily="34" charset="0"/>
              </a:rPr>
              <a:t>і профілактики</a:t>
            </a:r>
            <a:endParaRPr lang="uk-UA"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138</a:t>
            </a:fld>
            <a:endParaRPr lang="en-GB"/>
          </a:p>
        </p:txBody>
      </p:sp>
      <p:sp>
        <p:nvSpPr>
          <p:cNvPr id="8"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pic>
        <p:nvPicPr>
          <p:cNvPr id="9" name="Imagen 8" descr="138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8629" y="2642407"/>
            <a:ext cx="3517392" cy="2350008"/>
          </a:xfrm>
          <a:prstGeom prst="rect">
            <a:avLst/>
          </a:prstGeom>
        </p:spPr>
      </p:pic>
    </p:spTree>
    <p:extLst>
      <p:ext uri="{BB962C8B-B14F-4D97-AF65-F5344CB8AC3E}">
        <p14:creationId xmlns:p14="http://schemas.microsoft.com/office/powerpoint/2010/main" val="1810992774"/>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0" dirty="0"/>
              <a:t>Що тут можна було б покращити</a:t>
            </a:r>
            <a:r>
              <a:rPr lang="en-GB" b="0" dirty="0"/>
              <a:t>?</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139</a:t>
            </a:fld>
            <a:endParaRPr lang="en-GB"/>
          </a:p>
        </p:txBody>
      </p:sp>
      <p:pic>
        <p:nvPicPr>
          <p:cNvPr id="9" name="Imagen 8" descr="139_slide_pictur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78648" y="1953355"/>
            <a:ext cx="5299550" cy="411222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63986885"/>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0" dirty="0"/>
              <a:t>Після</a:t>
            </a:r>
            <a:r>
              <a:rPr lang="de-DE" b="0" dirty="0"/>
              <a:t> – </a:t>
            </a:r>
            <a:r>
              <a:rPr lang="uk-UA" b="0" dirty="0"/>
              <a:t>Що ще можна було б покращити</a:t>
            </a:r>
            <a:r>
              <a:rPr lang="de-DE" b="0" dirty="0"/>
              <a:t>?</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140</a:t>
            </a:fld>
            <a:endParaRPr lang="en-GB"/>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89164" y="2007686"/>
            <a:ext cx="5299550" cy="39779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29935763"/>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ángulo 9"/>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p:txBody>
          <a:bodyPr/>
          <a:lstStyle/>
          <a:p>
            <a:r>
              <a:rPr lang="uk-UA" b="0" dirty="0"/>
              <a:t>Після</a:t>
            </a:r>
            <a:r>
              <a:rPr lang="de-DE" b="0" dirty="0"/>
              <a:t> – </a:t>
            </a:r>
            <a:r>
              <a:rPr lang="uk-UA" b="0" dirty="0"/>
              <a:t>Що ще можна було б покращити</a:t>
            </a:r>
            <a:r>
              <a:rPr lang="de-DE" b="0" dirty="0"/>
              <a:t>?</a:t>
            </a:r>
            <a:endParaRPr lang="es-E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141</a:t>
            </a:fld>
            <a:endParaRPr lang="en-GB"/>
          </a:p>
        </p:txBody>
      </p:sp>
      <p:pic>
        <p:nvPicPr>
          <p:cNvPr id="9" name="Imagen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59344" y="1720143"/>
            <a:ext cx="3634235" cy="44947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4819402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Заняття</a:t>
            </a:r>
            <a:r>
              <a:rPr lang="en-GB" b="0" dirty="0"/>
              <a:t> 6</a:t>
            </a:r>
            <a:endParaRPr lang="es-ES" b="0" dirty="0"/>
          </a:p>
        </p:txBody>
      </p:sp>
      <p:sp>
        <p:nvSpPr>
          <p:cNvPr id="3" name="Marcador de texto 2"/>
          <p:cNvSpPr>
            <a:spLocks noGrp="1"/>
          </p:cNvSpPr>
          <p:nvPr>
            <p:ph type="body" idx="1"/>
          </p:nvPr>
        </p:nvSpPr>
        <p:spPr>
          <a:xfrm>
            <a:off x="490538" y="3596780"/>
            <a:ext cx="8540283" cy="1656000"/>
          </a:xfrm>
        </p:spPr>
        <p:txBody>
          <a:bodyPr/>
          <a:lstStyle/>
          <a:p>
            <a:r>
              <a:rPr lang="uk-UA" sz="3200" dirty="0">
                <a:latin typeface="Overpass Light"/>
                <a:cs typeface="Overpass Light"/>
              </a:rPr>
              <a:t>Системи управління </a:t>
            </a:r>
            <a:r>
              <a:rPr lang="uk-UA" sz="3200" dirty="0" err="1">
                <a:latin typeface="Overpass Light"/>
                <a:cs typeface="Overpass Light"/>
              </a:rPr>
              <a:t>БЗР</a:t>
            </a:r>
            <a:endParaRPr lang="es-ES" sz="3200" dirty="0">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142</a:t>
            </a:fld>
            <a:endParaRPr lang="en-GB"/>
          </a:p>
        </p:txBody>
      </p:sp>
      <p:sp>
        <p:nvSpPr>
          <p:cNvPr id="8"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10" name="Imagen 9" descr="foto_recortada_6.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8954" y="2675172"/>
            <a:ext cx="7215875" cy="4195656"/>
          </a:xfrm>
          <a:prstGeom prst="rect">
            <a:avLst/>
          </a:prstGeom>
        </p:spPr>
      </p:pic>
      <p:pic>
        <p:nvPicPr>
          <p:cNvPr id="11" name="Picture 11">
            <a:extLst>
              <a:ext uri="{FF2B5EF4-FFF2-40B4-BE49-F238E27FC236}">
                <a16:creationId xmlns:a16="http://schemas.microsoft.com/office/drawing/2014/main" id="{381CFC3F-C091-4752-B847-02EFB09C82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209463" y="6519863"/>
            <a:ext cx="644400" cy="172266"/>
          </a:xfrm>
          <a:prstGeom prst="rect">
            <a:avLst/>
          </a:prstGeom>
        </p:spPr>
      </p:pic>
    </p:spTree>
    <p:extLst>
      <p:ext uri="{BB962C8B-B14F-4D97-AF65-F5344CB8AC3E}">
        <p14:creationId xmlns:p14="http://schemas.microsoft.com/office/powerpoint/2010/main" val="427903796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Marcador de fecha 1"/>
          <p:cNvSpPr>
            <a:spLocks noGrp="1"/>
          </p:cNvSpPr>
          <p:nvPr>
            <p:ph type="dt" sz="half" idx="10"/>
          </p:nvPr>
        </p:nvSpPr>
        <p:spPr/>
        <p:txBody>
          <a:bodyPr/>
          <a:lstStyle/>
          <a:p>
            <a:r>
              <a:rPr lang="en-GB"/>
              <a:t>Date: Monday / 01 / October / 2019</a:t>
            </a:r>
          </a:p>
        </p:txBody>
      </p:sp>
      <p:sp>
        <p:nvSpPr>
          <p:cNvPr id="3"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143</a:t>
            </a:fld>
            <a:endParaRPr lang="en-GB"/>
          </a:p>
        </p:txBody>
      </p:sp>
      <p:pic>
        <p:nvPicPr>
          <p:cNvPr id="18" name="Marcador de posición de imagen 17"/>
          <p:cNvPicPr>
            <a:picLocks noGrp="1" noChangeAspect="1"/>
          </p:cNvPicPr>
          <p:nvPr>
            <p:ph type="pic" sz="quarter" idx="4294967295"/>
          </p:nvPr>
        </p:nvPicPr>
        <p:blipFill>
          <a:blip r:embed="rId2" cstate="print">
            <a:extLst>
              <a:ext uri="{28A0092B-C50C-407E-A947-70E740481C1C}">
                <a14:useLocalDpi xmlns:a14="http://schemas.microsoft.com/office/drawing/2010/main" val="0"/>
              </a:ext>
            </a:extLst>
          </a:blip>
          <a:stretch>
            <a:fillRect/>
          </a:stretch>
        </p:blipFill>
        <p:spPr>
          <a:xfrm>
            <a:off x="7607036" y="2650431"/>
            <a:ext cx="4174568" cy="2783044"/>
          </a:xfrm>
          <a:prstGeom prst="rect">
            <a:avLst/>
          </a:prstGeom>
          <a:ln>
            <a:noFill/>
          </a:ln>
          <a:effectLst>
            <a:outerShdw blurRad="292100" dist="139700" dir="2700000" algn="tl" rotWithShape="0">
              <a:srgbClr val="333333">
                <a:alpha val="65000"/>
              </a:srgbClr>
            </a:outerShdw>
          </a:effectLst>
        </p:spPr>
      </p:pic>
      <p:sp>
        <p:nvSpPr>
          <p:cNvPr id="17" name="Marcador de texto 16"/>
          <p:cNvSpPr>
            <a:spLocks noGrp="1"/>
          </p:cNvSpPr>
          <p:nvPr>
            <p:ph type="body" sz="quarter" idx="14"/>
          </p:nvPr>
        </p:nvSpPr>
        <p:spPr>
          <a:xfrm>
            <a:off x="8053011" y="5199223"/>
            <a:ext cx="2912859" cy="238449"/>
          </a:xfrm>
        </p:spPr>
        <p:txBody>
          <a:bodyPr/>
          <a:lstStyle/>
          <a:p>
            <a:r>
              <a:rPr lang="uk-UA" dirty="0"/>
              <a:t>Фото</a:t>
            </a:r>
            <a:r>
              <a:rPr lang="hu-HU" dirty="0"/>
              <a:t>: ILO-mekelle-Ethiopia</a:t>
            </a:r>
            <a:endParaRPr lang="es-ES" dirty="0"/>
          </a:p>
        </p:txBody>
      </p:sp>
      <p:sp>
        <p:nvSpPr>
          <p:cNvPr id="5" name="Title 1"/>
          <p:cNvSpPr txBox="1">
            <a:spLocks/>
          </p:cNvSpPr>
          <p:nvPr/>
        </p:nvSpPr>
        <p:spPr>
          <a:xfrm>
            <a:off x="485625" y="140004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Цілі заняття 6</a:t>
            </a:r>
            <a:endParaRPr lang="en-GB" b="0" dirty="0"/>
          </a:p>
        </p:txBody>
      </p:sp>
      <p:sp>
        <p:nvSpPr>
          <p:cNvPr id="6" name="Content Placeholder 2"/>
          <p:cNvSpPr txBox="1">
            <a:spLocks/>
          </p:cNvSpPr>
          <p:nvPr/>
        </p:nvSpPr>
        <p:spPr>
          <a:xfrm>
            <a:off x="471861" y="2252820"/>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sz="2000" b="0" dirty="0">
                <a:solidFill>
                  <a:schemeClr val="tx2"/>
                </a:solidFill>
              </a:rPr>
              <a:t>Після цього заняття ви:</a:t>
            </a:r>
            <a:endParaRPr lang="en-GB" sz="2000" b="0" dirty="0">
              <a:solidFill>
                <a:schemeClr val="tx2"/>
              </a:solidFill>
            </a:endParaRPr>
          </a:p>
          <a:p>
            <a:pPr marL="342900" lvl="1" indent="-342900">
              <a:spcBef>
                <a:spcPts val="1200"/>
              </a:spcBef>
              <a:buFont typeface="+mj-lt"/>
              <a:buAutoNum type="arabicPeriod"/>
            </a:pPr>
            <a:r>
              <a:rPr lang="uk-UA" dirty="0">
                <a:solidFill>
                  <a:schemeClr val="tx2"/>
                </a:solidFill>
                <a:latin typeface="Overpass Light"/>
                <a:cs typeface="Overpass Light"/>
              </a:rPr>
              <a:t>Знатимете про СУБЗР як гнучку систему, яку можна пристосувати до потреб підприємства та яка зосереджена на небезпечних факторах і ризиках, пов’язаних із його діяльністю</a:t>
            </a:r>
          </a:p>
          <a:p>
            <a:pPr marL="342900" lvl="1" indent="-342900">
              <a:spcBef>
                <a:spcPts val="1200"/>
              </a:spcBef>
              <a:buFont typeface="+mj-lt"/>
              <a:buAutoNum type="arabicPeriod"/>
            </a:pPr>
            <a:r>
              <a:rPr lang="uk-UA" dirty="0">
                <a:solidFill>
                  <a:schemeClr val="tx2"/>
                </a:solidFill>
                <a:latin typeface="Overpass Light"/>
                <a:cs typeface="Overpass Light"/>
              </a:rPr>
              <a:t>Зможете проілюструвати, як такий підхід забезпечує оцінку всіх небезпечних факторів і ризиків, а також застосування ефективних заходів запобігання та контролю</a:t>
            </a:r>
            <a:endParaRPr lang="en-US" dirty="0">
              <a:solidFill>
                <a:schemeClr val="tx2"/>
              </a:solidFill>
              <a:latin typeface="Overpass Light"/>
              <a:cs typeface="Overpass Light"/>
            </a:endParaRPr>
          </a:p>
          <a:p>
            <a:pPr marL="342900" lvl="1" indent="-342900">
              <a:spcBef>
                <a:spcPts val="1200"/>
              </a:spcBef>
              <a:buFont typeface="+mj-lt"/>
              <a:buAutoNum type="arabicPeriod"/>
            </a:pPr>
            <a:r>
              <a:rPr lang="uk-UA" dirty="0">
                <a:solidFill>
                  <a:schemeClr val="tx2"/>
                </a:solidFill>
                <a:latin typeface="Overpass Light"/>
                <a:cs typeface="Overpass Light"/>
              </a:rPr>
              <a:t>Зможете запропонувати інструменти заохочення участі працівників на рівні підприємства відповідно до місії і керівних документів МОП</a:t>
            </a:r>
            <a:endParaRPr lang="en-GB" b="0" dirty="0">
              <a:solidFill>
                <a:schemeClr val="tx2"/>
              </a:solidFill>
              <a:latin typeface="Overpass Light"/>
              <a:cs typeface="Overpass Light"/>
            </a:endParaRPr>
          </a:p>
          <a:p>
            <a:pPr marL="457200" lvl="1" indent="-457200">
              <a:spcBef>
                <a:spcPts val="1200"/>
              </a:spcBef>
              <a:buFont typeface="Calibri" pitchFamily="34" charset="0"/>
              <a:buAutoNum type="arabicPeriod"/>
            </a:pPr>
            <a:endParaRPr lang="en-US" sz="2000" dirty="0">
              <a:solidFill>
                <a:srgbClr val="000000"/>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Date: Monday / 01 / October / 2019</a:t>
            </a:r>
          </a:p>
        </p:txBody>
      </p:sp>
    </p:spTree>
    <p:extLst>
      <p:ext uri="{BB962C8B-B14F-4D97-AF65-F5344CB8AC3E}">
        <p14:creationId xmlns:p14="http://schemas.microsoft.com/office/powerpoint/2010/main" val="92805258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r>
              <a:rPr lang="en-GB"/>
              <a:t>Date: Monday / 01 / October / 2019</a:t>
            </a:r>
          </a:p>
        </p:txBody>
      </p:sp>
      <p:sp>
        <p:nvSpPr>
          <p:cNvPr id="3"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144</a:t>
            </a:fld>
            <a:endParaRPr lang="en-GB"/>
          </a:p>
        </p:txBody>
      </p:sp>
      <p:sp>
        <p:nvSpPr>
          <p:cNvPr id="5" name="Title 1"/>
          <p:cNvSpPr txBox="1">
            <a:spLocks/>
          </p:cNvSpPr>
          <p:nvPr/>
        </p:nvSpPr>
        <p:spPr>
          <a:xfrm>
            <a:off x="485625" y="1388470"/>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Система управління БЗР (СУБЗР)</a:t>
            </a:r>
            <a:endParaRPr lang="en-GB" b="0" dirty="0"/>
          </a:p>
        </p:txBody>
      </p:sp>
      <p:sp>
        <p:nvSpPr>
          <p:cNvPr id="6" name="Content Placeholder 2"/>
          <p:cNvSpPr txBox="1">
            <a:spLocks/>
          </p:cNvSpPr>
          <p:nvPr/>
        </p:nvSpPr>
        <p:spPr>
          <a:xfrm>
            <a:off x="471860" y="2009641"/>
            <a:ext cx="8394348" cy="48360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sz="2000" b="0" dirty="0">
                <a:solidFill>
                  <a:schemeClr val="tx2"/>
                </a:solidFill>
                <a:latin typeface="Overpass Light"/>
                <a:cs typeface="Overpass Light"/>
              </a:rPr>
              <a:t>«Система» — це сукупність взаємозв’язаних елементів із загальною метою</a:t>
            </a:r>
            <a:endParaRPr lang="en-GB" sz="2000" b="0" dirty="0">
              <a:solidFill>
                <a:schemeClr val="tx2"/>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Date: Monday / 01 / October / 2019</a:t>
            </a:r>
          </a:p>
        </p:txBody>
      </p:sp>
      <p:pic>
        <p:nvPicPr>
          <p:cNvPr id="9" name="Picture 8">
            <a:extLst>
              <a:ext uri="{FF2B5EF4-FFF2-40B4-BE49-F238E27FC236}">
                <a16:creationId xmlns:a16="http://schemas.microsoft.com/office/drawing/2014/main" id="{E3CC1796-7429-2B45-94BC-FE99B50898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14937" y="2766583"/>
            <a:ext cx="7083706" cy="3394145"/>
          </a:xfrm>
          <a:prstGeom prst="rect">
            <a:avLst/>
          </a:prstGeom>
        </p:spPr>
      </p:pic>
    </p:spTree>
    <p:extLst>
      <p:ext uri="{BB962C8B-B14F-4D97-AF65-F5344CB8AC3E}">
        <p14:creationId xmlns:p14="http://schemas.microsoft.com/office/powerpoint/2010/main" val="140685642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6905344" cy="720000"/>
          </a:xfrm>
        </p:spPr>
        <p:txBody>
          <a:bodyPr/>
          <a:lstStyle/>
          <a:p>
            <a:r>
              <a:rPr lang="uk-UA" b="0" dirty="0"/>
              <a:t>Система управління БЗР (СУБЗР)</a:t>
            </a:r>
            <a:endParaRPr lang="es-ES" b="0" dirty="0"/>
          </a:p>
        </p:txBody>
      </p:sp>
      <p:sp>
        <p:nvSpPr>
          <p:cNvPr id="3" name="Marcador de contenido 2"/>
          <p:cNvSpPr>
            <a:spLocks noGrp="1"/>
          </p:cNvSpPr>
          <p:nvPr>
            <p:ph idx="1"/>
          </p:nvPr>
        </p:nvSpPr>
        <p:spPr>
          <a:xfrm>
            <a:off x="490538" y="2069360"/>
            <a:ext cx="9872409" cy="3799005"/>
          </a:xfrm>
        </p:spPr>
        <p:txBody>
          <a:bodyPr/>
          <a:lstStyle/>
          <a:p>
            <a:r>
              <a:rPr lang="uk-UA" b="0" dirty="0">
                <a:solidFill>
                  <a:schemeClr val="tx2"/>
                </a:solidFill>
                <a:latin typeface="Overpass Light"/>
                <a:cs typeface="Overpass Light"/>
              </a:rPr>
              <a:t>Логічний метод, що дає змогу прийняти рішення </a:t>
            </a:r>
            <a:r>
              <a:rPr lang="uk-UA" b="0" u="sng" dirty="0">
                <a:solidFill>
                  <a:schemeClr val="tx2"/>
                </a:solidFill>
                <a:latin typeface="Overpass Light"/>
                <a:cs typeface="Overpass Light"/>
              </a:rPr>
              <a:t>про те, що необхідно зробити і як це зробити; контролювати процес досягнення цілей </a:t>
            </a:r>
            <a:r>
              <a:rPr lang="uk-UA" b="0" u="sng" dirty="0" err="1">
                <a:solidFill>
                  <a:schemeClr val="tx2"/>
                </a:solidFill>
                <a:latin typeface="Overpass Light"/>
                <a:cs typeface="Overpass Light"/>
              </a:rPr>
              <a:t>БЗР</a:t>
            </a:r>
            <a:r>
              <a:rPr lang="uk-UA" b="0" u="sng" dirty="0">
                <a:solidFill>
                  <a:schemeClr val="tx2"/>
                </a:solidFill>
                <a:latin typeface="Overpass Light"/>
                <a:cs typeface="Overpass Light"/>
              </a:rPr>
              <a:t>; оцінювати здійснені кроки; виявляти напрями покращення</a:t>
            </a:r>
          </a:p>
          <a:p>
            <a:pPr>
              <a:lnSpc>
                <a:spcPct val="50000"/>
              </a:lnSpc>
            </a:pPr>
            <a:endParaRPr lang="en-GB" b="0" dirty="0">
              <a:solidFill>
                <a:schemeClr val="tx2"/>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SzPct val="75000"/>
              <a:buFont typeface="Lucida Grande"/>
              <a:buChar char="►"/>
            </a:pPr>
            <a:r>
              <a:rPr lang="uk-UA" b="0" dirty="0">
                <a:solidFill>
                  <a:srgbClr val="000000"/>
                </a:solidFill>
                <a:cs typeface="Overpass Bold"/>
              </a:rPr>
              <a:t>Зміст</a:t>
            </a:r>
            <a:r>
              <a:rPr lang="en-GB" b="0" dirty="0">
                <a:solidFill>
                  <a:srgbClr val="000000"/>
                </a:solidFill>
                <a:cs typeface="Overpass Bold"/>
              </a:rPr>
              <a:t>: </a:t>
            </a:r>
            <a:r>
              <a:rPr lang="uk-UA" b="0" dirty="0">
                <a:solidFill>
                  <a:srgbClr val="000000"/>
                </a:solidFill>
                <a:cs typeface="Overpass Bold"/>
              </a:rPr>
              <a:t>політика, організація, планування та реалізація, оцінка та дії з удосконалення</a:t>
            </a:r>
            <a:endParaRPr lang="es-ES" b="0" dirty="0">
              <a:solidFill>
                <a:srgbClr val="000000"/>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SzPct val="75000"/>
              <a:buFont typeface="Lucida Grande"/>
              <a:buChar char="►"/>
            </a:pPr>
            <a:endParaRPr lang="es-ES" b="0" dirty="0">
              <a:solidFill>
                <a:srgbClr val="000000"/>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SzPct val="75000"/>
              <a:buFont typeface="Lucida Grande"/>
              <a:buChar char="►"/>
            </a:pPr>
            <a:r>
              <a:rPr lang="uk-UA" b="0" dirty="0">
                <a:solidFill>
                  <a:srgbClr val="000000"/>
                </a:solidFill>
                <a:cs typeface="Overpass Bold"/>
              </a:rPr>
              <a:t>Обов’язки, зокрема дотримання нормативно-правових актів, — обов’язки</a:t>
            </a:r>
            <a:r>
              <a:rPr lang="en-GB" b="0" dirty="0">
                <a:solidFill>
                  <a:srgbClr val="000000"/>
                </a:solidFill>
                <a:latin typeface="Overpass Light"/>
                <a:cs typeface="Overpass Light"/>
              </a:rPr>
              <a:t> </a:t>
            </a:r>
            <a:r>
              <a:rPr lang="uk-UA" b="0" dirty="0">
                <a:latin typeface="Overpass Light"/>
                <a:cs typeface="Overpass Light"/>
              </a:rPr>
              <a:t>працівників</a:t>
            </a:r>
            <a:br>
              <a:rPr lang="uk-UA" b="0" dirty="0">
                <a:solidFill>
                  <a:srgbClr val="000000"/>
                </a:solidFill>
                <a:latin typeface="Overpass Light"/>
                <a:cs typeface="Overpass Light"/>
              </a:rPr>
            </a:br>
            <a:r>
              <a:rPr lang="uk-UA" b="0" dirty="0">
                <a:solidFill>
                  <a:srgbClr val="000000"/>
                </a:solidFill>
                <a:latin typeface="Overpass Light"/>
                <a:cs typeface="Overpass Light"/>
              </a:rPr>
              <a:t>і </a:t>
            </a:r>
            <a:r>
              <a:rPr lang="uk-UA" b="0" dirty="0">
                <a:solidFill>
                  <a:srgbClr val="FA3C4B"/>
                </a:solidFill>
                <a:latin typeface="Overpass Light"/>
                <a:cs typeface="Overpass Light"/>
              </a:rPr>
              <a:t>роботодавців</a:t>
            </a:r>
            <a:endParaRPr lang="en-GB" b="0" dirty="0">
              <a:solidFill>
                <a:srgbClr val="000000"/>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SzPct val="75000"/>
              <a:buFont typeface="Lucida Grande"/>
              <a:buChar char="►"/>
            </a:pPr>
            <a:endParaRPr lang="en-GB" b="0" dirty="0">
              <a:solidFill>
                <a:srgbClr val="000000"/>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SzPct val="75000"/>
              <a:buFont typeface="Lucida Grande"/>
              <a:buChar char="►"/>
            </a:pPr>
            <a:r>
              <a:rPr lang="uk-UA" b="0" dirty="0">
                <a:solidFill>
                  <a:srgbClr val="000000"/>
                </a:solidFill>
                <a:cs typeface="Overpass Bold"/>
              </a:rPr>
              <a:t>Необхідні рішуча прихильність і співробітництво всіх</a:t>
            </a:r>
            <a:endParaRPr lang="en-GB" b="0" dirty="0">
              <a:solidFill>
                <a:srgbClr val="000000"/>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145</a:t>
            </a:fld>
            <a:endParaRPr lang="en-GB"/>
          </a:p>
        </p:txBody>
      </p:sp>
    </p:spTree>
    <p:extLst>
      <p:ext uri="{BB962C8B-B14F-4D97-AF65-F5344CB8AC3E}">
        <p14:creationId xmlns:p14="http://schemas.microsoft.com/office/powerpoint/2010/main" val="2334236471"/>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Marcador de fecha 1"/>
          <p:cNvSpPr>
            <a:spLocks noGrp="1"/>
          </p:cNvSpPr>
          <p:nvPr>
            <p:ph type="dt" sz="half" idx="10"/>
          </p:nvPr>
        </p:nvSpPr>
        <p:spPr/>
        <p:txBody>
          <a:bodyPr/>
          <a:lstStyle/>
          <a:p>
            <a:r>
              <a:rPr lang="en-GB"/>
              <a:t>Date: Monday / 01 / October / 2019</a:t>
            </a:r>
          </a:p>
        </p:txBody>
      </p:sp>
      <p:sp>
        <p:nvSpPr>
          <p:cNvPr id="3"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146</a:t>
            </a:fld>
            <a:endParaRPr lang="en-GB" dirty="0"/>
          </a:p>
        </p:txBody>
      </p:sp>
      <p:pic>
        <p:nvPicPr>
          <p:cNvPr id="6" name="Picture 5">
            <a:extLst>
              <a:ext uri="{FF2B5EF4-FFF2-40B4-BE49-F238E27FC236}">
                <a16:creationId xmlns:a16="http://schemas.microsoft.com/office/drawing/2014/main" id="{58E39179-D860-E041-979D-60C8AF59BC4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70754" y="515116"/>
            <a:ext cx="6050492" cy="5469038"/>
          </a:xfrm>
          <a:prstGeom prst="rect">
            <a:avLst/>
          </a:prstGeom>
        </p:spPr>
      </p:pic>
    </p:spTree>
    <p:extLst>
      <p:ext uri="{BB962C8B-B14F-4D97-AF65-F5344CB8AC3E}">
        <p14:creationId xmlns:p14="http://schemas.microsoft.com/office/powerpoint/2010/main" val="389710275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ángulo 7"/>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90538" y="1423195"/>
            <a:ext cx="6905344" cy="720000"/>
          </a:xfrm>
        </p:spPr>
        <p:txBody>
          <a:bodyPr/>
          <a:lstStyle/>
          <a:p>
            <a:r>
              <a:rPr lang="uk-UA" b="0" dirty="0"/>
              <a:t>Політика підприємства з </a:t>
            </a:r>
            <a:r>
              <a:rPr lang="uk-UA" b="0" dirty="0" err="1"/>
              <a:t>БЗР</a:t>
            </a:r>
            <a:endParaRPr lang="es-ES" b="0" dirty="0"/>
          </a:p>
        </p:txBody>
      </p:sp>
      <p:sp>
        <p:nvSpPr>
          <p:cNvPr id="3" name="Marcador de contenido 2"/>
          <p:cNvSpPr>
            <a:spLocks noGrp="1"/>
          </p:cNvSpPr>
          <p:nvPr>
            <p:ph idx="1"/>
          </p:nvPr>
        </p:nvSpPr>
        <p:spPr>
          <a:xfrm>
            <a:off x="490539" y="1997130"/>
            <a:ext cx="7033005" cy="3790890"/>
          </a:xfrm>
        </p:spPr>
        <p:txBody>
          <a:bodyPr/>
          <a:lstStyle/>
          <a:p>
            <a:pPr marL="285750" indent="-285750" eaLnBrk="0" fontAlgn="base" hangingPunct="0">
              <a:lnSpc>
                <a:spcPct val="11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Установлюється роботодавцем на основі консультацій</a:t>
            </a:r>
            <a:br>
              <a:rPr lang="en-US" b="0" dirty="0">
                <a:solidFill>
                  <a:schemeClr val="tx2"/>
                </a:solidFill>
                <a:latin typeface="Overpass Light"/>
                <a:cs typeface="Overpass Light"/>
              </a:rPr>
            </a:br>
            <a:r>
              <a:rPr lang="uk-UA" b="0" dirty="0">
                <a:solidFill>
                  <a:schemeClr val="tx2"/>
                </a:solidFill>
                <a:latin typeface="Overpass Light"/>
                <a:cs typeface="Overpass Light"/>
              </a:rPr>
              <a:t>з представниками працівників</a:t>
            </a:r>
            <a:endParaRPr lang="en-GB" b="0" dirty="0">
              <a:solidFill>
                <a:schemeClr val="tx2"/>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Описує запроваджену систему управління </a:t>
            </a:r>
            <a:r>
              <a:rPr lang="uk-UA" b="0" dirty="0" err="1">
                <a:solidFill>
                  <a:schemeClr val="tx2"/>
                </a:solidFill>
                <a:latin typeface="Overpass Light"/>
                <a:cs typeface="Overpass Light"/>
              </a:rPr>
              <a:t>БЗР</a:t>
            </a:r>
            <a:r>
              <a:rPr lang="uk-UA" b="0" dirty="0">
                <a:solidFill>
                  <a:schemeClr val="tx2"/>
                </a:solidFill>
                <a:latin typeface="Overpass Light"/>
                <a:cs typeface="Overpass Light"/>
              </a:rPr>
              <a:t> і включає детальний план обов’язків і заходів, які необхідно здійснити</a:t>
            </a:r>
            <a:endParaRPr lang="en-GB" b="0" dirty="0">
              <a:solidFill>
                <a:schemeClr val="tx2"/>
              </a:solidFill>
              <a:latin typeface="Overpass Light"/>
              <a:cs typeface="Overpass Light"/>
            </a:endParaRPr>
          </a:p>
          <a:p>
            <a:pPr marL="285750" indent="-285750" eaLnBrk="0" fontAlgn="base" hangingPunct="0">
              <a:lnSpc>
                <a:spcPct val="110000"/>
              </a:lnSpc>
              <a:spcBef>
                <a:spcPct val="0"/>
              </a:spcBef>
              <a:buClr>
                <a:schemeClr val="accent2"/>
              </a:buClr>
              <a:buSzPct val="75000"/>
              <a:buFont typeface="Lucida Grande"/>
              <a:buChar char="►"/>
            </a:pPr>
            <a:r>
              <a:rPr lang="uk-UA" b="0" dirty="0">
                <a:solidFill>
                  <a:schemeClr val="tx2"/>
                </a:solidFill>
                <a:latin typeface="Overpass Light"/>
                <a:cs typeface="Overpass Light"/>
              </a:rPr>
              <a:t>Основні цілі</a:t>
            </a:r>
            <a:r>
              <a:rPr lang="en-GB" b="0" dirty="0">
                <a:solidFill>
                  <a:schemeClr val="tx2"/>
                </a:solidFill>
                <a:latin typeface="Overpass Light"/>
                <a:cs typeface="Overpass Light"/>
              </a:rPr>
              <a:t>:</a:t>
            </a:r>
          </a:p>
          <a:p>
            <a:pPr marL="920750" lvl="1" indent="-285750">
              <a:spcBef>
                <a:spcPts val="0"/>
              </a:spcBef>
              <a:buClr>
                <a:schemeClr val="accent1"/>
              </a:buClr>
              <a:buSzPct val="6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забезпечення безпеки та здоров’я всіх </a:t>
            </a:r>
            <a:r>
              <a:rPr lang="uk-UA" dirty="0">
                <a:solidFill>
                  <a:schemeClr val="tx2"/>
                </a:solidFill>
                <a:latin typeface="Overpass Light"/>
                <a:cs typeface="Overpass Light"/>
              </a:rPr>
              <a:t>працівників</a:t>
            </a:r>
            <a:endParaRPr lang="en-GB" dirty="0">
              <a:solidFill>
                <a:schemeClr val="tx2"/>
              </a:solidFill>
              <a:latin typeface="Overpass Light"/>
              <a:cs typeface="Overpass Light"/>
            </a:endParaRPr>
          </a:p>
          <a:p>
            <a:pPr marL="920750" lvl="1" indent="-285750">
              <a:spcBef>
                <a:spcPts val="0"/>
              </a:spcBef>
              <a:buClr>
                <a:schemeClr val="accent1"/>
              </a:buClr>
              <a:buSzPct val="6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дотримання всіх відповідних національних законів, міжнародних стандартів, колективних угод, кодексів поведінки тощо</a:t>
            </a:r>
          </a:p>
          <a:p>
            <a:pPr marL="920750" lvl="1" indent="-285750">
              <a:spcBef>
                <a:spcPts val="0"/>
              </a:spcBef>
              <a:buClr>
                <a:schemeClr val="accent1"/>
              </a:buClr>
              <a:buSzPct val="65000"/>
              <a:buFont typeface="Lucida Grande"/>
              <a:buChar char="►"/>
            </a:pPr>
            <a:r>
              <a:rPr lang="uk-UA" dirty="0">
                <a:solidFill>
                  <a:schemeClr val="tx2"/>
                </a:solidFill>
                <a:latin typeface="Overpass Light"/>
                <a:cs typeface="Overpass Light"/>
              </a:rPr>
              <a:t>забезпечення участі підприємців у вирішенні питань </a:t>
            </a:r>
            <a:r>
              <a:rPr lang="uk-UA" dirty="0" err="1">
                <a:solidFill>
                  <a:schemeClr val="tx2"/>
                </a:solidFill>
                <a:latin typeface="Overpass Light"/>
                <a:cs typeface="Overpass Light"/>
              </a:rPr>
              <a:t>БЗР</a:t>
            </a:r>
            <a:r>
              <a:rPr lang="uk-UA" dirty="0">
                <a:solidFill>
                  <a:schemeClr val="tx2"/>
                </a:solidFill>
                <a:latin typeface="Overpass Light"/>
                <a:cs typeface="Overpass Light"/>
              </a:rPr>
              <a:t> шляхом залучення до планування, вжиття заходів, моніторингу й оцінки ходу виконання</a:t>
            </a:r>
            <a:endParaRPr lang="en-GB" dirty="0">
              <a:solidFill>
                <a:schemeClr val="tx2"/>
              </a:solidFill>
              <a:latin typeface="Overpass Light"/>
              <a:cs typeface="Overpass Light"/>
            </a:endParaRPr>
          </a:p>
          <a:p>
            <a:pPr marL="920750" lvl="1" indent="-285750">
              <a:spcBef>
                <a:spcPts val="0"/>
              </a:spcBef>
              <a:buClr>
                <a:schemeClr val="accent1"/>
              </a:buClr>
              <a:buSzPct val="65000"/>
              <a:buFont typeface="Lucida Grande"/>
              <a:buChar char="►"/>
            </a:pPr>
            <a:r>
              <a:rPr lang="uk-UA" dirty="0">
                <a:solidFill>
                  <a:schemeClr val="tx2"/>
                </a:solidFill>
                <a:latin typeface="Overpass Light"/>
                <a:cs typeface="Overpass Light"/>
              </a:rPr>
              <a:t>безперервне покращення управління </a:t>
            </a:r>
            <a:r>
              <a:rPr lang="uk-UA" dirty="0" err="1">
                <a:solidFill>
                  <a:schemeClr val="tx2"/>
                </a:solidFill>
                <a:latin typeface="Overpass Light"/>
                <a:cs typeface="Overpass Light"/>
              </a:rPr>
              <a:t>БЗР</a:t>
            </a:r>
            <a:endParaRPr lang="en-GB"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147</a:t>
            </a:fld>
            <a:endParaRPr lang="en-GB"/>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06175" y="2825755"/>
            <a:ext cx="3422839" cy="2272540"/>
          </a:xfrm>
          <a:prstGeom prst="rect">
            <a:avLst/>
          </a:prstGeom>
          <a:noFill/>
          <a:ln>
            <a:noFill/>
          </a:ln>
        </p:spPr>
      </p:pic>
    </p:spTree>
    <p:extLst>
      <p:ext uri="{BB962C8B-B14F-4D97-AF65-F5344CB8AC3E}">
        <p14:creationId xmlns:p14="http://schemas.microsoft.com/office/powerpoint/2010/main" val="3513246966"/>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7" y="1423195"/>
            <a:ext cx="10391869" cy="720000"/>
          </a:xfrm>
        </p:spPr>
        <p:txBody>
          <a:bodyPr/>
          <a:lstStyle/>
          <a:p>
            <a:r>
              <a:rPr lang="uk-UA" b="0" dirty="0"/>
              <a:t>Політика з </a:t>
            </a:r>
            <a:r>
              <a:rPr lang="uk-UA" b="0" dirty="0" err="1"/>
              <a:t>БЗР</a:t>
            </a:r>
            <a:r>
              <a:rPr lang="uk-UA" b="0" dirty="0"/>
              <a:t> повинна відповідати законам і міжнародним стандартам</a:t>
            </a:r>
            <a:endParaRPr lang="es-ES" b="0" dirty="0"/>
          </a:p>
        </p:txBody>
      </p:sp>
      <p:sp>
        <p:nvSpPr>
          <p:cNvPr id="3" name="Marcador de contenido 2"/>
          <p:cNvSpPr>
            <a:spLocks noGrp="1"/>
          </p:cNvSpPr>
          <p:nvPr>
            <p:ph idx="1"/>
          </p:nvPr>
        </p:nvSpPr>
        <p:spPr>
          <a:xfrm>
            <a:off x="490538" y="2129333"/>
            <a:ext cx="8676611" cy="3790890"/>
          </a:xfrm>
        </p:spPr>
        <p:txBody>
          <a:bodyPr/>
          <a:lstStyle/>
          <a:p>
            <a:pPr marL="285750" indent="-285750" eaLnBrk="0" fontAlgn="base" hangingPunct="0">
              <a:lnSpc>
                <a:spcPct val="13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Кожна країна чи регіон має власні закони та механізми забезпечення їх додержання, які повинні відповідати міжнародним стандартам</a:t>
            </a:r>
            <a:endParaRPr lang="en-US" b="0" dirty="0">
              <a:solidFill>
                <a:schemeClr val="tx2"/>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SzPct val="75000"/>
              <a:buFont typeface="Lucida Grande"/>
              <a:buChar char="►"/>
            </a:pPr>
            <a:endParaRPr lang="en-US" b="0" dirty="0">
              <a:solidFill>
                <a:schemeClr val="tx2"/>
              </a:solidFill>
              <a:latin typeface="Overpass Light"/>
              <a:cs typeface="Overpass Light"/>
            </a:endParaRPr>
          </a:p>
          <a:p>
            <a:pPr marL="285750" indent="-285750" eaLnBrk="0" fontAlgn="base" hangingPunct="0">
              <a:lnSpc>
                <a:spcPct val="13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МОП відповідає за розробку міжнародних конвенцій і рекомендацій з питань праці</a:t>
            </a:r>
            <a:endParaRPr lang="en-GB" b="0" dirty="0">
              <a:solidFill>
                <a:schemeClr val="tx2"/>
              </a:solidFill>
              <a:latin typeface="Overpass Light"/>
              <a:cs typeface="Overpass Light"/>
            </a:endParaRPr>
          </a:p>
          <a:p>
            <a:pPr marL="285750" indent="-285750" eaLnBrk="0" fontAlgn="base" hangingPunct="0">
              <a:spcBef>
                <a:spcPct val="0"/>
              </a:spcBef>
              <a:spcAft>
                <a:spcPct val="0"/>
              </a:spcAft>
              <a:buClr>
                <a:schemeClr val="accent2"/>
              </a:buClr>
              <a:buFont typeface="Lucida Grande"/>
              <a:buChar char="►"/>
            </a:pPr>
            <a:endParaRPr lang="en-GB" b="0" dirty="0">
              <a:solidFill>
                <a:schemeClr val="tx2"/>
              </a:solidFill>
              <a:latin typeface="Overpass Light"/>
              <a:cs typeface="Overpass Light"/>
            </a:endParaRPr>
          </a:p>
          <a:p>
            <a:pPr marL="920750" lvl="1" indent="-285750">
              <a:buClr>
                <a:schemeClr val="accent1"/>
              </a:buClr>
              <a:buSzPct val="65000"/>
              <a:buFont typeface="Lucida Grande"/>
              <a:buChar char="►"/>
            </a:pPr>
            <a:r>
              <a:rPr lang="uk-UA" dirty="0">
                <a:solidFill>
                  <a:schemeClr val="tx2"/>
                </a:solidFill>
                <a:latin typeface="Overpass Light"/>
                <a:cs typeface="Overpass Light"/>
              </a:rPr>
              <a:t>Близько 70 конвенцій і рекомендацій стосуються питань безпеки та здоров’я на роботі</a:t>
            </a:r>
            <a:endParaRPr lang="en-GB" dirty="0">
              <a:solidFill>
                <a:schemeClr val="tx2"/>
              </a:solidFill>
              <a:latin typeface="Overpass Light"/>
              <a:cs typeface="Overpass Light"/>
            </a:endParaRPr>
          </a:p>
          <a:p>
            <a:pPr marL="920750" lvl="1" indent="-285750">
              <a:buClr>
                <a:schemeClr val="accent1"/>
              </a:buClr>
              <a:buFont typeface="Lucida Grande"/>
              <a:buChar char="►"/>
            </a:pPr>
            <a:endParaRPr lang="en-GB" dirty="0">
              <a:solidFill>
                <a:schemeClr val="tx2"/>
              </a:solidFill>
              <a:latin typeface="Overpass Light"/>
              <a:cs typeface="Overpass Light"/>
            </a:endParaRPr>
          </a:p>
          <a:p>
            <a:pPr marL="285750" indent="-285750" eaLnBrk="0" fontAlgn="base" hangingPunct="0">
              <a:lnSpc>
                <a:spcPct val="11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Додаткові настанови надаються в кодексах практики та посібниках</a:t>
            </a:r>
            <a:endParaRPr lang="en-US" b="0" dirty="0">
              <a:solidFill>
                <a:schemeClr val="tx2"/>
              </a:solidFill>
              <a:latin typeface="Overpass Light"/>
              <a:cs typeface="Overpass Light"/>
            </a:endParaRPr>
          </a:p>
          <a:p>
            <a:pPr marL="285750" indent="-285750" eaLnBrk="0" fontAlgn="base" hangingPunct="0">
              <a:lnSpc>
                <a:spcPct val="110000"/>
              </a:lnSpc>
              <a:spcBef>
                <a:spcPct val="0"/>
              </a:spcBef>
              <a:spcAft>
                <a:spcPct val="0"/>
              </a:spcAft>
              <a:buClr>
                <a:schemeClr val="accent2"/>
              </a:buClr>
              <a:buFont typeface="Lucida Grande"/>
              <a:buChar char="►"/>
            </a:pPr>
            <a:endParaRPr lang="en-GB"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148</a:t>
            </a:fld>
            <a:endParaRPr lang="en-GB"/>
          </a:p>
        </p:txBody>
      </p:sp>
    </p:spTree>
    <p:extLst>
      <p:ext uri="{BB962C8B-B14F-4D97-AF65-F5344CB8AC3E}">
        <p14:creationId xmlns:p14="http://schemas.microsoft.com/office/powerpoint/2010/main" val="191244477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7" y="1423195"/>
            <a:ext cx="10391869" cy="720000"/>
          </a:xfrm>
        </p:spPr>
        <p:txBody>
          <a:bodyPr/>
          <a:lstStyle/>
          <a:p>
            <a:r>
              <a:rPr lang="uk-UA" b="0" dirty="0"/>
              <a:t>Політика з </a:t>
            </a:r>
            <a:r>
              <a:rPr lang="uk-UA" b="0" dirty="0" err="1"/>
              <a:t>БЗР</a:t>
            </a:r>
            <a:endParaRPr lang="es-ES" b="0" dirty="0"/>
          </a:p>
        </p:txBody>
      </p:sp>
      <p:sp>
        <p:nvSpPr>
          <p:cNvPr id="3" name="Marcador de contenido 2"/>
          <p:cNvSpPr>
            <a:spLocks noGrp="1"/>
          </p:cNvSpPr>
          <p:nvPr>
            <p:ph idx="1"/>
          </p:nvPr>
        </p:nvSpPr>
        <p:spPr>
          <a:xfrm>
            <a:off x="490538" y="2129333"/>
            <a:ext cx="9903528" cy="3790890"/>
          </a:xfrm>
        </p:spPr>
        <p:txBody>
          <a:bodyPr/>
          <a:lstStyle/>
          <a:p>
            <a:pPr marL="285750" indent="-285750" eaLnBrk="0" fontAlgn="base" hangingPunct="0">
              <a:lnSpc>
                <a:spcPct val="80000"/>
              </a:lnSpc>
              <a:spcBef>
                <a:spcPct val="0"/>
              </a:spcBef>
              <a:spcAft>
                <a:spcPct val="0"/>
              </a:spcAft>
              <a:buClr>
                <a:schemeClr val="accent2"/>
              </a:buClr>
              <a:buSzPct val="75000"/>
              <a:buFont typeface="Lucida Grande"/>
              <a:buChar char="►"/>
            </a:pPr>
            <a:r>
              <a:rPr lang="uk-UA" b="0" dirty="0"/>
              <a:t>Повинна бути викладена простою та зрозумілою мовою</a:t>
            </a:r>
            <a:endParaRPr lang="en-US" b="0" dirty="0"/>
          </a:p>
          <a:p>
            <a:pPr eaLnBrk="0" fontAlgn="base" hangingPunct="0">
              <a:lnSpc>
                <a:spcPct val="80000"/>
              </a:lnSpc>
              <a:spcBef>
                <a:spcPct val="0"/>
              </a:spcBef>
              <a:spcAft>
                <a:spcPct val="0"/>
              </a:spcAft>
              <a:buClr>
                <a:schemeClr val="accent2"/>
              </a:buClr>
            </a:pPr>
            <a:endParaRPr lang="en-GB" b="0" dirty="0">
              <a:solidFill>
                <a:srgbClr val="000000"/>
              </a:solidFill>
              <a:latin typeface="Overpass Light"/>
              <a:cs typeface="Overpass Light"/>
            </a:endParaRPr>
          </a:p>
          <a:p>
            <a:pPr marL="920750" lvl="1" indent="-285750">
              <a:lnSpc>
                <a:spcPct val="80000"/>
              </a:lnSpc>
              <a:buClr>
                <a:schemeClr val="accent1"/>
              </a:buClr>
              <a:buSzPct val="65000"/>
              <a:buFont typeface="Lucida Grande"/>
              <a:buChar char="►"/>
            </a:pPr>
            <a:r>
              <a:rPr lang="uk-UA" dirty="0">
                <a:solidFill>
                  <a:schemeClr val="tx2"/>
                </a:solidFill>
                <a:latin typeface="Overpass Light"/>
                <a:cs typeface="Overpass Light"/>
              </a:rPr>
              <a:t>Заява про принципи</a:t>
            </a:r>
            <a:r>
              <a:rPr lang="en-US" dirty="0">
                <a:solidFill>
                  <a:schemeClr val="tx2"/>
                </a:solidFill>
                <a:latin typeface="Overpass Light"/>
                <a:cs typeface="Overpass Light"/>
              </a:rPr>
              <a:t> – </a:t>
            </a:r>
            <a:r>
              <a:rPr lang="uk-UA" dirty="0">
                <a:solidFill>
                  <a:schemeClr val="tx2"/>
                </a:solidFill>
                <a:latin typeface="Overpass Light"/>
                <a:cs typeface="Overpass Light"/>
              </a:rPr>
              <a:t>що ви вважаєте за потрібне та плануєте робити щодо </a:t>
            </a:r>
            <a:r>
              <a:rPr lang="uk-UA" dirty="0" err="1">
                <a:solidFill>
                  <a:schemeClr val="tx2"/>
                </a:solidFill>
                <a:latin typeface="Overpass Light"/>
                <a:cs typeface="Overpass Light"/>
              </a:rPr>
              <a:t>БЗР</a:t>
            </a:r>
            <a:endParaRPr lang="en-US" dirty="0">
              <a:solidFill>
                <a:schemeClr val="tx2"/>
              </a:solidFill>
              <a:latin typeface="Overpass Light"/>
              <a:cs typeface="Overpass Light"/>
            </a:endParaRPr>
          </a:p>
          <a:p>
            <a:pPr marL="920750" lvl="1" indent="-285750">
              <a:lnSpc>
                <a:spcPct val="80000"/>
              </a:lnSpc>
              <a:buClr>
                <a:schemeClr val="accent1"/>
              </a:buClr>
              <a:buSzPct val="65000"/>
              <a:buFont typeface="Lucida Grande"/>
              <a:buChar char="►"/>
            </a:pPr>
            <a:r>
              <a:rPr lang="uk-UA" dirty="0">
                <a:solidFill>
                  <a:schemeClr val="tx2"/>
                </a:solidFill>
                <a:latin typeface="Overpass Light"/>
                <a:cs typeface="Overpass Light"/>
              </a:rPr>
              <a:t>Організаційний розділ – хто і що робитиме, коли, як: і працівники, і керівники</a:t>
            </a:r>
            <a:endParaRPr lang="en-US" dirty="0">
              <a:solidFill>
                <a:schemeClr val="tx2"/>
              </a:solidFill>
              <a:latin typeface="Overpass Light"/>
              <a:cs typeface="Overpass Light"/>
            </a:endParaRPr>
          </a:p>
          <a:p>
            <a:pPr marL="920750" lvl="1" indent="-285750">
              <a:lnSpc>
                <a:spcPct val="110000"/>
              </a:lnSpc>
              <a:buClr>
                <a:schemeClr val="accent1"/>
              </a:buClr>
              <a:buSzPct val="65000"/>
              <a:buFont typeface="Lucida Grande"/>
              <a:buChar char="►"/>
            </a:pPr>
            <a:r>
              <a:rPr lang="uk-UA" dirty="0">
                <a:solidFill>
                  <a:schemeClr val="tx2"/>
                </a:solidFill>
                <a:latin typeface="Overpass Light"/>
                <a:cs typeface="Overpass Light"/>
              </a:rPr>
              <a:t>Розділ щодо механізмів роботи – як виконуватимуться конкретні функції чи дії, наприклад, оцінка ризиків (використайте контрольні переліки) чи розслідування</a:t>
            </a:r>
            <a:endParaRPr lang="en-US" dirty="0">
              <a:solidFill>
                <a:schemeClr val="tx2"/>
              </a:solidFill>
              <a:latin typeface="Overpass Light"/>
              <a:cs typeface="Overpass Light"/>
            </a:endParaRPr>
          </a:p>
          <a:p>
            <a:pPr lvl="1">
              <a:lnSpc>
                <a:spcPct val="80000"/>
              </a:lnSpc>
            </a:pPr>
            <a:endParaRPr lang="en-GB" b="1" dirty="0">
              <a:solidFill>
                <a:schemeClr val="tx2"/>
              </a:solidFill>
              <a:latin typeface="Overpass Light"/>
              <a:cs typeface="Overpass Light"/>
            </a:endParaRPr>
          </a:p>
          <a:p>
            <a:pPr marL="285750" indent="-285750" eaLnBrk="0" fontAlgn="base" hangingPunct="0">
              <a:lnSpc>
                <a:spcPct val="80000"/>
              </a:lnSpc>
              <a:spcBef>
                <a:spcPct val="0"/>
              </a:spcBef>
              <a:spcAft>
                <a:spcPct val="0"/>
              </a:spcAft>
              <a:buClr>
                <a:schemeClr val="accent2"/>
              </a:buClr>
              <a:buSzPct val="75000"/>
              <a:buFont typeface="Lucida Grande"/>
              <a:buChar char="►"/>
            </a:pPr>
            <a:r>
              <a:rPr lang="uk-UA" b="0" dirty="0">
                <a:cs typeface="Overpass Bold"/>
              </a:rPr>
              <a:t>Розроблену політику слід:</a:t>
            </a:r>
            <a:endParaRPr lang="en-GB" b="0" dirty="0">
              <a:solidFill>
                <a:srgbClr val="000000"/>
              </a:solidFill>
              <a:cs typeface="Overpass Bold"/>
            </a:endParaRPr>
          </a:p>
          <a:p>
            <a:pPr eaLnBrk="0" fontAlgn="base" hangingPunct="0">
              <a:lnSpc>
                <a:spcPct val="80000"/>
              </a:lnSpc>
              <a:spcBef>
                <a:spcPct val="0"/>
              </a:spcBef>
              <a:spcAft>
                <a:spcPct val="0"/>
              </a:spcAft>
              <a:buClr>
                <a:schemeClr val="accent2"/>
              </a:buClr>
            </a:pPr>
            <a:endParaRPr lang="en-GB" b="0" dirty="0">
              <a:solidFill>
                <a:schemeClr val="tx2"/>
              </a:solidFill>
              <a:latin typeface="Overpass Light"/>
              <a:cs typeface="Overpass Light"/>
            </a:endParaRPr>
          </a:p>
          <a:p>
            <a:pPr marL="920750" lvl="1" indent="-285750">
              <a:lnSpc>
                <a:spcPct val="80000"/>
              </a:lnSpc>
              <a:buClr>
                <a:schemeClr val="accent1"/>
              </a:buClr>
              <a:buSzPct val="65000"/>
              <a:buFont typeface="Lucida Grande"/>
              <a:buChar char="►"/>
            </a:pPr>
            <a:r>
              <a:rPr lang="uk-UA" dirty="0">
                <a:solidFill>
                  <a:schemeClr val="tx2"/>
                </a:solidFill>
                <a:latin typeface="Overpass Light"/>
                <a:cs typeface="Overpass Light"/>
              </a:rPr>
              <a:t>Підписати, датувати й поширити на всій території підприємства</a:t>
            </a:r>
          </a:p>
          <a:p>
            <a:pPr marL="920750" lvl="1" indent="-285750">
              <a:lnSpc>
                <a:spcPct val="80000"/>
              </a:lnSpc>
              <a:buClr>
                <a:schemeClr val="accent1"/>
              </a:buClr>
              <a:buSzPct val="65000"/>
              <a:buFont typeface="Lucida Grande"/>
              <a:buChar char="►"/>
            </a:pPr>
            <a:r>
              <a:rPr lang="uk-UA" dirty="0">
                <a:solidFill>
                  <a:schemeClr val="tx2"/>
                </a:solidFill>
                <a:latin typeface="Overpass Light"/>
                <a:cs typeface="Overpass Light"/>
              </a:rPr>
              <a:t>Заохочувати й детально пояснювати всім, зокрема новим працівникам</a:t>
            </a:r>
            <a:endParaRPr lang="en-US" dirty="0">
              <a:solidFill>
                <a:schemeClr val="tx2"/>
              </a:solidFill>
              <a:latin typeface="Overpass Light"/>
              <a:cs typeface="Overpass Light"/>
            </a:endParaRPr>
          </a:p>
          <a:p>
            <a:pPr marL="920750" lvl="1" indent="-285750">
              <a:lnSpc>
                <a:spcPct val="80000"/>
              </a:lnSpc>
              <a:buClr>
                <a:schemeClr val="accent1"/>
              </a:buClr>
              <a:buSzPct val="65000"/>
              <a:buFont typeface="Lucida Grande"/>
              <a:buChar char="►"/>
            </a:pPr>
            <a:r>
              <a:rPr lang="uk-UA" dirty="0">
                <a:solidFill>
                  <a:schemeClr val="tx2"/>
                </a:solidFill>
                <a:latin typeface="Overpass Light"/>
                <a:cs typeface="Overpass Light"/>
              </a:rPr>
              <a:t>Регулярно переглядати, оцінювати й оновлювати</a:t>
            </a:r>
            <a:endParaRPr lang="en-US" dirty="0">
              <a:solidFill>
                <a:schemeClr val="tx2"/>
              </a:solidFill>
              <a:latin typeface="Overpass Light"/>
              <a:cs typeface="Overpass Light"/>
            </a:endParaRPr>
          </a:p>
          <a:p>
            <a:pPr marL="920750" lvl="1" indent="-285750">
              <a:lnSpc>
                <a:spcPct val="80000"/>
              </a:lnSpc>
              <a:buClr>
                <a:schemeClr val="accent1"/>
              </a:buClr>
              <a:buFont typeface="Lucida Grande"/>
              <a:buChar char="►"/>
            </a:pPr>
            <a:endParaRPr lang="en-US"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149</a:t>
            </a:fld>
            <a:endParaRPr lang="en-GB"/>
          </a:p>
        </p:txBody>
      </p:sp>
    </p:spTree>
    <p:extLst>
      <p:ext uri="{BB962C8B-B14F-4D97-AF65-F5344CB8AC3E}">
        <p14:creationId xmlns:p14="http://schemas.microsoft.com/office/powerpoint/2010/main" val="2405769672"/>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7" y="1423195"/>
            <a:ext cx="10391869" cy="720000"/>
          </a:xfrm>
        </p:spPr>
        <p:txBody>
          <a:bodyPr/>
          <a:lstStyle/>
          <a:p>
            <a:r>
              <a:rPr lang="uk-UA" b="0" dirty="0"/>
              <a:t>Необхідні умови для реалізації політики з </a:t>
            </a:r>
            <a:r>
              <a:rPr lang="uk-UA" b="0" dirty="0" err="1"/>
              <a:t>БЗР</a:t>
            </a:r>
            <a:endParaRPr lang="es-ES" b="0" dirty="0"/>
          </a:p>
        </p:txBody>
      </p:sp>
      <p:sp>
        <p:nvSpPr>
          <p:cNvPr id="3" name="Marcador de contenido 2"/>
          <p:cNvSpPr>
            <a:spLocks noGrp="1"/>
          </p:cNvSpPr>
          <p:nvPr>
            <p:ph idx="1"/>
          </p:nvPr>
        </p:nvSpPr>
        <p:spPr>
          <a:xfrm>
            <a:off x="490538" y="2129333"/>
            <a:ext cx="9660459" cy="3790890"/>
          </a:xfrm>
        </p:spPr>
        <p:txBody>
          <a:bodyPr/>
          <a:lstStyle/>
          <a:p>
            <a:pPr marL="285750" indent="-285750" eaLnBrk="0" fontAlgn="base" hangingPunct="0">
              <a:lnSpc>
                <a:spcPct val="8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Спільна відповідальність і прихильність керівництва та працівників</a:t>
            </a:r>
            <a:endParaRPr lang="en-US" b="0" dirty="0">
              <a:solidFill>
                <a:schemeClr val="tx2"/>
              </a:solidFill>
              <a:latin typeface="Overpass Light"/>
              <a:cs typeface="Overpass Light"/>
            </a:endParaRPr>
          </a:p>
          <a:p>
            <a:pPr marL="285750" indent="-285750" eaLnBrk="0" fontAlgn="base" hangingPunct="0">
              <a:lnSpc>
                <a:spcPct val="80000"/>
              </a:lnSpc>
              <a:spcBef>
                <a:spcPct val="0"/>
              </a:spcBef>
              <a:spcAft>
                <a:spcPct val="0"/>
              </a:spcAft>
              <a:buClr>
                <a:schemeClr val="accent2"/>
              </a:buClr>
              <a:buFont typeface="Lucida Grande"/>
              <a:buChar char="►"/>
            </a:pPr>
            <a:endParaRPr lang="en-US" b="0" dirty="0">
              <a:solidFill>
                <a:schemeClr val="tx2"/>
              </a:solidFill>
              <a:latin typeface="Overpass Light"/>
              <a:cs typeface="Overpass Light"/>
            </a:endParaRPr>
          </a:p>
          <a:p>
            <a:pPr marL="920750" lvl="1" indent="-285750">
              <a:lnSpc>
                <a:spcPct val="80000"/>
              </a:lnSpc>
              <a:buClr>
                <a:schemeClr val="accent1"/>
              </a:buClr>
              <a:buSzPct val="65000"/>
              <a:buFont typeface="Lucida Grande"/>
              <a:buChar char="►"/>
            </a:pPr>
            <a:r>
              <a:rPr lang="uk-UA" dirty="0">
                <a:solidFill>
                  <a:schemeClr val="tx2"/>
                </a:solidFill>
                <a:latin typeface="Overpass Light"/>
                <a:cs typeface="Overpass Light"/>
              </a:rPr>
              <a:t>У політиці слід визначити обов’язки та підзвітність</a:t>
            </a:r>
            <a:endParaRPr lang="en-US" dirty="0">
              <a:solidFill>
                <a:schemeClr val="tx2"/>
              </a:solidFill>
              <a:latin typeface="Overpass Light"/>
              <a:cs typeface="Overpass Light"/>
            </a:endParaRPr>
          </a:p>
          <a:p>
            <a:pPr marL="285750" indent="-285750" eaLnBrk="0" fontAlgn="base" hangingPunct="0">
              <a:lnSpc>
                <a:spcPct val="20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Належні ресурси та засоби, зокрема робочий час працівників і керівників</a:t>
            </a:r>
            <a:endParaRPr lang="en-US" b="0" dirty="0">
              <a:solidFill>
                <a:schemeClr val="tx2"/>
              </a:solidFill>
              <a:latin typeface="Overpass Light"/>
              <a:cs typeface="Overpass Light"/>
            </a:endParaRPr>
          </a:p>
          <a:p>
            <a:pPr marL="285750" indent="-285750" eaLnBrk="0" fontAlgn="base" hangingPunct="0">
              <a:lnSpc>
                <a:spcPct val="20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Навчання з </a:t>
            </a:r>
            <a:r>
              <a:rPr lang="uk-UA" b="0" dirty="0" err="1">
                <a:solidFill>
                  <a:schemeClr val="tx2"/>
                </a:solidFill>
                <a:latin typeface="Overpass Light"/>
                <a:cs typeface="Overpass Light"/>
              </a:rPr>
              <a:t>БЗР</a:t>
            </a:r>
            <a:r>
              <a:rPr lang="uk-UA" b="0" dirty="0">
                <a:solidFill>
                  <a:schemeClr val="tx2"/>
                </a:solidFill>
                <a:latin typeface="Overpass Light"/>
                <a:cs typeface="Overpass Light"/>
              </a:rPr>
              <a:t>, особливо членів </a:t>
            </a:r>
            <a:r>
              <a:rPr lang="uk-UA" b="0" dirty="0" err="1">
                <a:solidFill>
                  <a:schemeClr val="tx2"/>
                </a:solidFill>
                <a:latin typeface="Overpass Light"/>
                <a:cs typeface="Overpass Light"/>
              </a:rPr>
              <a:t>СКБЗ</a:t>
            </a:r>
            <a:endParaRPr lang="en-US" b="0" dirty="0">
              <a:solidFill>
                <a:schemeClr val="tx2"/>
              </a:solidFill>
              <a:latin typeface="Overpass Light"/>
              <a:cs typeface="Overpass Light"/>
            </a:endParaRPr>
          </a:p>
          <a:p>
            <a:pPr marL="285750" indent="-285750" eaLnBrk="0" fontAlgn="base" hangingPunct="0">
              <a:lnSpc>
                <a:spcPct val="20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Система повідомлення про нещасні випадки/аварійні ситуації і документація щодо перевірок, нещасних випадків тощо</a:t>
            </a:r>
            <a:endParaRPr lang="en-US" b="0" dirty="0">
              <a:solidFill>
                <a:schemeClr val="tx2"/>
              </a:solidFill>
              <a:latin typeface="Overpass Light"/>
              <a:cs typeface="Overpass Light"/>
            </a:endParaRPr>
          </a:p>
          <a:p>
            <a:pPr marL="285750" indent="-285750" eaLnBrk="0" fontAlgn="base" hangingPunct="0">
              <a:lnSpc>
                <a:spcPct val="200000"/>
              </a:lnSpc>
              <a:spcBef>
                <a:spcPct val="0"/>
              </a:spcBef>
              <a:spcAft>
                <a:spcPct val="0"/>
              </a:spcAft>
              <a:buClr>
                <a:schemeClr val="accent2"/>
              </a:buClr>
              <a:buSzPct val="75000"/>
              <a:buFont typeface="Lucida Grande"/>
              <a:buChar char="►"/>
            </a:pPr>
            <a:r>
              <a:rPr lang="uk-UA" b="0" dirty="0">
                <a:solidFill>
                  <a:schemeClr val="tx2"/>
                </a:solidFill>
                <a:latin typeface="Overpass Light"/>
                <a:cs typeface="Overpass Light"/>
              </a:rPr>
              <a:t>Сукупність погоджених стандартів безпеки</a:t>
            </a:r>
            <a:endParaRPr lang="en-US"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150</a:t>
            </a:fld>
            <a:endParaRPr lang="en-GB"/>
          </a:p>
        </p:txBody>
      </p:sp>
    </p:spTree>
    <p:extLst>
      <p:ext uri="{BB962C8B-B14F-4D97-AF65-F5344CB8AC3E}">
        <p14:creationId xmlns:p14="http://schemas.microsoft.com/office/powerpoint/2010/main" val="3087311161"/>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18836"/>
            <a:ext cx="11210924" cy="720000"/>
          </a:xfrm>
        </p:spPr>
        <p:txBody>
          <a:bodyPr/>
          <a:lstStyle/>
          <a:p>
            <a:r>
              <a:rPr lang="uk-UA" b="0" dirty="0"/>
              <a:t>Вам необхідно буде</a:t>
            </a:r>
            <a:endParaRPr lang="en-U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151</a:t>
            </a:fld>
            <a:endParaRPr lang="en-GB"/>
          </a:p>
        </p:txBody>
      </p:sp>
      <p:sp>
        <p:nvSpPr>
          <p:cNvPr id="9" name="CuadroTexto 8"/>
          <p:cNvSpPr txBox="1"/>
          <p:nvPr/>
        </p:nvSpPr>
        <p:spPr>
          <a:xfrm>
            <a:off x="480124" y="1943871"/>
            <a:ext cx="7413402" cy="4287456"/>
          </a:xfrm>
          <a:prstGeom prst="rect">
            <a:avLst/>
          </a:prstGeom>
          <a:noFill/>
        </p:spPr>
        <p:txBody>
          <a:bodyPr wrap="square" rtlCol="0">
            <a:spAutoFit/>
          </a:bodyPr>
          <a:lstStyle/>
          <a:p>
            <a:pPr marL="285750" indent="-285750">
              <a:lnSpc>
                <a:spcPct val="120000"/>
              </a:lnSpc>
              <a:buClr>
                <a:schemeClr val="accent2"/>
              </a:buClr>
              <a:buSzPct val="75000"/>
              <a:buFont typeface="Lucida Grande"/>
              <a:buChar char="►"/>
              <a:defRPr/>
            </a:pPr>
            <a:r>
              <a:rPr lang="uk-UA" altLang="en-US" dirty="0">
                <a:solidFill>
                  <a:schemeClr val="tx2"/>
                </a:solidFill>
                <a:latin typeface="Overpass Light"/>
                <a:cs typeface="Overpass Light"/>
              </a:rPr>
              <a:t>Підтримувати контакт</a:t>
            </a:r>
            <a:endParaRPr lang="en-US" altLang="en-US" dirty="0">
              <a:solidFill>
                <a:schemeClr val="tx2"/>
              </a:solidFill>
              <a:latin typeface="Overpass Light"/>
              <a:cs typeface="Overpass Light"/>
            </a:endParaRPr>
          </a:p>
          <a:p>
            <a:pPr marL="285750" indent="-285750">
              <a:lnSpc>
                <a:spcPct val="120000"/>
              </a:lnSpc>
              <a:buClr>
                <a:schemeClr val="accent2"/>
              </a:buClr>
              <a:buSzPct val="75000"/>
              <a:buFont typeface="Lucida Grande"/>
              <a:buChar char="►"/>
              <a:defRPr/>
            </a:pPr>
            <a:r>
              <a:rPr lang="uk-UA" dirty="0">
                <a:solidFill>
                  <a:schemeClr val="tx2"/>
                </a:solidFill>
                <a:latin typeface="Overpass Light"/>
                <a:cs typeface="Overpass Light"/>
              </a:rPr>
              <a:t>Застосувати в політиці правила звітування, збирання даних про нещасні випадки та захворювання, екстрені процедури та заходи</a:t>
            </a:r>
            <a:br>
              <a:rPr lang="en-US" dirty="0">
                <a:solidFill>
                  <a:schemeClr val="tx2"/>
                </a:solidFill>
                <a:latin typeface="Overpass Light"/>
                <a:cs typeface="Overpass Light"/>
              </a:rPr>
            </a:br>
            <a:r>
              <a:rPr lang="uk-UA" dirty="0">
                <a:solidFill>
                  <a:schemeClr val="tx2"/>
                </a:solidFill>
                <a:latin typeface="Overpass Light"/>
                <a:cs typeface="Overpass Light"/>
              </a:rPr>
              <a:t>з контролю</a:t>
            </a:r>
          </a:p>
          <a:p>
            <a:pPr marL="285750" indent="-285750">
              <a:lnSpc>
                <a:spcPct val="120000"/>
              </a:lnSpc>
              <a:buClr>
                <a:schemeClr val="accent2"/>
              </a:buClr>
              <a:buSzPct val="75000"/>
              <a:buFont typeface="Lucida Grande"/>
              <a:buChar char="►"/>
              <a:defRPr/>
            </a:pPr>
            <a:r>
              <a:rPr lang="uk-UA" dirty="0">
                <a:solidFill>
                  <a:schemeClr val="tx2"/>
                </a:solidFill>
                <a:latin typeface="Overpass Light"/>
                <a:cs typeface="Overpass Light"/>
              </a:rPr>
              <a:t>Провести початкову оцінку ризиків і використати її результати як орієнтир для вимірювання досягнення цілей</a:t>
            </a:r>
            <a:endParaRPr lang="en-US" dirty="0">
              <a:solidFill>
                <a:schemeClr val="tx2"/>
              </a:solidFill>
              <a:latin typeface="Overpass Light"/>
              <a:cs typeface="Overpass Light"/>
            </a:endParaRPr>
          </a:p>
          <a:p>
            <a:pPr marL="285750" indent="-285750">
              <a:lnSpc>
                <a:spcPct val="120000"/>
              </a:lnSpc>
              <a:buClr>
                <a:schemeClr val="accent2"/>
              </a:buClr>
              <a:buSzPct val="75000"/>
              <a:buFont typeface="Lucida Grande"/>
              <a:buChar char="►"/>
              <a:defRPr/>
            </a:pPr>
            <a:r>
              <a:rPr lang="uk-UA" dirty="0">
                <a:solidFill>
                  <a:schemeClr val="tx2"/>
                </a:solidFill>
                <a:latin typeface="Overpass Light"/>
                <a:cs typeface="Overpass Light"/>
              </a:rPr>
              <a:t>Установити пріоритети зменшення ризиків і реалістичні строки</a:t>
            </a:r>
            <a:endParaRPr lang="en-US" dirty="0">
              <a:solidFill>
                <a:schemeClr val="tx2"/>
              </a:solidFill>
              <a:latin typeface="Overpass Light"/>
              <a:cs typeface="Overpass Light"/>
            </a:endParaRPr>
          </a:p>
          <a:p>
            <a:pPr marL="285750" indent="-285750">
              <a:lnSpc>
                <a:spcPct val="120000"/>
              </a:lnSpc>
              <a:buClr>
                <a:schemeClr val="accent2"/>
              </a:buClr>
              <a:buSzPct val="75000"/>
              <a:buFont typeface="Lucida Grande"/>
              <a:buChar char="►"/>
              <a:defRPr/>
            </a:pPr>
            <a:r>
              <a:rPr lang="uk-UA" dirty="0">
                <a:solidFill>
                  <a:schemeClr val="tx2"/>
                </a:solidFill>
                <a:latin typeface="Overpass Light"/>
                <a:cs typeface="Overpass Light"/>
              </a:rPr>
              <a:t>Провести інспектування робочих місць і здійснити нагляд за станом здоров’я</a:t>
            </a:r>
            <a:endParaRPr lang="en-US" dirty="0">
              <a:solidFill>
                <a:schemeClr val="tx2"/>
              </a:solidFill>
              <a:latin typeface="Overpass Light"/>
              <a:cs typeface="Overpass Light"/>
            </a:endParaRPr>
          </a:p>
          <a:p>
            <a:pPr>
              <a:buNone/>
            </a:pPr>
            <a:endParaRPr lang="en-US" dirty="0">
              <a:solidFill>
                <a:schemeClr val="tx2"/>
              </a:solidFill>
              <a:latin typeface="Overpass Light"/>
              <a:cs typeface="Overpass Light"/>
            </a:endParaRPr>
          </a:p>
          <a:p>
            <a:pPr indent="2513013">
              <a:buNone/>
            </a:pPr>
            <a:r>
              <a:rPr lang="uk-UA" dirty="0">
                <a:solidFill>
                  <a:schemeClr val="tx2"/>
                </a:solidFill>
                <a:latin typeface="Overpass Bold"/>
                <a:cs typeface="Overpass Bold"/>
              </a:rPr>
              <a:t>Кожний відповідає за щоденну 			             реалізацію цієї політики</a:t>
            </a:r>
            <a:endParaRPr lang="en-US" dirty="0">
              <a:solidFill>
                <a:schemeClr val="tx2"/>
              </a:solidFill>
              <a:latin typeface="Overpass Bold"/>
              <a:cs typeface="Overpass Bold"/>
            </a:endParaRPr>
          </a:p>
          <a:p>
            <a:pPr marL="285750" indent="-285750">
              <a:lnSpc>
                <a:spcPct val="150000"/>
              </a:lnSpc>
              <a:buClr>
                <a:schemeClr val="accent2"/>
              </a:buClr>
              <a:buFont typeface="Lucida Grande"/>
              <a:buChar char="►"/>
              <a:defRPr/>
            </a:pPr>
            <a:endParaRPr lang="en-GB" dirty="0">
              <a:latin typeface="Overpass Light"/>
              <a:cs typeface="Overpass Light"/>
            </a:endParaRPr>
          </a:p>
        </p:txBody>
      </p:sp>
      <p:pic>
        <p:nvPicPr>
          <p:cNvPr id="7" name="Imagen 6" descr="151_slide-ilu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93526" y="2143195"/>
            <a:ext cx="4152964" cy="3590179"/>
          </a:xfrm>
          <a:prstGeom prst="rect">
            <a:avLst/>
          </a:prstGeom>
        </p:spPr>
      </p:pic>
      <p:pic>
        <p:nvPicPr>
          <p:cNvPr id="20" name="Imagen 19" descr="comillas.psd"/>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78171" y="5158089"/>
            <a:ext cx="483405" cy="421529"/>
          </a:xfrm>
          <a:prstGeom prst="rect">
            <a:avLst/>
          </a:prstGeom>
        </p:spPr>
      </p:pic>
    </p:spTree>
    <p:extLst>
      <p:ext uri="{BB962C8B-B14F-4D97-AF65-F5344CB8AC3E}">
        <p14:creationId xmlns:p14="http://schemas.microsoft.com/office/powerpoint/2010/main" val="3384052587"/>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Розкажіть усім про вашу політику з </a:t>
            </a:r>
            <a:r>
              <a:rPr lang="uk-UA" b="0" dirty="0" err="1"/>
              <a:t>БЗР</a:t>
            </a:r>
            <a:r>
              <a:rPr lang="uk-UA" b="0" dirty="0"/>
              <a:t> та пропагуйте стандарти </a:t>
            </a:r>
            <a:r>
              <a:rPr lang="uk-UA" b="0" dirty="0" err="1"/>
              <a:t>БЗР</a:t>
            </a:r>
            <a:endParaRPr lang="en-U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152</a:t>
            </a:fld>
            <a:endParaRPr lang="en-GB"/>
          </a:p>
        </p:txBody>
      </p:sp>
      <p:sp>
        <p:nvSpPr>
          <p:cNvPr id="9" name="CuadroTexto 8"/>
          <p:cNvSpPr txBox="1"/>
          <p:nvPr/>
        </p:nvSpPr>
        <p:spPr>
          <a:xfrm>
            <a:off x="558799" y="2166345"/>
            <a:ext cx="9601482" cy="3037113"/>
          </a:xfrm>
          <a:prstGeom prst="rect">
            <a:avLst/>
          </a:prstGeom>
          <a:noFill/>
        </p:spPr>
        <p:txBody>
          <a:bodyPr wrap="square" rtlCol="0">
            <a:spAutoFit/>
          </a:bodyPr>
          <a:lstStyle/>
          <a:p>
            <a:pPr marL="285750" indent="-285750">
              <a:lnSpc>
                <a:spcPct val="120000"/>
              </a:lnSpc>
              <a:spcAft>
                <a:spcPts val="600"/>
              </a:spcAft>
              <a:buClr>
                <a:schemeClr val="accent2"/>
              </a:buClr>
              <a:buSzPct val="75000"/>
              <a:buFont typeface="Lucida Grande"/>
              <a:buChar char="►"/>
              <a:defRPr/>
            </a:pPr>
            <a:r>
              <a:rPr lang="uk-UA" dirty="0">
                <a:solidFill>
                  <a:schemeClr val="tx2"/>
                </a:solidFill>
                <a:latin typeface="Overpass Light"/>
                <a:cs typeface="Overpass Light"/>
              </a:rPr>
              <a:t>Усім працівникам – учням, неоплачуваним стажерам, адміністрації, новим працівникам і безпосереднім керівникам – необхідно розуміти цю політику та відповідні процедури</a:t>
            </a:r>
            <a:endParaRPr lang="en-GB" dirty="0">
              <a:solidFill>
                <a:schemeClr val="tx2"/>
              </a:solidFill>
              <a:latin typeface="Overpass Light"/>
              <a:cs typeface="Overpass Light"/>
            </a:endParaRPr>
          </a:p>
          <a:p>
            <a:pPr marL="285750" indent="-285750">
              <a:lnSpc>
                <a:spcPct val="120000"/>
              </a:lnSpc>
              <a:spcAft>
                <a:spcPts val="600"/>
              </a:spcAft>
              <a:buClr>
                <a:schemeClr val="accent2"/>
              </a:buClr>
              <a:buSzPct val="75000"/>
              <a:buFont typeface="Lucida Grande"/>
              <a:buChar char="►"/>
              <a:defRPr/>
            </a:pPr>
            <a:r>
              <a:rPr lang="uk-UA" dirty="0">
                <a:solidFill>
                  <a:schemeClr val="tx2"/>
                </a:solidFill>
                <a:latin typeface="Overpass Light"/>
                <a:cs typeface="Overpass Light"/>
              </a:rPr>
              <a:t>Копії політики з БЗР повинні бути розміщені на дошках оголошень, щоб її бачив кожен</a:t>
            </a:r>
            <a:endParaRPr lang="en-GB" dirty="0">
              <a:solidFill>
                <a:schemeClr val="tx2"/>
              </a:solidFill>
              <a:latin typeface="Overpass Light"/>
              <a:cs typeface="Overpass Light"/>
            </a:endParaRPr>
          </a:p>
          <a:p>
            <a:pPr marL="285750" indent="-285750">
              <a:lnSpc>
                <a:spcPct val="120000"/>
              </a:lnSpc>
              <a:spcAft>
                <a:spcPts val="600"/>
              </a:spcAft>
              <a:buClr>
                <a:schemeClr val="accent2"/>
              </a:buClr>
              <a:buSzPct val="75000"/>
              <a:buFont typeface="Lucida Grande"/>
              <a:buChar char="►"/>
              <a:defRPr/>
            </a:pPr>
            <a:r>
              <a:rPr lang="uk-UA" dirty="0">
                <a:solidFill>
                  <a:schemeClr val="tx2"/>
                </a:solidFill>
                <a:latin typeface="Overpass Light"/>
                <a:cs typeface="Overpass Light"/>
              </a:rPr>
              <a:t>Роздайте копії політики з </a:t>
            </a:r>
            <a:r>
              <a:rPr lang="uk-UA" dirty="0" err="1">
                <a:solidFill>
                  <a:schemeClr val="tx2"/>
                </a:solidFill>
                <a:latin typeface="Overpass Light"/>
                <a:cs typeface="Overpass Light"/>
              </a:rPr>
              <a:t>БЗР</a:t>
            </a:r>
            <a:r>
              <a:rPr lang="uk-UA" dirty="0">
                <a:solidFill>
                  <a:schemeClr val="tx2"/>
                </a:solidFill>
                <a:latin typeface="Overpass Light"/>
                <a:cs typeface="Overpass Light"/>
              </a:rPr>
              <a:t> членам </a:t>
            </a:r>
            <a:r>
              <a:rPr lang="uk-UA" dirty="0" err="1">
                <a:solidFill>
                  <a:schemeClr val="tx2"/>
                </a:solidFill>
                <a:latin typeface="Overpass Light"/>
                <a:cs typeface="Overpass Light"/>
              </a:rPr>
              <a:t>СКБЗ</a:t>
            </a:r>
            <a:r>
              <a:rPr lang="uk-UA" dirty="0">
                <a:solidFill>
                  <a:schemeClr val="tx2"/>
                </a:solidFill>
                <a:latin typeface="Overpass Light"/>
                <a:cs typeface="Overpass Light"/>
              </a:rPr>
              <a:t>, відповідним стороннім органам і представницьким групам (профспілкам/об’єднанням працівників)</a:t>
            </a:r>
            <a:endParaRPr lang="en-GB" dirty="0">
              <a:solidFill>
                <a:schemeClr val="tx2"/>
              </a:solidFill>
              <a:latin typeface="Overpass Light"/>
              <a:cs typeface="Overpass Light"/>
            </a:endParaRPr>
          </a:p>
          <a:p>
            <a:pPr marL="285750" indent="-285750">
              <a:lnSpc>
                <a:spcPct val="120000"/>
              </a:lnSpc>
              <a:spcAft>
                <a:spcPts val="600"/>
              </a:spcAft>
              <a:buClr>
                <a:schemeClr val="accent2"/>
              </a:buClr>
              <a:buSzPct val="75000"/>
              <a:buFont typeface="Lucida Grande"/>
              <a:buChar char="►"/>
              <a:defRPr/>
            </a:pPr>
            <a:r>
              <a:rPr lang="uk-UA" dirty="0">
                <a:solidFill>
                  <a:schemeClr val="tx2"/>
                </a:solidFill>
                <a:latin typeface="Overpass Light"/>
                <a:cs typeface="Overpass Light"/>
              </a:rPr>
              <a:t>Пропагуйте необхідність додержання цієї політики за допомогою зустрічей, плакатів і листівок</a:t>
            </a:r>
            <a:endParaRPr lang="en-GB" dirty="0">
              <a:solidFill>
                <a:schemeClr val="tx2"/>
              </a:solidFill>
              <a:latin typeface="Overpass Light"/>
              <a:cs typeface="Overpass Light"/>
            </a:endParaRPr>
          </a:p>
          <a:p>
            <a:pPr marL="285750" indent="-285750">
              <a:lnSpc>
                <a:spcPct val="120000"/>
              </a:lnSpc>
              <a:spcAft>
                <a:spcPts val="600"/>
              </a:spcAft>
              <a:buClr>
                <a:schemeClr val="accent2"/>
              </a:buClr>
              <a:buSzPct val="75000"/>
              <a:buFont typeface="Lucida Grande"/>
              <a:buChar char="►"/>
              <a:defRPr/>
            </a:pPr>
            <a:r>
              <a:rPr lang="uk-UA" dirty="0">
                <a:solidFill>
                  <a:schemeClr val="tx2"/>
                </a:solidFill>
                <a:latin typeface="Overpass Light"/>
                <a:cs typeface="Overpass Light"/>
              </a:rPr>
              <a:t>Може знадобитися перекласти політику для мігрантів або інших працівників</a:t>
            </a:r>
            <a:endParaRPr lang="en-US" dirty="0">
              <a:solidFill>
                <a:schemeClr val="tx2"/>
              </a:solidFill>
              <a:latin typeface="Overpass Light"/>
              <a:cs typeface="Overpass Light"/>
            </a:endParaRPr>
          </a:p>
        </p:txBody>
      </p:sp>
    </p:spTree>
    <p:extLst>
      <p:ext uri="{BB962C8B-B14F-4D97-AF65-F5344CB8AC3E}">
        <p14:creationId xmlns:p14="http://schemas.microsoft.com/office/powerpoint/2010/main" val="2491455418"/>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Marcador de fecha 1"/>
          <p:cNvSpPr>
            <a:spLocks noGrp="1"/>
          </p:cNvSpPr>
          <p:nvPr>
            <p:ph type="dt" sz="half" idx="10"/>
          </p:nvPr>
        </p:nvSpPr>
        <p:spPr/>
        <p:txBody>
          <a:bodyPr/>
          <a:lstStyle/>
          <a:p>
            <a:r>
              <a:rPr lang="en-GB"/>
              <a:t>Date: Monday / 01 / October / 2019</a:t>
            </a:r>
          </a:p>
        </p:txBody>
      </p:sp>
      <p:sp>
        <p:nvSpPr>
          <p:cNvPr id="3"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153</a:t>
            </a:fld>
            <a:endParaRPr lang="en-GB"/>
          </a:p>
        </p:txBody>
      </p:sp>
      <p:sp>
        <p:nvSpPr>
          <p:cNvPr id="5" name="Title 1"/>
          <p:cNvSpPr txBox="1">
            <a:spLocks/>
          </p:cNvSpPr>
          <p:nvPr/>
        </p:nvSpPr>
        <p:spPr>
          <a:xfrm>
            <a:off x="427750" y="1365320"/>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Пропагування політики з </a:t>
            </a:r>
            <a:r>
              <a:rPr lang="uk-UA" b="0" dirty="0" err="1"/>
              <a:t>БЗР</a:t>
            </a:r>
            <a:endParaRPr lang="en-GB" b="0" dirty="0"/>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Date: Monday / 01 / October / 2019</a:t>
            </a:r>
          </a:p>
        </p:txBody>
      </p:sp>
      <p:sp>
        <p:nvSpPr>
          <p:cNvPr id="8" name="Footer Placeholder 5"/>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9" name="Imagen 8" descr="153_slide_promotions.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87500" y="2407622"/>
            <a:ext cx="9000744" cy="35173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75160285"/>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ángulo 6"/>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90538" y="1434770"/>
            <a:ext cx="11210924" cy="720000"/>
          </a:xfrm>
        </p:spPr>
        <p:txBody>
          <a:bodyPr/>
          <a:lstStyle/>
          <a:p>
            <a:r>
              <a:rPr lang="uk-UA" b="0" dirty="0"/>
              <a:t>Участь працівників: спільний комітет із безпеки та здоров’я (</a:t>
            </a:r>
            <a:r>
              <a:rPr lang="uk-UA" b="0" dirty="0" err="1"/>
              <a:t>СКБЗ</a:t>
            </a:r>
            <a:r>
              <a:rPr lang="en-US" b="0" dirty="0"/>
              <a:t>)</a:t>
            </a: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154</a:t>
            </a:fld>
            <a:endParaRPr lang="en-GB"/>
          </a:p>
        </p:txBody>
      </p:sp>
      <p:sp>
        <p:nvSpPr>
          <p:cNvPr id="9" name="CuadroTexto 8"/>
          <p:cNvSpPr txBox="1"/>
          <p:nvPr/>
        </p:nvSpPr>
        <p:spPr>
          <a:xfrm>
            <a:off x="558799" y="2015747"/>
            <a:ext cx="6964746" cy="3778855"/>
          </a:xfrm>
          <a:prstGeom prst="rect">
            <a:avLst/>
          </a:prstGeom>
          <a:noFill/>
        </p:spPr>
        <p:txBody>
          <a:bodyPr wrap="square" rtlCol="0">
            <a:spAutoFit/>
          </a:bodyPr>
          <a:lstStyle/>
          <a:p>
            <a:pPr marL="285750" indent="-285750">
              <a:lnSpc>
                <a:spcPct val="120000"/>
              </a:lnSpc>
              <a:spcAft>
                <a:spcPts val="600"/>
              </a:spcAft>
              <a:buClr>
                <a:schemeClr val="accent2"/>
              </a:buClr>
              <a:buSzPct val="75000"/>
              <a:buFont typeface="Lucida Grande"/>
              <a:buChar char="►"/>
              <a:defRPr/>
            </a:pPr>
            <a:r>
              <a:rPr lang="uk-UA" dirty="0">
                <a:solidFill>
                  <a:schemeClr val="tx2"/>
                </a:solidFill>
                <a:latin typeface="Overpass Light"/>
                <a:cs typeface="Overpass Light"/>
              </a:rPr>
              <a:t>Комітет, що складається з рівної кількості представників працівників і керівництва</a:t>
            </a:r>
            <a:endParaRPr lang="en-US" dirty="0">
              <a:solidFill>
                <a:schemeClr val="tx2"/>
              </a:solidFill>
              <a:latin typeface="Overpass Light"/>
              <a:cs typeface="Overpass Light"/>
            </a:endParaRPr>
          </a:p>
          <a:p>
            <a:pPr marL="285750" indent="-285750">
              <a:lnSpc>
                <a:spcPct val="120000"/>
              </a:lnSpc>
              <a:spcAft>
                <a:spcPts val="600"/>
              </a:spcAft>
              <a:buClr>
                <a:schemeClr val="accent2"/>
              </a:buClr>
              <a:buSzPct val="75000"/>
              <a:buFont typeface="Lucida Grande"/>
              <a:buChar char="►"/>
              <a:defRPr/>
            </a:pPr>
            <a:r>
              <a:rPr lang="uk-UA" dirty="0">
                <a:solidFill>
                  <a:schemeClr val="tx2"/>
                </a:solidFill>
                <a:latin typeface="Overpass Light"/>
                <a:cs typeface="Overpass Light"/>
              </a:rPr>
              <a:t>Працівники повинні висунути своїх представників або призначити їх на добровільних засадах</a:t>
            </a:r>
            <a:endParaRPr lang="en-US" dirty="0">
              <a:solidFill>
                <a:schemeClr val="tx2"/>
              </a:solidFill>
              <a:latin typeface="Overpass Light"/>
              <a:cs typeface="Overpass Light"/>
            </a:endParaRPr>
          </a:p>
          <a:p>
            <a:pPr marL="285750" indent="-285750">
              <a:lnSpc>
                <a:spcPct val="120000"/>
              </a:lnSpc>
              <a:spcAft>
                <a:spcPts val="600"/>
              </a:spcAft>
              <a:buClr>
                <a:schemeClr val="accent2"/>
              </a:buClr>
              <a:buSzPct val="75000"/>
              <a:buFont typeface="Lucida Grande"/>
              <a:buChar char="►"/>
              <a:defRPr/>
            </a:pPr>
            <a:r>
              <a:rPr lang="uk-UA" dirty="0">
                <a:solidFill>
                  <a:schemeClr val="tx2"/>
                </a:solidFill>
                <a:latin typeface="Overpass Light"/>
                <a:cs typeface="Overpass Light"/>
              </a:rPr>
              <a:t>Головна мета – консультуватися з питань політики, проводити оцінку ризиків і пропонувати рішення керівництву</a:t>
            </a:r>
            <a:endParaRPr lang="en-US" dirty="0">
              <a:solidFill>
                <a:schemeClr val="tx2"/>
              </a:solidFill>
              <a:latin typeface="Overpass Light"/>
              <a:cs typeface="Overpass Light"/>
            </a:endParaRPr>
          </a:p>
          <a:p>
            <a:pPr marL="285750" indent="-285750">
              <a:lnSpc>
                <a:spcPct val="120000"/>
              </a:lnSpc>
              <a:spcAft>
                <a:spcPts val="600"/>
              </a:spcAft>
              <a:buClr>
                <a:schemeClr val="accent2"/>
              </a:buClr>
              <a:buSzPct val="75000"/>
              <a:buFont typeface="Lucida Grande"/>
              <a:buChar char="►"/>
              <a:defRPr/>
            </a:pPr>
            <a:r>
              <a:rPr lang="uk-UA" dirty="0">
                <a:solidFill>
                  <a:schemeClr val="tx2"/>
                </a:solidFill>
                <a:latin typeface="Overpass Light"/>
                <a:cs typeface="Overpass Light"/>
              </a:rPr>
              <a:t>Забезпечує оперативний облік нещасних випадків і розслідує тяжкі травми/захворювання або смертельні випадки на роботі</a:t>
            </a:r>
          </a:p>
          <a:p>
            <a:pPr marL="285750" indent="-285750">
              <a:lnSpc>
                <a:spcPct val="120000"/>
              </a:lnSpc>
              <a:spcAft>
                <a:spcPts val="600"/>
              </a:spcAft>
              <a:buClr>
                <a:schemeClr val="accent2"/>
              </a:buClr>
              <a:buSzPct val="75000"/>
              <a:buFont typeface="Lucida Grande"/>
              <a:buChar char="►"/>
              <a:defRPr/>
            </a:pPr>
            <a:r>
              <a:rPr lang="uk-UA" dirty="0">
                <a:solidFill>
                  <a:schemeClr val="tx2"/>
                </a:solidFill>
                <a:latin typeface="Overpass Light"/>
                <a:cs typeface="Overpass Light"/>
              </a:rPr>
              <a:t>Проводить засідання мінімум раз на три місяці</a:t>
            </a:r>
            <a:endParaRPr lang="en-CA" dirty="0">
              <a:solidFill>
                <a:schemeClr val="tx2"/>
              </a:solidFill>
              <a:latin typeface="Overpass Light"/>
              <a:cs typeface="Overpass Light"/>
            </a:endParaRPr>
          </a:p>
          <a:p>
            <a:pPr marL="285750" indent="-285750">
              <a:lnSpc>
                <a:spcPct val="120000"/>
              </a:lnSpc>
              <a:spcAft>
                <a:spcPts val="600"/>
              </a:spcAft>
              <a:buClr>
                <a:schemeClr val="accent2"/>
              </a:buClr>
              <a:buSzPct val="75000"/>
              <a:buFont typeface="Lucida Grande"/>
              <a:buChar char="►"/>
              <a:defRPr/>
            </a:pPr>
            <a:r>
              <a:rPr lang="uk-UA" dirty="0">
                <a:solidFill>
                  <a:schemeClr val="tx2"/>
                </a:solidFill>
                <a:latin typeface="Overpass Light"/>
                <a:cs typeface="Overpass Light"/>
              </a:rPr>
              <a:t>Щорічно оцінює політику з </a:t>
            </a:r>
            <a:r>
              <a:rPr lang="uk-UA" dirty="0" err="1">
                <a:solidFill>
                  <a:schemeClr val="tx2"/>
                </a:solidFill>
                <a:latin typeface="Overpass Light"/>
                <a:cs typeface="Overpass Light"/>
              </a:rPr>
              <a:t>БЗР</a:t>
            </a:r>
            <a:r>
              <a:rPr lang="uk-UA" dirty="0">
                <a:solidFill>
                  <a:schemeClr val="tx2"/>
                </a:solidFill>
                <a:latin typeface="Overpass Light"/>
                <a:cs typeface="Overpass Light"/>
              </a:rPr>
              <a:t> і стан її виконання</a:t>
            </a:r>
            <a:endParaRPr lang="en-US" dirty="0">
              <a:solidFill>
                <a:schemeClr val="tx2"/>
              </a:solidFill>
              <a:latin typeface="Overpass Light"/>
              <a:cs typeface="Overpass Light"/>
            </a:endParaRPr>
          </a:p>
        </p:txBody>
      </p:sp>
      <p:pic>
        <p:nvPicPr>
          <p:cNvPr id="8" name="Imagen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69877" y="2825755"/>
            <a:ext cx="3189930" cy="22725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23495511"/>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Організація</a:t>
            </a:r>
            <a:endParaRPr lang="en-U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155</a:t>
            </a:fld>
            <a:endParaRPr lang="en-GB"/>
          </a:p>
        </p:txBody>
      </p:sp>
      <p:sp>
        <p:nvSpPr>
          <p:cNvPr id="9" name="CuadroTexto 8"/>
          <p:cNvSpPr txBox="1"/>
          <p:nvPr/>
        </p:nvSpPr>
        <p:spPr>
          <a:xfrm>
            <a:off x="558799" y="2015747"/>
            <a:ext cx="10448726" cy="3855799"/>
          </a:xfrm>
          <a:prstGeom prst="rect">
            <a:avLst/>
          </a:prstGeom>
          <a:noFill/>
        </p:spPr>
        <p:txBody>
          <a:bodyPr wrap="square" rtlCol="0">
            <a:spAutoFit/>
          </a:bodyPr>
          <a:lstStyle/>
          <a:p>
            <a:pPr marL="285750" indent="-285750">
              <a:lnSpc>
                <a:spcPct val="120000"/>
              </a:lnSpc>
              <a:spcAft>
                <a:spcPts val="1200"/>
              </a:spcAft>
              <a:buClr>
                <a:schemeClr val="accent2"/>
              </a:buClr>
              <a:buSzPct val="75000"/>
              <a:buFont typeface="Lucida Grande"/>
              <a:buChar char="►"/>
              <a:defRPr/>
            </a:pPr>
            <a:r>
              <a:rPr lang="uk-UA" dirty="0">
                <a:solidFill>
                  <a:schemeClr val="tx2"/>
                </a:solidFill>
                <a:latin typeface="Overpass Bold"/>
                <a:cs typeface="Overpass Bold"/>
              </a:rPr>
              <a:t>Відповідальність за захист працівників та управління БЗР покладається на роботодавців. Вони повинні забезпечити, щоб політика та процедури з </a:t>
            </a:r>
            <a:r>
              <a:rPr lang="uk-UA" dirty="0" err="1">
                <a:solidFill>
                  <a:schemeClr val="tx2"/>
                </a:solidFill>
                <a:latin typeface="Overpass Bold"/>
                <a:cs typeface="Overpass Bold"/>
              </a:rPr>
              <a:t>БЗР</a:t>
            </a:r>
            <a:r>
              <a:rPr lang="uk-UA" dirty="0">
                <a:solidFill>
                  <a:schemeClr val="tx2"/>
                </a:solidFill>
                <a:latin typeface="Overpass Bold"/>
                <a:cs typeface="Overpass Bold"/>
              </a:rPr>
              <a:t> були відомі всім і прийняті всіма</a:t>
            </a:r>
          </a:p>
          <a:p>
            <a:pPr marL="285750" indent="-285750">
              <a:lnSpc>
                <a:spcPct val="120000"/>
              </a:lnSpc>
              <a:spcAft>
                <a:spcPts val="1200"/>
              </a:spcAft>
              <a:buClr>
                <a:schemeClr val="accent2"/>
              </a:buClr>
              <a:buSzPct val="75000"/>
              <a:buFont typeface="Lucida Grande"/>
              <a:buChar char="►"/>
              <a:defRPr/>
            </a:pPr>
            <a:r>
              <a:rPr lang="uk-UA" dirty="0">
                <a:solidFill>
                  <a:schemeClr val="tx2"/>
                </a:solidFill>
                <a:latin typeface="Overpass Bold"/>
                <a:cs typeface="Overpass Bold"/>
              </a:rPr>
              <a:t>Компетентність і підготовка з </a:t>
            </a:r>
            <a:r>
              <a:rPr lang="uk-UA" dirty="0" err="1">
                <a:solidFill>
                  <a:schemeClr val="tx2"/>
                </a:solidFill>
                <a:latin typeface="Overpass Bold"/>
                <a:cs typeface="Overpass Bold"/>
              </a:rPr>
              <a:t>БЗР</a:t>
            </a:r>
            <a:r>
              <a:rPr lang="uk-UA" dirty="0">
                <a:solidFill>
                  <a:schemeClr val="tx2"/>
                </a:solidFill>
                <a:latin typeface="Overpass Bold"/>
                <a:cs typeface="Overpass Bold"/>
              </a:rPr>
              <a:t>: визначається роботодавцями, які забезпечують </a:t>
            </a:r>
            <a:r>
              <a:rPr lang="uk-UA" sz="1800" dirty="0">
                <a:solidFill>
                  <a:schemeClr val="tx2"/>
                </a:solidFill>
                <a:effectLst/>
                <a:latin typeface="Calibri" panose="020F0502020204030204" pitchFamily="34" charset="0"/>
                <a:ea typeface="Calibri" panose="020F0502020204030204" pitchFamily="34" charset="0"/>
                <a:cs typeface="Calibri" panose="020F0502020204030204" pitchFamily="34" charset="0"/>
              </a:rPr>
              <a:t>наявність у всіх відповідних осіб необхідної компетентності для виконання своїх обов’язків щодо </a:t>
            </a:r>
            <a:r>
              <a:rPr lang="uk-UA" sz="1800" dirty="0" err="1">
                <a:solidFill>
                  <a:schemeClr val="tx2"/>
                </a:solidFill>
                <a:effectLst/>
                <a:latin typeface="Calibri" panose="020F0502020204030204" pitchFamily="34" charset="0"/>
                <a:ea typeface="Calibri" panose="020F0502020204030204" pitchFamily="34" charset="0"/>
                <a:cs typeface="Calibri" panose="020F0502020204030204" pitchFamily="34" charset="0"/>
              </a:rPr>
              <a:t>БЗР</a:t>
            </a:r>
            <a:endParaRPr lang="x-none" sz="1800" dirty="0">
              <a:solidFill>
                <a:schemeClr val="tx2"/>
              </a:solidFill>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nSpc>
                <a:spcPct val="120000"/>
              </a:lnSpc>
              <a:spcAft>
                <a:spcPts val="1200"/>
              </a:spcAft>
              <a:buClr>
                <a:schemeClr val="accent2"/>
              </a:buClr>
              <a:buSzPct val="75000"/>
              <a:buFont typeface="Lucida Grande"/>
              <a:buChar char="►"/>
              <a:defRPr/>
            </a:pPr>
            <a:r>
              <a:rPr lang="uk-UA" dirty="0">
                <a:solidFill>
                  <a:schemeClr val="tx2"/>
                </a:solidFill>
                <a:latin typeface="Overpass Bold"/>
                <a:cs typeface="Overpass Bold"/>
              </a:rPr>
              <a:t>Документація</a:t>
            </a:r>
            <a:r>
              <a:rPr lang="en-GB" dirty="0">
                <a:solidFill>
                  <a:schemeClr val="tx2"/>
                </a:solidFill>
                <a:latin typeface="Overpass Bold"/>
                <a:cs typeface="Overpass Bold"/>
              </a:rPr>
              <a:t>: </a:t>
            </a:r>
            <a:r>
              <a:rPr lang="uk-UA" dirty="0">
                <a:solidFill>
                  <a:schemeClr val="tx2"/>
                </a:solidFill>
                <a:latin typeface="Overpass Bold"/>
                <a:cs typeface="Overpass Bold"/>
              </a:rPr>
              <a:t>її слід створювати, вести, переглядати й оновлювати за потреби з урахуванням розміру та характеру підприємства, а також доводити до відома всіх працівників, яких вона стосується. Вона може охоплювати: політику з БЗР, обов’язки, </a:t>
            </a:r>
            <a:r>
              <a:rPr lang="uk-UA" u="sng" dirty="0">
                <a:solidFill>
                  <a:schemeClr val="tx2"/>
                </a:solidFill>
                <a:latin typeface="Overpass Bold"/>
                <a:cs typeface="Overpass Bold"/>
              </a:rPr>
              <a:t>оцінку ризиків, перевірку робочих зон</a:t>
            </a:r>
            <a:r>
              <a:rPr lang="uk-UA" dirty="0">
                <a:solidFill>
                  <a:schemeClr val="tx2"/>
                </a:solidFill>
                <a:latin typeface="Overpass Bold"/>
                <a:cs typeface="Overpass Bold"/>
              </a:rPr>
              <a:t>, професійні травми та захворювання, законодавство з БЗР тощо</a:t>
            </a:r>
            <a:endParaRPr lang="es-ES" dirty="0">
              <a:solidFill>
                <a:schemeClr val="tx2"/>
              </a:solidFill>
              <a:latin typeface="Overpass Light"/>
              <a:cs typeface="Overpass Light"/>
            </a:endParaRPr>
          </a:p>
          <a:p>
            <a:pPr marL="285750" indent="-285750">
              <a:lnSpc>
                <a:spcPct val="120000"/>
              </a:lnSpc>
              <a:spcAft>
                <a:spcPts val="1200"/>
              </a:spcAft>
              <a:buClr>
                <a:schemeClr val="accent2"/>
              </a:buClr>
              <a:buSzPct val="75000"/>
              <a:buFont typeface="Lucida Grande"/>
              <a:buChar char="►"/>
              <a:defRPr/>
            </a:pPr>
            <a:r>
              <a:rPr lang="uk-UA" dirty="0">
                <a:solidFill>
                  <a:schemeClr val="tx2"/>
                </a:solidFill>
                <a:latin typeface="Overpass Bold"/>
                <a:cs typeface="Overpass Bold"/>
              </a:rPr>
              <a:t>Комунікація</a:t>
            </a:r>
            <a:r>
              <a:rPr lang="en-GB" dirty="0">
                <a:solidFill>
                  <a:schemeClr val="tx2"/>
                </a:solidFill>
                <a:latin typeface="Overpass Bold"/>
                <a:cs typeface="Overpass Bold"/>
              </a:rPr>
              <a:t>: </a:t>
            </a:r>
            <a:r>
              <a:rPr lang="uk-UA" dirty="0">
                <a:solidFill>
                  <a:schemeClr val="tx2"/>
                </a:solidFill>
                <a:latin typeface="Overpass Bold"/>
                <a:cs typeface="Overpass Bold"/>
              </a:rPr>
              <a:t>слід забезпечити обмін інформацією, вирішення проблем і реагування на них, урахування пропозицій працівників</a:t>
            </a:r>
            <a:endParaRPr lang="es-ES" dirty="0">
              <a:solidFill>
                <a:schemeClr val="tx2"/>
              </a:solidFill>
              <a:latin typeface="Overpass Light"/>
              <a:cs typeface="Overpass Light"/>
            </a:endParaRPr>
          </a:p>
        </p:txBody>
      </p:sp>
    </p:spTree>
    <p:extLst>
      <p:ext uri="{BB962C8B-B14F-4D97-AF65-F5344CB8AC3E}">
        <p14:creationId xmlns:p14="http://schemas.microsoft.com/office/powerpoint/2010/main" val="1221828894"/>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1012"/>
            <a:ext cx="11210924" cy="720000"/>
          </a:xfrm>
        </p:spPr>
        <p:txBody>
          <a:bodyPr/>
          <a:lstStyle/>
          <a:p>
            <a:r>
              <a:rPr lang="uk-UA" b="0" dirty="0"/>
              <a:t>Планування та реалізація</a:t>
            </a:r>
            <a:endParaRPr lang="en-U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156</a:t>
            </a:fld>
            <a:endParaRPr lang="en-GB"/>
          </a:p>
        </p:txBody>
      </p:sp>
      <p:sp>
        <p:nvSpPr>
          <p:cNvPr id="7" name="Marcador de contenido 2"/>
          <p:cNvSpPr>
            <a:spLocks noGrp="1"/>
          </p:cNvSpPr>
          <p:nvPr>
            <p:ph idx="1"/>
          </p:nvPr>
        </p:nvSpPr>
        <p:spPr>
          <a:xfrm>
            <a:off x="490538" y="2036145"/>
            <a:ext cx="10726984" cy="3790890"/>
          </a:xfrm>
        </p:spPr>
        <p:txBody>
          <a:bodyPr/>
          <a:lstStyle/>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cs typeface="Overpass Bold"/>
              </a:rPr>
              <a:t>Початковий огляд</a:t>
            </a:r>
            <a:r>
              <a:rPr lang="it-IT" b="0" dirty="0">
                <a:solidFill>
                  <a:schemeClr val="tx2"/>
                </a:solidFill>
                <a:cs typeface="Overpass Bold"/>
              </a:rPr>
              <a:t>: </a:t>
            </a:r>
            <a:r>
              <a:rPr lang="uk-UA" b="0" dirty="0">
                <a:solidFill>
                  <a:schemeClr val="tx2"/>
                </a:solidFill>
                <a:cs typeface="Overpass Bold"/>
              </a:rPr>
              <a:t>аналіз </a:t>
            </a:r>
            <a:r>
              <a:rPr lang="uk-UA" b="0" dirty="0" err="1">
                <a:solidFill>
                  <a:schemeClr val="tx2"/>
                </a:solidFill>
                <a:cs typeface="Overpass Bold"/>
              </a:rPr>
              <a:t>СУБЗР</a:t>
            </a:r>
            <a:r>
              <a:rPr lang="uk-UA" b="0" dirty="0">
                <a:solidFill>
                  <a:schemeClr val="tx2"/>
                </a:solidFill>
                <a:cs typeface="Overpass Bold"/>
              </a:rPr>
              <a:t> і відповідних механізмів</a:t>
            </a:r>
            <a:endParaRPr lang="en-GB"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cs typeface="Overpass Bold"/>
              </a:rPr>
              <a:t>Планування, розробка та запровадження системи. Підтримує:</a:t>
            </a:r>
            <a:endParaRPr lang="en-US" b="0" dirty="0">
              <a:solidFill>
                <a:schemeClr val="tx2"/>
              </a:solidFill>
            </a:endParaRPr>
          </a:p>
          <a:p>
            <a:pPr marL="920750" lvl="1" indent="-285750">
              <a:lnSpc>
                <a:spcPct val="150000"/>
              </a:lnSpc>
              <a:spcBef>
                <a:spcPts val="0"/>
              </a:spcBef>
              <a:buClr>
                <a:schemeClr val="accent1"/>
              </a:buClr>
              <a:buSzPct val="65000"/>
              <a:buFont typeface="Lucida Grande"/>
              <a:buChar char="►"/>
            </a:pPr>
            <a:r>
              <a:rPr lang="uk-UA" b="0" dirty="0">
                <a:solidFill>
                  <a:schemeClr val="tx2"/>
                </a:solidFill>
                <a:latin typeface="Overpass Light"/>
                <a:cs typeface="Overpass Light"/>
              </a:rPr>
              <a:t>відповідність національним законам і нормативним актам</a:t>
            </a:r>
            <a:endParaRPr lang="es-ES" dirty="0">
              <a:solidFill>
                <a:schemeClr val="tx2"/>
              </a:solidFill>
              <a:latin typeface="Overpass Light"/>
              <a:cs typeface="Overpass Light"/>
            </a:endParaRPr>
          </a:p>
          <a:p>
            <a:pPr marL="920750" lvl="1" indent="-285750">
              <a:lnSpc>
                <a:spcPct val="150000"/>
              </a:lnSpc>
              <a:spcBef>
                <a:spcPts val="0"/>
              </a:spcBef>
              <a:buClr>
                <a:schemeClr val="accent1"/>
              </a:buClr>
              <a:buSzPct val="65000"/>
              <a:buFont typeface="Lucida Grande"/>
              <a:buChar char="►"/>
            </a:pPr>
            <a:r>
              <a:rPr lang="uk-UA" b="0" dirty="0">
                <a:solidFill>
                  <a:schemeClr val="tx2"/>
                </a:solidFill>
                <a:latin typeface="Overpass Light"/>
                <a:cs typeface="Overpass Light"/>
              </a:rPr>
              <a:t>постійне підвищення результативності заходів із </a:t>
            </a:r>
            <a:r>
              <a:rPr lang="uk-UA" b="0" dirty="0" err="1">
                <a:solidFill>
                  <a:schemeClr val="tx2"/>
                </a:solidFill>
                <a:latin typeface="Overpass Light"/>
                <a:cs typeface="Overpass Light"/>
              </a:rPr>
              <a:t>БЗР</a:t>
            </a:r>
            <a:endParaRPr lang="en-GB" b="0" dirty="0">
              <a:solidFill>
                <a:schemeClr val="tx2"/>
              </a:solidFill>
              <a:latin typeface="Overpass Light"/>
              <a:cs typeface="Overpass Light"/>
            </a:endParaRPr>
          </a:p>
          <a:p>
            <a:pPr marL="285750" indent="-285750" eaLnBrk="0" fontAlgn="base" hangingPunct="0">
              <a:lnSpc>
                <a:spcPct val="150000"/>
              </a:lnSpc>
              <a:spcBef>
                <a:spcPct val="0"/>
              </a:spcBef>
              <a:spcAft>
                <a:spcPct val="0"/>
              </a:spcAft>
              <a:buClr>
                <a:schemeClr val="accent2"/>
              </a:buClr>
              <a:buSzPct val="75000"/>
              <a:buFont typeface="Lucida Grande"/>
              <a:buChar char="►"/>
            </a:pPr>
            <a:r>
              <a:rPr lang="uk-UA" b="0" dirty="0">
                <a:solidFill>
                  <a:schemeClr val="tx2"/>
                </a:solidFill>
                <a:cs typeface="Overpass Bold"/>
              </a:rPr>
              <a:t>Встановлення цілей із </a:t>
            </a:r>
            <a:r>
              <a:rPr lang="uk-UA" b="0" dirty="0" err="1">
                <a:solidFill>
                  <a:schemeClr val="tx2"/>
                </a:solidFill>
                <a:cs typeface="Overpass Bold"/>
              </a:rPr>
              <a:t>БЗР</a:t>
            </a:r>
            <a:r>
              <a:rPr lang="en-GB" b="0" dirty="0">
                <a:solidFill>
                  <a:schemeClr val="tx2"/>
                </a:solidFill>
                <a:cs typeface="Overpass Bold"/>
              </a:rPr>
              <a:t>: </a:t>
            </a:r>
          </a:p>
          <a:p>
            <a:pPr marL="920750" lvl="1" indent="-285750" fontAlgn="base">
              <a:lnSpc>
                <a:spcPct val="120000"/>
              </a:lnSpc>
              <a:buClr>
                <a:schemeClr val="accent1"/>
              </a:buClr>
              <a:buSzPct val="6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Повинні бути узгоджені з національною нормативно-правовою базою та політикою з БЗР, основані на початковому та подальших оглядах, бути вимірюваними, враховувати специфіку підприємства, зосереджені на безперервному посиленні захисту БЗР працівників, бути реалістичними, документально зафіксованими та доведеними до відома всіх відповідних рівнів, періодично оцінюватися й у разі потреби оновлюватися</a:t>
            </a:r>
            <a:endParaRPr lang="es-ES" dirty="0">
              <a:solidFill>
                <a:schemeClr val="tx2"/>
              </a:solidFill>
              <a:latin typeface="Overpass Light"/>
              <a:cs typeface="Overpass Light"/>
            </a:endParaRPr>
          </a:p>
        </p:txBody>
      </p:sp>
    </p:spTree>
    <p:extLst>
      <p:ext uri="{BB962C8B-B14F-4D97-AF65-F5344CB8AC3E}">
        <p14:creationId xmlns:p14="http://schemas.microsoft.com/office/powerpoint/2010/main" val="4269968235"/>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uk-UA" b="0" dirty="0"/>
              <a:t>Планування та реалізація</a:t>
            </a:r>
            <a:endParaRPr lang="en-US" b="0" dirty="0"/>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157</a:t>
            </a:fld>
            <a:endParaRPr lang="en-GB"/>
          </a:p>
        </p:txBody>
      </p:sp>
      <p:sp>
        <p:nvSpPr>
          <p:cNvPr id="7" name="Marcador de contenido 2"/>
          <p:cNvSpPr>
            <a:spLocks noGrp="1"/>
          </p:cNvSpPr>
          <p:nvPr>
            <p:ph idx="1"/>
          </p:nvPr>
        </p:nvSpPr>
        <p:spPr>
          <a:xfrm>
            <a:off x="490538" y="2071457"/>
            <a:ext cx="9891953" cy="4005249"/>
          </a:xfrm>
        </p:spPr>
        <p:txBody>
          <a:bodyPr/>
          <a:lstStyle/>
          <a:p>
            <a:pPr marL="285750" indent="-285750" eaLnBrk="0" fontAlgn="base" hangingPunct="0">
              <a:lnSpc>
                <a:spcPct val="130000"/>
              </a:lnSpc>
              <a:spcBef>
                <a:spcPct val="0"/>
              </a:spcBef>
              <a:spcAft>
                <a:spcPct val="0"/>
              </a:spcAft>
              <a:buClr>
                <a:schemeClr val="accent2"/>
              </a:buClr>
              <a:buSzPct val="75000"/>
              <a:buFont typeface="Lucida Grande"/>
              <a:buChar char="►"/>
            </a:pPr>
            <a:r>
              <a:rPr lang="uk-UA" sz="1800" b="0" u="sng" dirty="0">
                <a:solidFill>
                  <a:schemeClr val="tx2"/>
                </a:solidFill>
                <a:effectLst/>
                <a:latin typeface="Calibri" panose="020F0502020204030204" pitchFamily="34" charset="0"/>
                <a:ea typeface="Calibri" panose="020F0502020204030204" pitchFamily="34" charset="0"/>
              </a:rPr>
              <a:t>Треба виявляти небезпечні фактори та ризики для безпеки та здоров’я працівників і регулярно проводити оцінку ризиків</a:t>
            </a:r>
            <a:r>
              <a:rPr lang="uk-UA" sz="1800" b="0" dirty="0">
                <a:solidFill>
                  <a:schemeClr val="tx2"/>
                </a:solidFill>
                <a:effectLst/>
                <a:latin typeface="Calibri" panose="020F0502020204030204" pitchFamily="34" charset="0"/>
                <a:ea typeface="Calibri" panose="020F0502020204030204" pitchFamily="34" charset="0"/>
              </a:rPr>
              <a:t>. Слід упроваджувати запобіжні й захисні заходи відповідно до ієрархії заходів із контролю. Процедури та заходи з попередження та контролю небезпечних факторів повинні: </a:t>
            </a:r>
          </a:p>
          <a:p>
            <a:pPr marL="920750" lvl="1" indent="-285750">
              <a:lnSpc>
                <a:spcPct val="130000"/>
              </a:lnSpc>
              <a:buClr>
                <a:schemeClr val="accent1"/>
              </a:buClr>
              <a:buSzPct val="6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адаптуватися до небезпечних факторів і ризиків, з якими стикається підприємство</a:t>
            </a:r>
            <a:endParaRPr lang="es-ES" dirty="0">
              <a:solidFill>
                <a:schemeClr val="tx2"/>
              </a:solidFill>
              <a:latin typeface="Overpass Light"/>
              <a:cs typeface="Overpass Light"/>
            </a:endParaRPr>
          </a:p>
          <a:p>
            <a:pPr marL="920750" lvl="1" indent="-285750">
              <a:lnSpc>
                <a:spcPct val="130000"/>
              </a:lnSpc>
              <a:buClr>
                <a:schemeClr val="accent1"/>
              </a:buClr>
              <a:buSzPct val="6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регулярно аналізуватися й за необхідності коригуватися</a:t>
            </a:r>
            <a:endParaRPr lang="es-ES" dirty="0">
              <a:solidFill>
                <a:schemeClr val="tx2"/>
              </a:solidFill>
              <a:latin typeface="Overpass Light"/>
              <a:cs typeface="Overpass Light"/>
            </a:endParaRPr>
          </a:p>
          <a:p>
            <a:pPr marL="920750" lvl="1" indent="-285750">
              <a:lnSpc>
                <a:spcPct val="130000"/>
              </a:lnSpc>
              <a:buClr>
                <a:schemeClr val="accent1"/>
              </a:buClr>
              <a:buSzPct val="6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відповідати національним законам і нормативним актам та відображати належну практику</a:t>
            </a:r>
            <a:endParaRPr lang="es-ES" dirty="0">
              <a:solidFill>
                <a:schemeClr val="tx2"/>
              </a:solidFill>
              <a:latin typeface="Overpass Light"/>
              <a:cs typeface="Overpass Light"/>
            </a:endParaRPr>
          </a:p>
          <a:p>
            <a:pPr marL="920750" lvl="1" indent="-285750">
              <a:lnSpc>
                <a:spcPct val="130000"/>
              </a:lnSpc>
              <a:buClr>
                <a:schemeClr val="accent1"/>
              </a:buClr>
              <a:buSzPct val="65000"/>
              <a:buFont typeface="Lucida Grande"/>
              <a:buChar char="►"/>
            </a:pPr>
            <a:r>
              <a:rPr lang="uk-UA" sz="1800" dirty="0">
                <a:solidFill>
                  <a:schemeClr val="tx2"/>
                </a:solidFill>
                <a:effectLst/>
                <a:latin typeface="Calibri" panose="020F0502020204030204" pitchFamily="34" charset="0"/>
                <a:ea typeface="Calibri" panose="020F0502020204030204" pitchFamily="34" charset="0"/>
              </a:rPr>
              <a:t>ураховувати поточний стан знань, зокрема інформацію та звіти інспекцій праці, служб безпеки та здоров’я на роботі, а також за необхідності інших органів</a:t>
            </a:r>
            <a:endParaRPr lang="es-ES" dirty="0">
              <a:solidFill>
                <a:schemeClr val="tx2"/>
              </a:solidFill>
              <a:latin typeface="Overpass Light"/>
              <a:cs typeface="Overpass Light"/>
            </a:endParaRPr>
          </a:p>
        </p:txBody>
      </p:sp>
    </p:spTree>
    <p:extLst>
      <p:ext uri="{BB962C8B-B14F-4D97-AF65-F5344CB8AC3E}">
        <p14:creationId xmlns:p14="http://schemas.microsoft.com/office/powerpoint/2010/main" val="269399458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2900" y="1432507"/>
            <a:ext cx="11210924" cy="499691"/>
          </a:xfrm>
        </p:spPr>
        <p:txBody>
          <a:bodyPr/>
          <a:lstStyle/>
          <a:p>
            <a:r>
              <a:rPr lang="uk-UA" b="0" dirty="0"/>
              <a:t>Оцінювання вашої СУБЗР за допомогою показників стану виконання</a:t>
            </a:r>
            <a:endParaRPr lang="es-ES" b="0" dirty="0"/>
          </a:p>
        </p:txBody>
      </p:sp>
      <p:sp>
        <p:nvSpPr>
          <p:cNvPr id="3" name="Marcador de contenido 2"/>
          <p:cNvSpPr>
            <a:spLocks noGrp="1"/>
          </p:cNvSpPr>
          <p:nvPr>
            <p:ph idx="1"/>
          </p:nvPr>
        </p:nvSpPr>
        <p:spPr>
          <a:xfrm>
            <a:off x="472900" y="2040646"/>
            <a:ext cx="9435029" cy="2530058"/>
          </a:xfrm>
        </p:spPr>
        <p:txBody>
          <a:bodyPr/>
          <a:lstStyle/>
          <a:p>
            <a:pPr>
              <a:lnSpc>
                <a:spcPct val="110000"/>
              </a:lnSpc>
            </a:pPr>
            <a:r>
              <a:rPr lang="uk-UA" b="0" dirty="0">
                <a:solidFill>
                  <a:schemeClr val="tx2"/>
                </a:solidFill>
                <a:latin typeface="Overpass Light"/>
                <a:cs typeface="Overpass Light"/>
              </a:rPr>
              <a:t>Установіть показники від самого початку, щоб ви знали, чого ви повинні досягти. Застосовуйте як загальні показники, так і показники</a:t>
            </a:r>
            <a:r>
              <a:rPr lang="ru-RU" b="0" dirty="0">
                <a:solidFill>
                  <a:schemeClr val="tx2"/>
                </a:solidFill>
                <a:latin typeface="Overpass Light"/>
                <a:cs typeface="Overpass Light"/>
              </a:rPr>
              <a:t> для </a:t>
            </a:r>
            <a:r>
              <a:rPr lang="uk-UA" b="0" dirty="0">
                <a:solidFill>
                  <a:schemeClr val="tx2"/>
                </a:solidFill>
                <a:latin typeface="Overpass Light"/>
                <a:cs typeface="Overpass Light"/>
              </a:rPr>
              <a:t>конкретної проблеми. Показники повинні бути</a:t>
            </a:r>
            <a:r>
              <a:rPr lang="en-US" b="0" dirty="0">
                <a:solidFill>
                  <a:schemeClr val="tx2"/>
                </a:solidFill>
                <a:latin typeface="Overpass Light"/>
                <a:cs typeface="Overpass Light"/>
              </a:rPr>
              <a:t>:</a:t>
            </a:r>
            <a:endParaRPr lang="en-US" altLang="es-ES" b="0" dirty="0">
              <a:solidFill>
                <a:schemeClr val="tx2"/>
              </a:solidFill>
              <a:latin typeface="Overpass Light"/>
              <a:ea typeface="Calibri" panose="020F0502020204030204" pitchFamily="34" charset="0"/>
              <a:cs typeface="Overpass Light"/>
            </a:endParaRPr>
          </a:p>
          <a:p>
            <a:pPr marL="2505075" lvl="0" indent="-352425" eaLnBrk="0" fontAlgn="base" hangingPunct="0">
              <a:lnSpc>
                <a:spcPct val="120000"/>
              </a:lnSpc>
              <a:spcBef>
                <a:spcPct val="0"/>
              </a:spcBef>
              <a:spcAft>
                <a:spcPct val="0"/>
              </a:spcAft>
              <a:buClr>
                <a:schemeClr val="accent2"/>
              </a:buClr>
              <a:buFont typeface="Arial Unicode MS"/>
              <a:buChar char="▶"/>
            </a:pPr>
            <a:r>
              <a:rPr lang="uk-UA" b="0" dirty="0">
                <a:solidFill>
                  <a:schemeClr val="tx2"/>
                </a:solidFill>
                <a:latin typeface="Overpass Light"/>
                <a:cs typeface="Overpass Light"/>
              </a:rPr>
              <a:t>конкретними</a:t>
            </a:r>
            <a:endParaRPr lang="en-US" b="0" dirty="0">
              <a:solidFill>
                <a:schemeClr val="tx2"/>
              </a:solidFill>
              <a:latin typeface="Overpass Light"/>
              <a:cs typeface="Overpass Light"/>
            </a:endParaRPr>
          </a:p>
          <a:p>
            <a:pPr marL="2505075" lvl="0" indent="-352425" eaLnBrk="0" fontAlgn="base" hangingPunct="0">
              <a:lnSpc>
                <a:spcPct val="120000"/>
              </a:lnSpc>
              <a:spcBef>
                <a:spcPct val="0"/>
              </a:spcBef>
              <a:spcAft>
                <a:spcPct val="0"/>
              </a:spcAft>
              <a:buClr>
                <a:schemeClr val="accent2"/>
              </a:buClr>
              <a:buFont typeface="Arial Unicode MS"/>
              <a:buChar char="▶"/>
            </a:pPr>
            <a:r>
              <a:rPr lang="uk-UA" b="0" dirty="0">
                <a:solidFill>
                  <a:schemeClr val="tx2"/>
                </a:solidFill>
                <a:latin typeface="Overpass Light"/>
                <a:cs typeface="Overpass Light"/>
              </a:rPr>
              <a:t>вимірюваними</a:t>
            </a:r>
            <a:endParaRPr lang="en-GB" b="0" dirty="0">
              <a:solidFill>
                <a:schemeClr val="tx2"/>
              </a:solidFill>
              <a:latin typeface="Overpass Light"/>
              <a:cs typeface="Overpass Light"/>
            </a:endParaRPr>
          </a:p>
          <a:p>
            <a:pPr marL="2505075" lvl="0" indent="-352425" eaLnBrk="0" fontAlgn="base" hangingPunct="0">
              <a:lnSpc>
                <a:spcPct val="120000"/>
              </a:lnSpc>
              <a:spcBef>
                <a:spcPct val="0"/>
              </a:spcBef>
              <a:spcAft>
                <a:spcPct val="0"/>
              </a:spcAft>
              <a:buClr>
                <a:schemeClr val="accent2"/>
              </a:buClr>
              <a:buFont typeface="Arial Unicode MS"/>
              <a:buChar char="▶"/>
            </a:pPr>
            <a:r>
              <a:rPr lang="uk-UA" b="0" dirty="0">
                <a:solidFill>
                  <a:schemeClr val="tx2"/>
                </a:solidFill>
                <a:latin typeface="Overpass Light"/>
                <a:cs typeface="Overpass Light"/>
              </a:rPr>
              <a:t>досяжними</a:t>
            </a:r>
            <a:endParaRPr lang="en-GB" b="0" dirty="0">
              <a:solidFill>
                <a:schemeClr val="tx2"/>
              </a:solidFill>
              <a:latin typeface="Overpass Light"/>
              <a:cs typeface="Overpass Light"/>
            </a:endParaRPr>
          </a:p>
          <a:p>
            <a:pPr marL="2505075" lvl="0" indent="-352425" eaLnBrk="0" fontAlgn="base" hangingPunct="0">
              <a:lnSpc>
                <a:spcPct val="120000"/>
              </a:lnSpc>
              <a:spcBef>
                <a:spcPct val="0"/>
              </a:spcBef>
              <a:spcAft>
                <a:spcPct val="0"/>
              </a:spcAft>
              <a:buClr>
                <a:schemeClr val="accent2"/>
              </a:buClr>
              <a:buFont typeface="Arial Unicode MS"/>
              <a:buChar char="▶"/>
            </a:pPr>
            <a:r>
              <a:rPr lang="uk-UA" b="0" dirty="0">
                <a:solidFill>
                  <a:schemeClr val="tx2"/>
                </a:solidFill>
                <a:latin typeface="Overpass Light"/>
                <a:cs typeface="Overpass Light"/>
              </a:rPr>
              <a:t>актуальними</a:t>
            </a:r>
            <a:endParaRPr lang="en-GB" b="0" dirty="0">
              <a:solidFill>
                <a:schemeClr val="tx2"/>
              </a:solidFill>
              <a:latin typeface="Overpass Light"/>
              <a:cs typeface="Overpass Light"/>
            </a:endParaRPr>
          </a:p>
          <a:p>
            <a:pPr marL="2505075" lvl="0" indent="-352425" eaLnBrk="0" fontAlgn="base" hangingPunct="0">
              <a:lnSpc>
                <a:spcPct val="120000"/>
              </a:lnSpc>
              <a:spcBef>
                <a:spcPct val="0"/>
              </a:spcBef>
              <a:spcAft>
                <a:spcPct val="0"/>
              </a:spcAft>
              <a:buClr>
                <a:schemeClr val="accent2"/>
              </a:buClr>
              <a:buFont typeface="Arial Unicode MS"/>
              <a:buChar char="▶"/>
            </a:pPr>
            <a:r>
              <a:rPr lang="uk-UA" b="0" dirty="0">
                <a:solidFill>
                  <a:schemeClr val="tx2"/>
                </a:solidFill>
                <a:latin typeface="Overpass Light"/>
                <a:cs typeface="Overpass Light"/>
              </a:rPr>
              <a:t>своєчасними</a:t>
            </a:r>
            <a:endParaRPr lang="en-GB" b="0" dirty="0">
              <a:latin typeface="Overpass Light"/>
              <a:cs typeface="Overpass Light"/>
            </a:endParaRPr>
          </a:p>
          <a:p>
            <a:pPr marL="285750" lvl="0" indent="-285750" eaLnBrk="0" fontAlgn="base" hangingPunct="0">
              <a:lnSpc>
                <a:spcPct val="150000"/>
              </a:lnSpc>
              <a:spcBef>
                <a:spcPct val="0"/>
              </a:spcBef>
              <a:spcAft>
                <a:spcPct val="0"/>
              </a:spcAft>
              <a:buClr>
                <a:schemeClr val="accent2"/>
              </a:buClr>
              <a:buFont typeface="Arial Unicode MS"/>
              <a:buChar char="▶"/>
            </a:pPr>
            <a:endParaRPr lang="en-US" altLang="es-ES" b="0" dirty="0">
              <a:solidFill>
                <a:srgbClr val="000000"/>
              </a:solidFill>
              <a:latin typeface="Overpass Light"/>
              <a:ea typeface="Calibri" panose="020F0502020204030204" pitchFamily="34" charset="0"/>
              <a:cs typeface="Overpass Light"/>
            </a:endParaRP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158</a:t>
            </a:fld>
            <a:endParaRPr lang="en-GB"/>
          </a:p>
        </p:txBody>
      </p:sp>
      <p:sp>
        <p:nvSpPr>
          <p:cNvPr id="7" name="CuadroTexto 6"/>
          <p:cNvSpPr txBox="1"/>
          <p:nvPr/>
        </p:nvSpPr>
        <p:spPr>
          <a:xfrm>
            <a:off x="490538" y="4679152"/>
            <a:ext cx="10423831" cy="1295868"/>
          </a:xfrm>
          <a:prstGeom prst="rect">
            <a:avLst/>
          </a:prstGeom>
          <a:noFill/>
        </p:spPr>
        <p:txBody>
          <a:bodyPr wrap="square" rtlCol="0">
            <a:spAutoFit/>
          </a:bodyPr>
          <a:lstStyle/>
          <a:p>
            <a:pPr>
              <a:lnSpc>
                <a:spcPct val="110000"/>
              </a:lnSpc>
            </a:pPr>
            <a:r>
              <a:rPr lang="uk-UA" dirty="0">
                <a:solidFill>
                  <a:schemeClr val="tx2"/>
                </a:solidFill>
                <a:latin typeface="Overpass Light"/>
                <a:cs typeface="Overpass Light"/>
              </a:rPr>
              <a:t>Інформацію слід здобути з матеріалів про результати інспектування безпеки, документації щодо нещасних випадків і професійних захворювань, звітів за результатами їх розслідування</a:t>
            </a:r>
            <a:endParaRPr lang="en-US" dirty="0">
              <a:solidFill>
                <a:schemeClr val="tx2"/>
              </a:solidFill>
              <a:latin typeface="Overpass Light"/>
              <a:cs typeface="Overpass Light"/>
            </a:endParaRPr>
          </a:p>
          <a:p>
            <a:pPr>
              <a:lnSpc>
                <a:spcPct val="110000"/>
              </a:lnSpc>
            </a:pPr>
            <a:r>
              <a:rPr lang="uk-UA" dirty="0">
                <a:solidFill>
                  <a:schemeClr val="tx2"/>
                </a:solidFill>
                <a:latin typeface="Overpass Light"/>
                <a:cs typeface="Overpass Light"/>
              </a:rPr>
              <a:t>Покращення слід вимірювати за допомогою візуального аналізу змін (наприклад, за допомогою фотографій, зроблених до і після запровадження відповідних заходів) і показників стану виконання</a:t>
            </a:r>
            <a:endParaRPr lang="es-ES" dirty="0">
              <a:solidFill>
                <a:schemeClr val="tx2"/>
              </a:solidFill>
              <a:latin typeface="Overpass Light"/>
              <a:cs typeface="Overpass Light"/>
            </a:endParaRPr>
          </a:p>
        </p:txBody>
      </p:sp>
    </p:spTree>
    <p:extLst>
      <p:ext uri="{BB962C8B-B14F-4D97-AF65-F5344CB8AC3E}">
        <p14:creationId xmlns:p14="http://schemas.microsoft.com/office/powerpoint/2010/main" val="259764871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ángulo 8"/>
          <p:cNvSpPr/>
          <p:nvPr/>
        </p:nvSpPr>
        <p:spPr>
          <a:xfrm rot="16200000">
            <a:off x="7369668" y="2048117"/>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Título 1"/>
          <p:cNvSpPr>
            <a:spLocks noGrp="1"/>
          </p:cNvSpPr>
          <p:nvPr>
            <p:ph type="title"/>
          </p:nvPr>
        </p:nvSpPr>
        <p:spPr>
          <a:xfrm>
            <a:off x="490538" y="1410377"/>
            <a:ext cx="10391869" cy="720000"/>
          </a:xfrm>
        </p:spPr>
        <p:txBody>
          <a:bodyPr/>
          <a:lstStyle/>
          <a:p>
            <a:r>
              <a:rPr lang="uk-UA" b="0" dirty="0"/>
              <a:t>Аналіз прогресу в діяльності </a:t>
            </a:r>
            <a:r>
              <a:rPr lang="uk-UA" b="0" dirty="0" err="1"/>
              <a:t>СУБЗР</a:t>
            </a:r>
            <a:endParaRPr lang="es-ES" b="0" dirty="0"/>
          </a:p>
        </p:txBody>
      </p:sp>
      <p:sp>
        <p:nvSpPr>
          <p:cNvPr id="3" name="Marcador de contenido 2"/>
          <p:cNvSpPr>
            <a:spLocks noGrp="1"/>
          </p:cNvSpPr>
          <p:nvPr>
            <p:ph idx="1"/>
          </p:nvPr>
        </p:nvSpPr>
        <p:spPr>
          <a:xfrm>
            <a:off x="490537" y="1906143"/>
            <a:ext cx="7866385" cy="3337190"/>
          </a:xfrm>
        </p:spPr>
        <p:txBody>
          <a:bodyPr/>
          <a:lstStyle/>
          <a:p>
            <a:pPr marL="285750" indent="-285750" eaLnBrk="0" fontAlgn="base" hangingPunct="0">
              <a:lnSpc>
                <a:spcPct val="80000"/>
              </a:lnSpc>
              <a:spcBef>
                <a:spcPct val="0"/>
              </a:spcBef>
              <a:buClr>
                <a:schemeClr val="accent2"/>
              </a:buClr>
              <a:buSzPct val="75000"/>
              <a:buFont typeface="Lucida Grande"/>
              <a:buChar char="►"/>
            </a:pPr>
            <a:r>
              <a:rPr lang="uk-UA" b="0" dirty="0">
                <a:cs typeface="Overpass Bold"/>
              </a:rPr>
              <a:t>Вам необхідно буде РОЗГЛЯНУТИ</a:t>
            </a:r>
            <a:r>
              <a:rPr lang="en-GB" b="0" dirty="0">
                <a:cs typeface="Overpass Bold"/>
              </a:rPr>
              <a:t>:</a:t>
            </a:r>
            <a:endParaRPr lang="en-GB" b="0" dirty="0">
              <a:solidFill>
                <a:srgbClr val="000000"/>
              </a:solidFill>
              <a:cs typeface="Overpass Bold"/>
            </a:endParaRPr>
          </a:p>
          <a:p>
            <a:pPr marL="546100" lvl="1" indent="-280988">
              <a:lnSpc>
                <a:spcPct val="80000"/>
              </a:lnSpc>
              <a:spcBef>
                <a:spcPts val="0"/>
              </a:spcBef>
              <a:buClr>
                <a:schemeClr val="accent1"/>
              </a:buClr>
              <a:buSzPct val="65000"/>
              <a:buFont typeface="Lucida Grande"/>
              <a:buChar char="►"/>
            </a:pPr>
            <a:r>
              <a:rPr lang="uk-UA" dirty="0">
                <a:solidFill>
                  <a:schemeClr val="tx2"/>
                </a:solidFill>
                <a:latin typeface="Overpass Light"/>
                <a:cs typeface="Overpass Light"/>
              </a:rPr>
              <a:t>плани, цілі, політику, процес і практику з </a:t>
            </a:r>
            <a:r>
              <a:rPr lang="uk-UA" dirty="0" err="1">
                <a:solidFill>
                  <a:schemeClr val="tx2"/>
                </a:solidFill>
                <a:latin typeface="Overpass Light"/>
                <a:cs typeface="Overpass Light"/>
              </a:rPr>
              <a:t>БЗР</a:t>
            </a:r>
            <a:r>
              <a:rPr lang="uk-UA" dirty="0">
                <a:solidFill>
                  <a:schemeClr val="tx2"/>
                </a:solidFill>
                <a:latin typeface="Overpass Light"/>
                <a:cs typeface="Overpass Light"/>
              </a:rPr>
              <a:t>; </a:t>
            </a:r>
            <a:r>
              <a:rPr lang="uk-UA" i="1" dirty="0">
                <a:solidFill>
                  <a:schemeClr val="tx2"/>
                </a:solidFill>
                <a:latin typeface="Overpass Light"/>
                <a:cs typeface="Overpass Light"/>
              </a:rPr>
              <a:t>ТА</a:t>
            </a:r>
            <a:endParaRPr lang="uk-UA" dirty="0">
              <a:solidFill>
                <a:schemeClr val="tx2"/>
              </a:solidFill>
              <a:latin typeface="Overpass Light"/>
              <a:cs typeface="Overpass Light"/>
            </a:endParaRPr>
          </a:p>
          <a:p>
            <a:pPr marL="546100" lvl="1" indent="-280988">
              <a:lnSpc>
                <a:spcPct val="80000"/>
              </a:lnSpc>
              <a:spcBef>
                <a:spcPts val="0"/>
              </a:spcBef>
              <a:buClr>
                <a:schemeClr val="accent1"/>
              </a:buClr>
              <a:buSzPct val="65000"/>
              <a:buFont typeface="Lucida Grande"/>
              <a:buChar char="►"/>
            </a:pPr>
            <a:r>
              <a:rPr lang="uk-UA" dirty="0">
                <a:solidFill>
                  <a:schemeClr val="tx2"/>
                </a:solidFill>
                <a:latin typeface="Overpass Light"/>
                <a:cs typeface="Overpass Light"/>
              </a:rPr>
              <a:t>облікову документацію, матеріали перевірок, дані про відсутність через хворобу, інші дані </a:t>
            </a:r>
            <a:r>
              <a:rPr lang="uk-UA" i="1" dirty="0">
                <a:solidFill>
                  <a:schemeClr val="tx2"/>
                </a:solidFill>
                <a:latin typeface="Overpass Light"/>
                <a:cs typeface="Overpass Light"/>
              </a:rPr>
              <a:t>ТА</a:t>
            </a:r>
          </a:p>
          <a:p>
            <a:pPr marL="546100" lvl="1" indent="-280988">
              <a:lnSpc>
                <a:spcPct val="80000"/>
              </a:lnSpc>
              <a:spcBef>
                <a:spcPts val="0"/>
              </a:spcBef>
              <a:buClr>
                <a:schemeClr val="accent1"/>
              </a:buClr>
              <a:buSzPct val="65000"/>
              <a:buFont typeface="Lucida Grande"/>
              <a:buChar char="►"/>
            </a:pPr>
            <a:r>
              <a:rPr lang="uk-UA" dirty="0">
                <a:solidFill>
                  <a:schemeClr val="tx2"/>
                </a:solidFill>
                <a:latin typeface="Overpass Light"/>
                <a:cs typeface="Overpass Light"/>
              </a:rPr>
              <a:t>що трапилося/не трапилося на місцях</a:t>
            </a:r>
            <a:endParaRPr lang="en-GB" b="1" dirty="0">
              <a:solidFill>
                <a:schemeClr val="tx2"/>
              </a:solidFill>
              <a:latin typeface="Overpass Light"/>
              <a:cs typeface="Overpass Light"/>
            </a:endParaRPr>
          </a:p>
          <a:p>
            <a:pPr marL="285750" indent="-285750" eaLnBrk="0" fontAlgn="base" hangingPunct="0">
              <a:lnSpc>
                <a:spcPct val="80000"/>
              </a:lnSpc>
              <a:spcBef>
                <a:spcPts val="1200"/>
              </a:spcBef>
              <a:buClr>
                <a:schemeClr val="accent2"/>
              </a:buClr>
              <a:buSzPct val="75000"/>
              <a:buFont typeface="Lucida Grande"/>
              <a:buChar char="►"/>
            </a:pPr>
            <a:r>
              <a:rPr lang="uk-UA" b="0" dirty="0">
                <a:cs typeface="Overpass Bold"/>
              </a:rPr>
              <a:t>Вам необхідно буде ОЦІНИТИ:</a:t>
            </a:r>
            <a:endParaRPr lang="en-GB" b="0" dirty="0">
              <a:solidFill>
                <a:srgbClr val="000000"/>
              </a:solidFill>
              <a:cs typeface="Overpass Bold"/>
            </a:endParaRPr>
          </a:p>
          <a:p>
            <a:pPr marL="546100" lvl="1" indent="-280988">
              <a:lnSpc>
                <a:spcPct val="80000"/>
              </a:lnSpc>
              <a:spcBef>
                <a:spcPts val="0"/>
              </a:spcBef>
              <a:buClr>
                <a:schemeClr val="accent1"/>
              </a:buClr>
              <a:buSzPct val="65000"/>
              <a:buFont typeface="Lucida Grande"/>
              <a:buChar char="►"/>
            </a:pPr>
            <a:r>
              <a:rPr lang="uk-UA" dirty="0">
                <a:solidFill>
                  <a:schemeClr val="tx2"/>
                </a:solidFill>
                <a:latin typeface="Overpass Light"/>
                <a:cs typeface="Overpass Light"/>
              </a:rPr>
              <a:t>наскільки ефективним є кожний елемент системи </a:t>
            </a:r>
            <a:r>
              <a:rPr lang="uk-UA" dirty="0" err="1">
                <a:solidFill>
                  <a:schemeClr val="tx2"/>
                </a:solidFill>
                <a:latin typeface="Overpass Light"/>
                <a:cs typeface="Overpass Light"/>
              </a:rPr>
              <a:t>БЗР</a:t>
            </a:r>
            <a:r>
              <a:rPr lang="uk-UA" dirty="0">
                <a:solidFill>
                  <a:schemeClr val="tx2"/>
                </a:solidFill>
                <a:latin typeface="Overpass Light"/>
                <a:cs typeface="Overpass Light"/>
              </a:rPr>
              <a:t> (і вся система в цілому); </a:t>
            </a:r>
            <a:r>
              <a:rPr lang="uk-UA" i="1" dirty="0">
                <a:solidFill>
                  <a:schemeClr val="tx2"/>
                </a:solidFill>
                <a:latin typeface="Overpass Light"/>
                <a:cs typeface="Overpass Light"/>
              </a:rPr>
              <a:t>ТА</a:t>
            </a:r>
            <a:endParaRPr lang="uk-UA" dirty="0">
              <a:solidFill>
                <a:schemeClr val="tx2"/>
              </a:solidFill>
              <a:latin typeface="Overpass Light"/>
              <a:cs typeface="Overpass Light"/>
            </a:endParaRPr>
          </a:p>
          <a:p>
            <a:pPr marL="546100" lvl="1" indent="-280988">
              <a:lnSpc>
                <a:spcPct val="80000"/>
              </a:lnSpc>
              <a:spcBef>
                <a:spcPts val="0"/>
              </a:spcBef>
              <a:buClr>
                <a:schemeClr val="accent1"/>
              </a:buClr>
              <a:buSzPct val="65000"/>
              <a:buFont typeface="Lucida Grande"/>
              <a:buChar char="►"/>
            </a:pPr>
            <a:r>
              <a:rPr lang="uk-UA" dirty="0">
                <a:solidFill>
                  <a:schemeClr val="tx2"/>
                </a:solidFill>
                <a:latin typeface="Overpass Light"/>
                <a:cs typeface="Overpass Light"/>
              </a:rPr>
              <a:t>чого досягнуто і чого можна б було досягти в майбутньому за умови впровадження змін </a:t>
            </a:r>
            <a:endParaRPr lang="en-GB" dirty="0">
              <a:solidFill>
                <a:schemeClr val="tx2"/>
              </a:solidFill>
              <a:latin typeface="Overpass Light"/>
              <a:cs typeface="Overpass Light"/>
            </a:endParaRPr>
          </a:p>
          <a:p>
            <a:pPr marL="546100" lvl="1" indent="-280988">
              <a:lnSpc>
                <a:spcPct val="80000"/>
              </a:lnSpc>
              <a:spcBef>
                <a:spcPts val="0"/>
              </a:spcBef>
              <a:buClr>
                <a:schemeClr val="accent1"/>
              </a:buClr>
              <a:buSzPct val="65000"/>
              <a:buFont typeface="Lucida Grande"/>
              <a:buChar char="►"/>
            </a:pPr>
            <a:r>
              <a:rPr lang="uk-UA" dirty="0">
                <a:solidFill>
                  <a:schemeClr val="tx2"/>
                </a:solidFill>
                <a:latin typeface="Overpass Light"/>
                <a:cs typeface="Overpass Light"/>
              </a:rPr>
              <a:t>чи враховано в політиці з БЗР ґендерні відмінності й чи заохочує вона охоплення всіх працівників</a:t>
            </a:r>
            <a:endParaRPr lang="en-GB"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a:xfrm>
            <a:off x="490538" y="6337302"/>
            <a:ext cx="5605462" cy="180000"/>
          </a:xfrm>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159</a:t>
            </a:fld>
            <a:endParaRPr lang="en-GB"/>
          </a:p>
        </p:txBody>
      </p:sp>
      <p:sp>
        <p:nvSpPr>
          <p:cNvPr id="7" name="Marcador de texto 5"/>
          <p:cNvSpPr txBox="1">
            <a:spLocks/>
          </p:cNvSpPr>
          <p:nvPr/>
        </p:nvSpPr>
        <p:spPr>
          <a:xfrm>
            <a:off x="9753172" y="2541497"/>
            <a:ext cx="2258470" cy="2830129"/>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sz="1400" b="0" i="1" dirty="0">
                <a:solidFill>
                  <a:schemeClr val="tx2"/>
                </a:solidFill>
                <a:latin typeface="Overpass Light"/>
                <a:cs typeface="Overpass Light"/>
              </a:rPr>
              <a:t>«Лише якщо ви знаєте, чому ви потрапили в ціль, ви можете говорити, що навчилися стріляти з лука».</a:t>
            </a:r>
          </a:p>
          <a:p>
            <a:r>
              <a:rPr lang="uk-UA" sz="1400" b="0" dirty="0">
                <a:solidFill>
                  <a:schemeClr val="tx2"/>
                </a:solidFill>
                <a:latin typeface="Overpass Light"/>
                <a:cs typeface="Overpass Light"/>
              </a:rPr>
              <a:t>           </a:t>
            </a:r>
            <a:r>
              <a:rPr lang="uk-UA" sz="1200" b="0" dirty="0">
                <a:solidFill>
                  <a:schemeClr val="tx2"/>
                </a:solidFill>
                <a:latin typeface="Overpass Light"/>
                <a:cs typeface="Overpass Light"/>
              </a:rPr>
              <a:t>Китайське прислів’я</a:t>
            </a:r>
            <a:r>
              <a:rPr lang="en-GB" sz="1200" b="0" dirty="0">
                <a:solidFill>
                  <a:schemeClr val="tx2"/>
                </a:solidFill>
                <a:latin typeface="Overpass Light"/>
                <a:cs typeface="Overpass Light"/>
              </a:rPr>
              <a:t> </a:t>
            </a:r>
          </a:p>
        </p:txBody>
      </p:sp>
      <p:pic>
        <p:nvPicPr>
          <p:cNvPr id="10" name="Imagen 9" descr="comillas.psd"/>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34914" y="2483525"/>
            <a:ext cx="570908" cy="497832"/>
          </a:xfrm>
          <a:prstGeom prst="rect">
            <a:avLst/>
          </a:prstGeom>
        </p:spPr>
      </p:pic>
      <p:pic>
        <p:nvPicPr>
          <p:cNvPr id="11"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
        <p:nvSpPr>
          <p:cNvPr id="12" name="CuadroTexto 11"/>
          <p:cNvSpPr txBox="1"/>
          <p:nvPr/>
        </p:nvSpPr>
        <p:spPr>
          <a:xfrm>
            <a:off x="506370" y="5371626"/>
            <a:ext cx="8290389" cy="734945"/>
          </a:xfrm>
          <a:prstGeom prst="rect">
            <a:avLst/>
          </a:prstGeom>
          <a:noFill/>
        </p:spPr>
        <p:txBody>
          <a:bodyPr wrap="square" rtlCol="0">
            <a:spAutoFit/>
          </a:bodyPr>
          <a:lstStyle/>
          <a:p>
            <a:pPr>
              <a:lnSpc>
                <a:spcPct val="120000"/>
              </a:lnSpc>
            </a:pPr>
            <a:r>
              <a:rPr lang="uk-UA" sz="1800" dirty="0">
                <a:solidFill>
                  <a:schemeClr val="tx2"/>
                </a:solidFill>
                <a:effectLst/>
                <a:latin typeface="Calibri" panose="020F0502020204030204" pitchFamily="34" charset="0"/>
                <a:ea typeface="Calibri" panose="020F0502020204030204" pitchFamily="34" charset="0"/>
              </a:rPr>
              <a:t>Аудит: моніторинг процесу компетентною незалежною особою чи групою. Допомагає встановити, чи є СУБЗР достатньою та ефективною для БЗР працівників</a:t>
            </a:r>
            <a:endParaRPr lang="es-ES" dirty="0">
              <a:solidFill>
                <a:schemeClr val="tx2"/>
              </a:solidFill>
              <a:latin typeface="Overpass Light"/>
              <a:cs typeface="Overpass Light"/>
            </a:endParaRPr>
          </a:p>
        </p:txBody>
      </p:sp>
    </p:spTree>
    <p:extLst>
      <p:ext uri="{BB962C8B-B14F-4D97-AF65-F5344CB8AC3E}">
        <p14:creationId xmlns:p14="http://schemas.microsoft.com/office/powerpoint/2010/main" val="698987782"/>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descr="foto_recortada_7.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99526" y="2496929"/>
            <a:ext cx="8939784" cy="5961888"/>
          </a:xfrm>
          <a:prstGeom prst="rect">
            <a:avLst/>
          </a:prstGeom>
        </p:spPr>
      </p:pic>
      <p:sp>
        <p:nvSpPr>
          <p:cNvPr id="2" name="Título 1"/>
          <p:cNvSpPr>
            <a:spLocks noGrp="1"/>
          </p:cNvSpPr>
          <p:nvPr>
            <p:ph type="title"/>
          </p:nvPr>
        </p:nvSpPr>
        <p:spPr/>
        <p:txBody>
          <a:bodyPr/>
          <a:lstStyle/>
          <a:p>
            <a:r>
              <a:rPr lang="uk-UA" b="0" dirty="0"/>
              <a:t>Заняття</a:t>
            </a:r>
            <a:r>
              <a:rPr lang="en-GB" b="0" dirty="0"/>
              <a:t> 7</a:t>
            </a:r>
            <a:endParaRPr lang="es-ES" b="0" dirty="0"/>
          </a:p>
        </p:txBody>
      </p:sp>
      <p:sp>
        <p:nvSpPr>
          <p:cNvPr id="3" name="Marcador de texto 2"/>
          <p:cNvSpPr>
            <a:spLocks noGrp="1"/>
          </p:cNvSpPr>
          <p:nvPr>
            <p:ph type="body" idx="1"/>
          </p:nvPr>
        </p:nvSpPr>
        <p:spPr>
          <a:xfrm>
            <a:off x="490538" y="3596780"/>
            <a:ext cx="8540283" cy="1656000"/>
          </a:xfrm>
        </p:spPr>
        <p:txBody>
          <a:bodyPr/>
          <a:lstStyle/>
          <a:p>
            <a:r>
              <a:rPr lang="uk-UA" sz="3200" dirty="0">
                <a:latin typeface="Overpass Light"/>
                <a:cs typeface="Overpass Light"/>
              </a:rPr>
              <a:t>Ужиття заходів</a:t>
            </a:r>
            <a:endParaRPr lang="es-ES" sz="3200" dirty="0">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pPr/>
              <a:t>160</a:t>
            </a:fld>
            <a:endParaRPr lang="en-GB"/>
          </a:p>
        </p:txBody>
      </p:sp>
      <p:sp>
        <p:nvSpPr>
          <p:cNvPr id="8" name="Footer Placeholder 4"/>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9"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599711745"/>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rot="16200000">
            <a:off x="6018905" y="2035666"/>
            <a:ext cx="6858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Marcador de fecha 1"/>
          <p:cNvSpPr>
            <a:spLocks noGrp="1"/>
          </p:cNvSpPr>
          <p:nvPr>
            <p:ph type="dt" sz="half" idx="10"/>
          </p:nvPr>
        </p:nvSpPr>
        <p:spPr/>
        <p:txBody>
          <a:bodyPr/>
          <a:lstStyle/>
          <a:p>
            <a:r>
              <a:rPr lang="en-GB"/>
              <a:t>Date: Monday / 01 / October / 2019</a:t>
            </a:r>
          </a:p>
        </p:txBody>
      </p:sp>
      <p:sp>
        <p:nvSpPr>
          <p:cNvPr id="3"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161</a:t>
            </a:fld>
            <a:endParaRPr lang="en-GB"/>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Цілі заняття 7</a:t>
            </a:r>
            <a:endParaRPr lang="en-GB" b="0" dirty="0"/>
          </a:p>
        </p:txBody>
      </p:sp>
      <p:sp>
        <p:nvSpPr>
          <p:cNvPr id="6" name="Content Placeholder 2"/>
          <p:cNvSpPr txBox="1">
            <a:spLocks/>
          </p:cNvSpPr>
          <p:nvPr/>
        </p:nvSpPr>
        <p:spPr>
          <a:xfrm>
            <a:off x="471861" y="2252820"/>
            <a:ext cx="6887232" cy="3482975"/>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uk-UA" sz="2000" b="0" dirty="0">
                <a:solidFill>
                  <a:schemeClr val="tx2"/>
                </a:solidFill>
              </a:rPr>
              <a:t>Після цього заняття ви</a:t>
            </a:r>
            <a:r>
              <a:rPr lang="en-GB" sz="2000" b="0" dirty="0">
                <a:solidFill>
                  <a:schemeClr val="tx2"/>
                </a:solidFill>
              </a:rPr>
              <a:t>:</a:t>
            </a:r>
          </a:p>
          <a:p>
            <a:pPr marL="457200" lvl="1" indent="-457200">
              <a:spcBef>
                <a:spcPts val="1200"/>
              </a:spcBef>
              <a:buFont typeface="Calibri" pitchFamily="34" charset="0"/>
              <a:buAutoNum type="arabicPeriod"/>
            </a:pPr>
            <a:r>
              <a:rPr lang="uk-UA" dirty="0">
                <a:solidFill>
                  <a:schemeClr val="tx2"/>
                </a:solidFill>
                <a:latin typeface="Overpass Light"/>
                <a:cs typeface="Overpass Light"/>
              </a:rPr>
              <a:t>Дізнаєтеся про безперервне покращення БЗР</a:t>
            </a:r>
            <a:endParaRPr lang="en-GB" dirty="0">
              <a:solidFill>
                <a:schemeClr val="tx2"/>
              </a:solidFill>
              <a:latin typeface="Overpass Light"/>
              <a:cs typeface="Overpass Light"/>
            </a:endParaRPr>
          </a:p>
          <a:p>
            <a:pPr marL="457200" lvl="1" indent="-457200">
              <a:spcBef>
                <a:spcPts val="1200"/>
              </a:spcBef>
              <a:buFont typeface="Calibri" pitchFamily="34" charset="0"/>
              <a:buAutoNum type="arabicPeriod"/>
            </a:pPr>
            <a:r>
              <a:rPr lang="uk-UA" dirty="0">
                <a:solidFill>
                  <a:schemeClr val="tx2"/>
                </a:solidFill>
                <a:latin typeface="Overpass Light"/>
                <a:cs typeface="Overpass Light"/>
              </a:rPr>
              <a:t>Впорядкуєте свої результати тренінгу</a:t>
            </a:r>
            <a:endParaRPr lang="en-GB" dirty="0">
              <a:solidFill>
                <a:schemeClr val="tx2"/>
              </a:solidFill>
              <a:latin typeface="Overpass Light"/>
              <a:cs typeface="Overpass Light"/>
            </a:endParaRPr>
          </a:p>
          <a:p>
            <a:pPr marL="457200" lvl="1" indent="-457200">
              <a:spcBef>
                <a:spcPts val="1200"/>
              </a:spcBef>
              <a:buFont typeface="Calibri" pitchFamily="34" charset="0"/>
              <a:buAutoNum type="arabicPeriod"/>
            </a:pPr>
            <a:r>
              <a:rPr lang="uk-UA" dirty="0">
                <a:solidFill>
                  <a:schemeClr val="tx2"/>
                </a:solidFill>
                <a:latin typeface="Overpass Light"/>
                <a:cs typeface="Overpass Light"/>
              </a:rPr>
              <a:t>Складете свій план дій</a:t>
            </a:r>
            <a:endParaRPr lang="en-GB" dirty="0">
              <a:solidFill>
                <a:schemeClr val="tx2"/>
              </a:solidFill>
              <a:latin typeface="Overpass Light"/>
              <a:cs typeface="Overpass Light"/>
            </a:endParaRPr>
          </a:p>
          <a:p>
            <a:pPr marL="457200" lvl="1" indent="-457200">
              <a:spcBef>
                <a:spcPts val="1200"/>
              </a:spcBef>
              <a:buFont typeface="Calibri" pitchFamily="34" charset="0"/>
              <a:buAutoNum type="arabicPeriod"/>
            </a:pPr>
            <a:r>
              <a:rPr lang="uk-UA" dirty="0">
                <a:solidFill>
                  <a:schemeClr val="tx2"/>
                </a:solidFill>
                <a:latin typeface="Overpass Light"/>
                <a:cs typeface="Overpass Light"/>
              </a:rPr>
              <a:t>Будете готові до вжиття заходів</a:t>
            </a:r>
          </a:p>
          <a:p>
            <a:endParaRPr lang="en-GB" b="0" dirty="0">
              <a:solidFill>
                <a:schemeClr val="tx2"/>
              </a:solidFill>
              <a:latin typeface="Overpass Light"/>
              <a:cs typeface="Overpass Light"/>
            </a:endParaRPr>
          </a:p>
          <a:p>
            <a:pPr marL="457200" lvl="1" indent="-457200">
              <a:spcBef>
                <a:spcPts val="1200"/>
              </a:spcBef>
              <a:buFont typeface="Calibri" pitchFamily="34" charset="0"/>
              <a:buAutoNum type="arabicPeriod"/>
            </a:pPr>
            <a:endParaRPr lang="en-US" dirty="0">
              <a:solidFill>
                <a:schemeClr val="tx2"/>
              </a:solidFill>
              <a:latin typeface="Overpass Light"/>
              <a:cs typeface="Overpass Light"/>
            </a:endParaRPr>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Date: Monday / 01 / October / 2019</a:t>
            </a:r>
          </a:p>
        </p:txBody>
      </p:sp>
      <p:sp>
        <p:nvSpPr>
          <p:cNvPr id="8" name="Footer Placeholder 5"/>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11"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pic>
        <p:nvPicPr>
          <p:cNvPr id="9" name="Imagen 8" descr="_MG_2785.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50603" y="1269828"/>
            <a:ext cx="2792710" cy="4974514"/>
          </a:xfrm>
          <a:prstGeom prst="rect">
            <a:avLst/>
          </a:prstGeom>
        </p:spPr>
      </p:pic>
      <p:sp>
        <p:nvSpPr>
          <p:cNvPr id="17" name="Marcador de texto 16"/>
          <p:cNvSpPr>
            <a:spLocks noGrp="1"/>
          </p:cNvSpPr>
          <p:nvPr>
            <p:ph type="body" sz="quarter" idx="14"/>
          </p:nvPr>
        </p:nvSpPr>
        <p:spPr>
          <a:xfrm>
            <a:off x="8053012" y="5911411"/>
            <a:ext cx="2768776" cy="238449"/>
          </a:xfrm>
        </p:spPr>
        <p:txBody>
          <a:bodyPr/>
          <a:lstStyle/>
          <a:p>
            <a:r>
              <a:rPr lang="uk-UA" dirty="0"/>
              <a:t>Фото</a:t>
            </a:r>
            <a:r>
              <a:rPr lang="hu-HU" dirty="0"/>
              <a:t>: ILO- Colombia_pictures</a:t>
            </a:r>
            <a:endParaRPr lang="es-ES" dirty="0"/>
          </a:p>
        </p:txBody>
      </p:sp>
    </p:spTree>
    <p:extLst>
      <p:ext uri="{BB962C8B-B14F-4D97-AF65-F5344CB8AC3E}">
        <p14:creationId xmlns:p14="http://schemas.microsoft.com/office/powerpoint/2010/main" val="303627642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n 13" descr="163c_slide.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83396" y="1935159"/>
            <a:ext cx="2882862" cy="1631671"/>
          </a:xfrm>
          <a:prstGeom prst="rect">
            <a:avLst/>
          </a:prstGeom>
        </p:spPr>
      </p:pic>
      <p:sp>
        <p:nvSpPr>
          <p:cNvPr id="15" name="Rectángulo 14"/>
          <p:cNvSpPr/>
          <p:nvPr/>
        </p:nvSpPr>
        <p:spPr>
          <a:xfrm>
            <a:off x="0" y="346662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Marcador de fecha 1"/>
          <p:cNvSpPr>
            <a:spLocks noGrp="1"/>
          </p:cNvSpPr>
          <p:nvPr>
            <p:ph type="dt" sz="half" idx="10"/>
          </p:nvPr>
        </p:nvSpPr>
        <p:spPr/>
        <p:txBody>
          <a:bodyPr/>
          <a:lstStyle/>
          <a:p>
            <a:r>
              <a:rPr lang="en-GB"/>
              <a:t>Date: Monday / 01 / October / 2019</a:t>
            </a:r>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162</a:t>
            </a:fld>
            <a:endParaRPr lang="en-GB"/>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Пропагування політики з </a:t>
            </a:r>
            <a:r>
              <a:rPr lang="uk-UA" b="0" dirty="0" err="1"/>
              <a:t>БЗР</a:t>
            </a:r>
            <a:endParaRPr lang="en-GB" b="0" dirty="0"/>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Date: Monday / 01 / October / 2019</a:t>
            </a:r>
          </a:p>
        </p:txBody>
      </p:sp>
      <p:sp>
        <p:nvSpPr>
          <p:cNvPr id="8" name="Footer Placeholder 5"/>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13" name="CuadroTexto 12"/>
          <p:cNvSpPr txBox="1"/>
          <p:nvPr/>
        </p:nvSpPr>
        <p:spPr>
          <a:xfrm>
            <a:off x="508000" y="2136588"/>
            <a:ext cx="3971867" cy="369332"/>
          </a:xfrm>
          <a:prstGeom prst="rect">
            <a:avLst/>
          </a:prstGeom>
          <a:noFill/>
        </p:spPr>
        <p:txBody>
          <a:bodyPr wrap="square" rtlCol="0">
            <a:spAutoFit/>
          </a:bodyPr>
          <a:lstStyle/>
          <a:p>
            <a:pPr marL="285750" indent="-285750">
              <a:buClr>
                <a:schemeClr val="accent2"/>
              </a:buClr>
              <a:buFont typeface="Lucida Grande"/>
              <a:buChar char="▸"/>
            </a:pPr>
            <a:r>
              <a:rPr lang="uk-UA" dirty="0">
                <a:solidFill>
                  <a:schemeClr val="tx2"/>
                </a:solidFill>
                <a:latin typeface="Overpass Light"/>
                <a:cs typeface="Overpass Light"/>
              </a:rPr>
              <a:t>Де ви поставили б стрілку</a:t>
            </a:r>
            <a:r>
              <a:rPr lang="en-US" dirty="0">
                <a:solidFill>
                  <a:schemeClr val="tx2"/>
                </a:solidFill>
                <a:latin typeface="Overpass Light"/>
                <a:cs typeface="Overpass Light"/>
              </a:rPr>
              <a:t>?</a:t>
            </a:r>
          </a:p>
        </p:txBody>
      </p:sp>
      <p:pic>
        <p:nvPicPr>
          <p:cNvPr id="16" name="Imagen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6150" y="3493691"/>
            <a:ext cx="3248812" cy="2434574"/>
          </a:xfrm>
          <a:prstGeom prst="rect">
            <a:avLst/>
          </a:prstGeom>
          <a:ln>
            <a:noFill/>
          </a:ln>
          <a:effectLst>
            <a:outerShdw blurRad="292100" dist="139700" dir="2700000" algn="tl" rotWithShape="0">
              <a:srgbClr val="333333">
                <a:alpha val="65000"/>
              </a:srgbClr>
            </a:outerShdw>
          </a:effectLst>
        </p:spPr>
      </p:pic>
      <p:pic>
        <p:nvPicPr>
          <p:cNvPr id="17" name="Imagen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56798" y="3486337"/>
            <a:ext cx="3242315" cy="242069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54872795"/>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Marcador de fecha 1"/>
          <p:cNvSpPr>
            <a:spLocks noGrp="1"/>
          </p:cNvSpPr>
          <p:nvPr>
            <p:ph type="dt" sz="half" idx="10"/>
          </p:nvPr>
        </p:nvSpPr>
        <p:spPr/>
        <p:txBody>
          <a:bodyPr/>
          <a:lstStyle/>
          <a:p>
            <a:r>
              <a:rPr lang="en-GB"/>
              <a:t>Date: Monday / 01 / October / 2019</a:t>
            </a:r>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163</a:t>
            </a:fld>
            <a:endParaRPr lang="en-GB"/>
          </a:p>
        </p:txBody>
      </p:sp>
      <p:sp>
        <p:nvSpPr>
          <p:cNvPr id="5" name="Title 1"/>
          <p:cNvSpPr txBox="1">
            <a:spLocks/>
          </p:cNvSpPr>
          <p:nvPr/>
        </p:nvSpPr>
        <p:spPr>
          <a:xfrm>
            <a:off x="485625" y="14231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Перелік ідей з удосконалення</a:t>
            </a:r>
            <a:endParaRPr lang="en-GB" b="0" dirty="0"/>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Date: Monday / 01 / October / 2019</a:t>
            </a:r>
          </a:p>
        </p:txBody>
      </p:sp>
      <p:sp>
        <p:nvSpPr>
          <p:cNvPr id="8" name="Footer Placeholder 5"/>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9" name="Picture 8">
            <a:extLst>
              <a:ext uri="{FF2B5EF4-FFF2-40B4-BE49-F238E27FC236}">
                <a16:creationId xmlns:a16="http://schemas.microsoft.com/office/drawing/2014/main" id="{A0EF6741-74AD-2C49-9E54-FC96A838D3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67498" y="2028387"/>
            <a:ext cx="6699652" cy="3955767"/>
          </a:xfrm>
          <a:prstGeom prst="rect">
            <a:avLst/>
          </a:prstGeom>
        </p:spPr>
      </p:pic>
    </p:spTree>
    <p:extLst>
      <p:ext uri="{BB962C8B-B14F-4D97-AF65-F5344CB8AC3E}">
        <p14:creationId xmlns:p14="http://schemas.microsoft.com/office/powerpoint/2010/main" val="2711162617"/>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ángulo 14"/>
          <p:cNvSpPr/>
          <p:nvPr/>
        </p:nvSpPr>
        <p:spPr>
          <a:xfrm>
            <a:off x="0" y="3480130"/>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Marcador de fecha 1"/>
          <p:cNvSpPr>
            <a:spLocks noGrp="1"/>
          </p:cNvSpPr>
          <p:nvPr>
            <p:ph type="dt" sz="half" idx="10"/>
          </p:nvPr>
        </p:nvSpPr>
        <p:spPr/>
        <p:txBody>
          <a:bodyPr/>
          <a:lstStyle/>
          <a:p>
            <a:r>
              <a:rPr lang="en-GB"/>
              <a:t>Date: Monday / 01 / October / 2019</a:t>
            </a:r>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164</a:t>
            </a:fld>
            <a:endParaRPr lang="en-GB"/>
          </a:p>
        </p:txBody>
      </p:sp>
      <p:sp>
        <p:nvSpPr>
          <p:cNvPr id="5" name="Title 1"/>
          <p:cNvSpPr txBox="1">
            <a:spLocks/>
          </p:cNvSpPr>
          <p:nvPr/>
        </p:nvSpPr>
        <p:spPr>
          <a:xfrm>
            <a:off x="485625" y="1376895"/>
            <a:ext cx="11215837"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r>
              <a:rPr lang="uk-UA" b="0" dirty="0"/>
              <a:t>Ваш план вдосконалення діяльності підприємства (</a:t>
            </a:r>
            <a:r>
              <a:rPr lang="uk-UA" b="0" dirty="0" err="1"/>
              <a:t>ПВП</a:t>
            </a:r>
            <a:r>
              <a:rPr lang="uk-UA" b="0" dirty="0"/>
              <a:t>)</a:t>
            </a:r>
            <a:endParaRPr lang="en-GB" b="0" dirty="0"/>
          </a:p>
        </p:txBody>
      </p:sp>
      <p:sp>
        <p:nvSpPr>
          <p:cNvPr id="7" name="Date Placeholder 4"/>
          <p:cNvSpPr txBox="1">
            <a:spLocks/>
          </p:cNvSpPr>
          <p:nvPr/>
        </p:nvSpPr>
        <p:spPr>
          <a:xfrm>
            <a:off x="490538" y="6870450"/>
            <a:ext cx="2743200" cy="216000"/>
          </a:xfrm>
          <a:prstGeom prst="rect">
            <a:avLst/>
          </a:prstGeom>
        </p:spPr>
        <p:txBody>
          <a:bodyPr vert="horz" lIns="0" tIns="0" rIns="0" bIns="0" rtlCol="0" anchor="ctr">
            <a:noAutofit/>
          </a:bodyPr>
          <a:lstStyle>
            <a:defPPr>
              <a:defRPr lang="en-US"/>
            </a:defPPr>
            <a:lvl1pPr marL="0" algn="l" defTabSz="914400" rtl="0" eaLnBrk="1" latinLnBrk="0" hangingPunct="1">
              <a:defRPr sz="1000" kern="1200">
                <a:no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Date: Monday / 01 / October / 2019</a:t>
            </a:r>
          </a:p>
        </p:txBody>
      </p:sp>
      <p:sp>
        <p:nvSpPr>
          <p:cNvPr id="8" name="Footer Placeholder 5"/>
          <p:cNvSpPr txBox="1">
            <a:spLocks/>
          </p:cNvSpPr>
          <p:nvPr/>
        </p:nvSpPr>
        <p:spPr>
          <a:xfrm>
            <a:off x="490538" y="6337302"/>
            <a:ext cx="5605462" cy="180000"/>
          </a:xfrm>
          <a:prstGeom prst="rect">
            <a:avLst/>
          </a:prstGeom>
        </p:spPr>
        <p:txBody>
          <a:bodyPr vert="horz" lIns="0" tIns="0" rIns="0" bIns="0" rtlCol="0" anchor="t" anchorCtr="0">
            <a:noAutofit/>
          </a:bodyPr>
          <a:lstStyle>
            <a:defPPr>
              <a:defRPr lang="en-US"/>
            </a:defPPr>
            <a:lvl1pPr marL="0" algn="l" defTabSz="914400" rtl="0" eaLnBrk="1" latinLnBrk="0" hangingPunct="1">
              <a:defRPr sz="1000" b="1" kern="1200">
                <a:solidFill>
                  <a:schemeClr val="tx1"/>
                </a:solidFill>
                <a:latin typeface="Overpass Bold"/>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pic>
        <p:nvPicPr>
          <p:cNvPr id="9" name="Picture 8">
            <a:extLst>
              <a:ext uri="{FF2B5EF4-FFF2-40B4-BE49-F238E27FC236}">
                <a16:creationId xmlns:a16="http://schemas.microsoft.com/office/drawing/2014/main" id="{B70BF69F-6A23-5E42-82C5-185497EB85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78826" y="1902264"/>
            <a:ext cx="7409184" cy="4258464"/>
          </a:xfrm>
          <a:prstGeom prst="rect">
            <a:avLst/>
          </a:prstGeom>
        </p:spPr>
      </p:pic>
    </p:spTree>
    <p:extLst>
      <p:ext uri="{BB962C8B-B14F-4D97-AF65-F5344CB8AC3E}">
        <p14:creationId xmlns:p14="http://schemas.microsoft.com/office/powerpoint/2010/main" val="3405818922"/>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b="0" dirty="0"/>
              <a:t>Вправа щодо заходів</a:t>
            </a:r>
            <a:endParaRPr lang="en-GB" b="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7" name="Slide Number Placeholder 6"/>
          <p:cNvSpPr>
            <a:spLocks noGrp="1"/>
          </p:cNvSpPr>
          <p:nvPr>
            <p:ph type="sldNum" sz="quarter" idx="12"/>
          </p:nvPr>
        </p:nvSpPr>
        <p:spPr/>
        <p:txBody>
          <a:bodyPr/>
          <a:lstStyle/>
          <a:p>
            <a:fld id="{856227C0-AD57-4F9B-BAE3-EEFB0D0EE427}" type="slidenum">
              <a:rPr lang="en-GB" smtClean="0"/>
              <a:pPr/>
              <a:t>165</a:t>
            </a:fld>
            <a:endParaRPr lang="en-GB"/>
          </a:p>
        </p:txBody>
      </p:sp>
      <p:sp>
        <p:nvSpPr>
          <p:cNvPr id="10" name="Content Placeholder 2"/>
          <p:cNvSpPr txBox="1">
            <a:spLocks/>
          </p:cNvSpPr>
          <p:nvPr/>
        </p:nvSpPr>
        <p:spPr>
          <a:xfrm>
            <a:off x="409897" y="2499315"/>
            <a:ext cx="10273044" cy="3619481"/>
          </a:xfrm>
          <a:prstGeom prst="rect">
            <a:avLst/>
          </a:prstGeom>
        </p:spPr>
        <p:txBody>
          <a:bodyPr/>
          <a:lst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Overpass Bold"/>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Overpass Bold"/>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Overpass Bold"/>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Overpass Bold"/>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Overpass Bold"/>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lvl="0" indent="-514350" fontAlgn="base">
              <a:lnSpc>
                <a:spcPct val="150000"/>
              </a:lnSpc>
              <a:spcBef>
                <a:spcPct val="0"/>
              </a:spcBef>
              <a:spcAft>
                <a:spcPct val="0"/>
              </a:spcAft>
              <a:buFont typeface="+mj-lt"/>
              <a:buAutoNum type="arabicPeriod"/>
              <a:defRPr/>
            </a:pPr>
            <a:r>
              <a:rPr lang="uk-UA" sz="1800" b="0" dirty="0">
                <a:solidFill>
                  <a:schemeClr val="tx2"/>
                </a:solidFill>
                <a:effectLst/>
                <a:latin typeface="Calibri" panose="020F0502020204030204" pitchFamily="34" charset="0"/>
                <a:ea typeface="Calibri" panose="020F0502020204030204" pitchFamily="34" charset="0"/>
              </a:rPr>
              <a:t>Виконайте вправу «На фабриці» як четвертий крок оцінки ризиків, зазначивши у шаблоні відповідальних осіб і реалістичні строки виконання</a:t>
            </a:r>
            <a:endParaRPr lang="uk-UA" b="0" dirty="0">
              <a:solidFill>
                <a:schemeClr val="tx2"/>
              </a:solidFill>
              <a:latin typeface="Overpass Light"/>
              <a:cs typeface="Overpass Light"/>
            </a:endParaRPr>
          </a:p>
          <a:p>
            <a:pPr marL="514350" lvl="0" indent="-514350" fontAlgn="base">
              <a:lnSpc>
                <a:spcPct val="150000"/>
              </a:lnSpc>
              <a:spcBef>
                <a:spcPct val="0"/>
              </a:spcBef>
              <a:spcAft>
                <a:spcPct val="0"/>
              </a:spcAft>
              <a:buFont typeface="+mj-lt"/>
              <a:buAutoNum type="arabicPeriod"/>
              <a:defRPr/>
            </a:pPr>
            <a:r>
              <a:rPr lang="uk-UA" sz="1800" b="0" dirty="0">
                <a:solidFill>
                  <a:schemeClr val="tx2"/>
                </a:solidFill>
                <a:effectLst/>
                <a:latin typeface="Calibri" panose="020F0502020204030204" pitchFamily="34" charset="0"/>
                <a:ea typeface="Calibri" panose="020F0502020204030204" pitchFamily="34" charset="0"/>
              </a:rPr>
              <a:t>У переліку ідей з удосконалення вкажіть, на яких ділянках підприємства слід проводити оцінку ризиків насамперед і чому </a:t>
            </a:r>
          </a:p>
          <a:p>
            <a:pPr marL="514350" lvl="0" indent="-514350" fontAlgn="base">
              <a:lnSpc>
                <a:spcPct val="150000"/>
              </a:lnSpc>
              <a:spcBef>
                <a:spcPct val="0"/>
              </a:spcBef>
              <a:spcAft>
                <a:spcPct val="0"/>
              </a:spcAft>
              <a:buFont typeface="+mj-lt"/>
              <a:buAutoNum type="arabicPeriod"/>
              <a:defRPr/>
            </a:pPr>
            <a:r>
              <a:rPr lang="uk-UA" sz="1800" b="0" dirty="0">
                <a:solidFill>
                  <a:schemeClr val="tx2"/>
                </a:solidFill>
                <a:effectLst/>
                <a:latin typeface="Calibri" panose="020F0502020204030204" pitchFamily="34" charset="0"/>
                <a:ea typeface="Calibri" panose="020F0502020204030204" pitchFamily="34" charset="0"/>
              </a:rPr>
              <a:t>Які заходи потрібні на вашому підприємстві для розробки / вдосконалення / моніторингу СУБЗР?</a:t>
            </a:r>
            <a:endParaRPr lang="en-US" b="0" dirty="0">
              <a:solidFill>
                <a:schemeClr val="tx2"/>
              </a:solidFill>
              <a:latin typeface="Overpass Light"/>
              <a:cs typeface="Overpass Light"/>
            </a:endParaRPr>
          </a:p>
        </p:txBody>
      </p:sp>
    </p:spTree>
    <p:extLst>
      <p:ext uri="{BB962C8B-B14F-4D97-AF65-F5344CB8AC3E}">
        <p14:creationId xmlns:p14="http://schemas.microsoft.com/office/powerpoint/2010/main" val="1772964053"/>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ángulo 11"/>
          <p:cNvSpPr/>
          <p:nvPr/>
        </p:nvSpPr>
        <p:spPr>
          <a:xfrm>
            <a:off x="0" y="2206346"/>
            <a:ext cx="12192000" cy="2786665"/>
          </a:xfrm>
          <a:prstGeom prst="rect">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s-ES" dirty="0"/>
              <a:t> </a:t>
            </a:r>
          </a:p>
        </p:txBody>
      </p:sp>
      <p:sp>
        <p:nvSpPr>
          <p:cNvPr id="2" name="Marcador de fecha 1"/>
          <p:cNvSpPr>
            <a:spLocks noGrp="1"/>
          </p:cNvSpPr>
          <p:nvPr>
            <p:ph type="dt" sz="half" idx="10"/>
          </p:nvPr>
        </p:nvSpPr>
        <p:spPr/>
        <p:txBody>
          <a:bodyPr/>
          <a:lstStyle/>
          <a:p>
            <a:r>
              <a:rPr lang="en-GB"/>
              <a:t>Date: Monday / 01 / October / 2019</a:t>
            </a:r>
          </a:p>
        </p:txBody>
      </p:sp>
      <p:sp>
        <p:nvSpPr>
          <p:cNvPr id="3" name="Marcador de pie de página 2"/>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4" name="Marcador de número de diapositiva 3"/>
          <p:cNvSpPr>
            <a:spLocks noGrp="1"/>
          </p:cNvSpPr>
          <p:nvPr>
            <p:ph type="sldNum" sz="quarter" idx="12"/>
          </p:nvPr>
        </p:nvSpPr>
        <p:spPr/>
        <p:txBody>
          <a:bodyPr/>
          <a:lstStyle/>
          <a:p>
            <a:fld id="{856227C0-AD57-4F9B-BAE3-EEFB0D0EE427}" type="slidenum">
              <a:rPr lang="en-GB" smtClean="0"/>
              <a:t>166</a:t>
            </a:fld>
            <a:endParaRPr lang="en-GB"/>
          </a:p>
        </p:txBody>
      </p:sp>
      <p:pic>
        <p:nvPicPr>
          <p:cNvPr id="5" name="Imagen 4" descr="foto_recortada_1.png"/>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1" y="3513676"/>
            <a:ext cx="2564790" cy="1479963"/>
          </a:xfrm>
          <a:prstGeom prst="rect">
            <a:avLst/>
          </a:prstGeom>
          <a:effectLst>
            <a:outerShdw blurRad="50800" dist="38100" dir="10800000" algn="r" rotWithShape="0">
              <a:prstClr val="black">
                <a:alpha val="40000"/>
              </a:prstClr>
            </a:outerShdw>
          </a:effectLst>
        </p:spPr>
      </p:pic>
      <p:pic>
        <p:nvPicPr>
          <p:cNvPr id="6" name="Imagen 5" descr="foto_recortada_2.png"/>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1630104" y="3570885"/>
            <a:ext cx="2530304" cy="1421051"/>
          </a:xfrm>
          <a:prstGeom prst="rect">
            <a:avLst/>
          </a:prstGeom>
          <a:effectLst>
            <a:outerShdw blurRad="50800" dist="38100" dir="10800000" algn="r" rotWithShape="0">
              <a:prstClr val="black">
                <a:alpha val="40000"/>
              </a:prstClr>
            </a:outerShdw>
          </a:effectLst>
        </p:spPr>
      </p:pic>
      <p:pic>
        <p:nvPicPr>
          <p:cNvPr id="7" name="Imagen 6" descr="foto_recortada_3.png"/>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3270452" y="3512065"/>
            <a:ext cx="2543237" cy="1478526"/>
          </a:xfrm>
          <a:prstGeom prst="rect">
            <a:avLst/>
          </a:prstGeom>
          <a:effectLst>
            <a:outerShdw blurRad="50800" dist="38100" dir="10800000" algn="r" rotWithShape="0">
              <a:prstClr val="black">
                <a:alpha val="40000"/>
              </a:prstClr>
            </a:outerShdw>
          </a:effectLst>
        </p:spPr>
      </p:pic>
      <p:pic>
        <p:nvPicPr>
          <p:cNvPr id="8" name="Imagen 7" descr="foto_recortada_4.png"/>
          <p:cNvPicPr>
            <a:picLocks noChangeAspect="1"/>
          </p:cNvPicPr>
          <p:nvPr/>
        </p:nvPicPr>
        <p:blipFill>
          <a:blip r:embed="rId5" cstate="print">
            <a:alphaModFix/>
            <a:extLst>
              <a:ext uri="{28A0092B-C50C-407E-A947-70E740481C1C}">
                <a14:useLocalDpi xmlns:a14="http://schemas.microsoft.com/office/drawing/2010/main" val="0"/>
              </a:ext>
            </a:extLst>
          </a:blip>
          <a:stretch>
            <a:fillRect/>
          </a:stretch>
        </p:blipFill>
        <p:spPr>
          <a:xfrm>
            <a:off x="4858559" y="3513676"/>
            <a:ext cx="2563353" cy="1479963"/>
          </a:xfrm>
          <a:prstGeom prst="rect">
            <a:avLst/>
          </a:prstGeom>
          <a:effectLst>
            <a:outerShdw blurRad="50800" dist="38100" dir="10800000" algn="r" rotWithShape="0">
              <a:prstClr val="black">
                <a:alpha val="40000"/>
              </a:prstClr>
            </a:outerShdw>
          </a:effectLst>
        </p:spPr>
      </p:pic>
      <p:pic>
        <p:nvPicPr>
          <p:cNvPr id="9" name="Imagen 8" descr="foto_recortada_5.png"/>
          <p:cNvPicPr>
            <a:picLocks noChangeAspect="1"/>
          </p:cNvPicPr>
          <p:nvPr/>
        </p:nvPicPr>
        <p:blipFill>
          <a:blip r:embed="rId6" cstate="print">
            <a:alphaModFix/>
            <a:extLst>
              <a:ext uri="{28A0092B-C50C-407E-A947-70E740481C1C}">
                <a14:useLocalDpi xmlns:a14="http://schemas.microsoft.com/office/drawing/2010/main" val="0"/>
              </a:ext>
            </a:extLst>
          </a:blip>
          <a:stretch>
            <a:fillRect/>
          </a:stretch>
        </p:blipFill>
        <p:spPr>
          <a:xfrm>
            <a:off x="6545729" y="3557407"/>
            <a:ext cx="2479089" cy="1430137"/>
          </a:xfrm>
          <a:prstGeom prst="rect">
            <a:avLst/>
          </a:prstGeom>
          <a:effectLst>
            <a:outerShdw blurRad="50800" dist="38100" dir="10800000" algn="r" rotWithShape="0">
              <a:prstClr val="black">
                <a:alpha val="40000"/>
              </a:prstClr>
            </a:outerShdw>
          </a:effectLst>
        </p:spPr>
      </p:pic>
      <p:pic>
        <p:nvPicPr>
          <p:cNvPr id="10" name="Imagen 9" descr="foto_recortada_6.png"/>
          <p:cNvPicPr>
            <a:picLocks noChangeAspect="1"/>
          </p:cNvPicPr>
          <p:nvPr/>
        </p:nvPicPr>
        <p:blipFill>
          <a:blip r:embed="rId7" cstate="print">
            <a:alphaModFix/>
            <a:extLst>
              <a:ext uri="{28A0092B-C50C-407E-A947-70E740481C1C}">
                <a14:useLocalDpi xmlns:a14="http://schemas.microsoft.com/office/drawing/2010/main" val="0"/>
              </a:ext>
            </a:extLst>
          </a:blip>
          <a:stretch>
            <a:fillRect/>
          </a:stretch>
        </p:blipFill>
        <p:spPr>
          <a:xfrm>
            <a:off x="8157134" y="3571262"/>
            <a:ext cx="2435783" cy="1416282"/>
          </a:xfrm>
          <a:prstGeom prst="rect">
            <a:avLst/>
          </a:prstGeom>
          <a:effectLst>
            <a:outerShdw blurRad="50800" dist="38100" dir="10800000" algn="r" rotWithShape="0">
              <a:prstClr val="black">
                <a:alpha val="40000"/>
              </a:prstClr>
            </a:outerShdw>
          </a:effectLst>
        </p:spPr>
      </p:pic>
      <p:pic>
        <p:nvPicPr>
          <p:cNvPr id="11" name="Imagen 10" descr="foto_recortada_7.png"/>
          <p:cNvPicPr>
            <a:picLocks noChangeAspect="1"/>
          </p:cNvPicPr>
          <p:nvPr/>
        </p:nvPicPr>
        <p:blipFill>
          <a:blip r:embed="rId8" cstate="print">
            <a:alphaModFix/>
            <a:extLst>
              <a:ext uri="{28A0092B-C50C-407E-A947-70E740481C1C}">
                <a14:useLocalDpi xmlns:a14="http://schemas.microsoft.com/office/drawing/2010/main" val="0"/>
              </a:ext>
            </a:extLst>
          </a:blip>
          <a:stretch>
            <a:fillRect/>
          </a:stretch>
        </p:blipFill>
        <p:spPr>
          <a:xfrm>
            <a:off x="9770782" y="3466353"/>
            <a:ext cx="2388961" cy="1524179"/>
          </a:xfrm>
          <a:prstGeom prst="rect">
            <a:avLst/>
          </a:prstGeom>
          <a:effectLst>
            <a:outerShdw blurRad="50800" dist="38100" dir="10800000" algn="r" rotWithShape="0">
              <a:prstClr val="black">
                <a:alpha val="40000"/>
              </a:prstClr>
            </a:outerShdw>
          </a:effectLst>
        </p:spPr>
      </p:pic>
      <p:sp>
        <p:nvSpPr>
          <p:cNvPr id="14" name="Title 1"/>
          <p:cNvSpPr txBox="1">
            <a:spLocks/>
          </p:cNvSpPr>
          <p:nvPr/>
        </p:nvSpPr>
        <p:spPr>
          <a:xfrm>
            <a:off x="490538" y="1423195"/>
            <a:ext cx="11210924" cy="720000"/>
          </a:xfrm>
          <a:prstGeom prst="rect">
            <a:avLst/>
          </a:prstGeom>
        </p:spPr>
        <p:txBody>
          <a:bodyPr/>
          <a:lstStyle>
            <a:lvl1pPr algn="l" defTabSz="914400" rtl="0" eaLnBrk="1" latinLnBrk="0" hangingPunct="1">
              <a:lnSpc>
                <a:spcPct val="90000"/>
              </a:lnSpc>
              <a:spcBef>
                <a:spcPct val="0"/>
              </a:spcBef>
              <a:buNone/>
              <a:defRPr sz="2500" b="1" kern="1200">
                <a:solidFill>
                  <a:schemeClr val="accent1"/>
                </a:solidFill>
                <a:latin typeface="Overpass Bold"/>
                <a:ea typeface="+mj-ea"/>
                <a:cs typeface="+mj-cs"/>
              </a:defRPr>
            </a:lvl1pPr>
          </a:lstStyle>
          <a:p>
            <a:pPr algn="ctr"/>
            <a:r>
              <a:rPr lang="uk-UA" dirty="0"/>
              <a:t>Дякую за увагу</a:t>
            </a:r>
            <a:r>
              <a:rPr lang="de-DE" dirty="0"/>
              <a:t>!</a:t>
            </a:r>
            <a:endParaRPr lang="en-GB" b="0" dirty="0"/>
          </a:p>
        </p:txBody>
      </p:sp>
      <p:pic>
        <p:nvPicPr>
          <p:cNvPr id="15" name="Imagen 14" descr="EU_logo.jpg"/>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47095" y="5511059"/>
            <a:ext cx="620439" cy="419186"/>
          </a:xfrm>
          <a:prstGeom prst="rect">
            <a:avLst/>
          </a:prstGeom>
        </p:spPr>
      </p:pic>
      <p:sp>
        <p:nvSpPr>
          <p:cNvPr id="16" name="CuadroTexto 15"/>
          <p:cNvSpPr txBox="1"/>
          <p:nvPr/>
        </p:nvSpPr>
        <p:spPr>
          <a:xfrm>
            <a:off x="1203918" y="5494916"/>
            <a:ext cx="3699219" cy="830997"/>
          </a:xfrm>
          <a:prstGeom prst="rect">
            <a:avLst/>
          </a:prstGeom>
          <a:noFill/>
        </p:spPr>
        <p:txBody>
          <a:bodyPr wrap="square" rtlCol="0">
            <a:spAutoFit/>
          </a:bodyPr>
          <a:lstStyle/>
          <a:p>
            <a:r>
              <a:rPr lang="uk-UA" sz="800" dirty="0">
                <a:solidFill>
                  <a:schemeClr val="tx2"/>
                </a:solidFill>
                <a:latin typeface="Overpass Light"/>
                <a:cs typeface="Overpass Light"/>
              </a:rPr>
              <a:t>Цей документ створено за фінансової допомоги Європейського Союзу. Висловлені тут погляди жодним чином не повинні вважатися такими, що відображають офіційну думку Європейського Союзу.</a:t>
            </a:r>
          </a:p>
          <a:p>
            <a:r>
              <a:rPr lang="uk-UA" sz="800" dirty="0">
                <a:solidFill>
                  <a:schemeClr val="tx2"/>
                </a:solidFill>
              </a:rPr>
              <a:t>Перекладено українською мовою в рамках Проєкту ЄС-МОП «На шляху до безпечної, здорової та задекларованої праці в Україні» </a:t>
            </a:r>
            <a:r>
              <a:rPr lang="en-US" sz="800" u="sng" dirty="0">
                <a:solidFill>
                  <a:srgbClr val="0000FF"/>
                </a:solidFill>
                <a:effectLst/>
                <a:latin typeface="Calibri" panose="020F0502020204030204" pitchFamily="34" charset="0"/>
                <a:ea typeface="Calibri" panose="020F0502020204030204" pitchFamily="34" charset="0"/>
                <a:cs typeface="Times New Roman" panose="02020603050405020304" pitchFamily="18" charset="0"/>
                <a:hlinkClick r:id="rId10"/>
              </a:rPr>
              <a:t>www.ilo.org/shd4Ukraine</a:t>
            </a:r>
            <a:r>
              <a:rPr lang="uk-UA" sz="800" dirty="0">
                <a:solidFill>
                  <a:schemeClr val="tx2"/>
                </a:solidFill>
                <a:latin typeface="Overpass Light"/>
                <a:cs typeface="Overpass Light"/>
              </a:rPr>
              <a:t> </a:t>
            </a:r>
            <a:endParaRPr lang="en-US" sz="800" dirty="0">
              <a:solidFill>
                <a:schemeClr val="tx2"/>
              </a:solidFill>
              <a:latin typeface="Overpass Light"/>
              <a:cs typeface="Overpass Light"/>
            </a:endParaRPr>
          </a:p>
        </p:txBody>
      </p:sp>
    </p:spTree>
    <p:extLst>
      <p:ext uri="{BB962C8B-B14F-4D97-AF65-F5344CB8AC3E}">
        <p14:creationId xmlns:p14="http://schemas.microsoft.com/office/powerpoint/2010/main" val="2811425888"/>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0538" y="1423195"/>
            <a:ext cx="11210924" cy="499691"/>
          </a:xfrm>
        </p:spPr>
        <p:txBody>
          <a:bodyPr/>
          <a:lstStyle/>
          <a:p>
            <a:r>
              <a:rPr lang="uk-UA" b="0" dirty="0"/>
              <a:t>Вправа</a:t>
            </a:r>
            <a:r>
              <a:rPr lang="it-IT" b="0" dirty="0"/>
              <a:t> 6</a:t>
            </a:r>
            <a:r>
              <a:rPr lang="uk-UA" b="0" dirty="0"/>
              <a:t>. Рольова гра «Спільний комітет із безпеки та здоров’я»</a:t>
            </a:r>
            <a:endParaRPr lang="es-ES" b="0" dirty="0"/>
          </a:p>
        </p:txBody>
      </p:sp>
      <p:sp>
        <p:nvSpPr>
          <p:cNvPr id="3" name="Marcador de contenido 2"/>
          <p:cNvSpPr>
            <a:spLocks noGrp="1"/>
          </p:cNvSpPr>
          <p:nvPr>
            <p:ph idx="1"/>
          </p:nvPr>
        </p:nvSpPr>
        <p:spPr>
          <a:xfrm>
            <a:off x="472899" y="2019403"/>
            <a:ext cx="11062099" cy="4216236"/>
          </a:xfrm>
        </p:spPr>
        <p:txBody>
          <a:bodyPr/>
          <a:lstStyle/>
          <a:p>
            <a:pPr>
              <a:spcBef>
                <a:spcPts val="600"/>
              </a:spcBef>
              <a:spcAft>
                <a:spcPts val="1200"/>
              </a:spcAft>
            </a:pPr>
            <a:r>
              <a:rPr lang="uk-UA" altLang="es-ES" sz="1600" b="0" dirty="0">
                <a:solidFill>
                  <a:schemeClr val="tx2"/>
                </a:solidFill>
                <a:ea typeface="Calibri" panose="020F0502020204030204" pitchFamily="34" charset="0"/>
                <a:cs typeface="Overpass Bold"/>
              </a:rPr>
              <a:t>Дійові особи</a:t>
            </a:r>
            <a:r>
              <a:rPr lang="en-GB" altLang="es-ES" sz="1600" b="0" dirty="0">
                <a:solidFill>
                  <a:schemeClr val="tx2"/>
                </a:solidFill>
                <a:ea typeface="Calibri" panose="020F0502020204030204" pitchFamily="34" charset="0"/>
                <a:cs typeface="Overpass Bold"/>
              </a:rPr>
              <a:t>: </a:t>
            </a:r>
            <a:r>
              <a:rPr lang="uk-UA" altLang="es-ES" sz="1600" b="0" dirty="0">
                <a:solidFill>
                  <a:schemeClr val="tx2"/>
                </a:solidFill>
                <a:ea typeface="Calibri" panose="020F0502020204030204" pitchFamily="34" charset="0"/>
                <a:cs typeface="Overpass Bold"/>
              </a:rPr>
              <a:t>Цзянь, молода </a:t>
            </a:r>
            <a:r>
              <a:rPr lang="uk-UA" altLang="es-ES" sz="1600" b="0" dirty="0" err="1">
                <a:solidFill>
                  <a:schemeClr val="tx2"/>
                </a:solidFill>
                <a:ea typeface="Calibri" panose="020F0502020204030204" pitchFamily="34" charset="0"/>
                <a:cs typeface="Overpass Bold"/>
              </a:rPr>
              <a:t>новонаймана</a:t>
            </a:r>
            <a:r>
              <a:rPr lang="uk-UA" altLang="es-ES" sz="1600" b="0" dirty="0">
                <a:solidFill>
                  <a:schemeClr val="tx2"/>
                </a:solidFill>
                <a:ea typeface="Calibri" panose="020F0502020204030204" pitchFamily="34" charset="0"/>
                <a:cs typeface="Overpass Bold"/>
              </a:rPr>
              <a:t> працівниця лісопильного заводу «Цзю Нянь» (малого підприємства);</a:t>
            </a:r>
            <a:endParaRPr lang="en-US" altLang="es-ES" sz="1600" b="0" dirty="0">
              <a:solidFill>
                <a:schemeClr val="tx2"/>
              </a:solidFill>
              <a:ea typeface="Calibri" panose="020F0502020204030204" pitchFamily="34" charset="0"/>
              <a:cs typeface="Overpass Bold"/>
            </a:endParaRPr>
          </a:p>
          <a:p>
            <a:pPr>
              <a:spcBef>
                <a:spcPts val="600"/>
              </a:spcBef>
              <a:spcAft>
                <a:spcPts val="1200"/>
              </a:spcAft>
            </a:pPr>
            <a:r>
              <a:rPr lang="uk-UA" altLang="es-ES" sz="1600" b="0" dirty="0">
                <a:solidFill>
                  <a:schemeClr val="tx2"/>
                </a:solidFill>
                <a:latin typeface="Overpass Light"/>
                <a:ea typeface="Calibri" panose="020F0502020204030204" pitchFamily="34" charset="0"/>
                <a:cs typeface="Overpass Light"/>
              </a:rPr>
              <a:t>пан </a:t>
            </a:r>
            <a:r>
              <a:rPr lang="uk-UA" altLang="es-ES" sz="1600" b="0" dirty="0" err="1">
                <a:solidFill>
                  <a:schemeClr val="tx2"/>
                </a:solidFill>
                <a:latin typeface="Overpass Light"/>
                <a:ea typeface="Calibri" panose="020F0502020204030204" pitchFamily="34" charset="0"/>
                <a:cs typeface="Overpass Light"/>
              </a:rPr>
              <a:t>Ву</a:t>
            </a:r>
            <a:r>
              <a:rPr lang="uk-UA" altLang="es-ES" sz="1600" b="0" dirty="0">
                <a:solidFill>
                  <a:schemeClr val="tx2"/>
                </a:solidFill>
                <a:latin typeface="Overpass Light"/>
                <a:ea typeface="Calibri" panose="020F0502020204030204" pitchFamily="34" charset="0"/>
                <a:cs typeface="Overpass Light"/>
              </a:rPr>
              <a:t>, п'ятдесятирічний чоловік, безпосередній керівник </a:t>
            </a:r>
            <a:r>
              <a:rPr lang="uk-UA" altLang="es-ES" sz="1600" b="0" dirty="0" err="1">
                <a:solidFill>
                  <a:schemeClr val="tx2"/>
                </a:solidFill>
                <a:latin typeface="Overpass Light"/>
                <a:ea typeface="Calibri" panose="020F0502020204030204" pitchFamily="34" charset="0"/>
                <a:cs typeface="Overpass Light"/>
              </a:rPr>
              <a:t>Цзянь</a:t>
            </a:r>
            <a:r>
              <a:rPr lang="uk-UA" altLang="es-ES" sz="1600" b="0" dirty="0">
                <a:solidFill>
                  <a:schemeClr val="tx2"/>
                </a:solidFill>
                <a:latin typeface="Overpass Light"/>
                <a:ea typeface="Calibri" panose="020F0502020204030204" pitchFamily="34" charset="0"/>
                <a:cs typeface="Overpass Light"/>
              </a:rPr>
              <a:t> на лісопильному заводі.</a:t>
            </a:r>
          </a:p>
          <a:p>
            <a:pPr>
              <a:spcBef>
                <a:spcPts val="600"/>
              </a:spcBef>
              <a:spcAft>
                <a:spcPts val="1200"/>
              </a:spcAft>
            </a:pPr>
            <a:r>
              <a:rPr lang="uk-UA" altLang="es-ES" sz="1600" b="0" dirty="0">
                <a:solidFill>
                  <a:schemeClr val="tx2"/>
                </a:solidFill>
                <a:ea typeface="Calibri" panose="020F0502020204030204" pitchFamily="34" charset="0"/>
                <a:cs typeface="Overpass Bold"/>
              </a:rPr>
              <a:t>Факти: </a:t>
            </a:r>
            <a:r>
              <a:rPr lang="uk-UA" altLang="es-ES" sz="1600" b="0" i="1" dirty="0">
                <a:solidFill>
                  <a:schemeClr val="tx2"/>
                </a:solidFill>
                <a:ea typeface="Calibri" panose="020F0502020204030204" pitchFamily="34" charset="0"/>
                <a:cs typeface="Overpass Bold"/>
              </a:rPr>
              <a:t>шість місяців тому погодилася, щоб </a:t>
            </a:r>
            <a:r>
              <a:rPr lang="uk-UA" altLang="es-ES" sz="1600" b="0" i="1" dirty="0" err="1">
                <a:solidFill>
                  <a:schemeClr val="tx2"/>
                </a:solidFill>
                <a:ea typeface="Calibri" panose="020F0502020204030204" pitchFamily="34" charset="0"/>
                <a:cs typeface="Overpass Bold"/>
              </a:rPr>
              <a:t>Ву</a:t>
            </a:r>
            <a:r>
              <a:rPr lang="uk-UA" altLang="es-ES" sz="1600" b="0" i="1" dirty="0">
                <a:solidFill>
                  <a:schemeClr val="tx2"/>
                </a:solidFill>
                <a:ea typeface="Calibri" panose="020F0502020204030204" pitchFamily="34" charset="0"/>
                <a:cs typeface="Overpass Bold"/>
              </a:rPr>
              <a:t> підвіз її на роботу, тому що дорога до роботи дуже довга і втомлива.</a:t>
            </a:r>
            <a:endParaRPr lang="uk-UA" altLang="es-ES" sz="1600" b="0" dirty="0">
              <a:solidFill>
                <a:schemeClr val="tx2"/>
              </a:solidFill>
              <a:ea typeface="Calibri" panose="020F0502020204030204" pitchFamily="34" charset="0"/>
              <a:cs typeface="Overpass Bold"/>
            </a:endParaRPr>
          </a:p>
          <a:p>
            <a:pPr>
              <a:spcBef>
                <a:spcPts val="600"/>
              </a:spcBef>
              <a:spcAft>
                <a:spcPts val="1200"/>
              </a:spcAft>
            </a:pPr>
            <a:r>
              <a:rPr lang="uk-UA" altLang="es-ES" sz="1600" b="0" i="1" dirty="0">
                <a:solidFill>
                  <a:schemeClr val="tx2"/>
                </a:solidFill>
                <a:latin typeface="Overpass Light"/>
                <a:ea typeface="Calibri" panose="020F0502020204030204" pitchFamily="34" charset="0"/>
                <a:cs typeface="Overpass Light"/>
              </a:rPr>
              <a:t>Коли </a:t>
            </a:r>
            <a:r>
              <a:rPr lang="uk-UA" altLang="es-ES" sz="1600" b="0" i="1" dirty="0" err="1">
                <a:solidFill>
                  <a:schemeClr val="tx2"/>
                </a:solidFill>
                <a:latin typeface="Overpass Light"/>
                <a:ea typeface="Calibri" panose="020F0502020204030204" pitchFamily="34" charset="0"/>
                <a:cs typeface="Overpass Light"/>
              </a:rPr>
              <a:t>Цзянь</a:t>
            </a:r>
            <a:r>
              <a:rPr lang="uk-UA" altLang="es-ES" sz="1600" b="0" i="1" dirty="0">
                <a:solidFill>
                  <a:schemeClr val="tx2"/>
                </a:solidFill>
                <a:latin typeface="Overpass Light"/>
                <a:ea typeface="Calibri" panose="020F0502020204030204" pitchFamily="34" charset="0"/>
                <a:cs typeface="Overpass Light"/>
              </a:rPr>
              <a:t> сиділа в машині, </a:t>
            </a:r>
            <a:r>
              <a:rPr lang="uk-UA" altLang="es-ES" sz="1600" b="0" i="1" dirty="0" err="1">
                <a:solidFill>
                  <a:schemeClr val="tx2"/>
                </a:solidFill>
                <a:latin typeface="Overpass Light"/>
                <a:ea typeface="Calibri" panose="020F0502020204030204" pitchFamily="34" charset="0"/>
                <a:cs typeface="Overpass Light"/>
              </a:rPr>
              <a:t>Ву</a:t>
            </a:r>
            <a:r>
              <a:rPr lang="uk-UA" altLang="es-ES" sz="1600" b="0" i="1" dirty="0">
                <a:solidFill>
                  <a:schemeClr val="tx2"/>
                </a:solidFill>
                <a:latin typeface="Overpass Light"/>
                <a:ea typeface="Calibri" panose="020F0502020204030204" pitchFamily="34" charset="0"/>
                <a:cs typeface="Overpass Light"/>
              </a:rPr>
              <a:t> висловив коментар про те, як виглядає </a:t>
            </a:r>
            <a:r>
              <a:rPr lang="uk-UA" altLang="es-ES" sz="1600" b="0" i="1" dirty="0" err="1">
                <a:solidFill>
                  <a:schemeClr val="tx2"/>
                </a:solidFill>
                <a:latin typeface="Overpass Light"/>
                <a:ea typeface="Calibri" panose="020F0502020204030204" pitchFamily="34" charset="0"/>
                <a:cs typeface="Overpass Light"/>
              </a:rPr>
              <a:t>Цзянь</a:t>
            </a:r>
            <a:r>
              <a:rPr lang="uk-UA" altLang="es-ES" sz="1600" b="0" i="1" dirty="0">
                <a:solidFill>
                  <a:schemeClr val="tx2"/>
                </a:solidFill>
                <a:latin typeface="Overpass Light"/>
                <a:ea typeface="Calibri" panose="020F0502020204030204" pitchFamily="34" charset="0"/>
                <a:cs typeface="Overpass Light"/>
              </a:rPr>
              <a:t>, сказавши, що вона «по-справжньому прекрасна». З того часу </a:t>
            </a:r>
            <a:r>
              <a:rPr lang="uk-UA" altLang="es-ES" sz="1600" b="0" i="1" dirty="0" err="1">
                <a:solidFill>
                  <a:schemeClr val="tx2"/>
                </a:solidFill>
                <a:latin typeface="Overpass Light"/>
                <a:ea typeface="Calibri" panose="020F0502020204030204" pitchFamily="34" charset="0"/>
                <a:cs typeface="Overpass Light"/>
              </a:rPr>
              <a:t>Ву</a:t>
            </a:r>
            <a:r>
              <a:rPr lang="uk-UA" altLang="es-ES" sz="1600" b="0" i="1" dirty="0">
                <a:solidFill>
                  <a:schemeClr val="tx2"/>
                </a:solidFill>
                <a:latin typeface="Overpass Light"/>
                <a:ea typeface="Calibri" panose="020F0502020204030204" pitchFamily="34" charset="0"/>
                <a:cs typeface="Overpass Light"/>
              </a:rPr>
              <a:t> знаходить приводи для того, щоби «випадково» зустрітися з </a:t>
            </a:r>
            <a:r>
              <a:rPr lang="uk-UA" altLang="es-ES" sz="1600" b="0" i="1" dirty="0" err="1">
                <a:solidFill>
                  <a:schemeClr val="tx2"/>
                </a:solidFill>
                <a:latin typeface="Overpass Light"/>
                <a:ea typeface="Calibri" panose="020F0502020204030204" pitchFamily="34" charset="0"/>
                <a:cs typeface="Overpass Light"/>
              </a:rPr>
              <a:t>Цзянь</a:t>
            </a:r>
            <a:r>
              <a:rPr lang="uk-UA" altLang="es-ES" sz="1600" b="0" i="1" dirty="0">
                <a:solidFill>
                  <a:schemeClr val="tx2"/>
                </a:solidFill>
                <a:latin typeface="Overpass Light"/>
                <a:ea typeface="Calibri" panose="020F0502020204030204" pitchFamily="34" charset="0"/>
                <a:cs typeface="Overpass Light"/>
              </a:rPr>
              <a:t> на роботі: він підходить до неї, коли вона йде в роздягальню й назад, у їдальні й навіть коли вона спілкується з колегами. Він каже, що вона «повинна бути доброю з ним». Нещодавно, коли </a:t>
            </a:r>
            <a:r>
              <a:rPr lang="uk-UA" altLang="es-ES" sz="1600" b="0" i="1" dirty="0" err="1">
                <a:solidFill>
                  <a:schemeClr val="tx2"/>
                </a:solidFill>
                <a:latin typeface="Overpass Light"/>
                <a:ea typeface="Calibri" panose="020F0502020204030204" pitchFamily="34" charset="0"/>
                <a:cs typeface="Overpass Light"/>
              </a:rPr>
              <a:t>Цзянь</a:t>
            </a:r>
            <a:r>
              <a:rPr lang="uk-UA" altLang="es-ES" sz="1600" b="0" i="1" dirty="0">
                <a:solidFill>
                  <a:schemeClr val="tx2"/>
                </a:solidFill>
                <a:latin typeface="Overpass Light"/>
                <a:ea typeface="Calibri" panose="020F0502020204030204" pitchFamily="34" charset="0"/>
                <a:cs typeface="Overpass Light"/>
              </a:rPr>
              <a:t> відхилила його небажані звернення, він пригрозив «звільнити її», якщо вона не прийме його запрошення на прогулянку.</a:t>
            </a:r>
          </a:p>
          <a:p>
            <a:pPr>
              <a:spcBef>
                <a:spcPts val="600"/>
              </a:spcBef>
              <a:spcAft>
                <a:spcPts val="1200"/>
              </a:spcAft>
            </a:pPr>
            <a:r>
              <a:rPr lang="uk-UA" altLang="es-ES" sz="1600" b="0" dirty="0">
                <a:solidFill>
                  <a:schemeClr val="tx2"/>
                </a:solidFill>
                <a:latin typeface="Overpass Light"/>
                <a:ea typeface="Calibri" panose="020F0502020204030204" pitchFamily="34" charset="0"/>
                <a:cs typeface="Overpass Light"/>
              </a:rPr>
              <a:t>Наслідки: </a:t>
            </a:r>
            <a:r>
              <a:rPr lang="uk-UA" altLang="es-ES" sz="1600" b="0" dirty="0" err="1">
                <a:solidFill>
                  <a:schemeClr val="tx2"/>
                </a:solidFill>
                <a:latin typeface="Overpass Light"/>
                <a:ea typeface="Calibri" panose="020F0502020204030204" pitchFamily="34" charset="0"/>
                <a:cs typeface="Overpass Light"/>
              </a:rPr>
              <a:t>Цзянь</a:t>
            </a:r>
            <a:r>
              <a:rPr lang="uk-UA" altLang="es-ES" sz="1600" b="0" dirty="0">
                <a:solidFill>
                  <a:schemeClr val="tx2"/>
                </a:solidFill>
                <a:latin typeface="Overpass Light"/>
                <a:ea typeface="Calibri" panose="020F0502020204030204" pitchFamily="34" charset="0"/>
                <a:cs typeface="Overpass Light"/>
              </a:rPr>
              <a:t> нервує, почувається ніяково, не може нормально спати. Вона вважає поведінку </a:t>
            </a:r>
            <a:r>
              <a:rPr lang="uk-UA" altLang="es-ES" sz="1600" b="0" dirty="0" err="1">
                <a:solidFill>
                  <a:schemeClr val="tx2"/>
                </a:solidFill>
                <a:latin typeface="Overpass Light"/>
                <a:ea typeface="Calibri" panose="020F0502020204030204" pitchFamily="34" charset="0"/>
                <a:cs typeface="Overpass Light"/>
              </a:rPr>
              <a:t>Ву</a:t>
            </a:r>
            <a:r>
              <a:rPr lang="uk-UA" altLang="es-ES" sz="1600" b="0" dirty="0">
                <a:solidFill>
                  <a:schemeClr val="tx2"/>
                </a:solidFill>
                <a:latin typeface="Overpass Light"/>
                <a:ea typeface="Calibri" panose="020F0502020204030204" pitchFamily="34" charset="0"/>
                <a:cs typeface="Overpass Light"/>
              </a:rPr>
              <a:t> неприйнятною. Продуктивність її праці погіршується, як і її психічне та фізичне здоров’я. Налякана, у відчаї, вона доводить інформацію про своє становище до відома СКБЗ, як рекомендував їй один із членів профспілки.</a:t>
            </a:r>
          </a:p>
          <a:p>
            <a:pPr>
              <a:spcBef>
                <a:spcPts val="600"/>
              </a:spcBef>
              <a:spcAft>
                <a:spcPts val="1200"/>
              </a:spcAft>
            </a:pPr>
            <a:r>
              <a:rPr lang="uk-UA" altLang="es-ES" sz="1600" b="0" dirty="0">
                <a:solidFill>
                  <a:schemeClr val="tx2"/>
                </a:solidFill>
                <a:cs typeface="Overpass Bold"/>
              </a:rPr>
              <a:t>Як член </a:t>
            </a:r>
            <a:r>
              <a:rPr lang="uk-UA" altLang="es-ES" sz="1600" b="0" dirty="0" err="1">
                <a:solidFill>
                  <a:schemeClr val="tx2"/>
                </a:solidFill>
                <a:cs typeface="Overpass Bold"/>
              </a:rPr>
              <a:t>СКБЗ</a:t>
            </a:r>
            <a:r>
              <a:rPr lang="uk-UA" altLang="es-ES" sz="1600" b="0" dirty="0">
                <a:solidFill>
                  <a:schemeClr val="tx2"/>
                </a:solidFill>
                <a:cs typeface="Overpass Bold"/>
              </a:rPr>
              <a:t>, що ви запропонуєте?</a:t>
            </a:r>
          </a:p>
          <a:p>
            <a:pPr>
              <a:spcBef>
                <a:spcPts val="600"/>
              </a:spcBef>
              <a:spcAft>
                <a:spcPts val="1200"/>
              </a:spcAft>
            </a:pPr>
            <a:endParaRPr lang="es-ES" sz="1600" b="0" dirty="0">
              <a:solidFill>
                <a:schemeClr val="tx2"/>
              </a:solidFill>
              <a:latin typeface="Overpass Light"/>
              <a:cs typeface="Overpass Light"/>
            </a:endParaRPr>
          </a:p>
        </p:txBody>
      </p:sp>
      <p:sp>
        <p:nvSpPr>
          <p:cNvPr id="4" name="Marcador de fecha 3"/>
          <p:cNvSpPr>
            <a:spLocks noGrp="1"/>
          </p:cNvSpPr>
          <p:nvPr>
            <p:ph type="dt" sz="half" idx="10"/>
          </p:nvPr>
        </p:nvSpPr>
        <p:spPr/>
        <p:txBody>
          <a:bodyPr/>
          <a:lstStyle/>
          <a:p>
            <a:r>
              <a:rPr lang="en-GB"/>
              <a:t>Date: Monday / 01 / October / 2019</a:t>
            </a:r>
          </a:p>
        </p:txBody>
      </p:sp>
      <p:sp>
        <p:nvSpPr>
          <p:cNvPr id="5" name="Marcador de pie de página 4"/>
          <p:cNvSpPr>
            <a:spLocks noGrp="1"/>
          </p:cNvSpPr>
          <p:nvPr>
            <p:ph type="ftr" sz="quarter" idx="11"/>
          </p:nvPr>
        </p:nvSpPr>
        <p:spPr/>
        <p:txBody>
          <a:bodyPr/>
          <a:lstStyle/>
          <a:p>
            <a:r>
              <a:rPr lang="ru-RU" dirty="0" err="1"/>
              <a:t>Соціальна</a:t>
            </a:r>
            <a:r>
              <a:rPr lang="ru-RU" dirty="0"/>
              <a:t> </a:t>
            </a:r>
            <a:r>
              <a:rPr lang="ru-RU" dirty="0" err="1"/>
              <a:t>справедливість</a:t>
            </a:r>
            <a:r>
              <a:rPr lang="ru-RU" dirty="0"/>
              <a:t>, </a:t>
            </a:r>
            <a:r>
              <a:rPr lang="ru-RU" dirty="0" err="1"/>
              <a:t>гідна</a:t>
            </a:r>
            <a:r>
              <a:rPr lang="ru-RU" dirty="0"/>
              <a:t> </a:t>
            </a:r>
            <a:r>
              <a:rPr lang="ru-RU" dirty="0" err="1"/>
              <a:t>праця</a:t>
            </a:r>
            <a:endParaRPr lang="en-GB" dirty="0"/>
          </a:p>
        </p:txBody>
      </p:sp>
      <p:sp>
        <p:nvSpPr>
          <p:cNvPr id="6" name="Marcador de número de diapositiva 5"/>
          <p:cNvSpPr>
            <a:spLocks noGrp="1"/>
          </p:cNvSpPr>
          <p:nvPr>
            <p:ph type="sldNum" sz="quarter" idx="12"/>
          </p:nvPr>
        </p:nvSpPr>
        <p:spPr/>
        <p:txBody>
          <a:bodyPr/>
          <a:lstStyle/>
          <a:p>
            <a:fld id="{856227C0-AD57-4F9B-BAE3-EEFB0D0EE427}" type="slidenum">
              <a:rPr lang="en-GB" smtClean="0"/>
              <a:t>167</a:t>
            </a:fld>
            <a:endParaRPr lang="en-GB"/>
          </a:p>
        </p:txBody>
      </p:sp>
    </p:spTree>
    <p:extLst>
      <p:ext uri="{BB962C8B-B14F-4D97-AF65-F5344CB8AC3E}">
        <p14:creationId xmlns:p14="http://schemas.microsoft.com/office/powerpoint/2010/main" val="1813547020"/>
      </p:ext>
    </p:extLst>
  </p:cSld>
  <p:clrMapOvr>
    <a:masterClrMapping/>
  </p:clrMapOvr>
</p:sld>
</file>

<file path=ppt/theme/theme1.xml><?xml version="1.0" encoding="utf-8"?>
<a:theme xmlns:a="http://schemas.openxmlformats.org/drawingml/2006/main" name="English+PowerPoint+Presentation">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English+PowerPoint+Presentation.potx</Template>
  <TotalTime>23982</TotalTime>
  <Words>18173</Words>
  <Application>Microsoft Office PowerPoint</Application>
  <PresentationFormat>Широкоэкранный</PresentationFormat>
  <Paragraphs>2017</Paragraphs>
  <Slides>167</Slides>
  <Notes>142</Notes>
  <HiddenSlides>0</HiddenSlides>
  <MMClips>2</MMClips>
  <ScaleCrop>false</ScaleCrop>
  <HeadingPairs>
    <vt:vector size="8" baseType="variant">
      <vt:variant>
        <vt:lpstr>Использованные шрифты</vt:lpstr>
      </vt:variant>
      <vt:variant>
        <vt:i4>14</vt:i4>
      </vt:variant>
      <vt:variant>
        <vt:lpstr>Тема</vt:lpstr>
      </vt:variant>
      <vt:variant>
        <vt:i4>1</vt:i4>
      </vt:variant>
      <vt:variant>
        <vt:lpstr>Внедренные серверы OLE</vt:lpstr>
      </vt:variant>
      <vt:variant>
        <vt:i4>0</vt:i4>
      </vt:variant>
      <vt:variant>
        <vt:lpstr>Заголовки слайдов</vt:lpstr>
      </vt:variant>
      <vt:variant>
        <vt:i4>167</vt:i4>
      </vt:variant>
    </vt:vector>
  </HeadingPairs>
  <TitlesOfParts>
    <vt:vector size="182" baseType="lpstr">
      <vt:lpstr> Overpass Ligth</vt:lpstr>
      <vt:lpstr>Arial</vt:lpstr>
      <vt:lpstr>Arial Unicode MS</vt:lpstr>
      <vt:lpstr>Calibri</vt:lpstr>
      <vt:lpstr>Futura Md</vt:lpstr>
      <vt:lpstr>Lucida Grande</vt:lpstr>
      <vt:lpstr>Overpass</vt:lpstr>
      <vt:lpstr>Overpass Bold</vt:lpstr>
      <vt:lpstr>Overpass Light</vt:lpstr>
      <vt:lpstr>Overpass Ligth</vt:lpstr>
      <vt:lpstr>Tahoma</vt:lpstr>
      <vt:lpstr>Verdana</vt:lpstr>
      <vt:lpstr>Wingdings</vt:lpstr>
      <vt:lpstr>Wingdings 3</vt:lpstr>
      <vt:lpstr>English+PowerPoint+Presentation</vt:lpstr>
      <vt:lpstr>Покращення безпеки та здоров’я на роботі (БЗР) на малих і середніх підприємствах (МСП)</vt:lpstr>
      <vt:lpstr>Вступ до програми навчання</vt:lpstr>
      <vt:lpstr>Про МОП</vt:lpstr>
      <vt:lpstr>Покращення БЗР на малих і середніх підприємствах</vt:lpstr>
      <vt:lpstr>Методика навчання</vt:lpstr>
      <vt:lpstr>День 1. Програма тренінгу за навчальним модулем</vt:lpstr>
      <vt:lpstr>День 2. Програма тренінгу за навчальним модулем</vt:lpstr>
      <vt:lpstr>Заняття 1</vt:lpstr>
      <vt:lpstr>Цілі заняття 1</vt:lpstr>
      <vt:lpstr>Як ви розумієте БЗР?</vt:lpstr>
      <vt:lpstr>Безпека та здоров’я на роботі</vt:lpstr>
      <vt:lpstr>Навіщо здійснювати заходи з БЗР на робочих місцях?</vt:lpstr>
      <vt:lpstr>Навіщо здійснювати заходи з БЗР на робочих місцях?</vt:lpstr>
      <vt:lpstr>Навіщо здійснювати заходи з БЗР на робочих місцях?</vt:lpstr>
      <vt:lpstr>Чому БЗР на МСП має значення?</vt:lpstr>
      <vt:lpstr>Вправа «Мале підприємство, великі проблеми»</vt:lpstr>
      <vt:lpstr>Проблеми щодо БЗР</vt:lpstr>
      <vt:lpstr>Що можуть зробити МСП?</vt:lpstr>
      <vt:lpstr>Обов’язки роботодавців</vt:lpstr>
      <vt:lpstr>Обов’язки працівників</vt:lpstr>
      <vt:lpstr>Заняття 2</vt:lpstr>
      <vt:lpstr>Презентация PowerPoint</vt:lpstr>
      <vt:lpstr>Небезпечний професійний фактор</vt:lpstr>
      <vt:lpstr>Професійні фактори, небезпечні для здоров’я</vt:lpstr>
      <vt:lpstr>Професійні фактори, небезпечні для здоров’я </vt:lpstr>
      <vt:lpstr>Як небезпечні речовини потрапляють до організму?</vt:lpstr>
      <vt:lpstr>Фактори, небезпечні для психосоціального здоров’я</vt:lpstr>
      <vt:lpstr>Ризик</vt:lpstr>
      <vt:lpstr>Який небезпечний фактор присутній тут?</vt:lpstr>
      <vt:lpstr>Ризик = імовірність шкоди Х тяжкість шкоди</vt:lpstr>
      <vt:lpstr>Ризик = імовірність шкоди Х тяжкість шкоди</vt:lpstr>
      <vt:lpstr>Рівні ризику та матриці ризиків</vt:lpstr>
      <vt:lpstr>Імовірність настання події</vt:lpstr>
      <vt:lpstr>Тяжкість шкоди</vt:lpstr>
      <vt:lpstr>Рівні ризику</vt:lpstr>
      <vt:lpstr>Презентация PowerPoint</vt:lpstr>
      <vt:lpstr>Нещасні випадки на роботі й професійні захворювання</vt:lpstr>
      <vt:lpstr>Витрати, спричинені нещасними випадками на роботі та професійними захворюваннями</vt:lpstr>
      <vt:lpstr>Нещасні випадки на роботі</vt:lpstr>
      <vt:lpstr>Приклад причинно-наслідкового зв’язку</vt:lpstr>
      <vt:lpstr>Професійні захворювання</vt:lpstr>
      <vt:lpstr>Небезпечна подія та аварійна ситуація</vt:lpstr>
      <vt:lpstr>Розслідування нещасних випадків/захворювань і аварійних ситуацій</vt:lpstr>
      <vt:lpstr>Запитання, на які необхідно відповісти при розслідуванні</vt:lpstr>
      <vt:lpstr>Повідомлення про інциденти, їх облік і розслідування</vt:lpstr>
      <vt:lpstr>Культура профілактики в галузі безпеки та здоров’я</vt:lpstr>
      <vt:lpstr>Оцінка ризиків у робочих зонах: запобіжний інструмент для забезпечення безпечніших/ здоровіших умов праці</vt:lpstr>
      <vt:lpstr>Оцінка ризиків</vt:lpstr>
      <vt:lpstr>Оцінка ризиків у повсякденному житті</vt:lpstr>
      <vt:lpstr>Оцінка ризиків</vt:lpstr>
      <vt:lpstr>Шаблон оцінки ризиків</vt:lpstr>
      <vt:lpstr>Вправа 1  «Знайдіть небезпечні фактори» – вправа зі штату Новий Південний Уельс (Австралія) </vt:lpstr>
      <vt:lpstr>Презентация PowerPoint</vt:lpstr>
      <vt:lpstr>Презентация PowerPoint</vt:lpstr>
      <vt:lpstr>Презентация PowerPoint</vt:lpstr>
      <vt:lpstr>Презентация PowerPoint</vt:lpstr>
      <vt:lpstr>Презентация PowerPoint</vt:lpstr>
      <vt:lpstr>Заняття 3</vt:lpstr>
      <vt:lpstr>Презентация PowerPoint</vt:lpstr>
      <vt:lpstr>Оцінка ризиків</vt:lpstr>
      <vt:lpstr>5 кроків оцінки ризиків</vt:lpstr>
      <vt:lpstr>Презентация PowerPoint</vt:lpstr>
      <vt:lpstr>Як виявити небезпечні фактори? </vt:lpstr>
      <vt:lpstr>Ще кілька порад щодо виявлення небезпечних факторів</vt:lpstr>
      <vt:lpstr>Поговоріть із працівниками</vt:lpstr>
      <vt:lpstr>Як збирати інформацію?</vt:lpstr>
      <vt:lpstr>Контрольні переліки</vt:lpstr>
      <vt:lpstr>Всесвітня гармонізована система класифікації і маркування хімічних речовин</vt:lpstr>
      <vt:lpstr>Етикетки ВГС</vt:lpstr>
      <vt:lpstr>Презентация PowerPoint</vt:lpstr>
      <vt:lpstr>ПБР – 2</vt:lpstr>
      <vt:lpstr>Візуальне зображення небезпечних факторів</vt:lpstr>
      <vt:lpstr>Презентация PowerPoint</vt:lpstr>
      <vt:lpstr>Презентация PowerPoint</vt:lpstr>
      <vt:lpstr>Вправа «На фабриці» – 1</vt:lpstr>
      <vt:lpstr>Крок 2. Визначити, кому може бути завдано шкоди та як саме</vt:lpstr>
      <vt:lpstr>Визначаємо, кому може бути завдано шкоди та як саме</vt:lpstr>
      <vt:lpstr>Визначаємо, кому може бути завдано шкоди та як саме</vt:lpstr>
      <vt:lpstr>Кому може бути завдано шкоди?</vt:lpstr>
      <vt:lpstr>Якої шкоди можуть зазнати працівники? </vt:lpstr>
      <vt:lpstr>Шаблон оцінки ризиків – крок 2</vt:lpstr>
      <vt:lpstr>Крок 3. Визначити заходи контролю ризиків для безпеки та здоров’я  й прийняти відповідне рішення щодо них</vt:lpstr>
      <vt:lpstr>Шаблон оцінки ризиків: крок 3.A</vt:lpstr>
      <vt:lpstr>Визначення ризику</vt:lpstr>
      <vt:lpstr>Оцінювання рівнів ризиків за допомогою матриці ризиків</vt:lpstr>
      <vt:lpstr>Вправа «На фабриці» – 2</vt:lpstr>
      <vt:lpstr>Програма навчання</vt:lpstr>
      <vt:lpstr>День 2. Програма тренінгу за навчальним модулем</vt:lpstr>
      <vt:lpstr>День 2 </vt:lpstr>
      <vt:lpstr>Заняття 4</vt:lpstr>
      <vt:lpstr>Презентация PowerPoint</vt:lpstr>
      <vt:lpstr>Ієрархія заходів із контролю: спочатку – головне!</vt:lpstr>
      <vt:lpstr>Презентация PowerPoint</vt:lpstr>
      <vt:lpstr>Презентация PowerPoint</vt:lpstr>
      <vt:lpstr>Заміна небезпечних факторів у робочих зонах</vt:lpstr>
      <vt:lpstr>Презентация PowerPoint</vt:lpstr>
      <vt:lpstr>Типи технічних заходів із контролю</vt:lpstr>
      <vt:lpstr>Типи технічних заходів із контролю</vt:lpstr>
      <vt:lpstr>Типи технічних заходів із контролю</vt:lpstr>
      <vt:lpstr>Відеофільм «Приклад огорожі машин та інших засобів безпеки»</vt:lpstr>
      <vt:lpstr>Технічні заходи з контролю</vt:lpstr>
      <vt:lpstr>Технічні заходи з контролю: місцева витяжна вентиляція та екрани для зварювання</vt:lpstr>
      <vt:lpstr>Технічні заходи з контролю: захисна огорожа машин</vt:lpstr>
      <vt:lpstr>Презентация PowerPoint</vt:lpstr>
      <vt:lpstr>Адміністративні заходи з контролю</vt:lpstr>
      <vt:lpstr>Приклади адміністративних заходів із контролю</vt:lpstr>
      <vt:lpstr>Приклади адміністративних заходів із контролю</vt:lpstr>
      <vt:lpstr>Приклади адміністративних заходів із контролю</vt:lpstr>
      <vt:lpstr>Приклади адміністративних заходів із контролю</vt:lpstr>
      <vt:lpstr>Приклади адміністративних заходів із контролю</vt:lpstr>
      <vt:lpstr>Приклади адміністративних заходів із контролю</vt:lpstr>
      <vt:lpstr>Приклади адміністративних заходів  із контролю</vt:lpstr>
      <vt:lpstr>Презентация PowerPoint</vt:lpstr>
      <vt:lpstr>Коли треба використовувати ЗІЗ?</vt:lpstr>
      <vt:lpstr>Засоби індивідуального захисту</vt:lpstr>
      <vt:lpstr>Приклади ЗІЗ</vt:lpstr>
      <vt:lpstr>Які ЗІЗ є доцільнішими?</vt:lpstr>
      <vt:lpstr>Вправа з оцінки ризиків «Готовий одяг»</vt:lpstr>
      <vt:lpstr>1. Виявіть небезпечні фактори</vt:lpstr>
      <vt:lpstr>1. Виявіть небезпечні фактори</vt:lpstr>
      <vt:lpstr>2. Кому може бути завдано шкоди та як саме? </vt:lpstr>
      <vt:lpstr>2. Кому може бути завдано шкоди та як саме?</vt:lpstr>
      <vt:lpstr>3. Визначте запроваджені заходи з контролю</vt:lpstr>
      <vt:lpstr>3. З’ясуйте, чи потрібні додаткові заходи з контролю</vt:lpstr>
      <vt:lpstr>3. Визначте запроваджені заходи з контролю та з’ясуйте, чи потрібні додаткові заходи з контролю для зменшення ризику</vt:lpstr>
      <vt:lpstr>3. Визначте запроваджені заходи з контролю і з’ясуйте, чи потрібні додаткові заходи з контролю для зменшення ризику</vt:lpstr>
      <vt:lpstr>3. Визначте запроваджені заходи з контролю та з’ясуйте, чи потрібні додаткові заходи з контролю для зменшення ризику</vt:lpstr>
      <vt:lpstr>Технічні заходи з контролю — огородження</vt:lpstr>
      <vt:lpstr>Заняття 5</vt:lpstr>
      <vt:lpstr>Презентация PowerPoint</vt:lpstr>
      <vt:lpstr>Визначити заходи з контролю ризиків для безпеки та здоров’я  й прийняти відповідне рішення щодо них</vt:lpstr>
      <vt:lpstr>Шаблон оцінки ризиків:  крок 3.A</vt:lpstr>
      <vt:lpstr>Вправа «На фабриці» — 3</vt:lpstr>
      <vt:lpstr>Зафіксуйте, хто відповідає за реалізацію заходів із контролю та яких саме, а також строки виконання</vt:lpstr>
      <vt:lpstr>Шаблон оцінки ризиків: кроки 4 і 5</vt:lpstr>
      <vt:lpstr>Запам'ятайте:</vt:lpstr>
      <vt:lpstr>Інспектування робочих зон</vt:lpstr>
      <vt:lpstr>Нагляд за станом здоров’я </vt:lpstr>
      <vt:lpstr>Що тут можна було б покращити?</vt:lpstr>
      <vt:lpstr>Після – Що ще можна було б покращити?</vt:lpstr>
      <vt:lpstr>Після – Що ще можна було б покращити?</vt:lpstr>
      <vt:lpstr>Заняття 6</vt:lpstr>
      <vt:lpstr>Презентация PowerPoint</vt:lpstr>
      <vt:lpstr>Презентация PowerPoint</vt:lpstr>
      <vt:lpstr>Система управління БЗР (СУБЗР)</vt:lpstr>
      <vt:lpstr>Презентация PowerPoint</vt:lpstr>
      <vt:lpstr>Політика підприємства з БЗР</vt:lpstr>
      <vt:lpstr>Політика з БЗР повинна відповідати законам і міжнародним стандартам</vt:lpstr>
      <vt:lpstr>Політика з БЗР</vt:lpstr>
      <vt:lpstr>Необхідні умови для реалізації політики з БЗР</vt:lpstr>
      <vt:lpstr>Вам необхідно буде</vt:lpstr>
      <vt:lpstr>Розкажіть усім про вашу політику з БЗР та пропагуйте стандарти БЗР</vt:lpstr>
      <vt:lpstr>Презентация PowerPoint</vt:lpstr>
      <vt:lpstr>Участь працівників: спільний комітет із безпеки та здоров’я (СКБЗ)</vt:lpstr>
      <vt:lpstr>Організація</vt:lpstr>
      <vt:lpstr>Планування та реалізація</vt:lpstr>
      <vt:lpstr>Планування та реалізація</vt:lpstr>
      <vt:lpstr>Оцінювання вашої СУБЗР за допомогою показників стану виконання</vt:lpstr>
      <vt:lpstr>Аналіз прогресу в діяльності СУБЗР</vt:lpstr>
      <vt:lpstr>Заняття 7</vt:lpstr>
      <vt:lpstr>Презентация PowerPoint</vt:lpstr>
      <vt:lpstr>Презентация PowerPoint</vt:lpstr>
      <vt:lpstr>Презентация PowerPoint</vt:lpstr>
      <vt:lpstr>Презентация PowerPoint</vt:lpstr>
      <vt:lpstr>Вправа щодо заходів</vt:lpstr>
      <vt:lpstr>Презентация PowerPoint</vt:lpstr>
      <vt:lpstr>Вправа 6. Рольова гра «Спільний комітет із безпеки та здоров’я»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Alun Gwyndaf Roberts</dc:creator>
  <cp:lastModifiedBy>Мария Дацюк</cp:lastModifiedBy>
  <cp:revision>1964</cp:revision>
  <dcterms:created xsi:type="dcterms:W3CDTF">2020-01-08T14:39:45Z</dcterms:created>
  <dcterms:modified xsi:type="dcterms:W3CDTF">2021-11-04T14:38:22Z</dcterms:modified>
</cp:coreProperties>
</file>