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57" r:id="rId5"/>
    <p:sldId id="263" r:id="rId6"/>
    <p:sldId id="264" r:id="rId7"/>
    <p:sldId id="278" r:id="rId8"/>
    <p:sldId id="279" r:id="rId9"/>
    <p:sldId id="282" r:id="rId10"/>
    <p:sldId id="280" r:id="rId11"/>
    <p:sldId id="281" r:id="rId12"/>
    <p:sldId id="283" r:id="rId13"/>
    <p:sldId id="289" r:id="rId14"/>
    <p:sldId id="288" r:id="rId15"/>
    <p:sldId id="308" r:id="rId16"/>
    <p:sldId id="287" r:id="rId17"/>
    <p:sldId id="309" r:id="rId18"/>
    <p:sldId id="310" r:id="rId19"/>
    <p:sldId id="286" r:id="rId20"/>
    <p:sldId id="311" r:id="rId21"/>
    <p:sldId id="312" r:id="rId22"/>
    <p:sldId id="313" r:id="rId23"/>
    <p:sldId id="292" r:id="rId24"/>
    <p:sldId id="314" r:id="rId25"/>
    <p:sldId id="285" r:id="rId26"/>
    <p:sldId id="291" r:id="rId27"/>
    <p:sldId id="315" r:id="rId28"/>
    <p:sldId id="316" r:id="rId29"/>
    <p:sldId id="317" r:id="rId30"/>
    <p:sldId id="318" r:id="rId31"/>
    <p:sldId id="319" r:id="rId32"/>
    <p:sldId id="290" r:id="rId33"/>
    <p:sldId id="27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053"/>
    <a:srgbClr val="1E2DBE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88" autoAdjust="0"/>
    <p:restoredTop sz="81132" autoAdjust="0"/>
  </p:normalViewPr>
  <p:slideViewPr>
    <p:cSldViewPr snapToGrid="0">
      <p:cViewPr varScale="1">
        <p:scale>
          <a:sx n="89" d="100"/>
          <a:sy n="89" d="100"/>
        </p:scale>
        <p:origin x="226" y="48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47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796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8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511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495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727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875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20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061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248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650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512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2654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525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661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3499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841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343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8936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068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4336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9743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08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1459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905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6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D5A182C1-1E23-8BDE-8B13-77D1AB0C2201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F73EC4D8-0DB3-7BC3-E1E4-D8DB1F9B1119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10683481-CF0F-E0E0-8413-F4B6BCBE1B77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10EF65DD-C679-5652-D295-B7BA62AFFD52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80CBF32-AD80-4864-B48E-BD2DBC314243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FA2DDC5E-3AAE-7AE6-A60D-DAA57C87E96E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BF13E3B2-4B3E-EB32-EFF1-DC12058432EB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918303D9-EC65-6874-E9E0-BAB8A0464F92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0382ACC-E04C-C018-5682-326AF1B5EFB4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9F554A07-F64C-48F4-3014-7CF49486CB0B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C57F56AF-7C29-D5C0-7E71-18C538DF69F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84CBE25C-0080-4C50-5560-4CD593FDFB2A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7BC48F83-DF7E-6779-361D-902551477FDD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409D9F42-6BF9-E1B3-0B0E-CB5EAC37A41C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6B2D6684-876A-BDF9-494A-DFDC2142D899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98B4FAE5-1F5A-E080-8AD3-7DF2A053B7EF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0501FF98-29C1-8D7E-1342-26639DBAF110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FD2B9B25-1EF5-FFEB-E0ED-D9E771D9CD3F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9784DF53-062E-7D61-DCC0-72B6A4600AA9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E47A0C3-0368-198F-1751-BA0B6648B48A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20B86BAD-3DCA-DA3A-6C10-4F2C75301BE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9ECCA56D-CD00-632B-15AE-3B631D14B27D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A3DA4B80-5803-DE37-7094-37388713C8D8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984F8B14-8947-B65E-42B0-38158B7BDD38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06A7F366-B153-4C44-B7F4-1CDF4FAC4D9C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61B07C2-54E0-8295-1B9D-8AD651379F76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639DCC6E-D0A8-BC2E-70F8-744D15492341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841C0D1-805B-4702-FE55-6E3B3FBEA187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F0B2A9F9-958F-DE88-182B-47AC5442BEC7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D36D3C0D-2992-E5DA-F402-888F905F5276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06FBC460-6820-CE91-7E12-D1EB09413862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FD47E6D6-9A5C-CAB7-117D-6E9201B0F969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F94E6BF6-240C-A386-A499-AE737A356EF0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9BC4BF42-0232-5A95-95C4-CEEB7F08B8B1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E5B76ED7-256A-2EB8-37BC-66CF29E02EF8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DE5BF25E-4B13-5AAF-B5A8-5F8BC93A91F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260C0B7E-414A-0ECE-DD18-FF2E1A3AE1B6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4E70A7FD-718B-4348-53CA-B753CA258A62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1579C7C6-8BD8-37C7-FDEA-1DFDDF2146C6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D58C92D4-0977-69E3-D6BC-2FCB577DF828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92833FC6-CDEB-5A93-9293-63BDE48F3594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76261751-60A1-A97B-D08A-C6B98AA11F7C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4CB950E3-075E-9C77-64CB-B3A0142B320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3FE227A-1C41-A2DA-AFBD-1352FD927E20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E2594732-C3C8-B86E-6FD1-AB7E94DDD15F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B412207C-FFCD-EF14-AB76-4BFBC6E07816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6C3E2B3E-E841-CE03-B03C-BE78057F6C71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5179A919-C7C0-300A-14BD-02943CB22E41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92FC5895-A8AF-CCC7-BBC3-CE97F8D45D88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E5442DC0-197A-E4C8-7DCE-8F8B28828A3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FE634ADC-0BAB-8702-26E6-F4F6B455AAC7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38D4982D-B68D-255F-A1E6-7F4B7E51BE3B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E39FD35-711B-2077-5485-D43A1CA16F09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565E45A5-3F00-230E-29C7-A1470938EDF2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F115F74C-FD75-68BB-3751-1A45932CA09E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041FBFDE-F337-730D-B9F9-1D0989401ED6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A371BE6A-6DF5-61C2-0500-09F1FE23D10B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3EA872FE-0A4F-F6F3-2FB9-7E669234E491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46AF0704-5A20-E40E-7704-932CCAA350B6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6CE1694B-0DD3-F42B-D1B8-51F31E7B9ECC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8E8B41CA-9233-72AD-A868-E1DBA879B09F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C6B1298-60E0-E4FD-1802-C410FCF0269E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7E1B48AE-D8BF-EE7E-931B-00AE87D92382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CC8BB67D-2F00-EBCC-BF07-3A66ACA95908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3137E124-E9D5-2B7B-1658-5A0D2B236E73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70E28A99-9018-32D8-18D7-B284B7A79E9A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F4D40172-6B4B-03D9-322E-351A26756828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DF0A50A9-7223-86C9-B26A-F9029F9A1BDB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9D3B68AB-3848-2E6E-AA2C-E6576BDA927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823AC800-6213-9E00-048D-CB92B014A4A1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8FF1ED1C-B80D-4242-D29B-C28DC7D65AF0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8C340FFA-EDC8-A94B-2386-7573A75AFE30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B4AC81CF-73DD-E732-1BB8-885B667F6A5E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5F9E5C38-D828-43E9-A45C-DF2F2D64274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12D15CA1-741D-1885-2086-891D8C7B2809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5258DC40-6DD3-1218-F129-63FC28BD9A8B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24E7CF49-4078-1F1E-FB64-670F288E7086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36019AB2-8BD3-195F-9708-FB574D60C552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C3B5B18D-9332-2EE9-68CC-8E08DDF2C254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FC4ED708-1F37-8059-7BB7-4A8B53A3B775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243660FC-FED0-ED0C-7EE5-6658D8B7B606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4AF7FAD4-5A4D-47ED-4668-C53988DC08DD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699E52E9-0B9A-8D10-B8AE-B597D02AA32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2487D95-C9D4-31AA-0789-AA401C196859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7C62EB71-4BB1-7E42-4C51-4F04F4DA27E1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FFA4E5FC-76B1-0582-2E28-B2FD439D040D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A5C95451-CB96-E991-4F99-04AD1BCB4460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4149051E-CCCC-3719-11B8-9EE6DE5053C5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E4D0B7F2-646B-B092-2261-8AC471C06CA9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B4900015-CC18-87CF-A6DD-408F8A0EA12E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75229645-ABE4-AB72-38D8-AB006F671A9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46FAC4A6-4972-B298-33D4-A44995B06F14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840A92DC-994E-C25C-E6B2-B3F84F7591FC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095A5726-B988-0A47-F7DD-55498C323136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4782363F-E7B7-197C-381E-4B90D555A875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97D7DD06-13EB-FE7B-9703-3F9CAA48C38F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D176585B-30C1-E54B-69FC-7DB73E7E455C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3388372B-3866-9B32-E1B4-C3F3BDA897E8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0827B4B8-77C0-6B3C-4F9D-DA9C63FF08D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F9CA04F6-635C-7349-D9DE-5F9ADE09EEA6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D8055C8D-420A-B653-4521-81535844831D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DCC5BE1C-239B-0562-4216-E424D1039D2A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A3257C01-4399-9B6B-611D-29675C8882CD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5F7863F-F831-793A-D36B-02C2D0EC3A58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D7C15CA3-103D-5BB3-C2D7-D629DB8588E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7590720-0F86-75EA-4FCA-C83BCCAB352D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08989BCA-00E3-17B5-A04C-841D3F504C71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F7AA5803-F0ED-F439-7C32-11109E54BB7B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C5E70D4E-ADB6-4BF3-7A6A-67FFE4756B2A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07C5761A-76E3-5141-5BE1-4C6103C23D16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AF055FB8-B454-A300-0985-BE90A445DDEC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0ACD30C5-DF94-5404-2EEA-2273CFFE6493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691C3415-D8EC-9C81-F3E4-8977B2F853DF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98CFC099-7DA7-9643-A623-1BECB8EC73F2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0FBFCA0-E3B6-BEC1-0716-9CBD8E0E8D5F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30F97EE-088A-36A9-DEA2-4234903FFE6A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20071809-0E2F-A149-E71E-BC0241557814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7AE22F42-9399-5078-0C65-250B469012AC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AE4E435E-CE4B-CDDD-EB0E-4F1B2043CA1A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82A78AD0-57C7-13BA-9B8F-D1B3CBE62577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AB8F921A-7E57-7D55-AA4A-0B89BCE892BC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437BC657-DCF8-23C8-6617-FADE0ACC8B8E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1849D52B-C5CB-31AC-5659-1FF248C98F63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5E422C5C-910E-BA19-8A4F-27EDC0C72C6F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4C97D4C6-A78E-4867-D60C-01BD249CB58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9408DEAA-14BF-C3F9-A8AC-852D58FC144A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9C27DAC-2E20-875C-C677-E247D4CEEDF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50EF1099-FDAB-B17E-481A-0E2F47B62073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E46A5D66-C39D-05E6-EA5B-7E0CD3F1D767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AE58518A-0CA5-6442-40DD-39E9E7F9613F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65C83B0D-D750-1CB2-F44A-315898C27FEA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58B18B81-51A7-8E48-1D30-6854CDCCFA9E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A9474996-8B86-24B2-EFDA-CC6A74CE30F7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3510379F-E5EA-C976-77F2-C6D0D45D1086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28944BFA-6BC8-C5C9-E0B7-B214187A9175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82D788D-8DE0-F9B4-9F0F-E03BD6F7877A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612BFCC7-A0A8-F31D-007F-3DC973CD4904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2E9BA232-90B6-C024-8CEA-FF88709BAE8C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2EBA3585-52DF-6B2F-BC78-D6AEB5E6D214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CE8D1DEA-2A2C-8658-5C85-053F5721BAB7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D06AA6CD-734C-5459-C623-43D9807B4DD8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E694F95C-71A3-86D2-C355-5465EF94C60E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3B7C8001-95FA-D5A4-79A6-E3DFE55AB656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7977623D-316F-F788-C942-CC7BAEC73C37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5465D61-19D3-4F61-3ED1-452AE8098AB5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123096C5-FD3E-C363-7903-FB6EDEB09A8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4626E0E-DD21-3F1C-2985-8166C173451A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84FBCD69-56EC-0502-E249-A75011826505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76A8EB32-05C5-DFC7-A350-E2D1B17BDE7B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39672169-B47B-1C4E-CA2C-9D07D23B2DBA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82A1B01-271C-5665-4C2C-6E68B733860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517103A9-9134-4164-70CE-2E6A861E48F0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150578AA-E015-11F2-D836-CABCF95FB7DE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F3BB5D8F-5A04-484F-BC7E-DDB3D9D0598D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4FD29130-DAFD-6D3A-16E4-64D716A73D3A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635572B6-5B72-8A33-A9ED-A80DE3768E08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C1389B9F-F9DC-5229-8E1F-57AEEB09BA5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A3456910-453A-55EA-6636-C6EC86CE454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C76F3D69-720A-DAC9-1637-B854D3DCB3A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767F4076-5EDC-354B-11CC-D032C8F10778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A651BE8-94E0-4F65-9189-C1C3D848D0A8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F818B93-3790-F870-7B5F-E4F6727490D6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1CC043A7-FF87-477A-907C-75C192390DB6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9B1B0C03-D680-769A-78CC-8A008558BAFE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85DB0264-AA66-9F41-C9AF-D57534A7532A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9189D5BB-489D-D21C-DB0D-1541FEDE517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C567AE6C-A9F7-F6D4-70E5-7B4FE85BC364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5A8AC213-E77C-8AB6-65DD-90BA7F5CE02A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5F88FB2E-7B25-E329-8FDF-B007AD027403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EDB37D33-2A82-7A60-1505-DA3E86BE068A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6C7E6677-C44E-F761-95B0-A4112FA46E5D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DB962180-C6F8-F27D-E389-3CB9327E2D2E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3C266F52-41D9-0E86-B427-0964651F3BCC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9FE1CD56-6D19-9BA4-E0F0-69DD04E6089F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A237C809-7872-D4EB-533E-E8B8C96D9D06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40B14C7B-7AB9-1A44-B2E8-891845DEBD5A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459CB762-ACFD-141F-0C47-C66B5D4C040E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5BEB4AEE-B158-34B5-DAAF-0CC67A911FF2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1F18C0B8-400F-9211-C605-02C22B7A789A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FD13D5A0-49A2-6CDF-08C8-DDD6B5723D5A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C477FAF8-0FDB-4995-135B-DF13CA14580F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8E8C2456-9A1E-ED9D-F1D6-AB9747774B34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5A22E341-4381-F959-ABF6-1057F7F8E17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01FA3FC0-A105-9850-4466-2486DC98ED53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B7D0702C-26FD-CD61-348D-81D8FC38DC6C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0CD06D91-9B1B-85AD-C1E5-3BE626DB3852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229F067A-290C-41DC-CAE8-E83A0DA92F35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ECA629D-5131-2FDE-2318-5C56FE3B25CF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3FCAF8B6-D761-1DB4-7649-3D3E98E7E6E9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D80BCEC1-92EA-2AD1-4A19-B8F06BBB9F6C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4AB3FD43-35D3-A566-9799-8BF0F426541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EE71742B-A3B0-244F-5737-433105DA6849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1984AC46-9E04-2B77-07C3-C032DAAAFD58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727FA199-B3DF-028F-C097-187436CAFBA1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26BD45BC-97F7-5DE0-82E3-0009C83D79D9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20265CE9-A6DF-4151-43BF-09ACE4FA5FD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21D43A16-E197-3BE1-79FE-E0F6006C2F97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7DBF4E26-B1DE-40FF-DDA4-42AE19F3E38B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389CC653-9D78-8739-D471-4F723531932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D3BCFDFF-6351-7614-AA39-A8E6DAA99012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4BEDAD9A-1071-6BD8-5AA4-E0D97D74C320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34BBF57E-E03B-E225-93A5-4D24AB711984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F9C47668-71C5-FA42-F74A-39C3E7D619B0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CA50FCD-E32B-8F1B-1629-398091DAB2D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FDD9058E-8FA8-C69F-824D-0416DBAEDEC3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1171DCC-A57F-32F9-ACB3-003F7DE2618A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ABA8AA73-11CC-6115-4C88-538ACD17AC79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9CBD0094-E2B8-5ADD-132B-98FD3BE14154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A7882015-FA11-5D50-43C8-4D48B9BC4AA6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BBE94A7B-07DD-5590-5BBB-0AEAC9C8013F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BE2CADB1-59DD-318E-1279-8C547A1327E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F198932E-E911-01FC-5D58-B09686201EA8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75C25516-2E81-CFF0-8879-85308A4AB99E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1F5E2AC-EDB1-0C3E-E3F6-E8AD44107C52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CB7A3797-45CC-0333-B4EC-748AA2A68921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E8F0A4E-E1DF-26E0-56C9-3EC9C0F1E4DF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6C7DBBF7-9D1F-6B7F-3194-15F9A6CB722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2FD33E2F-EC10-B099-8FAA-AD15699FED0A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B0AAD666-423A-2C95-764E-F14909EA3F42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DEE30F48-C4F5-42E3-BEA1-32A44E8E4A68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553B631-CBD6-965D-63B5-8C27FEE18E68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061ED80-8328-23E3-B42F-DF9C019A4204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B2111218-7B5A-CC22-2C07-27F17616E712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F79C04F-0645-9B85-127B-77D2CD145335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D286452C-4B34-5F49-382C-1DD7C516DCD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5DAE07CE-2387-E1E2-3F2F-D1431A36EF57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3388FBC-C8F4-B2E7-7B5F-13BFE092F22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5E6435D2-D229-73D9-5C33-C203FB5CC721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1D861BF3-9723-9B77-28E2-141182A8E5F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04082C76-6166-A2DA-7AA0-799AFFB85E68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912446B4-81FC-37BF-5107-C4E037D996B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5FBDA963-56B9-88D9-B3AF-DC7D6E501691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7837DE06-22EC-A539-2AEC-14C28D3376E9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1F9E1D48-4EF7-7F0E-D2F7-B60007411123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61D59D4D-A5FD-2BFC-19DC-FDA97B41B503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525E59FF-674E-95D8-6A1E-CD462FA32ACD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BABFC49-79FA-02C7-BB54-6101D8B4C5D5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4F7D2569-45C2-02D2-E8E5-96C4C3B168BC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B0A1A5AC-2887-BC8C-8153-F0C8963F8117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6BC566F3-A958-6A65-8FE6-AB72602F1B86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7911AFF7-0403-DD80-D306-15F983925777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E97792AB-63E2-AF8E-21DA-D47146AF0FB7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6346AB60-F6B2-5D46-7412-3C50F64FCC59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794D7F5-31B1-EFCF-6275-1017E103D43F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5BA0173-D3BE-05B4-0A33-557E1635455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92CE36FE-9529-8509-F8FA-D03544830A9B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452927C-2A28-55DC-7559-7A818ED4FA0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5B62C6B4-8DB9-620A-647B-5F7D8F002DCE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2F53460C-660A-4153-BC95-F7753A3803D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B2EDB8D1-26F5-94F4-32F9-E4004202EB3F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91356340-C131-F0E5-107C-CEAC5E4727CF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239ACC2-B5A1-4D5E-057A-812AEE9FB7AC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92C93707-BFA9-45CC-BE47-AD86A2AB83E2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F2469D94-4387-8448-8EBC-9118B6FB7F4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C7C1D99C-6C4A-563D-79D2-8FED674E5A96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E284E91F-9C9A-E51B-8619-F17EDF60B43F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A9E2048-2FBD-7AA1-D736-CA5EF9C4D3B0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12BB7524-656F-7BFE-B2B7-4FFCC91B25EC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5B5C0FB1-9E5B-1D20-1892-295B7BC685BC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C51E7279-18FF-2A16-BFA2-0230F9438A8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60161C5A-FFFD-F909-CEE1-48EB17160940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CB03B832-92D9-90FB-D484-BC746007E809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246071C0-7AF1-4BB2-FBE5-64A55E3AEEE3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93A8F4B-A5B0-DA3B-A3A7-6DE6BA579474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4F965F99-8711-8F62-A4E9-C56BA11D0BB8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23C05DE-1AA5-3E67-8A53-2937755DBA31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65274CF3-207E-5E2F-6C2E-882F5B92A50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90FEE250-3ED3-56F5-18DB-6841480728C2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C9E35735-E408-EEBF-12F2-B9A4116B7EF4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8BE701F-13D8-7562-E358-66B4BC24E322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3179C281-8E64-1DBF-B71E-E3D1E7583C0C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83A38BA9-A1F7-3F2F-E85B-4A2AF9A05E08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330D6E77-56E1-B203-80E8-081DBA98779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CDAE69C5-22AE-9F4B-8306-8D9177F71C23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2596A2FD-BB1C-A61D-696C-53DAB3A814D0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EB6A836C-2609-C2B2-E96D-C2C2EBCC28A9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122295F-B440-DBB9-371F-A9DC74B8FA4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CC6DD0F9-0BDD-D953-EF99-DAC12AA91994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47E3CDD-FF49-F1A9-79B0-3734C4EF792C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505D13B7-06E2-519A-AC6A-024B25672BFE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E1C2B1D9-5EC1-64C3-D0AB-84EC05752A4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B1D450F1-4CC6-811D-904D-B9B5F08FF483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87A408FA-15AD-9E23-1663-B4A458579ACA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2AF4183-CE00-A86F-9103-A4AA62697555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8CFC42E7-95D4-560C-FC69-890AEADB8B69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A621162C-D2A3-81DD-E451-D7AF1B8A2671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95786033-8701-2A9D-71E0-489A4BB7C536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D7565EF6-FFA1-A735-EC80-61D0BD282E38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1B6D86AD-F1C9-F7AA-1B04-BA9C0F7096B6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A8786A50-4015-C48D-7DA7-648F551F3A60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5CA66FB1-C273-0717-D7BB-CAB70276BDA4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1153AA72-669C-2F8A-5854-1B5081A0B66A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C80BC9F3-6382-13CA-BD4F-C640BE5B42CA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52AA1701-A04A-4736-8A2C-E05D5AC0D8D1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414310CD-614E-92F9-C9BA-BB240E6EEB5F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71EDA4C4-1CF8-22C4-8700-FCA369180A2E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168E0910-511D-FC6A-94E1-6BF9F24377BB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A13BC8A-2460-C7D6-39CE-EB80E5772163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D7B51FCD-FCDC-0F14-A5D8-E67E97C5A5A7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9CACBD77-E74D-F6C9-3ED0-B536221D16F9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5CE3BD61-FD8E-95E4-F190-CE2389A4B841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B8DDE58A-F333-C412-9D02-4640B2634579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639BBCF6-6077-ACA6-E1D8-2CE26C208C6B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4A72DFE3-3301-C223-3929-9E0BD8F5B72A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7499665D-9C4D-B2FB-61EE-2E53927BEEC9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5FC72138-0665-E8C3-9C55-3A08782BD5E3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87329514-9BBE-850D-8BDF-B05FA9F74A6D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BE537CB2-EB16-6063-7521-98B10484AAB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5E419AFA-C374-6226-97EA-722E827F0A81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4D62B555-DE3B-83A1-ABC3-F8157F37556C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9A167510-5818-42B4-80FE-76BE48DDA2D6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C513F4BD-D006-2EBA-6E80-77709C47D6E1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F98D6C25-97EC-183C-F040-F3C394819B71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AEA89F25-B6FA-BD84-9CAE-039040D00FEA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F4326FE0-D0EB-67ED-CF9F-747B692B1D60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C040435B-C1F6-96D2-8536-3C377F3D692B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BDB122C-E0B5-F4A9-CF21-A6E1C40740DF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CF1B9727-319F-C0F7-BE35-D51B37ACBE67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EA41AFB-D973-3550-A857-1BB84031FE48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20DCA86-F0B6-4A0A-0F62-4FB93335ECE7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7F3574D4-D404-4D68-AB58-BABE2F86BB2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DFBF374-1BCE-5E78-BFBA-349A5A93E36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2BF871F-A3CF-89C6-5EDD-7A4B2A5F6910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11531287-4109-9BB5-574E-986882B2A30B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116" name="Групувати 115">
            <a:extLst>
              <a:ext uri="{FF2B5EF4-FFF2-40B4-BE49-F238E27FC236}">
                <a16:creationId xmlns:a16="http://schemas.microsoft.com/office/drawing/2014/main" id="{89F46223-8FAE-C9EE-E8B4-2A716EA9DA37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7" name="Групувати 116">
              <a:extLst>
                <a:ext uri="{FF2B5EF4-FFF2-40B4-BE49-F238E27FC236}">
                  <a16:creationId xmlns:a16="http://schemas.microsoft.com/office/drawing/2014/main" id="{F497A185-D95A-D520-E877-E329D3373BA2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149" name="Полілінія: фігура 148">
                <a:extLst>
                  <a:ext uri="{FF2B5EF4-FFF2-40B4-BE49-F238E27FC236}">
                    <a16:creationId xmlns:a16="http://schemas.microsoft.com/office/drawing/2014/main" id="{8B4D34B5-68C3-5BF6-C3B5-4E402D3732B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0" name="Полілінія: фігура 149">
                <a:extLst>
                  <a:ext uri="{FF2B5EF4-FFF2-40B4-BE49-F238E27FC236}">
                    <a16:creationId xmlns:a16="http://schemas.microsoft.com/office/drawing/2014/main" id="{3DFC3925-A911-E474-86B8-D9E70D58596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1" name="Полілінія: фігура 150">
                <a:extLst>
                  <a:ext uri="{FF2B5EF4-FFF2-40B4-BE49-F238E27FC236}">
                    <a16:creationId xmlns:a16="http://schemas.microsoft.com/office/drawing/2014/main" id="{14BBCF2E-C023-E99C-40DA-DF066CD8D032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2" name="Полілінія: фігура 151">
                <a:extLst>
                  <a:ext uri="{FF2B5EF4-FFF2-40B4-BE49-F238E27FC236}">
                    <a16:creationId xmlns:a16="http://schemas.microsoft.com/office/drawing/2014/main" id="{C4175058-4E96-729B-0DC1-9AD624FA471B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3" name="Полілінія: фігура 152">
                <a:extLst>
                  <a:ext uri="{FF2B5EF4-FFF2-40B4-BE49-F238E27FC236}">
                    <a16:creationId xmlns:a16="http://schemas.microsoft.com/office/drawing/2014/main" id="{785C0E66-2B2A-A642-377B-B0E96A986DBD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4" name="Полілінія: фігура 153">
                <a:extLst>
                  <a:ext uri="{FF2B5EF4-FFF2-40B4-BE49-F238E27FC236}">
                    <a16:creationId xmlns:a16="http://schemas.microsoft.com/office/drawing/2014/main" id="{130D16D0-C484-0031-FDBC-1CCE2FBD6FE8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5" name="Полілінія: фігура 154">
                <a:extLst>
                  <a:ext uri="{FF2B5EF4-FFF2-40B4-BE49-F238E27FC236}">
                    <a16:creationId xmlns:a16="http://schemas.microsoft.com/office/drawing/2014/main" id="{66432744-81B9-D4FC-534D-CC69ED30A53D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6" name="Полілінія: фігура 155">
                <a:extLst>
                  <a:ext uri="{FF2B5EF4-FFF2-40B4-BE49-F238E27FC236}">
                    <a16:creationId xmlns:a16="http://schemas.microsoft.com/office/drawing/2014/main" id="{91B3417B-B313-8528-FFE2-F2F850A03CA6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7" name="Полілінія: фігура 156">
                <a:extLst>
                  <a:ext uri="{FF2B5EF4-FFF2-40B4-BE49-F238E27FC236}">
                    <a16:creationId xmlns:a16="http://schemas.microsoft.com/office/drawing/2014/main" id="{4A69DC34-C9FF-639E-A731-0AF7DFAFED7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8" name="Полілінія: фігура 157">
                <a:extLst>
                  <a:ext uri="{FF2B5EF4-FFF2-40B4-BE49-F238E27FC236}">
                    <a16:creationId xmlns:a16="http://schemas.microsoft.com/office/drawing/2014/main" id="{01CD57D5-48D0-CD05-FCE2-9F8424101969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9" name="Полілінія: фігура 158">
                <a:extLst>
                  <a:ext uri="{FF2B5EF4-FFF2-40B4-BE49-F238E27FC236}">
                    <a16:creationId xmlns:a16="http://schemas.microsoft.com/office/drawing/2014/main" id="{F60B2E9C-7147-957A-DAF8-8E56B1D0C85D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0" name="Полілінія: фігура 159">
                <a:extLst>
                  <a:ext uri="{FF2B5EF4-FFF2-40B4-BE49-F238E27FC236}">
                    <a16:creationId xmlns:a16="http://schemas.microsoft.com/office/drawing/2014/main" id="{E0B1DFA1-DFA0-DBB7-58DD-742F80AE98C1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1" name="Полілінія: фігура 160">
                <a:extLst>
                  <a:ext uri="{FF2B5EF4-FFF2-40B4-BE49-F238E27FC236}">
                    <a16:creationId xmlns:a16="http://schemas.microsoft.com/office/drawing/2014/main" id="{A59F631D-07F2-7920-6C0E-038EE9FB2B0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2" name="Полілінія: фігура 161">
                <a:extLst>
                  <a:ext uri="{FF2B5EF4-FFF2-40B4-BE49-F238E27FC236}">
                    <a16:creationId xmlns:a16="http://schemas.microsoft.com/office/drawing/2014/main" id="{CEA0D2E7-66A7-4C80-5318-5E26D306FF37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3" name="Полілінія: фігура 162">
                <a:extLst>
                  <a:ext uri="{FF2B5EF4-FFF2-40B4-BE49-F238E27FC236}">
                    <a16:creationId xmlns:a16="http://schemas.microsoft.com/office/drawing/2014/main" id="{DF9CC4CB-3B74-6D7C-97D0-B70566B16113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4" name="Полілінія: фігура 163">
                <a:extLst>
                  <a:ext uri="{FF2B5EF4-FFF2-40B4-BE49-F238E27FC236}">
                    <a16:creationId xmlns:a16="http://schemas.microsoft.com/office/drawing/2014/main" id="{331EF23A-C496-35A4-587A-EB6EB0C88606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5" name="Полілінія: фігура 164">
                <a:extLst>
                  <a:ext uri="{FF2B5EF4-FFF2-40B4-BE49-F238E27FC236}">
                    <a16:creationId xmlns:a16="http://schemas.microsoft.com/office/drawing/2014/main" id="{0CB27CC0-EF3D-9536-65D2-402888EB4815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6" name="Полілінія: фігура 165">
                <a:extLst>
                  <a:ext uri="{FF2B5EF4-FFF2-40B4-BE49-F238E27FC236}">
                    <a16:creationId xmlns:a16="http://schemas.microsoft.com/office/drawing/2014/main" id="{599BCA5C-3F9E-9B84-5E85-996459518D9D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7" name="Полілінія: фігура 166">
                <a:extLst>
                  <a:ext uri="{FF2B5EF4-FFF2-40B4-BE49-F238E27FC236}">
                    <a16:creationId xmlns:a16="http://schemas.microsoft.com/office/drawing/2014/main" id="{CC2D205A-DE23-6A27-89CC-44F8B1A4DBE7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8" name="Полілінія: фігура 167">
                <a:extLst>
                  <a:ext uri="{FF2B5EF4-FFF2-40B4-BE49-F238E27FC236}">
                    <a16:creationId xmlns:a16="http://schemas.microsoft.com/office/drawing/2014/main" id="{EA99F10D-F1CF-CD95-C9CB-58CAB7DFF884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9" name="Полілінія: фігура 168">
                <a:extLst>
                  <a:ext uri="{FF2B5EF4-FFF2-40B4-BE49-F238E27FC236}">
                    <a16:creationId xmlns:a16="http://schemas.microsoft.com/office/drawing/2014/main" id="{73FA632B-677E-0334-1BF3-6B9E87A1773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8" name="Групувати 117">
              <a:extLst>
                <a:ext uri="{FF2B5EF4-FFF2-40B4-BE49-F238E27FC236}">
                  <a16:creationId xmlns:a16="http://schemas.microsoft.com/office/drawing/2014/main" id="{47AEF8FF-23D3-B0B5-AB91-486CE0ACB9FF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19" name="Полілінія: фігура 118">
                <a:extLst>
                  <a:ext uri="{FF2B5EF4-FFF2-40B4-BE49-F238E27FC236}">
                    <a16:creationId xmlns:a16="http://schemas.microsoft.com/office/drawing/2014/main" id="{BA48009A-C58C-0068-2B9A-2CA7ACE46EC5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0" name="Полілінія: фігура 119">
                <a:extLst>
                  <a:ext uri="{FF2B5EF4-FFF2-40B4-BE49-F238E27FC236}">
                    <a16:creationId xmlns:a16="http://schemas.microsoft.com/office/drawing/2014/main" id="{EA936716-1824-CF9C-5437-23AF19B6AFD6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1" name="Полілінія: фігура 120">
                <a:extLst>
                  <a:ext uri="{FF2B5EF4-FFF2-40B4-BE49-F238E27FC236}">
                    <a16:creationId xmlns:a16="http://schemas.microsoft.com/office/drawing/2014/main" id="{1C696CB4-6776-969C-8315-E3BC8B9B8904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2" name="Полілінія: фігура 121">
                <a:extLst>
                  <a:ext uri="{FF2B5EF4-FFF2-40B4-BE49-F238E27FC236}">
                    <a16:creationId xmlns:a16="http://schemas.microsoft.com/office/drawing/2014/main" id="{30AAC72A-9B39-4B66-B58B-F83BF910BA46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3" name="Полілінія: фігура 122">
                <a:extLst>
                  <a:ext uri="{FF2B5EF4-FFF2-40B4-BE49-F238E27FC236}">
                    <a16:creationId xmlns:a16="http://schemas.microsoft.com/office/drawing/2014/main" id="{868885D3-2442-CBF7-0CDE-E4D9E012C7A6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4" name="Полілінія: фігура 123">
                <a:extLst>
                  <a:ext uri="{FF2B5EF4-FFF2-40B4-BE49-F238E27FC236}">
                    <a16:creationId xmlns:a16="http://schemas.microsoft.com/office/drawing/2014/main" id="{E0E67C74-82C1-9971-596B-3E26433CA86C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5" name="Полілінія: фігура 124">
                <a:extLst>
                  <a:ext uri="{FF2B5EF4-FFF2-40B4-BE49-F238E27FC236}">
                    <a16:creationId xmlns:a16="http://schemas.microsoft.com/office/drawing/2014/main" id="{39364BFC-9120-AFE9-86FF-B91951428243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6" name="Полілінія: фігура 125">
                <a:extLst>
                  <a:ext uri="{FF2B5EF4-FFF2-40B4-BE49-F238E27FC236}">
                    <a16:creationId xmlns:a16="http://schemas.microsoft.com/office/drawing/2014/main" id="{ED394E3D-EE3B-0D99-94DE-BA87E58A1D5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7" name="Полілінія: фігура 126">
                <a:extLst>
                  <a:ext uri="{FF2B5EF4-FFF2-40B4-BE49-F238E27FC236}">
                    <a16:creationId xmlns:a16="http://schemas.microsoft.com/office/drawing/2014/main" id="{05CC1DB0-155D-50BE-C8E1-DF7CAB9FA6D4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8" name="Полілінія: фігура 127">
                <a:extLst>
                  <a:ext uri="{FF2B5EF4-FFF2-40B4-BE49-F238E27FC236}">
                    <a16:creationId xmlns:a16="http://schemas.microsoft.com/office/drawing/2014/main" id="{24DACC98-AC04-0BB0-FB1C-D7B36626C0DE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9" name="Полілінія: фігура 128">
                <a:extLst>
                  <a:ext uri="{FF2B5EF4-FFF2-40B4-BE49-F238E27FC236}">
                    <a16:creationId xmlns:a16="http://schemas.microsoft.com/office/drawing/2014/main" id="{AB45A401-4AD5-96A6-74B8-761F9FFABF8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0" name="Полілінія: фігура 129">
                <a:extLst>
                  <a:ext uri="{FF2B5EF4-FFF2-40B4-BE49-F238E27FC236}">
                    <a16:creationId xmlns:a16="http://schemas.microsoft.com/office/drawing/2014/main" id="{9D78C89E-DA00-235C-28DE-78ED687CC30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1" name="Полілінія: фігура 130">
                <a:extLst>
                  <a:ext uri="{FF2B5EF4-FFF2-40B4-BE49-F238E27FC236}">
                    <a16:creationId xmlns:a16="http://schemas.microsoft.com/office/drawing/2014/main" id="{74D94465-E44D-5CEF-52B9-ACE577ABD66A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2" name="Полілінія: фігура 131">
                <a:extLst>
                  <a:ext uri="{FF2B5EF4-FFF2-40B4-BE49-F238E27FC236}">
                    <a16:creationId xmlns:a16="http://schemas.microsoft.com/office/drawing/2014/main" id="{9409A2F5-636B-603B-AF4E-83C0DD71388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3" name="Полілінія: фігура 132">
                <a:extLst>
                  <a:ext uri="{FF2B5EF4-FFF2-40B4-BE49-F238E27FC236}">
                    <a16:creationId xmlns:a16="http://schemas.microsoft.com/office/drawing/2014/main" id="{550DE933-4086-AFF6-FCDB-B37C14800188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4" name="Полілінія: фігура 133">
                <a:extLst>
                  <a:ext uri="{FF2B5EF4-FFF2-40B4-BE49-F238E27FC236}">
                    <a16:creationId xmlns:a16="http://schemas.microsoft.com/office/drawing/2014/main" id="{B7B5AAE2-9280-9B31-AAB0-ED55FDF80E2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5" name="Полілінія: фігура 134">
                <a:extLst>
                  <a:ext uri="{FF2B5EF4-FFF2-40B4-BE49-F238E27FC236}">
                    <a16:creationId xmlns:a16="http://schemas.microsoft.com/office/drawing/2014/main" id="{8351A40F-AA93-4790-1654-C727FE27D0AC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6" name="Полілінія: фігура 135">
                <a:extLst>
                  <a:ext uri="{FF2B5EF4-FFF2-40B4-BE49-F238E27FC236}">
                    <a16:creationId xmlns:a16="http://schemas.microsoft.com/office/drawing/2014/main" id="{F7FC79D1-1989-E668-E6D2-DFA16555371C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7" name="Полілінія: фігура 136">
                <a:extLst>
                  <a:ext uri="{FF2B5EF4-FFF2-40B4-BE49-F238E27FC236}">
                    <a16:creationId xmlns:a16="http://schemas.microsoft.com/office/drawing/2014/main" id="{7D36AD9A-6D67-F39D-6FAC-9116CD18A789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8" name="Полілінія: фігура 137">
                <a:extLst>
                  <a:ext uri="{FF2B5EF4-FFF2-40B4-BE49-F238E27FC236}">
                    <a16:creationId xmlns:a16="http://schemas.microsoft.com/office/drawing/2014/main" id="{04CCBBCF-D79E-D431-55C0-8284E175BB18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9" name="Полілінія: фігура 138">
                <a:extLst>
                  <a:ext uri="{FF2B5EF4-FFF2-40B4-BE49-F238E27FC236}">
                    <a16:creationId xmlns:a16="http://schemas.microsoft.com/office/drawing/2014/main" id="{3498747F-75D8-7896-2801-FF556866353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0" name="Полілінія: фігура 139">
                <a:extLst>
                  <a:ext uri="{FF2B5EF4-FFF2-40B4-BE49-F238E27FC236}">
                    <a16:creationId xmlns:a16="http://schemas.microsoft.com/office/drawing/2014/main" id="{CD9E9A39-06C4-E934-A8DD-8F95AAE98AE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1" name="Полілінія: фігура 140">
                <a:extLst>
                  <a:ext uri="{FF2B5EF4-FFF2-40B4-BE49-F238E27FC236}">
                    <a16:creationId xmlns:a16="http://schemas.microsoft.com/office/drawing/2014/main" id="{F6A698B6-5688-C98A-F489-CA5F54E8EFFA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2" name="Полілінія: фігура 141">
                <a:extLst>
                  <a:ext uri="{FF2B5EF4-FFF2-40B4-BE49-F238E27FC236}">
                    <a16:creationId xmlns:a16="http://schemas.microsoft.com/office/drawing/2014/main" id="{037C23C8-3182-7F17-53B2-7C4220864B68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3" name="Полілінія: фігура 142">
                <a:extLst>
                  <a:ext uri="{FF2B5EF4-FFF2-40B4-BE49-F238E27FC236}">
                    <a16:creationId xmlns:a16="http://schemas.microsoft.com/office/drawing/2014/main" id="{3FE01F89-58B9-328A-91EB-4BAE785BA89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4" name="Полілінія: фігура 143">
                <a:extLst>
                  <a:ext uri="{FF2B5EF4-FFF2-40B4-BE49-F238E27FC236}">
                    <a16:creationId xmlns:a16="http://schemas.microsoft.com/office/drawing/2014/main" id="{48B1E40C-6566-5B09-5933-DA6DC3F2D7A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5" name="Полілінія: фігура 144">
                <a:extLst>
                  <a:ext uri="{FF2B5EF4-FFF2-40B4-BE49-F238E27FC236}">
                    <a16:creationId xmlns:a16="http://schemas.microsoft.com/office/drawing/2014/main" id="{FBCD0A74-6269-EF32-4D15-805C92BEE50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6" name="Полілінія: фігура 145">
                <a:extLst>
                  <a:ext uri="{FF2B5EF4-FFF2-40B4-BE49-F238E27FC236}">
                    <a16:creationId xmlns:a16="http://schemas.microsoft.com/office/drawing/2014/main" id="{EA05B7D9-C7D9-C770-9A9E-622218AEAB9C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7" name="Полілінія: фігура 146">
                <a:extLst>
                  <a:ext uri="{FF2B5EF4-FFF2-40B4-BE49-F238E27FC236}">
                    <a16:creationId xmlns:a16="http://schemas.microsoft.com/office/drawing/2014/main" id="{B7F83498-4EC5-A84A-5E63-403E016B5532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8" name="Полілінія: фігура 147">
                <a:extLst>
                  <a:ext uri="{FF2B5EF4-FFF2-40B4-BE49-F238E27FC236}">
                    <a16:creationId xmlns:a16="http://schemas.microsoft.com/office/drawing/2014/main" id="{1822507D-B190-ACEA-77CD-D7372A6D344B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4281" y="3597325"/>
            <a:ext cx="9215437" cy="1071622"/>
          </a:xfrm>
        </p:spPr>
        <p:txBody>
          <a:bodyPr/>
          <a:lstStyle/>
          <a:p>
            <a:r>
              <a:rPr lang="uk-UA" dirty="0"/>
              <a:t>Основи системи </a:t>
            </a:r>
            <a:br>
              <a:rPr lang="uk-UA" dirty="0"/>
            </a:br>
            <a:r>
              <a:rPr lang="uk-UA" dirty="0"/>
              <a:t>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4"/>
            <a:ext cx="6164302" cy="811514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</a:pP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676456" cy="2212479"/>
            <a:chOff x="10993524" y="3770313"/>
            <a:chExt cx="676456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35586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1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8325658" cy="3482975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chemeClr val="tx1"/>
                </a:solidFill>
              </a:rPr>
              <a:t>Проілюструвати поняття, ролі та функції системи адміністрації праці, визначені:</a:t>
            </a: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у Конвенції МОП № 150</a:t>
            </a:r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у Рекомендації </a:t>
            </a:r>
            <a:r>
              <a:rPr lang="uk-UA" sz="2000" b="0" dirty="0" err="1">
                <a:solidFill>
                  <a:schemeClr val="tx1"/>
                </a:solidFill>
              </a:rPr>
              <a:t>МОП</a:t>
            </a:r>
            <a:r>
              <a:rPr lang="uk-UA" sz="2000" b="0" dirty="0">
                <a:solidFill>
                  <a:schemeClr val="tx1"/>
                </a:solidFill>
              </a:rPr>
              <a:t> № 158</a:t>
            </a:r>
            <a:endParaRPr lang="en-US" sz="2000" b="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/>
              <a:t>Завдання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0456383" cy="3937289"/>
          </a:xfrm>
        </p:spPr>
        <p:txBody>
          <a:bodyPr/>
          <a:lstStyle/>
          <a:p>
            <a:pPr lvl="2"/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Описати основні ролі та функції адміністрації праці </a:t>
            </a:r>
            <a:b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</a:b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 посиланням на Конвенцію МОП № 150 і Рекомендацію МОП № 158</a:t>
            </a:r>
            <a:endParaRPr lang="en-US" sz="2400" dirty="0">
              <a:solidFill>
                <a:srgbClr val="002060"/>
              </a:solidFill>
            </a:endParaRPr>
          </a:p>
          <a:p>
            <a:pPr lvl="2"/>
            <a:endParaRPr lang="en-US" sz="2000" b="1" dirty="0"/>
          </a:p>
          <a:p>
            <a:pPr lvl="2"/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Розглянути систему інспекції праці в ширшому контексті системи адміністрації праці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/>
              <a:t>Зміст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1210924" cy="3937289"/>
          </a:xfrm>
        </p:spPr>
        <p:txBody>
          <a:bodyPr/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Концепція системи адміністрації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Основні ролі та функції адміністрації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Нові виклики для адміністрації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Комплексний ґендерний підхід до адміністрації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Організація національної системи адміністрації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Важливість кваліфікованих людських ресурсів</a:t>
            </a: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44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Концепція системи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143195"/>
            <a:ext cx="11210924" cy="2998148"/>
          </a:xfrm>
        </p:spPr>
        <p:txBody>
          <a:bodyPr/>
          <a:lstStyle/>
          <a:p>
            <a:pPr marL="0" lvl="2" indent="0">
              <a:buNone/>
            </a:pPr>
            <a:r>
              <a:rPr lang="uk-UA" sz="2000" dirty="0"/>
              <a:t>Концепція адміністрації праці (Конвенція № 150)</a:t>
            </a:r>
            <a:endParaRPr lang="en-US" sz="2000" dirty="0"/>
          </a:p>
          <a:p>
            <a:pPr lvl="2"/>
            <a:r>
              <a:rPr lang="uk-UA" sz="2000" dirty="0"/>
              <a:t>узгоджена національна політика в галузі праці</a:t>
            </a:r>
          </a:p>
          <a:p>
            <a:pPr lvl="2"/>
            <a:r>
              <a:rPr lang="uk-UA" sz="2000" dirty="0"/>
              <a:t>скоординована система компетентних органів</a:t>
            </a:r>
            <a:endParaRPr lang="en-US" sz="2000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організаційна структура, яка передбачає активну участь працівників, роботодавців та їхніх відповідних організацій</a:t>
            </a:r>
            <a:endParaRPr lang="en-US" sz="2000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належні кадрові, фінансові та матеріальні ресурси для надання ефективних і дієвих послуг</a:t>
            </a:r>
            <a:endParaRPr lang="en-US" sz="24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Ця діяльність охоплює три основні сфери</a:t>
            </a:r>
            <a:r>
              <a:rPr lang="en-US" sz="2000" dirty="0"/>
              <a:t>:</a:t>
            </a:r>
          </a:p>
          <a:p>
            <a:pPr lvl="3"/>
            <a:endParaRPr lang="en-US" sz="16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B7A5084-DA48-9F46-B649-14D66A7F0E9A}"/>
              </a:ext>
            </a:extLst>
          </p:cNvPr>
          <p:cNvSpPr/>
          <p:nvPr/>
        </p:nvSpPr>
        <p:spPr>
          <a:xfrm>
            <a:off x="1013951" y="5269345"/>
            <a:ext cx="3204000" cy="79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Підготовку політики</a:t>
            </a:r>
            <a:endParaRPr lang="it-IT" sz="20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C46F55E-2B8D-3947-84F9-E41067DD6E20}"/>
              </a:ext>
            </a:extLst>
          </p:cNvPr>
          <p:cNvSpPr/>
          <p:nvPr/>
        </p:nvSpPr>
        <p:spPr>
          <a:xfrm>
            <a:off x="4540480" y="5269345"/>
            <a:ext cx="3204000" cy="79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ct val="0"/>
              </a:spcAft>
            </a:pPr>
            <a:r>
              <a:rPr lang="uk-UA" altLang="en-US" sz="2000" dirty="0"/>
              <a:t>Формування політики</a:t>
            </a:r>
            <a:endParaRPr lang="en-US" altLang="en-US" sz="20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265CBD6-737F-994C-A67B-22A57F861F6A}"/>
              </a:ext>
            </a:extLst>
          </p:cNvPr>
          <p:cNvSpPr/>
          <p:nvPr/>
        </p:nvSpPr>
        <p:spPr>
          <a:xfrm>
            <a:off x="8067009" y="5269345"/>
            <a:ext cx="3204000" cy="79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ct val="0"/>
              </a:spcAft>
            </a:pPr>
            <a:r>
              <a:rPr lang="uk-UA" altLang="en-US" sz="2000" dirty="0"/>
              <a:t>Проведення політики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9654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383957"/>
            <a:ext cx="11210924" cy="496002"/>
          </a:xfrm>
        </p:spPr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Концепція системи адміністрації праці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AD3D945-7C19-1F49-AE96-3CA3FBA187ED}"/>
              </a:ext>
            </a:extLst>
          </p:cNvPr>
          <p:cNvSpPr/>
          <p:nvPr/>
        </p:nvSpPr>
        <p:spPr>
          <a:xfrm>
            <a:off x="3576000" y="2247949"/>
            <a:ext cx="5040000" cy="79054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ct val="0"/>
              </a:spcAft>
            </a:pPr>
            <a:r>
              <a:rPr lang="uk-UA" altLang="en-US" sz="2400" dirty="0">
                <a:solidFill>
                  <a:schemeClr val="tx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К </a:t>
            </a:r>
            <a:r>
              <a:rPr lang="en-GB" altLang="en-US" sz="2400" dirty="0">
                <a:solidFill>
                  <a:schemeClr val="tx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150 </a:t>
            </a:r>
            <a:r>
              <a:rPr lang="uk-UA" altLang="en-US" sz="2400" dirty="0">
                <a:solidFill>
                  <a:schemeClr val="tx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ст.</a:t>
            </a:r>
            <a:r>
              <a:rPr lang="en-GB" altLang="en-US" sz="2400" dirty="0">
                <a:solidFill>
                  <a:schemeClr val="tx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1</a:t>
            </a:r>
            <a:endParaRPr lang="it-IT" altLang="en-US" sz="2400" dirty="0">
              <a:solidFill>
                <a:schemeClr val="tx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9BC6E50-9620-A14F-B1FD-FC09000B12C4}"/>
              </a:ext>
            </a:extLst>
          </p:cNvPr>
          <p:cNvSpPr/>
          <p:nvPr/>
        </p:nvSpPr>
        <p:spPr>
          <a:xfrm>
            <a:off x="3576000" y="3520131"/>
            <a:ext cx="5040000" cy="7905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US" sz="2400" dirty="0">
                <a:ea typeface="宋体" panose="02010600030101010101" pitchFamily="2" charset="-122"/>
                <a:cs typeface="Arial" panose="020B0604020202020204" pitchFamily="34" charset="0"/>
              </a:rPr>
              <a:t>Адміністрація праці</a:t>
            </a:r>
            <a:endParaRPr lang="it-IT" altLang="en-US" sz="2400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F2A6A61-BB49-8142-AF18-4CE0A63FBD8D}"/>
              </a:ext>
            </a:extLst>
          </p:cNvPr>
          <p:cNvSpPr/>
          <p:nvPr/>
        </p:nvSpPr>
        <p:spPr>
          <a:xfrm>
            <a:off x="3576000" y="5474043"/>
            <a:ext cx="5040000" cy="7905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US" sz="2400" dirty="0">
                <a:ea typeface="宋体" panose="02010600030101010101" pitchFamily="2" charset="-122"/>
              </a:rPr>
              <a:t>СИСТЕМА адміністрації праці</a:t>
            </a:r>
            <a:endParaRPr lang="it-IT" altLang="en-US" sz="2400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Triangolo 8">
            <a:extLst>
              <a:ext uri="{FF2B5EF4-FFF2-40B4-BE49-F238E27FC236}">
                <a16:creationId xmlns:a16="http://schemas.microsoft.com/office/drawing/2014/main" id="{1DCE11F1-F3F2-714B-9249-59F626B97EF6}"/>
              </a:ext>
            </a:extLst>
          </p:cNvPr>
          <p:cNvSpPr/>
          <p:nvPr/>
        </p:nvSpPr>
        <p:spPr>
          <a:xfrm rot="10800000">
            <a:off x="5811795" y="4949156"/>
            <a:ext cx="568411" cy="40660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riangolo 13">
            <a:extLst>
              <a:ext uri="{FF2B5EF4-FFF2-40B4-BE49-F238E27FC236}">
                <a16:creationId xmlns:a16="http://schemas.microsoft.com/office/drawing/2014/main" id="{E6C209CC-200F-6740-A056-6FF223086704}"/>
              </a:ext>
            </a:extLst>
          </p:cNvPr>
          <p:cNvSpPr/>
          <p:nvPr/>
        </p:nvSpPr>
        <p:spPr>
          <a:xfrm>
            <a:off x="5811795" y="4483412"/>
            <a:ext cx="568411" cy="40660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9167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Концепція системи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143195"/>
            <a:ext cx="11210924" cy="4182448"/>
          </a:xfrm>
        </p:spPr>
        <p:txBody>
          <a:bodyPr/>
          <a:lstStyle/>
          <a:p>
            <a:pPr marL="0" lvl="2" indent="0">
              <a:spcBef>
                <a:spcPts val="1200"/>
              </a:spcBef>
              <a:buNone/>
            </a:pPr>
            <a:r>
              <a:rPr lang="uk-UA" altLang="zh-CN" sz="2000" dirty="0">
                <a:ea typeface="SimSun" panose="02010600030101010101" pitchFamily="2" charset="-122"/>
              </a:rPr>
              <a:t>Система адміністрації праці охоплює: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 algn="just">
              <a:spcBef>
                <a:spcPts val="1200"/>
              </a:spcBef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всі органи державного управління (у тому числі напівдержавні та регіональні чи місцеві установи або будь-яку іншу форму децентралізованої адміністрації), а також будь-яку організаційну структуру, створену для координації діяльності таких органів і для проведення консультацій з роботодавцями й працівниками та їхніми організаціями </a:t>
            </a:r>
            <a:endParaRPr lang="en-US" altLang="zh-CN" sz="2400" dirty="0">
              <a:ea typeface="SimSun" panose="02010600030101010101" pitchFamily="2" charset="-122"/>
            </a:endParaRPr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456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uk-UA" dirty="0"/>
              <a:t>Основні ролі та функції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1210924" cy="3937289"/>
          </a:xfrm>
        </p:spPr>
        <p:txBody>
          <a:bodyPr/>
          <a:lstStyle/>
          <a:p>
            <a:pPr marL="0" lvl="2" indent="0" algn="just">
              <a:spcAft>
                <a:spcPts val="600"/>
              </a:spcAft>
              <a:buNone/>
            </a:pPr>
            <a:r>
              <a:rPr lang="uk-UA" sz="2000" dirty="0"/>
              <a:t>Функції компетентних органів у системі адміністрації праці (стаття 6 Конвенції № 150):</a:t>
            </a:r>
            <a:endParaRPr lang="en-US" sz="2000" dirty="0"/>
          </a:p>
          <a:p>
            <a:pPr lvl="2" algn="just">
              <a:spcAft>
                <a:spcPts val="60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Відповідальність за підготовку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, проведення, координацію, перевірку та перегляд національної політики в галузі праці, зокрема за підготовку та застосування законів і нормативних актів, якими вводиться в дію така політика, або сприяння цим процесам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pPr marL="0" lvl="2" indent="0">
              <a:spcAft>
                <a:spcPts val="600"/>
              </a:spcAft>
              <a:buNone/>
            </a:pPr>
            <a:br>
              <a:rPr lang="en-US" sz="2000" dirty="0"/>
            </a:br>
            <a:endParaRPr lang="en-US" sz="2000" dirty="0"/>
          </a:p>
          <a:p>
            <a:pPr lvl="2" algn="just">
              <a:spcAft>
                <a:spcPts val="600"/>
              </a:spcAft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42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uk-UA" dirty="0"/>
              <a:t>Основні ролі та функції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0883315" cy="3937289"/>
          </a:xfrm>
        </p:spPr>
        <p:txBody>
          <a:bodyPr/>
          <a:lstStyle/>
          <a:p>
            <a:pPr marL="0" lvl="2" indent="0">
              <a:buNone/>
            </a:pPr>
            <a:r>
              <a:rPr lang="uk-UA" sz="2000" dirty="0"/>
              <a:t>Основні сфери (Рекомендація № 158)</a:t>
            </a:r>
            <a:endParaRPr lang="en-US" sz="2000" dirty="0"/>
          </a:p>
          <a:p>
            <a:pPr lvl="2">
              <a:lnSpc>
                <a:spcPct val="150000"/>
              </a:lnSpc>
            </a:pPr>
            <a:r>
              <a:rPr lang="uk-UA" sz="2000" dirty="0"/>
              <a:t>Трудові норми</a:t>
            </a:r>
            <a:endParaRPr lang="en-US" sz="2000" dirty="0"/>
          </a:p>
          <a:p>
            <a:pPr lvl="2">
              <a:lnSpc>
                <a:spcPct val="150000"/>
              </a:lnSpc>
            </a:pPr>
            <a:r>
              <a:rPr lang="uk-UA" sz="2000" dirty="0"/>
              <a:t>Соціально-трудові відносини</a:t>
            </a:r>
            <a:endParaRPr lang="en-US" sz="2000" dirty="0"/>
          </a:p>
          <a:p>
            <a:pPr lvl="2">
              <a:lnSpc>
                <a:spcPct val="150000"/>
              </a:lnSpc>
            </a:pPr>
            <a:r>
              <a:rPr lang="uk-UA" sz="2000" dirty="0"/>
              <a:t>Зайнятість</a:t>
            </a:r>
            <a:endParaRPr lang="en-US" sz="2000" dirty="0"/>
          </a:p>
          <a:p>
            <a:pPr lvl="2">
              <a:lnSpc>
                <a:spcPct val="150000"/>
              </a:lnSpc>
            </a:pPr>
            <a:r>
              <a:rPr lang="uk-UA" sz="2000" dirty="0"/>
              <a:t>Дослідження з питань праці</a:t>
            </a:r>
            <a:endParaRPr lang="en-US" sz="2000" dirty="0"/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441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uk-UA" dirty="0"/>
              <a:t>Основні ролі та функції адміністрації праці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9AA17630-1372-34B5-2830-5330D356FB8A}"/>
              </a:ext>
            </a:extLst>
          </p:cNvPr>
          <p:cNvSpPr/>
          <p:nvPr/>
        </p:nvSpPr>
        <p:spPr>
          <a:xfrm>
            <a:off x="3403106" y="2143195"/>
            <a:ext cx="5385788" cy="804191"/>
          </a:xfrm>
          <a:prstGeom prst="round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094" tIns="69774" rIns="90094" bIns="69774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FontTx/>
              <a:buNone/>
            </a:pPr>
            <a:r>
              <a:rPr lang="uk-UA" altLang="en-US" sz="3200" b="0" kern="1200" dirty="0">
                <a:ea typeface="宋体" panose="02010600030101010101" pitchFamily="2" charset="-122"/>
                <a:cs typeface="Arial" panose="020B0604020202020204" pitchFamily="34" charset="0"/>
              </a:rPr>
              <a:t>Трудові норми</a:t>
            </a:r>
            <a:endParaRPr lang="it-IT" sz="3200" kern="1200" dirty="0"/>
          </a:p>
        </p:txBody>
      </p:sp>
      <p:sp>
        <p:nvSpPr>
          <p:cNvPr id="9" name="Полілінія: фігура 8">
            <a:extLst>
              <a:ext uri="{FF2B5EF4-FFF2-40B4-BE49-F238E27FC236}">
                <a16:creationId xmlns:a16="http://schemas.microsoft.com/office/drawing/2014/main" id="{5C30F35B-AA69-B9BD-5A99-CB24751D656E}"/>
              </a:ext>
            </a:extLst>
          </p:cNvPr>
          <p:cNvSpPr/>
          <p:nvPr/>
        </p:nvSpPr>
        <p:spPr>
          <a:xfrm>
            <a:off x="5081502" y="3243711"/>
            <a:ext cx="2418181" cy="518841"/>
          </a:xfrm>
          <a:custGeom>
            <a:avLst/>
            <a:gdLst>
              <a:gd name="connsiteX0" fmla="*/ 0 w 1684882"/>
              <a:gd name="connsiteY0" fmla="*/ 51884 h 518841"/>
              <a:gd name="connsiteX1" fmla="*/ 51884 w 1684882"/>
              <a:gd name="connsiteY1" fmla="*/ 0 h 518841"/>
              <a:gd name="connsiteX2" fmla="*/ 1632998 w 1684882"/>
              <a:gd name="connsiteY2" fmla="*/ 0 h 518841"/>
              <a:gd name="connsiteX3" fmla="*/ 1684882 w 1684882"/>
              <a:gd name="connsiteY3" fmla="*/ 51884 h 518841"/>
              <a:gd name="connsiteX4" fmla="*/ 1684882 w 1684882"/>
              <a:gd name="connsiteY4" fmla="*/ 466957 h 518841"/>
              <a:gd name="connsiteX5" fmla="*/ 1632998 w 1684882"/>
              <a:gd name="connsiteY5" fmla="*/ 518841 h 518841"/>
              <a:gd name="connsiteX6" fmla="*/ 51884 w 1684882"/>
              <a:gd name="connsiteY6" fmla="*/ 518841 h 518841"/>
              <a:gd name="connsiteX7" fmla="*/ 0 w 1684882"/>
              <a:gd name="connsiteY7" fmla="*/ 466957 h 518841"/>
              <a:gd name="connsiteX8" fmla="*/ 0 w 1684882"/>
              <a:gd name="connsiteY8" fmla="*/ 51884 h 51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4882" h="518841">
                <a:moveTo>
                  <a:pt x="0" y="51884"/>
                </a:moveTo>
                <a:cubicBezTo>
                  <a:pt x="0" y="23229"/>
                  <a:pt x="23229" y="0"/>
                  <a:pt x="51884" y="0"/>
                </a:cubicBezTo>
                <a:lnTo>
                  <a:pt x="1632998" y="0"/>
                </a:lnTo>
                <a:cubicBezTo>
                  <a:pt x="1661653" y="0"/>
                  <a:pt x="1684882" y="23229"/>
                  <a:pt x="1684882" y="51884"/>
                </a:cubicBezTo>
                <a:lnTo>
                  <a:pt x="1684882" y="466957"/>
                </a:lnTo>
                <a:cubicBezTo>
                  <a:pt x="1684882" y="495612"/>
                  <a:pt x="1661653" y="518841"/>
                  <a:pt x="1632998" y="518841"/>
                </a:cubicBezTo>
                <a:lnTo>
                  <a:pt x="51884" y="518841"/>
                </a:lnTo>
                <a:cubicBezTo>
                  <a:pt x="23229" y="518841"/>
                  <a:pt x="0" y="495612"/>
                  <a:pt x="0" y="466957"/>
                </a:cubicBezTo>
                <a:lnTo>
                  <a:pt x="0" y="5188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4000" tIns="39326" rIns="51391" bIns="39326" numCol="1" spcCol="1270" anchor="ctr" anchorCtr="0">
            <a:noAutofit/>
          </a:bodyPr>
          <a:lstStyle/>
          <a:p>
            <a:pPr marL="0" lvl="0" indent="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uk-UA" altLang="en-US" sz="1900" b="0" kern="1200" dirty="0">
                <a:ea typeface="宋体" panose="02010600030101010101" pitchFamily="2" charset="-122"/>
                <a:cs typeface="Arial" panose="020B0604020202020204" pitchFamily="34" charset="0"/>
              </a:rPr>
              <a:t>Підготовка</a:t>
            </a:r>
            <a:endParaRPr lang="it-IT" sz="1900" kern="1200" dirty="0"/>
          </a:p>
        </p:txBody>
      </p:sp>
      <p:sp>
        <p:nvSpPr>
          <p:cNvPr id="11" name="Полілінія: фігура 10">
            <a:extLst>
              <a:ext uri="{FF2B5EF4-FFF2-40B4-BE49-F238E27FC236}">
                <a16:creationId xmlns:a16="http://schemas.microsoft.com/office/drawing/2014/main" id="{3E74513C-0D99-50E3-EA54-3C6CFFDB5690}"/>
              </a:ext>
            </a:extLst>
          </p:cNvPr>
          <p:cNvSpPr/>
          <p:nvPr/>
        </p:nvSpPr>
        <p:spPr>
          <a:xfrm>
            <a:off x="5081502" y="3892263"/>
            <a:ext cx="2418181" cy="518841"/>
          </a:xfrm>
          <a:custGeom>
            <a:avLst/>
            <a:gdLst>
              <a:gd name="connsiteX0" fmla="*/ 0 w 1777933"/>
              <a:gd name="connsiteY0" fmla="*/ 51884 h 518841"/>
              <a:gd name="connsiteX1" fmla="*/ 51884 w 1777933"/>
              <a:gd name="connsiteY1" fmla="*/ 0 h 518841"/>
              <a:gd name="connsiteX2" fmla="*/ 1726049 w 1777933"/>
              <a:gd name="connsiteY2" fmla="*/ 0 h 518841"/>
              <a:gd name="connsiteX3" fmla="*/ 1777933 w 1777933"/>
              <a:gd name="connsiteY3" fmla="*/ 51884 h 518841"/>
              <a:gd name="connsiteX4" fmla="*/ 1777933 w 1777933"/>
              <a:gd name="connsiteY4" fmla="*/ 466957 h 518841"/>
              <a:gd name="connsiteX5" fmla="*/ 1726049 w 1777933"/>
              <a:gd name="connsiteY5" fmla="*/ 518841 h 518841"/>
              <a:gd name="connsiteX6" fmla="*/ 51884 w 1777933"/>
              <a:gd name="connsiteY6" fmla="*/ 518841 h 518841"/>
              <a:gd name="connsiteX7" fmla="*/ 0 w 1777933"/>
              <a:gd name="connsiteY7" fmla="*/ 466957 h 518841"/>
              <a:gd name="connsiteX8" fmla="*/ 0 w 1777933"/>
              <a:gd name="connsiteY8" fmla="*/ 51884 h 51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7933" h="518841">
                <a:moveTo>
                  <a:pt x="0" y="51884"/>
                </a:moveTo>
                <a:cubicBezTo>
                  <a:pt x="0" y="23229"/>
                  <a:pt x="23229" y="0"/>
                  <a:pt x="51884" y="0"/>
                </a:cubicBezTo>
                <a:lnTo>
                  <a:pt x="1726049" y="0"/>
                </a:lnTo>
                <a:cubicBezTo>
                  <a:pt x="1754704" y="0"/>
                  <a:pt x="1777933" y="23229"/>
                  <a:pt x="1777933" y="51884"/>
                </a:cubicBezTo>
                <a:lnTo>
                  <a:pt x="1777933" y="466957"/>
                </a:lnTo>
                <a:cubicBezTo>
                  <a:pt x="1777933" y="495612"/>
                  <a:pt x="1754704" y="518841"/>
                  <a:pt x="1726049" y="518841"/>
                </a:cubicBezTo>
                <a:lnTo>
                  <a:pt x="51884" y="518841"/>
                </a:lnTo>
                <a:cubicBezTo>
                  <a:pt x="23229" y="518841"/>
                  <a:pt x="0" y="495612"/>
                  <a:pt x="0" y="466957"/>
                </a:cubicBezTo>
                <a:lnTo>
                  <a:pt x="0" y="5188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4000" tIns="39326" rIns="51391" bIns="39326" numCol="1" spcCol="1270" anchor="ctr" anchorCtr="0">
            <a:noAutofit/>
          </a:bodyPr>
          <a:lstStyle/>
          <a:p>
            <a:pPr marL="0" lvl="0" indent="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uk-UA" altLang="en-US" sz="1900" b="0" kern="1200" dirty="0">
                <a:ea typeface="宋体" panose="02010600030101010101" pitchFamily="2" charset="-122"/>
                <a:cs typeface="Arial" panose="020B0604020202020204" pitchFamily="34" charset="0"/>
              </a:rPr>
              <a:t>Розроблення</a:t>
            </a:r>
            <a:endParaRPr lang="it-IT" sz="1900" kern="1200" dirty="0"/>
          </a:p>
        </p:txBody>
      </p:sp>
      <p:sp>
        <p:nvSpPr>
          <p:cNvPr id="13" name="Полілінія: фігура 12">
            <a:extLst>
              <a:ext uri="{FF2B5EF4-FFF2-40B4-BE49-F238E27FC236}">
                <a16:creationId xmlns:a16="http://schemas.microsoft.com/office/drawing/2014/main" id="{B9899E29-8CBC-0CA8-EA45-0FEBAEBE30B8}"/>
              </a:ext>
            </a:extLst>
          </p:cNvPr>
          <p:cNvSpPr/>
          <p:nvPr/>
        </p:nvSpPr>
        <p:spPr>
          <a:xfrm>
            <a:off x="5081502" y="4540815"/>
            <a:ext cx="2418181" cy="518841"/>
          </a:xfrm>
          <a:custGeom>
            <a:avLst/>
            <a:gdLst>
              <a:gd name="connsiteX0" fmla="*/ 0 w 1759421"/>
              <a:gd name="connsiteY0" fmla="*/ 51884 h 518841"/>
              <a:gd name="connsiteX1" fmla="*/ 51884 w 1759421"/>
              <a:gd name="connsiteY1" fmla="*/ 0 h 518841"/>
              <a:gd name="connsiteX2" fmla="*/ 1707537 w 1759421"/>
              <a:gd name="connsiteY2" fmla="*/ 0 h 518841"/>
              <a:gd name="connsiteX3" fmla="*/ 1759421 w 1759421"/>
              <a:gd name="connsiteY3" fmla="*/ 51884 h 518841"/>
              <a:gd name="connsiteX4" fmla="*/ 1759421 w 1759421"/>
              <a:gd name="connsiteY4" fmla="*/ 466957 h 518841"/>
              <a:gd name="connsiteX5" fmla="*/ 1707537 w 1759421"/>
              <a:gd name="connsiteY5" fmla="*/ 518841 h 518841"/>
              <a:gd name="connsiteX6" fmla="*/ 51884 w 1759421"/>
              <a:gd name="connsiteY6" fmla="*/ 518841 h 518841"/>
              <a:gd name="connsiteX7" fmla="*/ 0 w 1759421"/>
              <a:gd name="connsiteY7" fmla="*/ 466957 h 518841"/>
              <a:gd name="connsiteX8" fmla="*/ 0 w 1759421"/>
              <a:gd name="connsiteY8" fmla="*/ 51884 h 51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9421" h="518841">
                <a:moveTo>
                  <a:pt x="0" y="51884"/>
                </a:moveTo>
                <a:cubicBezTo>
                  <a:pt x="0" y="23229"/>
                  <a:pt x="23229" y="0"/>
                  <a:pt x="51884" y="0"/>
                </a:cubicBezTo>
                <a:lnTo>
                  <a:pt x="1707537" y="0"/>
                </a:lnTo>
                <a:cubicBezTo>
                  <a:pt x="1736192" y="0"/>
                  <a:pt x="1759421" y="23229"/>
                  <a:pt x="1759421" y="51884"/>
                </a:cubicBezTo>
                <a:lnTo>
                  <a:pt x="1759421" y="466957"/>
                </a:lnTo>
                <a:cubicBezTo>
                  <a:pt x="1759421" y="495612"/>
                  <a:pt x="1736192" y="518841"/>
                  <a:pt x="1707537" y="518841"/>
                </a:cubicBezTo>
                <a:lnTo>
                  <a:pt x="51884" y="518841"/>
                </a:lnTo>
                <a:cubicBezTo>
                  <a:pt x="23229" y="518841"/>
                  <a:pt x="0" y="495612"/>
                  <a:pt x="0" y="466957"/>
                </a:cubicBezTo>
                <a:lnTo>
                  <a:pt x="0" y="5188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4000" tIns="39326" rIns="51391" bIns="39326" numCol="1" spcCol="1270" anchor="ctr" anchorCtr="0">
            <a:noAutofit/>
          </a:bodyPr>
          <a:lstStyle/>
          <a:p>
            <a:pPr marL="0" lvl="0" indent="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uk-UA" altLang="en-US" sz="1900" b="0" kern="1200" dirty="0">
                <a:ea typeface="宋体" panose="02010600030101010101" pitchFamily="2" charset="-122"/>
                <a:cs typeface="Arial" panose="020B0604020202020204" pitchFamily="34" charset="0"/>
              </a:rPr>
              <a:t>Ухвалення</a:t>
            </a:r>
            <a:endParaRPr lang="en-GB" altLang="en-US" sz="1900" b="0" kern="1200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Полілінія: фігура 14">
            <a:extLst>
              <a:ext uri="{FF2B5EF4-FFF2-40B4-BE49-F238E27FC236}">
                <a16:creationId xmlns:a16="http://schemas.microsoft.com/office/drawing/2014/main" id="{CB51A1F0-6351-2151-2C87-BF8FAAC343CA}"/>
              </a:ext>
            </a:extLst>
          </p:cNvPr>
          <p:cNvSpPr/>
          <p:nvPr/>
        </p:nvSpPr>
        <p:spPr>
          <a:xfrm>
            <a:off x="5081502" y="5189367"/>
            <a:ext cx="2418181" cy="518841"/>
          </a:xfrm>
          <a:custGeom>
            <a:avLst/>
            <a:gdLst>
              <a:gd name="connsiteX0" fmla="*/ 0 w 1674364"/>
              <a:gd name="connsiteY0" fmla="*/ 51884 h 518841"/>
              <a:gd name="connsiteX1" fmla="*/ 51884 w 1674364"/>
              <a:gd name="connsiteY1" fmla="*/ 0 h 518841"/>
              <a:gd name="connsiteX2" fmla="*/ 1622480 w 1674364"/>
              <a:gd name="connsiteY2" fmla="*/ 0 h 518841"/>
              <a:gd name="connsiteX3" fmla="*/ 1674364 w 1674364"/>
              <a:gd name="connsiteY3" fmla="*/ 51884 h 518841"/>
              <a:gd name="connsiteX4" fmla="*/ 1674364 w 1674364"/>
              <a:gd name="connsiteY4" fmla="*/ 466957 h 518841"/>
              <a:gd name="connsiteX5" fmla="*/ 1622480 w 1674364"/>
              <a:gd name="connsiteY5" fmla="*/ 518841 h 518841"/>
              <a:gd name="connsiteX6" fmla="*/ 51884 w 1674364"/>
              <a:gd name="connsiteY6" fmla="*/ 518841 h 518841"/>
              <a:gd name="connsiteX7" fmla="*/ 0 w 1674364"/>
              <a:gd name="connsiteY7" fmla="*/ 466957 h 518841"/>
              <a:gd name="connsiteX8" fmla="*/ 0 w 1674364"/>
              <a:gd name="connsiteY8" fmla="*/ 51884 h 51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4364" h="518841">
                <a:moveTo>
                  <a:pt x="0" y="51884"/>
                </a:moveTo>
                <a:cubicBezTo>
                  <a:pt x="0" y="23229"/>
                  <a:pt x="23229" y="0"/>
                  <a:pt x="51884" y="0"/>
                </a:cubicBezTo>
                <a:lnTo>
                  <a:pt x="1622480" y="0"/>
                </a:lnTo>
                <a:cubicBezTo>
                  <a:pt x="1651135" y="0"/>
                  <a:pt x="1674364" y="23229"/>
                  <a:pt x="1674364" y="51884"/>
                </a:cubicBezTo>
                <a:lnTo>
                  <a:pt x="1674364" y="466957"/>
                </a:lnTo>
                <a:cubicBezTo>
                  <a:pt x="1674364" y="495612"/>
                  <a:pt x="1651135" y="518841"/>
                  <a:pt x="1622480" y="518841"/>
                </a:cubicBezTo>
                <a:lnTo>
                  <a:pt x="51884" y="518841"/>
                </a:lnTo>
                <a:cubicBezTo>
                  <a:pt x="23229" y="518841"/>
                  <a:pt x="0" y="495612"/>
                  <a:pt x="0" y="466957"/>
                </a:cubicBezTo>
                <a:lnTo>
                  <a:pt x="0" y="5188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4000" tIns="39326" rIns="51391" bIns="39326" numCol="1" spcCol="1270" anchor="ctr" anchorCtr="0">
            <a:noAutofit/>
          </a:bodyPr>
          <a:lstStyle/>
          <a:p>
            <a:pPr marL="0" lvl="0" indent="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uk-UA" altLang="en-US" sz="1900" b="0" kern="1200" dirty="0">
                <a:ea typeface="宋体" panose="02010600030101010101" pitchFamily="2" charset="-122"/>
                <a:cs typeface="Arial" panose="020B0604020202020204" pitchFamily="34" charset="0"/>
              </a:rPr>
              <a:t>Застосування</a:t>
            </a:r>
            <a:endParaRPr lang="en-GB" altLang="en-US" sz="1900" b="0" kern="1200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Полілінія: фігура 16">
            <a:extLst>
              <a:ext uri="{FF2B5EF4-FFF2-40B4-BE49-F238E27FC236}">
                <a16:creationId xmlns:a16="http://schemas.microsoft.com/office/drawing/2014/main" id="{4E16167B-9667-BA16-9AE9-C70CFB6D1C2A}"/>
              </a:ext>
            </a:extLst>
          </p:cNvPr>
          <p:cNvSpPr/>
          <p:nvPr/>
        </p:nvSpPr>
        <p:spPr>
          <a:xfrm>
            <a:off x="5081502" y="5837919"/>
            <a:ext cx="2418181" cy="518841"/>
          </a:xfrm>
          <a:custGeom>
            <a:avLst/>
            <a:gdLst>
              <a:gd name="connsiteX0" fmla="*/ 0 w 1675261"/>
              <a:gd name="connsiteY0" fmla="*/ 51884 h 518841"/>
              <a:gd name="connsiteX1" fmla="*/ 51884 w 1675261"/>
              <a:gd name="connsiteY1" fmla="*/ 0 h 518841"/>
              <a:gd name="connsiteX2" fmla="*/ 1623377 w 1675261"/>
              <a:gd name="connsiteY2" fmla="*/ 0 h 518841"/>
              <a:gd name="connsiteX3" fmla="*/ 1675261 w 1675261"/>
              <a:gd name="connsiteY3" fmla="*/ 51884 h 518841"/>
              <a:gd name="connsiteX4" fmla="*/ 1675261 w 1675261"/>
              <a:gd name="connsiteY4" fmla="*/ 466957 h 518841"/>
              <a:gd name="connsiteX5" fmla="*/ 1623377 w 1675261"/>
              <a:gd name="connsiteY5" fmla="*/ 518841 h 518841"/>
              <a:gd name="connsiteX6" fmla="*/ 51884 w 1675261"/>
              <a:gd name="connsiteY6" fmla="*/ 518841 h 518841"/>
              <a:gd name="connsiteX7" fmla="*/ 0 w 1675261"/>
              <a:gd name="connsiteY7" fmla="*/ 466957 h 518841"/>
              <a:gd name="connsiteX8" fmla="*/ 0 w 1675261"/>
              <a:gd name="connsiteY8" fmla="*/ 51884 h 51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261" h="518841">
                <a:moveTo>
                  <a:pt x="0" y="51884"/>
                </a:moveTo>
                <a:cubicBezTo>
                  <a:pt x="0" y="23229"/>
                  <a:pt x="23229" y="0"/>
                  <a:pt x="51884" y="0"/>
                </a:cubicBezTo>
                <a:lnTo>
                  <a:pt x="1623377" y="0"/>
                </a:lnTo>
                <a:cubicBezTo>
                  <a:pt x="1652032" y="0"/>
                  <a:pt x="1675261" y="23229"/>
                  <a:pt x="1675261" y="51884"/>
                </a:cubicBezTo>
                <a:lnTo>
                  <a:pt x="1675261" y="466957"/>
                </a:lnTo>
                <a:cubicBezTo>
                  <a:pt x="1675261" y="495612"/>
                  <a:pt x="1652032" y="518841"/>
                  <a:pt x="1623377" y="518841"/>
                </a:cubicBezTo>
                <a:lnTo>
                  <a:pt x="51884" y="518841"/>
                </a:lnTo>
                <a:cubicBezTo>
                  <a:pt x="23229" y="518841"/>
                  <a:pt x="0" y="495612"/>
                  <a:pt x="0" y="466957"/>
                </a:cubicBezTo>
                <a:lnTo>
                  <a:pt x="0" y="5188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4000" tIns="39326" rIns="51391" bIns="39326" numCol="1" spcCol="1270" anchor="ctr" anchorCtr="0">
            <a:noAutofit/>
          </a:bodyPr>
          <a:lstStyle/>
          <a:p>
            <a:pPr marL="0" lvl="0" indent="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uk-UA" altLang="en-US" sz="1900" b="0" kern="1200" dirty="0">
                <a:ea typeface="宋体" panose="02010600030101010101" pitchFamily="2" charset="-122"/>
                <a:cs typeface="Arial" panose="020B0604020202020204" pitchFamily="34" charset="0"/>
              </a:rPr>
              <a:t>Перегляд</a:t>
            </a:r>
            <a:endParaRPr lang="it-IT" sz="1900" kern="1200" dirty="0"/>
          </a:p>
        </p:txBody>
      </p:sp>
      <p:grpSp>
        <p:nvGrpSpPr>
          <p:cNvPr id="49" name="Групувати 48">
            <a:extLst>
              <a:ext uri="{FF2B5EF4-FFF2-40B4-BE49-F238E27FC236}">
                <a16:creationId xmlns:a16="http://schemas.microsoft.com/office/drawing/2014/main" id="{81E04A30-78CD-CFF3-5449-9A46C2702D3C}"/>
              </a:ext>
            </a:extLst>
          </p:cNvPr>
          <p:cNvGrpSpPr/>
          <p:nvPr/>
        </p:nvGrpSpPr>
        <p:grpSpPr>
          <a:xfrm>
            <a:off x="4243523" y="2935033"/>
            <a:ext cx="837979" cy="3155049"/>
            <a:chOff x="2336187" y="2935033"/>
            <a:chExt cx="837979" cy="3155049"/>
          </a:xfrm>
        </p:grpSpPr>
        <p:cxnSp>
          <p:nvCxnSpPr>
            <p:cNvPr id="44" name="Сполучна лінія: уступом 43">
              <a:extLst>
                <a:ext uri="{FF2B5EF4-FFF2-40B4-BE49-F238E27FC236}">
                  <a16:creationId xmlns:a16="http://schemas.microsoft.com/office/drawing/2014/main" id="{0E5DD9F5-B4D2-9BDD-D902-E5AB4373EE9A}"/>
                </a:ext>
              </a:extLst>
            </p:cNvPr>
            <p:cNvCxnSpPr/>
            <p:nvPr/>
          </p:nvCxnSpPr>
          <p:spPr>
            <a:xfrm rot="16200000" flipH="1">
              <a:off x="1183829" y="4099746"/>
              <a:ext cx="3142696" cy="837976"/>
            </a:xfrm>
            <a:prstGeom prst="bentConnector3">
              <a:avLst>
                <a:gd name="adj1" fmla="val 99718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Сполучна лінія: уступом 44">
              <a:extLst>
                <a:ext uri="{FF2B5EF4-FFF2-40B4-BE49-F238E27FC236}">
                  <a16:creationId xmlns:a16="http://schemas.microsoft.com/office/drawing/2014/main" id="{E2D9465E-4D69-F6CB-1DC3-37ABB2D24CB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498301" y="3772922"/>
              <a:ext cx="2513753" cy="837976"/>
            </a:xfrm>
            <a:prstGeom prst="bentConnector3">
              <a:avLst>
                <a:gd name="adj1" fmla="val 99443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Сполучна лінія: уступом 45">
              <a:extLst>
                <a:ext uri="{FF2B5EF4-FFF2-40B4-BE49-F238E27FC236}">
                  <a16:creationId xmlns:a16="http://schemas.microsoft.com/office/drawing/2014/main" id="{F91171D5-BEE4-DA66-5F86-31A45E181E9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828751" y="3454822"/>
              <a:ext cx="1852852" cy="837977"/>
            </a:xfrm>
            <a:prstGeom prst="bentConnector3">
              <a:avLst>
                <a:gd name="adj1" fmla="val 99830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Сполучна лінія: уступом 46">
              <a:extLst>
                <a:ext uri="{FF2B5EF4-FFF2-40B4-BE49-F238E27FC236}">
                  <a16:creationId xmlns:a16="http://schemas.microsoft.com/office/drawing/2014/main" id="{43B652D9-6853-8115-6521-D6BE330C545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140992" y="3130229"/>
              <a:ext cx="1228368" cy="837977"/>
            </a:xfrm>
            <a:prstGeom prst="bentConnector3">
              <a:avLst>
                <a:gd name="adj1" fmla="val 98422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Сполучна лінія: уступом 47">
              <a:extLst>
                <a:ext uri="{FF2B5EF4-FFF2-40B4-BE49-F238E27FC236}">
                  <a16:creationId xmlns:a16="http://schemas.microsoft.com/office/drawing/2014/main" id="{4BBA6CDB-AA76-6884-40AB-FBF5BE1755B2}"/>
                </a:ext>
              </a:extLst>
            </p:cNvPr>
            <p:cNvCxnSpPr>
              <a:cxnSpLocks/>
            </p:cNvCxnSpPr>
            <p:nvPr/>
          </p:nvCxnSpPr>
          <p:spPr>
            <a:xfrm>
              <a:off x="2336187" y="2974279"/>
              <a:ext cx="837977" cy="568764"/>
            </a:xfrm>
            <a:prstGeom prst="bentConnector3">
              <a:avLst>
                <a:gd name="adj1" fmla="val 207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6228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uk-UA" dirty="0"/>
              <a:t>Основні ролі та функції адміністрації праці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11</a:t>
            </a:fld>
            <a:endParaRPr lang="en-GB"/>
          </a:p>
        </p:txBody>
      </p:sp>
      <p:grpSp>
        <p:nvGrpSpPr>
          <p:cNvPr id="16" name="Групувати 15">
            <a:extLst>
              <a:ext uri="{FF2B5EF4-FFF2-40B4-BE49-F238E27FC236}">
                <a16:creationId xmlns:a16="http://schemas.microsoft.com/office/drawing/2014/main" id="{3EC83B79-2B7C-6E1A-1C2D-1AEE3B9A5A00}"/>
              </a:ext>
            </a:extLst>
          </p:cNvPr>
          <p:cNvGrpSpPr/>
          <p:nvPr/>
        </p:nvGrpSpPr>
        <p:grpSpPr>
          <a:xfrm>
            <a:off x="1995488" y="2143195"/>
            <a:ext cx="8201025" cy="4213565"/>
            <a:chOff x="2724149" y="2143195"/>
            <a:chExt cx="8201025" cy="4213565"/>
          </a:xfrm>
        </p:grpSpPr>
        <p:sp>
          <p:nvSpPr>
            <p:cNvPr id="3" name="Прямокутник: округлені кути 2">
              <a:extLst>
                <a:ext uri="{FF2B5EF4-FFF2-40B4-BE49-F238E27FC236}">
                  <a16:creationId xmlns:a16="http://schemas.microsoft.com/office/drawing/2014/main" id="{828A1275-AD50-054E-D0E1-6E55FF129EC1}"/>
                </a:ext>
              </a:extLst>
            </p:cNvPr>
            <p:cNvSpPr/>
            <p:nvPr/>
          </p:nvSpPr>
          <p:spPr>
            <a:xfrm>
              <a:off x="2724149" y="2143195"/>
              <a:ext cx="8201025" cy="80419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094" tIns="69774" rIns="90094" bIns="69774" numCol="1" spcCol="1270" anchor="ctr" anchorCtr="0">
              <a:noAutofit/>
            </a:bodyPr>
            <a:lstStyle/>
            <a:p>
              <a:pPr lvl="0" algn="ctr">
                <a:buClrTx/>
                <a:buFontTx/>
                <a:buNone/>
              </a:pPr>
              <a:r>
                <a:rPr lang="uk-UA" altLang="en-US" sz="3200" b="0" dirty="0">
                  <a:ea typeface="宋体" panose="02010600030101010101" pitchFamily="2" charset="-122"/>
                  <a:cs typeface="Arial" panose="020B0604020202020204" pitchFamily="34" charset="0"/>
                </a:rPr>
                <a:t>Соціально-трудові відносини</a:t>
              </a:r>
              <a:endParaRPr lang="it-IT" sz="3200" dirty="0"/>
            </a:p>
          </p:txBody>
        </p:sp>
        <p:sp>
          <p:nvSpPr>
            <p:cNvPr id="4" name="Прямокутник: округлені кути 3">
              <a:extLst>
                <a:ext uri="{FF2B5EF4-FFF2-40B4-BE49-F238E27FC236}">
                  <a16:creationId xmlns:a16="http://schemas.microsoft.com/office/drawing/2014/main" id="{B112F699-9F6F-2543-6FAA-24EEC050F21E}"/>
                </a:ext>
              </a:extLst>
            </p:cNvPr>
            <p:cNvSpPr/>
            <p:nvPr/>
          </p:nvSpPr>
          <p:spPr>
            <a:xfrm>
              <a:off x="3902825" y="3243711"/>
              <a:ext cx="6743699" cy="518841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39326" rIns="51391" bIns="39326" numCol="1" spcCol="1270" anchor="ctr" anchorCtr="0">
              <a:noAutofit/>
            </a:bodyPr>
            <a:lstStyle/>
            <a:p>
              <a:pPr lvl="0"/>
              <a:r>
                <a:rPr lang="uk-UA" altLang="en-US" sz="1800" b="0" dirty="0"/>
                <a:t>Право на об’єднання і на </a:t>
              </a:r>
              <a:r>
                <a:rPr lang="uk-UA" altLang="en-US" sz="1800" b="0" dirty="0">
                  <a:solidFill>
                    <a:schemeClr val="accent1">
                      <a:lumMod val="50000"/>
                    </a:schemeClr>
                  </a:solidFill>
                </a:rPr>
                <a:t>ведення</a:t>
              </a:r>
              <a:r>
                <a:rPr lang="uk-UA" altLang="en-US" sz="1800" b="0" dirty="0"/>
                <a:t> колективних переговорів</a:t>
              </a:r>
              <a:endParaRPr lang="it-IT" sz="1800" dirty="0"/>
            </a:p>
          </p:txBody>
        </p:sp>
        <p:sp>
          <p:nvSpPr>
            <p:cNvPr id="5" name="Прямокутник: округлені кути 4">
              <a:extLst>
                <a:ext uri="{FF2B5EF4-FFF2-40B4-BE49-F238E27FC236}">
                  <a16:creationId xmlns:a16="http://schemas.microsoft.com/office/drawing/2014/main" id="{042D733B-0F2E-883E-2AB5-22B6F98E17F0}"/>
                </a:ext>
              </a:extLst>
            </p:cNvPr>
            <p:cNvSpPr/>
            <p:nvPr/>
          </p:nvSpPr>
          <p:spPr>
            <a:xfrm>
              <a:off x="3902826" y="3892264"/>
              <a:ext cx="6743698" cy="518841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39326" rIns="51391" bIns="39326" numCol="1" spcCol="1270" anchor="ctr" anchorCtr="0">
              <a:noAutofit/>
            </a:bodyPr>
            <a:lstStyle/>
            <a:p>
              <a:pPr lvl="0"/>
              <a:r>
                <a:rPr lang="uk-UA" altLang="en-US" sz="1800" b="0" dirty="0"/>
                <a:t>Консультативні служби</a:t>
              </a:r>
              <a:endParaRPr lang="it-IT" sz="1800" dirty="0"/>
            </a:p>
          </p:txBody>
        </p:sp>
        <p:sp>
          <p:nvSpPr>
            <p:cNvPr id="8" name="Прямокутник: округлені кути 7">
              <a:extLst>
                <a:ext uri="{FF2B5EF4-FFF2-40B4-BE49-F238E27FC236}">
                  <a16:creationId xmlns:a16="http://schemas.microsoft.com/office/drawing/2014/main" id="{2915221F-E8E5-134D-AABE-D4732E35D92F}"/>
                </a:ext>
              </a:extLst>
            </p:cNvPr>
            <p:cNvSpPr/>
            <p:nvPr/>
          </p:nvSpPr>
          <p:spPr>
            <a:xfrm>
              <a:off x="3902826" y="4540816"/>
              <a:ext cx="6743698" cy="518841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39326" rIns="51391" bIns="39326" numCol="1" spcCol="1270" anchor="ctr" anchorCtr="0">
              <a:noAutofit/>
            </a:bodyPr>
            <a:lstStyle/>
            <a:p>
              <a:pPr lvl="0"/>
              <a:r>
                <a:rPr lang="uk-UA" altLang="en-US" sz="1800" b="0" dirty="0"/>
                <a:t>Механізм добровільних переговорів</a:t>
              </a:r>
              <a:endParaRPr lang="it-IT" sz="1800" dirty="0"/>
            </a:p>
          </p:txBody>
        </p:sp>
        <p:sp>
          <p:nvSpPr>
            <p:cNvPr id="9" name="Прямокутник: округлені кути 8">
              <a:extLst>
                <a:ext uri="{FF2B5EF4-FFF2-40B4-BE49-F238E27FC236}">
                  <a16:creationId xmlns:a16="http://schemas.microsoft.com/office/drawing/2014/main" id="{7AD8DF36-1D8C-11ED-D081-17F691CA379E}"/>
                </a:ext>
              </a:extLst>
            </p:cNvPr>
            <p:cNvSpPr/>
            <p:nvPr/>
          </p:nvSpPr>
          <p:spPr>
            <a:xfrm>
              <a:off x="3902826" y="5189367"/>
              <a:ext cx="6743698" cy="518841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39326" rIns="51391" bIns="39326" numCol="1" spcCol="1270" anchor="ctr" anchorCtr="0">
              <a:noAutofit/>
            </a:bodyPr>
            <a:lstStyle/>
            <a:p>
              <a:pPr lvl="0"/>
              <a:r>
                <a:rPr lang="uk-UA" altLang="en-US" sz="1800" b="0" dirty="0"/>
                <a:t>Послуги примирення і посередництва</a:t>
              </a:r>
              <a:endParaRPr lang="it-IT" sz="1800" dirty="0"/>
            </a:p>
          </p:txBody>
        </p:sp>
        <p:sp>
          <p:nvSpPr>
            <p:cNvPr id="10" name="Прямокутник: округлені кути 9">
              <a:extLst>
                <a:ext uri="{FF2B5EF4-FFF2-40B4-BE49-F238E27FC236}">
                  <a16:creationId xmlns:a16="http://schemas.microsoft.com/office/drawing/2014/main" id="{FA29A07D-9096-CA3C-705C-8B087B711191}"/>
                </a:ext>
              </a:extLst>
            </p:cNvPr>
            <p:cNvSpPr/>
            <p:nvPr/>
          </p:nvSpPr>
          <p:spPr>
            <a:xfrm>
              <a:off x="3902826" y="5837919"/>
              <a:ext cx="6743698" cy="518841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39326" rIns="51391" bIns="39326" numCol="1" spcCol="1270" anchor="ctr" anchorCtr="0">
              <a:noAutofit/>
            </a:bodyPr>
            <a:lstStyle/>
            <a:p>
              <a:pPr lvl="0"/>
              <a:r>
                <a:rPr lang="uk-UA" altLang="en-US" sz="1800" b="0" dirty="0"/>
                <a:t>Соціальний діалог і </a:t>
              </a:r>
              <a:r>
                <a:rPr lang="uk-UA" altLang="en-US" sz="1800" b="0" dirty="0" err="1"/>
                <a:t>трипартизм</a:t>
              </a:r>
              <a:endParaRPr lang="it-IT" sz="1800" dirty="0"/>
            </a:p>
          </p:txBody>
        </p:sp>
        <p:cxnSp>
          <p:nvCxnSpPr>
            <p:cNvPr id="11" name="Сполучна лінія: уступом 10">
              <a:extLst>
                <a:ext uri="{FF2B5EF4-FFF2-40B4-BE49-F238E27FC236}">
                  <a16:creationId xmlns:a16="http://schemas.microsoft.com/office/drawing/2014/main" id="{37DC2D14-D4DD-3C41-84FD-DFB2C2FD7C5E}"/>
                </a:ext>
              </a:extLst>
            </p:cNvPr>
            <p:cNvCxnSpPr/>
            <p:nvPr/>
          </p:nvCxnSpPr>
          <p:spPr>
            <a:xfrm rot="16200000" flipH="1">
              <a:off x="1912490" y="4099746"/>
              <a:ext cx="3142696" cy="837976"/>
            </a:xfrm>
            <a:prstGeom prst="bentConnector3">
              <a:avLst>
                <a:gd name="adj1" fmla="val 99718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Сполучна лінія: уступом 11">
              <a:extLst>
                <a:ext uri="{FF2B5EF4-FFF2-40B4-BE49-F238E27FC236}">
                  <a16:creationId xmlns:a16="http://schemas.microsoft.com/office/drawing/2014/main" id="{DDF4A2D1-6DF8-1FAF-7C21-B3E031EE3A8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26962" y="3772922"/>
              <a:ext cx="2513753" cy="837976"/>
            </a:xfrm>
            <a:prstGeom prst="bentConnector3">
              <a:avLst>
                <a:gd name="adj1" fmla="val 99443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Сполучна лінія: уступом 12">
              <a:extLst>
                <a:ext uri="{FF2B5EF4-FFF2-40B4-BE49-F238E27FC236}">
                  <a16:creationId xmlns:a16="http://schemas.microsoft.com/office/drawing/2014/main" id="{AAECC633-3082-CA13-F784-F8589632DEC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557412" y="3454822"/>
              <a:ext cx="1852852" cy="837977"/>
            </a:xfrm>
            <a:prstGeom prst="bentConnector3">
              <a:avLst>
                <a:gd name="adj1" fmla="val 99830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Сполучна лінія: уступом 13">
              <a:extLst>
                <a:ext uri="{FF2B5EF4-FFF2-40B4-BE49-F238E27FC236}">
                  <a16:creationId xmlns:a16="http://schemas.microsoft.com/office/drawing/2014/main" id="{FDCD0721-C90A-2F2E-1473-252A309C5CA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869653" y="3130229"/>
              <a:ext cx="1228368" cy="837977"/>
            </a:xfrm>
            <a:prstGeom prst="bentConnector3">
              <a:avLst>
                <a:gd name="adj1" fmla="val 98422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Сполучна лінія: уступом 14">
              <a:extLst>
                <a:ext uri="{FF2B5EF4-FFF2-40B4-BE49-F238E27FC236}">
                  <a16:creationId xmlns:a16="http://schemas.microsoft.com/office/drawing/2014/main" id="{D63EFF5C-66E9-25EB-5596-A66F1A5F0B7A}"/>
                </a:ext>
              </a:extLst>
            </p:cNvPr>
            <p:cNvCxnSpPr>
              <a:cxnSpLocks/>
            </p:cNvCxnSpPr>
            <p:nvPr/>
          </p:nvCxnSpPr>
          <p:spPr>
            <a:xfrm>
              <a:off x="3064848" y="2974279"/>
              <a:ext cx="837977" cy="568764"/>
            </a:xfrm>
            <a:prstGeom prst="bentConnector3">
              <a:avLst>
                <a:gd name="adj1" fmla="val 207"/>
              </a:avLst>
            </a:prstGeom>
            <a:ln w="19050"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8518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uk-UA" dirty="0"/>
              <a:t>Основні ролі та функції адміністрації праці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426FDCEF-87B2-FA68-5797-E5C99D7752B6}"/>
              </a:ext>
            </a:extLst>
          </p:cNvPr>
          <p:cNvSpPr/>
          <p:nvPr/>
        </p:nvSpPr>
        <p:spPr>
          <a:xfrm>
            <a:off x="1995488" y="2143195"/>
            <a:ext cx="8201025" cy="804191"/>
          </a:xfrm>
          <a:prstGeom prst="round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094" tIns="69774" rIns="90094" bIns="69774" numCol="1" spcCol="1270" anchor="ctr" anchorCtr="0">
            <a:noAutofit/>
          </a:bodyPr>
          <a:lstStyle/>
          <a:p>
            <a:pPr lvl="0" algn="ctr">
              <a:buClrTx/>
              <a:buFontTx/>
              <a:buNone/>
            </a:pPr>
            <a:r>
              <a:rPr lang="uk-UA" altLang="en-US" sz="3200" b="0" dirty="0">
                <a:ea typeface="宋体" panose="02010600030101010101" pitchFamily="2" charset="-122"/>
                <a:cs typeface="Arial" panose="020B0604020202020204" pitchFamily="34" charset="0"/>
              </a:rPr>
              <a:t>Зайнятість</a:t>
            </a:r>
            <a:endParaRPr lang="it-IT" sz="3200" dirty="0"/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89FB227-8DD4-68F2-5F3F-11A0C9D6B9C7}"/>
              </a:ext>
            </a:extLst>
          </p:cNvPr>
          <p:cNvSpPr/>
          <p:nvPr/>
        </p:nvSpPr>
        <p:spPr>
          <a:xfrm>
            <a:off x="3174164" y="3243710"/>
            <a:ext cx="6743699" cy="900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ctr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Підготовка, проведення, координація, перевірка і перегляд національної політики в галузі зайнятості</a:t>
            </a:r>
            <a:endParaRPr lang="it-IT" sz="1800" dirty="0"/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F639A9D0-9DF4-7C2D-441F-3E22865A962C}"/>
              </a:ext>
            </a:extLst>
          </p:cNvPr>
          <p:cNvSpPr/>
          <p:nvPr/>
        </p:nvSpPr>
        <p:spPr>
          <a:xfrm>
            <a:off x="3174166" y="4375030"/>
            <a:ext cx="6743698" cy="900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ctr" anchorCtr="0">
            <a:noAutofit/>
          </a:bodyPr>
          <a:lstStyle/>
          <a:p>
            <a:pPr lvl="0" algn="l"/>
            <a:r>
              <a:rPr lang="uk-UA" sz="1800" dirty="0"/>
              <a:t>Координація діяльності органів влади, які опікуються певними аспектами політики в галузі зайнятості</a:t>
            </a:r>
            <a:endParaRPr lang="it-IT" altLang="en-US" sz="1800" b="0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5" name="Сполучна лінія: уступом 14">
            <a:extLst>
              <a:ext uri="{FF2B5EF4-FFF2-40B4-BE49-F238E27FC236}">
                <a16:creationId xmlns:a16="http://schemas.microsoft.com/office/drawing/2014/main" id="{100BC317-CEA0-8630-EBCC-23DE34D47044}"/>
              </a:ext>
            </a:extLst>
          </p:cNvPr>
          <p:cNvCxnSpPr>
            <a:cxnSpLocks/>
            <a:endCxn id="8" idx="1"/>
          </p:cNvCxnSpPr>
          <p:nvPr/>
        </p:nvCxnSpPr>
        <p:spPr>
          <a:xfrm rot="16200000" flipH="1">
            <a:off x="1816355" y="3467219"/>
            <a:ext cx="1877644" cy="837978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получна лінія: уступом 15">
            <a:extLst>
              <a:ext uri="{FF2B5EF4-FFF2-40B4-BE49-F238E27FC236}">
                <a16:creationId xmlns:a16="http://schemas.microsoft.com/office/drawing/2014/main" id="{F5FADCBF-D2AA-B6AA-7BEA-6BA587B42C2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336188" y="2947386"/>
            <a:ext cx="837976" cy="746324"/>
          </a:xfrm>
          <a:prstGeom prst="bentConnector3">
            <a:avLst>
              <a:gd name="adj1" fmla="val -13"/>
            </a:avLst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985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uk-UA" dirty="0"/>
              <a:t>Основні ролі та функції адміністрації праці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8A54DF9-EEC2-8342-8417-C4EDD5D4D5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1974225"/>
            <a:ext cx="5360400" cy="409211"/>
          </a:xfrm>
        </p:spPr>
        <p:txBody>
          <a:bodyPr/>
          <a:lstStyle/>
          <a:p>
            <a:r>
              <a:rPr lang="uk-UA" altLang="en-US" sz="2200" dirty="0"/>
              <a:t>Ринок праці</a:t>
            </a:r>
            <a:endParaRPr lang="en-GB" altLang="en-US" sz="2200" dirty="0"/>
          </a:p>
          <a:p>
            <a:endParaRPr lang="it-IT" sz="220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331738D-3F19-0A4E-AEE7-7A37F55468E4}"/>
              </a:ext>
            </a:extLst>
          </p:cNvPr>
          <p:cNvSpPr/>
          <p:nvPr/>
        </p:nvSpPr>
        <p:spPr>
          <a:xfrm>
            <a:off x="1463036" y="4955399"/>
            <a:ext cx="36410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ct val="0"/>
              </a:spcAft>
              <a:buClrTx/>
              <a:buFontTx/>
              <a:buNone/>
            </a:pPr>
            <a:r>
              <a:rPr lang="uk-UA" altLang="en-US" sz="20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Фактичний </a:t>
            </a:r>
          </a:p>
          <a:p>
            <a:pPr algn="r">
              <a:spcAft>
                <a:spcPct val="0"/>
              </a:spcAft>
              <a:buClrTx/>
              <a:buFontTx/>
              <a:buNone/>
            </a:pPr>
            <a:r>
              <a:rPr lang="uk-UA" altLang="en-US" sz="20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або потенційний працівник</a:t>
            </a:r>
            <a:endParaRPr lang="en-US" altLang="en-US" sz="2400" b="1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403090A-D806-7042-93E1-BA52826D9EAA}"/>
              </a:ext>
            </a:extLst>
          </p:cNvPr>
          <p:cNvSpPr/>
          <p:nvPr/>
        </p:nvSpPr>
        <p:spPr>
          <a:xfrm>
            <a:off x="6828382" y="4970469"/>
            <a:ext cx="36205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0"/>
              </a:spcAft>
              <a:buClrTx/>
              <a:buFontTx/>
              <a:buNone/>
            </a:pPr>
            <a:r>
              <a:rPr lang="uk-UA" altLang="en-US" sz="20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Роботодавець 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uk-UA" altLang="en-US" sz="20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або можливість зайнятості</a:t>
            </a:r>
            <a:endParaRPr lang="en-US" altLang="en-US" sz="2000" b="1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Elemento grafico 3" descr="Impiegata con riempimento a tinta unita">
            <a:extLst>
              <a:ext uri="{FF2B5EF4-FFF2-40B4-BE49-F238E27FC236}">
                <a16:creationId xmlns:a16="http://schemas.microsoft.com/office/drawing/2014/main" id="{8C6DDFE7-AA98-444C-AA27-75A8CA878BBF}"/>
              </a:ext>
            </a:extLst>
          </p:cNvPr>
          <p:cNvSpPr/>
          <p:nvPr/>
        </p:nvSpPr>
        <p:spPr>
          <a:xfrm>
            <a:off x="6260354" y="2846390"/>
            <a:ext cx="1594969" cy="2034105"/>
          </a:xfrm>
          <a:custGeom>
            <a:avLst/>
            <a:gdLst>
              <a:gd name="connsiteX0" fmla="*/ 1594686 w 1594969"/>
              <a:gd name="connsiteY0" fmla="*/ 1441137 h 2034105"/>
              <a:gd name="connsiteX1" fmla="*/ 1499503 w 1594969"/>
              <a:gd name="connsiteY1" fmla="*/ 1248660 h 2034105"/>
              <a:gd name="connsiteX2" fmla="*/ 1153960 w 1594969"/>
              <a:gd name="connsiteY2" fmla="*/ 1064029 h 2034105"/>
              <a:gd name="connsiteX3" fmla="*/ 1312017 w 1594969"/>
              <a:gd name="connsiteY3" fmla="*/ 1024670 h 2034105"/>
              <a:gd name="connsiteX4" fmla="*/ 1217785 w 1594969"/>
              <a:gd name="connsiteY4" fmla="*/ 847422 h 2034105"/>
              <a:gd name="connsiteX5" fmla="*/ 1283179 w 1594969"/>
              <a:gd name="connsiteY5" fmla="*/ 376649 h 2034105"/>
              <a:gd name="connsiteX6" fmla="*/ 1179763 w 1594969"/>
              <a:gd name="connsiteY6" fmla="*/ 155874 h 2034105"/>
              <a:gd name="connsiteX7" fmla="*/ 1050725 w 1594969"/>
              <a:gd name="connsiteY7" fmla="*/ 154151 h 2034105"/>
              <a:gd name="connsiteX8" fmla="*/ 848652 w 1594969"/>
              <a:gd name="connsiteY8" fmla="*/ 17549 h 2034105"/>
              <a:gd name="connsiteX9" fmla="*/ 469204 w 1594969"/>
              <a:gd name="connsiteY9" fmla="*/ 66042 h 2034105"/>
              <a:gd name="connsiteX10" fmla="*/ 324242 w 1594969"/>
              <a:gd name="connsiteY10" fmla="*/ 431753 h 2034105"/>
              <a:gd name="connsiteX11" fmla="*/ 338185 w 1594969"/>
              <a:gd name="connsiteY11" fmla="*/ 928972 h 2034105"/>
              <a:gd name="connsiteX12" fmla="*/ 282978 w 1594969"/>
              <a:gd name="connsiteY12" fmla="*/ 1066962 h 2034105"/>
              <a:gd name="connsiteX13" fmla="*/ 425291 w 1594969"/>
              <a:gd name="connsiteY13" fmla="*/ 1070024 h 2034105"/>
              <a:gd name="connsiteX14" fmla="*/ 95312 w 1594969"/>
              <a:gd name="connsiteY14" fmla="*/ 1248660 h 2034105"/>
              <a:gd name="connsiteX15" fmla="*/ 0 w 1594969"/>
              <a:gd name="connsiteY15" fmla="*/ 1442166 h 2034105"/>
              <a:gd name="connsiteX16" fmla="*/ 206 w 1594969"/>
              <a:gd name="connsiteY16" fmla="*/ 1894160 h 2034105"/>
              <a:gd name="connsiteX17" fmla="*/ 23101 w 1594969"/>
              <a:gd name="connsiteY17" fmla="*/ 1909440 h 2034105"/>
              <a:gd name="connsiteX18" fmla="*/ 666826 w 1594969"/>
              <a:gd name="connsiteY18" fmla="*/ 2031353 h 2034105"/>
              <a:gd name="connsiteX19" fmla="*/ 732888 w 1594969"/>
              <a:gd name="connsiteY19" fmla="*/ 2033848 h 2034105"/>
              <a:gd name="connsiteX20" fmla="*/ 564208 w 1594969"/>
              <a:gd name="connsiteY20" fmla="*/ 1254371 h 2034105"/>
              <a:gd name="connsiteX21" fmla="*/ 797433 w 1594969"/>
              <a:gd name="connsiteY21" fmla="*/ 1287814 h 2034105"/>
              <a:gd name="connsiteX22" fmla="*/ 1030556 w 1594969"/>
              <a:gd name="connsiteY22" fmla="*/ 1254371 h 2034105"/>
              <a:gd name="connsiteX23" fmla="*/ 861695 w 1594969"/>
              <a:gd name="connsiteY23" fmla="*/ 2034105 h 2034105"/>
              <a:gd name="connsiteX24" fmla="*/ 927475 w 1594969"/>
              <a:gd name="connsiteY24" fmla="*/ 2032073 h 2034105"/>
              <a:gd name="connsiteX25" fmla="*/ 1574389 w 1594969"/>
              <a:gd name="connsiteY25" fmla="*/ 1907845 h 2034105"/>
              <a:gd name="connsiteX26" fmla="*/ 1594969 w 1594969"/>
              <a:gd name="connsiteY26" fmla="*/ 1892410 h 2034105"/>
              <a:gd name="connsiteX27" fmla="*/ 488729 w 1594969"/>
              <a:gd name="connsiteY27" fmla="*/ 618956 h 2034105"/>
              <a:gd name="connsiteX28" fmla="*/ 488729 w 1594969"/>
              <a:gd name="connsiteY28" fmla="*/ 488811 h 2034105"/>
              <a:gd name="connsiteX29" fmla="*/ 526134 w 1594969"/>
              <a:gd name="connsiteY29" fmla="*/ 484310 h 2034105"/>
              <a:gd name="connsiteX30" fmla="*/ 776236 w 1594969"/>
              <a:gd name="connsiteY30" fmla="*/ 413951 h 2034105"/>
              <a:gd name="connsiteX31" fmla="*/ 991196 w 1594969"/>
              <a:gd name="connsiteY31" fmla="*/ 279690 h 2034105"/>
              <a:gd name="connsiteX32" fmla="*/ 1026376 w 1594969"/>
              <a:gd name="connsiteY32" fmla="*/ 280017 h 2034105"/>
              <a:gd name="connsiteX33" fmla="*/ 1033206 w 1594969"/>
              <a:gd name="connsiteY33" fmla="*/ 293634 h 2034105"/>
              <a:gd name="connsiteX34" fmla="*/ 1074984 w 1594969"/>
              <a:gd name="connsiteY34" fmla="*/ 460436 h 2034105"/>
              <a:gd name="connsiteX35" fmla="*/ 1106163 w 1594969"/>
              <a:gd name="connsiteY35" fmla="*/ 511347 h 2034105"/>
              <a:gd name="connsiteX36" fmla="*/ 1106163 w 1594969"/>
              <a:gd name="connsiteY36" fmla="*/ 618956 h 2034105"/>
              <a:gd name="connsiteX37" fmla="*/ 797459 w 1594969"/>
              <a:gd name="connsiteY37" fmla="*/ 927660 h 2034105"/>
              <a:gd name="connsiteX38" fmla="*/ 797459 w 1594969"/>
              <a:gd name="connsiteY38" fmla="*/ 927660 h 2034105"/>
              <a:gd name="connsiteX39" fmla="*/ 488729 w 1594969"/>
              <a:gd name="connsiteY39" fmla="*/ 618956 h 2034105"/>
              <a:gd name="connsiteX40" fmla="*/ 797433 w 1594969"/>
              <a:gd name="connsiteY40" fmla="*/ 1184913 h 2034105"/>
              <a:gd name="connsiteX41" fmla="*/ 540798 w 1594969"/>
              <a:gd name="connsiteY41" fmla="*/ 1134157 h 2034105"/>
              <a:gd name="connsiteX42" fmla="*/ 563101 w 1594969"/>
              <a:gd name="connsiteY42" fmla="*/ 1124999 h 2034105"/>
              <a:gd name="connsiteX43" fmla="*/ 642850 w 1594969"/>
              <a:gd name="connsiteY43" fmla="*/ 1006045 h 2034105"/>
              <a:gd name="connsiteX44" fmla="*/ 642850 w 1594969"/>
              <a:gd name="connsiteY44" fmla="*/ 1000256 h 2034105"/>
              <a:gd name="connsiteX45" fmla="*/ 951708 w 1594969"/>
              <a:gd name="connsiteY45" fmla="*/ 1000256 h 2034105"/>
              <a:gd name="connsiteX46" fmla="*/ 951708 w 1594969"/>
              <a:gd name="connsiteY46" fmla="*/ 1005967 h 2034105"/>
              <a:gd name="connsiteX47" fmla="*/ 1031456 w 1594969"/>
              <a:gd name="connsiteY47" fmla="*/ 1124973 h 2034105"/>
              <a:gd name="connsiteX48" fmla="*/ 1053863 w 1594969"/>
              <a:gd name="connsiteY48" fmla="*/ 1134182 h 2034105"/>
              <a:gd name="connsiteX49" fmla="*/ 797433 w 1594969"/>
              <a:gd name="connsiteY49" fmla="*/ 1184913 h 203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594969" h="2034105">
                <a:moveTo>
                  <a:pt x="1594686" y="1441137"/>
                </a:moveTo>
                <a:cubicBezTo>
                  <a:pt x="1591864" y="1366338"/>
                  <a:pt x="1557230" y="1296306"/>
                  <a:pt x="1499503" y="1248660"/>
                </a:cubicBezTo>
                <a:cubicBezTo>
                  <a:pt x="1418854" y="1180205"/>
                  <a:pt x="1308312" y="1121294"/>
                  <a:pt x="1153960" y="1064029"/>
                </a:cubicBezTo>
                <a:cubicBezTo>
                  <a:pt x="1208187" y="1058133"/>
                  <a:pt x="1261358" y="1044892"/>
                  <a:pt x="1312017" y="1024670"/>
                </a:cubicBezTo>
                <a:cubicBezTo>
                  <a:pt x="1312017" y="1024670"/>
                  <a:pt x="1253852" y="989863"/>
                  <a:pt x="1217785" y="847422"/>
                </a:cubicBezTo>
                <a:cubicBezTo>
                  <a:pt x="1194915" y="757924"/>
                  <a:pt x="1282433" y="534165"/>
                  <a:pt x="1283179" y="376649"/>
                </a:cubicBezTo>
                <a:cubicBezTo>
                  <a:pt x="1283179" y="250595"/>
                  <a:pt x="1247369" y="194179"/>
                  <a:pt x="1179763" y="155874"/>
                </a:cubicBezTo>
                <a:cubicBezTo>
                  <a:pt x="1140712" y="133751"/>
                  <a:pt x="1050725" y="154151"/>
                  <a:pt x="1050725" y="154151"/>
                </a:cubicBezTo>
                <a:cubicBezTo>
                  <a:pt x="1050725" y="154151"/>
                  <a:pt x="1004213" y="66042"/>
                  <a:pt x="848652" y="17549"/>
                </a:cubicBezTo>
                <a:cubicBezTo>
                  <a:pt x="720746" y="-17280"/>
                  <a:pt x="584240" y="165"/>
                  <a:pt x="469204" y="66042"/>
                </a:cubicBezTo>
                <a:cubicBezTo>
                  <a:pt x="372991" y="128194"/>
                  <a:pt x="326480" y="196546"/>
                  <a:pt x="324242" y="431753"/>
                </a:cubicBezTo>
                <a:cubicBezTo>
                  <a:pt x="322261" y="647279"/>
                  <a:pt x="351845" y="838727"/>
                  <a:pt x="338185" y="928972"/>
                </a:cubicBezTo>
                <a:cubicBezTo>
                  <a:pt x="331877" y="978930"/>
                  <a:pt x="312869" y="1026437"/>
                  <a:pt x="282978" y="1066962"/>
                </a:cubicBezTo>
                <a:cubicBezTo>
                  <a:pt x="330308" y="1070924"/>
                  <a:pt x="377835" y="1071945"/>
                  <a:pt x="425291" y="1070024"/>
                </a:cubicBezTo>
                <a:cubicBezTo>
                  <a:pt x="279197" y="1125436"/>
                  <a:pt x="173183" y="1182597"/>
                  <a:pt x="95312" y="1248660"/>
                </a:cubicBezTo>
                <a:cubicBezTo>
                  <a:pt x="37291" y="1296532"/>
                  <a:pt x="2588" y="1366989"/>
                  <a:pt x="0" y="1442166"/>
                </a:cubicBezTo>
                <a:lnTo>
                  <a:pt x="206" y="1894160"/>
                </a:lnTo>
                <a:lnTo>
                  <a:pt x="23101" y="1909440"/>
                </a:lnTo>
                <a:cubicBezTo>
                  <a:pt x="164591" y="2003775"/>
                  <a:pt x="520423" y="2026130"/>
                  <a:pt x="666826" y="2031353"/>
                </a:cubicBezTo>
                <a:lnTo>
                  <a:pt x="732888" y="2033848"/>
                </a:lnTo>
                <a:lnTo>
                  <a:pt x="564208" y="1254371"/>
                </a:lnTo>
                <a:cubicBezTo>
                  <a:pt x="639794" y="1277321"/>
                  <a:pt x="718444" y="1288599"/>
                  <a:pt x="797433" y="1287814"/>
                </a:cubicBezTo>
                <a:cubicBezTo>
                  <a:pt x="876389" y="1288596"/>
                  <a:pt x="955003" y="1277318"/>
                  <a:pt x="1030556" y="1254371"/>
                </a:cubicBezTo>
                <a:lnTo>
                  <a:pt x="861695" y="2034105"/>
                </a:lnTo>
                <a:lnTo>
                  <a:pt x="927475" y="2032073"/>
                </a:lnTo>
                <a:cubicBezTo>
                  <a:pt x="1078379" y="2027442"/>
                  <a:pt x="1443422" y="2006090"/>
                  <a:pt x="1574389" y="1907845"/>
                </a:cubicBezTo>
                <a:lnTo>
                  <a:pt x="1594969" y="1892410"/>
                </a:lnTo>
                <a:close/>
                <a:moveTo>
                  <a:pt x="488729" y="618956"/>
                </a:moveTo>
                <a:lnTo>
                  <a:pt x="488729" y="488811"/>
                </a:lnTo>
                <a:cubicBezTo>
                  <a:pt x="501276" y="488055"/>
                  <a:pt x="513765" y="486553"/>
                  <a:pt x="526134" y="484310"/>
                </a:cubicBezTo>
                <a:cubicBezTo>
                  <a:pt x="612437" y="472942"/>
                  <a:pt x="696662" y="449246"/>
                  <a:pt x="776236" y="413951"/>
                </a:cubicBezTo>
                <a:cubicBezTo>
                  <a:pt x="865682" y="368983"/>
                  <a:pt x="916979" y="346911"/>
                  <a:pt x="991196" y="279690"/>
                </a:cubicBezTo>
                <a:cubicBezTo>
                  <a:pt x="1001000" y="270067"/>
                  <a:pt x="1016752" y="270213"/>
                  <a:pt x="1026376" y="280017"/>
                </a:cubicBezTo>
                <a:cubicBezTo>
                  <a:pt x="1030021" y="283729"/>
                  <a:pt x="1032408" y="288491"/>
                  <a:pt x="1033206" y="293634"/>
                </a:cubicBezTo>
                <a:cubicBezTo>
                  <a:pt x="1039123" y="334511"/>
                  <a:pt x="1054506" y="424524"/>
                  <a:pt x="1074984" y="460436"/>
                </a:cubicBezTo>
                <a:cubicBezTo>
                  <a:pt x="1084216" y="478092"/>
                  <a:pt x="1094633" y="495101"/>
                  <a:pt x="1106163" y="511347"/>
                </a:cubicBezTo>
                <a:lnTo>
                  <a:pt x="1106163" y="618956"/>
                </a:lnTo>
                <a:cubicBezTo>
                  <a:pt x="1105978" y="789371"/>
                  <a:pt x="967874" y="927474"/>
                  <a:pt x="797459" y="927660"/>
                </a:cubicBezTo>
                <a:lnTo>
                  <a:pt x="797459" y="927660"/>
                </a:lnTo>
                <a:cubicBezTo>
                  <a:pt x="627034" y="927490"/>
                  <a:pt x="488915" y="789381"/>
                  <a:pt x="488729" y="618956"/>
                </a:cubicBezTo>
                <a:close/>
                <a:moveTo>
                  <a:pt x="797433" y="1184913"/>
                </a:moveTo>
                <a:cubicBezTo>
                  <a:pt x="709162" y="1187467"/>
                  <a:pt x="621449" y="1170121"/>
                  <a:pt x="540798" y="1134157"/>
                </a:cubicBezTo>
                <a:lnTo>
                  <a:pt x="563101" y="1124999"/>
                </a:lnTo>
                <a:cubicBezTo>
                  <a:pt x="611421" y="1105277"/>
                  <a:pt x="642960" y="1058234"/>
                  <a:pt x="642850" y="1006045"/>
                </a:cubicBezTo>
                <a:lnTo>
                  <a:pt x="642850" y="1000256"/>
                </a:lnTo>
                <a:cubicBezTo>
                  <a:pt x="741836" y="1040681"/>
                  <a:pt x="852722" y="1040681"/>
                  <a:pt x="951708" y="1000256"/>
                </a:cubicBezTo>
                <a:lnTo>
                  <a:pt x="951708" y="1005967"/>
                </a:lnTo>
                <a:cubicBezTo>
                  <a:pt x="951577" y="1058174"/>
                  <a:pt x="983121" y="1105244"/>
                  <a:pt x="1031456" y="1124973"/>
                </a:cubicBezTo>
                <a:lnTo>
                  <a:pt x="1053863" y="1134182"/>
                </a:lnTo>
                <a:cubicBezTo>
                  <a:pt x="973271" y="1170108"/>
                  <a:pt x="885633" y="1187444"/>
                  <a:pt x="797433" y="1184913"/>
                </a:cubicBezTo>
                <a:close/>
              </a:path>
            </a:pathLst>
          </a:custGeom>
          <a:solidFill>
            <a:schemeClr val="accent1"/>
          </a:solidFill>
          <a:ln w="25698" cap="flat">
            <a:noFill/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5" name="Elemento grafico 9" descr="Lavoratore edile con riempimento a tinta unita">
            <a:extLst>
              <a:ext uri="{FF2B5EF4-FFF2-40B4-BE49-F238E27FC236}">
                <a16:creationId xmlns:a16="http://schemas.microsoft.com/office/drawing/2014/main" id="{FE3F2C91-65D4-9F4A-9463-19A79F3C9116}"/>
              </a:ext>
            </a:extLst>
          </p:cNvPr>
          <p:cNvSpPr/>
          <p:nvPr/>
        </p:nvSpPr>
        <p:spPr>
          <a:xfrm>
            <a:off x="4105638" y="2835459"/>
            <a:ext cx="1567304" cy="2034190"/>
          </a:xfrm>
          <a:custGeom>
            <a:avLst/>
            <a:gdLst>
              <a:gd name="connsiteX0" fmla="*/ 371843 w 1567304"/>
              <a:gd name="connsiteY0" fmla="*/ 1134533 h 2034190"/>
              <a:gd name="connsiteX1" fmla="*/ 92349 w 1567304"/>
              <a:gd name="connsiteY1" fmla="*/ 1283916 h 2034190"/>
              <a:gd name="connsiteX2" fmla="*/ 0 w 1567304"/>
              <a:gd name="connsiteY2" fmla="*/ 1469348 h 2034190"/>
              <a:gd name="connsiteX3" fmla="*/ 0 w 1567304"/>
              <a:gd name="connsiteY3" fmla="*/ 1899622 h 2034190"/>
              <a:gd name="connsiteX4" fmla="*/ 21795 w 1567304"/>
              <a:gd name="connsiteY4" fmla="*/ 1914169 h 2034190"/>
              <a:gd name="connsiteX5" fmla="*/ 269381 w 1567304"/>
              <a:gd name="connsiteY5" fmla="*/ 1994248 h 2034190"/>
              <a:gd name="connsiteX6" fmla="*/ 269381 w 1567304"/>
              <a:gd name="connsiteY6" fmla="*/ 1836685 h 2034190"/>
              <a:gd name="connsiteX7" fmla="*/ 734674 w 1567304"/>
              <a:gd name="connsiteY7" fmla="*/ 1836685 h 2034190"/>
              <a:gd name="connsiteX8" fmla="*/ 734674 w 1567304"/>
              <a:gd name="connsiteY8" fmla="*/ 2033749 h 2034190"/>
              <a:gd name="connsiteX9" fmla="*/ 790436 w 1567304"/>
              <a:gd name="connsiteY9" fmla="*/ 2034190 h 2034190"/>
              <a:gd name="connsiteX10" fmla="*/ 832631 w 1567304"/>
              <a:gd name="connsiteY10" fmla="*/ 2033872 h 2034190"/>
              <a:gd name="connsiteX11" fmla="*/ 832631 w 1567304"/>
              <a:gd name="connsiteY11" fmla="*/ 1836685 h 2034190"/>
              <a:gd name="connsiteX12" fmla="*/ 1297924 w 1567304"/>
              <a:gd name="connsiteY12" fmla="*/ 1836685 h 2034190"/>
              <a:gd name="connsiteX13" fmla="*/ 1297924 w 1567304"/>
              <a:gd name="connsiteY13" fmla="*/ 1996011 h 2034190"/>
              <a:gd name="connsiteX14" fmla="*/ 1547713 w 1567304"/>
              <a:gd name="connsiteY14" fmla="*/ 1912602 h 2034190"/>
              <a:gd name="connsiteX15" fmla="*/ 1567305 w 1567304"/>
              <a:gd name="connsiteY15" fmla="*/ 1897908 h 2034190"/>
              <a:gd name="connsiteX16" fmla="*/ 1567305 w 1567304"/>
              <a:gd name="connsiteY16" fmla="*/ 1468320 h 2034190"/>
              <a:gd name="connsiteX17" fmla="*/ 1475887 w 1567304"/>
              <a:gd name="connsiteY17" fmla="*/ 1284504 h 2034190"/>
              <a:gd name="connsiteX18" fmla="*/ 1196564 w 1567304"/>
              <a:gd name="connsiteY18" fmla="*/ 1134900 h 2034190"/>
              <a:gd name="connsiteX19" fmla="*/ 1043874 w 1567304"/>
              <a:gd name="connsiteY19" fmla="*/ 1073677 h 2034190"/>
              <a:gd name="connsiteX20" fmla="*/ 1028544 w 1567304"/>
              <a:gd name="connsiteY20" fmla="*/ 1051074 h 2034190"/>
              <a:gd name="connsiteX21" fmla="*/ 1028544 w 1567304"/>
              <a:gd name="connsiteY21" fmla="*/ 991124 h 2034190"/>
              <a:gd name="connsiteX22" fmla="*/ 1175479 w 1567304"/>
              <a:gd name="connsiteY22" fmla="*/ 685696 h 2034190"/>
              <a:gd name="connsiteX23" fmla="*/ 1175479 w 1567304"/>
              <a:gd name="connsiteY23" fmla="*/ 514272 h 2034190"/>
              <a:gd name="connsiteX24" fmla="*/ 1199968 w 1567304"/>
              <a:gd name="connsiteY24" fmla="*/ 514272 h 2034190"/>
              <a:gd name="connsiteX25" fmla="*/ 1248946 w 1567304"/>
              <a:gd name="connsiteY25" fmla="*/ 465294 h 2034190"/>
              <a:gd name="connsiteX26" fmla="*/ 1199968 w 1567304"/>
              <a:gd name="connsiteY26" fmla="*/ 416315 h 2034190"/>
              <a:gd name="connsiteX27" fmla="*/ 1175479 w 1567304"/>
              <a:gd name="connsiteY27" fmla="*/ 416315 h 2034190"/>
              <a:gd name="connsiteX28" fmla="*/ 969770 w 1567304"/>
              <a:gd name="connsiteY28" fmla="*/ 95753 h 2034190"/>
              <a:gd name="connsiteX29" fmla="*/ 930587 w 1567304"/>
              <a:gd name="connsiteY29" fmla="*/ 250769 h 2034190"/>
              <a:gd name="connsiteX30" fmla="*/ 906098 w 1567304"/>
              <a:gd name="connsiteY30" fmla="*/ 269381 h 2034190"/>
              <a:gd name="connsiteX31" fmla="*/ 900221 w 1567304"/>
              <a:gd name="connsiteY31" fmla="*/ 269381 h 2034190"/>
              <a:gd name="connsiteX32" fmla="*/ 881264 w 1567304"/>
              <a:gd name="connsiteY32" fmla="*/ 240398 h 2034190"/>
              <a:gd name="connsiteX33" fmla="*/ 881266 w 1567304"/>
              <a:gd name="connsiteY33" fmla="*/ 240385 h 2034190"/>
              <a:gd name="connsiteX34" fmla="*/ 881609 w 1567304"/>
              <a:gd name="connsiteY34" fmla="*/ 239014 h 2034190"/>
              <a:gd name="connsiteX35" fmla="*/ 928138 w 1567304"/>
              <a:gd name="connsiteY35" fmla="*/ 55590 h 2034190"/>
              <a:gd name="connsiteX36" fmla="*/ 857267 w 1567304"/>
              <a:gd name="connsiteY36" fmla="*/ 0 h 2034190"/>
              <a:gd name="connsiteX37" fmla="*/ 710332 w 1567304"/>
              <a:gd name="connsiteY37" fmla="*/ 0 h 2034190"/>
              <a:gd name="connsiteX38" fmla="*/ 639313 w 1567304"/>
              <a:gd name="connsiteY38" fmla="*/ 55590 h 2034190"/>
              <a:gd name="connsiteX39" fmla="*/ 685843 w 1567304"/>
              <a:gd name="connsiteY39" fmla="*/ 239014 h 2034190"/>
              <a:gd name="connsiteX40" fmla="*/ 668700 w 1567304"/>
              <a:gd name="connsiteY40" fmla="*/ 269062 h 2034190"/>
              <a:gd name="connsiteX41" fmla="*/ 667231 w 1567304"/>
              <a:gd name="connsiteY41" fmla="*/ 269381 h 2034190"/>
              <a:gd name="connsiteX42" fmla="*/ 661354 w 1567304"/>
              <a:gd name="connsiteY42" fmla="*/ 269381 h 2034190"/>
              <a:gd name="connsiteX43" fmla="*/ 636864 w 1567304"/>
              <a:gd name="connsiteY43" fmla="*/ 250769 h 2034190"/>
              <a:gd name="connsiteX44" fmla="*/ 598906 w 1567304"/>
              <a:gd name="connsiteY44" fmla="*/ 95753 h 2034190"/>
              <a:gd name="connsiteX45" fmla="*/ 393198 w 1567304"/>
              <a:gd name="connsiteY45" fmla="*/ 416315 h 2034190"/>
              <a:gd name="connsiteX46" fmla="*/ 367484 w 1567304"/>
              <a:gd name="connsiteY46" fmla="*/ 416315 h 2034190"/>
              <a:gd name="connsiteX47" fmla="*/ 318506 w 1567304"/>
              <a:gd name="connsiteY47" fmla="*/ 465294 h 2034190"/>
              <a:gd name="connsiteX48" fmla="*/ 367484 w 1567304"/>
              <a:gd name="connsiteY48" fmla="*/ 514272 h 2034190"/>
              <a:gd name="connsiteX49" fmla="*/ 391973 w 1567304"/>
              <a:gd name="connsiteY49" fmla="*/ 514272 h 2034190"/>
              <a:gd name="connsiteX50" fmla="*/ 391973 w 1567304"/>
              <a:gd name="connsiteY50" fmla="*/ 685696 h 2034190"/>
              <a:gd name="connsiteX51" fmla="*/ 538737 w 1567304"/>
              <a:gd name="connsiteY51" fmla="*/ 990953 h 2034190"/>
              <a:gd name="connsiteX52" fmla="*/ 538737 w 1567304"/>
              <a:gd name="connsiteY52" fmla="*/ 1051074 h 2034190"/>
              <a:gd name="connsiteX53" fmla="*/ 523676 w 1567304"/>
              <a:gd name="connsiteY53" fmla="*/ 1073677 h 2034190"/>
              <a:gd name="connsiteX54" fmla="*/ 489783 w 1567304"/>
              <a:gd name="connsiteY54" fmla="*/ 685696 h 2034190"/>
              <a:gd name="connsiteX55" fmla="*/ 489783 w 1567304"/>
              <a:gd name="connsiteY55" fmla="*/ 514272 h 2034190"/>
              <a:gd name="connsiteX56" fmla="*/ 1077522 w 1567304"/>
              <a:gd name="connsiteY56" fmla="*/ 514272 h 2034190"/>
              <a:gd name="connsiteX57" fmla="*/ 1077522 w 1567304"/>
              <a:gd name="connsiteY57" fmla="*/ 685696 h 2034190"/>
              <a:gd name="connsiteX58" fmla="*/ 783652 w 1567304"/>
              <a:gd name="connsiteY58" fmla="*/ 979565 h 2034190"/>
              <a:gd name="connsiteX59" fmla="*/ 489783 w 1567304"/>
              <a:gd name="connsiteY59" fmla="*/ 685696 h 2034190"/>
              <a:gd name="connsiteX60" fmla="*/ 734674 w 1567304"/>
              <a:gd name="connsiteY60" fmla="*/ 1738729 h 2034190"/>
              <a:gd name="connsiteX61" fmla="*/ 277168 w 1567304"/>
              <a:gd name="connsiteY61" fmla="*/ 1738729 h 2034190"/>
              <a:gd name="connsiteX62" fmla="*/ 354015 w 1567304"/>
              <a:gd name="connsiteY62" fmla="*/ 1248383 h 2034190"/>
              <a:gd name="connsiteX63" fmla="*/ 560630 w 1567304"/>
              <a:gd name="connsiteY63" fmla="*/ 1164361 h 2034190"/>
              <a:gd name="connsiteX64" fmla="*/ 564842 w 1567304"/>
              <a:gd name="connsiteY64" fmla="*/ 1162254 h 2034190"/>
              <a:gd name="connsiteX65" fmla="*/ 734797 w 1567304"/>
              <a:gd name="connsiteY65" fmla="*/ 1567305 h 2034190"/>
              <a:gd name="connsiteX66" fmla="*/ 783652 w 1567304"/>
              <a:gd name="connsiteY66" fmla="*/ 1175479 h 2034190"/>
              <a:gd name="connsiteX67" fmla="*/ 589307 w 1567304"/>
              <a:gd name="connsiteY67" fmla="*/ 1147536 h 2034190"/>
              <a:gd name="connsiteX68" fmla="*/ 636718 w 1567304"/>
              <a:gd name="connsiteY68" fmla="*/ 1051074 h 2034190"/>
              <a:gd name="connsiteX69" fmla="*/ 636718 w 1567304"/>
              <a:gd name="connsiteY69" fmla="*/ 1048625 h 2034190"/>
              <a:gd name="connsiteX70" fmla="*/ 930710 w 1567304"/>
              <a:gd name="connsiteY70" fmla="*/ 1048625 h 2034190"/>
              <a:gd name="connsiteX71" fmla="*/ 930710 w 1567304"/>
              <a:gd name="connsiteY71" fmla="*/ 1051074 h 2034190"/>
              <a:gd name="connsiteX72" fmla="*/ 978488 w 1567304"/>
              <a:gd name="connsiteY72" fmla="*/ 1147830 h 2034190"/>
              <a:gd name="connsiteX73" fmla="*/ 783652 w 1567304"/>
              <a:gd name="connsiteY73" fmla="*/ 1175479 h 2034190"/>
              <a:gd name="connsiteX74" fmla="*/ 832631 w 1567304"/>
              <a:gd name="connsiteY74" fmla="*/ 1738729 h 2034190"/>
              <a:gd name="connsiteX75" fmla="*/ 832631 w 1567304"/>
              <a:gd name="connsiteY75" fmla="*/ 1567305 h 2034190"/>
              <a:gd name="connsiteX76" fmla="*/ 1002536 w 1567304"/>
              <a:gd name="connsiteY76" fmla="*/ 1162377 h 2034190"/>
              <a:gd name="connsiteX77" fmla="*/ 1006797 w 1567304"/>
              <a:gd name="connsiteY77" fmla="*/ 1164507 h 2034190"/>
              <a:gd name="connsiteX78" fmla="*/ 1214955 w 1567304"/>
              <a:gd name="connsiteY78" fmla="*/ 1247770 h 2034190"/>
              <a:gd name="connsiteX79" fmla="*/ 1290577 w 1567304"/>
              <a:gd name="connsiteY79" fmla="*/ 1738729 h 203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567304" h="2034190">
                <a:moveTo>
                  <a:pt x="371843" y="1134533"/>
                </a:moveTo>
                <a:cubicBezTo>
                  <a:pt x="271056" y="1168521"/>
                  <a:pt x="176606" y="1219001"/>
                  <a:pt x="92349" y="1283916"/>
                </a:cubicBezTo>
                <a:cubicBezTo>
                  <a:pt x="35132" y="1328602"/>
                  <a:pt x="1188" y="1396760"/>
                  <a:pt x="0" y="1469348"/>
                </a:cubicBezTo>
                <a:lnTo>
                  <a:pt x="0" y="1899622"/>
                </a:lnTo>
                <a:lnTo>
                  <a:pt x="21795" y="1914169"/>
                </a:lnTo>
                <a:cubicBezTo>
                  <a:pt x="72684" y="1948086"/>
                  <a:pt x="160624" y="1974731"/>
                  <a:pt x="269381" y="1994248"/>
                </a:cubicBezTo>
                <a:lnTo>
                  <a:pt x="269381" y="1836685"/>
                </a:lnTo>
                <a:lnTo>
                  <a:pt x="734674" y="1836685"/>
                </a:lnTo>
                <a:lnTo>
                  <a:pt x="734674" y="2033749"/>
                </a:lnTo>
                <a:cubicBezTo>
                  <a:pt x="753237" y="2034026"/>
                  <a:pt x="771824" y="2034173"/>
                  <a:pt x="790436" y="2034190"/>
                </a:cubicBezTo>
                <a:cubicBezTo>
                  <a:pt x="804517" y="2034190"/>
                  <a:pt x="818574" y="2034019"/>
                  <a:pt x="832631" y="2033872"/>
                </a:cubicBezTo>
                <a:lnTo>
                  <a:pt x="832631" y="1836685"/>
                </a:lnTo>
                <a:lnTo>
                  <a:pt x="1297924" y="1836685"/>
                </a:lnTo>
                <a:lnTo>
                  <a:pt x="1297924" y="1996011"/>
                </a:lnTo>
                <a:cubicBezTo>
                  <a:pt x="1410819" y="1976028"/>
                  <a:pt x="1500106" y="1948233"/>
                  <a:pt x="1547713" y="1912602"/>
                </a:cubicBezTo>
                <a:lnTo>
                  <a:pt x="1567305" y="1897908"/>
                </a:lnTo>
                <a:lnTo>
                  <a:pt x="1567305" y="1468320"/>
                </a:lnTo>
                <a:cubicBezTo>
                  <a:pt x="1566002" y="1396424"/>
                  <a:pt x="1532435" y="1328925"/>
                  <a:pt x="1475887" y="1284504"/>
                </a:cubicBezTo>
                <a:cubicBezTo>
                  <a:pt x="1391683" y="1219547"/>
                  <a:pt x="1297297" y="1168994"/>
                  <a:pt x="1196564" y="1134900"/>
                </a:cubicBezTo>
                <a:lnTo>
                  <a:pt x="1043874" y="1073677"/>
                </a:lnTo>
                <a:cubicBezTo>
                  <a:pt x="1034646" y="1069957"/>
                  <a:pt x="1028588" y="1061024"/>
                  <a:pt x="1028544" y="1051074"/>
                </a:cubicBezTo>
                <a:lnTo>
                  <a:pt x="1028544" y="991124"/>
                </a:lnTo>
                <a:cubicBezTo>
                  <a:pt x="1121389" y="916932"/>
                  <a:pt x="1175457" y="804544"/>
                  <a:pt x="1175479" y="685696"/>
                </a:cubicBezTo>
                <a:lnTo>
                  <a:pt x="1175479" y="514272"/>
                </a:lnTo>
                <a:lnTo>
                  <a:pt x="1199968" y="514272"/>
                </a:lnTo>
                <a:cubicBezTo>
                  <a:pt x="1227018" y="514272"/>
                  <a:pt x="1248946" y="492344"/>
                  <a:pt x="1248946" y="465294"/>
                </a:cubicBezTo>
                <a:cubicBezTo>
                  <a:pt x="1248946" y="438243"/>
                  <a:pt x="1227018" y="416315"/>
                  <a:pt x="1199968" y="416315"/>
                </a:cubicBezTo>
                <a:lnTo>
                  <a:pt x="1175479" y="416315"/>
                </a:lnTo>
                <a:cubicBezTo>
                  <a:pt x="1166951" y="281079"/>
                  <a:pt x="1089157" y="159848"/>
                  <a:pt x="969770" y="95753"/>
                </a:cubicBezTo>
                <a:lnTo>
                  <a:pt x="930587" y="250769"/>
                </a:lnTo>
                <a:cubicBezTo>
                  <a:pt x="927825" y="261965"/>
                  <a:pt x="917625" y="269716"/>
                  <a:pt x="906098" y="269381"/>
                </a:cubicBezTo>
                <a:lnTo>
                  <a:pt x="900221" y="269381"/>
                </a:lnTo>
                <a:cubicBezTo>
                  <a:pt x="886982" y="266611"/>
                  <a:pt x="878494" y="253634"/>
                  <a:pt x="881264" y="240398"/>
                </a:cubicBezTo>
                <a:cubicBezTo>
                  <a:pt x="881264" y="240393"/>
                  <a:pt x="881266" y="240390"/>
                  <a:pt x="881266" y="240385"/>
                </a:cubicBezTo>
                <a:cubicBezTo>
                  <a:pt x="881266" y="239920"/>
                  <a:pt x="881486" y="239479"/>
                  <a:pt x="881609" y="239014"/>
                </a:cubicBezTo>
                <a:lnTo>
                  <a:pt x="928138" y="55590"/>
                </a:lnTo>
                <a:cubicBezTo>
                  <a:pt x="919976" y="23053"/>
                  <a:pt x="890812" y="177"/>
                  <a:pt x="857267" y="0"/>
                </a:cubicBezTo>
                <a:lnTo>
                  <a:pt x="710332" y="0"/>
                </a:lnTo>
                <a:cubicBezTo>
                  <a:pt x="676733" y="110"/>
                  <a:pt x="647490" y="23000"/>
                  <a:pt x="639313" y="55590"/>
                </a:cubicBezTo>
                <a:lnTo>
                  <a:pt x="685843" y="239014"/>
                </a:lnTo>
                <a:cubicBezTo>
                  <a:pt x="689391" y="252042"/>
                  <a:pt x="681721" y="265484"/>
                  <a:pt x="668700" y="269062"/>
                </a:cubicBezTo>
                <a:lnTo>
                  <a:pt x="667231" y="269381"/>
                </a:lnTo>
                <a:lnTo>
                  <a:pt x="661354" y="269381"/>
                </a:lnTo>
                <a:cubicBezTo>
                  <a:pt x="649827" y="269716"/>
                  <a:pt x="639627" y="261965"/>
                  <a:pt x="636864" y="250769"/>
                </a:cubicBezTo>
                <a:lnTo>
                  <a:pt x="598906" y="95753"/>
                </a:lnTo>
                <a:cubicBezTo>
                  <a:pt x="479519" y="159848"/>
                  <a:pt x="401725" y="281079"/>
                  <a:pt x="393198" y="416315"/>
                </a:cubicBezTo>
                <a:lnTo>
                  <a:pt x="367484" y="416315"/>
                </a:lnTo>
                <a:cubicBezTo>
                  <a:pt x="340433" y="416315"/>
                  <a:pt x="318506" y="438243"/>
                  <a:pt x="318506" y="465294"/>
                </a:cubicBezTo>
                <a:cubicBezTo>
                  <a:pt x="318506" y="492344"/>
                  <a:pt x="340433" y="514272"/>
                  <a:pt x="367484" y="514272"/>
                </a:cubicBezTo>
                <a:lnTo>
                  <a:pt x="391973" y="514272"/>
                </a:lnTo>
                <a:lnTo>
                  <a:pt x="391973" y="685696"/>
                </a:lnTo>
                <a:cubicBezTo>
                  <a:pt x="392007" y="804453"/>
                  <a:pt x="446003" y="916763"/>
                  <a:pt x="538737" y="990953"/>
                </a:cubicBezTo>
                <a:lnTo>
                  <a:pt x="538737" y="1051074"/>
                </a:lnTo>
                <a:cubicBezTo>
                  <a:pt x="538778" y="1060970"/>
                  <a:pt x="532822" y="1069903"/>
                  <a:pt x="523676" y="1073677"/>
                </a:cubicBezTo>
                <a:close/>
                <a:moveTo>
                  <a:pt x="489783" y="685696"/>
                </a:moveTo>
                <a:lnTo>
                  <a:pt x="489783" y="514272"/>
                </a:lnTo>
                <a:lnTo>
                  <a:pt x="1077522" y="514272"/>
                </a:lnTo>
                <a:lnTo>
                  <a:pt x="1077522" y="685696"/>
                </a:lnTo>
                <a:cubicBezTo>
                  <a:pt x="1077522" y="847995"/>
                  <a:pt x="945952" y="979565"/>
                  <a:pt x="783652" y="979565"/>
                </a:cubicBezTo>
                <a:cubicBezTo>
                  <a:pt x="621353" y="979565"/>
                  <a:pt x="489783" y="847995"/>
                  <a:pt x="489783" y="685696"/>
                </a:cubicBezTo>
                <a:close/>
                <a:moveTo>
                  <a:pt x="734674" y="1738729"/>
                </a:moveTo>
                <a:lnTo>
                  <a:pt x="277168" y="1738729"/>
                </a:lnTo>
                <a:lnTo>
                  <a:pt x="354015" y="1248383"/>
                </a:lnTo>
                <a:lnTo>
                  <a:pt x="560630" y="1164361"/>
                </a:lnTo>
                <a:cubicBezTo>
                  <a:pt x="562099" y="1163748"/>
                  <a:pt x="563397" y="1162916"/>
                  <a:pt x="564842" y="1162254"/>
                </a:cubicBezTo>
                <a:lnTo>
                  <a:pt x="734797" y="1567305"/>
                </a:lnTo>
                <a:close/>
                <a:moveTo>
                  <a:pt x="783652" y="1175479"/>
                </a:moveTo>
                <a:cubicBezTo>
                  <a:pt x="717826" y="1176128"/>
                  <a:pt x="652285" y="1166704"/>
                  <a:pt x="589307" y="1147536"/>
                </a:cubicBezTo>
                <a:cubicBezTo>
                  <a:pt x="619203" y="1124465"/>
                  <a:pt x="636715" y="1088838"/>
                  <a:pt x="636718" y="1051074"/>
                </a:cubicBezTo>
                <a:lnTo>
                  <a:pt x="636718" y="1048625"/>
                </a:lnTo>
                <a:cubicBezTo>
                  <a:pt x="730935" y="1087122"/>
                  <a:pt x="836493" y="1087122"/>
                  <a:pt x="930710" y="1048625"/>
                </a:cubicBezTo>
                <a:lnTo>
                  <a:pt x="930710" y="1051074"/>
                </a:lnTo>
                <a:cubicBezTo>
                  <a:pt x="930670" y="1089012"/>
                  <a:pt x="948342" y="1124796"/>
                  <a:pt x="978488" y="1147830"/>
                </a:cubicBezTo>
                <a:cubicBezTo>
                  <a:pt x="915316" y="1166856"/>
                  <a:pt x="849624" y="1176179"/>
                  <a:pt x="783652" y="1175479"/>
                </a:cubicBezTo>
                <a:close/>
                <a:moveTo>
                  <a:pt x="832631" y="1738729"/>
                </a:moveTo>
                <a:lnTo>
                  <a:pt x="832631" y="1567305"/>
                </a:lnTo>
                <a:lnTo>
                  <a:pt x="1002536" y="1162377"/>
                </a:lnTo>
                <a:cubicBezTo>
                  <a:pt x="1003981" y="1163038"/>
                  <a:pt x="1005303" y="1163895"/>
                  <a:pt x="1006797" y="1164507"/>
                </a:cubicBezTo>
                <a:lnTo>
                  <a:pt x="1214955" y="1247770"/>
                </a:lnTo>
                <a:lnTo>
                  <a:pt x="1290577" y="1738729"/>
                </a:lnTo>
                <a:close/>
              </a:path>
            </a:pathLst>
          </a:custGeom>
          <a:solidFill>
            <a:schemeClr val="accent1"/>
          </a:solidFill>
          <a:ln w="24408" cap="flat">
            <a:noFill/>
            <a:prstDash val="solid"/>
            <a:miter/>
          </a:ln>
        </p:spPr>
        <p:txBody>
          <a:bodyPr rtlCol="0" anchor="ctr"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9111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3322"/>
          </a:xfrm>
        </p:spPr>
        <p:txBody>
          <a:bodyPr/>
          <a:lstStyle/>
          <a:p>
            <a:r>
              <a:rPr lang="en-GB" dirty="0"/>
              <a:t>2. </a:t>
            </a:r>
            <a:r>
              <a:rPr lang="uk-UA" dirty="0"/>
              <a:t>Основні ролі та функції адміністрації праці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350A57FE-2D8F-FF07-A6AB-25147B17F820}"/>
              </a:ext>
            </a:extLst>
          </p:cNvPr>
          <p:cNvSpPr/>
          <p:nvPr/>
        </p:nvSpPr>
        <p:spPr>
          <a:xfrm>
            <a:off x="1995488" y="2143195"/>
            <a:ext cx="8201025" cy="804191"/>
          </a:xfrm>
          <a:prstGeom prst="round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094" tIns="69774" rIns="90094" bIns="69774" numCol="1" spcCol="1270" anchor="ctr" anchorCtr="0">
            <a:noAutofit/>
          </a:bodyPr>
          <a:lstStyle/>
          <a:p>
            <a:pPr lvl="0" algn="ctr"/>
            <a:r>
              <a:rPr lang="uk-UA" altLang="en-US" sz="3200" b="0" dirty="0">
                <a:ea typeface="宋体" panose="02010600030101010101" pitchFamily="2" charset="-122"/>
                <a:cs typeface="Arial" panose="020B0604020202020204" pitchFamily="34" charset="0"/>
              </a:rPr>
              <a:t>Зайнятість</a:t>
            </a:r>
            <a:endParaRPr lang="uk-UA" sz="3200" dirty="0"/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0E146559-E3EB-EC32-2352-4822E5BD858D}"/>
              </a:ext>
            </a:extLst>
          </p:cNvPr>
          <p:cNvSpPr/>
          <p:nvPr/>
        </p:nvSpPr>
        <p:spPr>
          <a:xfrm>
            <a:off x="3174164" y="3243711"/>
            <a:ext cx="6743699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ctr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Безоплатна державна служба зайнятості (ДСЗ)</a:t>
            </a:r>
            <a:endParaRPr lang="it-IT" sz="1800" dirty="0"/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57F38AB7-8208-1E3C-7105-7449CD8F0651}"/>
              </a:ext>
            </a:extLst>
          </p:cNvPr>
          <p:cNvSpPr/>
          <p:nvPr/>
        </p:nvSpPr>
        <p:spPr>
          <a:xfrm>
            <a:off x="3174165" y="3769413"/>
            <a:ext cx="6743698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ctr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Баланс між пропозицією робочої сили і попитом на неї</a:t>
            </a:r>
            <a:endParaRPr lang="it-IT" sz="1800" dirty="0"/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67A1DFF8-E51F-14ED-DDA5-3D85631C8EEE}"/>
              </a:ext>
            </a:extLst>
          </p:cNvPr>
          <p:cNvSpPr/>
          <p:nvPr/>
        </p:nvSpPr>
        <p:spPr>
          <a:xfrm>
            <a:off x="3174165" y="4295115"/>
            <a:ext cx="6743698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ctr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Нові технології</a:t>
            </a:r>
            <a:endParaRPr lang="it-IT" sz="1800" dirty="0"/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12BDFF4C-F46D-D79B-830F-5BD2F3D505B9}"/>
              </a:ext>
            </a:extLst>
          </p:cNvPr>
          <p:cNvSpPr/>
          <p:nvPr/>
        </p:nvSpPr>
        <p:spPr>
          <a:xfrm>
            <a:off x="3174165" y="4820817"/>
            <a:ext cx="6743698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ctr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Інформація про ринок праці (ІРП)</a:t>
            </a:r>
            <a:endParaRPr lang="it-IT" sz="1800" dirty="0"/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D91E38B2-2A0F-8B81-6386-0E5659888EFC}"/>
              </a:ext>
            </a:extLst>
          </p:cNvPr>
          <p:cNvSpPr/>
          <p:nvPr/>
        </p:nvSpPr>
        <p:spPr>
          <a:xfrm>
            <a:off x="3174165" y="5346519"/>
            <a:ext cx="6743698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ctr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Підвищення кваліфікації та освіта</a:t>
            </a:r>
            <a:endParaRPr lang="it-IT" sz="1800" dirty="0"/>
          </a:p>
        </p:txBody>
      </p:sp>
      <p:cxnSp>
        <p:nvCxnSpPr>
          <p:cNvPr id="12" name="Сполучна лінія: уступом 11">
            <a:extLst>
              <a:ext uri="{FF2B5EF4-FFF2-40B4-BE49-F238E27FC236}">
                <a16:creationId xmlns:a16="http://schemas.microsoft.com/office/drawing/2014/main" id="{96927D79-13FA-7AB4-99F0-61401D0CE26B}"/>
              </a:ext>
            </a:extLst>
          </p:cNvPr>
          <p:cNvCxnSpPr>
            <a:cxnSpLocks/>
            <a:endCxn id="11" idx="1"/>
          </p:cNvCxnSpPr>
          <p:nvPr/>
        </p:nvCxnSpPr>
        <p:spPr>
          <a:xfrm rot="16200000" flipH="1">
            <a:off x="1438610" y="3844964"/>
            <a:ext cx="2633134" cy="837976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получна лінія: уступом 12">
            <a:extLst>
              <a:ext uri="{FF2B5EF4-FFF2-40B4-BE49-F238E27FC236}">
                <a16:creationId xmlns:a16="http://schemas.microsoft.com/office/drawing/2014/main" id="{F106ADD4-B6E1-58E0-E32C-9ED74B5CBAA2}"/>
              </a:ext>
            </a:extLst>
          </p:cNvPr>
          <p:cNvCxnSpPr>
            <a:cxnSpLocks/>
            <a:endCxn id="10" idx="1"/>
          </p:cNvCxnSpPr>
          <p:nvPr/>
        </p:nvCxnSpPr>
        <p:spPr>
          <a:xfrm rot="16200000" flipH="1">
            <a:off x="1695285" y="3575937"/>
            <a:ext cx="2119784" cy="837976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получна лінія: уступом 14">
            <a:extLst>
              <a:ext uri="{FF2B5EF4-FFF2-40B4-BE49-F238E27FC236}">
                <a16:creationId xmlns:a16="http://schemas.microsoft.com/office/drawing/2014/main" id="{9D38015E-BFFF-AC19-B1A1-D56C6B40EF22}"/>
              </a:ext>
            </a:extLst>
          </p:cNvPr>
          <p:cNvCxnSpPr>
            <a:cxnSpLocks/>
            <a:endCxn id="8" idx="1"/>
          </p:cNvCxnSpPr>
          <p:nvPr/>
        </p:nvCxnSpPr>
        <p:spPr>
          <a:xfrm rot="16200000" flipH="1">
            <a:off x="2220986" y="3050234"/>
            <a:ext cx="1068380" cy="837978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получна лінія: уступом 15">
            <a:extLst>
              <a:ext uri="{FF2B5EF4-FFF2-40B4-BE49-F238E27FC236}">
                <a16:creationId xmlns:a16="http://schemas.microsoft.com/office/drawing/2014/main" id="{0B4D2EF7-CAD8-8596-5FD3-3B862E774CEB}"/>
              </a:ext>
            </a:extLst>
          </p:cNvPr>
          <p:cNvCxnSpPr>
            <a:cxnSpLocks/>
          </p:cNvCxnSpPr>
          <p:nvPr/>
        </p:nvCxnSpPr>
        <p:spPr>
          <a:xfrm>
            <a:off x="2336187" y="2974279"/>
            <a:ext cx="837977" cy="468000"/>
          </a:xfrm>
          <a:prstGeom prst="bentConnector3">
            <a:avLst>
              <a:gd name="adj1" fmla="val 207"/>
            </a:avLst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BC0324B1-656E-E247-CC3C-CA5E3E4A4E66}"/>
              </a:ext>
            </a:extLst>
          </p:cNvPr>
          <p:cNvSpPr/>
          <p:nvPr/>
        </p:nvSpPr>
        <p:spPr>
          <a:xfrm>
            <a:off x="3174165" y="5872221"/>
            <a:ext cx="6743698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ctr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Допомога по безробіттю</a:t>
            </a:r>
            <a:endParaRPr lang="it-IT" sz="1800" dirty="0"/>
          </a:p>
        </p:txBody>
      </p:sp>
      <p:cxnSp>
        <p:nvCxnSpPr>
          <p:cNvPr id="25" name="Сполучна лінія: уступом 24">
            <a:extLst>
              <a:ext uri="{FF2B5EF4-FFF2-40B4-BE49-F238E27FC236}">
                <a16:creationId xmlns:a16="http://schemas.microsoft.com/office/drawing/2014/main" id="{4FAA2126-0CAA-87FA-9855-AD497EE0812C}"/>
              </a:ext>
            </a:extLst>
          </p:cNvPr>
          <p:cNvCxnSpPr>
            <a:cxnSpLocks/>
            <a:endCxn id="9" idx="1"/>
          </p:cNvCxnSpPr>
          <p:nvPr/>
        </p:nvCxnSpPr>
        <p:spPr>
          <a:xfrm rot="16200000" flipH="1">
            <a:off x="1964309" y="3319259"/>
            <a:ext cx="1581732" cy="837980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получна лінія: уступом 28">
            <a:extLst>
              <a:ext uri="{FF2B5EF4-FFF2-40B4-BE49-F238E27FC236}">
                <a16:creationId xmlns:a16="http://schemas.microsoft.com/office/drawing/2014/main" id="{27983A10-A2B7-6B96-8E82-FBA9AB47B96A}"/>
              </a:ext>
            </a:extLst>
          </p:cNvPr>
          <p:cNvCxnSpPr>
            <a:cxnSpLocks/>
            <a:endCxn id="18" idx="1"/>
          </p:cNvCxnSpPr>
          <p:nvPr/>
        </p:nvCxnSpPr>
        <p:spPr>
          <a:xfrm rot="16200000" flipH="1">
            <a:off x="1175758" y="4107814"/>
            <a:ext cx="3158836" cy="837978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164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uk-UA" dirty="0"/>
              <a:t>Основні ролі та функції адміністрації праці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6C797A14-F97E-AAC0-4CDB-B489EBF3CDF2}"/>
              </a:ext>
            </a:extLst>
          </p:cNvPr>
          <p:cNvSpPr/>
          <p:nvPr/>
        </p:nvSpPr>
        <p:spPr>
          <a:xfrm>
            <a:off x="3124201" y="2143195"/>
            <a:ext cx="5943600" cy="570187"/>
          </a:xfrm>
          <a:prstGeom prst="round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094" tIns="69774" rIns="90094" bIns="69774" numCol="1" spcCol="1270" anchor="ctr" anchorCtr="0">
            <a:noAutofit/>
          </a:bodyPr>
          <a:lstStyle/>
          <a:p>
            <a:pPr lvl="0" algn="ctr">
              <a:buClrTx/>
              <a:buFontTx/>
              <a:buNone/>
            </a:pPr>
            <a:r>
              <a:rPr lang="uk-UA" altLang="en-US" sz="3200" b="0" dirty="0">
                <a:cs typeface="Arial" panose="020B0604020202020204" pitchFamily="34" charset="0"/>
              </a:rPr>
              <a:t>Дослідження і статистика</a:t>
            </a:r>
            <a:endParaRPr lang="it-IT" sz="3200" dirty="0"/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B7C17387-8F87-6C4D-8E66-F4E3D4261D65}"/>
              </a:ext>
            </a:extLst>
          </p:cNvPr>
          <p:cNvSpPr/>
          <p:nvPr/>
        </p:nvSpPr>
        <p:spPr>
          <a:xfrm>
            <a:off x="4476000" y="2863997"/>
            <a:ext cx="3240000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t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Збирання інформації</a:t>
            </a:r>
            <a:endParaRPr lang="it-IT" sz="1800" dirty="0"/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9E87D36E-6090-6DD7-12C1-41D1DDDEDE03}"/>
              </a:ext>
            </a:extLst>
          </p:cNvPr>
          <p:cNvSpPr/>
          <p:nvPr/>
        </p:nvSpPr>
        <p:spPr>
          <a:xfrm>
            <a:off x="4476000" y="3389699"/>
            <a:ext cx="3240000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t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Аналіз ринку праці</a:t>
            </a:r>
            <a:endParaRPr lang="it-IT" sz="1800" dirty="0"/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B21421B7-D3C9-EA79-913D-F2E653DF5B17}"/>
              </a:ext>
            </a:extLst>
          </p:cNvPr>
          <p:cNvSpPr/>
          <p:nvPr/>
        </p:nvSpPr>
        <p:spPr>
          <a:xfrm>
            <a:off x="4476000" y="3915401"/>
            <a:ext cx="3240000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t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Нові технології</a:t>
            </a:r>
            <a:endParaRPr lang="it-IT" sz="1800" dirty="0"/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56DCE220-8C43-0D4E-A49B-7A73B17F973E}"/>
              </a:ext>
            </a:extLst>
          </p:cNvPr>
          <p:cNvSpPr/>
          <p:nvPr/>
        </p:nvSpPr>
        <p:spPr>
          <a:xfrm>
            <a:off x="4476000" y="4441103"/>
            <a:ext cx="3240000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t" anchorCtr="0">
            <a:noAutofit/>
          </a:bodyPr>
          <a:lstStyle/>
          <a:p>
            <a:pPr lvl="0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Прогнози</a:t>
            </a:r>
            <a:endParaRPr lang="uk-UA" dirty="0"/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3FD8E807-E79D-FBD7-C2A3-3E38085825FF}"/>
              </a:ext>
            </a:extLst>
          </p:cNvPr>
          <p:cNvSpPr/>
          <p:nvPr/>
        </p:nvSpPr>
        <p:spPr>
          <a:xfrm>
            <a:off x="4476000" y="4966805"/>
            <a:ext cx="3240000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t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Поширення інформації</a:t>
            </a:r>
            <a:endParaRPr lang="it-IT" sz="1800" dirty="0"/>
          </a:p>
        </p:txBody>
      </p:sp>
      <p:cxnSp>
        <p:nvCxnSpPr>
          <p:cNvPr id="26" name="Сполучна лінія: уступом 25">
            <a:extLst>
              <a:ext uri="{FF2B5EF4-FFF2-40B4-BE49-F238E27FC236}">
                <a16:creationId xmlns:a16="http://schemas.microsoft.com/office/drawing/2014/main" id="{68234A27-F610-1259-6A13-FA24E055FAD1}"/>
              </a:ext>
            </a:extLst>
          </p:cNvPr>
          <p:cNvCxnSpPr>
            <a:cxnSpLocks/>
            <a:endCxn id="25" idx="1"/>
          </p:cNvCxnSpPr>
          <p:nvPr/>
        </p:nvCxnSpPr>
        <p:spPr>
          <a:xfrm rot="16200000" flipH="1">
            <a:off x="2740445" y="3465250"/>
            <a:ext cx="2633134" cy="837976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получна лінія: уступом 26">
            <a:extLst>
              <a:ext uri="{FF2B5EF4-FFF2-40B4-BE49-F238E27FC236}">
                <a16:creationId xmlns:a16="http://schemas.microsoft.com/office/drawing/2014/main" id="{D09AD8BB-6E4C-4BC4-9905-C5A88CB47601}"/>
              </a:ext>
            </a:extLst>
          </p:cNvPr>
          <p:cNvCxnSpPr>
            <a:cxnSpLocks/>
            <a:endCxn id="24" idx="1"/>
          </p:cNvCxnSpPr>
          <p:nvPr/>
        </p:nvCxnSpPr>
        <p:spPr>
          <a:xfrm rot="16200000" flipH="1">
            <a:off x="2997120" y="3196223"/>
            <a:ext cx="2119784" cy="837976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получна лінія: уступом 27">
            <a:extLst>
              <a:ext uri="{FF2B5EF4-FFF2-40B4-BE49-F238E27FC236}">
                <a16:creationId xmlns:a16="http://schemas.microsoft.com/office/drawing/2014/main" id="{47B9B1ED-D35A-8138-0415-0424D8840176}"/>
              </a:ext>
            </a:extLst>
          </p:cNvPr>
          <p:cNvCxnSpPr>
            <a:cxnSpLocks/>
            <a:endCxn id="22" idx="1"/>
          </p:cNvCxnSpPr>
          <p:nvPr/>
        </p:nvCxnSpPr>
        <p:spPr>
          <a:xfrm rot="16200000" flipH="1">
            <a:off x="3522821" y="2670520"/>
            <a:ext cx="1068380" cy="837978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получна лінія: уступом 28">
            <a:extLst>
              <a:ext uri="{FF2B5EF4-FFF2-40B4-BE49-F238E27FC236}">
                <a16:creationId xmlns:a16="http://schemas.microsoft.com/office/drawing/2014/main" id="{0705BBF8-A9FF-7532-8FA7-680732A8AD3B}"/>
              </a:ext>
            </a:extLst>
          </p:cNvPr>
          <p:cNvCxnSpPr>
            <a:cxnSpLocks/>
          </p:cNvCxnSpPr>
          <p:nvPr/>
        </p:nvCxnSpPr>
        <p:spPr>
          <a:xfrm>
            <a:off x="3638022" y="2565813"/>
            <a:ext cx="837977" cy="468000"/>
          </a:xfrm>
          <a:prstGeom prst="bentConnector3">
            <a:avLst>
              <a:gd name="adj1" fmla="val 207"/>
            </a:avLst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ED00132B-98B8-6A6A-2D5D-24A62293C312}"/>
              </a:ext>
            </a:extLst>
          </p:cNvPr>
          <p:cNvSpPr/>
          <p:nvPr/>
        </p:nvSpPr>
        <p:spPr>
          <a:xfrm>
            <a:off x="4476000" y="5492507"/>
            <a:ext cx="3240000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t" anchorCtr="0">
            <a:noAutofit/>
          </a:bodyPr>
          <a:lstStyle/>
          <a:p>
            <a:pPr lvl="0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Статистика</a:t>
            </a:r>
            <a:endParaRPr lang="uk-UA" dirty="0"/>
          </a:p>
        </p:txBody>
      </p:sp>
      <p:cxnSp>
        <p:nvCxnSpPr>
          <p:cNvPr id="31" name="Сполучна лінія: уступом 30">
            <a:extLst>
              <a:ext uri="{FF2B5EF4-FFF2-40B4-BE49-F238E27FC236}">
                <a16:creationId xmlns:a16="http://schemas.microsoft.com/office/drawing/2014/main" id="{1A641F93-8376-0DA1-59AB-DA00268CF58A}"/>
              </a:ext>
            </a:extLst>
          </p:cNvPr>
          <p:cNvCxnSpPr>
            <a:cxnSpLocks/>
            <a:endCxn id="23" idx="1"/>
          </p:cNvCxnSpPr>
          <p:nvPr/>
        </p:nvCxnSpPr>
        <p:spPr>
          <a:xfrm rot="16200000" flipH="1">
            <a:off x="3266144" y="2939545"/>
            <a:ext cx="1581732" cy="837980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получна лінія: уступом 31">
            <a:extLst>
              <a:ext uri="{FF2B5EF4-FFF2-40B4-BE49-F238E27FC236}">
                <a16:creationId xmlns:a16="http://schemas.microsoft.com/office/drawing/2014/main" id="{6E39313B-5C62-ACC6-CA97-EDC203DE66E9}"/>
              </a:ext>
            </a:extLst>
          </p:cNvPr>
          <p:cNvCxnSpPr>
            <a:cxnSpLocks/>
            <a:endCxn id="30" idx="1"/>
          </p:cNvCxnSpPr>
          <p:nvPr/>
        </p:nvCxnSpPr>
        <p:spPr>
          <a:xfrm rot="16200000" flipH="1">
            <a:off x="2477593" y="3728100"/>
            <a:ext cx="3158836" cy="837978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кутник: округлені кути 46">
            <a:extLst>
              <a:ext uri="{FF2B5EF4-FFF2-40B4-BE49-F238E27FC236}">
                <a16:creationId xmlns:a16="http://schemas.microsoft.com/office/drawing/2014/main" id="{2D8C4C68-EC50-8961-CE1C-E6E0597912D3}"/>
              </a:ext>
            </a:extLst>
          </p:cNvPr>
          <p:cNvSpPr/>
          <p:nvPr/>
        </p:nvSpPr>
        <p:spPr>
          <a:xfrm>
            <a:off x="4475999" y="5989457"/>
            <a:ext cx="3240000" cy="4680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39326" rIns="51391" bIns="39326" numCol="1" spcCol="1270" anchor="t" anchorCtr="0">
            <a:noAutofit/>
          </a:bodyPr>
          <a:lstStyle/>
          <a:p>
            <a:pPr lvl="0" algn="l"/>
            <a:r>
              <a:rPr lang="uk-UA" altLang="en-US" sz="1800" b="0" dirty="0">
                <a:ea typeface="宋体" panose="02010600030101010101" pitchFamily="2" charset="-122"/>
                <a:cs typeface="Arial" panose="020B0604020202020204" pitchFamily="34" charset="0"/>
              </a:rPr>
              <a:t>Відносини зі ЗМІ</a:t>
            </a:r>
            <a:endParaRPr lang="it-IT" sz="1800" dirty="0"/>
          </a:p>
        </p:txBody>
      </p:sp>
      <p:cxnSp>
        <p:nvCxnSpPr>
          <p:cNvPr id="53" name="Сполучна лінія: уступом 52">
            <a:extLst>
              <a:ext uri="{FF2B5EF4-FFF2-40B4-BE49-F238E27FC236}">
                <a16:creationId xmlns:a16="http://schemas.microsoft.com/office/drawing/2014/main" id="{7242E14E-867C-F08D-83C6-CC92AA052FA1}"/>
              </a:ext>
            </a:extLst>
          </p:cNvPr>
          <p:cNvCxnSpPr>
            <a:cxnSpLocks/>
          </p:cNvCxnSpPr>
          <p:nvPr/>
        </p:nvCxnSpPr>
        <p:spPr>
          <a:xfrm rot="16200000" flipH="1">
            <a:off x="2477590" y="4223192"/>
            <a:ext cx="3158836" cy="837978"/>
          </a:xfrm>
          <a:prstGeom prst="bentConnector2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484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5032"/>
          </a:xfrm>
        </p:spPr>
        <p:txBody>
          <a:bodyPr/>
          <a:lstStyle/>
          <a:p>
            <a:r>
              <a:rPr lang="en-US" altLang="ja-JP" dirty="0"/>
              <a:t>3. </a:t>
            </a:r>
            <a:r>
              <a:rPr lang="uk-UA" altLang="zh-CN" dirty="0">
                <a:ea typeface="宋体" panose="02010600030101010101" pitchFamily="2" charset="-122"/>
              </a:rPr>
              <a:t>Нові виклики для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1210924" cy="3937289"/>
          </a:xfrm>
        </p:spPr>
        <p:txBody>
          <a:bodyPr/>
          <a:lstStyle/>
          <a:p>
            <a:pPr lvl="2"/>
            <a:r>
              <a:rPr lang="uk-UA" sz="2000" dirty="0"/>
              <a:t>Неформальна економіка</a:t>
            </a:r>
            <a:endParaRPr lang="en-GB" sz="2000" dirty="0"/>
          </a:p>
          <a:p>
            <a:pPr lvl="2"/>
            <a:r>
              <a:rPr lang="uk-UA" sz="2000" dirty="0"/>
              <a:t>Працівники-мігранти</a:t>
            </a:r>
            <a:endParaRPr lang="en-GB" sz="2000" dirty="0"/>
          </a:p>
          <a:p>
            <a:pPr lvl="2"/>
            <a:r>
              <a:rPr lang="uk-UA" sz="2000" dirty="0"/>
              <a:t>Трудові відносини та незадекларована праця</a:t>
            </a:r>
            <a:endParaRPr lang="en-GB" sz="2000" dirty="0"/>
          </a:p>
          <a:p>
            <a:pPr lvl="2"/>
            <a:r>
              <a:rPr lang="uk-UA" sz="2000" dirty="0"/>
              <a:t>Ланцюжки постачань</a:t>
            </a:r>
            <a:endParaRPr lang="en-GB" sz="2000" dirty="0"/>
          </a:p>
          <a:p>
            <a:pPr lvl="2"/>
            <a:r>
              <a:rPr lang="uk-UA" sz="2000" dirty="0"/>
              <a:t>Робота на цифрових платформах</a:t>
            </a:r>
            <a:endParaRPr lang="en-GB" sz="2000" dirty="0"/>
          </a:p>
          <a:p>
            <a:pPr lvl="2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29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5032"/>
          </a:xfrm>
        </p:spPr>
        <p:txBody>
          <a:bodyPr/>
          <a:lstStyle/>
          <a:p>
            <a:r>
              <a:rPr lang="en-US" altLang="ja-JP" dirty="0"/>
              <a:t>3. </a:t>
            </a:r>
            <a:r>
              <a:rPr lang="uk-UA" altLang="zh-CN" dirty="0">
                <a:ea typeface="宋体" panose="02010600030101010101" pitchFamily="2" charset="-122"/>
              </a:rPr>
              <a:t>Нові виклики для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69059"/>
            <a:ext cx="11210924" cy="3581939"/>
          </a:xfrm>
        </p:spPr>
        <p:txBody>
          <a:bodyPr/>
          <a:lstStyle/>
          <a:p>
            <a:pPr lvl="2"/>
            <a:r>
              <a:rPr lang="uk-UA" sz="2000" dirty="0"/>
              <a:t>У багатьох країнах чимало чоловіків і жінок працюють у неформальній економіці в умовах, де відсутні гідні та прийнятні стандарти</a:t>
            </a:r>
            <a:endParaRPr lang="en-GB" sz="2000" dirty="0"/>
          </a:p>
          <a:p>
            <a:pPr lvl="2"/>
            <a:endParaRPr lang="en-GB" sz="2000" dirty="0"/>
          </a:p>
          <a:p>
            <a:pPr lvl="2"/>
            <a:r>
              <a:rPr lang="uk-UA" sz="2000" dirty="0"/>
              <a:t>Потенційні сфери втручання в неформальній економіці: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/>
              <a:t>Забезпечення виплати мінімальної заробітної плати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/>
              <a:t>Забезпечення захисту із соціального забезпечення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/>
              <a:t>Ліквідація найгірших форм дитячої праці та примусової праці</a:t>
            </a:r>
            <a:endParaRPr lang="en-GB" sz="2000" dirty="0"/>
          </a:p>
          <a:p>
            <a:pPr lvl="2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EAA8EB5-9D92-F74B-943B-86C2750C69F1}"/>
              </a:ext>
            </a:extLst>
          </p:cNvPr>
          <p:cNvSpPr/>
          <p:nvPr/>
        </p:nvSpPr>
        <p:spPr>
          <a:xfrm>
            <a:off x="412624" y="1860379"/>
            <a:ext cx="364298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Неформальна економіка</a:t>
            </a:r>
            <a:endParaRPr lang="it-IT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64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5032"/>
          </a:xfrm>
        </p:spPr>
        <p:txBody>
          <a:bodyPr/>
          <a:lstStyle/>
          <a:p>
            <a:r>
              <a:rPr lang="en-US" altLang="ja-JP" dirty="0"/>
              <a:t>3. </a:t>
            </a:r>
            <a:r>
              <a:rPr lang="uk-UA" altLang="zh-CN" dirty="0">
                <a:ea typeface="宋体" panose="02010600030101010101" pitchFamily="2" charset="-122"/>
              </a:rPr>
              <a:t>Нові виклики для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69059"/>
            <a:ext cx="11210924" cy="3581939"/>
          </a:xfrm>
        </p:spPr>
        <p:txBody>
          <a:bodyPr/>
          <a:lstStyle/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Роль органів адміністрації праці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полягає у в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порядкуванні міграційних потоків та ліквідації експлуатації працівників-мігрантів</a:t>
            </a:r>
            <a:endParaRPr lang="en-GB" sz="2400" dirty="0"/>
          </a:p>
          <a:p>
            <a:pPr lvl="2"/>
            <a:endParaRPr lang="en-GB" sz="2000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Питання полягає в тому, щоб побачити:</a:t>
            </a:r>
            <a:endParaRPr lang="en-GB" sz="24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як трудову міграцію можна інтегрувати до порядку денного у сфері розвитку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як ефективна адміністрація праці та соціальний діалог можуть створити платформу </a:t>
            </a:r>
            <a:r>
              <a:rPr lang="uk-UA" sz="200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для співпраці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між країнами походження мігрантів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і країнами, що їх приймають</a:t>
            </a:r>
            <a:endParaRPr lang="en-GB" sz="2000" dirty="0"/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EAA8EB5-9D92-F74B-943B-86C2750C69F1}"/>
              </a:ext>
            </a:extLst>
          </p:cNvPr>
          <p:cNvSpPr/>
          <p:nvPr/>
        </p:nvSpPr>
        <p:spPr>
          <a:xfrm>
            <a:off x="412624" y="1860379"/>
            <a:ext cx="31101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Працівники-мігранти</a:t>
            </a:r>
            <a:endParaRPr lang="it-IT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52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5032"/>
          </a:xfrm>
        </p:spPr>
        <p:txBody>
          <a:bodyPr/>
          <a:lstStyle/>
          <a:p>
            <a:r>
              <a:rPr lang="en-US" altLang="ja-JP" dirty="0"/>
              <a:t>3. </a:t>
            </a:r>
            <a:r>
              <a:rPr lang="uk-UA" altLang="zh-CN" dirty="0">
                <a:ea typeface="宋体" panose="02010600030101010101" pitchFamily="2" charset="-122"/>
              </a:rPr>
              <a:t>Нові виклики для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9869" y="2669059"/>
            <a:ext cx="11210924" cy="3581939"/>
          </a:xfrm>
        </p:spPr>
        <p:txBody>
          <a:bodyPr/>
          <a:lstStyle/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Стає дедалі складніше встановлювати, чи існують трудові відносини, якщо:</a:t>
            </a:r>
            <a:endParaRPr lang="en-GB" sz="24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відповідні права та обов’язки зацікавлених сторін незрозумілі</a:t>
            </a:r>
            <a:endParaRPr lang="en-GB" sz="24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є спроби замаскувати трудові відносини</a:t>
            </a:r>
            <a:endParaRPr lang="en-GB" sz="24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є недоліки або прогалини у правовій базі чи в її тлумаченні або застосуванні</a:t>
            </a:r>
            <a:endParaRPr lang="en-GB" sz="2400" dirty="0"/>
          </a:p>
          <a:p>
            <a:pPr marL="0" lvl="2" indent="0">
              <a:buNone/>
            </a:pPr>
            <a:endParaRPr lang="en-GB" sz="2000" dirty="0"/>
          </a:p>
          <a:p>
            <a:pPr lvl="2"/>
            <a:r>
              <a:rPr lang="uk-UA" altLang="en-US" sz="2000" dirty="0"/>
              <a:t>Рекомендація 2006 року щодо трудових відносин (№ 198)</a:t>
            </a:r>
            <a:endParaRPr lang="en-GB" altLang="en-US" sz="2000" dirty="0"/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EAA8EB5-9D92-F74B-943B-86C2750C69F1}"/>
              </a:ext>
            </a:extLst>
          </p:cNvPr>
          <p:cNvSpPr/>
          <p:nvPr/>
        </p:nvSpPr>
        <p:spPr>
          <a:xfrm>
            <a:off x="412624" y="1860379"/>
            <a:ext cx="659949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Трудові відносини та незадекларована праця</a:t>
            </a:r>
            <a:endParaRPr lang="it-IT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091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zh-CN" dirty="0">
                <a:ea typeface="宋体" panose="02010600030101010101" pitchFamily="2" charset="-122"/>
              </a:rPr>
              <a:t>Нові виклики для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02895" y="2676507"/>
            <a:ext cx="11210924" cy="3871053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Глобальні виробничо-збутові ланцюжки (</a:t>
            </a:r>
            <a:r>
              <a:rPr lang="uk-UA" sz="2000" dirty="0" err="1"/>
              <a:t>ГВЗЛ</a:t>
            </a:r>
            <a:r>
              <a:rPr lang="uk-UA" sz="2000" dirty="0"/>
              <a:t>) ґрунтовно трансформували характер транскордонного виробництва, інвестиційної діяльності, торгівлі та зайнятості:</a:t>
            </a:r>
            <a:endParaRPr lang="en-US" sz="20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вони відіграють істотну роль в економічному зростанні й розвитку</a:t>
            </a:r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вони позитивно впливають на створення робочих місць</a:t>
            </a:r>
            <a:endParaRPr lang="en-US" sz="2000" dirty="0"/>
          </a:p>
          <a:p>
            <a:pPr marL="0" lvl="2" indent="0">
              <a:spcAft>
                <a:spcPts val="600"/>
              </a:spcAft>
              <a:buNone/>
            </a:pP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Водночас вони часто є причиною </a:t>
            </a:r>
            <a:r>
              <a:rPr lang="uk-UA" sz="2000" b="1" dirty="0"/>
              <a:t>дефіциту гідної праці та недоліків у врядуванні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E1C0292-6520-6148-9F3B-F95405B21EEA}"/>
              </a:ext>
            </a:extLst>
          </p:cNvPr>
          <p:cNvSpPr/>
          <p:nvPr/>
        </p:nvSpPr>
        <p:spPr>
          <a:xfrm>
            <a:off x="412624" y="1860379"/>
            <a:ext cx="43890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Виробничо-збутові ланцюжки</a:t>
            </a:r>
            <a:endParaRPr lang="it-IT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6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5032"/>
          </a:xfrm>
        </p:spPr>
        <p:txBody>
          <a:bodyPr/>
          <a:lstStyle/>
          <a:p>
            <a:r>
              <a:rPr lang="en-US" altLang="ja-JP" dirty="0"/>
              <a:t>3. </a:t>
            </a:r>
            <a:r>
              <a:rPr lang="uk-UA" altLang="zh-CN" dirty="0">
                <a:ea typeface="宋体" panose="02010600030101010101" pitchFamily="2" charset="-122"/>
              </a:rPr>
              <a:t>Нові виклики для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69059"/>
            <a:ext cx="11210924" cy="3581939"/>
          </a:xfrm>
        </p:spPr>
        <p:txBody>
          <a:bodyPr/>
          <a:lstStyle/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Цифрові платформи зайнятості потенційно здатні забезпечити працівникам, зокрема жінкам, особам з інвалідністю, молоді та мігрантам, можливості отримання доходу</a:t>
            </a:r>
            <a:endParaRPr lang="en-GB" sz="2000" dirty="0"/>
          </a:p>
          <a:p>
            <a:pPr lvl="2"/>
            <a:r>
              <a:rPr lang="uk-UA" sz="2000" dirty="0"/>
              <a:t>Виклики</a:t>
            </a:r>
            <a:r>
              <a:rPr lang="en-GB" sz="2000" dirty="0"/>
              <a:t>:</a:t>
            </a:r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/>
              <a:t>нестандартні форми організації праці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/>
              <a:t>нерегулярність роботи й доходів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/>
              <a:t>погані умови праці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/>
              <a:t>відсутність соціального захисту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/>
              <a:t>недостатнє використання навичок</a:t>
            </a:r>
            <a:endParaRPr lang="en-GB" sz="2000" dirty="0"/>
          </a:p>
          <a:p>
            <a:pPr marL="708025" lvl="2" indent="-342900"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проблеми зі свободою об’єднання та правами на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ведення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колективних переговорів</a:t>
            </a:r>
            <a:endParaRPr lang="en-GB" sz="2400" dirty="0"/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EAA8EB5-9D92-F74B-943B-86C2750C69F1}"/>
              </a:ext>
            </a:extLst>
          </p:cNvPr>
          <p:cNvSpPr/>
          <p:nvPr/>
        </p:nvSpPr>
        <p:spPr>
          <a:xfrm>
            <a:off x="412624" y="1860379"/>
            <a:ext cx="49283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Робота на цифрових платформах</a:t>
            </a:r>
            <a:endParaRPr lang="it-IT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286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598110"/>
          </a:xfrm>
        </p:spPr>
        <p:txBody>
          <a:bodyPr/>
          <a:lstStyle/>
          <a:p>
            <a:r>
              <a:rPr lang="en-US" altLang="ja-JP" dirty="0"/>
              <a:t>4. </a:t>
            </a:r>
            <a:r>
              <a:rPr lang="uk-UA" altLang="zh-CN" dirty="0">
                <a:ea typeface="宋体" panose="02010600030101010101" pitchFamily="2" charset="-122"/>
              </a:rPr>
              <a:t>Комплексний ґендерний підхід до адміністрації праці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490538" y="2021305"/>
            <a:ext cx="4662230" cy="3998495"/>
          </a:xfrm>
        </p:spPr>
        <p:txBody>
          <a:bodyPr/>
          <a:lstStyle/>
          <a:p>
            <a:pPr lvl="2"/>
            <a:r>
              <a:rPr lang="uk-UA" sz="2000" dirty="0"/>
              <a:t>Урахування ґендерної рівності на всіх етапах підготовки, розроблення, ухвалення, застосування і перегляду </a:t>
            </a:r>
            <a:r>
              <a:rPr lang="uk-UA" sz="2000" b="1" dirty="0"/>
              <a:t>трудових норм</a:t>
            </a:r>
            <a:endParaRPr lang="uk-UA" sz="2000" dirty="0"/>
          </a:p>
          <a:p>
            <a:pPr lvl="2"/>
            <a:endParaRPr lang="en-US" sz="2000"/>
          </a:p>
          <a:p>
            <a:pPr lvl="2"/>
            <a:r>
              <a:rPr lang="uk-UA" sz="2000"/>
              <a:t>Забезпечення </a:t>
            </a:r>
            <a:r>
              <a:rPr lang="uk-UA" sz="2000" dirty="0"/>
              <a:t>повного представництва конкретних інтересів чоловіків і жінок </a:t>
            </a:r>
            <a:r>
              <a:rPr lang="uk-UA" sz="2000" b="1" dirty="0"/>
              <a:t>у процесах колективних переговорів і в органах соціального діалогу</a:t>
            </a:r>
            <a:endParaRPr lang="uk-UA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FA337B9-F2B1-3A41-9715-45A5B1A91F9E}"/>
              </a:ext>
            </a:extLst>
          </p:cNvPr>
          <p:cNvSpPr txBox="1">
            <a:spLocks/>
          </p:cNvSpPr>
          <p:nvPr/>
        </p:nvSpPr>
        <p:spPr>
          <a:xfrm>
            <a:off x="6023992" y="2021305"/>
            <a:ext cx="4662230" cy="39984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uk-UA" sz="20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Політика, стратегія та послуги в галузі зайнятості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мають бути спрямовані на задоволення потреб усього різноманіття робочої сили (незалежно від віку, статі, етнічного походження, сімейних обов’язків, здібностей тощо)</a:t>
            </a:r>
            <a:endParaRPr lang="en-US" sz="24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Посилення повноти </a:t>
            </a:r>
            <a:r>
              <a:rPr lang="uk-UA" sz="2000" b="1" dirty="0"/>
              <a:t>досліджень і статистичних даних </a:t>
            </a:r>
            <a:r>
              <a:rPr lang="uk-UA" sz="2000" dirty="0"/>
              <a:t>шляхом включення ґендерної статистики і даних із розподілом за статтю</a:t>
            </a:r>
            <a:br>
              <a:rPr lang="en-US" sz="2000" dirty="0"/>
            </a:br>
            <a:endParaRPr lang="en-US" sz="2000" dirty="0"/>
          </a:p>
          <a:p>
            <a:pPr lvl="2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96226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5. </a:t>
            </a:r>
            <a:r>
              <a:rPr lang="uk-UA" altLang="zh-CN" dirty="0">
                <a:ea typeface="宋体" panose="02010600030101010101" pitchFamily="2" charset="-122"/>
              </a:rPr>
              <a:t>Організація національної системи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67419"/>
            <a:ext cx="11210924" cy="3883579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Центральний орган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Координація між міністерствами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Координація з установами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Функції, що делеговані соціальним партнерам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Територіальна координація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966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5. </a:t>
            </a:r>
            <a:r>
              <a:rPr lang="uk-UA" altLang="zh-CN" dirty="0">
                <a:ea typeface="宋体" panose="02010600030101010101" pitchFamily="2" charset="-122"/>
              </a:rPr>
              <a:t>Організація національної системи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718486"/>
            <a:ext cx="10520362" cy="3532512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 центральному рівні адміністрація праці країни зазвичай складається з підрозділів, які відповідають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за основні напрями її загального завдання</a:t>
            </a: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Ці підрозділи відрізняються за видами діяльності, яку вони проваджують:</a:t>
            </a:r>
            <a:endParaRPr lang="en-US" sz="20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загальні адміністративні служби</a:t>
            </a:r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служби підтримки</a:t>
            </a:r>
            <a:endParaRPr lang="en-US" sz="20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технічні або спеціалізовані служби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A7F1D85-1510-C34F-936C-56A014307C3F}"/>
              </a:ext>
            </a:extLst>
          </p:cNvPr>
          <p:cNvSpPr/>
          <p:nvPr/>
        </p:nvSpPr>
        <p:spPr>
          <a:xfrm>
            <a:off x="412624" y="1860379"/>
            <a:ext cx="29276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Центральний орган</a:t>
            </a:r>
            <a:endParaRPr lang="it-IT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907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5. </a:t>
            </a:r>
            <a:r>
              <a:rPr lang="uk-UA" altLang="zh-CN" dirty="0">
                <a:ea typeface="宋体" panose="02010600030101010101" pitchFamily="2" charset="-122"/>
              </a:rPr>
              <a:t>Організація національної системи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718486"/>
            <a:ext cx="10852965" cy="3532512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Обов’язки у сфері праці й зайнятості часто розпо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ділені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між різними міністерствами (праці, соціальної політики, торгівлі або промисловості)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Служби інспекції праці часто розділені між різними міністерствами (наприклад, міністерством праці та міністерством охорони здоров’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я)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Без належної координації ефективність різних служб була б посл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а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блена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A7F1D85-1510-C34F-936C-56A014307C3F}"/>
              </a:ext>
            </a:extLst>
          </p:cNvPr>
          <p:cNvSpPr/>
          <p:nvPr/>
        </p:nvSpPr>
        <p:spPr>
          <a:xfrm>
            <a:off x="412624" y="1860379"/>
            <a:ext cx="47729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Координація між міністерствами</a:t>
            </a:r>
            <a:endParaRPr lang="it-IT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238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42675"/>
          </a:xfrm>
        </p:spPr>
        <p:txBody>
          <a:bodyPr/>
          <a:lstStyle/>
          <a:p>
            <a:r>
              <a:rPr lang="en-US" altLang="ja-JP" dirty="0"/>
              <a:t>5. </a:t>
            </a:r>
            <a:r>
              <a:rPr lang="uk-UA" altLang="zh-CN" dirty="0">
                <a:ea typeface="宋体" panose="02010600030101010101" pitchFamily="2" charset="-122"/>
              </a:rPr>
              <a:t>Організація національної системи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718486"/>
            <a:ext cx="10729397" cy="3532512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У Конвенції № 150 (стаття 2) розглядається також можливість</a:t>
            </a:r>
            <a:endParaRPr lang="en-US" sz="20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передачі або доручення певної сфери «діяльності адміністрації праці неурядовим організаціям, зокрема організаціям роботодавців і працівників, або, у разі потреби, представникам роботодавців і працівників»</a:t>
            </a:r>
            <a:endParaRPr lang="en-US" sz="24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Соціальні партнери часто</a:t>
            </a:r>
            <a:endParaRPr lang="en-US" sz="24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представлені в адміністративних радах центрів зайнятості, фондів і бюро соціального забезпечення, агентств із безпеки та здоров’я на роботі, органів професійної підготовки</a:t>
            </a:r>
            <a:endParaRPr lang="en-US" sz="24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залучаються до безпосередньої реалізації програм підготовки та перепідготовки кадрів</a:t>
            </a:r>
            <a:endParaRPr lang="en-US" sz="24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A7F1D85-1510-C34F-936C-56A014307C3F}"/>
              </a:ext>
            </a:extLst>
          </p:cNvPr>
          <p:cNvSpPr/>
          <p:nvPr/>
        </p:nvSpPr>
        <p:spPr>
          <a:xfrm>
            <a:off x="412624" y="1860379"/>
            <a:ext cx="39146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Координація з установами</a:t>
            </a:r>
            <a:endParaRPr lang="it-IT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99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42675"/>
          </a:xfrm>
        </p:spPr>
        <p:txBody>
          <a:bodyPr/>
          <a:lstStyle/>
          <a:p>
            <a:r>
              <a:rPr lang="en-US" altLang="ja-JP" dirty="0"/>
              <a:t>5. </a:t>
            </a:r>
            <a:r>
              <a:rPr lang="uk-UA" altLang="zh-CN" dirty="0">
                <a:ea typeface="宋体" panose="02010600030101010101" pitchFamily="2" charset="-122"/>
              </a:rPr>
              <a:t>Організація національної системи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718486"/>
            <a:ext cx="10729397" cy="3532512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Багато функцій було делеговано напівдержавним або приватним органам</a:t>
            </a:r>
            <a:endParaRPr lang="en-US" sz="24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Децентралізація функцій та послуг потребує ретельного нагляду з боку централізованого органу, здатного:</a:t>
            </a:r>
            <a:endParaRPr lang="en-US" sz="24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розробити чітку політику</a:t>
            </a:r>
            <a:endParaRPr lang="en-US" sz="20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здійснювати ефективне планування</a:t>
            </a:r>
            <a:endParaRPr lang="en-US" sz="20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встановлювати зрозумілі та прозорі критерії</a:t>
            </a:r>
            <a:endParaRPr lang="en-US" sz="20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систематично контролювати й оцінювати діяльність різних органів</a:t>
            </a:r>
            <a:endParaRPr lang="en-US" sz="2400" dirty="0"/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A7F1D85-1510-C34F-936C-56A014307C3F}"/>
              </a:ext>
            </a:extLst>
          </p:cNvPr>
          <p:cNvSpPr/>
          <p:nvPr/>
        </p:nvSpPr>
        <p:spPr>
          <a:xfrm>
            <a:off x="412624" y="1860379"/>
            <a:ext cx="66999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Функції, що делеговані соціальним партнерам</a:t>
            </a:r>
            <a:endParaRPr lang="it-IT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73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42675"/>
          </a:xfrm>
        </p:spPr>
        <p:txBody>
          <a:bodyPr/>
          <a:lstStyle/>
          <a:p>
            <a:r>
              <a:rPr lang="en-US" altLang="ja-JP" dirty="0"/>
              <a:t>5. </a:t>
            </a:r>
            <a:r>
              <a:rPr lang="uk-UA" altLang="zh-CN" dirty="0">
                <a:ea typeface="宋体" panose="02010600030101010101" pitchFamily="2" charset="-122"/>
              </a:rPr>
              <a:t>Організація національної системи адміністрації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718486"/>
            <a:ext cx="10729397" cy="3532512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Систему адміністрації праці необхідно децентралізувати, передавши повноваження і права окремим провінціям, регіонам і районам</a:t>
            </a:r>
            <a:endParaRPr lang="en-US" sz="2400" dirty="0"/>
          </a:p>
          <a:p>
            <a:pPr lvl="2">
              <a:spcAft>
                <a:spcPts val="600"/>
              </a:spcAft>
            </a:pP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З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аходи для ефективної організації та діяльності польових служб повинні:</a:t>
            </a:r>
            <a:endParaRPr lang="en-US" sz="24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забезпечувати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щоб місце розташування польових служб відповідало потребам різних регіонів</a:t>
            </a:r>
            <a:r>
              <a:rPr lang="en-US" sz="2400" dirty="0"/>
              <a:t> </a:t>
            </a:r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забезпечувати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польові служби потрібним персоналом, обладнанням і транспортними засобами</a:t>
            </a:r>
            <a:endParaRPr lang="en-US" sz="2400" dirty="0"/>
          </a:p>
          <a:p>
            <a:pPr marL="708025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забезпечувати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отримання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польовими службами достатніх та чітких інструкцій з метою уникнення можливості різного тлумачення законів і постанов у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різних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регіонах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A7F1D85-1510-C34F-936C-56A014307C3F}"/>
              </a:ext>
            </a:extLst>
          </p:cNvPr>
          <p:cNvSpPr/>
          <p:nvPr/>
        </p:nvSpPr>
        <p:spPr>
          <a:xfrm>
            <a:off x="412624" y="1860379"/>
            <a:ext cx="40674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200" b="1" dirty="0">
                <a:solidFill>
                  <a:schemeClr val="accent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Територіальна координація</a:t>
            </a:r>
            <a:endParaRPr lang="it-IT" sz="2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166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6. </a:t>
            </a:r>
            <a:r>
              <a:rPr lang="uk-UA" altLang="zh-CN" dirty="0">
                <a:ea typeface="宋体" panose="02010600030101010101" pitchFamily="2" charset="-122"/>
              </a:rPr>
              <a:t>Важливість кваліфікованих людських ресурсів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AD0F7382-31A6-FC4B-96D0-4CFC1F8C2B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8" y="2393950"/>
            <a:ext cx="5131786" cy="3482976"/>
          </a:xfrm>
        </p:spPr>
        <p:txBody>
          <a:bodyPr/>
          <a:lstStyle/>
          <a:p>
            <a:r>
              <a:rPr lang="uk-UA" sz="2000" i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«Персонал системи адміністрації праці складається з осіб, які мають відповідну кваліфікацію для виконання дорученої їм роботи … і які не залежать від неналежного зовнішнього впливу»</a:t>
            </a:r>
          </a:p>
          <a:p>
            <a:pPr marL="500063" indent="0">
              <a:buNone/>
            </a:pPr>
            <a:r>
              <a:rPr lang="en-US" altLang="en-US" sz="2000" dirty="0"/>
              <a:t>(</a:t>
            </a:r>
            <a:r>
              <a:rPr lang="uk-UA" altLang="en-US" sz="2000" dirty="0"/>
              <a:t>стаття 10 Конвенції № 150</a:t>
            </a:r>
            <a:r>
              <a:rPr lang="en-US" altLang="en-US" sz="2000" dirty="0"/>
              <a:t>)</a:t>
            </a:r>
          </a:p>
        </p:txBody>
      </p:sp>
      <p:sp>
        <p:nvSpPr>
          <p:cNvPr id="12" name="Segnaposto testo 9">
            <a:extLst>
              <a:ext uri="{FF2B5EF4-FFF2-40B4-BE49-F238E27FC236}">
                <a16:creationId xmlns:a16="http://schemas.microsoft.com/office/drawing/2014/main" id="{E51F329B-A7B8-EE45-9E11-809FEEA9BA34}"/>
              </a:ext>
            </a:extLst>
          </p:cNvPr>
          <p:cNvSpPr txBox="1">
            <a:spLocks/>
          </p:cNvSpPr>
          <p:nvPr/>
        </p:nvSpPr>
        <p:spPr>
          <a:xfrm>
            <a:off x="6023992" y="2376000"/>
            <a:ext cx="5131786" cy="35186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3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i="1" dirty="0">
                <a:latin typeface="Arial" panose="020B0604020202020204" pitchFamily="34" charset="0"/>
                <a:ea typeface="Microsoft Sans Serif" panose="020B0604020202020204" pitchFamily="34" charset="0"/>
              </a:rPr>
              <a:t>«</a:t>
            </a:r>
            <a:r>
              <a:rPr lang="en-US" sz="2000" i="1" dirty="0">
                <a:latin typeface="Arial" panose="020B0604020202020204" pitchFamily="34" charset="0"/>
                <a:ea typeface="Microsoft Sans Serif" panose="020B0604020202020204" pitchFamily="34" charset="0"/>
              </a:rPr>
              <a:t>[</a:t>
            </a:r>
            <a:r>
              <a:rPr lang="uk-UA" sz="2000" i="1" dirty="0">
                <a:latin typeface="Arial" panose="020B0604020202020204" pitchFamily="34" charset="0"/>
                <a:ea typeface="Microsoft Sans Serif" panose="020B0604020202020204" pitchFamily="34" charset="0"/>
              </a:rPr>
              <a:t>Персонал системи адміністрації праці</a:t>
            </a:r>
            <a:r>
              <a:rPr lang="en-US" sz="2000" i="1" dirty="0">
                <a:latin typeface="Arial" panose="020B0604020202020204" pitchFamily="34" charset="0"/>
                <a:ea typeface="Microsoft Sans Serif" panose="020B0604020202020204" pitchFamily="34" charset="0"/>
              </a:rPr>
              <a:t>] </a:t>
            </a:r>
            <a:r>
              <a:rPr lang="uk-UA" sz="2000" i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має статус, матеріальні засоби та фінансові ресурси, необхідні для ефективного виконання своїх обов’язків»</a:t>
            </a:r>
          </a:p>
          <a:p>
            <a:pPr marL="500063" indent="0">
              <a:buNone/>
            </a:pPr>
            <a:r>
              <a:rPr lang="en-US" altLang="en-US" sz="2000" dirty="0"/>
              <a:t>(</a:t>
            </a:r>
            <a:r>
              <a:rPr lang="uk-UA" altLang="en-US" sz="2000" dirty="0"/>
              <a:t>стаття 10(2) Конвенції № 150)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43604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30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05D3DCB-CBE8-4620-A3BC-DCFDD00F33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BAF1A0-A890-4FD3-B4C2-B4790C52ECA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8f68b5b3-e33a-4795-8620-9e287973ee67"/>
    <ds:schemaRef ds:uri="18f9ac08-cad0-4069-9cc9-ad6597f5f3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5110</TotalTime>
  <Words>1376</Words>
  <Application>Microsoft Office PowerPoint</Application>
  <PresentationFormat>Широкий екран</PresentationFormat>
  <Paragraphs>247</Paragraphs>
  <Slides>30</Slides>
  <Notes>26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6" baseType="lpstr">
      <vt:lpstr>Arial</vt:lpstr>
      <vt:lpstr>Calibri</vt:lpstr>
      <vt:lpstr>Font di sistema regolare</vt:lpstr>
      <vt:lpstr>Wingdings</vt:lpstr>
      <vt:lpstr>Wingdings 3</vt:lpstr>
      <vt:lpstr>ILO 2020</vt:lpstr>
      <vt:lpstr>Основи системи  адміністрації праці</vt:lpstr>
      <vt:lpstr>Мета цього модуля</vt:lpstr>
      <vt:lpstr>Завдання</vt:lpstr>
      <vt:lpstr>Зміст</vt:lpstr>
      <vt:lpstr>1. Концепція системи адміністрації праці</vt:lpstr>
      <vt:lpstr>1. Концепція системи адміністрації праці</vt:lpstr>
      <vt:lpstr>1. Концепція системи адміністрації праці</vt:lpstr>
      <vt:lpstr>2. Основні ролі та функції адміністрації праці</vt:lpstr>
      <vt:lpstr>2. Основні ролі та функції адміністрації праці</vt:lpstr>
      <vt:lpstr>2. Основні ролі та функції адміністрації праці</vt:lpstr>
      <vt:lpstr>2. Основні ролі та функції адміністрації праці</vt:lpstr>
      <vt:lpstr>2. Основні ролі та функції адміністрації праці</vt:lpstr>
      <vt:lpstr>2. Основні ролі та функції адміністрації праці</vt:lpstr>
      <vt:lpstr>2. Основні ролі та функції адміністрації праці</vt:lpstr>
      <vt:lpstr>2. Основні ролі та функції адміністрації праці</vt:lpstr>
      <vt:lpstr>3. Нові виклики для адміністрації праці</vt:lpstr>
      <vt:lpstr>3. Нові виклики для адміністрації праці</vt:lpstr>
      <vt:lpstr>3. Нові виклики для адміністрації праці</vt:lpstr>
      <vt:lpstr>3. Нові виклики для адміністрації праці</vt:lpstr>
      <vt:lpstr>3. Нові виклики для адміністрації праці</vt:lpstr>
      <vt:lpstr>3. Нові виклики для адміністрації праці</vt:lpstr>
      <vt:lpstr>4. Комплексний ґендерний підхід до адміністрації праці </vt:lpstr>
      <vt:lpstr>5. Організація національної системи адміністрації праці</vt:lpstr>
      <vt:lpstr>5. Організація національної системи адміністрації праці</vt:lpstr>
      <vt:lpstr>5. Організація національної системи адміністрації праці</vt:lpstr>
      <vt:lpstr>5. Організація національної системи адміністрації праці</vt:lpstr>
      <vt:lpstr>5. Організація національної системи адміністрації праці</vt:lpstr>
      <vt:lpstr>5. Організація національної системи адміністрації праці</vt:lpstr>
      <vt:lpstr>6. Важливість кваліфікованих людських ресурсів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100</cp:revision>
  <dcterms:created xsi:type="dcterms:W3CDTF">2021-05-26T09:43:39Z</dcterms:created>
  <dcterms:modified xsi:type="dcterms:W3CDTF">2023-03-23T09:59:47Z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