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7" r:id="rId5"/>
    <p:sldId id="263" r:id="rId6"/>
    <p:sldId id="264" r:id="rId7"/>
    <p:sldId id="278" r:id="rId8"/>
    <p:sldId id="321" r:id="rId9"/>
    <p:sldId id="279" r:id="rId10"/>
    <p:sldId id="322" r:id="rId11"/>
    <p:sldId id="320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27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1" autoAdjust="0"/>
    <p:restoredTop sz="81224" autoAdjust="0"/>
  </p:normalViewPr>
  <p:slideViewPr>
    <p:cSldViewPr snapToGrid="0">
      <p:cViewPr varScale="1">
        <p:scale>
          <a:sx n="89" d="100"/>
          <a:sy n="89" d="100"/>
        </p:scale>
        <p:origin x="58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9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b="1" dirty="0"/>
              <a:t>Conventions:</a:t>
            </a:r>
            <a:r>
              <a:rPr lang="en-GB" altLang="en-US" dirty="0"/>
              <a:t> as </a:t>
            </a:r>
            <a:r>
              <a:rPr lang="en-GB" altLang="zh-CN" dirty="0">
                <a:ea typeface="+mn-ea"/>
              </a:rPr>
              <a:t>multilateral international treaties and, once ratified, create specific, binding obligations</a:t>
            </a:r>
            <a:endParaRPr lang="en-GB" altLang="en-US" dirty="0"/>
          </a:p>
          <a:p>
            <a:pPr eaLnBrk="1" hangingPunct="1"/>
            <a:r>
              <a:rPr lang="fr-CH" altLang="en-US" b="1" dirty="0"/>
              <a:t>Recommandations:</a:t>
            </a:r>
            <a:r>
              <a:rPr lang="en-GB" altLang="zh-CN" dirty="0">
                <a:ea typeface="+mn-ea"/>
              </a:rPr>
              <a:t> non-binding instruments often, expanding and providing further details and guidelines</a:t>
            </a:r>
            <a:r>
              <a:rPr lang="en-US" altLang="zh-CN" dirty="0">
                <a:ea typeface="+mn-ea"/>
              </a:rPr>
              <a:t> on Conventions</a:t>
            </a:r>
            <a:endParaRPr lang="fr-CH" altLang="en-US" dirty="0"/>
          </a:p>
          <a:p>
            <a:pPr eaLnBrk="1" hangingPunct="1"/>
            <a:r>
              <a:rPr lang="fr-CH" altLang="en-US" b="1" dirty="0" err="1"/>
              <a:t>Protocols</a:t>
            </a:r>
            <a:r>
              <a:rPr lang="fr-CH" altLang="en-US" b="1" dirty="0"/>
              <a:t>:</a:t>
            </a:r>
            <a:r>
              <a:rPr lang="fr-CH" altLang="en-US" dirty="0"/>
              <a:t> </a:t>
            </a:r>
            <a:r>
              <a:rPr lang="en-US" altLang="en-US" dirty="0"/>
              <a:t>separate treaties that supplement a Convention, open to separate ratification</a:t>
            </a:r>
          </a:p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153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b="1" dirty="0"/>
              <a:t>ILO Declaration on fundamental principles and rights at work (1998):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Freedom of association and protection of the right to organise Convention, 1948 (No. 87)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Right to organise and collective bargaining Convention, 1949 (No. 98)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Forced labour Convention, 1930 (No. 29)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Abolition of forced labour Convention, 1957 (No. 105)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Minimum age Convention, 1973 (No. 138)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Worst forms of child labour Convention, 1999 (No. 182)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Equal remuneration Convention, 1951 (No. 100)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Discrimination (employment and occupation) Convention, 1958 (No. 111)</a:t>
            </a:r>
            <a:endParaRPr lang="it-IT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997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02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en-US" altLang="en-US" i="1" dirty="0"/>
              <a:t>“..so far as is compatible with the administrative practice of the Member, </a:t>
            </a:r>
            <a:r>
              <a:rPr lang="en-US" altLang="en-US" i="1" dirty="0" err="1"/>
              <a:t>labour</a:t>
            </a:r>
            <a:r>
              <a:rPr lang="en-US" altLang="en-US" i="1" dirty="0"/>
              <a:t> inspection shall be placed under the supervision and control of a central authority” </a:t>
            </a:r>
          </a:p>
          <a:p>
            <a:pPr algn="ctr" eaLnBrk="1" hangingPunct="1"/>
            <a:r>
              <a:rPr lang="en-US" altLang="en-US" dirty="0"/>
              <a:t>((Convention No. 81, Art. 4)</a:t>
            </a:r>
            <a:endParaRPr lang="en-GB" altLang="en-US" dirty="0"/>
          </a:p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931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622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134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273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dirty="0"/>
              <a:t>In addition, inspectors' remuneration and career prospects must be sufficient to attract and retain qualified personnel and safeguard them against undue outside influence. </a:t>
            </a:r>
          </a:p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858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340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831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66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694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1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683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439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38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826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6186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9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426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2023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1736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994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4EF8DD7B-2D8D-8DFC-7A23-B20579A6237C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FD459058-7080-4DAF-A904-0C6C60FDBAE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B4B5D2CB-24E7-48E4-1A92-CEA8F895BE7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BB0F2ED-C680-4C2F-9F28-A93A91F0C5B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270F54F-B058-D3BF-A006-57C6A994909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00C45A9-B05C-190B-2722-5E885CB3BFD6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ACFF3F1-B304-D50F-9EA9-5017F859190A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8540B27-C006-4582-E888-87DACC78F890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88FA4AF-9789-DBCE-303C-5F677EDA417C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6B91A0A-AC39-AF79-B2FC-497E3C8DA337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0C86377B-E167-8E95-B6A3-B2B75D0A822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6F4C3314-AB6C-AEFD-19B6-03AEF7EECD1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45B8270-EE37-ED46-8EAD-8CA20B75655C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5EDD797A-9B31-F010-6CCD-36A317603A6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D33538F-97E2-1344-2935-B83DCD1D6646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E575CDA-BE85-7E18-4B93-5E05D43D0B4B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243B142-57B6-6C9D-A784-DEF611B7E815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30090B33-4C9E-741B-F913-6E835FB38C8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DCB8669-14DE-04A5-72B1-BF752B7803C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8A7ED8F-3771-713A-B3D6-8F34AFA9DED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7ECEA77-AF28-F889-8995-039C19ED6E2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8DE4398-4F9A-D308-3848-B8B2ABE6FA0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2FE2EA7B-DE34-A994-BAD3-69429B30362D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BC0D23EB-0421-EC71-B369-60740C0C218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7F17B4E1-75EA-D0E2-6E9C-62CBDA0AD28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CA899342-B80F-774C-3421-527FBA507CC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CF36E23-D2D7-D1A8-080F-9CE06ADCB32A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CD2431E0-39E3-BB8D-E278-2D6FD70EA3F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1CBC1BB5-39F4-C6C3-3A82-D005D98B762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44AF9F60-B6C4-72A5-BBAF-2219B21B946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B96843D9-036A-E237-D0A7-796B914451A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BACBC152-5F7F-2B09-765C-4284DD04B50F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2C9B9CB-4E3A-CE0C-54F4-883E6E7F5CB9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7F146D7-EFE9-23A0-B732-C6ACEA7D0BE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8C37D96-A8A6-A56E-10EC-A9B1B374EC6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DD940FE-4599-F5CA-C7C7-628C75B5DE81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05487836-6386-1F7A-9F61-7B964EE062B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A19956AB-F007-8CB6-30F0-7DD988B2D4FE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44D34478-24B8-7AD2-5C54-86426447EEC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5110C6E-61D2-A214-1041-962D77E2D19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D7A163F-20FC-BCE0-0E18-EB5CC421AA5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C0E9411-BB11-9289-0415-EA2422F727F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D6929D7-5D77-3C8B-226E-F8B3EFBEA2D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99921B3F-FE88-1AFF-6F10-6E6E19748B69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9A11EA4-A947-0CEB-1065-9A3A4DE116C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70E69BE-7B84-D7F4-5774-DB5F48F23A6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B2E125DC-3115-FA8C-2E9F-A70238D9C2EA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2F8C7FBD-19FD-11F8-65BA-8B080AC2AD6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9FE2F99A-B72A-1AA6-6884-099D7F4EECF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56D4ADB-CBFF-C95E-6AB5-B0053EF0B8D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0385E8D-4047-D25B-FA13-12AAF63A6D9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685E736-B370-DF2C-FB9E-D4959951D25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688085F-7611-4A43-0FA4-BED3EA4DDB0A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6BDCEABE-5628-8CA1-7DEB-FD758F733A39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618CF5E1-A459-7648-A9A6-20844EFD7FC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6AEE8393-DE27-71ED-5EE1-008CD67C24E4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0BCD434-5198-F537-E93D-F2970FB13BD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2D0C49B-7764-7BBA-84A0-EB2E2D3FAAEB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7CD4D5E8-588F-D89F-D5CE-EA9E50967943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B8323CB-4448-7C3E-0756-7CA3290D1D0F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042141D-68C2-6195-8BE4-369AAB8427B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AD88A187-EA6E-855D-FB85-86D9BFCB45F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C487A41-061A-D088-BF00-8AF154B6F9D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BFFB57A6-BF9F-CE1E-ABD1-9AD0B9F23A1F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0C228EA-70E3-3F7B-73EB-93577DF3274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8C7836B-A8E3-C073-0901-8417A1C54CB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CA4429BC-C16B-2406-2C9F-17A413BB9EC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2AE72401-1449-906D-EB28-ED2F3FD82B3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A724283D-4BB7-4AE2-25DC-4DAF0C88EC64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B6CE9868-2D17-FB06-9AEC-D779877C5FD6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6985B4E5-2B88-0741-542C-29D470F72AEB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145C7D11-9ED4-24AD-DB95-8A5F8CC82B2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972DC12-27BC-95D4-83DE-F0E107B30F0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12F640B0-29B0-3FC9-470B-6F8D0C3748E1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68CE6B4-714B-7050-36B1-55975027BC7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D52CE33-BADF-9F43-20FB-B5E775523198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30DCFE29-81A0-5871-64CA-24FE28866495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F45BABF4-D227-C229-4A67-8C7400E49AB3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F12D825-5F5A-5403-38A1-A333F3121551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42CFCC7-C144-297F-9CA1-8BE63391C29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967D32F-43B3-6B24-EDBB-573F743135A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651A623A-0CDB-A3BB-B67E-E8712A704C2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36A74A1-E9D3-25BD-C30B-AD81F6EDD82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BA21A65B-B793-BBE3-F138-172DC2A13AA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8DC92319-DE26-7EC7-CB7E-4D03FDC462AE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335B1BA-C442-D5D9-8941-CC51685EFFCD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F39C803-CD21-BFA6-54E7-EBF429229006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3CBCB83F-4C0C-462F-5C8E-E0A15296181C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A8819B6-B345-8C52-B89F-259DE9C44BAB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194CB2CD-E7CF-2F67-AB44-C657AA617E9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EDAEFA5-FC16-F9DC-885B-EB3F3FCB8CDC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8A7BDDA-725A-BE19-1F9D-D99D5775556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DC754E9-2056-8AF2-714D-7DE07BA4C84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1CACB230-ED9E-57A8-2EB9-1685C0BD817C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F91BC27-E4E7-DDB4-9F18-5FE81BF6DF3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508B9F0-5261-82EB-5E68-5A0DD5E1F74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97401E1C-E8CA-E245-C477-6F62C3FCF62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E887219-D9B9-47B0-98AC-BCF76F9BE79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3E305813-21B8-3C50-5B51-B899A57FFA87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60C6F75-1705-A60C-3838-0F9AD84A59C8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C57A3643-C54F-D39F-54A3-C27E75265B5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0A0D573-71E1-2C4F-4452-7055C8AE6C3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3EFFEC7-03F0-6C27-67DE-13422D66FB7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8B3C319-1074-A7D2-FDE4-0F5FF54EA13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1C65495-FFFE-C760-6709-39A6E03116BF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6FD72782-AB12-664E-A23B-0E9693835B0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4DEE03F-E303-0BB9-8DC4-C14B9E096A70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A090BD4-5B0D-65B0-C2E9-88FE43FAF06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12694AA5-EEF8-D000-E7F6-838FF33E0A9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2A61276-207B-D91B-7630-AEF6DE108C1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31D7DF6-2EC4-4E53-1DFC-5A8BBB6CAB6D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DF7369D-FA78-C376-944E-4AB094670C63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AE1EDF16-DD5D-4975-E91B-840E1DBBDFFB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D5B220C-FED7-B24A-B71D-52B1791C22F0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CDFFD2F-95FD-C4F9-1FF0-ECB678B416BE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B8D79A9-89BC-BDB8-0EC4-F5ED49A9A959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DA39A9AC-E055-F2F1-A905-91F35539AA2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B769B31-782A-A70B-C49B-ED7E1DDAC78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7DDB8FED-A200-8511-F308-FF7A7106078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B06AB52-95DF-036F-2925-ED08DAC79D6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C1AC6CAF-F03D-9DA6-7FC4-78A707B8414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D515CF6-C14C-7967-CD90-97CF1A72554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CCD35646-749E-8908-5909-D0351E1F478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371AFD1-CD4F-2D33-E787-853C1FF99989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3753E02-62D1-E164-0C28-9BB1D8941AC4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7683C273-E9DE-5838-A4FB-2AE3632A2D3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732E69B-96AC-F00E-D8BC-476828117C88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EF6A232-B29C-1C90-E984-603207FEAA5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B7BBDDF-6390-1E4F-3A57-EF222C4F75F2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348027E7-5447-D1B8-96A0-17FA1F9AA75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96A531F2-FD23-09B9-29CD-A33C6584024F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5AE434DB-CFE4-C90E-AF6C-6B0F0CA77CA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53CFE0FE-96C4-D252-2747-8ECC4746D7EA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48B7A9CB-F033-17DE-047E-1A855B60B35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9B1EFE0-B7E2-EF04-B507-575562B489D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383891A6-8994-371F-46EE-97AD0B29AA75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114E14E0-483C-A798-43B7-2C1CE7737A2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2CD9A51-BA72-87BC-CE16-F5CCB8748DE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7F548A86-8C4A-1117-DAEB-78A1F2B77E30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4995180E-E7DB-1FEB-9FB9-062662C9DDA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32169DB-B697-6923-1940-A71B6BAC318C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0ABD10E-D558-D4F8-4B01-89EA8CB3542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C2AD9DB-A806-BCB8-607C-507E301151CB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1F86E918-242D-A75B-F244-16345658D79D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2831E54-1578-ED8A-83B6-A364F352067C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A3960A0-A90E-FAAA-D907-0A8ECC9BF885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EBCDA3E1-EA95-5BF4-45C6-06CC1B1EB5ED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6C5C153-E980-23B2-DC4F-0776A361F25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6D77380-6923-FD59-2D9C-8022D7063C3A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7AA054A8-86B3-F62C-AB00-39D47C274B0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F7C88E02-16DC-65E0-CBB1-F9B65FB61179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AA15B29-CFB6-397C-304F-838ACB1FA68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9954DE1-C944-6D2B-03A5-1C2B8D93CD6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B0D3C0A-7AAB-2537-FB14-C26DD45CE9B8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1693A740-D19E-726D-4FE9-57B8943940A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741266C-146E-5EA2-F25E-622005C5292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77195F9-FFB7-2E90-E513-E1D6CD894BA1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D576870-60BC-4176-93B1-BCE5630E970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8D864620-50E1-DA35-C4DC-431AE64A132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45AAFFA3-2272-3AE9-4827-5426334B5DA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9202DE4-E999-4C23-1E81-3C81EA71AC11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FBC501A-753D-8AE6-76AF-B1AC9850CA2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D9466FAF-56EA-6066-4337-DF238F89328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20ADAECB-0E92-8FB5-C648-28344D8B8572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EFD8D88-8AD7-26C9-F40A-50DF3E2ACBF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4EC9413-194E-1AE5-C416-A92734B97FE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FB58A1BC-3969-6E16-938C-0A833D0F5A0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5F9A6D30-ED79-696B-CC14-4F5B8E67DB5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9921559-576C-9F24-B9D7-920CF3182D44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835F9C4-6E27-83EB-1F1D-7FF0BB7242B5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4F973A7-E7CB-3FCF-7D43-78C8EE481D3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9AD8B79-7CD8-C9E7-AC2B-F75BEC27DFD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6741E77-8402-BC1D-58CD-1770E4DA6FC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4A24F1A-53E9-9632-1B92-247A1E11C08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D3A528DD-FF76-EFAE-CA21-B96FB084DF65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FFED37E-F154-AEE3-240E-35465BEB24B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941AB5EB-EC9B-858C-C7BB-9F75C28F14DC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3968DC6-1932-B30A-0FBD-B1029F8EB87E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F43878E-8F46-1CA0-9052-EDECD4B1A98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D4CE9C1-1B21-AA42-4D95-531366CB1192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86B7C15-4D39-A768-6827-EBA47E01CA0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1679B30-186C-ED69-AE28-90F538ED64A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95B8253-3BA0-381D-8FA4-1A0FDAABD48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DE992C93-5EF1-CF62-F097-FD0521744072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3A2AC497-6A32-FF49-6479-C09F310EBE2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6AFD4C38-DCC6-185B-CA11-B403E9CE6FF0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B5125D8F-BC98-5932-C80F-46849DA0F96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A5D82C84-2095-C4D9-911D-CA95C9734AC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7E5CF85E-9599-9BA4-9519-9CAB3A67141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BA822E4-D864-D17E-7159-DFFB88B430C5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639DE91-1F0D-459A-CB1C-CE0EF594E34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814CDCE3-CA42-0F48-EBC4-D25C30A5740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40CB8D8-6D49-34F6-DD83-90A7FB9A91C2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433B45E-9DD0-4B0F-88FA-DEC6D6B5E87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4C0264A2-08BC-1858-46DF-5CC9D06C9377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64D8529-F499-68A5-06E4-19F5658E089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C827D203-9D93-298B-4E79-B367D3367167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E65431C-74FE-DDA6-F0BC-1314F727E8D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973FC61-FC1B-787D-979C-56EF82C05688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CDC342C-8667-BD38-2B02-556A3005F40A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3C46429-D0E0-930A-7B16-5777A03BA0A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11314A81-1E21-6185-8396-F8D642F5A66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00C58773-583A-C09C-E48E-F00C4091BC0E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CA904361-D69B-B6E1-63EA-CA4C157C5965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EBBB0D92-D3E2-904E-7DC6-8B1377A117A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8B1F2DE2-7416-CC72-3E05-F278331CBCF1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5263319D-1F81-3C61-F9DA-64EA6F3D20D1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FA696A3-94B3-A340-7277-C95FAE1A772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58BB318-4CFD-BB51-4258-19290C767A2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AD39391-6B00-31CA-222F-4190B6BC2BA6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8205AFB-CAF6-0F8E-A7B2-7442C287A1D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F6A8C977-CF79-B19D-FA99-FB810C464984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A1F99DF-46A7-8CB7-6B19-03F0EE342462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A0902D90-4E98-99FF-E98B-D562D2CC75C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22EAE8B5-129D-3690-0B0C-E45538CACB86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9EF1E7FD-D798-A2C1-5808-6CF83E083F96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338F781A-40B5-EE71-54D4-D3E0A0804E8E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61164EC0-F1DF-0F96-D1C5-F8DDC247163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C2281775-A9ED-B59A-00DA-C5A5D031A560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51FFB3F-2F9A-2470-CF9D-B335C4A826F2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1704C73-ED26-2366-A9A7-43D7CBA7BA5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2C4F047-C109-3131-191B-C1175B0DCD17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B03DF64-36EA-1711-CD8E-A2C4C16B2D53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B6F0E0A-D831-BE25-8A84-E687ED82106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2D115A6-1950-245C-6756-FC221EAC51F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3D0BEA6-BCF9-2222-4CBE-8B96EF5F414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067D2474-8500-38C6-49F5-9607E7C6737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8BA1001-0430-3172-5902-F64B1E87B56A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9490ABA-13CB-0102-572C-D738A2D5A9A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53EBECD0-2D4C-0626-6800-C136A755098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261A2FE-7834-06B4-6DAC-130977E3C648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3847F73-FDC7-7C76-4102-C0CC737D5ACA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1A2F045-9710-EAC0-270A-BD7971492EE0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E70463FA-0BDF-00D0-7289-F450F5CE8E7A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253FCC8-563D-868A-B66F-A60AC0B0BB5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C5989B29-B2AF-CDEE-C80D-07DCC101CFB3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69E63AC-0687-81F4-9216-A5F6F4437326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846BE89-6F13-6D51-9A03-7974B911A23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720FBEBB-04D0-D1C2-BE02-7EA944FAB8A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99FA59FE-4EAA-8601-0D20-4B490BD7CEDC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79FDCD4C-C1BB-EBFC-404E-8185C92BCBA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2A6268F-A59C-C6CA-8227-DECE998B591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007C411-0B23-98F7-116F-E1BA1521D72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0F1F7F5C-6E0D-8B9B-8EF1-60FE1732F17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C00610A5-B017-3804-596C-5D827F197F4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131C54E-70E1-7F87-5EC0-6BF5BDCD025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F110A021-8B45-99F8-4C1C-66C8E363F89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BFBEA8B9-3A7B-F9E7-3D25-F37B4C12A60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592EC2F-0240-DC50-DC2C-3C9BF8BFA0B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EEE91EC-6584-AF51-49C5-5655E5ACAC6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2CB6EF51-CE32-74E5-9055-38B5B0A72421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EAC61CC-FA37-7FAD-CEC2-8506401D027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F587E6CC-47E1-283D-319D-353BCAB71D2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B20C143A-4D73-50A7-00E0-026BDFA4AC90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0950C87-1284-4768-0554-BE27610E475E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C46C889-459B-9316-B002-0DB39D91DC69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E9DCF37-1FD8-B7CF-7D75-8EED5323B549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55F8952B-50EC-BC77-68CD-66CD782A9EC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06A697DB-A72C-7CFD-BC90-7E10DB28A6E8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70B63EE7-9DFB-0021-5850-7153A9B1950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30F5EA5-BEF2-AA8F-90CD-01042998C2B7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D701EF57-983B-AB6B-5F34-AAA50D40649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1186173-580B-D6FF-5EDA-8CD7D1039B9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9468CE42-2BDB-0DE2-32FD-802B82ED0510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457487CC-9440-52AD-6DC7-E47C6E02E765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994152F0-BC09-93D9-B1E1-709AFB449D2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ABEA4BC-688D-CC6E-31CC-6C940EADC4E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21DEDCED-2243-B66D-C178-EB183699E57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E23E6DB7-2CAD-0366-5A82-BBA462D5BB9A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C8E2A3B-FE19-8CDC-EA19-02A1BC67F2A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E84467D0-92AB-C102-3768-426CE983F6B8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5A854B91-8486-F1A2-0640-3F1B983F28F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912B89E-C186-30B8-F51F-4969002B324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D7371894-A62F-A27D-6289-20FB989570B5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F5164DC1-C827-CC46-3B49-4E1D30BB78D4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E7DBC86-55FA-797C-B01F-83B4FEDF14C6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DF58379-345A-E66A-C004-9470DCF7057C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8F6E1E8-A9C9-8070-F647-D1280FDCFD8E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0C47F89-F015-4C21-CA4E-C60B90793A8C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C9F5E8A-5DB1-9BE6-0AD6-D1E79D791BC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81D1D2D-3005-A78C-1963-75100C1E374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301B48B-D9D9-7B87-8DBE-2AAEC548CFC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C89BC6D0-E50C-2528-CC9D-9F0AAC404A3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CD804C87-DB7D-9605-167E-313AC7C0DE1D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6988DE9-E0F9-0D76-7F58-A5BBB7613956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0449937-1E33-DA45-07A2-CCE6ED0C9DA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C11B8D2-452C-2498-251A-1AE539EC127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ABCC3B5A-4375-4D6E-6AAE-B566DBF8E6C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CFF6AEB-6C09-147F-1DB8-FE93D5EA44C5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D66E5F7-3A0D-2827-D2C1-C64FB8E60CE2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2F68C20-BC4D-C05A-87AC-2DFF75AF3B1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7956F45-5292-2DC3-0077-C416EFC42A25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862E4F62-66D6-AA01-1421-4EC0FDC12FF8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3831E39E-D12B-4C4A-2068-E01B3FFF9D9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8C61DABB-04DD-D463-4131-7F1F7298E75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5E3A9A7-5F24-9252-8E12-0F4786C99395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CE5D7B5A-3C20-0A31-14BC-228B3552276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3D6DA2E-5C64-B9A9-882B-05886310C12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D6E20C8F-2CFF-CB9D-ED9E-78EF6CFA9496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8FD66CCF-AC52-8438-7B92-EFD5EDFDF2D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7545262-74B9-415E-9FE2-E5E918089B9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5E8FE55-2576-0407-BF5C-A0359DD485C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0EA13068-C1B5-C408-5A8F-0CB0466D519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EF35F67E-9513-6DBA-638C-58A86F2C6812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0D7897A-D78D-F6B2-A9C8-322495F97692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8E53C724-085C-58E9-FD25-518479F1AF6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F32AD1FB-33E4-EBDD-2063-2F35F8586E4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8CA6355F-F282-D025-0B8D-4975A1E18945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68598E9E-CE14-3F9F-8657-492378796ED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DEA848D-F275-C805-8F66-C458059E8D3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D3D7DB5-5111-D45A-D07C-7790875C4EE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8E6D05C3-7E04-F2D0-592E-41C2B35FB22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7FEBD0F-25E3-B1AF-6172-569A79C1B70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64B10989-B6F7-ABE3-B4AB-57A4F1363202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45B9CAE4-72A7-0943-C675-F162AB158189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BFE7820-25DE-5BD1-07C6-DBC047F40F6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0619B5D-DE59-B050-0D75-7E8F78D07849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320B6216-B202-1C6D-F826-CD21F81CCC87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8DC77F2D-A907-BAE6-1448-50D76A013AD3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A7AC0E5C-E6E1-6C95-027B-AE716D9AFA00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411B91C9-2F03-CD54-45B6-514B6777840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8A004AC-1006-5739-3D8D-ADEB08BB10FD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539DB913-2212-4B5A-7345-848E321E336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6953E560-C180-7EB7-81E1-6FDD18E2A0C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6F205842-56DD-FE89-B3A3-114CE3172A93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531E7655-E760-CB8A-3ADC-4CE97AE8CF33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AD99CF7-378A-D561-8E58-14AC6938BE4B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D470829A-D878-7496-1A6D-D0D2B05AADC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2FD548A4-5A20-62A3-7289-35EB1A03BA0D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E44DE56-114E-2F70-A07B-CFCA823C4856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8AD2D9C-5469-34E1-DCF8-F920367D3AA0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32B29C8-488A-0951-5946-241CA174D1C5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B0965F4-F25A-EAAE-B204-97C94C2D078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9B823CA-8A85-E57D-930D-0FF1D962E68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C61D307-EE7A-8A06-95FD-C03E411A47BD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2BFB348-A8A8-5B23-B0AF-E0A945BAB370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5857C5A3-AAA8-6F82-48FC-D68322B9AEC0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1096AF9E-6236-F17B-57FB-54F93222F90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4EAB2F5B-FDBA-5EAD-7D01-92DC1C39FCC3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E73F745B-F76F-3987-3A66-FD716E778AB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A83B077-8FB8-6F6C-E0C5-3B6FCAE8887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80DE3EC0-618B-46B3-A38E-3C9188B806C6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E3ABC9C-205E-B72F-3728-9A7F068598E7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8AF6E754-18DC-28A5-4EC0-6395A5B3CC6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196C787-415E-89A8-B0E3-D5B7BE3BA7B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B5E6CB1-71A9-D519-1A45-5AD3E3046FAB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7FE7A3C3-CC6B-50EB-9802-CB39F0027D9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405BEF89-1BF9-8EF2-C01C-C586717D0375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DC878EDD-75A3-11B3-EF36-C2E83BDDBEB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F3476588-36FE-D8F3-5B30-2D37682380CD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CE9DFD42-1E01-5F57-81B3-C151977C18E4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BDC0268-71C1-DB95-E9B0-0392036037D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CE1A44E-4455-9F86-7B95-6811D564CCB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46DB643-555B-74E3-33AC-DF7668F9CCB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9FBA8F99-2A4F-170B-164A-8F05A4297910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BC984840-4F02-DE7D-FB7A-88ED32078A4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AC3363D9-CC6C-9837-E997-BC295391B8C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E79E71A5-C69F-64C9-0E0E-EC3AD116751B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61886A5-3302-35AC-2CED-4CFA70CE885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08DE892-E8C4-72AF-9660-D5636308B5C6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16CDF3E-DFD4-AB68-8288-24A1EA883B6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CCD199AE-2398-0BB9-2677-626CCD60699A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42B12CC-DDCA-9BFB-5933-2DB66E24CF77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87561350-04D5-4EA9-D7F9-87151D307AF3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5C9A235-F1DF-0847-1391-EA9F5D7A1A2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5161CF86-5979-FBAE-6014-F7FFEEF45858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B53028EA-896E-049B-6900-CFE4476C473E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F8265B52-E3FA-BA79-EC2B-89FFCD8AF5C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BF95D28-A67C-4BE0-69ED-173170E2347D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8CE30A6-0B1C-C71A-35C8-CEA9B36B126A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8082B042-E73A-E176-A26A-0BD0DC766DB9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BF9870BD-C171-7818-25C4-348E26414B90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A3B2D57-92CB-6DD7-EFCD-AFC52AAFDED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D81DCF3C-BAC6-2EEF-3930-B11D53512B83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D57704C-5B0D-6F64-5642-56B41E0A579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8705DAC3-652C-33DD-3515-806A8A203E5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52D4666-FCE1-3E5D-18C6-FEF42C79510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4A8D41B-A17B-60CE-A2FB-04B6AE8EFA9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7399429" cy="1071622"/>
          </a:xfrm>
        </p:spPr>
        <p:txBody>
          <a:bodyPr/>
          <a:lstStyle/>
          <a:p>
            <a:r>
              <a:rPr lang="uk-UA" dirty="0"/>
              <a:t>Вступ до теми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811514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2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586662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Провести огляд принципів, практики та завдань інспекції праці, а також міжнародних трудових норм із цього предмета</a:t>
            </a:r>
            <a:endParaRPr lang="uk-UA" altLang="zh-CN" sz="2400" b="0" dirty="0">
              <a:solidFill>
                <a:srgbClr val="002060"/>
              </a:solidFill>
              <a:ea typeface="宋体" panose="02010600030101010101" pitchFamily="2" charset="-122"/>
            </a:endParaRPr>
          </a:p>
          <a:p>
            <a:endParaRPr lang="es-ES" altLang="en-US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Завдання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848022" cy="3937289"/>
          </a:xfrm>
        </p:spPr>
        <p:txBody>
          <a:bodyPr/>
          <a:lstStyle/>
          <a:p>
            <a:pPr lvl="2" algn="just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Стисло описати історичний розвиток інспекції праці та основні міжнародні трудові норми з цього предмета</a:t>
            </a:r>
            <a:endParaRPr lang="en-US" sz="2000" dirty="0">
              <a:solidFill>
                <a:srgbClr val="002060"/>
              </a:solidFill>
            </a:endParaRPr>
          </a:p>
          <a:p>
            <a:pPr lvl="2" algn="just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Р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оз’яснити головне призначення і функції інспекції праці та можливі способи їхнього виконання</a:t>
            </a:r>
            <a:endParaRPr lang="en-US" sz="2000" dirty="0">
              <a:solidFill>
                <a:srgbClr val="002060"/>
              </a:solidFill>
            </a:endParaRPr>
          </a:p>
          <a:p>
            <a:pPr lvl="2" algn="just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Описати статус, ресурси, повноваження та обов’язки, що їх інспектори праці потребують для ефективного виконання своїх функцій</a:t>
            </a:r>
            <a:endParaRPr lang="en-US" sz="2000" dirty="0">
              <a:solidFill>
                <a:srgbClr val="002060"/>
              </a:solidFill>
            </a:endParaRPr>
          </a:p>
          <a:p>
            <a:pPr lvl="2" algn="just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Проаналізувати нові тенденції в питаннях праці й соціальних питаннях, а також проблеми, що їх вони створюють для інспекції праці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Зміст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Інспекція праці: коротка історія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Система інспекції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Принципи інспекції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Статус інспекторів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Сучасні виклики для інспекції праці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44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altLang="en-US" dirty="0"/>
              <a:t>1. </a:t>
            </a:r>
            <a:r>
              <a:rPr lang="uk-UA" altLang="en-US" dirty="0"/>
              <a:t>Інспекція праці: коротка історія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33346813-9063-EE43-8EC2-6BB8B7B5AE2A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 err="1"/>
              <a:t>МТН</a:t>
            </a:r>
            <a:r>
              <a:rPr lang="uk-UA" altLang="ja-JP" sz="2200" dirty="0"/>
              <a:t> з інспекції праці</a:t>
            </a:r>
            <a:endParaRPr lang="it-IT" sz="2200" dirty="0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C4802AA-CC2C-9B48-B450-FFD5C4962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7" y="2545975"/>
            <a:ext cx="11540097" cy="4096871"/>
          </a:xfrm>
        </p:spPr>
        <p:txBody>
          <a:bodyPr/>
          <a:lstStyle/>
          <a:p>
            <a:r>
              <a:rPr lang="uk-UA" b="0" dirty="0">
                <a:solidFill>
                  <a:schemeClr val="tx1"/>
                </a:solidFill>
              </a:rPr>
              <a:t>Конвенції з питань урядування та супутні документи</a:t>
            </a:r>
            <a:r>
              <a:rPr lang="it-IT" b="0" dirty="0">
                <a:solidFill>
                  <a:schemeClr val="tx1"/>
                </a:solidFill>
              </a:rPr>
              <a:t>: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Конвенція 1947 р. про інспекцію праці (№ 81)</a:t>
            </a:r>
            <a:endParaRPr lang="it-IT" dirty="0">
              <a:solidFill>
                <a:srgbClr val="002060"/>
              </a:solidFill>
            </a:endParaRP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Протокол 1995 р. до Конвенції 1947 р. про інспекцію праці (№ 81)</a:t>
            </a:r>
            <a:endParaRPr lang="it-IT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Рекомендація 1947 р. щодо інспекції праці (№ 81)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Конвенція 1969 р. про інспекцію праці в сільському господарстві (№ 129)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Рекомендація 1969 р. щодо інспекції праці в сільському господарстві (№ 133)</a:t>
            </a:r>
            <a:endParaRPr lang="it-IT" dirty="0"/>
          </a:p>
          <a:p>
            <a:pPr>
              <a:spcBef>
                <a:spcPts val="1200"/>
              </a:spcBef>
            </a:pPr>
            <a:r>
              <a:rPr lang="uk-UA" b="0" dirty="0">
                <a:solidFill>
                  <a:schemeClr val="tx1"/>
                </a:solidFill>
              </a:rPr>
              <a:t>Інші документи</a:t>
            </a:r>
            <a:r>
              <a:rPr lang="it-IT" b="0" dirty="0">
                <a:solidFill>
                  <a:schemeClr val="tx1"/>
                </a:solidFill>
              </a:rPr>
              <a:t>: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Рекомендація 1923 р. щодо інспекції праці (№ 20)</a:t>
            </a:r>
            <a:endParaRPr lang="it-IT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Рекомендація 1947 р. щодо інспекції праці на гірничопромислових і транспортних підприємствах (№ 82)</a:t>
            </a:r>
            <a:endParaRPr lang="it-IT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dirty="0"/>
              <a:t>Конвенція 1947 р. про інспекцію праці на територіях за межами метрополії (№ 85</a:t>
            </a:r>
            <a:r>
              <a:rPr lang="it-IT" dirty="0"/>
              <a:t>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092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18420"/>
            <a:ext cx="10756582" cy="295286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 застосування правових норм у галузі умов праці та охорони працівників під час їхньої роботи (…)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 роботодавців і працівників технічною інформацією та консультаціями щодо найефективніших засобів дотримання правових норм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Доведення до відома компетентного органу влади інформації про недоліки або зловживання, які не підпадають під дію чинних правових норм</a:t>
            </a:r>
          </a:p>
          <a:p>
            <a:pPr lvl="3"/>
            <a:endParaRPr lang="en-US" sz="16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265CBD6-737F-994C-A67B-22A57F861F6A}"/>
              </a:ext>
            </a:extLst>
          </p:cNvPr>
          <p:cNvSpPr/>
          <p:nvPr/>
        </p:nvSpPr>
        <p:spPr>
          <a:xfrm>
            <a:off x="7645940" y="5187518"/>
            <a:ext cx="4055521" cy="7463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r">
              <a:lnSpc>
                <a:spcPct val="90000"/>
              </a:lnSpc>
              <a:spcBef>
                <a:spcPct val="30000"/>
              </a:spcBef>
            </a:pPr>
            <a:r>
              <a:rPr lang="uk-UA" altLang="en-US" sz="2000" i="1" dirty="0"/>
              <a:t>Стаття 3(1) Конвенції № 81</a:t>
            </a:r>
            <a:endParaRPr lang="en-US" altLang="en-US" sz="2000" i="1" dirty="0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ja-JP" sz="2200" dirty="0"/>
              <a:t>Головні завдання інспекції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7" y="2481942"/>
            <a:ext cx="10832459" cy="4259325"/>
          </a:xfrm>
        </p:spPr>
        <p:txBody>
          <a:bodyPr/>
          <a:lstStyle/>
          <a:p>
            <a:pPr marL="0" lvl="2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uk-UA" dirty="0"/>
              <a:t>У</a:t>
            </a:r>
            <a:r>
              <a:rPr lang="uk-UA" sz="18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сі аспекти законодавства, що стосуються умов праці й захисту працівників, визначених національним законодавством, як-от: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безпека та здоров’я на роботі, зокрема запобігання нещасним випадкам на роботі та професійним захворюванням і проведення відповідних розслідувань, а також забезпечення побутових потреб</a:t>
            </a:r>
            <a:endParaRPr lang="en-US" dirty="0">
              <a:solidFill>
                <a:srgbClr val="002060"/>
              </a:solidFill>
            </a:endParaRPr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dirty="0"/>
              <a:t>заробітна плата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робочий час і понаднормова робота, вихідні дні та періоди відпочинку, зокрема відпустка у зв’язку з хворобою й відпустка у зв’язку з вагітністю та пологами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основні принципи та права у сфері праці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dirty="0"/>
              <a:t>трудові відносини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реєстрація у системі соціального забезпечення і відповідні внески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використання праці жінок, дітей, молодих людей та інших працівників з особливими потребами (зокрема осіб з інвалідністю)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r>
              <a:rPr lang="uk-UA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 виконання колективних договорів та угод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Сфера дії інспекції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772953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47666"/>
            <a:ext cx="11030902" cy="3700882"/>
          </a:xfrm>
        </p:spPr>
        <p:txBody>
          <a:bodyPr/>
          <a:lstStyle/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Інспекцію праці слід відрізняти від правосуддя в галузі праці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Суперечки про права слід відрізняти від суперечок про інтереси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Інспекцію праці слід відрізняти від технічної інспекції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Інспекцію праці слід відрізняти від аудиту/моніторингу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Уточнення функцій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704318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Центральний орган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Централізація та децентралізація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Системи загального профілю та спеціалізовані системи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Сфера діяльності чи галузь промисловості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Тематика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Географічна/адміністративна сфера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Структура та організація системи інспекції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697801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9752688" cy="3814354"/>
          </a:xfrm>
        </p:spPr>
        <p:txBody>
          <a:bodyPr/>
          <a:lstStyle/>
          <a:p>
            <a:pPr marL="0" lvl="2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uk-UA" sz="2000" b="1" dirty="0"/>
              <a:t>Інтегрований підхід</a:t>
            </a:r>
            <a:endParaRPr lang="en-US" sz="2000" b="1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Один інспектор (загального профілю) належної кваліфікації зазвичай розглядає всі поточні, базові, нескладні питання БЗР (переважну більшість таких питань). Цей підхід називають «єдиним вікном», або «багатопрофільною системою»:                                      </a:t>
            </a:r>
            <a:r>
              <a:rPr lang="uk-UA" sz="2000" b="1" dirty="0"/>
              <a:t>один інспектор – одне підприємство</a:t>
            </a:r>
            <a:endParaRPr lang="en-US" sz="2000" b="1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Цю систему підтримує коло спеціалістів, яким інспектори загального профілю передають складніші справи</a:t>
            </a:r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Інспектори загального профілю – інспектори, які знають дещо про все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Спеціалісти – фахівці, які знають усе про дещо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Структура та організація системи інспекції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994653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Система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Забезпечення належного застосування чинного трудового законодавства </a:t>
            </a:r>
            <a:b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 робочих місцях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Ефективний захист прав працівників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Усунення дисбалансу між повноваженнями роботодавців і працівників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Соціальна функція інспекції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336555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Принципи інспекції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7D5A38BE-BDC1-63A1-C55C-CD6D913829B1}"/>
              </a:ext>
            </a:extLst>
          </p:cNvPr>
          <p:cNvGrpSpPr/>
          <p:nvPr/>
        </p:nvGrpSpPr>
        <p:grpSpPr>
          <a:xfrm>
            <a:off x="1400726" y="3053977"/>
            <a:ext cx="9390549" cy="1702985"/>
            <a:chOff x="1432540" y="2938230"/>
            <a:chExt cx="9390549" cy="1702985"/>
          </a:xfrm>
        </p:grpSpPr>
        <p:sp>
          <p:nvSpPr>
            <p:cNvPr id="8" name="Rettangolo 7">
              <a:extLst>
                <a:ext uri="{FF2B5EF4-FFF2-40B4-BE49-F238E27FC236}">
                  <a16:creationId xmlns:a16="http://schemas.microsoft.com/office/drawing/2014/main" id="{1E4DDF5F-7215-DC43-92EB-04C1C0725ACB}"/>
                </a:ext>
              </a:extLst>
            </p:cNvPr>
            <p:cNvSpPr/>
            <p:nvPr/>
          </p:nvSpPr>
          <p:spPr>
            <a:xfrm>
              <a:off x="1432540" y="2938230"/>
              <a:ext cx="2880000" cy="72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uk-UA" altLang="en-US" sz="2400" dirty="0"/>
                <a:t>Незалежність</a:t>
              </a:r>
              <a:endParaRPr lang="en-US" altLang="en-US" sz="2400" dirty="0"/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625DD749-3876-CF4F-9021-4C005B51A3B3}"/>
                </a:ext>
              </a:extLst>
            </p:cNvPr>
            <p:cNvSpPr/>
            <p:nvPr/>
          </p:nvSpPr>
          <p:spPr>
            <a:xfrm>
              <a:off x="4656000" y="2938230"/>
              <a:ext cx="2880000" cy="72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uk-UA" altLang="zh-CN" sz="2400" dirty="0">
                  <a:ea typeface="宋体" panose="02010600030101010101" pitchFamily="2" charset="-122"/>
                </a:rPr>
                <a:t>Партнерство</a:t>
              </a:r>
              <a:endParaRPr lang="en-GB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5726C3CE-8708-BF43-A735-E4A98055FA84}"/>
                </a:ext>
              </a:extLst>
            </p:cNvPr>
            <p:cNvSpPr/>
            <p:nvPr/>
          </p:nvSpPr>
          <p:spPr>
            <a:xfrm>
              <a:off x="7943089" y="2938230"/>
              <a:ext cx="2880000" cy="72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uk-UA" altLang="zh-CN" sz="2400" dirty="0">
                  <a:ea typeface="宋体" panose="02010600030101010101" pitchFamily="2" charset="-122"/>
                </a:rPr>
                <a:t>Співпраця</a:t>
              </a:r>
              <a:endParaRPr lang="en-GB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E20F7012-E9CA-8841-A61E-33A123C0953B}"/>
                </a:ext>
              </a:extLst>
            </p:cNvPr>
            <p:cNvSpPr/>
            <p:nvPr/>
          </p:nvSpPr>
          <p:spPr>
            <a:xfrm>
              <a:off x="2990007" y="3921215"/>
              <a:ext cx="2880000" cy="72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uk-UA" altLang="zh-CN" sz="2400" dirty="0">
                  <a:ea typeface="宋体" panose="02010600030101010101" pitchFamily="2" charset="-122"/>
                </a:rPr>
                <a:t>Запобігання</a:t>
              </a:r>
              <a:endParaRPr lang="en-GB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0F43B08F-0C1F-4640-8FBF-14B10FF2076C}"/>
                </a:ext>
              </a:extLst>
            </p:cNvPr>
            <p:cNvSpPr/>
            <p:nvPr/>
          </p:nvSpPr>
          <p:spPr>
            <a:xfrm>
              <a:off x="6303601" y="3921215"/>
              <a:ext cx="2880000" cy="720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lnSpc>
                  <a:spcPct val="90000"/>
                </a:lnSpc>
                <a:spcBef>
                  <a:spcPct val="30000"/>
                </a:spcBef>
              </a:pPr>
              <a:r>
                <a:rPr lang="uk-UA" altLang="zh-CN" sz="2400" dirty="0">
                  <a:ea typeface="宋体" panose="02010600030101010101" pitchFamily="2" charset="-122"/>
                </a:rPr>
                <a:t>Універсальність</a:t>
              </a:r>
              <a:endParaRPr lang="en-US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89963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ru-RU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Державні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службовці, чия зайнятість забезпечена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Набираються виключно з огляду на їхню кваліфікацію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(з дотриманням ґендерної рівності)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Мають відповідну підготовку й отримують необхідні інструкції, інформацію </a:t>
            </a:r>
            <a:b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</a:b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та/або підтримку для виконання своїх обов’язків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Компетентні у виконанні своїх обов’язків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Неупереджені та незалежні від змін в уряді та небажаного зовнішнього впливу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Умови роботи інспекторів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682957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Важливість обов’язків, які мають виконувати інспектори, зокрема:</a:t>
            </a:r>
            <a:endParaRPr lang="en-US" sz="2400" dirty="0"/>
          </a:p>
          <a:p>
            <a:pPr marL="579438" lvl="2" indent="-2428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кількість, тип, розмір і розташування підприємств, які підлягають інспектуванню </a:t>
            </a:r>
          </a:p>
          <a:p>
            <a:pPr marL="579438" lvl="2" indent="-2428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чисельність та категорії працівників, зайнятих на цих підприємствах </a:t>
            </a:r>
          </a:p>
          <a:p>
            <a:pPr marL="579438" lvl="2" indent="-2428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кількість та складність правових норм, застосування яких слід забезпечити </a:t>
            </a:r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Матеріальні засоби, надані у розпорядження інспекторів</a:t>
            </a:r>
            <a:endParaRPr lang="en-US" sz="20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/>
              <a:t>Практичні умови інспекційних відвідувань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Критерії визначення кількості інспекторів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05322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Наглядові повноваження: зокрема право безперешкодного проходу без попереднього повідомлення на об’єкти, які підлягають інспектуванню, і право на безперешкодне інспектування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Приписувальні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повноваження: внесення приписів щодо вжиття необхідних заходів для усунення недоліків згідно із законодавством про працю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000" dirty="0" err="1">
                <a:latin typeface="Arial" panose="020B0604020202020204" pitchFamily="34" charset="0"/>
                <a:ea typeface="Calibri" panose="020F0502020204030204" pitchFamily="34" charset="0"/>
              </a:rPr>
              <a:t>С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анкційні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повноваження, а саме право вживати юридичних заходів щодо носіїв обов’язків, які не дотримуються законодавства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Повноваження інспекторів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124047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1030902" cy="3814354"/>
          </a:xfrm>
        </p:spPr>
        <p:txBody>
          <a:bodyPr/>
          <a:lstStyle/>
          <a:p>
            <a:pPr marL="0" lvl="2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uk-UA" sz="2000" dirty="0"/>
              <a:t>Стаття 12 Конвенції № 81:</a:t>
            </a:r>
            <a:endParaRPr lang="en-US" sz="2000" dirty="0"/>
          </a:p>
          <a:p>
            <a:pPr marL="457200" lvl="2" indent="-45720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alphaLcParenR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безперешкодно, без попереднього повідомлення і в будь-яку годину доби проходити на будь-яке підприємство, яке підлягає інспекції</a:t>
            </a:r>
            <a:endParaRPr lang="en-US" sz="2400" dirty="0"/>
          </a:p>
          <a:p>
            <a:pPr marL="457200" lvl="2" indent="-45720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alphaLcParenR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проходити в денний час до будь-яких приміщень, які вони мають достатні підстави вважати такими, що підлягають інспекції</a:t>
            </a:r>
            <a:endParaRPr lang="en-US" sz="2400" dirty="0"/>
          </a:p>
          <a:p>
            <a:pPr marL="457200" lvl="2" indent="-45720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alphaLcParenR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здійснювати будь-який огляд, перевірку чи розслідування, які вони можуть вважати необхідними для того, щоб переконатися в тому, що правових норм суворо дотримуються (…)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Наглядові повноваження інспекторів праці</a:t>
            </a:r>
            <a:r>
              <a:rPr lang="en-US" altLang="en-US" sz="2200" dirty="0"/>
              <a:t> (</a:t>
            </a:r>
            <a:r>
              <a:rPr lang="en-US" altLang="en-US" sz="2200" dirty="0" err="1"/>
              <a:t>i</a:t>
            </a:r>
            <a:r>
              <a:rPr lang="en-US" altLang="en-US" sz="2200" dirty="0"/>
              <a:t>)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779803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0852652" cy="3814354"/>
          </a:xfrm>
        </p:spPr>
        <p:txBody>
          <a:bodyPr/>
          <a:lstStyle/>
          <a:p>
            <a:pPr marL="0" lvl="2" indent="0">
              <a:spcBef>
                <a:spcPts val="900"/>
              </a:spcBef>
              <a:spcAft>
                <a:spcPts val="900"/>
              </a:spcAft>
              <a:buNone/>
            </a:pPr>
            <a:r>
              <a:rPr lang="uk-UA" sz="2000" dirty="0"/>
              <a:t>Стаття 12 Конвенції № 81 (продовження):</a:t>
            </a:r>
            <a:endParaRPr lang="en-US" altLang="en-US" sz="2000" dirty="0"/>
          </a:p>
          <a:p>
            <a:pPr marL="514350" lvl="2" indent="-51435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romanUcPeriod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Допитувати роботодавця або персонал підприємства</a:t>
            </a:r>
            <a:endParaRPr lang="en-US" sz="2400" dirty="0"/>
          </a:p>
          <a:p>
            <a:pPr marL="514350" lvl="2" indent="-51435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romanUcPeriod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Вимагати надання документів, ведення яких приписано національним законодавством, і знімати копії з таких документів</a:t>
            </a:r>
            <a:endParaRPr lang="en-US" sz="2400" dirty="0"/>
          </a:p>
          <a:p>
            <a:pPr marL="514350" lvl="2" indent="-51435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romanUcPeriod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Зобов’язувати вивішувати оголошення</a:t>
            </a:r>
            <a:endParaRPr lang="en-US" sz="2400" dirty="0"/>
          </a:p>
          <a:p>
            <a:pPr marL="514350" lvl="2" indent="-514350">
              <a:spcBef>
                <a:spcPts val="900"/>
              </a:spcBef>
              <a:spcAft>
                <a:spcPts val="900"/>
              </a:spcAft>
              <a:buSzPct val="100000"/>
              <a:buFont typeface="+mj-lt"/>
              <a:buAutoNum type="romanUcPeriod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Вилучати або забирати із собою для аналізу зразки матеріалів і речовин, які використовуються або оброблюються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Наглядові повноваження інспекторів праці</a:t>
            </a:r>
            <a:r>
              <a:rPr lang="en-US" altLang="en-US" sz="2200" dirty="0"/>
              <a:t> (</a:t>
            </a:r>
            <a:r>
              <a:rPr lang="uk-UA" altLang="en-US" sz="2200" dirty="0" err="1"/>
              <a:t>іі</a:t>
            </a:r>
            <a:r>
              <a:rPr lang="en-US" altLang="en-US" sz="2200" dirty="0"/>
              <a:t>)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4058866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07771"/>
            <a:ext cx="10787062" cy="3370217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Віддавати законні накази й вимагати вжиття заходів, потрібних для усунення порушення законодавства (…) у встановлений ним термін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Вимагати негайного вжиття коригувальних заходів або негайного припинення діяльності підприємства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Застосовувати санкції та штрафи або пропонувати компетентному органові розпочати процедуру застосування санкцій та штрафів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Bef>
                <a:spcPts val="900"/>
              </a:spcBef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Ухвалювати в кожному випадку рішення щодо того, чи слід робити попередження або давати поради або ж порушувати чи рекомендувати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порушити правозастосовне провадження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884747"/>
            <a:ext cx="9167269" cy="49868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Наглядові повноваження інспекторів праці</a:t>
            </a:r>
            <a:r>
              <a:rPr lang="en-US" altLang="en-US" sz="2200" dirty="0"/>
              <a:t> (</a:t>
            </a:r>
            <a:r>
              <a:rPr lang="uk-UA" altLang="en-US" sz="2200" dirty="0" err="1"/>
              <a:t>ііі</a:t>
            </a:r>
            <a:r>
              <a:rPr lang="en-US" altLang="en-US" sz="2200" dirty="0"/>
              <a:t>)</a:t>
            </a:r>
            <a:endParaRPr lang="it-IT" sz="22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E5FC8E3-A4D1-3F40-B34A-DD138C0E340A}"/>
              </a:ext>
            </a:extLst>
          </p:cNvPr>
          <p:cNvSpPr/>
          <p:nvPr/>
        </p:nvSpPr>
        <p:spPr>
          <a:xfrm>
            <a:off x="1877598" y="5808230"/>
            <a:ext cx="8436804" cy="585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US" sz="2800" dirty="0">
                <a:ea typeface="宋体" panose="02010600030101010101" pitchFamily="2" charset="-122"/>
              </a:rPr>
              <a:t>Презумпція </a:t>
            </a:r>
            <a:r>
              <a:rPr lang="uk-UA" altLang="en-US" sz="2800" b="1" dirty="0">
                <a:ea typeface="宋体" panose="02010600030101010101" pitchFamily="2" charset="-122"/>
              </a:rPr>
              <a:t>визначеності та достовірності</a:t>
            </a:r>
            <a:endParaRPr lang="it-IT" altLang="en-US" sz="2800" b="1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8420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0741569" cy="2938558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Неупередженість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Збереження професійної таємниці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Конфіденційність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Обов’язки інспекторів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628891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Статус інспекторів праці</a:t>
            </a:r>
            <a:br>
              <a:rPr lang="en-US" altLang="en-US" dirty="0"/>
            </a:b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970922"/>
            <a:ext cx="5247789" cy="3252457"/>
          </a:xfrm>
        </p:spPr>
        <p:txBody>
          <a:bodyPr/>
          <a:lstStyle/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Соціальна прихильність</a:t>
            </a:r>
            <a:r>
              <a:rPr lang="en-US" sz="2000" dirty="0"/>
              <a:t> 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Відданість державній службі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Старанність і ефективність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Відповідальність і належна дбайливість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Авторитетність і надійність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Чесність і справедливість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Люб’язність і повага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Об’єктивність, неупередженість і нейтральність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 err="1"/>
              <a:t>Емоційно</a:t>
            </a:r>
            <a:r>
              <a:rPr lang="uk-UA" altLang="en-US" sz="2200" dirty="0"/>
              <a:t>-оціночна характеристика інспекторів праці</a:t>
            </a:r>
            <a:endParaRPr lang="it-IT" sz="22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EF90F56-123A-2844-8FDF-997C0498AB77}"/>
              </a:ext>
            </a:extLst>
          </p:cNvPr>
          <p:cNvSpPr/>
          <p:nvPr/>
        </p:nvSpPr>
        <p:spPr>
          <a:xfrm>
            <a:off x="374653" y="2466411"/>
            <a:ext cx="29063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spcAft>
                <a:spcPct val="0"/>
              </a:spcAft>
            </a:pPr>
            <a:r>
              <a:rPr lang="uk-UA" altLang="en-US" sz="2000" b="1" dirty="0">
                <a:cs typeface="Microsoft Sans Serif" panose="020B0604020202020204" pitchFamily="34" charset="0"/>
              </a:rPr>
              <a:t>Цінності та принципи</a:t>
            </a:r>
            <a:endParaRPr lang="en-US" altLang="en-US" sz="2000" b="1" dirty="0">
              <a:cs typeface="Microsoft Sans Serif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33061C6-3A24-B04D-8CCB-24A7F34B280D}"/>
              </a:ext>
            </a:extLst>
          </p:cNvPr>
          <p:cNvSpPr txBox="1">
            <a:spLocks/>
          </p:cNvSpPr>
          <p:nvPr/>
        </p:nvSpPr>
        <p:spPr>
          <a:xfrm>
            <a:off x="5951984" y="2970922"/>
            <a:ext cx="4845737" cy="32524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Конфіденційність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Доступність, прозорість і відкритість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Економність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Зразкова та етична поведінка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Повага до закону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Повага до людей</a:t>
            </a:r>
            <a:endParaRPr lang="en-US" sz="2000" dirty="0"/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uk-UA" sz="2000" dirty="0"/>
              <a:t>Відсутність культурних і ґендерних упереджень у поведінці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2420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233943"/>
            <a:ext cx="11030902" cy="3814354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Зміни в економічній ситуації та соціальній структурі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Зміни в структурі промисловості та організації праці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Зміни в соціальних очікуваннях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Зміни в характері небезпек, пов’язаних із роботою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288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34194"/>
            <a:ext cx="10741569" cy="2938558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Економічні кризи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Міжнародна міграція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Старіння населення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Зміни в економічній ситуації та соціальній структурі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900915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97966"/>
            <a:ext cx="10741569" cy="3115979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Різке збільшення кількості малих і середніх підприємств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Зміни в трудових відносинах:</a:t>
            </a:r>
            <a:endParaRPr lang="en-US" sz="2400" dirty="0"/>
          </a:p>
          <a:p>
            <a:pPr marL="679450" lvl="2" indent="-342900">
              <a:buFont typeface="Wingdings" pitchFamily="2" charset="2"/>
              <a:buChar char="§"/>
              <a:defRPr/>
            </a:pPr>
            <a:r>
              <a:rPr lang="uk-UA" altLang="en-US" sz="2400" dirty="0"/>
              <a:t>дистанційна робота</a:t>
            </a:r>
            <a:endParaRPr lang="en-GB" altLang="en-US" sz="2400" dirty="0"/>
          </a:p>
          <a:p>
            <a:pPr marL="679450" lvl="2" indent="-342900">
              <a:buFont typeface="Wingdings" pitchFamily="2" charset="2"/>
              <a:buChar char="§"/>
              <a:defRPr/>
            </a:pPr>
            <a:r>
              <a:rPr lang="uk-UA" altLang="en-US" sz="2400" dirty="0"/>
              <a:t>збільшення масштабів залучення підрядників/субпідрядників</a:t>
            </a:r>
            <a:endParaRPr lang="en-GB" altLang="en-US" sz="2400" dirty="0"/>
          </a:p>
          <a:p>
            <a:pPr marL="679450" lvl="2" indent="-342900">
              <a:buFont typeface="Wingdings" pitchFamily="2" charset="2"/>
              <a:buChar char="§"/>
              <a:defRPr/>
            </a:pPr>
            <a:r>
              <a:rPr lang="uk-UA" altLang="en-US" sz="2400" dirty="0"/>
              <a:t>збільшення чисельності </a:t>
            </a:r>
            <a:r>
              <a:rPr lang="uk-UA" altLang="en-US" sz="2400" dirty="0" err="1"/>
              <a:t>самозайнятих</a:t>
            </a:r>
            <a:r>
              <a:rPr lang="uk-UA" altLang="en-US" sz="2400" dirty="0"/>
              <a:t> працівників</a:t>
            </a:r>
            <a:endParaRPr lang="en-GB" altLang="en-US" sz="2400" dirty="0"/>
          </a:p>
          <a:p>
            <a:pPr marL="679450" lvl="2" indent="-342900">
              <a:buFont typeface="Wingdings" pitchFamily="2" charset="2"/>
              <a:buChar char="§"/>
              <a:defRPr/>
            </a:pPr>
            <a:r>
              <a:rPr lang="uk-UA" altLang="en-US" sz="2400" dirty="0"/>
              <a:t>збільшення чисельності «неформальних» працівників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Зміни в структурі промисловості та організації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683209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97966"/>
            <a:ext cx="10741569" cy="3115979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Населення менш толерантне до ризиків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Вимоги щодо публічного покарання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Населення набагато краще інформоване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sz="2400" dirty="0"/>
              <a:t>Проблеми для регулятора</a:t>
            </a:r>
            <a:endParaRPr 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Зміни в соціальних очікуваннях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651051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97966"/>
            <a:ext cx="10741569" cy="3115979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Нові загрози для здоров’я:</a:t>
            </a:r>
            <a:endParaRPr lang="en-GB" altLang="en-US" sz="2400" dirty="0"/>
          </a:p>
          <a:p>
            <a:pPr marL="579438" lvl="2" indent="-2555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400" dirty="0"/>
              <a:t>біохімічні речовини</a:t>
            </a:r>
            <a:endParaRPr lang="en-US" sz="2400" dirty="0"/>
          </a:p>
          <a:p>
            <a:pPr marL="579438" lvl="2" indent="-2555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400" dirty="0"/>
              <a:t>нанотехнології</a:t>
            </a:r>
            <a:endParaRPr lang="en-US" sz="2400" dirty="0"/>
          </a:p>
          <a:p>
            <a:pPr marL="579438" lvl="2" indent="-255588">
              <a:spcBef>
                <a:spcPts val="900"/>
              </a:spcBef>
              <a:spcAft>
                <a:spcPts val="900"/>
              </a:spcAft>
              <a:buFont typeface="Wingdings" pitchFamily="2" charset="2"/>
              <a:buChar char="§"/>
            </a:pPr>
            <a:r>
              <a:rPr lang="uk-UA" sz="2400" dirty="0"/>
              <a:t>психосоціальні питання</a:t>
            </a:r>
            <a:endParaRPr lang="en-US" sz="2400" dirty="0"/>
          </a:p>
          <a:p>
            <a:pPr lvl="2">
              <a:spcBef>
                <a:spcPts val="1500"/>
              </a:spcBef>
              <a:spcAft>
                <a:spcPts val="900"/>
              </a:spcAft>
            </a:pPr>
            <a:r>
              <a:rPr lang="en-US" sz="2400" dirty="0"/>
              <a:t>  COVID-19</a:t>
            </a:r>
          </a:p>
          <a:p>
            <a:pPr lvl="2">
              <a:spcBef>
                <a:spcPts val="900"/>
              </a:spcBef>
              <a:spcAft>
                <a:spcPts val="900"/>
              </a:spcAft>
            </a:pP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Зміни в характері небезпек, пов’язаних із роботою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285827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97966"/>
            <a:ext cx="10741569" cy="3115979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Можливі зміни напряму діяльності (ролей, завдань, розподілу компетентних кадрів і відповідальності)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Посилення уваги до розвитку соціально-демографічної ситуації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Складніші форми взаємодії та сфери відповідальності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Логістична проблема через колосальне зростання кількості малих підприємств</a:t>
            </a:r>
            <a:endParaRPr lang="en-GB" alt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Наслідки цих змін для інспекторів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058192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92542"/>
          </a:xfrm>
        </p:spPr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Сучасні виклики для інспекції праці</a:t>
            </a:r>
            <a:br>
              <a:rPr lang="en-US" alt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97966"/>
            <a:ext cx="10741569" cy="3115979"/>
          </a:xfrm>
        </p:spPr>
        <p:txBody>
          <a:bodyPr/>
          <a:lstStyle/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Робота на тлі зменшення кількості членів профспілок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Прозорість і підзвітність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Підвищення кваліфікації для врахування нових нормативних актів </a:t>
            </a:r>
            <a:br>
              <a:rPr lang="en-US" altLang="en-US" sz="2400" dirty="0"/>
            </a:br>
            <a:r>
              <a:rPr lang="uk-UA" altLang="en-US" sz="2400" dirty="0"/>
              <a:t>і систем </a:t>
            </a:r>
            <a:r>
              <a:rPr lang="uk-UA" altLang="en-US" sz="2400" dirty="0" err="1"/>
              <a:t>самооцінювання</a:t>
            </a:r>
            <a:endParaRPr lang="en-GB" altLang="en-US" sz="2400" dirty="0"/>
          </a:p>
          <a:p>
            <a:pPr lvl="2">
              <a:spcBef>
                <a:spcPts val="900"/>
              </a:spcBef>
              <a:spcAft>
                <a:spcPts val="900"/>
              </a:spcAft>
            </a:pPr>
            <a:r>
              <a:rPr lang="uk-UA" altLang="en-US" sz="2400" dirty="0"/>
              <a:t>Підвищення кваліфікації для врахування нових небезпек </a:t>
            </a:r>
            <a:br>
              <a:rPr lang="en-US" altLang="en-US" sz="2400" dirty="0"/>
            </a:br>
            <a:r>
              <a:rPr lang="uk-UA" altLang="en-US" sz="2400" dirty="0"/>
              <a:t>і технічного прогресу</a:t>
            </a:r>
            <a:endParaRPr lang="en-GB" alt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CAAC7E9D-9D06-B04E-8908-3DDE6A3BF720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123725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Наслідки цих змін для інспекторів праці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3045060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28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9BD38B-5C21-440B-80BA-3B943318A0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BAF1A0-A890-4FD3-B4C2-B4790C52ECA0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8f68b5b3-e33a-4795-8620-9e287973ee67"/>
    <ds:schemaRef ds:uri="18f9ac08-cad0-4069-9cc9-ad6597f5f3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5317</TotalTime>
  <Words>1675</Words>
  <Application>Microsoft Office PowerPoint</Application>
  <PresentationFormat>Широкий екран</PresentationFormat>
  <Paragraphs>257</Paragraphs>
  <Slides>28</Slides>
  <Notes>25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3" baseType="lpstr">
      <vt:lpstr>Arial</vt:lpstr>
      <vt:lpstr>Calibri</vt:lpstr>
      <vt:lpstr>Wingdings</vt:lpstr>
      <vt:lpstr>Wingdings 3</vt:lpstr>
      <vt:lpstr>ILO 2020</vt:lpstr>
      <vt:lpstr>Вступ до теми інспекції праці</vt:lpstr>
      <vt:lpstr>Мета цього модуля</vt:lpstr>
      <vt:lpstr>Завдання</vt:lpstr>
      <vt:lpstr>Зміст</vt:lpstr>
      <vt:lpstr>1. Інспекція праці: коротка історія</vt:lpstr>
      <vt:lpstr>2. Система інспекції праці </vt:lpstr>
      <vt:lpstr>2. Система інспекції праці </vt:lpstr>
      <vt:lpstr>2. Система інспекції праці </vt:lpstr>
      <vt:lpstr>2. Система інспекції праці </vt:lpstr>
      <vt:lpstr>2. Система інспекції праці </vt:lpstr>
      <vt:lpstr>2. Система інспекції праці </vt:lpstr>
      <vt:lpstr>3. Принципи інспекції праці</vt:lpstr>
      <vt:lpstr>4. Статус інспекторів праці </vt:lpstr>
      <vt:lpstr>4. Статус інспекторів праці </vt:lpstr>
      <vt:lpstr>4. Статус інспекторів праці </vt:lpstr>
      <vt:lpstr>4. Статус інспекторів праці </vt:lpstr>
      <vt:lpstr>4. Статус інспекторів праці </vt:lpstr>
      <vt:lpstr>4. Статус інспекторів праці </vt:lpstr>
      <vt:lpstr>4. Статус інспекторів праці  </vt:lpstr>
      <vt:lpstr>4. Статус інспекторів праці  </vt:lpstr>
      <vt:lpstr>5. Сучасні виклики для інспекції праці </vt:lpstr>
      <vt:lpstr>5. Сучасні виклики для інспекції праці </vt:lpstr>
      <vt:lpstr>5. Сучасні виклики для інспекції праці </vt:lpstr>
      <vt:lpstr>5. Сучасні виклики для інспекції праці </vt:lpstr>
      <vt:lpstr>5. Сучасні виклики для інспекції праці </vt:lpstr>
      <vt:lpstr>5. Сучасні виклики для інспекції праці </vt:lpstr>
      <vt:lpstr>5. Сучасні виклики для інспекції праці 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104</cp:revision>
  <dcterms:created xsi:type="dcterms:W3CDTF">2021-05-26T09:43:39Z</dcterms:created>
  <dcterms:modified xsi:type="dcterms:W3CDTF">2023-03-23T10:00:23Z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