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4"/>
  </p:notesMasterIdLst>
  <p:sldIdLst>
    <p:sldId id="257" r:id="rId5"/>
    <p:sldId id="263" r:id="rId6"/>
    <p:sldId id="264" r:id="rId7"/>
    <p:sldId id="278" r:id="rId8"/>
    <p:sldId id="279" r:id="rId9"/>
    <p:sldId id="320" r:id="rId10"/>
    <p:sldId id="321" r:id="rId11"/>
    <p:sldId id="322" r:id="rId12"/>
    <p:sldId id="323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331" r:id="rId21"/>
    <p:sldId id="332" r:id="rId22"/>
    <p:sldId id="333" r:id="rId23"/>
    <p:sldId id="334" r:id="rId24"/>
    <p:sldId id="335" r:id="rId25"/>
    <p:sldId id="336" r:id="rId26"/>
    <p:sldId id="337" r:id="rId27"/>
    <p:sldId id="338" r:id="rId28"/>
    <p:sldId id="339" r:id="rId29"/>
    <p:sldId id="340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48" r:id="rId38"/>
    <p:sldId id="349" r:id="rId39"/>
    <p:sldId id="350" r:id="rId40"/>
    <p:sldId id="351" r:id="rId41"/>
    <p:sldId id="352" r:id="rId42"/>
    <p:sldId id="27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ristian, Andrew" initials="" lastIdx="0" clrIdx="0"/>
  <p:cmAuthor id="2" name="Simon" initials="S" lastIdx="3" clrIdx="1">
    <p:extLst>
      <p:ext uri="{19B8F6BF-5375-455C-9EA6-DF929625EA0E}">
        <p15:presenceInfo xmlns:p15="http://schemas.microsoft.com/office/powerpoint/2012/main" userId="Simo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54751"/>
    <a:srgbClr val="002060"/>
    <a:srgbClr val="D6DCE5"/>
    <a:srgbClr val="270053"/>
    <a:srgbClr val="1E2DBE"/>
    <a:srgbClr val="9E9F9E"/>
    <a:srgbClr val="636462"/>
    <a:srgbClr val="EBF5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89" autoAdjust="0"/>
    <p:restoredTop sz="81175" autoAdjust="0"/>
  </p:normalViewPr>
  <p:slideViewPr>
    <p:cSldViewPr snapToGrid="0">
      <p:cViewPr varScale="1">
        <p:scale>
          <a:sx n="89" d="100"/>
          <a:sy n="89" d="100"/>
        </p:scale>
        <p:origin x="86" y="48"/>
      </p:cViewPr>
      <p:guideLst/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068C6-7325-408C-921E-B389FF684A63}" type="datetimeFigureOut">
              <a:rPr lang="en-GB" smtClean="0"/>
              <a:t>23/03/2023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26FEE-2901-4F80-B040-94DEDE5C3ECF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5438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796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6183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472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04526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11918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43464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48555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6442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82685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334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1462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55400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0837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0863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15167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32662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49655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0795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6971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3856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69961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4736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79606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0167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6613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797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89591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39143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830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0508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6483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44562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5953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02302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826FEE-2901-4F80-B040-94DEDE5C3ECF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265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8" y="3406414"/>
            <a:ext cx="7200000" cy="608525"/>
          </a:xfrm>
        </p:spPr>
        <p:txBody>
          <a:bodyPr wrap="square" bIns="54000" anchor="t" anchorCtr="0">
            <a:no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0538" y="4014939"/>
            <a:ext cx="7200000" cy="1655762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Aft>
                <a:spcPts val="1200"/>
              </a:spcAft>
              <a:buNone/>
              <a:defRPr sz="4000" b="0">
                <a:solidFill>
                  <a:schemeClr val="accent1"/>
                </a:solidFill>
              </a:defRPr>
            </a:lvl1pPr>
            <a:lvl2pPr marL="0" indent="0" algn="l">
              <a:buNone/>
              <a:defRPr sz="1400">
                <a:solidFill>
                  <a:schemeClr val="accent1"/>
                </a:solidFill>
              </a:defRPr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180035"/>
            <a:ext cx="2743200" cy="216000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90538" y="685800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3521804"/>
            <a:ext cx="214312" cy="251584"/>
          </a:xfrm>
          <a:prstGeom prst="rect">
            <a:avLst/>
          </a:prstGeom>
        </p:spPr>
      </p:pic>
      <p:sp>
        <p:nvSpPr>
          <p:cNvPr id="11" name="Picture Placeholder 10"/>
          <p:cNvSpPr>
            <a:spLocks noGrp="1"/>
          </p:cNvSpPr>
          <p:nvPr>
            <p:ph type="pic" sz="quarter" idx="13" hasCustomPrompt="1"/>
          </p:nvPr>
        </p:nvSpPr>
        <p:spPr>
          <a:xfrm>
            <a:off x="2946400" y="0"/>
            <a:ext cx="9245600" cy="5321300"/>
          </a:xfrm>
          <a:custGeom>
            <a:avLst/>
            <a:gdLst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5321300 h 5321300"/>
              <a:gd name="connsiteX4" fmla="*/ 0 w 9245600"/>
              <a:gd name="connsiteY4" fmla="*/ 0 h 5321300"/>
              <a:gd name="connsiteX0" fmla="*/ 0 w 9245600"/>
              <a:gd name="connsiteY0" fmla="*/ 0 h 5321300"/>
              <a:gd name="connsiteX1" fmla="*/ 9245600 w 9245600"/>
              <a:gd name="connsiteY1" fmla="*/ 0 h 5321300"/>
              <a:gd name="connsiteX2" fmla="*/ 9245600 w 9245600"/>
              <a:gd name="connsiteY2" fmla="*/ 5321300 h 5321300"/>
              <a:gd name="connsiteX3" fmla="*/ 0 w 9245600"/>
              <a:gd name="connsiteY3" fmla="*/ 0 h 532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245600" h="5321300">
                <a:moveTo>
                  <a:pt x="0" y="0"/>
                </a:moveTo>
                <a:lnTo>
                  <a:pt x="9245600" y="0"/>
                </a:lnTo>
                <a:lnTo>
                  <a:pt x="9245600" y="5321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>
            <a:noAutofit/>
          </a:bodyPr>
          <a:lstStyle>
            <a:lvl1pPr algn="r">
              <a:defRPr sz="1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icon to insert picture, or leave unchanged for plain colour fill</a:t>
            </a:r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CE3724DF-E83C-CDC2-B2F0-5305ACCC5D25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AA41657B-A84D-2F61-284C-B9C729F42171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3E304C91-AB86-D133-01D8-CF76BB78FE90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11C19F7-F226-1BDF-79C1-8CB8E91A08B1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27B03C5F-3C9C-3BD6-E440-1945B5472D7C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F25CC3FE-DC05-69F0-C99B-3D79358618F1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C94786C2-854A-B515-4477-E5B140FFFCFE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09C748C0-DE14-BE42-CBE6-BA057D3CE038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DF49C7F9-834F-DEA2-2278-DC919DA9DAA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0264B04-0E3E-B6CD-FD8A-BA9C354735E5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92BD2CBD-B87A-8F7F-141D-C04DC36611B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2604A756-C025-C34C-D07D-32403BF65A5A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F49F7D6A-BF79-853E-320B-90D53F9610BD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6D3AEFC5-A10B-34DF-BA8E-D6F284625E2B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E8682E82-C0C0-EF69-1FDF-B6CE6D27862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A6711B79-DB49-98D7-1A58-BE9643828025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4B966177-6D93-1169-B060-AA498360F508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48D7707B-29A6-C3CD-3482-5DB24AF9F067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0E7952CC-BD33-A562-FBCC-E36551C6A419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C82B61B1-FF33-5318-295A-3F9EBBF1ABBC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EB4FE472-C922-D58F-95A9-A40FFF24C3B5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25D5F5FD-3ECE-2212-0591-404BFF798C1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E84F170E-9916-FF65-DB19-F1335DCF0CB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0074AA2-1203-7598-59EE-6A05615BBB8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03FE4312-6A76-D5A1-04E9-F2E0A0CEF0DC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9F2BF6D6-D313-0EAE-DD16-7476915CC4A3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4DD25BFC-E9CE-2EC9-32F4-DCD0079519D0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7678587A-C866-6A60-36F9-E306F42653E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71585CCB-CE70-73C7-EA04-AD1AF15DCBF0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9C34B2CE-8CB2-25D1-E6F1-6FC5EBA05784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269456A4-16BB-DAE1-78FA-D3864FE9ABA6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DF7E9CD-A4D8-0DDB-A0B5-1C318E1DE498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45A00E7E-F8ED-F54F-246A-DB006344115B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AA3880D5-D98A-07A1-A1E0-5AC46A6CCE6D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2968D0C-FAD9-43BA-611A-9BDDEE3C3382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73653EC1-D017-AC40-8231-3BC436D8F479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C990E257-210A-125C-5585-B41BF8FF17FF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9AB182F6-9659-091D-744C-0210DD84DEF3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F74F372A-2C00-28AF-57CE-EC44F90D115E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F5C16A33-1DC5-111C-D19B-75DB75D0B582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52CF05C-3CEC-E743-964D-7E9A4A5B6435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17CF745-18A2-DD5B-1B38-D16D126086B7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7CB0DE26-4ED2-F1DF-38E9-082AA6F8B2C7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5767FE1E-266B-250C-5DCF-6046E3FBE03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0342F97D-8367-D4DD-1A72-6C7C9DDD306B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E991332A-019D-636F-594A-BF74E0EF881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3DD36FAE-BBBC-B883-5892-A46D69B7471E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02792905-F09C-FC23-8431-E153C0D9CDE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2C0B7F99-EBC3-3E61-9059-014DCA7EF6E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4FDB3E0-3714-2F1C-A9AC-8FF1E9A4E32F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DDCF9CAD-9F22-ABBB-3497-D9C06DF032D4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B86DCA2A-1DC5-F7E0-86FF-F9112FBCB4EA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6C036429-3BCE-8209-E2D2-44683341E748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D232F414-9358-C677-04CB-F9F6686F1A6E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661355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29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Patter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34" b="41970"/>
          <a:stretch/>
        </p:blipFill>
        <p:spPr>
          <a:xfrm>
            <a:off x="4581526" y="3244430"/>
            <a:ext cx="7619999" cy="36230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90538" y="4796725"/>
            <a:ext cx="3412800" cy="970829"/>
          </a:xfrm>
        </p:spPr>
        <p:txBody>
          <a:bodyPr tIns="108000">
            <a:spAutoFit/>
          </a:bodyPr>
          <a:lstStyle>
            <a:lvl1pPr marL="489600" indent="-489600">
              <a:buSzPct val="150000"/>
              <a:buFontTx/>
              <a:buBlip>
                <a:blip r:embed="rId3"/>
              </a:buBlip>
              <a:defRPr b="0">
                <a:solidFill>
                  <a:schemeClr val="tx1"/>
                </a:solidFill>
              </a:defRPr>
            </a:lvl1pPr>
            <a:lvl2pPr marL="669600" indent="-180000">
              <a:buClr>
                <a:schemeClr val="accent2"/>
              </a:buClr>
              <a:buSzPct val="80000"/>
              <a:buFont typeface="Wingdings 3" panose="05040102010807070707" pitchFamily="18" charset="2"/>
              <a:buChar char="u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1085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Corn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4692650" y="2538000"/>
            <a:ext cx="7499350" cy="4320000"/>
          </a:xfrm>
          <a:custGeom>
            <a:avLst/>
            <a:gdLst>
              <a:gd name="connsiteX0" fmla="*/ 0 w 7499350"/>
              <a:gd name="connsiteY0" fmla="*/ 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  <a:gd name="connsiteX4" fmla="*/ 0 w 7499350"/>
              <a:gd name="connsiteY4" fmla="*/ 0 h 4320000"/>
              <a:gd name="connsiteX0" fmla="*/ 0 w 7499350"/>
              <a:gd name="connsiteY0" fmla="*/ 4320000 h 4320000"/>
              <a:gd name="connsiteX1" fmla="*/ 7499350 w 7499350"/>
              <a:gd name="connsiteY1" fmla="*/ 0 h 4320000"/>
              <a:gd name="connsiteX2" fmla="*/ 7499350 w 7499350"/>
              <a:gd name="connsiteY2" fmla="*/ 4320000 h 4320000"/>
              <a:gd name="connsiteX3" fmla="*/ 0 w 7499350"/>
              <a:gd name="connsiteY3" fmla="*/ 4320000 h 43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99350" h="4320000">
                <a:moveTo>
                  <a:pt x="0" y="4320000"/>
                </a:moveTo>
                <a:lnTo>
                  <a:pt x="7499350" y="0"/>
                </a:lnTo>
                <a:lnTo>
                  <a:pt x="7499350" y="4320000"/>
                </a:lnTo>
                <a:lnTo>
                  <a:pt x="0" y="432000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icon to insert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</p:spTree>
    <p:extLst>
      <p:ext uri="{BB962C8B-B14F-4D97-AF65-F5344CB8AC3E}">
        <p14:creationId xmlns:p14="http://schemas.microsoft.com/office/powerpoint/2010/main" val="259065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+ Image/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9" y="2393950"/>
            <a:ext cx="7311862" cy="34829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9" name="TextBox 8"/>
          <p:cNvSpPr txBox="1"/>
          <p:nvPr userDrawn="1"/>
        </p:nvSpPr>
        <p:spPr>
          <a:xfrm>
            <a:off x="4686300" y="6870450"/>
            <a:ext cx="7505700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/>
              <a:t>NB Manually place “ilo.org” device in front of image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 hasCustomPrompt="1"/>
          </p:nvPr>
        </p:nvSpPr>
        <p:spPr>
          <a:xfrm>
            <a:off x="8289130" y="981075"/>
            <a:ext cx="3902869" cy="5876925"/>
          </a:xfrm>
          <a:custGeom>
            <a:avLst/>
            <a:gdLst>
              <a:gd name="connsiteX0" fmla="*/ 0 w 3902869"/>
              <a:gd name="connsiteY0" fmla="*/ 0 h 5876925"/>
              <a:gd name="connsiteX1" fmla="*/ 3902869 w 3902869"/>
              <a:gd name="connsiteY1" fmla="*/ 0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  <a:gd name="connsiteX0" fmla="*/ 0 w 3902869"/>
              <a:gd name="connsiteY0" fmla="*/ 0 h 5876925"/>
              <a:gd name="connsiteX1" fmla="*/ 3898107 w 3902869"/>
              <a:gd name="connsiteY1" fmla="*/ 2252663 h 5876925"/>
              <a:gd name="connsiteX2" fmla="*/ 3902869 w 3902869"/>
              <a:gd name="connsiteY2" fmla="*/ 5876925 h 5876925"/>
              <a:gd name="connsiteX3" fmla="*/ 0 w 3902869"/>
              <a:gd name="connsiteY3" fmla="*/ 5876925 h 5876925"/>
              <a:gd name="connsiteX4" fmla="*/ 0 w 3902869"/>
              <a:gd name="connsiteY4" fmla="*/ 0 h 5876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02869" h="5876925">
                <a:moveTo>
                  <a:pt x="0" y="0"/>
                </a:moveTo>
                <a:lnTo>
                  <a:pt x="3898107" y="2252663"/>
                </a:lnTo>
                <a:cubicBezTo>
                  <a:pt x="3899694" y="3460750"/>
                  <a:pt x="3901282" y="4668838"/>
                  <a:pt x="3902869" y="5876925"/>
                </a:cubicBezTo>
                <a:lnTo>
                  <a:pt x="0" y="5876925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b" anchorCtr="0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insert picture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/>
          </p:nvPr>
        </p:nvSpPr>
        <p:spPr>
          <a:xfrm>
            <a:off x="8288338" y="5876925"/>
            <a:ext cx="3413125" cy="247650"/>
          </a:xfrm>
          <a:custGeom>
            <a:avLst/>
            <a:gdLst>
              <a:gd name="connsiteX0" fmla="*/ 0 w 3413125"/>
              <a:gd name="connsiteY0" fmla="*/ 0 h 247650"/>
              <a:gd name="connsiteX1" fmla="*/ 3413125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  <a:gd name="connsiteX0" fmla="*/ 0 w 3413125"/>
              <a:gd name="connsiteY0" fmla="*/ 0 h 247650"/>
              <a:gd name="connsiteX1" fmla="*/ 3153569 w 3413125"/>
              <a:gd name="connsiteY1" fmla="*/ 0 h 247650"/>
              <a:gd name="connsiteX2" fmla="*/ 3413125 w 3413125"/>
              <a:gd name="connsiteY2" fmla="*/ 247650 h 247650"/>
              <a:gd name="connsiteX3" fmla="*/ 0 w 3413125"/>
              <a:gd name="connsiteY3" fmla="*/ 247650 h 247650"/>
              <a:gd name="connsiteX4" fmla="*/ 0 w 3413125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13125" h="247650">
                <a:moveTo>
                  <a:pt x="0" y="0"/>
                </a:moveTo>
                <a:lnTo>
                  <a:pt x="3153569" y="0"/>
                </a:lnTo>
                <a:lnTo>
                  <a:pt x="3413125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 lIns="108000" anchor="ctr" anchorCtr="0"/>
          <a:lstStyle>
            <a:lvl1pPr>
              <a:defRPr sz="1000" b="0">
                <a:solidFill>
                  <a:schemeClr val="bg1"/>
                </a:solidFill>
              </a:defRPr>
            </a:lvl1pPr>
            <a:lvl2pPr>
              <a:defRPr sz="10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 sz="1000"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712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53604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41062" y="2393949"/>
            <a:ext cx="53604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130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8" name="Content Placeholder 3"/>
          <p:cNvSpPr>
            <a:spLocks noGrp="1"/>
          </p:cNvSpPr>
          <p:nvPr>
            <p:ph sz="half" idx="13"/>
          </p:nvPr>
        </p:nvSpPr>
        <p:spPr>
          <a:xfrm>
            <a:off x="8288662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147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 with Sta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0538" y="2393950"/>
            <a:ext cx="3412800" cy="34829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9600" y="2393949"/>
            <a:ext cx="3412800" cy="348297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8288662" y="2393950"/>
            <a:ext cx="3412801" cy="3482975"/>
          </a:xfrm>
        </p:spPr>
        <p:txBody>
          <a:bodyPr tIns="54000"/>
          <a:lstStyle>
            <a:lvl1pPr marL="360000" indent="-360000">
              <a:lnSpc>
                <a:spcPct val="80000"/>
              </a:lnSpc>
              <a:spcBef>
                <a:spcPts val="3200"/>
              </a:spcBef>
              <a:spcAft>
                <a:spcPts val="0"/>
              </a:spcAft>
              <a:buClr>
                <a:schemeClr val="accent2"/>
              </a:buClr>
              <a:buFontTx/>
              <a:buBlip>
                <a:blip r:embed="rId2"/>
              </a:buBlip>
              <a:defRPr sz="6000" b="0" spc="-200" baseline="0">
                <a:solidFill>
                  <a:schemeClr val="accent1"/>
                </a:solidFill>
              </a:defRPr>
            </a:lvl1pPr>
            <a:lvl2pPr marL="36000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1000"/>
            </a:lvl2pPr>
          </a:lstStyle>
          <a:p>
            <a:pPr lvl="0"/>
            <a:r>
              <a:rPr lang="en-US"/>
              <a:t>00.0%</a:t>
            </a:r>
          </a:p>
          <a:p>
            <a:pPr lvl="1"/>
            <a:r>
              <a:rPr lang="en-US"/>
              <a:t>Supporting text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62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90538" y="2393950"/>
            <a:ext cx="7380000" cy="3482976"/>
          </a:xfrm>
        </p:spPr>
        <p:txBody>
          <a:bodyPr tIns="0">
            <a:noAutofit/>
          </a:bodyPr>
          <a:lstStyle>
            <a:lvl1pPr marL="489600" indent="-489600">
              <a:buSzPct val="120000"/>
              <a:buFontTx/>
              <a:buBlip>
                <a:blip r:embed="rId2"/>
              </a:buBlip>
              <a:defRPr sz="2300" b="0">
                <a:solidFill>
                  <a:schemeClr val="tx1"/>
                </a:solidFill>
              </a:defRPr>
            </a:lvl1pPr>
            <a:lvl2pPr marL="489600" indent="0">
              <a:buClr>
                <a:schemeClr val="accent2"/>
              </a:buClr>
              <a:buSzPct val="80000"/>
              <a:buFont typeface="Wingdings 3" panose="05040102010807070707" pitchFamily="18" charset="2"/>
              <a:buNone/>
              <a:defRPr sz="2300" baseline="0"/>
            </a:lvl2pPr>
            <a:lvl3pPr marL="669600" indent="-180000">
              <a:spcBef>
                <a:spcPts val="1800"/>
              </a:spcBef>
              <a:defRPr sz="1000"/>
            </a:lvl3pPr>
          </a:lstStyle>
          <a:p>
            <a:pPr lvl="0"/>
            <a:r>
              <a:rPr lang="en-US"/>
              <a:t>Quote (level 1)</a:t>
            </a:r>
          </a:p>
          <a:p>
            <a:pPr lvl="1"/>
            <a:r>
              <a:rPr lang="en-US"/>
              <a:t>Continuation paras (level 2)</a:t>
            </a:r>
          </a:p>
          <a:p>
            <a:pPr lvl="2"/>
            <a:r>
              <a:rPr lang="en-GB"/>
              <a:t>Source (level 3)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270663" y="2447925"/>
            <a:ext cx="3430800" cy="3429000"/>
          </a:xfrm>
        </p:spPr>
        <p:txBody>
          <a:bodyPr/>
          <a:lstStyle>
            <a:lvl1pPr>
              <a:defRPr sz="1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04444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1088" y="6867374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5529262" y="3007518"/>
            <a:ext cx="6662738" cy="385048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10" name="Групувати 9">
            <a:extLst>
              <a:ext uri="{FF2B5EF4-FFF2-40B4-BE49-F238E27FC236}">
                <a16:creationId xmlns:a16="http://schemas.microsoft.com/office/drawing/2014/main" id="{D21AE08F-E65E-F728-2410-55B4B711855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4E7E0299-7253-0ACA-9986-BC7B430118DA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EA608498-0BA3-54C3-BE24-F7A52217B265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E64E0632-A71D-668E-7443-10C97D79F21E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EC61FE68-5010-5A67-0F7D-A18585652549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DEA1A97D-7E89-88BE-7DFE-399C13A0E76B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D43CFEE6-9A75-7FF4-7248-F5136428533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2889DDD3-31C2-20CC-5A5E-207A0FA2799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0C8A8102-0C07-9034-E55C-ECF14DD97FE1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6DF8CEE5-91A9-D6EE-17F6-1B48E9A9BD58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E39E11A7-3DEF-54C4-2760-AEE246FA7CB9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60A9D005-3D97-5806-9263-B48EBB78A6FC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705D61AF-AC98-2F9C-A470-0A3ABA605632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3F40BF2C-6218-5165-170B-5981C44CF568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EC96F119-C534-7231-6D0E-673C0FE1B661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4361183-B247-B9BB-CE50-BD2C0A29C170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2DFBC4B8-4B94-1CB9-B5E8-68AF57328E8A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F1AE6ED7-51A9-9773-0DB6-CF038A7E7340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30C259A5-6D4C-C4F0-094A-44F7D1FDC2A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3052CB94-EBCD-E96E-6B18-6FA8A2679B2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22E22313-93DF-12B6-F00A-98DE55B3AE68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6D04094E-6593-52EE-74CE-79E08F00092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ADDF2708-0A11-98D8-7941-43FA733E880A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18C38CED-8F53-750B-2A67-53146F06B81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84CE1BC7-75EF-C17C-B600-FE43805D823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8EB0BCFE-3408-4B28-3CE2-1D257ED4A85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F618259B-37C8-C144-13A2-BE6CFF3C6525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9D6F922-A6C3-2D29-4472-F301BA415899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95288EB3-C4FF-53E1-0991-5513EBFA6F00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8F34C693-DBA2-81F0-400C-72643D9E6A56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77654CA1-EE9C-9892-1D7D-13F13EBBBA7D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14DFD83C-C41E-7775-C002-0237E6C83130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CEDFFA84-B263-5C0B-DA31-18DA4B3CA85E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5C873CF9-BC9E-8782-63F5-96F1C37A125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B7826D3C-75B0-C31B-D804-AFAE42A9757F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BCC1F6E5-89B5-9F6A-A85C-866A3EBB7F22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4E74C23B-79E5-E5A8-84AC-7E72ADB92046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CE77FE5-C5B8-46E4-5FA6-E71D5B27985B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C7B7F1A5-8DAF-916B-27DA-93830B595A4F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73A4597E-805B-5AB6-FE86-448980D305E1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FF50D875-F311-65E3-7487-CD5FD493298B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3EE592E-2FFA-AB9D-0CFF-0E1FE102BF35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B2D4B117-A7B1-5C13-06C4-326D01C49915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FE8D1353-D214-77DF-4BD6-D61DDC6AAD43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868D9EB2-C0C4-2174-A11D-868767648576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F0E279C-889E-B417-39EC-4D014A842BBC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543DCD37-CC7C-D419-0B13-066168BC258E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6380F535-08B1-4F53-BD59-C54378F74AE4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52547AB8-CB99-B173-4758-4AB93BA3BDD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62B931A6-FB17-E209-4DFE-B2F8182329D4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7C0EC076-DE0F-C254-FBD2-AAD49D091F46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723CE092-5396-2EBA-8198-E3F69C57EECF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32668CAB-9142-DA4F-AD31-FFD11EF23A1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89FFDC5-C06E-2D08-4C2D-B42072F26BB2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7579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sp>
        <p:nvSpPr>
          <p:cNvPr id="8" name="Right Triangle 7"/>
          <p:cNvSpPr/>
          <p:nvPr userDrawn="1"/>
        </p:nvSpPr>
        <p:spPr>
          <a:xfrm flipH="1">
            <a:off x="8286750" y="4601106"/>
            <a:ext cx="3905250" cy="2256894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3191027" y="2238"/>
            <a:ext cx="8999022" cy="520065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11" name="Групувати 10">
            <a:extLst>
              <a:ext uri="{FF2B5EF4-FFF2-40B4-BE49-F238E27FC236}">
                <a16:creationId xmlns:a16="http://schemas.microsoft.com/office/drawing/2014/main" id="{5EFCA0F6-D861-D768-BEEF-15D40724CE2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EC250CB3-1A3D-C031-AF60-181E64239DAD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8F1315A7-6358-AC04-2C34-F312E6C58E6C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9DBED0D6-7664-95A9-BA11-04A983E50BB9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E95238FD-63B3-0E37-C045-81ADE4CE8177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49DA4093-D17E-64D6-FAD8-5FB1265C3C8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3530E23F-4775-B81D-58AD-DC3216443722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6D950322-4EB3-17CB-83B1-A43F2FAD019E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14F80D00-CF52-6154-79BA-D2DD6FFB91D8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AC017EE7-8749-112E-84CE-C77B114DF271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BDFAD555-8FD7-5BF5-D192-C12813329E50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E65FC84-FC0B-3738-EB27-F867871CA892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E397333F-AA0B-2E28-013D-1B3623AAC95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9F4AE333-E3B0-38C4-EB38-F715CE6616EC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D7596B6D-E262-DADF-4ABD-7DB1D9055D4D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7C928BD7-CFFA-CD98-9843-5CE217369F42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3BC06678-B9E4-20AA-C289-CFF5FE45C786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12965C54-0354-EBE2-32F8-EF0C9E6173E3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48659279-51F1-DD1F-95E2-E45D8A47990F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ADCB9D6-31DF-8CEA-6AFF-B50EB4B6A27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F251003D-AE6B-6A62-ED41-9C8A5EEFA49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E5879691-C8AA-B7B6-245E-6CF7FF7CBE73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4" name="Полілінія: фігура 63">
                <a:extLst>
                  <a:ext uri="{FF2B5EF4-FFF2-40B4-BE49-F238E27FC236}">
                    <a16:creationId xmlns:a16="http://schemas.microsoft.com/office/drawing/2014/main" id="{AACB1600-8690-AECC-92CD-AD45BBC4F754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3" name="Групувати 12">
              <a:extLst>
                <a:ext uri="{FF2B5EF4-FFF2-40B4-BE49-F238E27FC236}">
                  <a16:creationId xmlns:a16="http://schemas.microsoft.com/office/drawing/2014/main" id="{3DA6B4F4-6CE4-97DB-1137-CEB6C77B73AC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DE0973CF-7F8A-B942-10C4-169DC70E971F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BE10AF95-B925-4A6C-1EC3-83DE1866EB32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D926631C-CD25-41CC-65EF-AFA3C5116B53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884CAD19-C478-45D8-A96D-B810B3E888A6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9BCBA00F-C1A6-4CD1-5220-8D56B780F5C7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F9B09544-A6CB-E2D4-5736-62D3C5AB8181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23B61420-83E6-8F72-CC2B-ADBF10877682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E71CA9C9-F5E3-393E-1B1A-BCCDCE33A4C4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866C3180-91D7-9796-350A-0298182BD892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A9F41AB7-5497-9EAC-A5CF-54B0C9790CB4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08D78426-63C9-43F7-7DAE-FAC846398CCA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E9ED5F2B-0417-BC18-53A9-A0FA6D8CF854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3B5B0B14-B002-5ED5-8765-356866D4BD1C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05B0864D-6526-64BE-38ED-7C04ACE2950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3657C986-3008-CF22-CB75-83D306750805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FFB56B5A-A01F-1BA1-F029-8366C1B065E3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F2DB3603-2335-4619-1F61-AB573CBC2DEF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4B0FCC69-E2EF-7CDD-A429-6BB8357FEB82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5024ADC4-2189-E215-9BE9-565193F222EB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61CB771F-795E-9FF6-3B42-77B8EA7474AF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1D4DA74F-E71F-27B3-A153-A47AA08E85C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7F090766-B1D3-F9BE-789E-CF9F29A6E68A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52ACC257-89A8-0842-871C-A80861E2714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485FE64D-802D-D54E-952D-955692C7C49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7B4FE7DB-1E49-B52B-E4D5-94B0074E6AD8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A148D557-B5B6-0306-B44A-A612C3DF68AB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97AEFBE1-6179-D6CC-C07C-50CFDDFC989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4517F9CF-24AD-353A-EBF1-B2E41DC47308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0DEE2EBC-E1BD-9929-A9E3-754FC9004A06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B0BCF4BA-71EB-78F1-DA8E-CF0C6A514E00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7204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66325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sp>
        <p:nvSpPr>
          <p:cNvPr id="10" name="Right Triangle 9"/>
          <p:cNvSpPr/>
          <p:nvPr userDrawn="1"/>
        </p:nvSpPr>
        <p:spPr>
          <a:xfrm rot="10800000">
            <a:off x="5307376" y="0"/>
            <a:ext cx="6884624" cy="39787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/>
          </a:p>
        </p:txBody>
      </p:sp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E609367E-DE27-9BE8-7196-DCA103F0257B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32D0F142-A66F-6140-811D-8DBC12E8436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79BDB508-0CD6-A8B8-CBF7-B7183B76ACEA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519BA7D8-B896-1F32-5136-6D72E081BF70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88E14C6-6D8B-FFEA-40E4-3F7F845E752E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4A24CF69-1008-2853-421F-A77BDD11D678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0AE3452A-D886-82C9-4F11-932EDBBFE92F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F0BCCBB-513C-3E78-8D9C-C85BED831FBF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848DE171-3D35-7B3B-DBB7-8BF63FAA7F6A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2C618EF4-CC0D-C7E3-6E8A-CDC12F35F06D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B7212BCF-D6E9-51D7-1D66-AE26679D6C2C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7B7D829-CB03-0CDA-403E-3E4961455295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EDA72BB6-5895-439F-5FB3-E2B64506C30F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DA96745B-419D-432E-083E-0A8F7F8687AA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819EF4A5-1B75-0107-33A8-5D3C3BE1EFBA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619BE1BE-51B8-2175-3E5B-1C553B7F2F1A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5E573550-90EC-A050-01BC-42214DF17D15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CC11AA29-CC12-6F82-C7AB-536C2FFB33DB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4D3CC275-DCC1-D73E-07FE-BFA2DBA2FCCB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77649C66-EDA5-4A03-C0F5-902B41713B44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EFD050DB-C363-53D0-367E-975EAC3A027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13A3F1D9-3D67-362C-C408-6946F46C1820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773F20AB-96FC-C2D9-F185-B96C864B0927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31DFA0EC-8AE9-C2B2-EB73-1C5C509C4FC8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6B77FE7E-A393-4040-B605-3C1AFB0B8DB7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8F037D79-CC6F-14E7-0645-928F0A81767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89BB89C6-41C3-7ADE-CA7D-F429AF274DD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B376C36D-6DED-1BB5-6219-9E751755F013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3DED366B-5A29-1B63-2DCF-CD4F4E684638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A03BFB74-E3D9-6CCB-C75C-F918B3BACF12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F77BFCA1-3E3B-ED8A-513A-CCF6482194AC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BAEB31D5-80F1-215A-A4E8-44EC2F759734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7C2DD009-452F-C187-AD6A-D5EDF46741F0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8B98ED88-FACF-7463-B7AC-9188F2887CB9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5549C874-07EF-F0A0-629A-42A728D76487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A5CE29CD-7936-4945-4721-663F838E7255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0DE4BD0E-EAB2-09D1-C33E-634F4932813B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CAED4D29-E282-EDC7-3411-481A99AD52BE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3072207A-79DB-8255-2073-47EB8EF08BDF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CF89F076-716C-892C-D60A-FC746CD39E1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03212BA7-0196-7C08-5731-D0DD17484574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99AFC2E3-6C70-CE1F-EEB3-A77426E09A33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E424DC6F-5207-4EE1-86CE-D349F29177AE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DC0E785-D240-2D77-7249-E3A73EB7272A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1BFA7F5B-65AE-DDAD-A0C1-198A9C16357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0DE29797-CA31-2359-9DD3-15B73475D654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6075AC6B-947F-3E1E-42D4-DBF18257F91C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DE0506F5-E0DC-96A9-0E71-DD1D4A4A850E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340B8ACB-9188-346F-F04E-731295FA691C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5572DBF3-0225-2787-704D-1ACD8F7DAF9B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A65D9F2-EAA4-D33A-E1FA-EC7241D3527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15CEC145-8403-CEFD-E351-46601F14E7D9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099C383E-DC7A-9A2F-DF97-23C5CB3F6E70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3A263E9F-3602-D422-B906-318F77B1179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199928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7200000" cy="1656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02038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F3F4971C-8A2A-411C-F3C3-C1F1A391F882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  <a:solidFill>
            <a:schemeClr val="bg1"/>
          </a:solidFill>
        </p:grpSpPr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B67E1151-C92A-EF70-3B12-E627F5833272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  <a:grpFill/>
          </p:grpSpPr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AF509B6C-889F-9A9A-34EF-F5DF5DA2BA8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A51BF2DC-BB52-CBC0-B5AC-2EECF7E41EAC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4450B4D1-4D6B-1915-5D49-6E9317D1E8E8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655F706B-AE30-DADB-AD84-8B09DC31950D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C7474E2E-217F-3DFD-5801-B2BC481627D8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42A8AF36-15B9-B7A9-2BDD-E58C7364BB63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B39B512E-0BB0-497C-EF6C-025B3F0C4687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422ED243-6D61-6AC2-FA46-F3E4B2CF758A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F8C30D9B-23FD-C8B8-AFFB-C9FCCA9066E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95ED32CF-18B0-B95A-3438-F1BE90CDEF2B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C11A1831-0762-D8C1-4895-47C4B799E737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B453C2FE-EFCF-445D-72B2-7E5810DDD373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17C11254-DF90-9DD7-856E-EF60ED700F11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C587AE2B-A451-1B66-729B-8ADD583528DD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48AD4EAC-C8E0-D3AF-58D7-51311ADDD23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0527061D-A185-759E-931E-609BF863663C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5EE2B492-CCB1-49F3-6A8E-1C35172B5E02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F498188D-18B9-D18F-C7E6-88BE08E31DE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E389B495-CD2F-CC60-834C-46DE32D85477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072078A5-45F8-7756-1C1D-E68A98317CA2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93AA5C85-A395-CD78-BD17-9A53A095BAD1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975B7BA0-0AE2-AF88-2272-213534CAFE1F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  <a:grpFill/>
          </p:grpSpPr>
          <p:sp>
            <p:nvSpPr>
              <p:cNvPr id="12" name="Полілінія: фігура 11">
                <a:extLst>
                  <a:ext uri="{FF2B5EF4-FFF2-40B4-BE49-F238E27FC236}">
                    <a16:creationId xmlns:a16="http://schemas.microsoft.com/office/drawing/2014/main" id="{F9D21D47-6B67-7BB7-8454-5FB360FA5BE1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BB89A937-7FBE-2DF0-2CAC-47E0986A88AF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22050ACB-82AE-557D-C770-79AA8B3C431E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13D37F82-8479-F63B-1D10-11F3701A6B1C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FA5D4BF6-E560-418F-6062-351FF4EBE085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4109385B-D51E-E29A-EFE9-BA5BCC94F87D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1E3F94BD-FB40-3DD4-0498-32F67352DD6A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4835F88C-A79E-BFD9-B27B-67CB1989B8A3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DA0EFA2D-6442-2E3F-8FE7-83D9437F3993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5354D40D-663C-42BF-AEA7-90CB22B3E085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0BF3817A-CF1E-34C4-1A1B-A61CF2D13054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438663DA-14D8-90C6-E857-14FAA2D961C0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4AA91EE8-BC3E-6651-42DE-A9F2ED61BDA1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2C96A825-A8D6-A986-B122-9B6E8AD83CC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E042FF1B-643C-A92A-4B44-E1DEDCF922B2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B4C7444F-AC5F-6B62-C9C5-B1F1C17EAD35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277D9C46-6E1F-E2E5-7384-5246DC0DBFF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39A1C2F4-DADB-4D66-8F42-48976F5F5771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3C61B2B2-38FB-9C60-A2C0-6D64599627F3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B63B17BF-F26B-8EAB-6E70-43FA4536DD49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50A5F5C7-FD0A-22C0-3C82-E8C49B2DD56F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9104603F-40AE-8480-747F-7AEA92440677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B71C209-1C0D-7926-916E-757878D65B77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FD535B73-9066-9BBA-1631-544A869383E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B6259F67-F20B-F8E2-2A4E-351720F9C98B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14BD1783-76AB-C450-3B3B-746632FE48E1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C699C263-53A4-C4D9-3268-26D2F025E95A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6F56FB62-2135-92CC-77EB-69771BEE1F91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D075C6CF-E35C-E6F6-6C1B-B59975C7ED09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3F1E354F-0B2F-93A0-2939-291048D145C8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082224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Patter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1407" r="38481" b="40746"/>
          <a:stretch/>
        </p:blipFill>
        <p:spPr>
          <a:xfrm>
            <a:off x="-1397975" y="1085561"/>
            <a:ext cx="13604217" cy="57848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2872800"/>
            <a:ext cx="7200000" cy="608525"/>
          </a:xfrm>
        </p:spPr>
        <p:txBody>
          <a:bodyPr bIns="54000" anchor="t" anchorCtr="0">
            <a:noAutofit/>
          </a:bodyPr>
          <a:lstStyle>
            <a:lvl1pPr>
              <a:lnSpc>
                <a:spcPct val="90000"/>
              </a:lnSpc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3481324"/>
            <a:ext cx="5868000" cy="648000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4000" b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49663" y="6870450"/>
            <a:ext cx="5605462" cy="180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161462" y="6870450"/>
            <a:ext cx="540000" cy="288000"/>
          </a:xfrm>
        </p:spPr>
        <p:txBody>
          <a:bodyPr>
            <a:noAutofit/>
          </a:bodyPr>
          <a:lstStyle>
            <a:lvl1pPr>
              <a:defRPr>
                <a:noFill/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0" y="2988404"/>
            <a:ext cx="214312" cy="251584"/>
          </a:xfrm>
          <a:prstGeom prst="rect">
            <a:avLst/>
          </a:prstGeom>
        </p:spPr>
      </p:pic>
      <p:grpSp>
        <p:nvGrpSpPr>
          <p:cNvPr id="8" name="Групувати 7">
            <a:extLst>
              <a:ext uri="{FF2B5EF4-FFF2-40B4-BE49-F238E27FC236}">
                <a16:creationId xmlns:a16="http://schemas.microsoft.com/office/drawing/2014/main" id="{FD25ADAF-133F-BB15-0681-9684F52E31DE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7B2E116A-E594-2400-A8F0-10CF6AC2C89B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43" name="Полілінія: фігура 42">
                <a:extLst>
                  <a:ext uri="{FF2B5EF4-FFF2-40B4-BE49-F238E27FC236}">
                    <a16:creationId xmlns:a16="http://schemas.microsoft.com/office/drawing/2014/main" id="{52447247-1B8C-26A1-D801-3958D37A9BF7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4" name="Полілінія: фігура 43">
                <a:extLst>
                  <a:ext uri="{FF2B5EF4-FFF2-40B4-BE49-F238E27FC236}">
                    <a16:creationId xmlns:a16="http://schemas.microsoft.com/office/drawing/2014/main" id="{62BE99F4-2085-EF22-9B6D-E5B378F29FB7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5" name="Полілінія: фігура 44">
                <a:extLst>
                  <a:ext uri="{FF2B5EF4-FFF2-40B4-BE49-F238E27FC236}">
                    <a16:creationId xmlns:a16="http://schemas.microsoft.com/office/drawing/2014/main" id="{DAA5EC42-5A78-B893-C52E-9D523BB5E284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6" name="Полілінія: фігура 45">
                <a:extLst>
                  <a:ext uri="{FF2B5EF4-FFF2-40B4-BE49-F238E27FC236}">
                    <a16:creationId xmlns:a16="http://schemas.microsoft.com/office/drawing/2014/main" id="{16BA7A67-0959-5151-6819-AE0A5BA22F4F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7" name="Полілінія: фігура 46">
                <a:extLst>
                  <a:ext uri="{FF2B5EF4-FFF2-40B4-BE49-F238E27FC236}">
                    <a16:creationId xmlns:a16="http://schemas.microsoft.com/office/drawing/2014/main" id="{7861C44F-F485-2567-4379-A55D526B2912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8" name="Полілінія: фігура 47">
                <a:extLst>
                  <a:ext uri="{FF2B5EF4-FFF2-40B4-BE49-F238E27FC236}">
                    <a16:creationId xmlns:a16="http://schemas.microsoft.com/office/drawing/2014/main" id="{CC241155-3FE1-49DF-E697-0F2F57C36364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9" name="Полілінія: фігура 48">
                <a:extLst>
                  <a:ext uri="{FF2B5EF4-FFF2-40B4-BE49-F238E27FC236}">
                    <a16:creationId xmlns:a16="http://schemas.microsoft.com/office/drawing/2014/main" id="{A35ADDD6-473E-8751-4242-E39EEB29C826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0" name="Полілінія: фігура 49">
                <a:extLst>
                  <a:ext uri="{FF2B5EF4-FFF2-40B4-BE49-F238E27FC236}">
                    <a16:creationId xmlns:a16="http://schemas.microsoft.com/office/drawing/2014/main" id="{75D75F23-8982-B863-847F-72E4BD94E290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1" name="Полілінія: фігура 50">
                <a:extLst>
                  <a:ext uri="{FF2B5EF4-FFF2-40B4-BE49-F238E27FC236}">
                    <a16:creationId xmlns:a16="http://schemas.microsoft.com/office/drawing/2014/main" id="{3979FA88-9154-4EF4-CFAD-65FF84142798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2" name="Полілінія: фігура 51">
                <a:extLst>
                  <a:ext uri="{FF2B5EF4-FFF2-40B4-BE49-F238E27FC236}">
                    <a16:creationId xmlns:a16="http://schemas.microsoft.com/office/drawing/2014/main" id="{3E3E9F32-0D0F-5831-9C1A-D06DEBB68EE1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3" name="Полілінія: фігура 52">
                <a:extLst>
                  <a:ext uri="{FF2B5EF4-FFF2-40B4-BE49-F238E27FC236}">
                    <a16:creationId xmlns:a16="http://schemas.microsoft.com/office/drawing/2014/main" id="{66338868-2199-A8A5-113B-DBB180437636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4" name="Полілінія: фігура 53">
                <a:extLst>
                  <a:ext uri="{FF2B5EF4-FFF2-40B4-BE49-F238E27FC236}">
                    <a16:creationId xmlns:a16="http://schemas.microsoft.com/office/drawing/2014/main" id="{99626FB8-91A4-879B-5EE7-A44FE62F9D59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5" name="Полілінія: фігура 54">
                <a:extLst>
                  <a:ext uri="{FF2B5EF4-FFF2-40B4-BE49-F238E27FC236}">
                    <a16:creationId xmlns:a16="http://schemas.microsoft.com/office/drawing/2014/main" id="{3BD9B6E0-95A5-B900-1B01-7247B5F0370F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6" name="Полілінія: фігура 55">
                <a:extLst>
                  <a:ext uri="{FF2B5EF4-FFF2-40B4-BE49-F238E27FC236}">
                    <a16:creationId xmlns:a16="http://schemas.microsoft.com/office/drawing/2014/main" id="{E9D9DCF8-6616-3D51-5236-8E7B8EE15A64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7" name="Полілінія: фігура 56">
                <a:extLst>
                  <a:ext uri="{FF2B5EF4-FFF2-40B4-BE49-F238E27FC236}">
                    <a16:creationId xmlns:a16="http://schemas.microsoft.com/office/drawing/2014/main" id="{A29ADF3E-BA90-65C5-C55E-87E2E10BA13D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8" name="Полілінія: фігура 57">
                <a:extLst>
                  <a:ext uri="{FF2B5EF4-FFF2-40B4-BE49-F238E27FC236}">
                    <a16:creationId xmlns:a16="http://schemas.microsoft.com/office/drawing/2014/main" id="{D27E2563-D2AD-A4F8-4E98-93CC3737190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59" name="Полілінія: фігура 58">
                <a:extLst>
                  <a:ext uri="{FF2B5EF4-FFF2-40B4-BE49-F238E27FC236}">
                    <a16:creationId xmlns:a16="http://schemas.microsoft.com/office/drawing/2014/main" id="{84D524A1-F5A3-135F-EEE8-C42325CE4296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0" name="Полілінія: фігура 59">
                <a:extLst>
                  <a:ext uri="{FF2B5EF4-FFF2-40B4-BE49-F238E27FC236}">
                    <a16:creationId xmlns:a16="http://schemas.microsoft.com/office/drawing/2014/main" id="{1668AE33-EAA7-52CC-0CC6-C6554C2E34F6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1" name="Полілінія: фігура 60">
                <a:extLst>
                  <a:ext uri="{FF2B5EF4-FFF2-40B4-BE49-F238E27FC236}">
                    <a16:creationId xmlns:a16="http://schemas.microsoft.com/office/drawing/2014/main" id="{89A4C893-FEA9-F1DB-78AF-AC2C59E9EECF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2" name="Полілінія: фігура 61">
                <a:extLst>
                  <a:ext uri="{FF2B5EF4-FFF2-40B4-BE49-F238E27FC236}">
                    <a16:creationId xmlns:a16="http://schemas.microsoft.com/office/drawing/2014/main" id="{079B451A-DFE6-185F-0EE8-F9C91A7F1D48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63" name="Полілінія: фігура 62">
                <a:extLst>
                  <a:ext uri="{FF2B5EF4-FFF2-40B4-BE49-F238E27FC236}">
                    <a16:creationId xmlns:a16="http://schemas.microsoft.com/office/drawing/2014/main" id="{282AB7B4-307F-6B83-ED56-9029C249EC60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2" name="Групувати 11">
              <a:extLst>
                <a:ext uri="{FF2B5EF4-FFF2-40B4-BE49-F238E27FC236}">
                  <a16:creationId xmlns:a16="http://schemas.microsoft.com/office/drawing/2014/main" id="{0C655EEA-E82C-52ED-EA7D-D8B44DEFDEE6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3" name="Полілінія: фігура 12">
                <a:extLst>
                  <a:ext uri="{FF2B5EF4-FFF2-40B4-BE49-F238E27FC236}">
                    <a16:creationId xmlns:a16="http://schemas.microsoft.com/office/drawing/2014/main" id="{5A4520AC-92DE-D146-9144-E68EF282679B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" name="Полілінія: фігура 13">
                <a:extLst>
                  <a:ext uri="{FF2B5EF4-FFF2-40B4-BE49-F238E27FC236}">
                    <a16:creationId xmlns:a16="http://schemas.microsoft.com/office/drawing/2014/main" id="{9075820A-4D4E-8C77-131D-E7CF44D2D344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" name="Полілінія: фігура 14">
                <a:extLst>
                  <a:ext uri="{FF2B5EF4-FFF2-40B4-BE49-F238E27FC236}">
                    <a16:creationId xmlns:a16="http://schemas.microsoft.com/office/drawing/2014/main" id="{E69D53A8-AD65-E6B6-DD4F-AC8FF20737C1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" name="Полілінія: фігура 15">
                <a:extLst>
                  <a:ext uri="{FF2B5EF4-FFF2-40B4-BE49-F238E27FC236}">
                    <a16:creationId xmlns:a16="http://schemas.microsoft.com/office/drawing/2014/main" id="{E4637778-12EB-ED19-D9D1-B320D7145757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7" name="Полілінія: фігура 16">
                <a:extLst>
                  <a:ext uri="{FF2B5EF4-FFF2-40B4-BE49-F238E27FC236}">
                    <a16:creationId xmlns:a16="http://schemas.microsoft.com/office/drawing/2014/main" id="{0F8FE5A8-AE66-3D83-496D-DFDE1D56C52E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8" name="Полілінія: фігура 17">
                <a:extLst>
                  <a:ext uri="{FF2B5EF4-FFF2-40B4-BE49-F238E27FC236}">
                    <a16:creationId xmlns:a16="http://schemas.microsoft.com/office/drawing/2014/main" id="{DAECB378-880C-9AD7-A691-134BCE729CF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9" name="Полілінія: фігура 18">
                <a:extLst>
                  <a:ext uri="{FF2B5EF4-FFF2-40B4-BE49-F238E27FC236}">
                    <a16:creationId xmlns:a16="http://schemas.microsoft.com/office/drawing/2014/main" id="{18413B27-9E72-FA8F-933C-42489883F68B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0" name="Полілінія: фігура 19">
                <a:extLst>
                  <a:ext uri="{FF2B5EF4-FFF2-40B4-BE49-F238E27FC236}">
                    <a16:creationId xmlns:a16="http://schemas.microsoft.com/office/drawing/2014/main" id="{A25D34B4-626B-125F-659C-E7F9E102F817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1" name="Полілінія: фігура 20">
                <a:extLst>
                  <a:ext uri="{FF2B5EF4-FFF2-40B4-BE49-F238E27FC236}">
                    <a16:creationId xmlns:a16="http://schemas.microsoft.com/office/drawing/2014/main" id="{747C510E-E1D0-4777-EA9E-280100EE8CED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2" name="Полілінія: фігура 21">
                <a:extLst>
                  <a:ext uri="{FF2B5EF4-FFF2-40B4-BE49-F238E27FC236}">
                    <a16:creationId xmlns:a16="http://schemas.microsoft.com/office/drawing/2014/main" id="{6BD47084-7E1D-6CF2-9B2C-76A255437ACE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3" name="Полілінія: фігура 22">
                <a:extLst>
                  <a:ext uri="{FF2B5EF4-FFF2-40B4-BE49-F238E27FC236}">
                    <a16:creationId xmlns:a16="http://schemas.microsoft.com/office/drawing/2014/main" id="{63D035B0-1DFA-A025-B132-8E710D6D98D8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4" name="Полілінія: фігура 23">
                <a:extLst>
                  <a:ext uri="{FF2B5EF4-FFF2-40B4-BE49-F238E27FC236}">
                    <a16:creationId xmlns:a16="http://schemas.microsoft.com/office/drawing/2014/main" id="{1F75C085-B0DD-EEFE-0733-7D7B6D8B9A03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5" name="Полілінія: фігура 24">
                <a:extLst>
                  <a:ext uri="{FF2B5EF4-FFF2-40B4-BE49-F238E27FC236}">
                    <a16:creationId xmlns:a16="http://schemas.microsoft.com/office/drawing/2014/main" id="{661122B7-2465-E0A3-F11F-272D4B5BE7F4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6" name="Полілінія: фігура 25">
                <a:extLst>
                  <a:ext uri="{FF2B5EF4-FFF2-40B4-BE49-F238E27FC236}">
                    <a16:creationId xmlns:a16="http://schemas.microsoft.com/office/drawing/2014/main" id="{B20AA62D-FAF5-3087-9DC7-95577FFC42B1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7" name="Полілінія: фігура 26">
                <a:extLst>
                  <a:ext uri="{FF2B5EF4-FFF2-40B4-BE49-F238E27FC236}">
                    <a16:creationId xmlns:a16="http://schemas.microsoft.com/office/drawing/2014/main" id="{CDF9452C-2DAC-FCEE-13A5-3DED624939E1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8" name="Полілінія: фігура 27">
                <a:extLst>
                  <a:ext uri="{FF2B5EF4-FFF2-40B4-BE49-F238E27FC236}">
                    <a16:creationId xmlns:a16="http://schemas.microsoft.com/office/drawing/2014/main" id="{18EAFD35-1B3B-09BB-2607-A6138F3A7CFA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29" name="Полілінія: фігура 28">
                <a:extLst>
                  <a:ext uri="{FF2B5EF4-FFF2-40B4-BE49-F238E27FC236}">
                    <a16:creationId xmlns:a16="http://schemas.microsoft.com/office/drawing/2014/main" id="{4BC3288E-CF50-BD1C-A996-830C1F49FDE6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0" name="Полілінія: фігура 29">
                <a:extLst>
                  <a:ext uri="{FF2B5EF4-FFF2-40B4-BE49-F238E27FC236}">
                    <a16:creationId xmlns:a16="http://schemas.microsoft.com/office/drawing/2014/main" id="{49073DAA-1CDC-CB58-D6C8-0B60D0D45B20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1" name="Полілінія: фігура 30">
                <a:extLst>
                  <a:ext uri="{FF2B5EF4-FFF2-40B4-BE49-F238E27FC236}">
                    <a16:creationId xmlns:a16="http://schemas.microsoft.com/office/drawing/2014/main" id="{27FD7777-E17F-9992-DE18-18FC09BC3C8D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2" name="Полілінія: фігура 31">
                <a:extLst>
                  <a:ext uri="{FF2B5EF4-FFF2-40B4-BE49-F238E27FC236}">
                    <a16:creationId xmlns:a16="http://schemas.microsoft.com/office/drawing/2014/main" id="{7E7A1E02-083D-8D50-4619-87651835BA39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3" name="Полілінія: фігура 32">
                <a:extLst>
                  <a:ext uri="{FF2B5EF4-FFF2-40B4-BE49-F238E27FC236}">
                    <a16:creationId xmlns:a16="http://schemas.microsoft.com/office/drawing/2014/main" id="{F176785B-D745-BF39-5DD6-0EF3FA5E49DD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4" name="Полілінія: фігура 33">
                <a:extLst>
                  <a:ext uri="{FF2B5EF4-FFF2-40B4-BE49-F238E27FC236}">
                    <a16:creationId xmlns:a16="http://schemas.microsoft.com/office/drawing/2014/main" id="{54662D4D-0C74-1E45-1B1A-D7E34992568D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5" name="Полілінія: фігура 34">
                <a:extLst>
                  <a:ext uri="{FF2B5EF4-FFF2-40B4-BE49-F238E27FC236}">
                    <a16:creationId xmlns:a16="http://schemas.microsoft.com/office/drawing/2014/main" id="{13BD9582-F252-E049-B62C-84A1D6FEF162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6" name="Полілінія: фігура 35">
                <a:extLst>
                  <a:ext uri="{FF2B5EF4-FFF2-40B4-BE49-F238E27FC236}">
                    <a16:creationId xmlns:a16="http://schemas.microsoft.com/office/drawing/2014/main" id="{306086C6-9F27-BD85-06D9-0917E1637E5D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7" name="Полілінія: фігура 36">
                <a:extLst>
                  <a:ext uri="{FF2B5EF4-FFF2-40B4-BE49-F238E27FC236}">
                    <a16:creationId xmlns:a16="http://schemas.microsoft.com/office/drawing/2014/main" id="{BD305D17-390A-A401-F6EB-62C146FAAC96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8" name="Полілінія: фігура 37">
                <a:extLst>
                  <a:ext uri="{FF2B5EF4-FFF2-40B4-BE49-F238E27FC236}">
                    <a16:creationId xmlns:a16="http://schemas.microsoft.com/office/drawing/2014/main" id="{1294D13F-2E03-4CA3-53B5-7D1954022E03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39" name="Полілінія: фігура 38">
                <a:extLst>
                  <a:ext uri="{FF2B5EF4-FFF2-40B4-BE49-F238E27FC236}">
                    <a16:creationId xmlns:a16="http://schemas.microsoft.com/office/drawing/2014/main" id="{B40CBB0E-1A3D-7889-1780-AAEA0853A79E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0" name="Полілінія: фігура 39">
                <a:extLst>
                  <a:ext uri="{FF2B5EF4-FFF2-40B4-BE49-F238E27FC236}">
                    <a16:creationId xmlns:a16="http://schemas.microsoft.com/office/drawing/2014/main" id="{C636DBA5-944A-7124-8F0D-F71C077CBFF4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1" name="Полілінія: фігура 40">
                <a:extLst>
                  <a:ext uri="{FF2B5EF4-FFF2-40B4-BE49-F238E27FC236}">
                    <a16:creationId xmlns:a16="http://schemas.microsoft.com/office/drawing/2014/main" id="{873E6BBA-B9A0-AD59-628E-8BAD453F502B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42" name="Полілінія: фігура 41">
                <a:extLst>
                  <a:ext uri="{FF2B5EF4-FFF2-40B4-BE49-F238E27FC236}">
                    <a16:creationId xmlns:a16="http://schemas.microsoft.com/office/drawing/2014/main" id="{8B67087B-5519-0BA5-91EE-41CE187C9A3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062829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90538" y="6870450"/>
            <a:ext cx="2743200" cy="216000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0538" y="6337302"/>
            <a:ext cx="5605462" cy="180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ILO Curriculum on Building Modern and Effective Labour Inspection Systems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20880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t>‹№›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956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e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0538" y="2393950"/>
            <a:ext cx="11210924" cy="348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61462" y="432000"/>
            <a:ext cx="5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800">
                <a:solidFill>
                  <a:schemeClr val="accent1"/>
                </a:solidFill>
              </a:defRPr>
            </a:lvl1pPr>
          </a:lstStyle>
          <a:p>
            <a:fld id="{856227C0-AD57-4F9B-BAE3-EEFB0D0EE427}" type="slidenum">
              <a:rPr lang="en-GB" smtClean="0"/>
              <a:pPr/>
              <a:t>‹№›</a:t>
            </a:fld>
            <a:endParaRPr lang="en-GB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1" y="1519079"/>
            <a:ext cx="119513" cy="14029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7063" y="6417158"/>
            <a:ext cx="644400" cy="172266"/>
          </a:xfrm>
          <a:prstGeom prst="rect">
            <a:avLst/>
          </a:prstGeom>
        </p:spPr>
      </p:pic>
      <p:grpSp>
        <p:nvGrpSpPr>
          <p:cNvPr id="116" name="Групувати 115">
            <a:extLst>
              <a:ext uri="{FF2B5EF4-FFF2-40B4-BE49-F238E27FC236}">
                <a16:creationId xmlns:a16="http://schemas.microsoft.com/office/drawing/2014/main" id="{DB93CCF3-78DE-78E3-BD50-9E04AFD07FF8}"/>
              </a:ext>
            </a:extLst>
          </p:cNvPr>
          <p:cNvGrpSpPr/>
          <p:nvPr userDrawn="1"/>
        </p:nvGrpSpPr>
        <p:grpSpPr>
          <a:xfrm>
            <a:off x="490537" y="497014"/>
            <a:ext cx="1436197" cy="488006"/>
            <a:chOff x="0" y="0"/>
            <a:chExt cx="4763679" cy="1619154"/>
          </a:xfrm>
        </p:grpSpPr>
        <p:grpSp>
          <p:nvGrpSpPr>
            <p:cNvPr id="117" name="Групувати 116">
              <a:extLst>
                <a:ext uri="{FF2B5EF4-FFF2-40B4-BE49-F238E27FC236}">
                  <a16:creationId xmlns:a16="http://schemas.microsoft.com/office/drawing/2014/main" id="{4F72D0DC-F52A-E621-ACC7-33E795480F5F}"/>
                </a:ext>
              </a:extLst>
            </p:cNvPr>
            <p:cNvGrpSpPr/>
            <p:nvPr userDrawn="1"/>
          </p:nvGrpSpPr>
          <p:grpSpPr>
            <a:xfrm>
              <a:off x="0" y="0"/>
              <a:ext cx="1942942" cy="1619154"/>
              <a:chOff x="0" y="0"/>
              <a:chExt cx="1942942" cy="1619154"/>
            </a:xfrm>
          </p:grpSpPr>
          <p:sp>
            <p:nvSpPr>
              <p:cNvPr id="149" name="Полілінія: фігура 148">
                <a:extLst>
                  <a:ext uri="{FF2B5EF4-FFF2-40B4-BE49-F238E27FC236}">
                    <a16:creationId xmlns:a16="http://schemas.microsoft.com/office/drawing/2014/main" id="{FB9A7023-C256-E353-386C-1FBB8A749883}"/>
                  </a:ext>
                </a:extLst>
              </p:cNvPr>
              <p:cNvSpPr/>
              <p:nvPr userDrawn="1"/>
            </p:nvSpPr>
            <p:spPr>
              <a:xfrm>
                <a:off x="764037" y="349186"/>
                <a:ext cx="510254" cy="725138"/>
              </a:xfrm>
              <a:custGeom>
                <a:avLst/>
                <a:gdLst>
                  <a:gd name="connsiteX0" fmla="*/ 192215 w 510254"/>
                  <a:gd name="connsiteY0" fmla="*/ 34862 h 725138"/>
                  <a:gd name="connsiteX1" fmla="*/ 230315 w 510254"/>
                  <a:gd name="connsiteY1" fmla="*/ 34862 h 725138"/>
                  <a:gd name="connsiteX2" fmla="*/ 230315 w 510254"/>
                  <a:gd name="connsiteY2" fmla="*/ 0 h 725138"/>
                  <a:gd name="connsiteX3" fmla="*/ 0 w 510254"/>
                  <a:gd name="connsiteY3" fmla="*/ 0 h 725138"/>
                  <a:gd name="connsiteX4" fmla="*/ 0 w 510254"/>
                  <a:gd name="connsiteY4" fmla="*/ 34862 h 725138"/>
                  <a:gd name="connsiteX5" fmla="*/ 38386 w 510254"/>
                  <a:gd name="connsiteY5" fmla="*/ 34862 h 725138"/>
                  <a:gd name="connsiteX6" fmla="*/ 68866 w 510254"/>
                  <a:gd name="connsiteY6" fmla="*/ 63055 h 725138"/>
                  <a:gd name="connsiteX7" fmla="*/ 68866 w 510254"/>
                  <a:gd name="connsiteY7" fmla="*/ 661130 h 725138"/>
                  <a:gd name="connsiteX8" fmla="*/ 38386 w 510254"/>
                  <a:gd name="connsiteY8" fmla="*/ 689324 h 725138"/>
                  <a:gd name="connsiteX9" fmla="*/ 0 w 510254"/>
                  <a:gd name="connsiteY9" fmla="*/ 689324 h 725138"/>
                  <a:gd name="connsiteX10" fmla="*/ 0 w 510254"/>
                  <a:gd name="connsiteY10" fmla="*/ 724186 h 725138"/>
                  <a:gd name="connsiteX11" fmla="*/ 230315 w 510254"/>
                  <a:gd name="connsiteY11" fmla="*/ 724186 h 725138"/>
                  <a:gd name="connsiteX12" fmla="*/ 479774 w 510254"/>
                  <a:gd name="connsiteY12" fmla="*/ 725138 h 725138"/>
                  <a:gd name="connsiteX13" fmla="*/ 510254 w 510254"/>
                  <a:gd name="connsiteY13" fmla="*/ 614744 h 725138"/>
                  <a:gd name="connsiteX14" fmla="*/ 510254 w 510254"/>
                  <a:gd name="connsiteY14" fmla="*/ 610743 h 725138"/>
                  <a:gd name="connsiteX15" fmla="*/ 492919 w 510254"/>
                  <a:gd name="connsiteY15" fmla="*/ 606933 h 725138"/>
                  <a:gd name="connsiteX16" fmla="*/ 453676 w 510254"/>
                  <a:gd name="connsiteY16" fmla="*/ 663988 h 725138"/>
                  <a:gd name="connsiteX17" fmla="*/ 402431 w 510254"/>
                  <a:gd name="connsiteY17" fmla="*/ 680942 h 725138"/>
                  <a:gd name="connsiteX18" fmla="*/ 230219 w 510254"/>
                  <a:gd name="connsiteY18" fmla="*/ 689420 h 725138"/>
                  <a:gd name="connsiteX19" fmla="*/ 192119 w 510254"/>
                  <a:gd name="connsiteY19" fmla="*/ 689420 h 725138"/>
                  <a:gd name="connsiteX20" fmla="*/ 161734 w 510254"/>
                  <a:gd name="connsiteY20" fmla="*/ 661226 h 725138"/>
                  <a:gd name="connsiteX21" fmla="*/ 161734 w 510254"/>
                  <a:gd name="connsiteY21" fmla="*/ 62960 h 725138"/>
                  <a:gd name="connsiteX22" fmla="*/ 192119 w 510254"/>
                  <a:gd name="connsiteY22" fmla="*/ 34766 h 725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0254" h="725138">
                    <a:moveTo>
                      <a:pt x="192215" y="34862"/>
                    </a:moveTo>
                    <a:lnTo>
                      <a:pt x="230315" y="34862"/>
                    </a:lnTo>
                    <a:lnTo>
                      <a:pt x="230315" y="0"/>
                    </a:lnTo>
                    <a:lnTo>
                      <a:pt x="0" y="0"/>
                    </a:lnTo>
                    <a:lnTo>
                      <a:pt x="0" y="34862"/>
                    </a:lnTo>
                    <a:lnTo>
                      <a:pt x="38386" y="34862"/>
                    </a:lnTo>
                    <a:cubicBezTo>
                      <a:pt x="38386" y="34862"/>
                      <a:pt x="67246" y="36385"/>
                      <a:pt x="68866" y="63055"/>
                    </a:cubicBezTo>
                    <a:lnTo>
                      <a:pt x="68866" y="661130"/>
                    </a:lnTo>
                    <a:cubicBezTo>
                      <a:pt x="67246" y="687705"/>
                      <a:pt x="38386" y="689324"/>
                      <a:pt x="38386" y="689324"/>
                    </a:cubicBezTo>
                    <a:lnTo>
                      <a:pt x="0" y="689324"/>
                    </a:lnTo>
                    <a:lnTo>
                      <a:pt x="0" y="724186"/>
                    </a:lnTo>
                    <a:lnTo>
                      <a:pt x="230315" y="724186"/>
                    </a:lnTo>
                    <a:lnTo>
                      <a:pt x="479774" y="725138"/>
                    </a:lnTo>
                    <a:lnTo>
                      <a:pt x="510254" y="614744"/>
                    </a:lnTo>
                    <a:lnTo>
                      <a:pt x="510254" y="610743"/>
                    </a:lnTo>
                    <a:lnTo>
                      <a:pt x="492919" y="606933"/>
                    </a:lnTo>
                    <a:cubicBezTo>
                      <a:pt x="492919" y="606933"/>
                      <a:pt x="479108" y="642271"/>
                      <a:pt x="453676" y="663988"/>
                    </a:cubicBezTo>
                    <a:cubicBezTo>
                      <a:pt x="439674" y="675894"/>
                      <a:pt x="418909" y="679037"/>
                      <a:pt x="402431" y="680942"/>
                    </a:cubicBezTo>
                    <a:lnTo>
                      <a:pt x="230219" y="689420"/>
                    </a:lnTo>
                    <a:lnTo>
                      <a:pt x="192119" y="689420"/>
                    </a:lnTo>
                    <a:cubicBezTo>
                      <a:pt x="192119" y="689420"/>
                      <a:pt x="163259" y="687800"/>
                      <a:pt x="161734" y="661226"/>
                    </a:cubicBezTo>
                    <a:lnTo>
                      <a:pt x="161734" y="62960"/>
                    </a:lnTo>
                    <a:cubicBezTo>
                      <a:pt x="163259" y="36385"/>
                      <a:pt x="192119" y="34766"/>
                      <a:pt x="192119" y="3476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0" name="Полілінія: фігура 149">
                <a:extLst>
                  <a:ext uri="{FF2B5EF4-FFF2-40B4-BE49-F238E27FC236}">
                    <a16:creationId xmlns:a16="http://schemas.microsoft.com/office/drawing/2014/main" id="{CFC748DA-68D0-1488-FF34-221FEDCADBC4}"/>
                  </a:ext>
                </a:extLst>
              </p:cNvPr>
              <p:cNvSpPr/>
              <p:nvPr userDrawn="1"/>
            </p:nvSpPr>
            <p:spPr>
              <a:xfrm>
                <a:off x="581443" y="434720"/>
                <a:ext cx="191928" cy="487584"/>
              </a:xfrm>
              <a:custGeom>
                <a:avLst/>
                <a:gdLst>
                  <a:gd name="connsiteX0" fmla="*/ 32004 w 191928"/>
                  <a:gd name="connsiteY0" fmla="*/ 458534 h 487584"/>
                  <a:gd name="connsiteX1" fmla="*/ 0 w 191928"/>
                  <a:gd name="connsiteY1" fmla="*/ 458534 h 487584"/>
                  <a:gd name="connsiteX2" fmla="*/ 0 w 191928"/>
                  <a:gd name="connsiteY2" fmla="*/ 487585 h 487584"/>
                  <a:gd name="connsiteX3" fmla="*/ 191929 w 191928"/>
                  <a:gd name="connsiteY3" fmla="*/ 487585 h 487584"/>
                  <a:gd name="connsiteX4" fmla="*/ 191929 w 191928"/>
                  <a:gd name="connsiteY4" fmla="*/ 458534 h 487584"/>
                  <a:gd name="connsiteX5" fmla="*/ 159925 w 191928"/>
                  <a:gd name="connsiteY5" fmla="*/ 458534 h 487584"/>
                  <a:gd name="connsiteX6" fmla="*/ 134303 w 191928"/>
                  <a:gd name="connsiteY6" fmla="*/ 435007 h 487584"/>
                  <a:gd name="connsiteX7" fmla="*/ 134303 w 191928"/>
                  <a:gd name="connsiteY7" fmla="*/ 52578 h 487584"/>
                  <a:gd name="connsiteX8" fmla="*/ 159925 w 191928"/>
                  <a:gd name="connsiteY8" fmla="*/ 29051 h 487584"/>
                  <a:gd name="connsiteX9" fmla="*/ 191929 w 191928"/>
                  <a:gd name="connsiteY9" fmla="*/ 29051 h 487584"/>
                  <a:gd name="connsiteX10" fmla="*/ 191929 w 191928"/>
                  <a:gd name="connsiteY10" fmla="*/ 0 h 487584"/>
                  <a:gd name="connsiteX11" fmla="*/ 0 w 191928"/>
                  <a:gd name="connsiteY11" fmla="*/ 0 h 487584"/>
                  <a:gd name="connsiteX12" fmla="*/ 0 w 191928"/>
                  <a:gd name="connsiteY12" fmla="*/ 29051 h 487584"/>
                  <a:gd name="connsiteX13" fmla="*/ 32004 w 191928"/>
                  <a:gd name="connsiteY13" fmla="*/ 29051 h 487584"/>
                  <a:gd name="connsiteX14" fmla="*/ 57626 w 191928"/>
                  <a:gd name="connsiteY14" fmla="*/ 52578 h 487584"/>
                  <a:gd name="connsiteX15" fmla="*/ 57626 w 191928"/>
                  <a:gd name="connsiteY15" fmla="*/ 434912 h 487584"/>
                  <a:gd name="connsiteX16" fmla="*/ 32004 w 191928"/>
                  <a:gd name="connsiteY16" fmla="*/ 458438 h 487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191928" h="487584">
                    <a:moveTo>
                      <a:pt x="32004" y="458534"/>
                    </a:moveTo>
                    <a:lnTo>
                      <a:pt x="0" y="458534"/>
                    </a:lnTo>
                    <a:lnTo>
                      <a:pt x="0" y="487585"/>
                    </a:lnTo>
                    <a:lnTo>
                      <a:pt x="191929" y="487585"/>
                    </a:lnTo>
                    <a:lnTo>
                      <a:pt x="191929" y="458534"/>
                    </a:lnTo>
                    <a:lnTo>
                      <a:pt x="159925" y="458534"/>
                    </a:lnTo>
                    <a:cubicBezTo>
                      <a:pt x="159925" y="458534"/>
                      <a:pt x="135922" y="457200"/>
                      <a:pt x="134303" y="435007"/>
                    </a:cubicBezTo>
                    <a:lnTo>
                      <a:pt x="134303" y="52578"/>
                    </a:lnTo>
                    <a:cubicBezTo>
                      <a:pt x="135636" y="30385"/>
                      <a:pt x="159925" y="29051"/>
                      <a:pt x="159925" y="29051"/>
                    </a:cubicBezTo>
                    <a:lnTo>
                      <a:pt x="191929" y="29051"/>
                    </a:lnTo>
                    <a:lnTo>
                      <a:pt x="191929" y="0"/>
                    </a:lnTo>
                    <a:lnTo>
                      <a:pt x="0" y="0"/>
                    </a:lnTo>
                    <a:lnTo>
                      <a:pt x="0" y="29051"/>
                    </a:lnTo>
                    <a:lnTo>
                      <a:pt x="32004" y="29051"/>
                    </a:lnTo>
                    <a:cubicBezTo>
                      <a:pt x="32004" y="29051"/>
                      <a:pt x="56007" y="30385"/>
                      <a:pt x="57626" y="52578"/>
                    </a:cubicBezTo>
                    <a:lnTo>
                      <a:pt x="57626" y="434912"/>
                    </a:lnTo>
                    <a:cubicBezTo>
                      <a:pt x="56293" y="457105"/>
                      <a:pt x="32004" y="458438"/>
                      <a:pt x="32004" y="45843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1" name="Полілінія: фігура 150">
                <a:extLst>
                  <a:ext uri="{FF2B5EF4-FFF2-40B4-BE49-F238E27FC236}">
                    <a16:creationId xmlns:a16="http://schemas.microsoft.com/office/drawing/2014/main" id="{CC268741-A73D-EBD6-4CD0-E75A23086F02}"/>
                  </a:ext>
                </a:extLst>
              </p:cNvPr>
              <p:cNvSpPr/>
              <p:nvPr userDrawn="1"/>
            </p:nvSpPr>
            <p:spPr>
              <a:xfrm>
                <a:off x="1010163" y="421576"/>
                <a:ext cx="386054" cy="513207"/>
              </a:xfrm>
              <a:custGeom>
                <a:avLst/>
                <a:gdLst>
                  <a:gd name="connsiteX0" fmla="*/ 191643 w 386054"/>
                  <a:gd name="connsiteY0" fmla="*/ 513207 h 513207"/>
                  <a:gd name="connsiteX1" fmla="*/ 194310 w 386054"/>
                  <a:gd name="connsiteY1" fmla="*/ 513207 h 513207"/>
                  <a:gd name="connsiteX2" fmla="*/ 365093 w 386054"/>
                  <a:gd name="connsiteY2" fmla="*/ 387858 h 513207"/>
                  <a:gd name="connsiteX3" fmla="*/ 386048 w 386054"/>
                  <a:gd name="connsiteY3" fmla="*/ 253460 h 513207"/>
                  <a:gd name="connsiteX4" fmla="*/ 365093 w 386054"/>
                  <a:gd name="connsiteY4" fmla="*/ 118967 h 513207"/>
                  <a:gd name="connsiteX5" fmla="*/ 194310 w 386054"/>
                  <a:gd name="connsiteY5" fmla="*/ 0 h 513207"/>
                  <a:gd name="connsiteX6" fmla="*/ 191643 w 386054"/>
                  <a:gd name="connsiteY6" fmla="*/ 0 h 513207"/>
                  <a:gd name="connsiteX7" fmla="*/ 20955 w 386054"/>
                  <a:gd name="connsiteY7" fmla="*/ 118967 h 513207"/>
                  <a:gd name="connsiteX8" fmla="*/ 0 w 386054"/>
                  <a:gd name="connsiteY8" fmla="*/ 253460 h 513207"/>
                  <a:gd name="connsiteX9" fmla="*/ 20955 w 386054"/>
                  <a:gd name="connsiteY9" fmla="*/ 387858 h 513207"/>
                  <a:gd name="connsiteX10" fmla="*/ 191643 w 386054"/>
                  <a:gd name="connsiteY10" fmla="*/ 513207 h 513207"/>
                  <a:gd name="connsiteX11" fmla="*/ 90202 w 386054"/>
                  <a:gd name="connsiteY11" fmla="*/ 255270 h 513207"/>
                  <a:gd name="connsiteX12" fmla="*/ 91345 w 386054"/>
                  <a:gd name="connsiteY12" fmla="*/ 172403 h 513207"/>
                  <a:gd name="connsiteX13" fmla="*/ 111728 w 386054"/>
                  <a:gd name="connsiteY13" fmla="*/ 74676 h 513207"/>
                  <a:gd name="connsiteX14" fmla="*/ 192881 w 386054"/>
                  <a:gd name="connsiteY14" fmla="*/ 31623 h 513207"/>
                  <a:gd name="connsiteX15" fmla="*/ 194024 w 386054"/>
                  <a:gd name="connsiteY15" fmla="*/ 31242 h 513207"/>
                  <a:gd name="connsiteX16" fmla="*/ 198025 w 386054"/>
                  <a:gd name="connsiteY16" fmla="*/ 31242 h 513207"/>
                  <a:gd name="connsiteX17" fmla="*/ 199168 w 386054"/>
                  <a:gd name="connsiteY17" fmla="*/ 31623 h 513207"/>
                  <a:gd name="connsiteX18" fmla="*/ 280321 w 386054"/>
                  <a:gd name="connsiteY18" fmla="*/ 74676 h 513207"/>
                  <a:gd name="connsiteX19" fmla="*/ 300800 w 386054"/>
                  <a:gd name="connsiteY19" fmla="*/ 172403 h 513207"/>
                  <a:gd name="connsiteX20" fmla="*/ 301942 w 386054"/>
                  <a:gd name="connsiteY20" fmla="*/ 254413 h 513207"/>
                  <a:gd name="connsiteX21" fmla="*/ 301942 w 386054"/>
                  <a:gd name="connsiteY21" fmla="*/ 256413 h 513207"/>
                  <a:gd name="connsiteX22" fmla="*/ 300800 w 386054"/>
                  <a:gd name="connsiteY22" fmla="*/ 339281 h 513207"/>
                  <a:gd name="connsiteX23" fmla="*/ 280321 w 386054"/>
                  <a:gd name="connsiteY23" fmla="*/ 437102 h 513207"/>
                  <a:gd name="connsiteX24" fmla="*/ 199263 w 386054"/>
                  <a:gd name="connsiteY24" fmla="*/ 480060 h 513207"/>
                  <a:gd name="connsiteX25" fmla="*/ 198025 w 386054"/>
                  <a:gd name="connsiteY25" fmla="*/ 480441 h 513207"/>
                  <a:gd name="connsiteX26" fmla="*/ 194120 w 386054"/>
                  <a:gd name="connsiteY26" fmla="*/ 480441 h 513207"/>
                  <a:gd name="connsiteX27" fmla="*/ 192977 w 386054"/>
                  <a:gd name="connsiteY27" fmla="*/ 480060 h 513207"/>
                  <a:gd name="connsiteX28" fmla="*/ 111824 w 386054"/>
                  <a:gd name="connsiteY28" fmla="*/ 437102 h 513207"/>
                  <a:gd name="connsiteX29" fmla="*/ 91440 w 386054"/>
                  <a:gd name="connsiteY29" fmla="*/ 339281 h 513207"/>
                  <a:gd name="connsiteX30" fmla="*/ 90297 w 386054"/>
                  <a:gd name="connsiteY30" fmla="*/ 257270 h 513207"/>
                  <a:gd name="connsiteX31" fmla="*/ 90297 w 386054"/>
                  <a:gd name="connsiteY31" fmla="*/ 255270 h 5132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86054" h="513207">
                    <a:moveTo>
                      <a:pt x="191643" y="513207"/>
                    </a:moveTo>
                    <a:lnTo>
                      <a:pt x="194310" y="513207"/>
                    </a:lnTo>
                    <a:cubicBezTo>
                      <a:pt x="264319" y="513207"/>
                      <a:pt x="331565" y="462439"/>
                      <a:pt x="365093" y="387858"/>
                    </a:cubicBezTo>
                    <a:cubicBezTo>
                      <a:pt x="382048" y="349853"/>
                      <a:pt x="385953" y="300895"/>
                      <a:pt x="386048" y="253460"/>
                    </a:cubicBezTo>
                    <a:cubicBezTo>
                      <a:pt x="386239" y="206121"/>
                      <a:pt x="382048" y="156782"/>
                      <a:pt x="365093" y="118967"/>
                    </a:cubicBezTo>
                    <a:cubicBezTo>
                      <a:pt x="331661" y="44672"/>
                      <a:pt x="264319" y="0"/>
                      <a:pt x="194310" y="0"/>
                    </a:cubicBezTo>
                    <a:lnTo>
                      <a:pt x="191643" y="0"/>
                    </a:lnTo>
                    <a:cubicBezTo>
                      <a:pt x="121729" y="0"/>
                      <a:pt x="54388" y="44672"/>
                      <a:pt x="20955" y="118967"/>
                    </a:cubicBezTo>
                    <a:cubicBezTo>
                      <a:pt x="3905" y="156972"/>
                      <a:pt x="0" y="206121"/>
                      <a:pt x="0" y="253460"/>
                    </a:cubicBezTo>
                    <a:cubicBezTo>
                      <a:pt x="0" y="300799"/>
                      <a:pt x="4001" y="350044"/>
                      <a:pt x="20955" y="387858"/>
                    </a:cubicBezTo>
                    <a:cubicBezTo>
                      <a:pt x="54388" y="462248"/>
                      <a:pt x="121729" y="513207"/>
                      <a:pt x="191643" y="513207"/>
                    </a:cubicBezTo>
                    <a:close/>
                    <a:moveTo>
                      <a:pt x="90202" y="255270"/>
                    </a:moveTo>
                    <a:cubicBezTo>
                      <a:pt x="90202" y="210884"/>
                      <a:pt x="91345" y="172403"/>
                      <a:pt x="91345" y="172403"/>
                    </a:cubicBezTo>
                    <a:cubicBezTo>
                      <a:pt x="94107" y="136017"/>
                      <a:pt x="94679" y="99441"/>
                      <a:pt x="111728" y="74676"/>
                    </a:cubicBezTo>
                    <a:cubicBezTo>
                      <a:pt x="129826" y="47816"/>
                      <a:pt x="160306" y="31718"/>
                      <a:pt x="192881" y="31623"/>
                    </a:cubicBezTo>
                    <a:lnTo>
                      <a:pt x="194024" y="31242"/>
                    </a:lnTo>
                    <a:lnTo>
                      <a:pt x="198025" y="31242"/>
                    </a:lnTo>
                    <a:lnTo>
                      <a:pt x="199168" y="31623"/>
                    </a:lnTo>
                    <a:cubicBezTo>
                      <a:pt x="231743" y="31623"/>
                      <a:pt x="262223" y="47816"/>
                      <a:pt x="280321" y="74676"/>
                    </a:cubicBezTo>
                    <a:cubicBezTo>
                      <a:pt x="297371" y="99536"/>
                      <a:pt x="297942" y="136017"/>
                      <a:pt x="300800" y="172403"/>
                    </a:cubicBezTo>
                    <a:cubicBezTo>
                      <a:pt x="300800" y="172403"/>
                      <a:pt x="301847" y="210407"/>
                      <a:pt x="301942" y="254413"/>
                    </a:cubicBezTo>
                    <a:lnTo>
                      <a:pt x="301942" y="256413"/>
                    </a:lnTo>
                    <a:cubicBezTo>
                      <a:pt x="301942" y="300799"/>
                      <a:pt x="300800" y="339281"/>
                      <a:pt x="300800" y="339281"/>
                    </a:cubicBezTo>
                    <a:cubicBezTo>
                      <a:pt x="297942" y="375666"/>
                      <a:pt x="297466" y="412242"/>
                      <a:pt x="280321" y="437102"/>
                    </a:cubicBezTo>
                    <a:cubicBezTo>
                      <a:pt x="262223" y="463868"/>
                      <a:pt x="231838" y="479965"/>
                      <a:pt x="199263" y="480060"/>
                    </a:cubicBezTo>
                    <a:lnTo>
                      <a:pt x="198025" y="480441"/>
                    </a:lnTo>
                    <a:lnTo>
                      <a:pt x="194120" y="480441"/>
                    </a:lnTo>
                    <a:lnTo>
                      <a:pt x="192977" y="480060"/>
                    </a:lnTo>
                    <a:cubicBezTo>
                      <a:pt x="160401" y="480060"/>
                      <a:pt x="129921" y="463868"/>
                      <a:pt x="111824" y="437102"/>
                    </a:cubicBezTo>
                    <a:cubicBezTo>
                      <a:pt x="94869" y="412242"/>
                      <a:pt x="94202" y="375666"/>
                      <a:pt x="91440" y="339281"/>
                    </a:cubicBezTo>
                    <a:cubicBezTo>
                      <a:pt x="91440" y="339281"/>
                      <a:pt x="90392" y="301276"/>
                      <a:pt x="90297" y="257270"/>
                    </a:cubicBezTo>
                    <a:lnTo>
                      <a:pt x="90297" y="25527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2" name="Полілінія: фігура 151">
                <a:extLst>
                  <a:ext uri="{FF2B5EF4-FFF2-40B4-BE49-F238E27FC236}">
                    <a16:creationId xmlns:a16="http://schemas.microsoft.com/office/drawing/2014/main" id="{4565A073-7A89-8A93-7DA5-F1EAE07DD0AA}"/>
                  </a:ext>
                </a:extLst>
              </p:cNvPr>
              <p:cNvSpPr/>
              <p:nvPr userDrawn="1"/>
            </p:nvSpPr>
            <p:spPr>
              <a:xfrm>
                <a:off x="39368" y="371760"/>
                <a:ext cx="240132" cy="424338"/>
              </a:xfrm>
              <a:custGeom>
                <a:avLst/>
                <a:gdLst>
                  <a:gd name="connsiteX0" fmla="*/ 70492 w 240132"/>
                  <a:gd name="connsiteY0" fmla="*/ 424339 h 424338"/>
                  <a:gd name="connsiteX1" fmla="*/ 116212 w 240132"/>
                  <a:gd name="connsiteY1" fmla="*/ 317754 h 424338"/>
                  <a:gd name="connsiteX2" fmla="*/ 240132 w 240132"/>
                  <a:gd name="connsiteY2" fmla="*/ 81629 h 424338"/>
                  <a:gd name="connsiteX3" fmla="*/ 236989 w 240132"/>
                  <a:gd name="connsiteY3" fmla="*/ 79915 h 424338"/>
                  <a:gd name="connsiteX4" fmla="*/ 83922 w 240132"/>
                  <a:gd name="connsiteY4" fmla="*/ 274987 h 424338"/>
                  <a:gd name="connsiteX5" fmla="*/ 79446 w 240132"/>
                  <a:gd name="connsiteY5" fmla="*/ 274320 h 424338"/>
                  <a:gd name="connsiteX6" fmla="*/ 67730 w 240132"/>
                  <a:gd name="connsiteY6" fmla="*/ 1715 h 424338"/>
                  <a:gd name="connsiteX7" fmla="*/ 64587 w 240132"/>
                  <a:gd name="connsiteY7" fmla="*/ 0 h 424338"/>
                  <a:gd name="connsiteX8" fmla="*/ 67349 w 240132"/>
                  <a:gd name="connsiteY8" fmla="*/ 424339 h 424338"/>
                  <a:gd name="connsiteX9" fmla="*/ 70397 w 240132"/>
                  <a:gd name="connsiteY9" fmla="*/ 424339 h 4243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32" h="424338">
                    <a:moveTo>
                      <a:pt x="70492" y="424339"/>
                    </a:moveTo>
                    <a:cubicBezTo>
                      <a:pt x="69730" y="412623"/>
                      <a:pt x="66492" y="363284"/>
                      <a:pt x="116212" y="317754"/>
                    </a:cubicBezTo>
                    <a:cubicBezTo>
                      <a:pt x="216510" y="226219"/>
                      <a:pt x="199175" y="144590"/>
                      <a:pt x="240132" y="81629"/>
                    </a:cubicBezTo>
                    <a:lnTo>
                      <a:pt x="236989" y="79915"/>
                    </a:lnTo>
                    <a:cubicBezTo>
                      <a:pt x="205080" y="133636"/>
                      <a:pt x="88494" y="192596"/>
                      <a:pt x="83922" y="274987"/>
                    </a:cubicBezTo>
                    <a:cubicBezTo>
                      <a:pt x="82398" y="274987"/>
                      <a:pt x="80970" y="274796"/>
                      <a:pt x="79446" y="274320"/>
                    </a:cubicBezTo>
                    <a:cubicBezTo>
                      <a:pt x="96400" y="155829"/>
                      <a:pt x="33249" y="76962"/>
                      <a:pt x="67730" y="1715"/>
                    </a:cubicBezTo>
                    <a:cubicBezTo>
                      <a:pt x="66777" y="1048"/>
                      <a:pt x="65730" y="476"/>
                      <a:pt x="64587" y="0"/>
                    </a:cubicBezTo>
                    <a:cubicBezTo>
                      <a:pt x="-68954" y="272415"/>
                      <a:pt x="41917" y="268605"/>
                      <a:pt x="67349" y="424339"/>
                    </a:cubicBezTo>
                    <a:lnTo>
                      <a:pt x="70397" y="42433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3" name="Полілінія: фігура 152">
                <a:extLst>
                  <a:ext uri="{FF2B5EF4-FFF2-40B4-BE49-F238E27FC236}">
                    <a16:creationId xmlns:a16="http://schemas.microsoft.com/office/drawing/2014/main" id="{1BC9B8A4-F727-97D0-0493-39DCCB762277}"/>
                  </a:ext>
                </a:extLst>
              </p:cNvPr>
              <p:cNvSpPr/>
              <p:nvPr userDrawn="1"/>
            </p:nvSpPr>
            <p:spPr>
              <a:xfrm>
                <a:off x="0" y="644080"/>
                <a:ext cx="236542" cy="410622"/>
              </a:xfrm>
              <a:custGeom>
                <a:avLst/>
                <a:gdLst>
                  <a:gd name="connsiteX0" fmla="*/ 158247 w 236542"/>
                  <a:gd name="connsiteY0" fmla="*/ 410623 h 410622"/>
                  <a:gd name="connsiteX1" fmla="*/ 161581 w 236542"/>
                  <a:gd name="connsiteY1" fmla="*/ 409480 h 410622"/>
                  <a:gd name="connsiteX2" fmla="*/ 182155 w 236542"/>
                  <a:gd name="connsiteY2" fmla="*/ 259937 h 410622"/>
                  <a:gd name="connsiteX3" fmla="*/ 236543 w 236542"/>
                  <a:gd name="connsiteY3" fmla="*/ 857 h 410622"/>
                  <a:gd name="connsiteX4" fmla="*/ 233685 w 236542"/>
                  <a:gd name="connsiteY4" fmla="*/ 0 h 410622"/>
                  <a:gd name="connsiteX5" fmla="*/ 124910 w 236542"/>
                  <a:gd name="connsiteY5" fmla="*/ 258223 h 410622"/>
                  <a:gd name="connsiteX6" fmla="*/ 120433 w 236542"/>
                  <a:gd name="connsiteY6" fmla="*/ 258223 h 410622"/>
                  <a:gd name="connsiteX7" fmla="*/ 14134 w 236542"/>
                  <a:gd name="connsiteY7" fmla="*/ 3429 h 410622"/>
                  <a:gd name="connsiteX8" fmla="*/ 12515 w 236542"/>
                  <a:gd name="connsiteY8" fmla="*/ 3429 h 410622"/>
                  <a:gd name="connsiteX9" fmla="*/ 158247 w 236542"/>
                  <a:gd name="connsiteY9" fmla="*/ 410623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542" h="410622">
                    <a:moveTo>
                      <a:pt x="158247" y="410623"/>
                    </a:moveTo>
                    <a:lnTo>
                      <a:pt x="161581" y="409480"/>
                    </a:lnTo>
                    <a:cubicBezTo>
                      <a:pt x="133958" y="347948"/>
                      <a:pt x="180155" y="263938"/>
                      <a:pt x="182155" y="259937"/>
                    </a:cubicBezTo>
                    <a:cubicBezTo>
                      <a:pt x="242924" y="143256"/>
                      <a:pt x="222636" y="38005"/>
                      <a:pt x="236543" y="857"/>
                    </a:cubicBezTo>
                    <a:lnTo>
                      <a:pt x="233685" y="0"/>
                    </a:lnTo>
                    <a:cubicBezTo>
                      <a:pt x="201205" y="80105"/>
                      <a:pt x="111194" y="123634"/>
                      <a:pt x="124910" y="258223"/>
                    </a:cubicBezTo>
                    <a:cubicBezTo>
                      <a:pt x="123481" y="258509"/>
                      <a:pt x="121957" y="258509"/>
                      <a:pt x="120433" y="258223"/>
                    </a:cubicBezTo>
                    <a:cubicBezTo>
                      <a:pt x="106526" y="174784"/>
                      <a:pt x="11086" y="94583"/>
                      <a:pt x="14134" y="3429"/>
                    </a:cubicBezTo>
                    <a:lnTo>
                      <a:pt x="12515" y="3429"/>
                    </a:lnTo>
                    <a:cubicBezTo>
                      <a:pt x="-46921" y="327088"/>
                      <a:pt x="122719" y="324993"/>
                      <a:pt x="158247" y="41062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4" name="Полілінія: фігура 153">
                <a:extLst>
                  <a:ext uri="{FF2B5EF4-FFF2-40B4-BE49-F238E27FC236}">
                    <a16:creationId xmlns:a16="http://schemas.microsoft.com/office/drawing/2014/main" id="{D2722FFC-08E1-C072-BEC6-F2770DB923BB}"/>
                  </a:ext>
                </a:extLst>
              </p:cNvPr>
              <p:cNvSpPr/>
              <p:nvPr userDrawn="1"/>
            </p:nvSpPr>
            <p:spPr>
              <a:xfrm>
                <a:off x="299112" y="60388"/>
                <a:ext cx="609324" cy="915161"/>
              </a:xfrm>
              <a:custGeom>
                <a:avLst/>
                <a:gdLst>
                  <a:gd name="connsiteX0" fmla="*/ 300809 w 609324"/>
                  <a:gd name="connsiteY0" fmla="*/ 109156 h 915161"/>
                  <a:gd name="connsiteX1" fmla="*/ 292904 w 609324"/>
                  <a:gd name="connsiteY1" fmla="*/ 143161 h 915161"/>
                  <a:gd name="connsiteX2" fmla="*/ 306048 w 609324"/>
                  <a:gd name="connsiteY2" fmla="*/ 164116 h 915161"/>
                  <a:gd name="connsiteX3" fmla="*/ 299666 w 609324"/>
                  <a:gd name="connsiteY3" fmla="*/ 200597 h 915161"/>
                  <a:gd name="connsiteX4" fmla="*/ 260804 w 609324"/>
                  <a:gd name="connsiteY4" fmla="*/ 234601 h 915161"/>
                  <a:gd name="connsiteX5" fmla="*/ 223466 w 609324"/>
                  <a:gd name="connsiteY5" fmla="*/ 236030 h 915161"/>
                  <a:gd name="connsiteX6" fmla="*/ 204321 w 609324"/>
                  <a:gd name="connsiteY6" fmla="*/ 220409 h 915161"/>
                  <a:gd name="connsiteX7" fmla="*/ 169364 w 609324"/>
                  <a:gd name="connsiteY7" fmla="*/ 223933 h 915161"/>
                  <a:gd name="connsiteX8" fmla="*/ 137932 w 609324"/>
                  <a:gd name="connsiteY8" fmla="*/ 261938 h 915161"/>
                  <a:gd name="connsiteX9" fmla="*/ 141456 w 609324"/>
                  <a:gd name="connsiteY9" fmla="*/ 296609 h 915161"/>
                  <a:gd name="connsiteX10" fmla="*/ 160601 w 609324"/>
                  <a:gd name="connsiteY10" fmla="*/ 312230 h 915161"/>
                  <a:gd name="connsiteX11" fmla="*/ 166221 w 609324"/>
                  <a:gd name="connsiteY11" fmla="*/ 348424 h 915161"/>
                  <a:gd name="connsiteX12" fmla="*/ 155172 w 609324"/>
                  <a:gd name="connsiteY12" fmla="*/ 367856 h 915161"/>
                  <a:gd name="connsiteX13" fmla="*/ 144028 w 609324"/>
                  <a:gd name="connsiteY13" fmla="*/ 387763 h 915161"/>
                  <a:gd name="connsiteX14" fmla="*/ 109643 w 609324"/>
                  <a:gd name="connsiteY14" fmla="*/ 401003 h 915161"/>
                  <a:gd name="connsiteX15" fmla="*/ 86021 w 609324"/>
                  <a:gd name="connsiteY15" fmla="*/ 392240 h 915161"/>
                  <a:gd name="connsiteX16" fmla="*/ 54017 w 609324"/>
                  <a:gd name="connsiteY16" fmla="*/ 406527 h 915161"/>
                  <a:gd name="connsiteX17" fmla="*/ 36300 w 609324"/>
                  <a:gd name="connsiteY17" fmla="*/ 452628 h 915161"/>
                  <a:gd name="connsiteX18" fmla="*/ 50683 w 609324"/>
                  <a:gd name="connsiteY18" fmla="*/ 484346 h 915161"/>
                  <a:gd name="connsiteX19" fmla="*/ 74019 w 609324"/>
                  <a:gd name="connsiteY19" fmla="*/ 493205 h 915161"/>
                  <a:gd name="connsiteX20" fmla="*/ 91259 w 609324"/>
                  <a:gd name="connsiteY20" fmla="*/ 526066 h 915161"/>
                  <a:gd name="connsiteX21" fmla="*/ 81068 w 609324"/>
                  <a:gd name="connsiteY21" fmla="*/ 576834 h 915161"/>
                  <a:gd name="connsiteX22" fmla="*/ 52302 w 609324"/>
                  <a:gd name="connsiteY22" fmla="*/ 600361 h 915161"/>
                  <a:gd name="connsiteX23" fmla="*/ 27251 w 609324"/>
                  <a:gd name="connsiteY23" fmla="*/ 599123 h 915161"/>
                  <a:gd name="connsiteX24" fmla="*/ 1629 w 609324"/>
                  <a:gd name="connsiteY24" fmla="*/ 622935 h 915161"/>
                  <a:gd name="connsiteX25" fmla="*/ 10 w 609324"/>
                  <a:gd name="connsiteY25" fmla="*/ 672179 h 915161"/>
                  <a:gd name="connsiteX26" fmla="*/ 24013 w 609324"/>
                  <a:gd name="connsiteY26" fmla="*/ 697516 h 915161"/>
                  <a:gd name="connsiteX27" fmla="*/ 49159 w 609324"/>
                  <a:gd name="connsiteY27" fmla="*/ 698278 h 915161"/>
                  <a:gd name="connsiteX28" fmla="*/ 76305 w 609324"/>
                  <a:gd name="connsiteY28" fmla="*/ 723614 h 915161"/>
                  <a:gd name="connsiteX29" fmla="*/ 83163 w 609324"/>
                  <a:gd name="connsiteY29" fmla="*/ 774383 h 915161"/>
                  <a:gd name="connsiteX30" fmla="*/ 64018 w 609324"/>
                  <a:gd name="connsiteY30" fmla="*/ 806101 h 915161"/>
                  <a:gd name="connsiteX31" fmla="*/ 39729 w 609324"/>
                  <a:gd name="connsiteY31" fmla="*/ 813435 h 915161"/>
                  <a:gd name="connsiteX32" fmla="*/ 23251 w 609324"/>
                  <a:gd name="connsiteY32" fmla="*/ 844296 h 915161"/>
                  <a:gd name="connsiteX33" fmla="*/ 45063 w 609324"/>
                  <a:gd name="connsiteY33" fmla="*/ 915162 h 915161"/>
                  <a:gd name="connsiteX34" fmla="*/ 179366 w 609324"/>
                  <a:gd name="connsiteY34" fmla="*/ 874014 h 915161"/>
                  <a:gd name="connsiteX35" fmla="*/ 477117 w 609324"/>
                  <a:gd name="connsiteY35" fmla="*/ 171260 h 915161"/>
                  <a:gd name="connsiteX36" fmla="*/ 609324 w 609324"/>
                  <a:gd name="connsiteY36" fmla="*/ 136208 h 915161"/>
                  <a:gd name="connsiteX37" fmla="*/ 578082 w 609324"/>
                  <a:gd name="connsiteY37" fmla="*/ 0 h 915161"/>
                  <a:gd name="connsiteX38" fmla="*/ 505311 w 609324"/>
                  <a:gd name="connsiteY38" fmla="*/ 16764 h 915161"/>
                  <a:gd name="connsiteX39" fmla="*/ 486642 w 609324"/>
                  <a:gd name="connsiteY39" fmla="*/ 46291 h 915161"/>
                  <a:gd name="connsiteX40" fmla="*/ 492262 w 609324"/>
                  <a:gd name="connsiteY40" fmla="*/ 70771 h 915161"/>
                  <a:gd name="connsiteX41" fmla="*/ 474450 w 609324"/>
                  <a:gd name="connsiteY41" fmla="*/ 103251 h 915161"/>
                  <a:gd name="connsiteX42" fmla="*/ 426635 w 609324"/>
                  <a:gd name="connsiteY42" fmla="*/ 122777 h 915161"/>
                  <a:gd name="connsiteX43" fmla="*/ 390821 w 609324"/>
                  <a:gd name="connsiteY43" fmla="*/ 112109 h 915161"/>
                  <a:gd name="connsiteX44" fmla="*/ 377486 w 609324"/>
                  <a:gd name="connsiteY44" fmla="*/ 90964 h 915161"/>
                  <a:gd name="connsiteX45" fmla="*/ 343196 w 609324"/>
                  <a:gd name="connsiteY45" fmla="*/ 83058 h 915161"/>
                  <a:gd name="connsiteX46" fmla="*/ 300905 w 609324"/>
                  <a:gd name="connsiteY46" fmla="*/ 109156 h 915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324" h="915161">
                    <a:moveTo>
                      <a:pt x="300809" y="109156"/>
                    </a:moveTo>
                    <a:cubicBezTo>
                      <a:pt x="289189" y="116395"/>
                      <a:pt x="285665" y="131540"/>
                      <a:pt x="292904" y="143161"/>
                    </a:cubicBezTo>
                    <a:lnTo>
                      <a:pt x="306048" y="164116"/>
                    </a:lnTo>
                    <a:cubicBezTo>
                      <a:pt x="313097" y="176213"/>
                      <a:pt x="310430" y="191548"/>
                      <a:pt x="299666" y="200597"/>
                    </a:cubicBezTo>
                    <a:lnTo>
                      <a:pt x="260804" y="234601"/>
                    </a:lnTo>
                    <a:cubicBezTo>
                      <a:pt x="250327" y="244030"/>
                      <a:pt x="234611" y="244602"/>
                      <a:pt x="223466" y="236030"/>
                    </a:cubicBezTo>
                    <a:lnTo>
                      <a:pt x="204321" y="220409"/>
                    </a:lnTo>
                    <a:cubicBezTo>
                      <a:pt x="193653" y="211836"/>
                      <a:pt x="178032" y="213360"/>
                      <a:pt x="169364" y="223933"/>
                    </a:cubicBezTo>
                    <a:lnTo>
                      <a:pt x="137932" y="261938"/>
                    </a:lnTo>
                    <a:cubicBezTo>
                      <a:pt x="129264" y="272510"/>
                      <a:pt x="130883" y="288036"/>
                      <a:pt x="141456" y="296609"/>
                    </a:cubicBezTo>
                    <a:lnTo>
                      <a:pt x="160601" y="312230"/>
                    </a:lnTo>
                    <a:cubicBezTo>
                      <a:pt x="171269" y="321278"/>
                      <a:pt x="173651" y="336709"/>
                      <a:pt x="166221" y="348424"/>
                    </a:cubicBezTo>
                    <a:cubicBezTo>
                      <a:pt x="166221" y="348424"/>
                      <a:pt x="162887" y="354044"/>
                      <a:pt x="155172" y="367856"/>
                    </a:cubicBezTo>
                    <a:cubicBezTo>
                      <a:pt x="147076" y="381667"/>
                      <a:pt x="144028" y="387763"/>
                      <a:pt x="144028" y="387763"/>
                    </a:cubicBezTo>
                    <a:cubicBezTo>
                      <a:pt x="137456" y="400050"/>
                      <a:pt x="122787" y="405765"/>
                      <a:pt x="109643" y="401003"/>
                    </a:cubicBezTo>
                    <a:lnTo>
                      <a:pt x="86021" y="392240"/>
                    </a:lnTo>
                    <a:cubicBezTo>
                      <a:pt x="73257" y="387477"/>
                      <a:pt x="58970" y="393859"/>
                      <a:pt x="54017" y="406527"/>
                    </a:cubicBezTo>
                    <a:lnTo>
                      <a:pt x="36300" y="452628"/>
                    </a:lnTo>
                    <a:cubicBezTo>
                      <a:pt x="31538" y="465296"/>
                      <a:pt x="37919" y="479489"/>
                      <a:pt x="50683" y="484346"/>
                    </a:cubicBezTo>
                    <a:lnTo>
                      <a:pt x="74019" y="493205"/>
                    </a:lnTo>
                    <a:cubicBezTo>
                      <a:pt x="87068" y="498539"/>
                      <a:pt x="94307" y="512350"/>
                      <a:pt x="91259" y="526066"/>
                    </a:cubicBezTo>
                    <a:lnTo>
                      <a:pt x="81068" y="576834"/>
                    </a:lnTo>
                    <a:cubicBezTo>
                      <a:pt x="78591" y="590550"/>
                      <a:pt x="66399" y="600551"/>
                      <a:pt x="52302" y="600361"/>
                    </a:cubicBezTo>
                    <a:lnTo>
                      <a:pt x="27251" y="599123"/>
                    </a:lnTo>
                    <a:cubicBezTo>
                      <a:pt x="13535" y="598742"/>
                      <a:pt x="2105" y="609410"/>
                      <a:pt x="1629" y="622935"/>
                    </a:cubicBezTo>
                    <a:lnTo>
                      <a:pt x="10" y="672179"/>
                    </a:lnTo>
                    <a:cubicBezTo>
                      <a:pt x="-371" y="685705"/>
                      <a:pt x="10392" y="697039"/>
                      <a:pt x="24013" y="697516"/>
                    </a:cubicBezTo>
                    <a:lnTo>
                      <a:pt x="49159" y="698278"/>
                    </a:lnTo>
                    <a:cubicBezTo>
                      <a:pt x="63256" y="699040"/>
                      <a:pt x="74686" y="709803"/>
                      <a:pt x="76305" y="723614"/>
                    </a:cubicBezTo>
                    <a:lnTo>
                      <a:pt x="83163" y="774383"/>
                    </a:lnTo>
                    <a:cubicBezTo>
                      <a:pt x="85544" y="788194"/>
                      <a:pt x="77353" y="801624"/>
                      <a:pt x="64018" y="806101"/>
                    </a:cubicBezTo>
                    <a:lnTo>
                      <a:pt x="39729" y="813435"/>
                    </a:lnTo>
                    <a:cubicBezTo>
                      <a:pt x="26680" y="817531"/>
                      <a:pt x="19346" y="831247"/>
                      <a:pt x="23251" y="844296"/>
                    </a:cubicBezTo>
                    <a:lnTo>
                      <a:pt x="45063" y="915162"/>
                    </a:lnTo>
                    <a:lnTo>
                      <a:pt x="179366" y="874014"/>
                    </a:lnTo>
                    <a:cubicBezTo>
                      <a:pt x="65828" y="598456"/>
                      <a:pt x="199082" y="283845"/>
                      <a:pt x="477117" y="171260"/>
                    </a:cubicBezTo>
                    <a:cubicBezTo>
                      <a:pt x="519503" y="154115"/>
                      <a:pt x="563985" y="142304"/>
                      <a:pt x="609324" y="136208"/>
                    </a:cubicBezTo>
                    <a:lnTo>
                      <a:pt x="578082" y="0"/>
                    </a:lnTo>
                    <a:lnTo>
                      <a:pt x="505311" y="16764"/>
                    </a:lnTo>
                    <a:cubicBezTo>
                      <a:pt x="491976" y="19812"/>
                      <a:pt x="483594" y="33052"/>
                      <a:pt x="486642" y="46291"/>
                    </a:cubicBezTo>
                    <a:lnTo>
                      <a:pt x="492262" y="70771"/>
                    </a:lnTo>
                    <a:cubicBezTo>
                      <a:pt x="495119" y="84487"/>
                      <a:pt x="487595" y="98107"/>
                      <a:pt x="474450" y="103251"/>
                    </a:cubicBezTo>
                    <a:lnTo>
                      <a:pt x="426635" y="122777"/>
                    </a:lnTo>
                    <a:cubicBezTo>
                      <a:pt x="413681" y="128302"/>
                      <a:pt x="398631" y="123825"/>
                      <a:pt x="390821" y="112109"/>
                    </a:cubicBezTo>
                    <a:lnTo>
                      <a:pt x="377486" y="90964"/>
                    </a:lnTo>
                    <a:cubicBezTo>
                      <a:pt x="370247" y="79439"/>
                      <a:pt x="354911" y="75914"/>
                      <a:pt x="343196" y="83058"/>
                    </a:cubicBezTo>
                    <a:lnTo>
                      <a:pt x="300905" y="10915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5" name="Полілінія: фігура 154">
                <a:extLst>
                  <a:ext uri="{FF2B5EF4-FFF2-40B4-BE49-F238E27FC236}">
                    <a16:creationId xmlns:a16="http://schemas.microsoft.com/office/drawing/2014/main" id="{9A3DCE2B-06C5-F676-71B9-843ADBB0AA39}"/>
                  </a:ext>
                </a:extLst>
              </p:cNvPr>
              <p:cNvSpPr/>
              <p:nvPr userDrawn="1"/>
            </p:nvSpPr>
            <p:spPr>
              <a:xfrm>
                <a:off x="136681" y="159257"/>
                <a:ext cx="234354" cy="363283"/>
              </a:xfrm>
              <a:custGeom>
                <a:avLst/>
                <a:gdLst>
                  <a:gd name="connsiteX0" fmla="*/ 10422 w 234354"/>
                  <a:gd name="connsiteY0" fmla="*/ 362331 h 363283"/>
                  <a:gd name="connsiteX1" fmla="*/ 12517 w 234354"/>
                  <a:gd name="connsiteY1" fmla="*/ 363284 h 363283"/>
                  <a:gd name="connsiteX2" fmla="*/ 81574 w 234354"/>
                  <a:gd name="connsiteY2" fmla="*/ 299942 h 363283"/>
                  <a:gd name="connsiteX3" fmla="*/ 234355 w 234354"/>
                  <a:gd name="connsiteY3" fmla="*/ 124968 h 363283"/>
                  <a:gd name="connsiteX4" fmla="*/ 232545 w 234354"/>
                  <a:gd name="connsiteY4" fmla="*/ 123349 h 363283"/>
                  <a:gd name="connsiteX5" fmla="*/ 58809 w 234354"/>
                  <a:gd name="connsiteY5" fmla="*/ 259937 h 363283"/>
                  <a:gd name="connsiteX6" fmla="*/ 54904 w 234354"/>
                  <a:gd name="connsiteY6" fmla="*/ 258032 h 363283"/>
                  <a:gd name="connsiteX7" fmla="*/ 125293 w 234354"/>
                  <a:gd name="connsiteY7" fmla="*/ 2572 h 363283"/>
                  <a:gd name="connsiteX8" fmla="*/ 123007 w 234354"/>
                  <a:gd name="connsiteY8" fmla="*/ 0 h 363283"/>
                  <a:gd name="connsiteX9" fmla="*/ 10422 w 234354"/>
                  <a:gd name="connsiteY9" fmla="*/ 362426 h 363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354" h="363283">
                    <a:moveTo>
                      <a:pt x="10422" y="362331"/>
                    </a:moveTo>
                    <a:lnTo>
                      <a:pt x="12517" y="363284"/>
                    </a:lnTo>
                    <a:cubicBezTo>
                      <a:pt x="31663" y="319659"/>
                      <a:pt x="80240" y="300514"/>
                      <a:pt x="81574" y="299942"/>
                    </a:cubicBezTo>
                    <a:cubicBezTo>
                      <a:pt x="170918" y="259271"/>
                      <a:pt x="198826" y="156401"/>
                      <a:pt x="234355" y="124968"/>
                    </a:cubicBezTo>
                    <a:lnTo>
                      <a:pt x="232545" y="123349"/>
                    </a:lnTo>
                    <a:cubicBezTo>
                      <a:pt x="189016" y="170307"/>
                      <a:pt x="117388" y="144018"/>
                      <a:pt x="58809" y="259937"/>
                    </a:cubicBezTo>
                    <a:cubicBezTo>
                      <a:pt x="58809" y="260318"/>
                      <a:pt x="54808" y="258128"/>
                      <a:pt x="54904" y="258032"/>
                    </a:cubicBezTo>
                    <a:cubicBezTo>
                      <a:pt x="102148" y="156972"/>
                      <a:pt x="80050" y="65627"/>
                      <a:pt x="125293" y="2572"/>
                    </a:cubicBezTo>
                    <a:cubicBezTo>
                      <a:pt x="124627" y="1619"/>
                      <a:pt x="123865" y="762"/>
                      <a:pt x="123007" y="0"/>
                    </a:cubicBezTo>
                    <a:cubicBezTo>
                      <a:pt x="-87495" y="206692"/>
                      <a:pt x="43474" y="259366"/>
                      <a:pt x="10422" y="3624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6" name="Полілінія: фігура 155">
                <a:extLst>
                  <a:ext uri="{FF2B5EF4-FFF2-40B4-BE49-F238E27FC236}">
                    <a16:creationId xmlns:a16="http://schemas.microsoft.com/office/drawing/2014/main" id="{D2D1CD8D-6216-96C9-8103-7EADA0F1F2DB}"/>
                  </a:ext>
                </a:extLst>
              </p:cNvPr>
              <p:cNvSpPr/>
              <p:nvPr userDrawn="1"/>
            </p:nvSpPr>
            <p:spPr>
              <a:xfrm>
                <a:off x="408374" y="0"/>
                <a:ext cx="238315" cy="139731"/>
              </a:xfrm>
              <a:custGeom>
                <a:avLst/>
                <a:gdLst>
                  <a:gd name="connsiteX0" fmla="*/ 0 w 238315"/>
                  <a:gd name="connsiteY0" fmla="*/ 137446 h 139731"/>
                  <a:gd name="connsiteX1" fmla="*/ 1810 w 238315"/>
                  <a:gd name="connsiteY1" fmla="*/ 139732 h 139731"/>
                  <a:gd name="connsiteX2" fmla="*/ 52388 w 238315"/>
                  <a:gd name="connsiteY2" fmla="*/ 114395 h 139731"/>
                  <a:gd name="connsiteX3" fmla="*/ 238316 w 238315"/>
                  <a:gd name="connsiteY3" fmla="*/ 2762 h 139731"/>
                  <a:gd name="connsiteX4" fmla="*/ 236601 w 238315"/>
                  <a:gd name="connsiteY4" fmla="*/ 0 h 139731"/>
                  <a:gd name="connsiteX5" fmla="*/ 188881 w 238315"/>
                  <a:gd name="connsiteY5" fmla="*/ 14002 h 139731"/>
                  <a:gd name="connsiteX6" fmla="*/ 0 w 238315"/>
                  <a:gd name="connsiteY6" fmla="*/ 137446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0" y="137446"/>
                    </a:moveTo>
                    <a:lnTo>
                      <a:pt x="1810" y="139732"/>
                    </a:lnTo>
                    <a:cubicBezTo>
                      <a:pt x="17145" y="128588"/>
                      <a:pt x="34290" y="120015"/>
                      <a:pt x="52388" y="114395"/>
                    </a:cubicBezTo>
                    <a:cubicBezTo>
                      <a:pt x="187833" y="76772"/>
                      <a:pt x="181070" y="30385"/>
                      <a:pt x="238316" y="2762"/>
                    </a:cubicBezTo>
                    <a:lnTo>
                      <a:pt x="236601" y="0"/>
                    </a:lnTo>
                    <a:cubicBezTo>
                      <a:pt x="222314" y="8858"/>
                      <a:pt x="205740" y="13716"/>
                      <a:pt x="188881" y="14002"/>
                    </a:cubicBezTo>
                    <a:cubicBezTo>
                      <a:pt x="29908" y="16002"/>
                      <a:pt x="42100" y="107823"/>
                      <a:pt x="0" y="13744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7" name="Полілінія: фігура 156">
                <a:extLst>
                  <a:ext uri="{FF2B5EF4-FFF2-40B4-BE49-F238E27FC236}">
                    <a16:creationId xmlns:a16="http://schemas.microsoft.com/office/drawing/2014/main" id="{288E27FB-5C16-3F7F-2F1F-62C2501C7CCE}"/>
                  </a:ext>
                </a:extLst>
              </p:cNvPr>
              <p:cNvSpPr/>
              <p:nvPr userDrawn="1"/>
            </p:nvSpPr>
            <p:spPr>
              <a:xfrm>
                <a:off x="250259" y="32480"/>
                <a:ext cx="275653" cy="281749"/>
              </a:xfrm>
              <a:custGeom>
                <a:avLst/>
                <a:gdLst>
                  <a:gd name="connsiteX0" fmla="*/ 3048 w 275653"/>
                  <a:gd name="connsiteY0" fmla="*/ 281654 h 281749"/>
                  <a:gd name="connsiteX1" fmla="*/ 71437 w 275653"/>
                  <a:gd name="connsiteY1" fmla="*/ 238125 h 281749"/>
                  <a:gd name="connsiteX2" fmla="*/ 275654 w 275653"/>
                  <a:gd name="connsiteY2" fmla="*/ 94964 h 281749"/>
                  <a:gd name="connsiteX3" fmla="*/ 274320 w 275653"/>
                  <a:gd name="connsiteY3" fmla="*/ 93059 h 281749"/>
                  <a:gd name="connsiteX4" fmla="*/ 77914 w 275653"/>
                  <a:gd name="connsiteY4" fmla="*/ 192500 h 281749"/>
                  <a:gd name="connsiteX5" fmla="*/ 74676 w 275653"/>
                  <a:gd name="connsiteY5" fmla="*/ 189548 h 281749"/>
                  <a:gd name="connsiteX6" fmla="*/ 188595 w 275653"/>
                  <a:gd name="connsiteY6" fmla="*/ 1714 h 281749"/>
                  <a:gd name="connsiteX7" fmla="*/ 186690 w 275653"/>
                  <a:gd name="connsiteY7" fmla="*/ 0 h 281749"/>
                  <a:gd name="connsiteX8" fmla="*/ 0 w 275653"/>
                  <a:gd name="connsiteY8" fmla="*/ 279940 h 281749"/>
                  <a:gd name="connsiteX9" fmla="*/ 2953 w 275653"/>
                  <a:gd name="connsiteY9" fmla="*/ 28175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653" h="281749">
                    <a:moveTo>
                      <a:pt x="3048" y="281654"/>
                    </a:moveTo>
                    <a:cubicBezTo>
                      <a:pt x="35052" y="246221"/>
                      <a:pt x="66199" y="239554"/>
                      <a:pt x="71437" y="238125"/>
                    </a:cubicBezTo>
                    <a:cubicBezTo>
                      <a:pt x="197453" y="201073"/>
                      <a:pt x="241554" y="118491"/>
                      <a:pt x="275654" y="94964"/>
                    </a:cubicBezTo>
                    <a:lnTo>
                      <a:pt x="274320" y="93059"/>
                    </a:lnTo>
                    <a:cubicBezTo>
                      <a:pt x="227743" y="125825"/>
                      <a:pt x="171926" y="92583"/>
                      <a:pt x="77914" y="192500"/>
                    </a:cubicBezTo>
                    <a:cubicBezTo>
                      <a:pt x="77343" y="193167"/>
                      <a:pt x="74676" y="189548"/>
                      <a:pt x="74676" y="189548"/>
                    </a:cubicBezTo>
                    <a:cubicBezTo>
                      <a:pt x="151448" y="97917"/>
                      <a:pt x="153162" y="35719"/>
                      <a:pt x="188595" y="1714"/>
                    </a:cubicBezTo>
                    <a:lnTo>
                      <a:pt x="186690" y="0"/>
                    </a:lnTo>
                    <a:cubicBezTo>
                      <a:pt x="-36576" y="131921"/>
                      <a:pt x="61436" y="204216"/>
                      <a:pt x="0" y="279940"/>
                    </a:cubicBezTo>
                    <a:lnTo>
                      <a:pt x="2953" y="28175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8" name="Полілінія: фігура 157">
                <a:extLst>
                  <a:ext uri="{FF2B5EF4-FFF2-40B4-BE49-F238E27FC236}">
                    <a16:creationId xmlns:a16="http://schemas.microsoft.com/office/drawing/2014/main" id="{E3643D6A-059A-1307-81C7-DB71EB1A6C4E}"/>
                  </a:ext>
                </a:extLst>
              </p:cNvPr>
              <p:cNvSpPr/>
              <p:nvPr userDrawn="1"/>
            </p:nvSpPr>
            <p:spPr>
              <a:xfrm>
                <a:off x="1416976" y="32385"/>
                <a:ext cx="275558" cy="281749"/>
              </a:xfrm>
              <a:custGeom>
                <a:avLst/>
                <a:gdLst>
                  <a:gd name="connsiteX0" fmla="*/ 197548 w 275558"/>
                  <a:gd name="connsiteY0" fmla="*/ 192596 h 281749"/>
                  <a:gd name="connsiteX1" fmla="*/ 1143 w 275558"/>
                  <a:gd name="connsiteY1" fmla="*/ 93155 h 281749"/>
                  <a:gd name="connsiteX2" fmla="*/ 0 w 275558"/>
                  <a:gd name="connsiteY2" fmla="*/ 95060 h 281749"/>
                  <a:gd name="connsiteX3" fmla="*/ 204216 w 275558"/>
                  <a:gd name="connsiteY3" fmla="*/ 238220 h 281749"/>
                  <a:gd name="connsiteX4" fmla="*/ 272701 w 275558"/>
                  <a:gd name="connsiteY4" fmla="*/ 281750 h 281749"/>
                  <a:gd name="connsiteX5" fmla="*/ 275558 w 275558"/>
                  <a:gd name="connsiteY5" fmla="*/ 279940 h 281749"/>
                  <a:gd name="connsiteX6" fmla="*/ 88773 w 275558"/>
                  <a:gd name="connsiteY6" fmla="*/ 0 h 281749"/>
                  <a:gd name="connsiteX7" fmla="*/ 86963 w 275558"/>
                  <a:gd name="connsiteY7" fmla="*/ 1714 h 281749"/>
                  <a:gd name="connsiteX8" fmla="*/ 200882 w 275558"/>
                  <a:gd name="connsiteY8" fmla="*/ 189547 h 281749"/>
                  <a:gd name="connsiteX9" fmla="*/ 197644 w 275558"/>
                  <a:gd name="connsiteY9" fmla="*/ 192500 h 281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281749">
                    <a:moveTo>
                      <a:pt x="197548" y="192596"/>
                    </a:moveTo>
                    <a:cubicBezTo>
                      <a:pt x="103156" y="92678"/>
                      <a:pt x="47720" y="125921"/>
                      <a:pt x="1143" y="93155"/>
                    </a:cubicBezTo>
                    <a:lnTo>
                      <a:pt x="0" y="95060"/>
                    </a:lnTo>
                    <a:cubicBezTo>
                      <a:pt x="34100" y="118586"/>
                      <a:pt x="78010" y="201168"/>
                      <a:pt x="204216" y="238220"/>
                    </a:cubicBezTo>
                    <a:cubicBezTo>
                      <a:pt x="209359" y="239744"/>
                      <a:pt x="240697" y="246317"/>
                      <a:pt x="272701" y="281750"/>
                    </a:cubicBezTo>
                    <a:lnTo>
                      <a:pt x="275558" y="279940"/>
                    </a:lnTo>
                    <a:cubicBezTo>
                      <a:pt x="214408" y="204311"/>
                      <a:pt x="312134" y="132017"/>
                      <a:pt x="88773" y="0"/>
                    </a:cubicBezTo>
                    <a:lnTo>
                      <a:pt x="86963" y="1714"/>
                    </a:lnTo>
                    <a:cubicBezTo>
                      <a:pt x="122396" y="35814"/>
                      <a:pt x="124111" y="98012"/>
                      <a:pt x="200882" y="189547"/>
                    </a:cubicBezTo>
                    <a:cubicBezTo>
                      <a:pt x="200882" y="189547"/>
                      <a:pt x="198215" y="193167"/>
                      <a:pt x="197644" y="1925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59" name="Полілінія: фігура 158">
                <a:extLst>
                  <a:ext uri="{FF2B5EF4-FFF2-40B4-BE49-F238E27FC236}">
                    <a16:creationId xmlns:a16="http://schemas.microsoft.com/office/drawing/2014/main" id="{55505431-5F1A-5F2C-ED58-1D4BB54B8E1E}"/>
                  </a:ext>
                </a:extLst>
              </p:cNvPr>
              <p:cNvSpPr/>
              <p:nvPr userDrawn="1"/>
            </p:nvSpPr>
            <p:spPr>
              <a:xfrm>
                <a:off x="1296104" y="0"/>
                <a:ext cx="238315" cy="139731"/>
              </a:xfrm>
              <a:custGeom>
                <a:avLst/>
                <a:gdLst>
                  <a:gd name="connsiteX0" fmla="*/ 236506 w 238315"/>
                  <a:gd name="connsiteY0" fmla="*/ 139732 h 139731"/>
                  <a:gd name="connsiteX1" fmla="*/ 238316 w 238315"/>
                  <a:gd name="connsiteY1" fmla="*/ 137446 h 139731"/>
                  <a:gd name="connsiteX2" fmla="*/ 49435 w 238315"/>
                  <a:gd name="connsiteY2" fmla="*/ 14002 h 139731"/>
                  <a:gd name="connsiteX3" fmla="*/ 1714 w 238315"/>
                  <a:gd name="connsiteY3" fmla="*/ 0 h 139731"/>
                  <a:gd name="connsiteX4" fmla="*/ 0 w 238315"/>
                  <a:gd name="connsiteY4" fmla="*/ 2762 h 139731"/>
                  <a:gd name="connsiteX5" fmla="*/ 185928 w 238315"/>
                  <a:gd name="connsiteY5" fmla="*/ 114395 h 139731"/>
                  <a:gd name="connsiteX6" fmla="*/ 236601 w 238315"/>
                  <a:gd name="connsiteY6" fmla="*/ 139732 h 139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38315" h="139731">
                    <a:moveTo>
                      <a:pt x="236506" y="139732"/>
                    </a:moveTo>
                    <a:lnTo>
                      <a:pt x="238316" y="137446"/>
                    </a:lnTo>
                    <a:cubicBezTo>
                      <a:pt x="196310" y="107728"/>
                      <a:pt x="208312" y="16002"/>
                      <a:pt x="49435" y="14002"/>
                    </a:cubicBezTo>
                    <a:cubicBezTo>
                      <a:pt x="32575" y="13716"/>
                      <a:pt x="16002" y="8858"/>
                      <a:pt x="1714" y="0"/>
                    </a:cubicBezTo>
                    <a:lnTo>
                      <a:pt x="0" y="2762"/>
                    </a:lnTo>
                    <a:cubicBezTo>
                      <a:pt x="57245" y="30385"/>
                      <a:pt x="50483" y="76772"/>
                      <a:pt x="185928" y="114395"/>
                    </a:cubicBezTo>
                    <a:cubicBezTo>
                      <a:pt x="204121" y="120015"/>
                      <a:pt x="221171" y="128588"/>
                      <a:pt x="236601" y="13973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0" name="Полілінія: фігура 159">
                <a:extLst>
                  <a:ext uri="{FF2B5EF4-FFF2-40B4-BE49-F238E27FC236}">
                    <a16:creationId xmlns:a16="http://schemas.microsoft.com/office/drawing/2014/main" id="{A228C8D9-23BF-A86E-F84F-BA54D3B941A7}"/>
                  </a:ext>
                </a:extLst>
              </p:cNvPr>
              <p:cNvSpPr/>
              <p:nvPr userDrawn="1"/>
            </p:nvSpPr>
            <p:spPr>
              <a:xfrm>
                <a:off x="1036833" y="60674"/>
                <a:ext cx="609424" cy="915542"/>
              </a:xfrm>
              <a:custGeom>
                <a:avLst/>
                <a:gdLst>
                  <a:gd name="connsiteX0" fmla="*/ 465677 w 609424"/>
                  <a:gd name="connsiteY0" fmla="*/ 742379 h 915542"/>
                  <a:gd name="connsiteX1" fmla="*/ 429959 w 609424"/>
                  <a:gd name="connsiteY1" fmla="*/ 874395 h 915542"/>
                  <a:gd name="connsiteX2" fmla="*/ 564261 w 609424"/>
                  <a:gd name="connsiteY2" fmla="*/ 915543 h 915542"/>
                  <a:gd name="connsiteX3" fmla="*/ 586168 w 609424"/>
                  <a:gd name="connsiteY3" fmla="*/ 844677 h 915542"/>
                  <a:gd name="connsiteX4" fmla="*/ 569595 w 609424"/>
                  <a:gd name="connsiteY4" fmla="*/ 813816 h 915542"/>
                  <a:gd name="connsiteX5" fmla="*/ 545401 w 609424"/>
                  <a:gd name="connsiteY5" fmla="*/ 806482 h 915542"/>
                  <a:gd name="connsiteX6" fmla="*/ 526256 w 609424"/>
                  <a:gd name="connsiteY6" fmla="*/ 774764 h 915542"/>
                  <a:gd name="connsiteX7" fmla="*/ 533114 w 609424"/>
                  <a:gd name="connsiteY7" fmla="*/ 723995 h 915542"/>
                  <a:gd name="connsiteX8" fmla="*/ 560260 w 609424"/>
                  <a:gd name="connsiteY8" fmla="*/ 698659 h 915542"/>
                  <a:gd name="connsiteX9" fmla="*/ 585407 w 609424"/>
                  <a:gd name="connsiteY9" fmla="*/ 697897 h 915542"/>
                  <a:gd name="connsiteX10" fmla="*/ 609409 w 609424"/>
                  <a:gd name="connsiteY10" fmla="*/ 672560 h 915542"/>
                  <a:gd name="connsiteX11" fmla="*/ 607885 w 609424"/>
                  <a:gd name="connsiteY11" fmla="*/ 623316 h 915542"/>
                  <a:gd name="connsiteX12" fmla="*/ 582263 w 609424"/>
                  <a:gd name="connsiteY12" fmla="*/ 599504 h 915542"/>
                  <a:gd name="connsiteX13" fmla="*/ 557213 w 609424"/>
                  <a:gd name="connsiteY13" fmla="*/ 600361 h 915542"/>
                  <a:gd name="connsiteX14" fmla="*/ 528447 w 609424"/>
                  <a:gd name="connsiteY14" fmla="*/ 576739 h 915542"/>
                  <a:gd name="connsiteX15" fmla="*/ 517588 w 609424"/>
                  <a:gd name="connsiteY15" fmla="*/ 525971 h 915542"/>
                  <a:gd name="connsiteX16" fmla="*/ 535019 w 609424"/>
                  <a:gd name="connsiteY16" fmla="*/ 493205 h 915542"/>
                  <a:gd name="connsiteX17" fmla="*/ 558546 w 609424"/>
                  <a:gd name="connsiteY17" fmla="*/ 484727 h 915542"/>
                  <a:gd name="connsiteX18" fmla="*/ 573024 w 609424"/>
                  <a:gd name="connsiteY18" fmla="*/ 453009 h 915542"/>
                  <a:gd name="connsiteX19" fmla="*/ 555308 w 609424"/>
                  <a:gd name="connsiteY19" fmla="*/ 406908 h 915542"/>
                  <a:gd name="connsiteX20" fmla="*/ 523304 w 609424"/>
                  <a:gd name="connsiteY20" fmla="*/ 392621 h 915542"/>
                  <a:gd name="connsiteX21" fmla="*/ 499967 w 609424"/>
                  <a:gd name="connsiteY21" fmla="*/ 401479 h 915542"/>
                  <a:gd name="connsiteX22" fmla="*/ 465582 w 609424"/>
                  <a:gd name="connsiteY22" fmla="*/ 388144 h 915542"/>
                  <a:gd name="connsiteX23" fmla="*/ 454438 w 609424"/>
                  <a:gd name="connsiteY23" fmla="*/ 368046 h 915542"/>
                  <a:gd name="connsiteX24" fmla="*/ 442627 w 609424"/>
                  <a:gd name="connsiteY24" fmla="*/ 348615 h 915542"/>
                  <a:gd name="connsiteX25" fmla="*/ 448246 w 609424"/>
                  <a:gd name="connsiteY25" fmla="*/ 312420 h 915542"/>
                  <a:gd name="connsiteX26" fmla="*/ 467392 w 609424"/>
                  <a:gd name="connsiteY26" fmla="*/ 296799 h 915542"/>
                  <a:gd name="connsiteX27" fmla="*/ 471011 w 609424"/>
                  <a:gd name="connsiteY27" fmla="*/ 262128 h 915542"/>
                  <a:gd name="connsiteX28" fmla="*/ 439579 w 609424"/>
                  <a:gd name="connsiteY28" fmla="*/ 224123 h 915542"/>
                  <a:gd name="connsiteX29" fmla="*/ 404527 w 609424"/>
                  <a:gd name="connsiteY29" fmla="*/ 220599 h 915542"/>
                  <a:gd name="connsiteX30" fmla="*/ 385382 w 609424"/>
                  <a:gd name="connsiteY30" fmla="*/ 236220 h 915542"/>
                  <a:gd name="connsiteX31" fmla="*/ 348043 w 609424"/>
                  <a:gd name="connsiteY31" fmla="*/ 234791 h 915542"/>
                  <a:gd name="connsiteX32" fmla="*/ 309182 w 609424"/>
                  <a:gd name="connsiteY32" fmla="*/ 200787 h 915542"/>
                  <a:gd name="connsiteX33" fmla="*/ 302800 w 609424"/>
                  <a:gd name="connsiteY33" fmla="*/ 164306 h 915542"/>
                  <a:gd name="connsiteX34" fmla="*/ 316039 w 609424"/>
                  <a:gd name="connsiteY34" fmla="*/ 143256 h 915542"/>
                  <a:gd name="connsiteX35" fmla="*/ 308038 w 609424"/>
                  <a:gd name="connsiteY35" fmla="*/ 109252 h 915542"/>
                  <a:gd name="connsiteX36" fmla="*/ 265843 w 609424"/>
                  <a:gd name="connsiteY36" fmla="*/ 83153 h 915542"/>
                  <a:gd name="connsiteX37" fmla="*/ 231458 w 609424"/>
                  <a:gd name="connsiteY37" fmla="*/ 91059 h 915542"/>
                  <a:gd name="connsiteX38" fmla="*/ 218218 w 609424"/>
                  <a:gd name="connsiteY38" fmla="*/ 112300 h 915542"/>
                  <a:gd name="connsiteX39" fmla="*/ 182404 w 609424"/>
                  <a:gd name="connsiteY39" fmla="*/ 122873 h 915542"/>
                  <a:gd name="connsiteX40" fmla="*/ 134493 w 609424"/>
                  <a:gd name="connsiteY40" fmla="*/ 103346 h 915542"/>
                  <a:gd name="connsiteX41" fmla="*/ 116681 w 609424"/>
                  <a:gd name="connsiteY41" fmla="*/ 70866 h 915542"/>
                  <a:gd name="connsiteX42" fmla="*/ 122396 w 609424"/>
                  <a:gd name="connsiteY42" fmla="*/ 46482 h 915542"/>
                  <a:gd name="connsiteX43" fmla="*/ 103727 w 609424"/>
                  <a:gd name="connsiteY43" fmla="*/ 16859 h 915542"/>
                  <a:gd name="connsiteX44" fmla="*/ 31147 w 609424"/>
                  <a:gd name="connsiteY44" fmla="*/ 0 h 915542"/>
                  <a:gd name="connsiteX45" fmla="*/ 0 w 609424"/>
                  <a:gd name="connsiteY45" fmla="*/ 136112 h 915542"/>
                  <a:gd name="connsiteX46" fmla="*/ 465772 w 609424"/>
                  <a:gd name="connsiteY46" fmla="*/ 742569 h 915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609424" h="915542">
                    <a:moveTo>
                      <a:pt x="465677" y="742379"/>
                    </a:moveTo>
                    <a:cubicBezTo>
                      <a:pt x="459486" y="787718"/>
                      <a:pt x="447484" y="832104"/>
                      <a:pt x="429959" y="874395"/>
                    </a:cubicBezTo>
                    <a:lnTo>
                      <a:pt x="564261" y="915543"/>
                    </a:lnTo>
                    <a:lnTo>
                      <a:pt x="586168" y="844677"/>
                    </a:lnTo>
                    <a:cubicBezTo>
                      <a:pt x="590074" y="831628"/>
                      <a:pt x="582739" y="817817"/>
                      <a:pt x="569595" y="813816"/>
                    </a:cubicBezTo>
                    <a:lnTo>
                      <a:pt x="545401" y="806482"/>
                    </a:lnTo>
                    <a:cubicBezTo>
                      <a:pt x="532067" y="802005"/>
                      <a:pt x="523970" y="788575"/>
                      <a:pt x="526256" y="774764"/>
                    </a:cubicBezTo>
                    <a:lnTo>
                      <a:pt x="533114" y="723995"/>
                    </a:lnTo>
                    <a:cubicBezTo>
                      <a:pt x="534734" y="710089"/>
                      <a:pt x="546259" y="699516"/>
                      <a:pt x="560260" y="698659"/>
                    </a:cubicBezTo>
                    <a:lnTo>
                      <a:pt x="585407" y="697897"/>
                    </a:lnTo>
                    <a:cubicBezTo>
                      <a:pt x="599122" y="697420"/>
                      <a:pt x="609886" y="686086"/>
                      <a:pt x="609409" y="672560"/>
                    </a:cubicBezTo>
                    <a:lnTo>
                      <a:pt x="607885" y="623316"/>
                    </a:lnTo>
                    <a:cubicBezTo>
                      <a:pt x="607409" y="609791"/>
                      <a:pt x="595979" y="599123"/>
                      <a:pt x="582263" y="599504"/>
                    </a:cubicBezTo>
                    <a:lnTo>
                      <a:pt x="557213" y="600361"/>
                    </a:lnTo>
                    <a:cubicBezTo>
                      <a:pt x="543116" y="600456"/>
                      <a:pt x="531019" y="590550"/>
                      <a:pt x="528447" y="576739"/>
                    </a:cubicBezTo>
                    <a:lnTo>
                      <a:pt x="517588" y="525971"/>
                    </a:lnTo>
                    <a:cubicBezTo>
                      <a:pt x="514636" y="512255"/>
                      <a:pt x="521875" y="498443"/>
                      <a:pt x="535019" y="493205"/>
                    </a:cubicBezTo>
                    <a:lnTo>
                      <a:pt x="558546" y="484727"/>
                    </a:lnTo>
                    <a:cubicBezTo>
                      <a:pt x="571214" y="479870"/>
                      <a:pt x="577691" y="465773"/>
                      <a:pt x="573024" y="453009"/>
                    </a:cubicBezTo>
                    <a:lnTo>
                      <a:pt x="555308" y="406908"/>
                    </a:lnTo>
                    <a:cubicBezTo>
                      <a:pt x="550450" y="394240"/>
                      <a:pt x="536162" y="387953"/>
                      <a:pt x="523304" y="392621"/>
                    </a:cubicBezTo>
                    <a:lnTo>
                      <a:pt x="499967" y="401479"/>
                    </a:lnTo>
                    <a:cubicBezTo>
                      <a:pt x="486728" y="406146"/>
                      <a:pt x="472154" y="400431"/>
                      <a:pt x="465582" y="388144"/>
                    </a:cubicBezTo>
                    <a:cubicBezTo>
                      <a:pt x="465582" y="388144"/>
                      <a:pt x="462439" y="381857"/>
                      <a:pt x="454438" y="368046"/>
                    </a:cubicBezTo>
                    <a:cubicBezTo>
                      <a:pt x="446437" y="354330"/>
                      <a:pt x="442627" y="348615"/>
                      <a:pt x="442627" y="348615"/>
                    </a:cubicBezTo>
                    <a:cubicBezTo>
                      <a:pt x="435197" y="336804"/>
                      <a:pt x="437579" y="321374"/>
                      <a:pt x="448246" y="312420"/>
                    </a:cubicBezTo>
                    <a:lnTo>
                      <a:pt x="467392" y="296799"/>
                    </a:lnTo>
                    <a:cubicBezTo>
                      <a:pt x="477964" y="288227"/>
                      <a:pt x="479584" y="272701"/>
                      <a:pt x="471011" y="262128"/>
                    </a:cubicBezTo>
                    <a:lnTo>
                      <a:pt x="439579" y="224123"/>
                    </a:lnTo>
                    <a:cubicBezTo>
                      <a:pt x="430911" y="213551"/>
                      <a:pt x="415195" y="211931"/>
                      <a:pt x="404527" y="220599"/>
                    </a:cubicBezTo>
                    <a:lnTo>
                      <a:pt x="385382" y="236220"/>
                    </a:lnTo>
                    <a:cubicBezTo>
                      <a:pt x="374237" y="244793"/>
                      <a:pt x="358426" y="244126"/>
                      <a:pt x="348043" y="234791"/>
                    </a:cubicBezTo>
                    <a:lnTo>
                      <a:pt x="309182" y="200787"/>
                    </a:lnTo>
                    <a:cubicBezTo>
                      <a:pt x="298418" y="191834"/>
                      <a:pt x="295656" y="176403"/>
                      <a:pt x="302800" y="164306"/>
                    </a:cubicBezTo>
                    <a:lnTo>
                      <a:pt x="316039" y="143256"/>
                    </a:lnTo>
                    <a:cubicBezTo>
                      <a:pt x="323279" y="131636"/>
                      <a:pt x="319754" y="116491"/>
                      <a:pt x="308038" y="109252"/>
                    </a:cubicBezTo>
                    <a:lnTo>
                      <a:pt x="265843" y="83153"/>
                    </a:lnTo>
                    <a:cubicBezTo>
                      <a:pt x="254127" y="76010"/>
                      <a:pt x="238792" y="79534"/>
                      <a:pt x="231458" y="91059"/>
                    </a:cubicBezTo>
                    <a:lnTo>
                      <a:pt x="218218" y="112300"/>
                    </a:lnTo>
                    <a:cubicBezTo>
                      <a:pt x="210407" y="123920"/>
                      <a:pt x="195358" y="128397"/>
                      <a:pt x="182404" y="122873"/>
                    </a:cubicBezTo>
                    <a:lnTo>
                      <a:pt x="134493" y="103346"/>
                    </a:lnTo>
                    <a:cubicBezTo>
                      <a:pt x="121348" y="98203"/>
                      <a:pt x="113919" y="84487"/>
                      <a:pt x="116681" y="70866"/>
                    </a:cubicBezTo>
                    <a:lnTo>
                      <a:pt x="122396" y="46482"/>
                    </a:lnTo>
                    <a:cubicBezTo>
                      <a:pt x="125444" y="33147"/>
                      <a:pt x="117158" y="20003"/>
                      <a:pt x="103727" y="16859"/>
                    </a:cubicBezTo>
                    <a:lnTo>
                      <a:pt x="31147" y="0"/>
                    </a:lnTo>
                    <a:lnTo>
                      <a:pt x="0" y="136112"/>
                    </a:lnTo>
                    <a:cubicBezTo>
                      <a:pt x="297561" y="176117"/>
                      <a:pt x="506159" y="447580"/>
                      <a:pt x="465772" y="74256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1" name="Полілінія: фігура 160">
                <a:extLst>
                  <a:ext uri="{FF2B5EF4-FFF2-40B4-BE49-F238E27FC236}">
                    <a16:creationId xmlns:a16="http://schemas.microsoft.com/office/drawing/2014/main" id="{4CE3CA49-F986-A29B-BA20-339A7B0275A4}"/>
                  </a:ext>
                </a:extLst>
              </p:cNvPr>
              <p:cNvSpPr/>
              <p:nvPr userDrawn="1"/>
            </p:nvSpPr>
            <p:spPr>
              <a:xfrm>
                <a:off x="20897" y="881062"/>
                <a:ext cx="275558" cy="413480"/>
              </a:xfrm>
              <a:custGeom>
                <a:avLst/>
                <a:gdLst>
                  <a:gd name="connsiteX0" fmla="*/ 273272 w 275558"/>
                  <a:gd name="connsiteY0" fmla="*/ 413385 h 413480"/>
                  <a:gd name="connsiteX1" fmla="*/ 275558 w 275558"/>
                  <a:gd name="connsiteY1" fmla="*/ 411671 h 413480"/>
                  <a:gd name="connsiteX2" fmla="*/ 237173 w 275558"/>
                  <a:gd name="connsiteY2" fmla="*/ 263747 h 413480"/>
                  <a:gd name="connsiteX3" fmla="*/ 211550 w 275558"/>
                  <a:gd name="connsiteY3" fmla="*/ 0 h 413480"/>
                  <a:gd name="connsiteX4" fmla="*/ 208788 w 275558"/>
                  <a:gd name="connsiteY4" fmla="*/ 0 h 413480"/>
                  <a:gd name="connsiteX5" fmla="*/ 198596 w 275558"/>
                  <a:gd name="connsiteY5" fmla="*/ 288227 h 413480"/>
                  <a:gd name="connsiteX6" fmla="*/ 194882 w 275558"/>
                  <a:gd name="connsiteY6" fmla="*/ 290513 h 413480"/>
                  <a:gd name="connsiteX7" fmla="*/ 3524 w 275558"/>
                  <a:gd name="connsiteY7" fmla="*/ 76486 h 413480"/>
                  <a:gd name="connsiteX8" fmla="*/ 0 w 275558"/>
                  <a:gd name="connsiteY8" fmla="*/ 77438 h 413480"/>
                  <a:gd name="connsiteX9" fmla="*/ 273272 w 275558"/>
                  <a:gd name="connsiteY9" fmla="*/ 413480 h 4134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558" h="413480">
                    <a:moveTo>
                      <a:pt x="273272" y="413385"/>
                    </a:moveTo>
                    <a:lnTo>
                      <a:pt x="275558" y="411671"/>
                    </a:lnTo>
                    <a:cubicBezTo>
                      <a:pt x="241173" y="370522"/>
                      <a:pt x="227076" y="316230"/>
                      <a:pt x="237173" y="263747"/>
                    </a:cubicBezTo>
                    <a:cubicBezTo>
                      <a:pt x="265367" y="102203"/>
                      <a:pt x="212598" y="73152"/>
                      <a:pt x="211550" y="0"/>
                    </a:cubicBezTo>
                    <a:lnTo>
                      <a:pt x="208788" y="0"/>
                    </a:lnTo>
                    <a:cubicBezTo>
                      <a:pt x="206407" y="81820"/>
                      <a:pt x="121920" y="173831"/>
                      <a:pt x="198596" y="288227"/>
                    </a:cubicBezTo>
                    <a:lnTo>
                      <a:pt x="194882" y="290513"/>
                    </a:lnTo>
                    <a:cubicBezTo>
                      <a:pt x="110109" y="168307"/>
                      <a:pt x="42958" y="198120"/>
                      <a:pt x="3524" y="76486"/>
                    </a:cubicBezTo>
                    <a:cubicBezTo>
                      <a:pt x="2286" y="76486"/>
                      <a:pt x="1143" y="76867"/>
                      <a:pt x="0" y="77438"/>
                    </a:cubicBezTo>
                    <a:cubicBezTo>
                      <a:pt x="59436" y="433673"/>
                      <a:pt x="219170" y="325946"/>
                      <a:pt x="273272" y="41348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2" name="Полілінія: фігура 161">
                <a:extLst>
                  <a:ext uri="{FF2B5EF4-FFF2-40B4-BE49-F238E27FC236}">
                    <a16:creationId xmlns:a16="http://schemas.microsoft.com/office/drawing/2014/main" id="{9BA5572A-F0DE-F2E9-A605-BE5061FABCF6}"/>
                  </a:ext>
                </a:extLst>
              </p:cNvPr>
              <p:cNvSpPr/>
              <p:nvPr userDrawn="1"/>
            </p:nvSpPr>
            <p:spPr>
              <a:xfrm>
                <a:off x="439139" y="1044892"/>
                <a:ext cx="1066990" cy="341772"/>
              </a:xfrm>
              <a:custGeom>
                <a:avLst/>
                <a:gdLst>
                  <a:gd name="connsiteX0" fmla="*/ 883730 w 1066990"/>
                  <a:gd name="connsiteY0" fmla="*/ 163163 h 341772"/>
                  <a:gd name="connsiteX1" fmla="*/ 924687 w 1066990"/>
                  <a:gd name="connsiteY1" fmla="*/ 131826 h 341772"/>
                  <a:gd name="connsiteX2" fmla="*/ 962025 w 1066990"/>
                  <a:gd name="connsiteY2" fmla="*/ 132779 h 341772"/>
                  <a:gd name="connsiteX3" fmla="*/ 980599 w 1066990"/>
                  <a:gd name="connsiteY3" fmla="*/ 149828 h 341772"/>
                  <a:gd name="connsiteX4" fmla="*/ 1015746 w 1066990"/>
                  <a:gd name="connsiteY4" fmla="*/ 148685 h 341772"/>
                  <a:gd name="connsiteX5" fmla="*/ 1066991 w 1066990"/>
                  <a:gd name="connsiteY5" fmla="*/ 94488 h 341772"/>
                  <a:gd name="connsiteX6" fmla="*/ 963549 w 1066990"/>
                  <a:gd name="connsiteY6" fmla="*/ 0 h 341772"/>
                  <a:gd name="connsiteX7" fmla="*/ 200692 w 1066990"/>
                  <a:gd name="connsiteY7" fmla="*/ 96679 h 341772"/>
                  <a:gd name="connsiteX8" fmla="*/ 103156 w 1066990"/>
                  <a:gd name="connsiteY8" fmla="*/ 0 h 341772"/>
                  <a:gd name="connsiteX9" fmla="*/ 0 w 1066990"/>
                  <a:gd name="connsiteY9" fmla="*/ 94679 h 341772"/>
                  <a:gd name="connsiteX10" fmla="*/ 51245 w 1066990"/>
                  <a:gd name="connsiteY10" fmla="*/ 148876 h 341772"/>
                  <a:gd name="connsiteX11" fmla="*/ 86487 w 1066990"/>
                  <a:gd name="connsiteY11" fmla="*/ 150019 h 341772"/>
                  <a:gd name="connsiteX12" fmla="*/ 104680 w 1066990"/>
                  <a:gd name="connsiteY12" fmla="*/ 132969 h 341772"/>
                  <a:gd name="connsiteX13" fmla="*/ 142018 w 1066990"/>
                  <a:gd name="connsiteY13" fmla="*/ 132017 h 341772"/>
                  <a:gd name="connsiteX14" fmla="*/ 182975 w 1066990"/>
                  <a:gd name="connsiteY14" fmla="*/ 163354 h 341772"/>
                  <a:gd name="connsiteX15" fmla="*/ 191643 w 1066990"/>
                  <a:gd name="connsiteY15" fmla="*/ 199358 h 341772"/>
                  <a:gd name="connsiteX16" fmla="*/ 179832 w 1066990"/>
                  <a:gd name="connsiteY16" fmla="*/ 221361 h 341772"/>
                  <a:gd name="connsiteX17" fmla="*/ 190024 w 1066990"/>
                  <a:gd name="connsiteY17" fmla="*/ 254794 h 341772"/>
                  <a:gd name="connsiteX18" fmla="*/ 233934 w 1066990"/>
                  <a:gd name="connsiteY18" fmla="*/ 278035 h 341772"/>
                  <a:gd name="connsiteX19" fmla="*/ 267557 w 1066990"/>
                  <a:gd name="connsiteY19" fmla="*/ 267843 h 341772"/>
                  <a:gd name="connsiteX20" fmla="*/ 279273 w 1066990"/>
                  <a:gd name="connsiteY20" fmla="*/ 245936 h 341772"/>
                  <a:gd name="connsiteX21" fmla="*/ 314230 w 1066990"/>
                  <a:gd name="connsiteY21" fmla="*/ 233267 h 341772"/>
                  <a:gd name="connsiteX22" fmla="*/ 363379 w 1066990"/>
                  <a:gd name="connsiteY22" fmla="*/ 249650 h 341772"/>
                  <a:gd name="connsiteX23" fmla="*/ 383286 w 1066990"/>
                  <a:gd name="connsiteY23" fmla="*/ 280988 h 341772"/>
                  <a:gd name="connsiteX24" fmla="*/ 379286 w 1066990"/>
                  <a:gd name="connsiteY24" fmla="*/ 305371 h 341772"/>
                  <a:gd name="connsiteX25" fmla="*/ 399955 w 1066990"/>
                  <a:gd name="connsiteY25" fmla="*/ 333661 h 341772"/>
                  <a:gd name="connsiteX26" fmla="*/ 449009 w 1066990"/>
                  <a:gd name="connsiteY26" fmla="*/ 341471 h 341772"/>
                  <a:gd name="connsiteX27" fmla="*/ 477584 w 1066990"/>
                  <a:gd name="connsiteY27" fmla="*/ 320992 h 341772"/>
                  <a:gd name="connsiteX28" fmla="*/ 481489 w 1066990"/>
                  <a:gd name="connsiteY28" fmla="*/ 296609 h 341772"/>
                  <a:gd name="connsiteX29" fmla="*/ 510350 w 1066990"/>
                  <a:gd name="connsiteY29" fmla="*/ 273749 h 341772"/>
                  <a:gd name="connsiteX30" fmla="*/ 533209 w 1066990"/>
                  <a:gd name="connsiteY30" fmla="*/ 273844 h 341772"/>
                  <a:gd name="connsiteX31" fmla="*/ 556165 w 1066990"/>
                  <a:gd name="connsiteY31" fmla="*/ 273463 h 341772"/>
                  <a:gd name="connsiteX32" fmla="*/ 585026 w 1066990"/>
                  <a:gd name="connsiteY32" fmla="*/ 296418 h 341772"/>
                  <a:gd name="connsiteX33" fmla="*/ 589026 w 1066990"/>
                  <a:gd name="connsiteY33" fmla="*/ 320897 h 341772"/>
                  <a:gd name="connsiteX34" fmla="*/ 617601 w 1066990"/>
                  <a:gd name="connsiteY34" fmla="*/ 341376 h 341772"/>
                  <a:gd name="connsiteX35" fmla="*/ 666750 w 1066990"/>
                  <a:gd name="connsiteY35" fmla="*/ 333470 h 341772"/>
                  <a:gd name="connsiteX36" fmla="*/ 687419 w 1066990"/>
                  <a:gd name="connsiteY36" fmla="*/ 305181 h 341772"/>
                  <a:gd name="connsiteX37" fmla="*/ 683419 w 1066990"/>
                  <a:gd name="connsiteY37" fmla="*/ 280797 h 341772"/>
                  <a:gd name="connsiteX38" fmla="*/ 703326 w 1066990"/>
                  <a:gd name="connsiteY38" fmla="*/ 249555 h 341772"/>
                  <a:gd name="connsiteX39" fmla="*/ 752475 w 1066990"/>
                  <a:gd name="connsiteY39" fmla="*/ 233172 h 341772"/>
                  <a:gd name="connsiteX40" fmla="*/ 787432 w 1066990"/>
                  <a:gd name="connsiteY40" fmla="*/ 245840 h 341772"/>
                  <a:gd name="connsiteX41" fmla="*/ 799243 w 1066990"/>
                  <a:gd name="connsiteY41" fmla="*/ 267653 h 341772"/>
                  <a:gd name="connsiteX42" fmla="*/ 832961 w 1066990"/>
                  <a:gd name="connsiteY42" fmla="*/ 277844 h 341772"/>
                  <a:gd name="connsiteX43" fmla="*/ 876872 w 1066990"/>
                  <a:gd name="connsiteY43" fmla="*/ 254603 h 341772"/>
                  <a:gd name="connsiteX44" fmla="*/ 887063 w 1066990"/>
                  <a:gd name="connsiteY44" fmla="*/ 221171 h 341772"/>
                  <a:gd name="connsiteX45" fmla="*/ 875252 w 1066990"/>
                  <a:gd name="connsiteY45" fmla="*/ 199168 h 341772"/>
                  <a:gd name="connsiteX46" fmla="*/ 883920 w 1066990"/>
                  <a:gd name="connsiteY46" fmla="*/ 163163 h 3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066990" h="341772">
                    <a:moveTo>
                      <a:pt x="883730" y="163163"/>
                    </a:moveTo>
                    <a:lnTo>
                      <a:pt x="924687" y="131826"/>
                    </a:lnTo>
                    <a:cubicBezTo>
                      <a:pt x="935641" y="123063"/>
                      <a:pt x="951452" y="123539"/>
                      <a:pt x="962025" y="132779"/>
                    </a:cubicBezTo>
                    <a:lnTo>
                      <a:pt x="980599" y="149828"/>
                    </a:lnTo>
                    <a:cubicBezTo>
                      <a:pt x="990600" y="159068"/>
                      <a:pt x="1006412" y="158591"/>
                      <a:pt x="1015746" y="148685"/>
                    </a:cubicBezTo>
                    <a:lnTo>
                      <a:pt x="1066991" y="94488"/>
                    </a:lnTo>
                    <a:lnTo>
                      <a:pt x="963549" y="0"/>
                    </a:lnTo>
                    <a:cubicBezTo>
                      <a:pt x="779812" y="235458"/>
                      <a:pt x="438340" y="278702"/>
                      <a:pt x="200692" y="96679"/>
                    </a:cubicBezTo>
                    <a:cubicBezTo>
                      <a:pt x="164211" y="68675"/>
                      <a:pt x="131445" y="36195"/>
                      <a:pt x="103156" y="0"/>
                    </a:cubicBezTo>
                    <a:lnTo>
                      <a:pt x="0" y="94679"/>
                    </a:lnTo>
                    <a:lnTo>
                      <a:pt x="51245" y="148876"/>
                    </a:lnTo>
                    <a:cubicBezTo>
                      <a:pt x="60674" y="158782"/>
                      <a:pt x="76391" y="159353"/>
                      <a:pt x="86487" y="150019"/>
                    </a:cubicBezTo>
                    <a:lnTo>
                      <a:pt x="104680" y="132969"/>
                    </a:lnTo>
                    <a:cubicBezTo>
                      <a:pt x="115252" y="123730"/>
                      <a:pt x="130969" y="123254"/>
                      <a:pt x="142018" y="132017"/>
                    </a:cubicBezTo>
                    <a:lnTo>
                      <a:pt x="182975" y="163354"/>
                    </a:lnTo>
                    <a:cubicBezTo>
                      <a:pt x="194310" y="171641"/>
                      <a:pt x="197929" y="186881"/>
                      <a:pt x="191643" y="199358"/>
                    </a:cubicBezTo>
                    <a:lnTo>
                      <a:pt x="179832" y="221361"/>
                    </a:lnTo>
                    <a:cubicBezTo>
                      <a:pt x="173355" y="233363"/>
                      <a:pt x="177927" y="248412"/>
                      <a:pt x="190024" y="254794"/>
                    </a:cubicBezTo>
                    <a:lnTo>
                      <a:pt x="233934" y="278035"/>
                    </a:lnTo>
                    <a:cubicBezTo>
                      <a:pt x="246031" y="284417"/>
                      <a:pt x="261080" y="279845"/>
                      <a:pt x="267557" y="267843"/>
                    </a:cubicBezTo>
                    <a:lnTo>
                      <a:pt x="279273" y="245936"/>
                    </a:lnTo>
                    <a:cubicBezTo>
                      <a:pt x="286321" y="233839"/>
                      <a:pt x="301085" y="228505"/>
                      <a:pt x="314230" y="233267"/>
                    </a:cubicBezTo>
                    <a:lnTo>
                      <a:pt x="363379" y="249650"/>
                    </a:lnTo>
                    <a:cubicBezTo>
                      <a:pt x="376809" y="253937"/>
                      <a:pt x="385191" y="267176"/>
                      <a:pt x="383286" y="280988"/>
                    </a:cubicBezTo>
                    <a:lnTo>
                      <a:pt x="379286" y="305371"/>
                    </a:lnTo>
                    <a:cubicBezTo>
                      <a:pt x="377095" y="318897"/>
                      <a:pt x="386334" y="331470"/>
                      <a:pt x="399955" y="333661"/>
                    </a:cubicBezTo>
                    <a:lnTo>
                      <a:pt x="449009" y="341471"/>
                    </a:lnTo>
                    <a:cubicBezTo>
                      <a:pt x="462629" y="343567"/>
                      <a:pt x="475393" y="334518"/>
                      <a:pt x="477584" y="320992"/>
                    </a:cubicBezTo>
                    <a:lnTo>
                      <a:pt x="481489" y="296609"/>
                    </a:lnTo>
                    <a:cubicBezTo>
                      <a:pt x="484061" y="282892"/>
                      <a:pt x="496348" y="273177"/>
                      <a:pt x="510350" y="273749"/>
                    </a:cubicBezTo>
                    <a:cubicBezTo>
                      <a:pt x="510350" y="273749"/>
                      <a:pt x="517017" y="273844"/>
                      <a:pt x="533209" y="273844"/>
                    </a:cubicBezTo>
                    <a:cubicBezTo>
                      <a:pt x="549402" y="273844"/>
                      <a:pt x="556165" y="273463"/>
                      <a:pt x="556165" y="273463"/>
                    </a:cubicBezTo>
                    <a:cubicBezTo>
                      <a:pt x="570167" y="272891"/>
                      <a:pt x="582454" y="282702"/>
                      <a:pt x="585026" y="296418"/>
                    </a:cubicBezTo>
                    <a:lnTo>
                      <a:pt x="589026" y="320897"/>
                    </a:lnTo>
                    <a:cubicBezTo>
                      <a:pt x="591217" y="334328"/>
                      <a:pt x="603980" y="343471"/>
                      <a:pt x="617601" y="341376"/>
                    </a:cubicBezTo>
                    <a:lnTo>
                      <a:pt x="666750" y="333470"/>
                    </a:lnTo>
                    <a:cubicBezTo>
                      <a:pt x="680276" y="331280"/>
                      <a:pt x="689610" y="318611"/>
                      <a:pt x="687419" y="305181"/>
                    </a:cubicBezTo>
                    <a:lnTo>
                      <a:pt x="683419" y="280797"/>
                    </a:lnTo>
                    <a:cubicBezTo>
                      <a:pt x="681514" y="266891"/>
                      <a:pt x="689896" y="253746"/>
                      <a:pt x="703326" y="249555"/>
                    </a:cubicBezTo>
                    <a:lnTo>
                      <a:pt x="752475" y="233172"/>
                    </a:lnTo>
                    <a:cubicBezTo>
                      <a:pt x="765715" y="228409"/>
                      <a:pt x="780383" y="233744"/>
                      <a:pt x="787432" y="245840"/>
                    </a:cubicBezTo>
                    <a:lnTo>
                      <a:pt x="799243" y="267653"/>
                    </a:lnTo>
                    <a:cubicBezTo>
                      <a:pt x="805720" y="279654"/>
                      <a:pt x="820769" y="284131"/>
                      <a:pt x="832961" y="277844"/>
                    </a:cubicBezTo>
                    <a:lnTo>
                      <a:pt x="876872" y="254603"/>
                    </a:lnTo>
                    <a:cubicBezTo>
                      <a:pt x="888968" y="248221"/>
                      <a:pt x="893540" y="233267"/>
                      <a:pt x="887063" y="221171"/>
                    </a:cubicBezTo>
                    <a:lnTo>
                      <a:pt x="875252" y="199168"/>
                    </a:lnTo>
                    <a:cubicBezTo>
                      <a:pt x="868966" y="186690"/>
                      <a:pt x="872585" y="171450"/>
                      <a:pt x="883920" y="16316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3" name="Полілінія: фігура 162">
                <a:extLst>
                  <a:ext uri="{FF2B5EF4-FFF2-40B4-BE49-F238E27FC236}">
                    <a16:creationId xmlns:a16="http://schemas.microsoft.com/office/drawing/2014/main" id="{07B4016A-326E-0D20-AC0F-0B37D5B0239E}"/>
                  </a:ext>
                </a:extLst>
              </p:cNvPr>
              <p:cNvSpPr/>
              <p:nvPr userDrawn="1"/>
            </p:nvSpPr>
            <p:spPr>
              <a:xfrm>
                <a:off x="1663292" y="371951"/>
                <a:ext cx="240155" cy="424148"/>
              </a:xfrm>
              <a:custGeom>
                <a:avLst/>
                <a:gdLst>
                  <a:gd name="connsiteX0" fmla="*/ 3048 w 240155"/>
                  <a:gd name="connsiteY0" fmla="*/ 79724 h 424148"/>
                  <a:gd name="connsiteX1" fmla="*/ 0 w 240155"/>
                  <a:gd name="connsiteY1" fmla="*/ 81439 h 424148"/>
                  <a:gd name="connsiteX2" fmla="*/ 123920 w 240155"/>
                  <a:gd name="connsiteY2" fmla="*/ 317564 h 424148"/>
                  <a:gd name="connsiteX3" fmla="*/ 169640 w 240155"/>
                  <a:gd name="connsiteY3" fmla="*/ 424148 h 424148"/>
                  <a:gd name="connsiteX4" fmla="*/ 172784 w 240155"/>
                  <a:gd name="connsiteY4" fmla="*/ 424148 h 424148"/>
                  <a:gd name="connsiteX5" fmla="*/ 175450 w 240155"/>
                  <a:gd name="connsiteY5" fmla="*/ 0 h 424148"/>
                  <a:gd name="connsiteX6" fmla="*/ 172402 w 240155"/>
                  <a:gd name="connsiteY6" fmla="*/ 1715 h 424148"/>
                  <a:gd name="connsiteX7" fmla="*/ 160782 w 240155"/>
                  <a:gd name="connsiteY7" fmla="*/ 274320 h 424148"/>
                  <a:gd name="connsiteX8" fmla="*/ 156305 w 240155"/>
                  <a:gd name="connsiteY8" fmla="*/ 274892 h 424148"/>
                  <a:gd name="connsiteX9" fmla="*/ 3143 w 240155"/>
                  <a:gd name="connsiteY9" fmla="*/ 79724 h 4241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0155" h="424148">
                    <a:moveTo>
                      <a:pt x="3048" y="79724"/>
                    </a:moveTo>
                    <a:lnTo>
                      <a:pt x="0" y="81439"/>
                    </a:lnTo>
                    <a:cubicBezTo>
                      <a:pt x="41053" y="144399"/>
                      <a:pt x="24003" y="226028"/>
                      <a:pt x="123920" y="317564"/>
                    </a:cubicBezTo>
                    <a:cubicBezTo>
                      <a:pt x="173546" y="363093"/>
                      <a:pt x="170402" y="412433"/>
                      <a:pt x="169640" y="424148"/>
                    </a:cubicBezTo>
                    <a:lnTo>
                      <a:pt x="172784" y="424148"/>
                    </a:lnTo>
                    <a:cubicBezTo>
                      <a:pt x="198406" y="268510"/>
                      <a:pt x="309086" y="272320"/>
                      <a:pt x="175450" y="0"/>
                    </a:cubicBezTo>
                    <a:cubicBezTo>
                      <a:pt x="174403" y="476"/>
                      <a:pt x="173355" y="1048"/>
                      <a:pt x="172402" y="1715"/>
                    </a:cubicBezTo>
                    <a:cubicBezTo>
                      <a:pt x="206883" y="76962"/>
                      <a:pt x="143732" y="155829"/>
                      <a:pt x="160782" y="274320"/>
                    </a:cubicBezTo>
                    <a:cubicBezTo>
                      <a:pt x="159353" y="274701"/>
                      <a:pt x="157829" y="274892"/>
                      <a:pt x="156305" y="274892"/>
                    </a:cubicBezTo>
                    <a:cubicBezTo>
                      <a:pt x="151447" y="192215"/>
                      <a:pt x="35147" y="133445"/>
                      <a:pt x="3143" y="79724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4" name="Полілінія: фігура 163">
                <a:extLst>
                  <a:ext uri="{FF2B5EF4-FFF2-40B4-BE49-F238E27FC236}">
                    <a16:creationId xmlns:a16="http://schemas.microsoft.com/office/drawing/2014/main" id="{7B139078-E513-E288-CE53-7244338AF574}"/>
                  </a:ext>
                </a:extLst>
              </p:cNvPr>
              <p:cNvSpPr/>
              <p:nvPr userDrawn="1"/>
            </p:nvSpPr>
            <p:spPr>
              <a:xfrm>
                <a:off x="1571662" y="159067"/>
                <a:ext cx="234402" cy="363378"/>
              </a:xfrm>
              <a:custGeom>
                <a:avLst/>
                <a:gdLst>
                  <a:gd name="connsiteX0" fmla="*/ 175546 w 234402"/>
                  <a:gd name="connsiteY0" fmla="*/ 260033 h 363378"/>
                  <a:gd name="connsiteX1" fmla="*/ 1810 w 234402"/>
                  <a:gd name="connsiteY1" fmla="*/ 123444 h 363378"/>
                  <a:gd name="connsiteX2" fmla="*/ 0 w 234402"/>
                  <a:gd name="connsiteY2" fmla="*/ 125063 h 363378"/>
                  <a:gd name="connsiteX3" fmla="*/ 152876 w 234402"/>
                  <a:gd name="connsiteY3" fmla="*/ 300038 h 363378"/>
                  <a:gd name="connsiteX4" fmla="*/ 221933 w 234402"/>
                  <a:gd name="connsiteY4" fmla="*/ 363379 h 363378"/>
                  <a:gd name="connsiteX5" fmla="*/ 223933 w 234402"/>
                  <a:gd name="connsiteY5" fmla="*/ 362426 h 363378"/>
                  <a:gd name="connsiteX6" fmla="*/ 111443 w 234402"/>
                  <a:gd name="connsiteY6" fmla="*/ 0 h 363378"/>
                  <a:gd name="connsiteX7" fmla="*/ 109061 w 234402"/>
                  <a:gd name="connsiteY7" fmla="*/ 2572 h 363378"/>
                  <a:gd name="connsiteX8" fmla="*/ 179451 w 234402"/>
                  <a:gd name="connsiteY8" fmla="*/ 257937 h 363378"/>
                  <a:gd name="connsiteX9" fmla="*/ 175546 w 234402"/>
                  <a:gd name="connsiteY9" fmla="*/ 259937 h 3633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4402" h="363378">
                    <a:moveTo>
                      <a:pt x="175546" y="260033"/>
                    </a:moveTo>
                    <a:cubicBezTo>
                      <a:pt x="116872" y="144018"/>
                      <a:pt x="45339" y="170402"/>
                      <a:pt x="1810" y="123444"/>
                    </a:cubicBezTo>
                    <a:lnTo>
                      <a:pt x="0" y="125063"/>
                    </a:lnTo>
                    <a:cubicBezTo>
                      <a:pt x="35719" y="156400"/>
                      <a:pt x="63627" y="259366"/>
                      <a:pt x="152876" y="300038"/>
                    </a:cubicBezTo>
                    <a:cubicBezTo>
                      <a:pt x="154115" y="300609"/>
                      <a:pt x="202787" y="319849"/>
                      <a:pt x="221933" y="363379"/>
                    </a:cubicBezTo>
                    <a:lnTo>
                      <a:pt x="223933" y="362426"/>
                    </a:lnTo>
                    <a:cubicBezTo>
                      <a:pt x="190976" y="259366"/>
                      <a:pt x="321850" y="206693"/>
                      <a:pt x="111443" y="0"/>
                    </a:cubicBezTo>
                    <a:cubicBezTo>
                      <a:pt x="110585" y="762"/>
                      <a:pt x="109728" y="1619"/>
                      <a:pt x="109061" y="2572"/>
                    </a:cubicBezTo>
                    <a:cubicBezTo>
                      <a:pt x="154400" y="65532"/>
                      <a:pt x="132207" y="156877"/>
                      <a:pt x="179451" y="257937"/>
                    </a:cubicBezTo>
                    <a:cubicBezTo>
                      <a:pt x="179451" y="258127"/>
                      <a:pt x="175546" y="260318"/>
                      <a:pt x="175546" y="25993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5" name="Полілінія: фігура 164">
                <a:extLst>
                  <a:ext uri="{FF2B5EF4-FFF2-40B4-BE49-F238E27FC236}">
                    <a16:creationId xmlns:a16="http://schemas.microsoft.com/office/drawing/2014/main" id="{0249CB25-1DD7-E615-6FD9-50AAF597F12E}"/>
                  </a:ext>
                </a:extLst>
              </p:cNvPr>
              <p:cNvSpPr/>
              <p:nvPr userDrawn="1"/>
            </p:nvSpPr>
            <p:spPr>
              <a:xfrm>
                <a:off x="137768" y="1091755"/>
                <a:ext cx="486156" cy="387369"/>
              </a:xfrm>
              <a:custGeom>
                <a:avLst/>
                <a:gdLst>
                  <a:gd name="connsiteX0" fmla="*/ 486156 w 486156"/>
                  <a:gd name="connsiteY0" fmla="*/ 358045 h 387369"/>
                  <a:gd name="connsiteX1" fmla="*/ 485489 w 486156"/>
                  <a:gd name="connsiteY1" fmla="*/ 354806 h 387369"/>
                  <a:gd name="connsiteX2" fmla="*/ 297085 w 486156"/>
                  <a:gd name="connsiteY2" fmla="*/ 254318 h 387369"/>
                  <a:gd name="connsiteX3" fmla="*/ 159639 w 486156"/>
                  <a:gd name="connsiteY3" fmla="*/ 0 h 387369"/>
                  <a:gd name="connsiteX4" fmla="*/ 156877 w 486156"/>
                  <a:gd name="connsiteY4" fmla="*/ 476 h 387369"/>
                  <a:gd name="connsiteX5" fmla="*/ 250793 w 486156"/>
                  <a:gd name="connsiteY5" fmla="*/ 281273 h 387369"/>
                  <a:gd name="connsiteX6" fmla="*/ 247460 w 486156"/>
                  <a:gd name="connsiteY6" fmla="*/ 284131 h 387369"/>
                  <a:gd name="connsiteX7" fmla="*/ 2000 w 486156"/>
                  <a:gd name="connsiteY7" fmla="*/ 161353 h 387369"/>
                  <a:gd name="connsiteX8" fmla="*/ 0 w 486156"/>
                  <a:gd name="connsiteY8" fmla="*/ 163449 h 387369"/>
                  <a:gd name="connsiteX9" fmla="*/ 486156 w 486156"/>
                  <a:gd name="connsiteY9" fmla="*/ 358235 h 3873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156" h="387369">
                    <a:moveTo>
                      <a:pt x="486156" y="358045"/>
                    </a:moveTo>
                    <a:lnTo>
                      <a:pt x="485489" y="354806"/>
                    </a:lnTo>
                    <a:cubicBezTo>
                      <a:pt x="374142" y="376904"/>
                      <a:pt x="317278" y="355759"/>
                      <a:pt x="297085" y="254318"/>
                    </a:cubicBezTo>
                    <a:cubicBezTo>
                      <a:pt x="268700" y="111919"/>
                      <a:pt x="171069" y="56959"/>
                      <a:pt x="159639" y="0"/>
                    </a:cubicBezTo>
                    <a:cubicBezTo>
                      <a:pt x="158686" y="0"/>
                      <a:pt x="157734" y="95"/>
                      <a:pt x="156877" y="476"/>
                    </a:cubicBezTo>
                    <a:cubicBezTo>
                      <a:pt x="177832" y="100965"/>
                      <a:pt x="128397" y="160877"/>
                      <a:pt x="250793" y="281273"/>
                    </a:cubicBezTo>
                    <a:lnTo>
                      <a:pt x="247460" y="284131"/>
                    </a:lnTo>
                    <a:cubicBezTo>
                      <a:pt x="129635" y="191548"/>
                      <a:pt x="49149" y="225647"/>
                      <a:pt x="2000" y="161353"/>
                    </a:cubicBezTo>
                    <a:cubicBezTo>
                      <a:pt x="1238" y="161925"/>
                      <a:pt x="571" y="162687"/>
                      <a:pt x="0" y="163449"/>
                    </a:cubicBezTo>
                    <a:cubicBezTo>
                      <a:pt x="145828" y="403669"/>
                      <a:pt x="302228" y="416719"/>
                      <a:pt x="486156" y="35823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6" name="Полілінія: фігура 165">
                <a:extLst>
                  <a:ext uri="{FF2B5EF4-FFF2-40B4-BE49-F238E27FC236}">
                    <a16:creationId xmlns:a16="http://schemas.microsoft.com/office/drawing/2014/main" id="{46A2CBA4-1EE0-6565-DFDD-82FD4900368E}"/>
                  </a:ext>
                </a:extLst>
              </p:cNvPr>
              <p:cNvSpPr/>
              <p:nvPr userDrawn="1"/>
            </p:nvSpPr>
            <p:spPr>
              <a:xfrm>
                <a:off x="1706631" y="644080"/>
                <a:ext cx="236311" cy="410622"/>
              </a:xfrm>
              <a:custGeom>
                <a:avLst/>
                <a:gdLst>
                  <a:gd name="connsiteX0" fmla="*/ 222314 w 236311"/>
                  <a:gd name="connsiteY0" fmla="*/ 3429 h 410622"/>
                  <a:gd name="connsiteX1" fmla="*/ 115634 w 236311"/>
                  <a:gd name="connsiteY1" fmla="*/ 258223 h 410622"/>
                  <a:gd name="connsiteX2" fmla="*/ 111252 w 236311"/>
                  <a:gd name="connsiteY2" fmla="*/ 258223 h 410622"/>
                  <a:gd name="connsiteX3" fmla="*/ 2858 w 236311"/>
                  <a:gd name="connsiteY3" fmla="*/ 0 h 410622"/>
                  <a:gd name="connsiteX4" fmla="*/ 0 w 236311"/>
                  <a:gd name="connsiteY4" fmla="*/ 857 h 410622"/>
                  <a:gd name="connsiteX5" fmla="*/ 54197 w 236311"/>
                  <a:gd name="connsiteY5" fmla="*/ 259937 h 410622"/>
                  <a:gd name="connsiteX6" fmla="*/ 74867 w 236311"/>
                  <a:gd name="connsiteY6" fmla="*/ 409480 h 410622"/>
                  <a:gd name="connsiteX7" fmla="*/ 78105 w 236311"/>
                  <a:gd name="connsiteY7" fmla="*/ 410623 h 410622"/>
                  <a:gd name="connsiteX8" fmla="*/ 223838 w 236311"/>
                  <a:gd name="connsiteY8" fmla="*/ 3429 h 410622"/>
                  <a:gd name="connsiteX9" fmla="*/ 222218 w 236311"/>
                  <a:gd name="connsiteY9" fmla="*/ 3429 h 410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6311" h="410622">
                    <a:moveTo>
                      <a:pt x="222314" y="3429"/>
                    </a:moveTo>
                    <a:cubicBezTo>
                      <a:pt x="225362" y="94583"/>
                      <a:pt x="129826" y="174784"/>
                      <a:pt x="115634" y="258223"/>
                    </a:cubicBezTo>
                    <a:cubicBezTo>
                      <a:pt x="114205" y="258509"/>
                      <a:pt x="112681" y="258509"/>
                      <a:pt x="111252" y="258223"/>
                    </a:cubicBezTo>
                    <a:cubicBezTo>
                      <a:pt x="125254" y="123634"/>
                      <a:pt x="35243" y="80105"/>
                      <a:pt x="2858" y="0"/>
                    </a:cubicBezTo>
                    <a:lnTo>
                      <a:pt x="0" y="857"/>
                    </a:lnTo>
                    <a:cubicBezTo>
                      <a:pt x="13811" y="38005"/>
                      <a:pt x="-6477" y="143256"/>
                      <a:pt x="54197" y="259937"/>
                    </a:cubicBezTo>
                    <a:cubicBezTo>
                      <a:pt x="56293" y="264033"/>
                      <a:pt x="102489" y="347948"/>
                      <a:pt x="74867" y="409480"/>
                    </a:cubicBezTo>
                    <a:lnTo>
                      <a:pt x="78105" y="410623"/>
                    </a:lnTo>
                    <a:cubicBezTo>
                      <a:pt x="113443" y="324993"/>
                      <a:pt x="283178" y="327088"/>
                      <a:pt x="223838" y="3429"/>
                    </a:cubicBezTo>
                    <a:lnTo>
                      <a:pt x="222218" y="342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7" name="Полілінія: фігура 166">
                <a:extLst>
                  <a:ext uri="{FF2B5EF4-FFF2-40B4-BE49-F238E27FC236}">
                    <a16:creationId xmlns:a16="http://schemas.microsoft.com/office/drawing/2014/main" id="{E33DCD15-0AE6-790D-73D7-F057E390F011}"/>
                  </a:ext>
                </a:extLst>
              </p:cNvPr>
              <p:cNvSpPr/>
              <p:nvPr userDrawn="1"/>
            </p:nvSpPr>
            <p:spPr>
              <a:xfrm>
                <a:off x="1646338" y="880967"/>
                <a:ext cx="275081" cy="413385"/>
              </a:xfrm>
              <a:custGeom>
                <a:avLst/>
                <a:gdLst>
                  <a:gd name="connsiteX0" fmla="*/ 80677 w 275081"/>
                  <a:gd name="connsiteY0" fmla="*/ 290513 h 413385"/>
                  <a:gd name="connsiteX1" fmla="*/ 76962 w 275081"/>
                  <a:gd name="connsiteY1" fmla="*/ 288227 h 413385"/>
                  <a:gd name="connsiteX2" fmla="*/ 66770 w 275081"/>
                  <a:gd name="connsiteY2" fmla="*/ 0 h 413385"/>
                  <a:gd name="connsiteX3" fmla="*/ 64008 w 275081"/>
                  <a:gd name="connsiteY3" fmla="*/ 0 h 413385"/>
                  <a:gd name="connsiteX4" fmla="*/ 38386 w 275081"/>
                  <a:gd name="connsiteY4" fmla="*/ 263747 h 413385"/>
                  <a:gd name="connsiteX5" fmla="*/ 0 w 275081"/>
                  <a:gd name="connsiteY5" fmla="*/ 411671 h 413385"/>
                  <a:gd name="connsiteX6" fmla="*/ 2191 w 275081"/>
                  <a:gd name="connsiteY6" fmla="*/ 413385 h 413385"/>
                  <a:gd name="connsiteX7" fmla="*/ 275082 w 275081"/>
                  <a:gd name="connsiteY7" fmla="*/ 77438 h 413385"/>
                  <a:gd name="connsiteX8" fmla="*/ 271558 w 275081"/>
                  <a:gd name="connsiteY8" fmla="*/ 76486 h 413385"/>
                  <a:gd name="connsiteX9" fmla="*/ 80486 w 275081"/>
                  <a:gd name="connsiteY9" fmla="*/ 290417 h 413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5081" h="413385">
                    <a:moveTo>
                      <a:pt x="80677" y="290513"/>
                    </a:moveTo>
                    <a:lnTo>
                      <a:pt x="76962" y="288227"/>
                    </a:lnTo>
                    <a:cubicBezTo>
                      <a:pt x="153638" y="173831"/>
                      <a:pt x="69151" y="81820"/>
                      <a:pt x="66770" y="0"/>
                    </a:cubicBezTo>
                    <a:lnTo>
                      <a:pt x="64008" y="0"/>
                    </a:lnTo>
                    <a:cubicBezTo>
                      <a:pt x="62960" y="73152"/>
                      <a:pt x="10192" y="102203"/>
                      <a:pt x="38386" y="263747"/>
                    </a:cubicBezTo>
                    <a:cubicBezTo>
                      <a:pt x="48387" y="316230"/>
                      <a:pt x="34290" y="370427"/>
                      <a:pt x="0" y="411671"/>
                    </a:cubicBezTo>
                    <a:lnTo>
                      <a:pt x="2191" y="413385"/>
                    </a:lnTo>
                    <a:cubicBezTo>
                      <a:pt x="56197" y="325850"/>
                      <a:pt x="216027" y="433578"/>
                      <a:pt x="275082" y="77438"/>
                    </a:cubicBezTo>
                    <a:cubicBezTo>
                      <a:pt x="273939" y="76867"/>
                      <a:pt x="272796" y="76486"/>
                      <a:pt x="271558" y="76486"/>
                    </a:cubicBezTo>
                    <a:cubicBezTo>
                      <a:pt x="232029" y="198025"/>
                      <a:pt x="164973" y="168212"/>
                      <a:pt x="80486" y="290417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8" name="Полілінія: фігура 167">
                <a:extLst>
                  <a:ext uri="{FF2B5EF4-FFF2-40B4-BE49-F238E27FC236}">
                    <a16:creationId xmlns:a16="http://schemas.microsoft.com/office/drawing/2014/main" id="{68F937D7-4E7D-AF4F-0E2B-0E633F527DA4}"/>
                  </a:ext>
                </a:extLst>
              </p:cNvPr>
              <p:cNvSpPr/>
              <p:nvPr userDrawn="1"/>
            </p:nvSpPr>
            <p:spPr>
              <a:xfrm>
                <a:off x="1318868" y="1091564"/>
                <a:ext cx="486251" cy="387179"/>
              </a:xfrm>
              <a:custGeom>
                <a:avLst/>
                <a:gdLst>
                  <a:gd name="connsiteX0" fmla="*/ 238792 w 486251"/>
                  <a:gd name="connsiteY0" fmla="*/ 284131 h 387179"/>
                  <a:gd name="connsiteX1" fmla="*/ 235458 w 486251"/>
                  <a:gd name="connsiteY1" fmla="*/ 281273 h 387179"/>
                  <a:gd name="connsiteX2" fmla="*/ 329375 w 486251"/>
                  <a:gd name="connsiteY2" fmla="*/ 476 h 387179"/>
                  <a:gd name="connsiteX3" fmla="*/ 326612 w 486251"/>
                  <a:gd name="connsiteY3" fmla="*/ 0 h 387179"/>
                  <a:gd name="connsiteX4" fmla="*/ 189167 w 486251"/>
                  <a:gd name="connsiteY4" fmla="*/ 254318 h 387179"/>
                  <a:gd name="connsiteX5" fmla="*/ 762 w 486251"/>
                  <a:gd name="connsiteY5" fmla="*/ 354806 h 387179"/>
                  <a:gd name="connsiteX6" fmla="*/ 0 w 486251"/>
                  <a:gd name="connsiteY6" fmla="*/ 358045 h 387179"/>
                  <a:gd name="connsiteX7" fmla="*/ 486251 w 486251"/>
                  <a:gd name="connsiteY7" fmla="*/ 163259 h 387179"/>
                  <a:gd name="connsiteX8" fmla="*/ 484251 w 486251"/>
                  <a:gd name="connsiteY8" fmla="*/ 161163 h 387179"/>
                  <a:gd name="connsiteX9" fmla="*/ 238792 w 486251"/>
                  <a:gd name="connsiteY9" fmla="*/ 283940 h 3871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86251" h="387179">
                    <a:moveTo>
                      <a:pt x="238792" y="284131"/>
                    </a:moveTo>
                    <a:lnTo>
                      <a:pt x="235458" y="281273"/>
                    </a:lnTo>
                    <a:cubicBezTo>
                      <a:pt x="357854" y="160877"/>
                      <a:pt x="308420" y="100965"/>
                      <a:pt x="329375" y="476"/>
                    </a:cubicBezTo>
                    <a:cubicBezTo>
                      <a:pt x="328517" y="95"/>
                      <a:pt x="327565" y="0"/>
                      <a:pt x="326612" y="0"/>
                    </a:cubicBezTo>
                    <a:cubicBezTo>
                      <a:pt x="315182" y="56960"/>
                      <a:pt x="217456" y="111919"/>
                      <a:pt x="189167" y="254318"/>
                    </a:cubicBezTo>
                    <a:cubicBezTo>
                      <a:pt x="168974" y="355759"/>
                      <a:pt x="112109" y="376904"/>
                      <a:pt x="762" y="354806"/>
                    </a:cubicBezTo>
                    <a:lnTo>
                      <a:pt x="0" y="358045"/>
                    </a:lnTo>
                    <a:cubicBezTo>
                      <a:pt x="184023" y="416528"/>
                      <a:pt x="340519" y="403479"/>
                      <a:pt x="486251" y="163259"/>
                    </a:cubicBezTo>
                    <a:cubicBezTo>
                      <a:pt x="485680" y="162497"/>
                      <a:pt x="485013" y="161735"/>
                      <a:pt x="484251" y="161163"/>
                    </a:cubicBezTo>
                    <a:cubicBezTo>
                      <a:pt x="437483" y="225552"/>
                      <a:pt x="356521" y="191452"/>
                      <a:pt x="238792" y="28394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69" name="Полілінія: фігура 168">
                <a:extLst>
                  <a:ext uri="{FF2B5EF4-FFF2-40B4-BE49-F238E27FC236}">
                    <a16:creationId xmlns:a16="http://schemas.microsoft.com/office/drawing/2014/main" id="{157C0DE6-6424-19E6-5063-E716819A04AD}"/>
                  </a:ext>
                </a:extLst>
              </p:cNvPr>
              <p:cNvSpPr/>
              <p:nvPr userDrawn="1"/>
            </p:nvSpPr>
            <p:spPr>
              <a:xfrm>
                <a:off x="348937" y="1451336"/>
                <a:ext cx="1244917" cy="167818"/>
              </a:xfrm>
              <a:custGeom>
                <a:avLst/>
                <a:gdLst>
                  <a:gd name="connsiteX0" fmla="*/ 748094 w 1244917"/>
                  <a:gd name="connsiteY0" fmla="*/ 273 h 167818"/>
                  <a:gd name="connsiteX1" fmla="*/ 622745 w 1244917"/>
                  <a:gd name="connsiteY1" fmla="*/ 21133 h 167818"/>
                  <a:gd name="connsiteX2" fmla="*/ 496729 w 1244917"/>
                  <a:gd name="connsiteY2" fmla="*/ 83 h 167818"/>
                  <a:gd name="connsiteX3" fmla="*/ 857 w 1244917"/>
                  <a:gd name="connsiteY3" fmla="*/ 38469 h 167818"/>
                  <a:gd name="connsiteX4" fmla="*/ 0 w 1244917"/>
                  <a:gd name="connsiteY4" fmla="*/ 39612 h 167818"/>
                  <a:gd name="connsiteX5" fmla="*/ 244983 w 1244917"/>
                  <a:gd name="connsiteY5" fmla="*/ 143910 h 167818"/>
                  <a:gd name="connsiteX6" fmla="*/ 612458 w 1244917"/>
                  <a:gd name="connsiteY6" fmla="*/ 24753 h 167818"/>
                  <a:gd name="connsiteX7" fmla="*/ 612648 w 1244917"/>
                  <a:gd name="connsiteY7" fmla="*/ 24753 h 167818"/>
                  <a:gd name="connsiteX8" fmla="*/ 427673 w 1244917"/>
                  <a:gd name="connsiteY8" fmla="*/ 158007 h 167818"/>
                  <a:gd name="connsiteX9" fmla="*/ 462344 w 1244917"/>
                  <a:gd name="connsiteY9" fmla="*/ 167818 h 167818"/>
                  <a:gd name="connsiteX10" fmla="*/ 622649 w 1244917"/>
                  <a:gd name="connsiteY10" fmla="*/ 28086 h 167818"/>
                  <a:gd name="connsiteX11" fmla="*/ 782384 w 1244917"/>
                  <a:gd name="connsiteY11" fmla="*/ 167628 h 167818"/>
                  <a:gd name="connsiteX12" fmla="*/ 817055 w 1244917"/>
                  <a:gd name="connsiteY12" fmla="*/ 157817 h 167818"/>
                  <a:gd name="connsiteX13" fmla="*/ 632746 w 1244917"/>
                  <a:gd name="connsiteY13" fmla="*/ 24848 h 167818"/>
                  <a:gd name="connsiteX14" fmla="*/ 999839 w 1244917"/>
                  <a:gd name="connsiteY14" fmla="*/ 144006 h 167818"/>
                  <a:gd name="connsiteX15" fmla="*/ 1244918 w 1244917"/>
                  <a:gd name="connsiteY15" fmla="*/ 39516 h 167818"/>
                  <a:gd name="connsiteX16" fmla="*/ 1243870 w 1244917"/>
                  <a:gd name="connsiteY16" fmla="*/ 38564 h 167818"/>
                  <a:gd name="connsiteX17" fmla="*/ 747998 w 1244917"/>
                  <a:gd name="connsiteY17" fmla="*/ 178 h 1678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244917" h="167818">
                    <a:moveTo>
                      <a:pt x="748094" y="273"/>
                    </a:moveTo>
                    <a:cubicBezTo>
                      <a:pt x="724853" y="-298"/>
                      <a:pt x="678847" y="1607"/>
                      <a:pt x="622745" y="21133"/>
                    </a:cubicBezTo>
                    <a:cubicBezTo>
                      <a:pt x="566357" y="1416"/>
                      <a:pt x="520065" y="-489"/>
                      <a:pt x="496729" y="83"/>
                    </a:cubicBezTo>
                    <a:cubicBezTo>
                      <a:pt x="307086" y="4369"/>
                      <a:pt x="150686" y="125051"/>
                      <a:pt x="857" y="38469"/>
                    </a:cubicBezTo>
                    <a:lnTo>
                      <a:pt x="0" y="39612"/>
                    </a:lnTo>
                    <a:cubicBezTo>
                      <a:pt x="5525" y="45231"/>
                      <a:pt x="102775" y="145720"/>
                      <a:pt x="244983" y="143910"/>
                    </a:cubicBezTo>
                    <a:cubicBezTo>
                      <a:pt x="436531" y="141434"/>
                      <a:pt x="439674" y="-17919"/>
                      <a:pt x="612458" y="24753"/>
                    </a:cubicBezTo>
                    <a:cubicBezTo>
                      <a:pt x="612458" y="24753"/>
                      <a:pt x="612648" y="24753"/>
                      <a:pt x="612648" y="24753"/>
                    </a:cubicBezTo>
                    <a:cubicBezTo>
                      <a:pt x="556165" y="46184"/>
                      <a:pt x="490633" y="85522"/>
                      <a:pt x="427673" y="158007"/>
                    </a:cubicBezTo>
                    <a:lnTo>
                      <a:pt x="462344" y="167818"/>
                    </a:lnTo>
                    <a:cubicBezTo>
                      <a:pt x="503206" y="97524"/>
                      <a:pt x="565023" y="46089"/>
                      <a:pt x="622649" y="28086"/>
                    </a:cubicBezTo>
                    <a:cubicBezTo>
                      <a:pt x="680085" y="46279"/>
                      <a:pt x="741712" y="97619"/>
                      <a:pt x="782384" y="167628"/>
                    </a:cubicBezTo>
                    <a:lnTo>
                      <a:pt x="817055" y="157817"/>
                    </a:lnTo>
                    <a:cubicBezTo>
                      <a:pt x="754380" y="85617"/>
                      <a:pt x="689039" y="46279"/>
                      <a:pt x="632746" y="24848"/>
                    </a:cubicBezTo>
                    <a:cubicBezTo>
                      <a:pt x="805148" y="-17634"/>
                      <a:pt x="808387" y="141529"/>
                      <a:pt x="999839" y="144006"/>
                    </a:cubicBezTo>
                    <a:cubicBezTo>
                      <a:pt x="1142143" y="145625"/>
                      <a:pt x="1239393" y="45231"/>
                      <a:pt x="1244918" y="39516"/>
                    </a:cubicBezTo>
                    <a:lnTo>
                      <a:pt x="1243870" y="38564"/>
                    </a:lnTo>
                    <a:cubicBezTo>
                      <a:pt x="1094137" y="125051"/>
                      <a:pt x="937641" y="4464"/>
                      <a:pt x="747998" y="178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  <p:grpSp>
          <p:nvGrpSpPr>
            <p:cNvPr id="118" name="Групувати 117">
              <a:extLst>
                <a:ext uri="{FF2B5EF4-FFF2-40B4-BE49-F238E27FC236}">
                  <a16:creationId xmlns:a16="http://schemas.microsoft.com/office/drawing/2014/main" id="{6BC1A556-4642-67B1-32F8-FB3FCF01990B}"/>
                </a:ext>
              </a:extLst>
            </p:cNvPr>
            <p:cNvGrpSpPr/>
            <p:nvPr userDrawn="1"/>
          </p:nvGrpSpPr>
          <p:grpSpPr>
            <a:xfrm>
              <a:off x="2245684" y="169628"/>
              <a:ext cx="2517995" cy="1243691"/>
              <a:chOff x="2245684" y="169628"/>
              <a:chExt cx="2517995" cy="1243691"/>
            </a:xfrm>
          </p:grpSpPr>
          <p:sp>
            <p:nvSpPr>
              <p:cNvPr id="119" name="Полілінія: фігура 118">
                <a:extLst>
                  <a:ext uri="{FF2B5EF4-FFF2-40B4-BE49-F238E27FC236}">
                    <a16:creationId xmlns:a16="http://schemas.microsoft.com/office/drawing/2014/main" id="{F44971A4-D72B-471A-2EA9-3D1908A9AED6}"/>
                  </a:ext>
                </a:extLst>
              </p:cNvPr>
              <p:cNvSpPr/>
              <p:nvPr userDrawn="1"/>
            </p:nvSpPr>
            <p:spPr>
              <a:xfrm>
                <a:off x="3812165" y="251247"/>
                <a:ext cx="213485" cy="230729"/>
              </a:xfrm>
              <a:custGeom>
                <a:avLst/>
                <a:gdLst>
                  <a:gd name="connsiteX0" fmla="*/ 51402 w 213485"/>
                  <a:gd name="connsiteY0" fmla="*/ 217096 h 230729"/>
                  <a:gd name="connsiteX1" fmla="*/ 105981 w 213485"/>
                  <a:gd name="connsiteY1" fmla="*/ 230717 h 230729"/>
                  <a:gd name="connsiteX2" fmla="*/ 184467 w 213485"/>
                  <a:gd name="connsiteY2" fmla="*/ 200618 h 230729"/>
                  <a:gd name="connsiteX3" fmla="*/ 213423 w 213485"/>
                  <a:gd name="connsiteY3" fmla="*/ 115084 h 230729"/>
                  <a:gd name="connsiteX4" fmla="*/ 199707 w 213485"/>
                  <a:gd name="connsiteY4" fmla="*/ 52314 h 230729"/>
                  <a:gd name="connsiteX5" fmla="*/ 162083 w 213485"/>
                  <a:gd name="connsiteY5" fmla="*/ 13357 h 230729"/>
                  <a:gd name="connsiteX6" fmla="*/ 107124 w 213485"/>
                  <a:gd name="connsiteY6" fmla="*/ 22 h 230729"/>
                  <a:gd name="connsiteX7" fmla="*/ 28828 w 213485"/>
                  <a:gd name="connsiteY7" fmla="*/ 29740 h 230729"/>
                  <a:gd name="connsiteX8" fmla="*/ 63 w 213485"/>
                  <a:gd name="connsiteY8" fmla="*/ 114893 h 230729"/>
                  <a:gd name="connsiteX9" fmla="*/ 13684 w 213485"/>
                  <a:gd name="connsiteY9" fmla="*/ 177663 h 230729"/>
                  <a:gd name="connsiteX10" fmla="*/ 51307 w 213485"/>
                  <a:gd name="connsiteY10" fmla="*/ 217001 h 230729"/>
                  <a:gd name="connsiteX11" fmla="*/ 66357 w 213485"/>
                  <a:gd name="connsiteY11" fmla="*/ 60886 h 230729"/>
                  <a:gd name="connsiteX12" fmla="*/ 106838 w 213485"/>
                  <a:gd name="connsiteY12" fmla="*/ 41836 h 230729"/>
                  <a:gd name="connsiteX13" fmla="*/ 147795 w 213485"/>
                  <a:gd name="connsiteY13" fmla="*/ 60886 h 230729"/>
                  <a:gd name="connsiteX14" fmla="*/ 160559 w 213485"/>
                  <a:gd name="connsiteY14" fmla="*/ 115084 h 230729"/>
                  <a:gd name="connsiteX15" fmla="*/ 147795 w 213485"/>
                  <a:gd name="connsiteY15" fmla="*/ 169662 h 230729"/>
                  <a:gd name="connsiteX16" fmla="*/ 107219 w 213485"/>
                  <a:gd name="connsiteY16" fmla="*/ 188712 h 230729"/>
                  <a:gd name="connsiteX17" fmla="*/ 66452 w 213485"/>
                  <a:gd name="connsiteY17" fmla="*/ 169662 h 230729"/>
                  <a:gd name="connsiteX18" fmla="*/ 53688 w 213485"/>
                  <a:gd name="connsiteY18" fmla="*/ 115084 h 230729"/>
                  <a:gd name="connsiteX19" fmla="*/ 53498 w 213485"/>
                  <a:gd name="connsiteY19" fmla="*/ 115084 h 230729"/>
                  <a:gd name="connsiteX20" fmla="*/ 66357 w 213485"/>
                  <a:gd name="connsiteY20" fmla="*/ 60886 h 230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485" h="230729">
                    <a:moveTo>
                      <a:pt x="51402" y="217096"/>
                    </a:moveTo>
                    <a:cubicBezTo>
                      <a:pt x="68071" y="226336"/>
                      <a:pt x="86931" y="231003"/>
                      <a:pt x="105981" y="230717"/>
                    </a:cubicBezTo>
                    <a:cubicBezTo>
                      <a:pt x="139032" y="230717"/>
                      <a:pt x="165226" y="220716"/>
                      <a:pt x="184467" y="200618"/>
                    </a:cubicBezTo>
                    <a:cubicBezTo>
                      <a:pt x="203802" y="180520"/>
                      <a:pt x="213423" y="151945"/>
                      <a:pt x="213423" y="115084"/>
                    </a:cubicBezTo>
                    <a:cubicBezTo>
                      <a:pt x="214089" y="93367"/>
                      <a:pt x="209422" y="71840"/>
                      <a:pt x="199707" y="52314"/>
                    </a:cubicBezTo>
                    <a:cubicBezTo>
                      <a:pt x="191325" y="35931"/>
                      <a:pt x="178180" y="22405"/>
                      <a:pt x="162083" y="13357"/>
                    </a:cubicBezTo>
                    <a:cubicBezTo>
                      <a:pt x="145224" y="4308"/>
                      <a:pt x="126364" y="-359"/>
                      <a:pt x="107124" y="22"/>
                    </a:cubicBezTo>
                    <a:cubicBezTo>
                      <a:pt x="74072" y="22"/>
                      <a:pt x="47973" y="9832"/>
                      <a:pt x="28828" y="29740"/>
                    </a:cubicBezTo>
                    <a:cubicBezTo>
                      <a:pt x="9588" y="49647"/>
                      <a:pt x="63" y="78031"/>
                      <a:pt x="63" y="114893"/>
                    </a:cubicBezTo>
                    <a:cubicBezTo>
                      <a:pt x="-604" y="136610"/>
                      <a:pt x="4063" y="158137"/>
                      <a:pt x="13684" y="177663"/>
                    </a:cubicBezTo>
                    <a:cubicBezTo>
                      <a:pt x="22065" y="194141"/>
                      <a:pt x="35115" y="207857"/>
                      <a:pt x="51307" y="217001"/>
                    </a:cubicBezTo>
                    <a:close/>
                    <a:moveTo>
                      <a:pt x="66357" y="60886"/>
                    </a:moveTo>
                    <a:cubicBezTo>
                      <a:pt x="74929" y="48218"/>
                      <a:pt x="88074" y="41836"/>
                      <a:pt x="106838" y="41836"/>
                    </a:cubicBezTo>
                    <a:cubicBezTo>
                      <a:pt x="125602" y="41836"/>
                      <a:pt x="139223" y="48313"/>
                      <a:pt x="147795" y="60886"/>
                    </a:cubicBezTo>
                    <a:cubicBezTo>
                      <a:pt x="156273" y="73459"/>
                      <a:pt x="160559" y="91557"/>
                      <a:pt x="160559" y="115084"/>
                    </a:cubicBezTo>
                    <a:cubicBezTo>
                      <a:pt x="160559" y="138610"/>
                      <a:pt x="156273" y="156994"/>
                      <a:pt x="147795" y="169662"/>
                    </a:cubicBezTo>
                    <a:cubicBezTo>
                      <a:pt x="139223" y="182330"/>
                      <a:pt x="126078" y="188712"/>
                      <a:pt x="107219" y="188712"/>
                    </a:cubicBezTo>
                    <a:cubicBezTo>
                      <a:pt x="88360" y="188712"/>
                      <a:pt x="74929" y="182330"/>
                      <a:pt x="66452" y="169662"/>
                    </a:cubicBezTo>
                    <a:cubicBezTo>
                      <a:pt x="57879" y="156708"/>
                      <a:pt x="53688" y="138610"/>
                      <a:pt x="53688" y="115084"/>
                    </a:cubicBezTo>
                    <a:lnTo>
                      <a:pt x="53498" y="115084"/>
                    </a:lnTo>
                    <a:cubicBezTo>
                      <a:pt x="53498" y="91557"/>
                      <a:pt x="57784" y="73555"/>
                      <a:pt x="66357" y="6088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0" name="Полілінія: фігура 119">
                <a:extLst>
                  <a:ext uri="{FF2B5EF4-FFF2-40B4-BE49-F238E27FC236}">
                    <a16:creationId xmlns:a16="http://schemas.microsoft.com/office/drawing/2014/main" id="{7BDE80E5-1EC1-1C67-F21C-9E052F369FCB}"/>
                  </a:ext>
                </a:extLst>
              </p:cNvPr>
              <p:cNvSpPr/>
              <p:nvPr userDrawn="1"/>
            </p:nvSpPr>
            <p:spPr>
              <a:xfrm>
                <a:off x="2631655" y="169628"/>
                <a:ext cx="58214" cy="54878"/>
              </a:xfrm>
              <a:custGeom>
                <a:avLst/>
                <a:gdLst>
                  <a:gd name="connsiteX0" fmla="*/ 29095 w 58214"/>
                  <a:gd name="connsiteY0" fmla="*/ 54876 h 54878"/>
                  <a:gd name="connsiteX1" fmla="*/ 49383 w 58214"/>
                  <a:gd name="connsiteY1" fmla="*/ 48494 h 54878"/>
                  <a:gd name="connsiteX2" fmla="*/ 58051 w 58214"/>
                  <a:gd name="connsiteY2" fmla="*/ 27158 h 54878"/>
                  <a:gd name="connsiteX3" fmla="*/ 49383 w 58214"/>
                  <a:gd name="connsiteY3" fmla="*/ 6013 h 54878"/>
                  <a:gd name="connsiteX4" fmla="*/ 29095 w 58214"/>
                  <a:gd name="connsiteY4" fmla="*/ 12 h 54878"/>
                  <a:gd name="connsiteX5" fmla="*/ 8711 w 58214"/>
                  <a:gd name="connsiteY5" fmla="*/ 6013 h 54878"/>
                  <a:gd name="connsiteX6" fmla="*/ 139 w 58214"/>
                  <a:gd name="connsiteY6" fmla="*/ 27158 h 54878"/>
                  <a:gd name="connsiteX7" fmla="*/ 8711 w 58214"/>
                  <a:gd name="connsiteY7" fmla="*/ 48494 h 54878"/>
                  <a:gd name="connsiteX8" fmla="*/ 29095 w 58214"/>
                  <a:gd name="connsiteY8" fmla="*/ 54876 h 54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214" h="54878">
                    <a:moveTo>
                      <a:pt x="29095" y="54876"/>
                    </a:moveTo>
                    <a:cubicBezTo>
                      <a:pt x="36334" y="54876"/>
                      <a:pt x="43477" y="52780"/>
                      <a:pt x="49383" y="48494"/>
                    </a:cubicBezTo>
                    <a:cubicBezTo>
                      <a:pt x="55670" y="43255"/>
                      <a:pt x="59003" y="35254"/>
                      <a:pt x="58051" y="27158"/>
                    </a:cubicBezTo>
                    <a:cubicBezTo>
                      <a:pt x="59003" y="19062"/>
                      <a:pt x="55765" y="11156"/>
                      <a:pt x="49383" y="6013"/>
                    </a:cubicBezTo>
                    <a:cubicBezTo>
                      <a:pt x="43382" y="2012"/>
                      <a:pt x="36334" y="-83"/>
                      <a:pt x="29095" y="12"/>
                    </a:cubicBezTo>
                    <a:cubicBezTo>
                      <a:pt x="21856" y="-179"/>
                      <a:pt x="14712" y="1917"/>
                      <a:pt x="8711" y="6013"/>
                    </a:cubicBezTo>
                    <a:cubicBezTo>
                      <a:pt x="2520" y="11251"/>
                      <a:pt x="-718" y="19157"/>
                      <a:pt x="139" y="27158"/>
                    </a:cubicBezTo>
                    <a:cubicBezTo>
                      <a:pt x="-718" y="35254"/>
                      <a:pt x="2425" y="43160"/>
                      <a:pt x="8711" y="48494"/>
                    </a:cubicBezTo>
                    <a:cubicBezTo>
                      <a:pt x="14617" y="52780"/>
                      <a:pt x="21856" y="54971"/>
                      <a:pt x="29095" y="5487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1" name="Полілінія: фігура 120">
                <a:extLst>
                  <a:ext uri="{FF2B5EF4-FFF2-40B4-BE49-F238E27FC236}">
                    <a16:creationId xmlns:a16="http://schemas.microsoft.com/office/drawing/2014/main" id="{74D39E23-9C25-8891-FDDD-91A5ADA8AE09}"/>
                  </a:ext>
                </a:extLst>
              </p:cNvPr>
              <p:cNvSpPr/>
              <p:nvPr userDrawn="1"/>
            </p:nvSpPr>
            <p:spPr>
              <a:xfrm>
                <a:off x="2634652" y="255555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2" name="Полілінія: фігура 121">
                <a:extLst>
                  <a:ext uri="{FF2B5EF4-FFF2-40B4-BE49-F238E27FC236}">
                    <a16:creationId xmlns:a16="http://schemas.microsoft.com/office/drawing/2014/main" id="{88C68568-B440-FB5B-F138-49B2AEB89B11}"/>
                  </a:ext>
                </a:extLst>
              </p:cNvPr>
              <p:cNvSpPr/>
              <p:nvPr userDrawn="1"/>
            </p:nvSpPr>
            <p:spPr>
              <a:xfrm>
                <a:off x="2754762" y="673989"/>
                <a:ext cx="148113" cy="222408"/>
              </a:xfrm>
              <a:custGeom>
                <a:avLst/>
                <a:gdLst>
                  <a:gd name="connsiteX0" fmla="*/ 0 w 148113"/>
                  <a:gd name="connsiteY0" fmla="*/ 222409 h 222408"/>
                  <a:gd name="connsiteX1" fmla="*/ 52388 w 148113"/>
                  <a:gd name="connsiteY1" fmla="*/ 222409 h 222408"/>
                  <a:gd name="connsiteX2" fmla="*/ 52388 w 148113"/>
                  <a:gd name="connsiteY2" fmla="*/ 39815 h 222408"/>
                  <a:gd name="connsiteX3" fmla="*/ 148114 w 148113"/>
                  <a:gd name="connsiteY3" fmla="*/ 39815 h 222408"/>
                  <a:gd name="connsiteX4" fmla="*/ 148114 w 148113"/>
                  <a:gd name="connsiteY4" fmla="*/ 0 h 222408"/>
                  <a:gd name="connsiteX5" fmla="*/ 0 w 148113"/>
                  <a:gd name="connsiteY5" fmla="*/ 0 h 222408"/>
                  <a:gd name="connsiteX6" fmla="*/ 0 w 148113"/>
                  <a:gd name="connsiteY6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48113" h="222408">
                    <a:moveTo>
                      <a:pt x="0" y="222409"/>
                    </a:moveTo>
                    <a:lnTo>
                      <a:pt x="52388" y="222409"/>
                    </a:lnTo>
                    <a:lnTo>
                      <a:pt x="52388" y="39815"/>
                    </a:lnTo>
                    <a:lnTo>
                      <a:pt x="148114" y="39815"/>
                    </a:lnTo>
                    <a:lnTo>
                      <a:pt x="148114" y="0"/>
                    </a:lnTo>
                    <a:lnTo>
                      <a:pt x="0" y="0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3" name="Полілінія: фігура 122">
                <a:extLst>
                  <a:ext uri="{FF2B5EF4-FFF2-40B4-BE49-F238E27FC236}">
                    <a16:creationId xmlns:a16="http://schemas.microsoft.com/office/drawing/2014/main" id="{1630CEE3-4E85-8E8D-0CAC-8E19A65F5A29}"/>
                  </a:ext>
                </a:extLst>
              </p:cNvPr>
              <p:cNvSpPr/>
              <p:nvPr userDrawn="1"/>
            </p:nvSpPr>
            <p:spPr>
              <a:xfrm>
                <a:off x="3078612" y="255555"/>
                <a:ext cx="202977" cy="222313"/>
              </a:xfrm>
              <a:custGeom>
                <a:avLst/>
                <a:gdLst>
                  <a:gd name="connsiteX0" fmla="*/ 52102 w 202977"/>
                  <a:gd name="connsiteY0" fmla="*/ 128016 h 222313"/>
                  <a:gd name="connsiteX1" fmla="*/ 150876 w 202977"/>
                  <a:gd name="connsiteY1" fmla="*/ 128016 h 222313"/>
                  <a:gd name="connsiteX2" fmla="*/ 150876 w 202977"/>
                  <a:gd name="connsiteY2" fmla="*/ 222313 h 222313"/>
                  <a:gd name="connsiteX3" fmla="*/ 202978 w 202977"/>
                  <a:gd name="connsiteY3" fmla="*/ 222313 h 222313"/>
                  <a:gd name="connsiteX4" fmla="*/ 202978 w 202977"/>
                  <a:gd name="connsiteY4" fmla="*/ 0 h 222313"/>
                  <a:gd name="connsiteX5" fmla="*/ 150876 w 202977"/>
                  <a:gd name="connsiteY5" fmla="*/ 0 h 222313"/>
                  <a:gd name="connsiteX6" fmla="*/ 150876 w 202977"/>
                  <a:gd name="connsiteY6" fmla="*/ 88202 h 222313"/>
                  <a:gd name="connsiteX7" fmla="*/ 52102 w 202977"/>
                  <a:gd name="connsiteY7" fmla="*/ 88202 h 222313"/>
                  <a:gd name="connsiteX8" fmla="*/ 52102 w 202977"/>
                  <a:gd name="connsiteY8" fmla="*/ 0 h 222313"/>
                  <a:gd name="connsiteX9" fmla="*/ 0 w 202977"/>
                  <a:gd name="connsiteY9" fmla="*/ 0 h 222313"/>
                  <a:gd name="connsiteX10" fmla="*/ 0 w 202977"/>
                  <a:gd name="connsiteY10" fmla="*/ 222313 h 222313"/>
                  <a:gd name="connsiteX11" fmla="*/ 52102 w 202977"/>
                  <a:gd name="connsiteY11" fmla="*/ 222313 h 222313"/>
                  <a:gd name="connsiteX12" fmla="*/ 52102 w 202977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977" h="222313">
                    <a:moveTo>
                      <a:pt x="52102" y="128016"/>
                    </a:moveTo>
                    <a:lnTo>
                      <a:pt x="150876" y="128016"/>
                    </a:lnTo>
                    <a:lnTo>
                      <a:pt x="150876" y="222313"/>
                    </a:lnTo>
                    <a:lnTo>
                      <a:pt x="202978" y="222313"/>
                    </a:lnTo>
                    <a:lnTo>
                      <a:pt x="202978" y="0"/>
                    </a:lnTo>
                    <a:lnTo>
                      <a:pt x="150876" y="0"/>
                    </a:lnTo>
                    <a:lnTo>
                      <a:pt x="150876" y="88202"/>
                    </a:lnTo>
                    <a:lnTo>
                      <a:pt x="52102" y="88202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102" y="222313"/>
                    </a:lnTo>
                    <a:lnTo>
                      <a:pt x="52102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4" name="Полілінія: фігура 123">
                <a:extLst>
                  <a:ext uri="{FF2B5EF4-FFF2-40B4-BE49-F238E27FC236}">
                    <a16:creationId xmlns:a16="http://schemas.microsoft.com/office/drawing/2014/main" id="{567ECA6C-A790-98A3-8668-65FE7BCECF53}"/>
                  </a:ext>
                </a:extLst>
              </p:cNvPr>
              <p:cNvSpPr/>
              <p:nvPr userDrawn="1"/>
            </p:nvSpPr>
            <p:spPr>
              <a:xfrm>
                <a:off x="3574769" y="251398"/>
                <a:ext cx="205264" cy="324959"/>
              </a:xfrm>
              <a:custGeom>
                <a:avLst/>
                <a:gdLst>
                  <a:gd name="connsiteX0" fmla="*/ 52197 w 205264"/>
                  <a:gd name="connsiteY0" fmla="*/ 234662 h 324959"/>
                  <a:gd name="connsiteX1" fmla="*/ 51149 w 205264"/>
                  <a:gd name="connsiteY1" fmla="*/ 217422 h 324959"/>
                  <a:gd name="connsiteX2" fmla="*/ 48863 w 205264"/>
                  <a:gd name="connsiteY2" fmla="*/ 200658 h 324959"/>
                  <a:gd name="connsiteX3" fmla="*/ 52388 w 205264"/>
                  <a:gd name="connsiteY3" fmla="*/ 200658 h 324959"/>
                  <a:gd name="connsiteX4" fmla="*/ 76676 w 205264"/>
                  <a:gd name="connsiteY4" fmla="*/ 221518 h 324959"/>
                  <a:gd name="connsiteX5" fmla="*/ 116777 w 205264"/>
                  <a:gd name="connsiteY5" fmla="*/ 230566 h 324959"/>
                  <a:gd name="connsiteX6" fmla="*/ 180689 w 205264"/>
                  <a:gd name="connsiteY6" fmla="*/ 201229 h 324959"/>
                  <a:gd name="connsiteX7" fmla="*/ 205264 w 205264"/>
                  <a:gd name="connsiteY7" fmla="*/ 114933 h 324959"/>
                  <a:gd name="connsiteX8" fmla="*/ 181261 w 205264"/>
                  <a:gd name="connsiteY8" fmla="*/ 29017 h 324959"/>
                  <a:gd name="connsiteX9" fmla="*/ 118110 w 205264"/>
                  <a:gd name="connsiteY9" fmla="*/ 61 h 324959"/>
                  <a:gd name="connsiteX10" fmla="*/ 77153 w 205264"/>
                  <a:gd name="connsiteY10" fmla="*/ 10253 h 324959"/>
                  <a:gd name="connsiteX11" fmla="*/ 52388 w 205264"/>
                  <a:gd name="connsiteY11" fmla="*/ 33970 h 324959"/>
                  <a:gd name="connsiteX12" fmla="*/ 49816 w 205264"/>
                  <a:gd name="connsiteY12" fmla="*/ 33970 h 324959"/>
                  <a:gd name="connsiteX13" fmla="*/ 42481 w 205264"/>
                  <a:gd name="connsiteY13" fmla="*/ 4157 h 324959"/>
                  <a:gd name="connsiteX14" fmla="*/ 0 w 205264"/>
                  <a:gd name="connsiteY14" fmla="*/ 4157 h 324959"/>
                  <a:gd name="connsiteX15" fmla="*/ 0 w 205264"/>
                  <a:gd name="connsiteY15" fmla="*/ 324959 h 324959"/>
                  <a:gd name="connsiteX16" fmla="*/ 52197 w 205264"/>
                  <a:gd name="connsiteY16" fmla="*/ 324959 h 324959"/>
                  <a:gd name="connsiteX17" fmla="*/ 52197 w 205264"/>
                  <a:gd name="connsiteY17" fmla="*/ 234662 h 324959"/>
                  <a:gd name="connsiteX18" fmla="*/ 52388 w 205264"/>
                  <a:gd name="connsiteY18" fmla="*/ 107884 h 324959"/>
                  <a:gd name="connsiteX19" fmla="*/ 64103 w 205264"/>
                  <a:gd name="connsiteY19" fmla="*/ 58259 h 324959"/>
                  <a:gd name="connsiteX20" fmla="*/ 103156 w 205264"/>
                  <a:gd name="connsiteY20" fmla="*/ 41876 h 324959"/>
                  <a:gd name="connsiteX21" fmla="*/ 140208 w 205264"/>
                  <a:gd name="connsiteY21" fmla="*/ 60450 h 324959"/>
                  <a:gd name="connsiteX22" fmla="*/ 151924 w 205264"/>
                  <a:gd name="connsiteY22" fmla="*/ 113790 h 324959"/>
                  <a:gd name="connsiteX23" fmla="*/ 140208 w 205264"/>
                  <a:gd name="connsiteY23" fmla="*/ 168082 h 324959"/>
                  <a:gd name="connsiteX24" fmla="*/ 103918 w 205264"/>
                  <a:gd name="connsiteY24" fmla="*/ 187990 h 324959"/>
                  <a:gd name="connsiteX25" fmla="*/ 63246 w 205264"/>
                  <a:gd name="connsiteY25" fmla="*/ 168940 h 324959"/>
                  <a:gd name="connsiteX26" fmla="*/ 52388 w 205264"/>
                  <a:gd name="connsiteY26" fmla="*/ 114171 h 324959"/>
                  <a:gd name="connsiteX27" fmla="*/ 52388 w 205264"/>
                  <a:gd name="connsiteY27" fmla="*/ 107789 h 3249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264" h="324959">
                    <a:moveTo>
                      <a:pt x="52197" y="234662"/>
                    </a:moveTo>
                    <a:cubicBezTo>
                      <a:pt x="52197" y="228852"/>
                      <a:pt x="51816" y="223137"/>
                      <a:pt x="51149" y="217422"/>
                    </a:cubicBezTo>
                    <a:cubicBezTo>
                      <a:pt x="50482" y="211421"/>
                      <a:pt x="49721" y="205801"/>
                      <a:pt x="48863" y="200658"/>
                    </a:cubicBezTo>
                    <a:lnTo>
                      <a:pt x="52388" y="200658"/>
                    </a:lnTo>
                    <a:cubicBezTo>
                      <a:pt x="59055" y="209135"/>
                      <a:pt x="67342" y="216184"/>
                      <a:pt x="76676" y="221518"/>
                    </a:cubicBezTo>
                    <a:cubicBezTo>
                      <a:pt x="88963" y="228090"/>
                      <a:pt x="102870" y="231233"/>
                      <a:pt x="116777" y="230566"/>
                    </a:cubicBezTo>
                    <a:cubicBezTo>
                      <a:pt x="141542" y="231233"/>
                      <a:pt x="165163" y="220375"/>
                      <a:pt x="180689" y="201229"/>
                    </a:cubicBezTo>
                    <a:cubicBezTo>
                      <a:pt x="197168" y="181703"/>
                      <a:pt x="205359" y="152938"/>
                      <a:pt x="205264" y="114933"/>
                    </a:cubicBezTo>
                    <a:cubicBezTo>
                      <a:pt x="205169" y="76928"/>
                      <a:pt x="197168" y="48258"/>
                      <a:pt x="181261" y="29017"/>
                    </a:cubicBezTo>
                    <a:cubicBezTo>
                      <a:pt x="165926" y="9967"/>
                      <a:pt x="142589" y="-701"/>
                      <a:pt x="118110" y="61"/>
                    </a:cubicBezTo>
                    <a:cubicBezTo>
                      <a:pt x="103727" y="-510"/>
                      <a:pt x="89535" y="2919"/>
                      <a:pt x="77153" y="10253"/>
                    </a:cubicBezTo>
                    <a:cubicBezTo>
                      <a:pt x="67342" y="16444"/>
                      <a:pt x="58864" y="24541"/>
                      <a:pt x="52388" y="33970"/>
                    </a:cubicBezTo>
                    <a:lnTo>
                      <a:pt x="49816" y="33970"/>
                    </a:lnTo>
                    <a:lnTo>
                      <a:pt x="42481" y="4157"/>
                    </a:lnTo>
                    <a:lnTo>
                      <a:pt x="0" y="4157"/>
                    </a:lnTo>
                    <a:lnTo>
                      <a:pt x="0" y="324959"/>
                    </a:lnTo>
                    <a:lnTo>
                      <a:pt x="52197" y="324959"/>
                    </a:lnTo>
                    <a:lnTo>
                      <a:pt x="52197" y="234662"/>
                    </a:lnTo>
                    <a:close/>
                    <a:moveTo>
                      <a:pt x="52388" y="107884"/>
                    </a:moveTo>
                    <a:cubicBezTo>
                      <a:pt x="52578" y="85786"/>
                      <a:pt x="56483" y="69118"/>
                      <a:pt x="64103" y="58259"/>
                    </a:cubicBezTo>
                    <a:cubicBezTo>
                      <a:pt x="71723" y="47305"/>
                      <a:pt x="84772" y="41876"/>
                      <a:pt x="103156" y="41876"/>
                    </a:cubicBezTo>
                    <a:cubicBezTo>
                      <a:pt x="118015" y="40828"/>
                      <a:pt x="132207" y="47972"/>
                      <a:pt x="140208" y="60450"/>
                    </a:cubicBezTo>
                    <a:cubicBezTo>
                      <a:pt x="148019" y="73023"/>
                      <a:pt x="151924" y="90835"/>
                      <a:pt x="151924" y="113790"/>
                    </a:cubicBezTo>
                    <a:cubicBezTo>
                      <a:pt x="151924" y="136745"/>
                      <a:pt x="148019" y="154938"/>
                      <a:pt x="140208" y="168082"/>
                    </a:cubicBezTo>
                    <a:cubicBezTo>
                      <a:pt x="132969" y="181036"/>
                      <a:pt x="118872" y="188752"/>
                      <a:pt x="103918" y="187990"/>
                    </a:cubicBezTo>
                    <a:cubicBezTo>
                      <a:pt x="84106" y="187990"/>
                      <a:pt x="70485" y="181608"/>
                      <a:pt x="63246" y="168940"/>
                    </a:cubicBezTo>
                    <a:cubicBezTo>
                      <a:pt x="56007" y="156271"/>
                      <a:pt x="52388" y="137983"/>
                      <a:pt x="52388" y="114171"/>
                    </a:cubicBezTo>
                    <a:lnTo>
                      <a:pt x="52388" y="10778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5" name="Полілінія: фігура 124">
                <a:extLst>
                  <a:ext uri="{FF2B5EF4-FFF2-40B4-BE49-F238E27FC236}">
                    <a16:creationId xmlns:a16="http://schemas.microsoft.com/office/drawing/2014/main" id="{2BD2AC7C-8DAF-BDD0-51A1-53FFB7D9B7D8}"/>
                  </a:ext>
                </a:extLst>
              </p:cNvPr>
              <p:cNvSpPr/>
              <p:nvPr userDrawn="1"/>
            </p:nvSpPr>
            <p:spPr>
              <a:xfrm>
                <a:off x="2712090" y="255555"/>
                <a:ext cx="340518" cy="222313"/>
              </a:xfrm>
              <a:custGeom>
                <a:avLst/>
                <a:gdLst>
                  <a:gd name="connsiteX0" fmla="*/ 56674 w 340518"/>
                  <a:gd name="connsiteY0" fmla="*/ 222313 h 222313"/>
                  <a:gd name="connsiteX1" fmla="*/ 146018 w 340518"/>
                  <a:gd name="connsiteY1" fmla="*/ 109538 h 222313"/>
                  <a:gd name="connsiteX2" fmla="*/ 146018 w 340518"/>
                  <a:gd name="connsiteY2" fmla="*/ 222313 h 222313"/>
                  <a:gd name="connsiteX3" fmla="*/ 194882 w 340518"/>
                  <a:gd name="connsiteY3" fmla="*/ 222313 h 222313"/>
                  <a:gd name="connsiteX4" fmla="*/ 194882 w 340518"/>
                  <a:gd name="connsiteY4" fmla="*/ 109538 h 222313"/>
                  <a:gd name="connsiteX5" fmla="*/ 284321 w 340518"/>
                  <a:gd name="connsiteY5" fmla="*/ 222313 h 222313"/>
                  <a:gd name="connsiteX6" fmla="*/ 340519 w 340518"/>
                  <a:gd name="connsiteY6" fmla="*/ 222313 h 222313"/>
                  <a:gd name="connsiteX7" fmla="*/ 246698 w 340518"/>
                  <a:gd name="connsiteY7" fmla="*/ 107061 h 222313"/>
                  <a:gd name="connsiteX8" fmla="*/ 332708 w 340518"/>
                  <a:gd name="connsiteY8" fmla="*/ 0 h 222313"/>
                  <a:gd name="connsiteX9" fmla="*/ 278511 w 340518"/>
                  <a:gd name="connsiteY9" fmla="*/ 0 h 222313"/>
                  <a:gd name="connsiteX10" fmla="*/ 194596 w 340518"/>
                  <a:gd name="connsiteY10" fmla="*/ 107823 h 222313"/>
                  <a:gd name="connsiteX11" fmla="*/ 194596 w 340518"/>
                  <a:gd name="connsiteY11" fmla="*/ 0 h 222313"/>
                  <a:gd name="connsiteX12" fmla="*/ 145828 w 340518"/>
                  <a:gd name="connsiteY12" fmla="*/ 0 h 222313"/>
                  <a:gd name="connsiteX13" fmla="*/ 145828 w 340518"/>
                  <a:gd name="connsiteY13" fmla="*/ 107823 h 222313"/>
                  <a:gd name="connsiteX14" fmla="*/ 62294 w 340518"/>
                  <a:gd name="connsiteY14" fmla="*/ 0 h 222313"/>
                  <a:gd name="connsiteX15" fmla="*/ 7334 w 340518"/>
                  <a:gd name="connsiteY15" fmla="*/ 0 h 222313"/>
                  <a:gd name="connsiteX16" fmla="*/ 93821 w 340518"/>
                  <a:gd name="connsiteY16" fmla="*/ 107061 h 222313"/>
                  <a:gd name="connsiteX17" fmla="*/ 0 w 340518"/>
                  <a:gd name="connsiteY17" fmla="*/ 222313 h 222313"/>
                  <a:gd name="connsiteX18" fmla="*/ 56674 w 340518"/>
                  <a:gd name="connsiteY1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40518" h="222313">
                    <a:moveTo>
                      <a:pt x="56674" y="222313"/>
                    </a:moveTo>
                    <a:lnTo>
                      <a:pt x="146018" y="109538"/>
                    </a:lnTo>
                    <a:lnTo>
                      <a:pt x="146018" y="222313"/>
                    </a:lnTo>
                    <a:lnTo>
                      <a:pt x="194882" y="222313"/>
                    </a:lnTo>
                    <a:lnTo>
                      <a:pt x="194882" y="109538"/>
                    </a:lnTo>
                    <a:lnTo>
                      <a:pt x="284321" y="222313"/>
                    </a:lnTo>
                    <a:lnTo>
                      <a:pt x="340519" y="222313"/>
                    </a:lnTo>
                    <a:lnTo>
                      <a:pt x="246698" y="107061"/>
                    </a:lnTo>
                    <a:lnTo>
                      <a:pt x="332708" y="0"/>
                    </a:lnTo>
                    <a:lnTo>
                      <a:pt x="278511" y="0"/>
                    </a:lnTo>
                    <a:lnTo>
                      <a:pt x="194596" y="107823"/>
                    </a:lnTo>
                    <a:lnTo>
                      <a:pt x="194596" y="0"/>
                    </a:lnTo>
                    <a:lnTo>
                      <a:pt x="145828" y="0"/>
                    </a:lnTo>
                    <a:lnTo>
                      <a:pt x="145828" y="107823"/>
                    </a:lnTo>
                    <a:lnTo>
                      <a:pt x="62294" y="0"/>
                    </a:lnTo>
                    <a:lnTo>
                      <a:pt x="7334" y="0"/>
                    </a:lnTo>
                    <a:lnTo>
                      <a:pt x="93821" y="107061"/>
                    </a:lnTo>
                    <a:lnTo>
                      <a:pt x="0" y="222313"/>
                    </a:lnTo>
                    <a:lnTo>
                      <a:pt x="56674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6" name="Полілінія: фігура 125">
                <a:extLst>
                  <a:ext uri="{FF2B5EF4-FFF2-40B4-BE49-F238E27FC236}">
                    <a16:creationId xmlns:a16="http://schemas.microsoft.com/office/drawing/2014/main" id="{4C478230-9064-EA40-7ED4-39EFC9658202}"/>
                  </a:ext>
                </a:extLst>
              </p:cNvPr>
              <p:cNvSpPr/>
              <p:nvPr userDrawn="1"/>
            </p:nvSpPr>
            <p:spPr>
              <a:xfrm>
                <a:off x="2263939" y="184975"/>
                <a:ext cx="307562" cy="292893"/>
              </a:xfrm>
              <a:custGeom>
                <a:avLst/>
                <a:gdLst>
                  <a:gd name="connsiteX0" fmla="*/ 47530 w 307562"/>
                  <a:gd name="connsiteY0" fmla="*/ 141065 h 292893"/>
                  <a:gd name="connsiteX1" fmla="*/ 46958 w 307562"/>
                  <a:gd name="connsiteY1" fmla="*/ 108490 h 292893"/>
                  <a:gd name="connsiteX2" fmla="*/ 45720 w 307562"/>
                  <a:gd name="connsiteY2" fmla="*/ 76009 h 292893"/>
                  <a:gd name="connsiteX3" fmla="*/ 44291 w 307562"/>
                  <a:gd name="connsiteY3" fmla="*/ 52864 h 292893"/>
                  <a:gd name="connsiteX4" fmla="*/ 45910 w 307562"/>
                  <a:gd name="connsiteY4" fmla="*/ 52864 h 292893"/>
                  <a:gd name="connsiteX5" fmla="*/ 126683 w 307562"/>
                  <a:gd name="connsiteY5" fmla="*/ 292799 h 292893"/>
                  <a:gd name="connsiteX6" fmla="*/ 174022 w 307562"/>
                  <a:gd name="connsiteY6" fmla="*/ 292418 h 292893"/>
                  <a:gd name="connsiteX7" fmla="*/ 258318 w 307562"/>
                  <a:gd name="connsiteY7" fmla="*/ 52864 h 292893"/>
                  <a:gd name="connsiteX8" fmla="*/ 260032 w 307562"/>
                  <a:gd name="connsiteY8" fmla="*/ 52864 h 292893"/>
                  <a:gd name="connsiteX9" fmla="*/ 258889 w 307562"/>
                  <a:gd name="connsiteY9" fmla="*/ 76009 h 292893"/>
                  <a:gd name="connsiteX10" fmla="*/ 257746 w 307562"/>
                  <a:gd name="connsiteY10" fmla="*/ 107728 h 292893"/>
                  <a:gd name="connsiteX11" fmla="*/ 257080 w 307562"/>
                  <a:gd name="connsiteY11" fmla="*/ 138303 h 292893"/>
                  <a:gd name="connsiteX12" fmla="*/ 257080 w 307562"/>
                  <a:gd name="connsiteY12" fmla="*/ 292799 h 292893"/>
                  <a:gd name="connsiteX13" fmla="*/ 307562 w 307562"/>
                  <a:gd name="connsiteY13" fmla="*/ 292799 h 292893"/>
                  <a:gd name="connsiteX14" fmla="*/ 307562 w 307562"/>
                  <a:gd name="connsiteY14" fmla="*/ 0 h 292893"/>
                  <a:gd name="connsiteX15" fmla="*/ 233934 w 307562"/>
                  <a:gd name="connsiteY15" fmla="*/ 0 h 292893"/>
                  <a:gd name="connsiteX16" fmla="*/ 152971 w 307562"/>
                  <a:gd name="connsiteY16" fmla="*/ 230124 h 292893"/>
                  <a:gd name="connsiteX17" fmla="*/ 151257 w 307562"/>
                  <a:gd name="connsiteY17" fmla="*/ 230124 h 292893"/>
                  <a:gd name="connsiteX18" fmla="*/ 73628 w 307562"/>
                  <a:gd name="connsiteY18" fmla="*/ 0 h 292893"/>
                  <a:gd name="connsiteX19" fmla="*/ 0 w 307562"/>
                  <a:gd name="connsiteY19" fmla="*/ 0 h 292893"/>
                  <a:gd name="connsiteX20" fmla="*/ 0 w 307562"/>
                  <a:gd name="connsiteY20" fmla="*/ 292894 h 292893"/>
                  <a:gd name="connsiteX21" fmla="*/ 47530 w 307562"/>
                  <a:gd name="connsiteY21" fmla="*/ 292894 h 292893"/>
                  <a:gd name="connsiteX22" fmla="*/ 47530 w 307562"/>
                  <a:gd name="connsiteY22" fmla="*/ 141065 h 2928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307562" h="292893">
                    <a:moveTo>
                      <a:pt x="47530" y="141065"/>
                    </a:moveTo>
                    <a:cubicBezTo>
                      <a:pt x="47530" y="130969"/>
                      <a:pt x="47339" y="120206"/>
                      <a:pt x="46958" y="108490"/>
                    </a:cubicBezTo>
                    <a:cubicBezTo>
                      <a:pt x="46577" y="96869"/>
                      <a:pt x="46196" y="86011"/>
                      <a:pt x="45720" y="76009"/>
                    </a:cubicBezTo>
                    <a:cubicBezTo>
                      <a:pt x="45244" y="66008"/>
                      <a:pt x="44863" y="58293"/>
                      <a:pt x="44291" y="52864"/>
                    </a:cubicBezTo>
                    <a:lnTo>
                      <a:pt x="45910" y="52864"/>
                    </a:lnTo>
                    <a:lnTo>
                      <a:pt x="126683" y="292799"/>
                    </a:lnTo>
                    <a:lnTo>
                      <a:pt x="174022" y="292418"/>
                    </a:lnTo>
                    <a:lnTo>
                      <a:pt x="258318" y="52864"/>
                    </a:lnTo>
                    <a:lnTo>
                      <a:pt x="260032" y="52864"/>
                    </a:lnTo>
                    <a:cubicBezTo>
                      <a:pt x="259652" y="58388"/>
                      <a:pt x="259271" y="66008"/>
                      <a:pt x="258889" y="76009"/>
                    </a:cubicBezTo>
                    <a:cubicBezTo>
                      <a:pt x="258508" y="86106"/>
                      <a:pt x="258318" y="96679"/>
                      <a:pt x="257746" y="107728"/>
                    </a:cubicBezTo>
                    <a:cubicBezTo>
                      <a:pt x="257080" y="118872"/>
                      <a:pt x="257080" y="129064"/>
                      <a:pt x="257080" y="138303"/>
                    </a:cubicBezTo>
                    <a:lnTo>
                      <a:pt x="257080" y="292799"/>
                    </a:lnTo>
                    <a:lnTo>
                      <a:pt x="307562" y="292799"/>
                    </a:lnTo>
                    <a:lnTo>
                      <a:pt x="307562" y="0"/>
                    </a:lnTo>
                    <a:lnTo>
                      <a:pt x="233934" y="0"/>
                    </a:lnTo>
                    <a:lnTo>
                      <a:pt x="152971" y="230124"/>
                    </a:lnTo>
                    <a:lnTo>
                      <a:pt x="151257" y="230124"/>
                    </a:lnTo>
                    <a:lnTo>
                      <a:pt x="73628" y="0"/>
                    </a:lnTo>
                    <a:lnTo>
                      <a:pt x="0" y="0"/>
                    </a:lnTo>
                    <a:lnTo>
                      <a:pt x="0" y="292894"/>
                    </a:lnTo>
                    <a:lnTo>
                      <a:pt x="47530" y="292894"/>
                    </a:lnTo>
                    <a:lnTo>
                      <a:pt x="47530" y="141065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7" name="Полілінія: фігура 126">
                <a:extLst>
                  <a:ext uri="{FF2B5EF4-FFF2-40B4-BE49-F238E27FC236}">
                    <a16:creationId xmlns:a16="http://schemas.microsoft.com/office/drawing/2014/main" id="{0BFB0D5D-BCFD-DCE0-8182-01A57A9ACE18}"/>
                  </a:ext>
                </a:extLst>
              </p:cNvPr>
              <p:cNvSpPr/>
              <p:nvPr userDrawn="1"/>
            </p:nvSpPr>
            <p:spPr>
              <a:xfrm>
                <a:off x="3000888" y="1092517"/>
                <a:ext cx="235648" cy="301085"/>
              </a:xfrm>
              <a:custGeom>
                <a:avLst/>
                <a:gdLst>
                  <a:gd name="connsiteX0" fmla="*/ 203359 w 235648"/>
                  <a:gd name="connsiteY0" fmla="*/ 0 h 301085"/>
                  <a:gd name="connsiteX1" fmla="*/ 151352 w 235648"/>
                  <a:gd name="connsiteY1" fmla="*/ 0 h 301085"/>
                  <a:gd name="connsiteX2" fmla="*/ 151352 w 235648"/>
                  <a:gd name="connsiteY2" fmla="*/ 181928 h 301085"/>
                  <a:gd name="connsiteX3" fmla="*/ 52102 w 235648"/>
                  <a:gd name="connsiteY3" fmla="*/ 181928 h 301085"/>
                  <a:gd name="connsiteX4" fmla="*/ 52102 w 235648"/>
                  <a:gd name="connsiteY4" fmla="*/ 0 h 301085"/>
                  <a:gd name="connsiteX5" fmla="*/ 0 w 235648"/>
                  <a:gd name="connsiteY5" fmla="*/ 0 h 301085"/>
                  <a:gd name="connsiteX6" fmla="*/ 0 w 235648"/>
                  <a:gd name="connsiteY6" fmla="*/ 222313 h 301085"/>
                  <a:gd name="connsiteX7" fmla="*/ 187643 w 235648"/>
                  <a:gd name="connsiteY7" fmla="*/ 222313 h 301085"/>
                  <a:gd name="connsiteX8" fmla="*/ 187643 w 235648"/>
                  <a:gd name="connsiteY8" fmla="*/ 301085 h 301085"/>
                  <a:gd name="connsiteX9" fmla="*/ 235648 w 235648"/>
                  <a:gd name="connsiteY9" fmla="*/ 301085 h 301085"/>
                  <a:gd name="connsiteX10" fmla="*/ 235648 w 235648"/>
                  <a:gd name="connsiteY10" fmla="*/ 183356 h 301085"/>
                  <a:gd name="connsiteX11" fmla="*/ 203359 w 235648"/>
                  <a:gd name="connsiteY11" fmla="*/ 183356 h 301085"/>
                  <a:gd name="connsiteX12" fmla="*/ 203359 w 235648"/>
                  <a:gd name="connsiteY12" fmla="*/ 0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085">
                    <a:moveTo>
                      <a:pt x="203359" y="0"/>
                    </a:moveTo>
                    <a:lnTo>
                      <a:pt x="151352" y="0"/>
                    </a:lnTo>
                    <a:lnTo>
                      <a:pt x="151352" y="181928"/>
                    </a:lnTo>
                    <a:lnTo>
                      <a:pt x="52102" y="181928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187643" y="222313"/>
                    </a:lnTo>
                    <a:lnTo>
                      <a:pt x="187643" y="301085"/>
                    </a:lnTo>
                    <a:lnTo>
                      <a:pt x="235648" y="301085"/>
                    </a:lnTo>
                    <a:lnTo>
                      <a:pt x="235648" y="183356"/>
                    </a:lnTo>
                    <a:lnTo>
                      <a:pt x="203359" y="183356"/>
                    </a:lnTo>
                    <a:lnTo>
                      <a:pt x="203359" y="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8" name="Полілінія: фігура 127">
                <a:extLst>
                  <a:ext uri="{FF2B5EF4-FFF2-40B4-BE49-F238E27FC236}">
                    <a16:creationId xmlns:a16="http://schemas.microsoft.com/office/drawing/2014/main" id="{3360AC82-495C-183F-0660-B1F09F17547B}"/>
                  </a:ext>
                </a:extLst>
              </p:cNvPr>
              <p:cNvSpPr/>
              <p:nvPr userDrawn="1"/>
            </p:nvSpPr>
            <p:spPr>
              <a:xfrm>
                <a:off x="3525334" y="669877"/>
                <a:ext cx="187702" cy="230703"/>
              </a:xfrm>
              <a:custGeom>
                <a:avLst/>
                <a:gdLst>
                  <a:gd name="connsiteX0" fmla="*/ 162496 w 187702"/>
                  <a:gd name="connsiteY0" fmla="*/ 119459 h 230703"/>
                  <a:gd name="connsiteX1" fmla="*/ 136970 w 187702"/>
                  <a:gd name="connsiteY1" fmla="*/ 110030 h 230703"/>
                  <a:gd name="connsiteX2" fmla="*/ 136970 w 187702"/>
                  <a:gd name="connsiteY2" fmla="*/ 107458 h 230703"/>
                  <a:gd name="connsiteX3" fmla="*/ 168878 w 187702"/>
                  <a:gd name="connsiteY3" fmla="*/ 90218 h 230703"/>
                  <a:gd name="connsiteX4" fmla="*/ 180880 w 187702"/>
                  <a:gd name="connsiteY4" fmla="*/ 58499 h 230703"/>
                  <a:gd name="connsiteX5" fmla="*/ 168878 w 187702"/>
                  <a:gd name="connsiteY5" fmla="*/ 25829 h 230703"/>
                  <a:gd name="connsiteX6" fmla="*/ 136970 w 187702"/>
                  <a:gd name="connsiteY6" fmla="*/ 6398 h 230703"/>
                  <a:gd name="connsiteX7" fmla="*/ 91916 w 187702"/>
                  <a:gd name="connsiteY7" fmla="*/ 16 h 230703"/>
                  <a:gd name="connsiteX8" fmla="*/ 43053 w 187702"/>
                  <a:gd name="connsiteY8" fmla="*/ 4302 h 230703"/>
                  <a:gd name="connsiteX9" fmla="*/ 2477 w 187702"/>
                  <a:gd name="connsiteY9" fmla="*/ 16018 h 230703"/>
                  <a:gd name="connsiteX10" fmla="*/ 18288 w 187702"/>
                  <a:gd name="connsiteY10" fmla="*/ 53070 h 230703"/>
                  <a:gd name="connsiteX11" fmla="*/ 52006 w 187702"/>
                  <a:gd name="connsiteY11" fmla="*/ 42783 h 230703"/>
                  <a:gd name="connsiteX12" fmla="*/ 86106 w 187702"/>
                  <a:gd name="connsiteY12" fmla="*/ 39068 h 230703"/>
                  <a:gd name="connsiteX13" fmla="*/ 122015 w 187702"/>
                  <a:gd name="connsiteY13" fmla="*/ 45450 h 230703"/>
                  <a:gd name="connsiteX14" fmla="*/ 133636 w 187702"/>
                  <a:gd name="connsiteY14" fmla="*/ 64500 h 230703"/>
                  <a:gd name="connsiteX15" fmla="*/ 116872 w 187702"/>
                  <a:gd name="connsiteY15" fmla="*/ 86027 h 230703"/>
                  <a:gd name="connsiteX16" fmla="*/ 70009 w 187702"/>
                  <a:gd name="connsiteY16" fmla="*/ 92027 h 230703"/>
                  <a:gd name="connsiteX17" fmla="*/ 46768 w 187702"/>
                  <a:gd name="connsiteY17" fmla="*/ 92027 h 230703"/>
                  <a:gd name="connsiteX18" fmla="*/ 46768 w 187702"/>
                  <a:gd name="connsiteY18" fmla="*/ 129270 h 230703"/>
                  <a:gd name="connsiteX19" fmla="*/ 72866 w 187702"/>
                  <a:gd name="connsiteY19" fmla="*/ 129270 h 230703"/>
                  <a:gd name="connsiteX20" fmla="*/ 136779 w 187702"/>
                  <a:gd name="connsiteY20" fmla="*/ 160131 h 230703"/>
                  <a:gd name="connsiteX21" fmla="*/ 119444 w 187702"/>
                  <a:gd name="connsiteY21" fmla="*/ 183277 h 230703"/>
                  <a:gd name="connsiteX22" fmla="*/ 76867 w 187702"/>
                  <a:gd name="connsiteY22" fmla="*/ 190040 h 230703"/>
                  <a:gd name="connsiteX23" fmla="*/ 33909 w 187702"/>
                  <a:gd name="connsiteY23" fmla="*/ 184706 h 230703"/>
                  <a:gd name="connsiteX24" fmla="*/ 0 w 187702"/>
                  <a:gd name="connsiteY24" fmla="*/ 172799 h 230703"/>
                  <a:gd name="connsiteX25" fmla="*/ 0 w 187702"/>
                  <a:gd name="connsiteY25" fmla="*/ 216710 h 230703"/>
                  <a:gd name="connsiteX26" fmla="*/ 35338 w 187702"/>
                  <a:gd name="connsiteY26" fmla="*/ 226901 h 230703"/>
                  <a:gd name="connsiteX27" fmla="*/ 82677 w 187702"/>
                  <a:gd name="connsiteY27" fmla="*/ 230616 h 230703"/>
                  <a:gd name="connsiteX28" fmla="*/ 141732 w 187702"/>
                  <a:gd name="connsiteY28" fmla="*/ 221377 h 230703"/>
                  <a:gd name="connsiteX29" fmla="*/ 176308 w 187702"/>
                  <a:gd name="connsiteY29" fmla="*/ 196802 h 230703"/>
                  <a:gd name="connsiteX30" fmla="*/ 187643 w 187702"/>
                  <a:gd name="connsiteY30" fmla="*/ 162893 h 230703"/>
                  <a:gd name="connsiteX31" fmla="*/ 180785 w 187702"/>
                  <a:gd name="connsiteY31" fmla="*/ 135842 h 230703"/>
                  <a:gd name="connsiteX32" fmla="*/ 162592 w 187702"/>
                  <a:gd name="connsiteY32" fmla="*/ 119459 h 230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187702" h="230703">
                    <a:moveTo>
                      <a:pt x="162496" y="119459"/>
                    </a:moveTo>
                    <a:cubicBezTo>
                      <a:pt x="154496" y="115173"/>
                      <a:pt x="145828" y="112030"/>
                      <a:pt x="136970" y="110030"/>
                    </a:cubicBezTo>
                    <a:lnTo>
                      <a:pt x="136970" y="107458"/>
                    </a:lnTo>
                    <a:cubicBezTo>
                      <a:pt x="148971" y="104600"/>
                      <a:pt x="160020" y="98695"/>
                      <a:pt x="168878" y="90218"/>
                    </a:cubicBezTo>
                    <a:cubicBezTo>
                      <a:pt x="177070" y="81740"/>
                      <a:pt x="181451" y="70310"/>
                      <a:pt x="180880" y="58499"/>
                    </a:cubicBezTo>
                    <a:cubicBezTo>
                      <a:pt x="181261" y="46498"/>
                      <a:pt x="176975" y="34782"/>
                      <a:pt x="168878" y="25829"/>
                    </a:cubicBezTo>
                    <a:cubicBezTo>
                      <a:pt x="160115" y="16780"/>
                      <a:pt x="149066" y="10017"/>
                      <a:pt x="136970" y="6398"/>
                    </a:cubicBezTo>
                    <a:cubicBezTo>
                      <a:pt x="122396" y="1921"/>
                      <a:pt x="107156" y="-175"/>
                      <a:pt x="91916" y="16"/>
                    </a:cubicBezTo>
                    <a:cubicBezTo>
                      <a:pt x="75533" y="-175"/>
                      <a:pt x="59150" y="1349"/>
                      <a:pt x="43053" y="4302"/>
                    </a:cubicBezTo>
                    <a:cubicBezTo>
                      <a:pt x="29242" y="7064"/>
                      <a:pt x="15621" y="10970"/>
                      <a:pt x="2477" y="16018"/>
                    </a:cubicBezTo>
                    <a:lnTo>
                      <a:pt x="18288" y="53070"/>
                    </a:lnTo>
                    <a:cubicBezTo>
                      <a:pt x="29242" y="48689"/>
                      <a:pt x="40481" y="45260"/>
                      <a:pt x="52006" y="42783"/>
                    </a:cubicBezTo>
                    <a:cubicBezTo>
                      <a:pt x="63246" y="40307"/>
                      <a:pt x="74676" y="39068"/>
                      <a:pt x="86106" y="39068"/>
                    </a:cubicBezTo>
                    <a:cubicBezTo>
                      <a:pt x="98393" y="38402"/>
                      <a:pt x="110776" y="40497"/>
                      <a:pt x="122015" y="45450"/>
                    </a:cubicBezTo>
                    <a:cubicBezTo>
                      <a:pt x="129350" y="48879"/>
                      <a:pt x="133921" y="56404"/>
                      <a:pt x="133636" y="64500"/>
                    </a:cubicBezTo>
                    <a:cubicBezTo>
                      <a:pt x="133826" y="74692"/>
                      <a:pt x="126873" y="83645"/>
                      <a:pt x="116872" y="86027"/>
                    </a:cubicBezTo>
                    <a:cubicBezTo>
                      <a:pt x="101632" y="90503"/>
                      <a:pt x="85820" y="92599"/>
                      <a:pt x="70009" y="92027"/>
                    </a:cubicBezTo>
                    <a:lnTo>
                      <a:pt x="46768" y="92027"/>
                    </a:lnTo>
                    <a:lnTo>
                      <a:pt x="46768" y="129270"/>
                    </a:lnTo>
                    <a:lnTo>
                      <a:pt x="72866" y="129270"/>
                    </a:lnTo>
                    <a:cubicBezTo>
                      <a:pt x="115443" y="129270"/>
                      <a:pt x="136779" y="139557"/>
                      <a:pt x="136779" y="160131"/>
                    </a:cubicBezTo>
                    <a:cubicBezTo>
                      <a:pt x="136970" y="170799"/>
                      <a:pt x="129826" y="180324"/>
                      <a:pt x="119444" y="183277"/>
                    </a:cubicBezTo>
                    <a:cubicBezTo>
                      <a:pt x="105823" y="188135"/>
                      <a:pt x="91345" y="190421"/>
                      <a:pt x="76867" y="190040"/>
                    </a:cubicBezTo>
                    <a:cubicBezTo>
                      <a:pt x="62389" y="190135"/>
                      <a:pt x="47911" y="188325"/>
                      <a:pt x="33909" y="184706"/>
                    </a:cubicBezTo>
                    <a:cubicBezTo>
                      <a:pt x="22288" y="181658"/>
                      <a:pt x="10954" y="177752"/>
                      <a:pt x="0" y="172799"/>
                    </a:cubicBezTo>
                    <a:lnTo>
                      <a:pt x="0" y="216710"/>
                    </a:lnTo>
                    <a:cubicBezTo>
                      <a:pt x="11239" y="221567"/>
                      <a:pt x="23146" y="224996"/>
                      <a:pt x="35338" y="226901"/>
                    </a:cubicBezTo>
                    <a:cubicBezTo>
                      <a:pt x="50959" y="229473"/>
                      <a:pt x="66770" y="230807"/>
                      <a:pt x="82677" y="230616"/>
                    </a:cubicBezTo>
                    <a:cubicBezTo>
                      <a:pt x="102775" y="231283"/>
                      <a:pt x="122872" y="228140"/>
                      <a:pt x="141732" y="221377"/>
                    </a:cubicBezTo>
                    <a:cubicBezTo>
                      <a:pt x="155353" y="216519"/>
                      <a:pt x="167354" y="208042"/>
                      <a:pt x="176308" y="196802"/>
                    </a:cubicBezTo>
                    <a:cubicBezTo>
                      <a:pt x="183642" y="186992"/>
                      <a:pt x="187643" y="175181"/>
                      <a:pt x="187643" y="162893"/>
                    </a:cubicBezTo>
                    <a:cubicBezTo>
                      <a:pt x="188119" y="153464"/>
                      <a:pt x="185738" y="143939"/>
                      <a:pt x="180785" y="135842"/>
                    </a:cubicBezTo>
                    <a:cubicBezTo>
                      <a:pt x="176213" y="128889"/>
                      <a:pt x="169926" y="123269"/>
                      <a:pt x="162592" y="119459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29" name="Полілінія: фігура 128">
                <a:extLst>
                  <a:ext uri="{FF2B5EF4-FFF2-40B4-BE49-F238E27FC236}">
                    <a16:creationId xmlns:a16="http://schemas.microsoft.com/office/drawing/2014/main" id="{69640772-75A2-F383-F46E-7B7B3F9193C9}"/>
                  </a:ext>
                </a:extLst>
              </p:cNvPr>
              <p:cNvSpPr/>
              <p:nvPr userDrawn="1"/>
            </p:nvSpPr>
            <p:spPr>
              <a:xfrm>
                <a:off x="3324928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9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818 w 192976"/>
                  <a:gd name="connsiteY5" fmla="*/ 43529 h 230602"/>
                  <a:gd name="connsiteX6" fmla="*/ 102299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527 w 192976"/>
                  <a:gd name="connsiteY11" fmla="*/ 109823 h 230602"/>
                  <a:gd name="connsiteX12" fmla="*/ 0 w 192976"/>
                  <a:gd name="connsiteY12" fmla="*/ 161544 h 230602"/>
                  <a:gd name="connsiteX13" fmla="*/ 19908 w 192976"/>
                  <a:gd name="connsiteY13" fmla="*/ 213646 h 230602"/>
                  <a:gd name="connsiteX14" fmla="*/ 69914 w 192976"/>
                  <a:gd name="connsiteY14" fmla="*/ 230505 h 230602"/>
                  <a:gd name="connsiteX15" fmla="*/ 113729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828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8 w 192976"/>
                  <a:gd name="connsiteY21" fmla="*/ 19050 h 230602"/>
                  <a:gd name="connsiteX22" fmla="*/ 125635 w 192976"/>
                  <a:gd name="connsiteY22" fmla="*/ 178975 h 230602"/>
                  <a:gd name="connsiteX23" fmla="*/ 87249 w 192976"/>
                  <a:gd name="connsiteY23" fmla="*/ 191643 h 230602"/>
                  <a:gd name="connsiteX24" fmla="*/ 62675 w 192976"/>
                  <a:gd name="connsiteY24" fmla="*/ 184880 h 230602"/>
                  <a:gd name="connsiteX25" fmla="*/ 53435 w 192976"/>
                  <a:gd name="connsiteY25" fmla="*/ 162116 h 230602"/>
                  <a:gd name="connsiteX26" fmla="*/ 66675 w 192976"/>
                  <a:gd name="connsiteY26" fmla="*/ 134017 h 230602"/>
                  <a:gd name="connsiteX27" fmla="*/ 114205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44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543" y="6382"/>
                      <a:pt x="133541" y="0"/>
                      <a:pt x="104680" y="0"/>
                    </a:cubicBezTo>
                    <a:cubicBezTo>
                      <a:pt x="89726" y="0"/>
                      <a:pt x="74867" y="1715"/>
                      <a:pt x="60389" y="5239"/>
                    </a:cubicBezTo>
                    <a:cubicBezTo>
                      <a:pt x="47244" y="8382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296" y="40386"/>
                      <a:pt x="91250" y="38767"/>
                      <a:pt x="102299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199" y="91916"/>
                      <a:pt x="42577" y="98298"/>
                      <a:pt x="25527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8" y="213646"/>
                    </a:cubicBezTo>
                    <a:cubicBezTo>
                      <a:pt x="33909" y="225171"/>
                      <a:pt x="51721" y="231172"/>
                      <a:pt x="69914" y="230505"/>
                    </a:cubicBezTo>
                    <a:cubicBezTo>
                      <a:pt x="84963" y="231172"/>
                      <a:pt x="100013" y="228410"/>
                      <a:pt x="113729" y="222218"/>
                    </a:cubicBezTo>
                    <a:cubicBezTo>
                      <a:pt x="125635" y="215646"/>
                      <a:pt x="136017" y="206597"/>
                      <a:pt x="144209" y="195739"/>
                    </a:cubicBezTo>
                    <a:lnTo>
                      <a:pt x="145828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1149"/>
                      <a:pt x="185452" y="31718"/>
                      <a:pt x="170498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6" y="192119"/>
                      <a:pt x="87249" y="191643"/>
                    </a:cubicBezTo>
                    <a:cubicBezTo>
                      <a:pt x="78486" y="192024"/>
                      <a:pt x="69914" y="189738"/>
                      <a:pt x="62675" y="184880"/>
                    </a:cubicBezTo>
                    <a:cubicBezTo>
                      <a:pt x="56007" y="179261"/>
                      <a:pt x="52578" y="170783"/>
                      <a:pt x="53435" y="162116"/>
                    </a:cubicBezTo>
                    <a:cubicBezTo>
                      <a:pt x="53054" y="151162"/>
                      <a:pt x="57912" y="140684"/>
                      <a:pt x="66675" y="134017"/>
                    </a:cubicBezTo>
                    <a:cubicBezTo>
                      <a:pt x="75438" y="127064"/>
                      <a:pt x="91345" y="123158"/>
                      <a:pt x="114205" y="122301"/>
                    </a:cubicBezTo>
                    <a:lnTo>
                      <a:pt x="141446" y="121539"/>
                    </a:lnTo>
                    <a:lnTo>
                      <a:pt x="141446" y="140970"/>
                    </a:lnTo>
                    <a:cubicBezTo>
                      <a:pt x="142208" y="155353"/>
                      <a:pt x="136398" y="169450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0" name="Полілінія: фігура 129">
                <a:extLst>
                  <a:ext uri="{FF2B5EF4-FFF2-40B4-BE49-F238E27FC236}">
                    <a16:creationId xmlns:a16="http://schemas.microsoft.com/office/drawing/2014/main" id="{CB60DC96-594B-D95B-EE9A-984C358A976C}"/>
                  </a:ext>
                </a:extLst>
              </p:cNvPr>
              <p:cNvSpPr/>
              <p:nvPr userDrawn="1"/>
            </p:nvSpPr>
            <p:spPr>
              <a:xfrm>
                <a:off x="3989583" y="673989"/>
                <a:ext cx="235648" cy="301180"/>
              </a:xfrm>
              <a:custGeom>
                <a:avLst/>
                <a:gdLst>
                  <a:gd name="connsiteX0" fmla="*/ 203550 w 235648"/>
                  <a:gd name="connsiteY0" fmla="*/ 183451 h 301180"/>
                  <a:gd name="connsiteX1" fmla="*/ 203550 w 235648"/>
                  <a:gd name="connsiteY1" fmla="*/ 0 h 301180"/>
                  <a:gd name="connsiteX2" fmla="*/ 151543 w 235648"/>
                  <a:gd name="connsiteY2" fmla="*/ 0 h 301180"/>
                  <a:gd name="connsiteX3" fmla="*/ 151543 w 235648"/>
                  <a:gd name="connsiteY3" fmla="*/ 182023 h 301180"/>
                  <a:gd name="connsiteX4" fmla="*/ 52102 w 235648"/>
                  <a:gd name="connsiteY4" fmla="*/ 182023 h 301180"/>
                  <a:gd name="connsiteX5" fmla="*/ 52102 w 235648"/>
                  <a:gd name="connsiteY5" fmla="*/ 0 h 301180"/>
                  <a:gd name="connsiteX6" fmla="*/ 0 w 235648"/>
                  <a:gd name="connsiteY6" fmla="*/ 0 h 301180"/>
                  <a:gd name="connsiteX7" fmla="*/ 0 w 235648"/>
                  <a:gd name="connsiteY7" fmla="*/ 222409 h 301180"/>
                  <a:gd name="connsiteX8" fmla="*/ 187643 w 235648"/>
                  <a:gd name="connsiteY8" fmla="*/ 222409 h 301180"/>
                  <a:gd name="connsiteX9" fmla="*/ 187643 w 235648"/>
                  <a:gd name="connsiteY9" fmla="*/ 301180 h 301180"/>
                  <a:gd name="connsiteX10" fmla="*/ 235649 w 235648"/>
                  <a:gd name="connsiteY10" fmla="*/ 301180 h 301180"/>
                  <a:gd name="connsiteX11" fmla="*/ 235553 w 235648"/>
                  <a:gd name="connsiteY11" fmla="*/ 183451 h 301180"/>
                  <a:gd name="connsiteX12" fmla="*/ 203550 w 235648"/>
                  <a:gd name="connsiteY12" fmla="*/ 183451 h 3011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35648" h="301180">
                    <a:moveTo>
                      <a:pt x="203550" y="183451"/>
                    </a:moveTo>
                    <a:lnTo>
                      <a:pt x="203550" y="0"/>
                    </a:lnTo>
                    <a:lnTo>
                      <a:pt x="151543" y="0"/>
                    </a:lnTo>
                    <a:lnTo>
                      <a:pt x="151543" y="182023"/>
                    </a:lnTo>
                    <a:lnTo>
                      <a:pt x="52102" y="182023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187643" y="222409"/>
                    </a:lnTo>
                    <a:lnTo>
                      <a:pt x="187643" y="301180"/>
                    </a:lnTo>
                    <a:lnTo>
                      <a:pt x="235649" y="301180"/>
                    </a:lnTo>
                    <a:lnTo>
                      <a:pt x="235553" y="183451"/>
                    </a:lnTo>
                    <a:lnTo>
                      <a:pt x="203550" y="18345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1" name="Полілінія: фігура 130">
                <a:extLst>
                  <a:ext uri="{FF2B5EF4-FFF2-40B4-BE49-F238E27FC236}">
                    <a16:creationId xmlns:a16="http://schemas.microsoft.com/office/drawing/2014/main" id="{3544C2F2-C4CD-40E3-EFB9-480DE5FCDD28}"/>
                  </a:ext>
                </a:extLst>
              </p:cNvPr>
              <p:cNvSpPr/>
              <p:nvPr userDrawn="1"/>
            </p:nvSpPr>
            <p:spPr>
              <a:xfrm>
                <a:off x="3739742" y="669893"/>
                <a:ext cx="192881" cy="230885"/>
              </a:xfrm>
              <a:custGeom>
                <a:avLst/>
                <a:gdLst>
                  <a:gd name="connsiteX0" fmla="*/ 170307 w 192881"/>
                  <a:gd name="connsiteY0" fmla="*/ 19050 h 230885"/>
                  <a:gd name="connsiteX1" fmla="*/ 104394 w 192881"/>
                  <a:gd name="connsiteY1" fmla="*/ 0 h 230885"/>
                  <a:gd name="connsiteX2" fmla="*/ 60198 w 192881"/>
                  <a:gd name="connsiteY2" fmla="*/ 5239 h 230885"/>
                  <a:gd name="connsiteX3" fmla="*/ 22384 w 192881"/>
                  <a:gd name="connsiteY3" fmla="*/ 19240 h 230885"/>
                  <a:gd name="connsiteX4" fmla="*/ 38957 w 192881"/>
                  <a:gd name="connsiteY4" fmla="*/ 55340 h 230885"/>
                  <a:gd name="connsiteX5" fmla="*/ 69723 w 192881"/>
                  <a:gd name="connsiteY5" fmla="*/ 43625 h 230885"/>
                  <a:gd name="connsiteX6" fmla="*/ 102203 w 192881"/>
                  <a:gd name="connsiteY6" fmla="*/ 38957 h 230885"/>
                  <a:gd name="connsiteX7" fmla="*/ 131159 w 192881"/>
                  <a:gd name="connsiteY7" fmla="*/ 48006 h 230885"/>
                  <a:gd name="connsiteX8" fmla="*/ 141446 w 192881"/>
                  <a:gd name="connsiteY8" fmla="*/ 78391 h 230885"/>
                  <a:gd name="connsiteX9" fmla="*/ 141446 w 192881"/>
                  <a:gd name="connsiteY9" fmla="*/ 89821 h 230885"/>
                  <a:gd name="connsiteX10" fmla="*/ 102584 w 192881"/>
                  <a:gd name="connsiteY10" fmla="*/ 91059 h 230885"/>
                  <a:gd name="connsiteX11" fmla="*/ 25527 w 192881"/>
                  <a:gd name="connsiteY11" fmla="*/ 110109 h 230885"/>
                  <a:gd name="connsiteX12" fmla="*/ 0 w 192881"/>
                  <a:gd name="connsiteY12" fmla="*/ 161830 h 230885"/>
                  <a:gd name="connsiteX13" fmla="*/ 19812 w 192881"/>
                  <a:gd name="connsiteY13" fmla="*/ 213931 h 230885"/>
                  <a:gd name="connsiteX14" fmla="*/ 69818 w 192881"/>
                  <a:gd name="connsiteY14" fmla="*/ 230791 h 230885"/>
                  <a:gd name="connsiteX15" fmla="*/ 113633 w 192881"/>
                  <a:gd name="connsiteY15" fmla="*/ 222409 h 230885"/>
                  <a:gd name="connsiteX16" fmla="*/ 144208 w 192881"/>
                  <a:gd name="connsiteY16" fmla="*/ 195929 h 230885"/>
                  <a:gd name="connsiteX17" fmla="*/ 145828 w 192881"/>
                  <a:gd name="connsiteY17" fmla="*/ 195929 h 230885"/>
                  <a:gd name="connsiteX18" fmla="*/ 156020 w 192881"/>
                  <a:gd name="connsiteY18" fmla="*/ 226790 h 230885"/>
                  <a:gd name="connsiteX19" fmla="*/ 192881 w 192881"/>
                  <a:gd name="connsiteY19" fmla="*/ 226790 h 230885"/>
                  <a:gd name="connsiteX20" fmla="*/ 192881 w 192881"/>
                  <a:gd name="connsiteY20" fmla="*/ 77438 h 230885"/>
                  <a:gd name="connsiteX21" fmla="*/ 170307 w 192881"/>
                  <a:gd name="connsiteY21" fmla="*/ 19145 h 230885"/>
                  <a:gd name="connsiteX22" fmla="*/ 125730 w 192881"/>
                  <a:gd name="connsiteY22" fmla="*/ 178975 h 230885"/>
                  <a:gd name="connsiteX23" fmla="*/ 87344 w 192881"/>
                  <a:gd name="connsiteY23" fmla="*/ 191643 h 230885"/>
                  <a:gd name="connsiteX24" fmla="*/ 62770 w 192881"/>
                  <a:gd name="connsiteY24" fmla="*/ 184880 h 230885"/>
                  <a:gd name="connsiteX25" fmla="*/ 53149 w 192881"/>
                  <a:gd name="connsiteY25" fmla="*/ 162115 h 230885"/>
                  <a:gd name="connsiteX26" fmla="*/ 66389 w 192881"/>
                  <a:gd name="connsiteY26" fmla="*/ 134017 h 230885"/>
                  <a:gd name="connsiteX27" fmla="*/ 113919 w 192881"/>
                  <a:gd name="connsiteY27" fmla="*/ 122301 h 230885"/>
                  <a:gd name="connsiteX28" fmla="*/ 141161 w 192881"/>
                  <a:gd name="connsiteY28" fmla="*/ 121539 h 230885"/>
                  <a:gd name="connsiteX29" fmla="*/ 141446 w 192881"/>
                  <a:gd name="connsiteY29" fmla="*/ 140589 h 230885"/>
                  <a:gd name="connsiteX30" fmla="*/ 125730 w 192881"/>
                  <a:gd name="connsiteY30" fmla="*/ 178975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881" h="230885">
                    <a:moveTo>
                      <a:pt x="170307" y="19050"/>
                    </a:moveTo>
                    <a:cubicBezTo>
                      <a:pt x="155257" y="6382"/>
                      <a:pt x="133255" y="0"/>
                      <a:pt x="104394" y="0"/>
                    </a:cubicBezTo>
                    <a:cubicBezTo>
                      <a:pt x="89535" y="0"/>
                      <a:pt x="74676" y="1715"/>
                      <a:pt x="60198" y="5239"/>
                    </a:cubicBezTo>
                    <a:cubicBezTo>
                      <a:pt x="47149" y="8477"/>
                      <a:pt x="34385" y="13144"/>
                      <a:pt x="22384" y="19240"/>
                    </a:cubicBezTo>
                    <a:lnTo>
                      <a:pt x="38957" y="55340"/>
                    </a:lnTo>
                    <a:cubicBezTo>
                      <a:pt x="48958" y="50768"/>
                      <a:pt x="59246" y="46863"/>
                      <a:pt x="69723" y="43625"/>
                    </a:cubicBezTo>
                    <a:cubicBezTo>
                      <a:pt x="80296" y="40481"/>
                      <a:pt x="91249" y="38862"/>
                      <a:pt x="102203" y="38957"/>
                    </a:cubicBezTo>
                    <a:cubicBezTo>
                      <a:pt x="112681" y="38386"/>
                      <a:pt x="122968" y="41529"/>
                      <a:pt x="131159" y="48006"/>
                    </a:cubicBezTo>
                    <a:cubicBezTo>
                      <a:pt x="138017" y="54007"/>
                      <a:pt x="141446" y="64198"/>
                      <a:pt x="141446" y="78391"/>
                    </a:cubicBezTo>
                    <a:lnTo>
                      <a:pt x="141446" y="89821"/>
                    </a:lnTo>
                    <a:lnTo>
                      <a:pt x="102584" y="91059"/>
                    </a:lnTo>
                    <a:cubicBezTo>
                      <a:pt x="68199" y="92202"/>
                      <a:pt x="42672" y="98584"/>
                      <a:pt x="25527" y="110109"/>
                    </a:cubicBezTo>
                    <a:cubicBezTo>
                      <a:pt x="8477" y="121634"/>
                      <a:pt x="0" y="138303"/>
                      <a:pt x="0" y="161830"/>
                    </a:cubicBezTo>
                    <a:cubicBezTo>
                      <a:pt x="0" y="185356"/>
                      <a:pt x="6572" y="202692"/>
                      <a:pt x="19812" y="213931"/>
                    </a:cubicBezTo>
                    <a:cubicBezTo>
                      <a:pt x="33814" y="225457"/>
                      <a:pt x="51625" y="231457"/>
                      <a:pt x="69818" y="230791"/>
                    </a:cubicBezTo>
                    <a:cubicBezTo>
                      <a:pt x="84868" y="231457"/>
                      <a:pt x="99917" y="228600"/>
                      <a:pt x="113633" y="222409"/>
                    </a:cubicBezTo>
                    <a:cubicBezTo>
                      <a:pt x="125539" y="215741"/>
                      <a:pt x="135922" y="206788"/>
                      <a:pt x="144208" y="195929"/>
                    </a:cubicBezTo>
                    <a:lnTo>
                      <a:pt x="145828" y="195929"/>
                    </a:lnTo>
                    <a:lnTo>
                      <a:pt x="156020" y="226790"/>
                    </a:lnTo>
                    <a:lnTo>
                      <a:pt x="192881" y="226790"/>
                    </a:lnTo>
                    <a:lnTo>
                      <a:pt x="192881" y="77438"/>
                    </a:lnTo>
                    <a:cubicBezTo>
                      <a:pt x="192881" y="51244"/>
                      <a:pt x="185356" y="31909"/>
                      <a:pt x="170307" y="19145"/>
                    </a:cubicBezTo>
                    <a:close/>
                    <a:moveTo>
                      <a:pt x="125730" y="178975"/>
                    </a:moveTo>
                    <a:cubicBezTo>
                      <a:pt x="114871" y="187642"/>
                      <a:pt x="101251" y="192119"/>
                      <a:pt x="87344" y="191643"/>
                    </a:cubicBezTo>
                    <a:cubicBezTo>
                      <a:pt x="78581" y="192024"/>
                      <a:pt x="70009" y="189643"/>
                      <a:pt x="62770" y="184880"/>
                    </a:cubicBezTo>
                    <a:cubicBezTo>
                      <a:pt x="56007" y="179356"/>
                      <a:pt x="52388" y="170783"/>
                      <a:pt x="53149" y="162115"/>
                    </a:cubicBezTo>
                    <a:cubicBezTo>
                      <a:pt x="52769" y="151162"/>
                      <a:pt x="57721" y="140779"/>
                      <a:pt x="66389" y="134017"/>
                    </a:cubicBezTo>
                    <a:cubicBezTo>
                      <a:pt x="75152" y="126968"/>
                      <a:pt x="91059" y="123063"/>
                      <a:pt x="113919" y="122301"/>
                    </a:cubicBezTo>
                    <a:lnTo>
                      <a:pt x="141161" y="121539"/>
                    </a:lnTo>
                    <a:lnTo>
                      <a:pt x="141446" y="140589"/>
                    </a:lnTo>
                    <a:cubicBezTo>
                      <a:pt x="142494" y="155067"/>
                      <a:pt x="136684" y="169259"/>
                      <a:pt x="125730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2" name="Полілінія: фігура 131">
                <a:extLst>
                  <a:ext uri="{FF2B5EF4-FFF2-40B4-BE49-F238E27FC236}">
                    <a16:creationId xmlns:a16="http://schemas.microsoft.com/office/drawing/2014/main" id="{D3C39B68-AAD5-2CAC-E270-74D704DD9DF9}"/>
                  </a:ext>
                </a:extLst>
              </p:cNvPr>
              <p:cNvSpPr/>
              <p:nvPr userDrawn="1"/>
            </p:nvSpPr>
            <p:spPr>
              <a:xfrm>
                <a:off x="3430708" y="588252"/>
                <a:ext cx="58119" cy="54542"/>
              </a:xfrm>
              <a:custGeom>
                <a:avLst/>
                <a:gdLst>
                  <a:gd name="connsiteX0" fmla="*/ 29000 w 58119"/>
                  <a:gd name="connsiteY0" fmla="*/ 12 h 54542"/>
                  <a:gd name="connsiteX1" fmla="*/ 8616 w 58119"/>
                  <a:gd name="connsiteY1" fmla="*/ 6013 h 54542"/>
                  <a:gd name="connsiteX2" fmla="*/ 139 w 58119"/>
                  <a:gd name="connsiteY2" fmla="*/ 27063 h 54542"/>
                  <a:gd name="connsiteX3" fmla="*/ 8616 w 58119"/>
                  <a:gd name="connsiteY3" fmla="*/ 48399 h 54542"/>
                  <a:gd name="connsiteX4" fmla="*/ 49288 w 58119"/>
                  <a:gd name="connsiteY4" fmla="*/ 48399 h 54542"/>
                  <a:gd name="connsiteX5" fmla="*/ 57956 w 58119"/>
                  <a:gd name="connsiteY5" fmla="*/ 27063 h 54542"/>
                  <a:gd name="connsiteX6" fmla="*/ 49288 w 58119"/>
                  <a:gd name="connsiteY6" fmla="*/ 6013 h 54542"/>
                  <a:gd name="connsiteX7" fmla="*/ 29000 w 58119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119" h="54542">
                    <a:moveTo>
                      <a:pt x="29000" y="12"/>
                    </a:moveTo>
                    <a:cubicBezTo>
                      <a:pt x="21761" y="-179"/>
                      <a:pt x="14617" y="1917"/>
                      <a:pt x="8616" y="6013"/>
                    </a:cubicBezTo>
                    <a:cubicBezTo>
                      <a:pt x="2425" y="11251"/>
                      <a:pt x="-718" y="19157"/>
                      <a:pt x="139" y="27063"/>
                    </a:cubicBezTo>
                    <a:cubicBezTo>
                      <a:pt x="-718" y="35159"/>
                      <a:pt x="2425" y="43065"/>
                      <a:pt x="8616" y="48399"/>
                    </a:cubicBezTo>
                    <a:cubicBezTo>
                      <a:pt x="20903" y="56590"/>
                      <a:pt x="37001" y="56590"/>
                      <a:pt x="49288" y="48399"/>
                    </a:cubicBezTo>
                    <a:cubicBezTo>
                      <a:pt x="55574" y="43160"/>
                      <a:pt x="58813" y="35159"/>
                      <a:pt x="57956" y="27063"/>
                    </a:cubicBezTo>
                    <a:cubicBezTo>
                      <a:pt x="58908" y="19062"/>
                      <a:pt x="55670" y="11061"/>
                      <a:pt x="49288" y="6013"/>
                    </a:cubicBezTo>
                    <a:cubicBezTo>
                      <a:pt x="43287" y="1917"/>
                      <a:pt x="36239" y="-179"/>
                      <a:pt x="2900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3" name="Полілінія: фігура 132">
                <a:extLst>
                  <a:ext uri="{FF2B5EF4-FFF2-40B4-BE49-F238E27FC236}">
                    <a16:creationId xmlns:a16="http://schemas.microsoft.com/office/drawing/2014/main" id="{4C347DA2-FB9A-B8A6-D9D9-44698F1B845B}"/>
                  </a:ext>
                </a:extLst>
              </p:cNvPr>
              <p:cNvSpPr/>
              <p:nvPr userDrawn="1"/>
            </p:nvSpPr>
            <p:spPr>
              <a:xfrm>
                <a:off x="3433704" y="673989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4" name="Полілінія: фігура 133">
                <a:extLst>
                  <a:ext uri="{FF2B5EF4-FFF2-40B4-BE49-F238E27FC236}">
                    <a16:creationId xmlns:a16="http://schemas.microsoft.com/office/drawing/2014/main" id="{48630A9D-AC99-D1EF-CCF8-A8DDF24E0628}"/>
                  </a:ext>
                </a:extLst>
              </p:cNvPr>
              <p:cNvSpPr/>
              <p:nvPr userDrawn="1"/>
            </p:nvSpPr>
            <p:spPr>
              <a:xfrm>
                <a:off x="4254020" y="588238"/>
                <a:ext cx="58148" cy="54797"/>
              </a:xfrm>
              <a:custGeom>
                <a:avLst/>
                <a:gdLst>
                  <a:gd name="connsiteX0" fmla="*/ 29029 w 58148"/>
                  <a:gd name="connsiteY0" fmla="*/ 26 h 54797"/>
                  <a:gd name="connsiteX1" fmla="*/ 8455 w 58148"/>
                  <a:gd name="connsiteY1" fmla="*/ 6027 h 54797"/>
                  <a:gd name="connsiteX2" fmla="*/ 168 w 58148"/>
                  <a:gd name="connsiteY2" fmla="*/ 27077 h 54797"/>
                  <a:gd name="connsiteX3" fmla="*/ 8645 w 58148"/>
                  <a:gd name="connsiteY3" fmla="*/ 48413 h 54797"/>
                  <a:gd name="connsiteX4" fmla="*/ 29029 w 58148"/>
                  <a:gd name="connsiteY4" fmla="*/ 54795 h 54797"/>
                  <a:gd name="connsiteX5" fmla="*/ 49317 w 58148"/>
                  <a:gd name="connsiteY5" fmla="*/ 48413 h 54797"/>
                  <a:gd name="connsiteX6" fmla="*/ 57985 w 58148"/>
                  <a:gd name="connsiteY6" fmla="*/ 27077 h 54797"/>
                  <a:gd name="connsiteX7" fmla="*/ 49317 w 58148"/>
                  <a:gd name="connsiteY7" fmla="*/ 6027 h 54797"/>
                  <a:gd name="connsiteX8" fmla="*/ 29029 w 58148"/>
                  <a:gd name="connsiteY8" fmla="*/ 26 h 54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148" h="54797">
                    <a:moveTo>
                      <a:pt x="29029" y="26"/>
                    </a:moveTo>
                    <a:cubicBezTo>
                      <a:pt x="21694" y="-260"/>
                      <a:pt x="14455" y="1836"/>
                      <a:pt x="8455" y="6027"/>
                    </a:cubicBezTo>
                    <a:cubicBezTo>
                      <a:pt x="2359" y="11265"/>
                      <a:pt x="-785" y="19171"/>
                      <a:pt x="168" y="27077"/>
                    </a:cubicBezTo>
                    <a:cubicBezTo>
                      <a:pt x="-690" y="35173"/>
                      <a:pt x="2454" y="43079"/>
                      <a:pt x="8645" y="48413"/>
                    </a:cubicBezTo>
                    <a:cubicBezTo>
                      <a:pt x="14551" y="52699"/>
                      <a:pt x="21790" y="54890"/>
                      <a:pt x="29029" y="54795"/>
                    </a:cubicBezTo>
                    <a:cubicBezTo>
                      <a:pt x="36363" y="54795"/>
                      <a:pt x="43411" y="52699"/>
                      <a:pt x="49317" y="48413"/>
                    </a:cubicBezTo>
                    <a:cubicBezTo>
                      <a:pt x="55603" y="43174"/>
                      <a:pt x="58842" y="35173"/>
                      <a:pt x="57985" y="27077"/>
                    </a:cubicBezTo>
                    <a:cubicBezTo>
                      <a:pt x="58937" y="19076"/>
                      <a:pt x="55699" y="11075"/>
                      <a:pt x="49317" y="6027"/>
                    </a:cubicBezTo>
                    <a:cubicBezTo>
                      <a:pt x="43316" y="1931"/>
                      <a:pt x="36268" y="-165"/>
                      <a:pt x="29029" y="26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5" name="Полілінія: фігура 134">
                <a:extLst>
                  <a:ext uri="{FF2B5EF4-FFF2-40B4-BE49-F238E27FC236}">
                    <a16:creationId xmlns:a16="http://schemas.microsoft.com/office/drawing/2014/main" id="{5FFA004B-AD1B-38A9-791B-3FF1C14772A7}"/>
                  </a:ext>
                </a:extLst>
              </p:cNvPr>
              <p:cNvSpPr/>
              <p:nvPr userDrawn="1"/>
            </p:nvSpPr>
            <p:spPr>
              <a:xfrm>
                <a:off x="4336293" y="673893"/>
                <a:ext cx="204406" cy="222504"/>
              </a:xfrm>
              <a:custGeom>
                <a:avLst/>
                <a:gdLst>
                  <a:gd name="connsiteX0" fmla="*/ 38862 w 204406"/>
                  <a:gd name="connsiteY0" fmla="*/ 17431 h 222504"/>
                  <a:gd name="connsiteX1" fmla="*/ 15145 w 204406"/>
                  <a:gd name="connsiteY1" fmla="*/ 67723 h 222504"/>
                  <a:gd name="connsiteX2" fmla="*/ 21526 w 204406"/>
                  <a:gd name="connsiteY2" fmla="*/ 99441 h 222504"/>
                  <a:gd name="connsiteX3" fmla="*/ 38862 w 204406"/>
                  <a:gd name="connsiteY3" fmla="*/ 120587 h 222504"/>
                  <a:gd name="connsiteX4" fmla="*/ 61627 w 204406"/>
                  <a:gd name="connsiteY4" fmla="*/ 132683 h 222504"/>
                  <a:gd name="connsiteX5" fmla="*/ 0 w 204406"/>
                  <a:gd name="connsiteY5" fmla="*/ 222504 h 222504"/>
                  <a:gd name="connsiteX6" fmla="*/ 57531 w 204406"/>
                  <a:gd name="connsiteY6" fmla="*/ 222504 h 222504"/>
                  <a:gd name="connsiteX7" fmla="*/ 110490 w 204406"/>
                  <a:gd name="connsiteY7" fmla="*/ 137731 h 222504"/>
                  <a:gd name="connsiteX8" fmla="*/ 152305 w 204406"/>
                  <a:gd name="connsiteY8" fmla="*/ 137731 h 222504"/>
                  <a:gd name="connsiteX9" fmla="*/ 152305 w 204406"/>
                  <a:gd name="connsiteY9" fmla="*/ 222409 h 222504"/>
                  <a:gd name="connsiteX10" fmla="*/ 204406 w 204406"/>
                  <a:gd name="connsiteY10" fmla="*/ 222409 h 222504"/>
                  <a:gd name="connsiteX11" fmla="*/ 204406 w 204406"/>
                  <a:gd name="connsiteY11" fmla="*/ 0 h 222504"/>
                  <a:gd name="connsiteX12" fmla="*/ 101441 w 204406"/>
                  <a:gd name="connsiteY12" fmla="*/ 0 h 222504"/>
                  <a:gd name="connsiteX13" fmla="*/ 38862 w 204406"/>
                  <a:gd name="connsiteY13" fmla="*/ 17431 h 222504"/>
                  <a:gd name="connsiteX14" fmla="*/ 152209 w 204406"/>
                  <a:gd name="connsiteY14" fmla="*/ 38290 h 222504"/>
                  <a:gd name="connsiteX15" fmla="*/ 152209 w 204406"/>
                  <a:gd name="connsiteY15" fmla="*/ 100584 h 222504"/>
                  <a:gd name="connsiteX16" fmla="*/ 110871 w 204406"/>
                  <a:gd name="connsiteY16" fmla="*/ 100584 h 222504"/>
                  <a:gd name="connsiteX17" fmla="*/ 78010 w 204406"/>
                  <a:gd name="connsiteY17" fmla="*/ 92392 h 222504"/>
                  <a:gd name="connsiteX18" fmla="*/ 65818 w 204406"/>
                  <a:gd name="connsiteY18" fmla="*/ 68199 h 222504"/>
                  <a:gd name="connsiteX19" fmla="*/ 65818 w 204406"/>
                  <a:gd name="connsiteY19" fmla="*/ 68008 h 222504"/>
                  <a:gd name="connsiteX20" fmla="*/ 74676 w 204406"/>
                  <a:gd name="connsiteY20" fmla="*/ 46958 h 222504"/>
                  <a:gd name="connsiteX21" fmla="*/ 103441 w 204406"/>
                  <a:gd name="connsiteY21" fmla="*/ 38290 h 222504"/>
                  <a:gd name="connsiteX22" fmla="*/ 152209 w 204406"/>
                  <a:gd name="connsiteY22" fmla="*/ 38290 h 222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04406" h="222504">
                    <a:moveTo>
                      <a:pt x="38862" y="17431"/>
                    </a:moveTo>
                    <a:cubicBezTo>
                      <a:pt x="22955" y="29146"/>
                      <a:pt x="14002" y="48006"/>
                      <a:pt x="15145" y="67723"/>
                    </a:cubicBezTo>
                    <a:cubicBezTo>
                      <a:pt x="14764" y="78677"/>
                      <a:pt x="16859" y="89535"/>
                      <a:pt x="21526" y="99441"/>
                    </a:cubicBezTo>
                    <a:cubicBezTo>
                      <a:pt x="25527" y="107728"/>
                      <a:pt x="31528" y="114967"/>
                      <a:pt x="38862" y="120587"/>
                    </a:cubicBezTo>
                    <a:cubicBezTo>
                      <a:pt x="45720" y="125730"/>
                      <a:pt x="53435" y="129826"/>
                      <a:pt x="61627" y="132683"/>
                    </a:cubicBezTo>
                    <a:lnTo>
                      <a:pt x="0" y="222504"/>
                    </a:lnTo>
                    <a:lnTo>
                      <a:pt x="57531" y="222504"/>
                    </a:lnTo>
                    <a:lnTo>
                      <a:pt x="110490" y="137731"/>
                    </a:lnTo>
                    <a:lnTo>
                      <a:pt x="152305" y="137731"/>
                    </a:lnTo>
                    <a:lnTo>
                      <a:pt x="152305" y="222409"/>
                    </a:lnTo>
                    <a:lnTo>
                      <a:pt x="204406" y="222409"/>
                    </a:lnTo>
                    <a:lnTo>
                      <a:pt x="204406" y="0"/>
                    </a:lnTo>
                    <a:lnTo>
                      <a:pt x="101441" y="0"/>
                    </a:lnTo>
                    <a:cubicBezTo>
                      <a:pt x="75533" y="0"/>
                      <a:pt x="54673" y="5906"/>
                      <a:pt x="38862" y="17431"/>
                    </a:cubicBezTo>
                    <a:close/>
                    <a:moveTo>
                      <a:pt x="152209" y="38290"/>
                    </a:moveTo>
                    <a:lnTo>
                      <a:pt x="152209" y="100584"/>
                    </a:lnTo>
                    <a:lnTo>
                      <a:pt x="110871" y="100584"/>
                    </a:lnTo>
                    <a:cubicBezTo>
                      <a:pt x="99346" y="101156"/>
                      <a:pt x="87916" y="98393"/>
                      <a:pt x="78010" y="92392"/>
                    </a:cubicBezTo>
                    <a:cubicBezTo>
                      <a:pt x="69913" y="87058"/>
                      <a:pt x="65246" y="77819"/>
                      <a:pt x="65818" y="68199"/>
                    </a:cubicBezTo>
                    <a:lnTo>
                      <a:pt x="65818" y="68008"/>
                    </a:lnTo>
                    <a:cubicBezTo>
                      <a:pt x="65722" y="60103"/>
                      <a:pt x="68961" y="52388"/>
                      <a:pt x="74676" y="46958"/>
                    </a:cubicBezTo>
                    <a:cubicBezTo>
                      <a:pt x="80581" y="41148"/>
                      <a:pt x="90202" y="38290"/>
                      <a:pt x="103441" y="38290"/>
                    </a:cubicBezTo>
                    <a:lnTo>
                      <a:pt x="152209" y="3829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6" name="Полілінія: фігура 135">
                <a:extLst>
                  <a:ext uri="{FF2B5EF4-FFF2-40B4-BE49-F238E27FC236}">
                    <a16:creationId xmlns:a16="http://schemas.microsoft.com/office/drawing/2014/main" id="{5418CC60-23C4-4D0F-803D-B398BF22AE56}"/>
                  </a:ext>
                </a:extLst>
              </p:cNvPr>
              <p:cNvSpPr/>
              <p:nvPr userDrawn="1"/>
            </p:nvSpPr>
            <p:spPr>
              <a:xfrm>
                <a:off x="4044161" y="255555"/>
                <a:ext cx="248031" cy="301085"/>
              </a:xfrm>
              <a:custGeom>
                <a:avLst/>
                <a:gdLst>
                  <a:gd name="connsiteX0" fmla="*/ 248031 w 248031"/>
                  <a:gd name="connsiteY0" fmla="*/ 301085 h 301085"/>
                  <a:gd name="connsiteX1" fmla="*/ 248031 w 248031"/>
                  <a:gd name="connsiteY1" fmla="*/ 182975 h 301085"/>
                  <a:gd name="connsiteX2" fmla="*/ 215360 w 248031"/>
                  <a:gd name="connsiteY2" fmla="*/ 182975 h 301085"/>
                  <a:gd name="connsiteX3" fmla="*/ 215360 w 248031"/>
                  <a:gd name="connsiteY3" fmla="*/ 0 h 301085"/>
                  <a:gd name="connsiteX4" fmla="*/ 71914 w 248031"/>
                  <a:gd name="connsiteY4" fmla="*/ 0 h 301085"/>
                  <a:gd name="connsiteX5" fmla="*/ 55721 w 248031"/>
                  <a:gd name="connsiteY5" fmla="*/ 98869 h 301085"/>
                  <a:gd name="connsiteX6" fmla="*/ 18574 w 248031"/>
                  <a:gd name="connsiteY6" fmla="*/ 182975 h 301085"/>
                  <a:gd name="connsiteX7" fmla="*/ 0 w 248031"/>
                  <a:gd name="connsiteY7" fmla="*/ 182975 h 301085"/>
                  <a:gd name="connsiteX8" fmla="*/ 0 w 248031"/>
                  <a:gd name="connsiteY8" fmla="*/ 301085 h 301085"/>
                  <a:gd name="connsiteX9" fmla="*/ 47530 w 248031"/>
                  <a:gd name="connsiteY9" fmla="*/ 301085 h 301085"/>
                  <a:gd name="connsiteX10" fmla="*/ 47530 w 248031"/>
                  <a:gd name="connsiteY10" fmla="*/ 222313 h 301085"/>
                  <a:gd name="connsiteX11" fmla="*/ 200025 w 248031"/>
                  <a:gd name="connsiteY11" fmla="*/ 222313 h 301085"/>
                  <a:gd name="connsiteX12" fmla="*/ 200025 w 248031"/>
                  <a:gd name="connsiteY12" fmla="*/ 301085 h 301085"/>
                  <a:gd name="connsiteX13" fmla="*/ 247936 w 248031"/>
                  <a:gd name="connsiteY13" fmla="*/ 301085 h 301085"/>
                  <a:gd name="connsiteX14" fmla="*/ 163639 w 248031"/>
                  <a:gd name="connsiteY14" fmla="*/ 182975 h 301085"/>
                  <a:gd name="connsiteX15" fmla="*/ 72771 w 248031"/>
                  <a:gd name="connsiteY15" fmla="*/ 182975 h 301085"/>
                  <a:gd name="connsiteX16" fmla="*/ 101441 w 248031"/>
                  <a:gd name="connsiteY16" fmla="*/ 115919 h 301085"/>
                  <a:gd name="connsiteX17" fmla="*/ 116110 w 248031"/>
                  <a:gd name="connsiteY17" fmla="*/ 39433 h 301085"/>
                  <a:gd name="connsiteX18" fmla="*/ 163735 w 248031"/>
                  <a:gd name="connsiteY18" fmla="*/ 39433 h 301085"/>
                  <a:gd name="connsiteX19" fmla="*/ 163735 w 248031"/>
                  <a:gd name="connsiteY19" fmla="*/ 183071 h 30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248031" h="301085">
                    <a:moveTo>
                      <a:pt x="248031" y="301085"/>
                    </a:moveTo>
                    <a:lnTo>
                      <a:pt x="248031" y="182975"/>
                    </a:lnTo>
                    <a:lnTo>
                      <a:pt x="215360" y="182975"/>
                    </a:lnTo>
                    <a:lnTo>
                      <a:pt x="215360" y="0"/>
                    </a:lnTo>
                    <a:lnTo>
                      <a:pt x="71914" y="0"/>
                    </a:lnTo>
                    <a:cubicBezTo>
                      <a:pt x="69723" y="33433"/>
                      <a:pt x="64294" y="66485"/>
                      <a:pt x="55721" y="98869"/>
                    </a:cubicBezTo>
                    <a:cubicBezTo>
                      <a:pt x="48292" y="128778"/>
                      <a:pt x="35719" y="157258"/>
                      <a:pt x="18574" y="182975"/>
                    </a:cubicBezTo>
                    <a:lnTo>
                      <a:pt x="0" y="182975"/>
                    </a:lnTo>
                    <a:lnTo>
                      <a:pt x="0" y="301085"/>
                    </a:lnTo>
                    <a:lnTo>
                      <a:pt x="47530" y="301085"/>
                    </a:lnTo>
                    <a:lnTo>
                      <a:pt x="47530" y="222313"/>
                    </a:lnTo>
                    <a:lnTo>
                      <a:pt x="200025" y="222313"/>
                    </a:lnTo>
                    <a:lnTo>
                      <a:pt x="200025" y="301085"/>
                    </a:lnTo>
                    <a:lnTo>
                      <a:pt x="247936" y="301085"/>
                    </a:lnTo>
                    <a:close/>
                    <a:moveTo>
                      <a:pt x="163639" y="182975"/>
                    </a:moveTo>
                    <a:lnTo>
                      <a:pt x="72771" y="182975"/>
                    </a:lnTo>
                    <a:cubicBezTo>
                      <a:pt x="85439" y="162115"/>
                      <a:pt x="95155" y="139541"/>
                      <a:pt x="101441" y="115919"/>
                    </a:cubicBezTo>
                    <a:cubicBezTo>
                      <a:pt x="108395" y="90868"/>
                      <a:pt x="113347" y="65246"/>
                      <a:pt x="116110" y="39433"/>
                    </a:cubicBezTo>
                    <a:lnTo>
                      <a:pt x="163735" y="39433"/>
                    </a:lnTo>
                    <a:lnTo>
                      <a:pt x="163735" y="18307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7" name="Полілінія: фігура 136">
                <a:extLst>
                  <a:ext uri="{FF2B5EF4-FFF2-40B4-BE49-F238E27FC236}">
                    <a16:creationId xmlns:a16="http://schemas.microsoft.com/office/drawing/2014/main" id="{E7CD47F8-0B58-8B7A-3F7B-5BB8A1650C3C}"/>
                  </a:ext>
                </a:extLst>
              </p:cNvPr>
              <p:cNvSpPr/>
              <p:nvPr userDrawn="1"/>
            </p:nvSpPr>
            <p:spPr>
              <a:xfrm>
                <a:off x="4324482" y="255555"/>
                <a:ext cx="202882" cy="222313"/>
              </a:xfrm>
              <a:custGeom>
                <a:avLst/>
                <a:gdLst>
                  <a:gd name="connsiteX0" fmla="*/ 52007 w 202882"/>
                  <a:gd name="connsiteY0" fmla="*/ 128016 h 222313"/>
                  <a:gd name="connsiteX1" fmla="*/ 150781 w 202882"/>
                  <a:gd name="connsiteY1" fmla="*/ 128016 h 222313"/>
                  <a:gd name="connsiteX2" fmla="*/ 150781 w 202882"/>
                  <a:gd name="connsiteY2" fmla="*/ 222313 h 222313"/>
                  <a:gd name="connsiteX3" fmla="*/ 202883 w 202882"/>
                  <a:gd name="connsiteY3" fmla="*/ 222313 h 222313"/>
                  <a:gd name="connsiteX4" fmla="*/ 202883 w 202882"/>
                  <a:gd name="connsiteY4" fmla="*/ 0 h 222313"/>
                  <a:gd name="connsiteX5" fmla="*/ 150781 w 202882"/>
                  <a:gd name="connsiteY5" fmla="*/ 0 h 222313"/>
                  <a:gd name="connsiteX6" fmla="*/ 150781 w 202882"/>
                  <a:gd name="connsiteY6" fmla="*/ 88202 h 222313"/>
                  <a:gd name="connsiteX7" fmla="*/ 52007 w 202882"/>
                  <a:gd name="connsiteY7" fmla="*/ 88202 h 222313"/>
                  <a:gd name="connsiteX8" fmla="*/ 52007 w 202882"/>
                  <a:gd name="connsiteY8" fmla="*/ 0 h 222313"/>
                  <a:gd name="connsiteX9" fmla="*/ 0 w 202882"/>
                  <a:gd name="connsiteY9" fmla="*/ 0 h 222313"/>
                  <a:gd name="connsiteX10" fmla="*/ 0 w 202882"/>
                  <a:gd name="connsiteY10" fmla="*/ 222313 h 222313"/>
                  <a:gd name="connsiteX11" fmla="*/ 52007 w 202882"/>
                  <a:gd name="connsiteY11" fmla="*/ 222313 h 222313"/>
                  <a:gd name="connsiteX12" fmla="*/ 52007 w 202882"/>
                  <a:gd name="connsiteY12" fmla="*/ 128016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313">
                    <a:moveTo>
                      <a:pt x="52007" y="128016"/>
                    </a:moveTo>
                    <a:lnTo>
                      <a:pt x="150781" y="128016"/>
                    </a:lnTo>
                    <a:lnTo>
                      <a:pt x="150781" y="222313"/>
                    </a:lnTo>
                    <a:lnTo>
                      <a:pt x="202883" y="222313"/>
                    </a:lnTo>
                    <a:lnTo>
                      <a:pt x="202883" y="0"/>
                    </a:lnTo>
                    <a:lnTo>
                      <a:pt x="150781" y="0"/>
                    </a:lnTo>
                    <a:lnTo>
                      <a:pt x="150781" y="88202"/>
                    </a:lnTo>
                    <a:lnTo>
                      <a:pt x="52007" y="88202"/>
                    </a:lnTo>
                    <a:lnTo>
                      <a:pt x="52007" y="0"/>
                    </a:lnTo>
                    <a:lnTo>
                      <a:pt x="0" y="0"/>
                    </a:lnTo>
                    <a:lnTo>
                      <a:pt x="0" y="222313"/>
                    </a:lnTo>
                    <a:lnTo>
                      <a:pt x="52007" y="222313"/>
                    </a:lnTo>
                    <a:lnTo>
                      <a:pt x="52007" y="128016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8" name="Полілінія: фігура 137">
                <a:extLst>
                  <a:ext uri="{FF2B5EF4-FFF2-40B4-BE49-F238E27FC236}">
                    <a16:creationId xmlns:a16="http://schemas.microsoft.com/office/drawing/2014/main" id="{9091068A-AD46-1136-1508-6080F8A44C40}"/>
                  </a:ext>
                </a:extLst>
              </p:cNvPr>
              <p:cNvSpPr/>
              <p:nvPr userDrawn="1"/>
            </p:nvSpPr>
            <p:spPr>
              <a:xfrm>
                <a:off x="3172052" y="673989"/>
                <a:ext cx="202882" cy="222408"/>
              </a:xfrm>
              <a:custGeom>
                <a:avLst/>
                <a:gdLst>
                  <a:gd name="connsiteX0" fmla="*/ 150876 w 202882"/>
                  <a:gd name="connsiteY0" fmla="*/ 88201 h 222408"/>
                  <a:gd name="connsiteX1" fmla="*/ 52102 w 202882"/>
                  <a:gd name="connsiteY1" fmla="*/ 88201 h 222408"/>
                  <a:gd name="connsiteX2" fmla="*/ 52102 w 202882"/>
                  <a:gd name="connsiteY2" fmla="*/ 0 h 222408"/>
                  <a:gd name="connsiteX3" fmla="*/ 0 w 202882"/>
                  <a:gd name="connsiteY3" fmla="*/ 0 h 222408"/>
                  <a:gd name="connsiteX4" fmla="*/ 0 w 202882"/>
                  <a:gd name="connsiteY4" fmla="*/ 222409 h 222408"/>
                  <a:gd name="connsiteX5" fmla="*/ 52102 w 202882"/>
                  <a:gd name="connsiteY5" fmla="*/ 222409 h 222408"/>
                  <a:gd name="connsiteX6" fmla="*/ 52102 w 202882"/>
                  <a:gd name="connsiteY6" fmla="*/ 128016 h 222408"/>
                  <a:gd name="connsiteX7" fmla="*/ 150876 w 202882"/>
                  <a:gd name="connsiteY7" fmla="*/ 128016 h 222408"/>
                  <a:gd name="connsiteX8" fmla="*/ 150876 w 202882"/>
                  <a:gd name="connsiteY8" fmla="*/ 222409 h 222408"/>
                  <a:gd name="connsiteX9" fmla="*/ 202882 w 202882"/>
                  <a:gd name="connsiteY9" fmla="*/ 222409 h 222408"/>
                  <a:gd name="connsiteX10" fmla="*/ 202882 w 202882"/>
                  <a:gd name="connsiteY10" fmla="*/ 0 h 222408"/>
                  <a:gd name="connsiteX11" fmla="*/ 150876 w 202882"/>
                  <a:gd name="connsiteY11" fmla="*/ 0 h 222408"/>
                  <a:gd name="connsiteX12" fmla="*/ 150876 w 202882"/>
                  <a:gd name="connsiteY12" fmla="*/ 88201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02882" h="222408">
                    <a:moveTo>
                      <a:pt x="150876" y="88201"/>
                    </a:moveTo>
                    <a:lnTo>
                      <a:pt x="52102" y="88201"/>
                    </a:lnTo>
                    <a:lnTo>
                      <a:pt x="52102" y="0"/>
                    </a:lnTo>
                    <a:lnTo>
                      <a:pt x="0" y="0"/>
                    </a:lnTo>
                    <a:lnTo>
                      <a:pt x="0" y="222409"/>
                    </a:lnTo>
                    <a:lnTo>
                      <a:pt x="52102" y="222409"/>
                    </a:lnTo>
                    <a:lnTo>
                      <a:pt x="52102" y="128016"/>
                    </a:lnTo>
                    <a:lnTo>
                      <a:pt x="150876" y="128016"/>
                    </a:lnTo>
                    <a:lnTo>
                      <a:pt x="150876" y="222409"/>
                    </a:lnTo>
                    <a:lnTo>
                      <a:pt x="202882" y="222409"/>
                    </a:lnTo>
                    <a:lnTo>
                      <a:pt x="202882" y="0"/>
                    </a:lnTo>
                    <a:lnTo>
                      <a:pt x="150876" y="0"/>
                    </a:lnTo>
                    <a:lnTo>
                      <a:pt x="150876" y="88201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39" name="Полілінія: фігура 138">
                <a:extLst>
                  <a:ext uri="{FF2B5EF4-FFF2-40B4-BE49-F238E27FC236}">
                    <a16:creationId xmlns:a16="http://schemas.microsoft.com/office/drawing/2014/main" id="{F9539855-7623-1367-73C7-8275F5306D5A}"/>
                  </a:ext>
                </a:extLst>
              </p:cNvPr>
              <p:cNvSpPr/>
              <p:nvPr userDrawn="1"/>
            </p:nvSpPr>
            <p:spPr>
              <a:xfrm>
                <a:off x="4257045" y="673989"/>
                <a:ext cx="52006" cy="222408"/>
              </a:xfrm>
              <a:custGeom>
                <a:avLst/>
                <a:gdLst>
                  <a:gd name="connsiteX0" fmla="*/ 0 w 52006"/>
                  <a:gd name="connsiteY0" fmla="*/ 0 h 222408"/>
                  <a:gd name="connsiteX1" fmla="*/ 52006 w 52006"/>
                  <a:gd name="connsiteY1" fmla="*/ 0 h 222408"/>
                  <a:gd name="connsiteX2" fmla="*/ 52006 w 52006"/>
                  <a:gd name="connsiteY2" fmla="*/ 222409 h 222408"/>
                  <a:gd name="connsiteX3" fmla="*/ 0 w 52006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006" h="222408">
                    <a:moveTo>
                      <a:pt x="0" y="0"/>
                    </a:moveTo>
                    <a:lnTo>
                      <a:pt x="52006" y="0"/>
                    </a:lnTo>
                    <a:lnTo>
                      <a:pt x="52006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0" name="Полілінія: фігура 139">
                <a:extLst>
                  <a:ext uri="{FF2B5EF4-FFF2-40B4-BE49-F238E27FC236}">
                    <a16:creationId xmlns:a16="http://schemas.microsoft.com/office/drawing/2014/main" id="{181DA53C-966D-DAFD-F033-6D16858089DB}"/>
                  </a:ext>
                </a:extLst>
              </p:cNvPr>
              <p:cNvSpPr/>
              <p:nvPr userDrawn="1"/>
            </p:nvSpPr>
            <p:spPr>
              <a:xfrm>
                <a:off x="4570703" y="251364"/>
                <a:ext cx="192976" cy="230602"/>
              </a:xfrm>
              <a:custGeom>
                <a:avLst/>
                <a:gdLst>
                  <a:gd name="connsiteX0" fmla="*/ 170593 w 192976"/>
                  <a:gd name="connsiteY0" fmla="*/ 19050 h 230602"/>
                  <a:gd name="connsiteX1" fmla="*/ 104680 w 192976"/>
                  <a:gd name="connsiteY1" fmla="*/ 0 h 230602"/>
                  <a:gd name="connsiteX2" fmla="*/ 60388 w 192976"/>
                  <a:gd name="connsiteY2" fmla="*/ 5239 h 230602"/>
                  <a:gd name="connsiteX3" fmla="*/ 22574 w 192976"/>
                  <a:gd name="connsiteY3" fmla="*/ 19145 h 230602"/>
                  <a:gd name="connsiteX4" fmla="*/ 39053 w 192976"/>
                  <a:gd name="connsiteY4" fmla="*/ 55245 h 230602"/>
                  <a:gd name="connsiteX5" fmla="*/ 69913 w 192976"/>
                  <a:gd name="connsiteY5" fmla="*/ 43529 h 230602"/>
                  <a:gd name="connsiteX6" fmla="*/ 102298 w 192976"/>
                  <a:gd name="connsiteY6" fmla="*/ 38862 h 230602"/>
                  <a:gd name="connsiteX7" fmla="*/ 131254 w 192976"/>
                  <a:gd name="connsiteY7" fmla="*/ 47911 h 230602"/>
                  <a:gd name="connsiteX8" fmla="*/ 141542 w 192976"/>
                  <a:gd name="connsiteY8" fmla="*/ 78296 h 230602"/>
                  <a:gd name="connsiteX9" fmla="*/ 141542 w 192976"/>
                  <a:gd name="connsiteY9" fmla="*/ 89630 h 230602"/>
                  <a:gd name="connsiteX10" fmla="*/ 102679 w 192976"/>
                  <a:gd name="connsiteY10" fmla="*/ 90773 h 230602"/>
                  <a:gd name="connsiteX11" fmla="*/ 25622 w 192976"/>
                  <a:gd name="connsiteY11" fmla="*/ 109823 h 230602"/>
                  <a:gd name="connsiteX12" fmla="*/ 0 w 192976"/>
                  <a:gd name="connsiteY12" fmla="*/ 161544 h 230602"/>
                  <a:gd name="connsiteX13" fmla="*/ 19812 w 192976"/>
                  <a:gd name="connsiteY13" fmla="*/ 213646 h 230602"/>
                  <a:gd name="connsiteX14" fmla="*/ 69818 w 192976"/>
                  <a:gd name="connsiteY14" fmla="*/ 230505 h 230602"/>
                  <a:gd name="connsiteX15" fmla="*/ 113633 w 192976"/>
                  <a:gd name="connsiteY15" fmla="*/ 222218 h 230602"/>
                  <a:gd name="connsiteX16" fmla="*/ 144209 w 192976"/>
                  <a:gd name="connsiteY16" fmla="*/ 195739 h 230602"/>
                  <a:gd name="connsiteX17" fmla="*/ 145923 w 192976"/>
                  <a:gd name="connsiteY17" fmla="*/ 195739 h 230602"/>
                  <a:gd name="connsiteX18" fmla="*/ 156210 w 192976"/>
                  <a:gd name="connsiteY18" fmla="*/ 226504 h 230602"/>
                  <a:gd name="connsiteX19" fmla="*/ 192977 w 192976"/>
                  <a:gd name="connsiteY19" fmla="*/ 226504 h 230602"/>
                  <a:gd name="connsiteX20" fmla="*/ 192977 w 192976"/>
                  <a:gd name="connsiteY20" fmla="*/ 77343 h 230602"/>
                  <a:gd name="connsiteX21" fmla="*/ 170497 w 192976"/>
                  <a:gd name="connsiteY21" fmla="*/ 19050 h 230602"/>
                  <a:gd name="connsiteX22" fmla="*/ 125635 w 192976"/>
                  <a:gd name="connsiteY22" fmla="*/ 178975 h 230602"/>
                  <a:gd name="connsiteX23" fmla="*/ 87344 w 192976"/>
                  <a:gd name="connsiteY23" fmla="*/ 191643 h 230602"/>
                  <a:gd name="connsiteX24" fmla="*/ 62675 w 192976"/>
                  <a:gd name="connsiteY24" fmla="*/ 184880 h 230602"/>
                  <a:gd name="connsiteX25" fmla="*/ 53340 w 192976"/>
                  <a:gd name="connsiteY25" fmla="*/ 162116 h 230602"/>
                  <a:gd name="connsiteX26" fmla="*/ 66580 w 192976"/>
                  <a:gd name="connsiteY26" fmla="*/ 134017 h 230602"/>
                  <a:gd name="connsiteX27" fmla="*/ 114110 w 192976"/>
                  <a:gd name="connsiteY27" fmla="*/ 122301 h 230602"/>
                  <a:gd name="connsiteX28" fmla="*/ 141446 w 192976"/>
                  <a:gd name="connsiteY28" fmla="*/ 121539 h 230602"/>
                  <a:gd name="connsiteX29" fmla="*/ 141256 w 192976"/>
                  <a:gd name="connsiteY29" fmla="*/ 140970 h 230602"/>
                  <a:gd name="connsiteX30" fmla="*/ 125635 w 192976"/>
                  <a:gd name="connsiteY30" fmla="*/ 178975 h 2306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976" h="230602">
                    <a:moveTo>
                      <a:pt x="170593" y="19050"/>
                    </a:moveTo>
                    <a:cubicBezTo>
                      <a:pt x="155734" y="6382"/>
                      <a:pt x="133636" y="0"/>
                      <a:pt x="104680" y="0"/>
                    </a:cubicBezTo>
                    <a:cubicBezTo>
                      <a:pt x="89726" y="0"/>
                      <a:pt x="74867" y="1715"/>
                      <a:pt x="60388" y="5239"/>
                    </a:cubicBezTo>
                    <a:cubicBezTo>
                      <a:pt x="47244" y="8477"/>
                      <a:pt x="34576" y="13145"/>
                      <a:pt x="22574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913" y="43529"/>
                    </a:cubicBezTo>
                    <a:cubicBezTo>
                      <a:pt x="80391" y="40386"/>
                      <a:pt x="91345" y="38767"/>
                      <a:pt x="102298" y="38862"/>
                    </a:cubicBezTo>
                    <a:cubicBezTo>
                      <a:pt x="112776" y="38291"/>
                      <a:pt x="123063" y="41434"/>
                      <a:pt x="131254" y="47911"/>
                    </a:cubicBezTo>
                    <a:cubicBezTo>
                      <a:pt x="138113" y="53912"/>
                      <a:pt x="141542" y="64103"/>
                      <a:pt x="141542" y="78296"/>
                    </a:cubicBezTo>
                    <a:lnTo>
                      <a:pt x="141542" y="89630"/>
                    </a:lnTo>
                    <a:lnTo>
                      <a:pt x="102679" y="90773"/>
                    </a:lnTo>
                    <a:cubicBezTo>
                      <a:pt x="68294" y="91916"/>
                      <a:pt x="42767" y="98298"/>
                      <a:pt x="25622" y="109823"/>
                    </a:cubicBezTo>
                    <a:cubicBezTo>
                      <a:pt x="8477" y="121349"/>
                      <a:pt x="0" y="138017"/>
                      <a:pt x="0" y="161544"/>
                    </a:cubicBezTo>
                    <a:cubicBezTo>
                      <a:pt x="0" y="185071"/>
                      <a:pt x="6572" y="202406"/>
                      <a:pt x="19812" y="213646"/>
                    </a:cubicBezTo>
                    <a:cubicBezTo>
                      <a:pt x="33814" y="225171"/>
                      <a:pt x="51626" y="231172"/>
                      <a:pt x="69818" y="230505"/>
                    </a:cubicBezTo>
                    <a:cubicBezTo>
                      <a:pt x="84868" y="231172"/>
                      <a:pt x="99917" y="228410"/>
                      <a:pt x="113633" y="222218"/>
                    </a:cubicBezTo>
                    <a:cubicBezTo>
                      <a:pt x="125539" y="215646"/>
                      <a:pt x="136017" y="206597"/>
                      <a:pt x="144209" y="195739"/>
                    </a:cubicBezTo>
                    <a:lnTo>
                      <a:pt x="145923" y="195739"/>
                    </a:lnTo>
                    <a:lnTo>
                      <a:pt x="156210" y="226504"/>
                    </a:lnTo>
                    <a:lnTo>
                      <a:pt x="192977" y="226504"/>
                    </a:lnTo>
                    <a:lnTo>
                      <a:pt x="192977" y="77343"/>
                    </a:lnTo>
                    <a:cubicBezTo>
                      <a:pt x="192977" y="50768"/>
                      <a:pt x="185356" y="31718"/>
                      <a:pt x="170497" y="19050"/>
                    </a:cubicBezTo>
                    <a:close/>
                    <a:moveTo>
                      <a:pt x="125635" y="178975"/>
                    </a:moveTo>
                    <a:cubicBezTo>
                      <a:pt x="114776" y="187643"/>
                      <a:pt x="101155" y="192119"/>
                      <a:pt x="87344" y="191643"/>
                    </a:cubicBezTo>
                    <a:cubicBezTo>
                      <a:pt x="78581" y="192024"/>
                      <a:pt x="70009" y="189738"/>
                      <a:pt x="62675" y="184880"/>
                    </a:cubicBezTo>
                    <a:cubicBezTo>
                      <a:pt x="56007" y="179261"/>
                      <a:pt x="52483" y="170783"/>
                      <a:pt x="53340" y="162116"/>
                    </a:cubicBezTo>
                    <a:cubicBezTo>
                      <a:pt x="52959" y="151162"/>
                      <a:pt x="57817" y="140684"/>
                      <a:pt x="66580" y="134017"/>
                    </a:cubicBezTo>
                    <a:cubicBezTo>
                      <a:pt x="75438" y="127064"/>
                      <a:pt x="91250" y="123158"/>
                      <a:pt x="114110" y="122301"/>
                    </a:cubicBezTo>
                    <a:lnTo>
                      <a:pt x="141446" y="121539"/>
                    </a:lnTo>
                    <a:lnTo>
                      <a:pt x="141256" y="140970"/>
                    </a:lnTo>
                    <a:cubicBezTo>
                      <a:pt x="142208" y="155353"/>
                      <a:pt x="136398" y="169354"/>
                      <a:pt x="125635" y="178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1" name="Полілінія: фігура 140">
                <a:extLst>
                  <a:ext uri="{FF2B5EF4-FFF2-40B4-BE49-F238E27FC236}">
                    <a16:creationId xmlns:a16="http://schemas.microsoft.com/office/drawing/2014/main" id="{EDB310FF-55D4-0FE5-CE25-1B648910F076}"/>
                  </a:ext>
                </a:extLst>
              </p:cNvPr>
              <p:cNvSpPr/>
              <p:nvPr userDrawn="1"/>
            </p:nvSpPr>
            <p:spPr>
              <a:xfrm>
                <a:off x="2258986" y="1092517"/>
                <a:ext cx="197929" cy="222313"/>
              </a:xfrm>
              <a:custGeom>
                <a:avLst/>
                <a:gdLst>
                  <a:gd name="connsiteX0" fmla="*/ 0 w 197929"/>
                  <a:gd name="connsiteY0" fmla="*/ 222313 h 222313"/>
                  <a:gd name="connsiteX1" fmla="*/ 52007 w 197929"/>
                  <a:gd name="connsiteY1" fmla="*/ 222313 h 222313"/>
                  <a:gd name="connsiteX2" fmla="*/ 52007 w 197929"/>
                  <a:gd name="connsiteY2" fmla="*/ 40196 h 222313"/>
                  <a:gd name="connsiteX3" fmla="*/ 145923 w 197929"/>
                  <a:gd name="connsiteY3" fmla="*/ 40196 h 222313"/>
                  <a:gd name="connsiteX4" fmla="*/ 145923 w 197929"/>
                  <a:gd name="connsiteY4" fmla="*/ 222313 h 222313"/>
                  <a:gd name="connsiteX5" fmla="*/ 197930 w 197929"/>
                  <a:gd name="connsiteY5" fmla="*/ 222313 h 222313"/>
                  <a:gd name="connsiteX6" fmla="*/ 197930 w 197929"/>
                  <a:gd name="connsiteY6" fmla="*/ 0 h 222313"/>
                  <a:gd name="connsiteX7" fmla="*/ 0 w 197929"/>
                  <a:gd name="connsiteY7" fmla="*/ 0 h 222313"/>
                  <a:gd name="connsiteX8" fmla="*/ 0 w 197929"/>
                  <a:gd name="connsiteY8" fmla="*/ 222313 h 2223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7929" h="222313">
                    <a:moveTo>
                      <a:pt x="0" y="222313"/>
                    </a:moveTo>
                    <a:lnTo>
                      <a:pt x="52007" y="222313"/>
                    </a:lnTo>
                    <a:lnTo>
                      <a:pt x="52007" y="40196"/>
                    </a:lnTo>
                    <a:lnTo>
                      <a:pt x="145923" y="40196"/>
                    </a:lnTo>
                    <a:lnTo>
                      <a:pt x="145923" y="222313"/>
                    </a:lnTo>
                    <a:lnTo>
                      <a:pt x="197930" y="222313"/>
                    </a:lnTo>
                    <a:lnTo>
                      <a:pt x="197930" y="0"/>
                    </a:lnTo>
                    <a:lnTo>
                      <a:pt x="0" y="0"/>
                    </a:lnTo>
                    <a:lnTo>
                      <a:pt x="0" y="222313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2" name="Полілінія: фігура 141">
                <a:extLst>
                  <a:ext uri="{FF2B5EF4-FFF2-40B4-BE49-F238E27FC236}">
                    <a16:creationId xmlns:a16="http://schemas.microsoft.com/office/drawing/2014/main" id="{C3D4635F-00A9-E9BC-0E86-A96DF9B711F5}"/>
                  </a:ext>
                </a:extLst>
              </p:cNvPr>
              <p:cNvSpPr/>
              <p:nvPr userDrawn="1"/>
            </p:nvSpPr>
            <p:spPr>
              <a:xfrm>
                <a:off x="2245684" y="669690"/>
                <a:ext cx="213500" cy="230634"/>
              </a:xfrm>
              <a:custGeom>
                <a:avLst/>
                <a:gdLst>
                  <a:gd name="connsiteX0" fmla="*/ 162082 w 213500"/>
                  <a:gd name="connsiteY0" fmla="*/ 13443 h 230634"/>
                  <a:gd name="connsiteX1" fmla="*/ 107123 w 213500"/>
                  <a:gd name="connsiteY1" fmla="*/ 13 h 230634"/>
                  <a:gd name="connsiteX2" fmla="*/ 28827 w 213500"/>
                  <a:gd name="connsiteY2" fmla="*/ 29731 h 230634"/>
                  <a:gd name="connsiteX3" fmla="*/ 62 w 213500"/>
                  <a:gd name="connsiteY3" fmla="*/ 114884 h 230634"/>
                  <a:gd name="connsiteX4" fmla="*/ 13778 w 213500"/>
                  <a:gd name="connsiteY4" fmla="*/ 177654 h 230634"/>
                  <a:gd name="connsiteX5" fmla="*/ 51306 w 213500"/>
                  <a:gd name="connsiteY5" fmla="*/ 217087 h 230634"/>
                  <a:gd name="connsiteX6" fmla="*/ 105884 w 213500"/>
                  <a:gd name="connsiteY6" fmla="*/ 230613 h 230634"/>
                  <a:gd name="connsiteX7" fmla="*/ 184466 w 213500"/>
                  <a:gd name="connsiteY7" fmla="*/ 200514 h 230634"/>
                  <a:gd name="connsiteX8" fmla="*/ 213421 w 213500"/>
                  <a:gd name="connsiteY8" fmla="*/ 114979 h 230634"/>
                  <a:gd name="connsiteX9" fmla="*/ 199801 w 213500"/>
                  <a:gd name="connsiteY9" fmla="*/ 52305 h 230634"/>
                  <a:gd name="connsiteX10" fmla="*/ 162177 w 213500"/>
                  <a:gd name="connsiteY10" fmla="*/ 13348 h 230634"/>
                  <a:gd name="connsiteX11" fmla="*/ 147604 w 213500"/>
                  <a:gd name="connsiteY11" fmla="*/ 169653 h 230634"/>
                  <a:gd name="connsiteX12" fmla="*/ 107123 w 213500"/>
                  <a:gd name="connsiteY12" fmla="*/ 188703 h 230634"/>
                  <a:gd name="connsiteX13" fmla="*/ 66451 w 213500"/>
                  <a:gd name="connsiteY13" fmla="*/ 169653 h 230634"/>
                  <a:gd name="connsiteX14" fmla="*/ 53687 w 213500"/>
                  <a:gd name="connsiteY14" fmla="*/ 115075 h 230634"/>
                  <a:gd name="connsiteX15" fmla="*/ 53402 w 213500"/>
                  <a:gd name="connsiteY15" fmla="*/ 115075 h 230634"/>
                  <a:gd name="connsiteX16" fmla="*/ 66260 w 213500"/>
                  <a:gd name="connsiteY16" fmla="*/ 60973 h 230634"/>
                  <a:gd name="connsiteX17" fmla="*/ 106742 w 213500"/>
                  <a:gd name="connsiteY17" fmla="*/ 41923 h 230634"/>
                  <a:gd name="connsiteX18" fmla="*/ 147604 w 213500"/>
                  <a:gd name="connsiteY18" fmla="*/ 60973 h 230634"/>
                  <a:gd name="connsiteX19" fmla="*/ 160367 w 213500"/>
                  <a:gd name="connsiteY19" fmla="*/ 115075 h 230634"/>
                  <a:gd name="connsiteX20" fmla="*/ 147604 w 213500"/>
                  <a:gd name="connsiteY20" fmla="*/ 169653 h 2306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13500" h="230634">
                    <a:moveTo>
                      <a:pt x="162082" y="13443"/>
                    </a:moveTo>
                    <a:cubicBezTo>
                      <a:pt x="145223" y="4299"/>
                      <a:pt x="126363" y="-273"/>
                      <a:pt x="107123" y="13"/>
                    </a:cubicBezTo>
                    <a:cubicBezTo>
                      <a:pt x="74071" y="13"/>
                      <a:pt x="47972" y="9919"/>
                      <a:pt x="28827" y="29731"/>
                    </a:cubicBezTo>
                    <a:cubicBezTo>
                      <a:pt x="9682" y="49638"/>
                      <a:pt x="62" y="78022"/>
                      <a:pt x="62" y="114884"/>
                    </a:cubicBezTo>
                    <a:cubicBezTo>
                      <a:pt x="-605" y="136601"/>
                      <a:pt x="4157" y="158128"/>
                      <a:pt x="13778" y="177654"/>
                    </a:cubicBezTo>
                    <a:cubicBezTo>
                      <a:pt x="22160" y="194132"/>
                      <a:pt x="35209" y="207848"/>
                      <a:pt x="51306" y="217087"/>
                    </a:cubicBezTo>
                    <a:cubicBezTo>
                      <a:pt x="67975" y="226327"/>
                      <a:pt x="86834" y="230994"/>
                      <a:pt x="105884" y="230613"/>
                    </a:cubicBezTo>
                    <a:cubicBezTo>
                      <a:pt x="138936" y="230613"/>
                      <a:pt x="165130" y="220707"/>
                      <a:pt x="184466" y="200514"/>
                    </a:cubicBezTo>
                    <a:cubicBezTo>
                      <a:pt x="203706" y="180416"/>
                      <a:pt x="213421" y="151841"/>
                      <a:pt x="213421" y="114979"/>
                    </a:cubicBezTo>
                    <a:cubicBezTo>
                      <a:pt x="214184" y="93262"/>
                      <a:pt x="209421" y="71736"/>
                      <a:pt x="199801" y="52305"/>
                    </a:cubicBezTo>
                    <a:cubicBezTo>
                      <a:pt x="191419" y="35922"/>
                      <a:pt x="178274" y="22396"/>
                      <a:pt x="162177" y="13348"/>
                    </a:cubicBezTo>
                    <a:close/>
                    <a:moveTo>
                      <a:pt x="147604" y="169653"/>
                    </a:moveTo>
                    <a:cubicBezTo>
                      <a:pt x="139031" y="182321"/>
                      <a:pt x="125887" y="188703"/>
                      <a:pt x="107123" y="188703"/>
                    </a:cubicBezTo>
                    <a:cubicBezTo>
                      <a:pt x="88358" y="188703"/>
                      <a:pt x="74928" y="182321"/>
                      <a:pt x="66451" y="169653"/>
                    </a:cubicBezTo>
                    <a:cubicBezTo>
                      <a:pt x="57878" y="156794"/>
                      <a:pt x="53687" y="138601"/>
                      <a:pt x="53687" y="115075"/>
                    </a:cubicBezTo>
                    <a:lnTo>
                      <a:pt x="53402" y="115075"/>
                    </a:lnTo>
                    <a:cubicBezTo>
                      <a:pt x="53402" y="91548"/>
                      <a:pt x="58069" y="73641"/>
                      <a:pt x="66260" y="60973"/>
                    </a:cubicBezTo>
                    <a:cubicBezTo>
                      <a:pt x="74547" y="48304"/>
                      <a:pt x="88073" y="41923"/>
                      <a:pt x="106742" y="41923"/>
                    </a:cubicBezTo>
                    <a:cubicBezTo>
                      <a:pt x="125411" y="41923"/>
                      <a:pt x="139127" y="48400"/>
                      <a:pt x="147604" y="60973"/>
                    </a:cubicBezTo>
                    <a:cubicBezTo>
                      <a:pt x="156176" y="73546"/>
                      <a:pt x="160367" y="91548"/>
                      <a:pt x="160367" y="115075"/>
                    </a:cubicBezTo>
                    <a:cubicBezTo>
                      <a:pt x="160367" y="138601"/>
                      <a:pt x="156176" y="156985"/>
                      <a:pt x="147604" y="169653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3" name="Полілінія: фігура 142">
                <a:extLst>
                  <a:ext uri="{FF2B5EF4-FFF2-40B4-BE49-F238E27FC236}">
                    <a16:creationId xmlns:a16="http://schemas.microsoft.com/office/drawing/2014/main" id="{B96A062F-752D-70EF-1D23-CF5C7693792F}"/>
                  </a:ext>
                </a:extLst>
              </p:cNvPr>
              <p:cNvSpPr/>
              <p:nvPr userDrawn="1"/>
            </p:nvSpPr>
            <p:spPr>
              <a:xfrm>
                <a:off x="2504445" y="669906"/>
                <a:ext cx="205168" cy="324979"/>
              </a:xfrm>
              <a:custGeom>
                <a:avLst/>
                <a:gdLst>
                  <a:gd name="connsiteX0" fmla="*/ 52102 w 205168"/>
                  <a:gd name="connsiteY0" fmla="*/ 234682 h 324979"/>
                  <a:gd name="connsiteX1" fmla="*/ 51054 w 205168"/>
                  <a:gd name="connsiteY1" fmla="*/ 217442 h 324979"/>
                  <a:gd name="connsiteX2" fmla="*/ 48768 w 205168"/>
                  <a:gd name="connsiteY2" fmla="*/ 200678 h 324979"/>
                  <a:gd name="connsiteX3" fmla="*/ 52102 w 205168"/>
                  <a:gd name="connsiteY3" fmla="*/ 200678 h 324979"/>
                  <a:gd name="connsiteX4" fmla="*/ 76486 w 205168"/>
                  <a:gd name="connsiteY4" fmla="*/ 221633 h 324979"/>
                  <a:gd name="connsiteX5" fmla="*/ 116586 w 205168"/>
                  <a:gd name="connsiteY5" fmla="*/ 230682 h 324979"/>
                  <a:gd name="connsiteX6" fmla="*/ 180499 w 205168"/>
                  <a:gd name="connsiteY6" fmla="*/ 201345 h 324979"/>
                  <a:gd name="connsiteX7" fmla="*/ 205169 w 205168"/>
                  <a:gd name="connsiteY7" fmla="*/ 114953 h 324979"/>
                  <a:gd name="connsiteX8" fmla="*/ 181070 w 205168"/>
                  <a:gd name="connsiteY8" fmla="*/ 29038 h 324979"/>
                  <a:gd name="connsiteX9" fmla="*/ 117824 w 205168"/>
                  <a:gd name="connsiteY9" fmla="*/ 82 h 324979"/>
                  <a:gd name="connsiteX10" fmla="*/ 77057 w 205168"/>
                  <a:gd name="connsiteY10" fmla="*/ 9988 h 324979"/>
                  <a:gd name="connsiteX11" fmla="*/ 52292 w 205168"/>
                  <a:gd name="connsiteY11" fmla="*/ 33705 h 324979"/>
                  <a:gd name="connsiteX12" fmla="*/ 49625 w 205168"/>
                  <a:gd name="connsiteY12" fmla="*/ 33705 h 324979"/>
                  <a:gd name="connsiteX13" fmla="*/ 42196 w 205168"/>
                  <a:gd name="connsiteY13" fmla="*/ 4177 h 324979"/>
                  <a:gd name="connsiteX14" fmla="*/ 0 w 205168"/>
                  <a:gd name="connsiteY14" fmla="*/ 4177 h 324979"/>
                  <a:gd name="connsiteX15" fmla="*/ 0 w 205168"/>
                  <a:gd name="connsiteY15" fmla="*/ 324979 h 324979"/>
                  <a:gd name="connsiteX16" fmla="*/ 52102 w 205168"/>
                  <a:gd name="connsiteY16" fmla="*/ 324979 h 324979"/>
                  <a:gd name="connsiteX17" fmla="*/ 52102 w 205168"/>
                  <a:gd name="connsiteY17" fmla="*/ 234682 h 324979"/>
                  <a:gd name="connsiteX18" fmla="*/ 52102 w 205168"/>
                  <a:gd name="connsiteY18" fmla="*/ 107905 h 324979"/>
                  <a:gd name="connsiteX19" fmla="*/ 63913 w 205168"/>
                  <a:gd name="connsiteY19" fmla="*/ 58279 h 324979"/>
                  <a:gd name="connsiteX20" fmla="*/ 102965 w 205168"/>
                  <a:gd name="connsiteY20" fmla="*/ 41896 h 324979"/>
                  <a:gd name="connsiteX21" fmla="*/ 140018 w 205168"/>
                  <a:gd name="connsiteY21" fmla="*/ 60470 h 324979"/>
                  <a:gd name="connsiteX22" fmla="*/ 151829 w 205168"/>
                  <a:gd name="connsiteY22" fmla="*/ 113810 h 324979"/>
                  <a:gd name="connsiteX23" fmla="*/ 140018 w 205168"/>
                  <a:gd name="connsiteY23" fmla="*/ 168198 h 324979"/>
                  <a:gd name="connsiteX24" fmla="*/ 103822 w 205168"/>
                  <a:gd name="connsiteY24" fmla="*/ 188105 h 324979"/>
                  <a:gd name="connsiteX25" fmla="*/ 63151 w 205168"/>
                  <a:gd name="connsiteY25" fmla="*/ 169055 h 324979"/>
                  <a:gd name="connsiteX26" fmla="*/ 52197 w 205168"/>
                  <a:gd name="connsiteY26" fmla="*/ 114382 h 324979"/>
                  <a:gd name="connsiteX27" fmla="*/ 52197 w 205168"/>
                  <a:gd name="connsiteY27" fmla="*/ 108000 h 3249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5168" h="324979">
                    <a:moveTo>
                      <a:pt x="52102" y="234682"/>
                    </a:moveTo>
                    <a:cubicBezTo>
                      <a:pt x="52102" y="228872"/>
                      <a:pt x="51721" y="223157"/>
                      <a:pt x="51054" y="217442"/>
                    </a:cubicBezTo>
                    <a:cubicBezTo>
                      <a:pt x="50387" y="211441"/>
                      <a:pt x="49625" y="205822"/>
                      <a:pt x="48768" y="200678"/>
                    </a:cubicBezTo>
                    <a:lnTo>
                      <a:pt x="52102" y="200678"/>
                    </a:lnTo>
                    <a:cubicBezTo>
                      <a:pt x="58769" y="209155"/>
                      <a:pt x="67056" y="216299"/>
                      <a:pt x="76486" y="221633"/>
                    </a:cubicBezTo>
                    <a:cubicBezTo>
                      <a:pt x="88773" y="228205"/>
                      <a:pt x="102679" y="231253"/>
                      <a:pt x="116586" y="230682"/>
                    </a:cubicBezTo>
                    <a:cubicBezTo>
                      <a:pt x="141351" y="231349"/>
                      <a:pt x="164973" y="220490"/>
                      <a:pt x="180499" y="201345"/>
                    </a:cubicBezTo>
                    <a:cubicBezTo>
                      <a:pt x="196977" y="181723"/>
                      <a:pt x="205169" y="152958"/>
                      <a:pt x="205169" y="114953"/>
                    </a:cubicBezTo>
                    <a:cubicBezTo>
                      <a:pt x="205169" y="76948"/>
                      <a:pt x="197072" y="48373"/>
                      <a:pt x="181070" y="29038"/>
                    </a:cubicBezTo>
                    <a:cubicBezTo>
                      <a:pt x="165735" y="9988"/>
                      <a:pt x="142304" y="-680"/>
                      <a:pt x="117824" y="82"/>
                    </a:cubicBezTo>
                    <a:cubicBezTo>
                      <a:pt x="103537" y="-585"/>
                      <a:pt x="89345" y="2844"/>
                      <a:pt x="77057" y="9988"/>
                    </a:cubicBezTo>
                    <a:cubicBezTo>
                      <a:pt x="67246" y="16179"/>
                      <a:pt x="58769" y="24275"/>
                      <a:pt x="52292" y="33705"/>
                    </a:cubicBezTo>
                    <a:lnTo>
                      <a:pt x="49625" y="33705"/>
                    </a:lnTo>
                    <a:lnTo>
                      <a:pt x="42196" y="4177"/>
                    </a:lnTo>
                    <a:lnTo>
                      <a:pt x="0" y="4177"/>
                    </a:lnTo>
                    <a:lnTo>
                      <a:pt x="0" y="324979"/>
                    </a:lnTo>
                    <a:lnTo>
                      <a:pt x="52102" y="324979"/>
                    </a:lnTo>
                    <a:lnTo>
                      <a:pt x="52102" y="234682"/>
                    </a:lnTo>
                    <a:close/>
                    <a:moveTo>
                      <a:pt x="52102" y="107905"/>
                    </a:moveTo>
                    <a:cubicBezTo>
                      <a:pt x="52388" y="85711"/>
                      <a:pt x="56293" y="69138"/>
                      <a:pt x="63913" y="58279"/>
                    </a:cubicBezTo>
                    <a:cubicBezTo>
                      <a:pt x="71533" y="47421"/>
                      <a:pt x="84487" y="41896"/>
                      <a:pt x="102965" y="41896"/>
                    </a:cubicBezTo>
                    <a:cubicBezTo>
                      <a:pt x="117824" y="40849"/>
                      <a:pt x="132016" y="47992"/>
                      <a:pt x="140018" y="60470"/>
                    </a:cubicBezTo>
                    <a:cubicBezTo>
                      <a:pt x="147828" y="73043"/>
                      <a:pt x="151829" y="90855"/>
                      <a:pt x="151829" y="113810"/>
                    </a:cubicBezTo>
                    <a:cubicBezTo>
                      <a:pt x="152781" y="132670"/>
                      <a:pt x="148685" y="151434"/>
                      <a:pt x="140018" y="168198"/>
                    </a:cubicBezTo>
                    <a:cubicBezTo>
                      <a:pt x="132779" y="181152"/>
                      <a:pt x="118777" y="188867"/>
                      <a:pt x="103822" y="188105"/>
                    </a:cubicBezTo>
                    <a:cubicBezTo>
                      <a:pt x="84011" y="188105"/>
                      <a:pt x="70390" y="181723"/>
                      <a:pt x="63151" y="169055"/>
                    </a:cubicBezTo>
                    <a:cubicBezTo>
                      <a:pt x="55816" y="156292"/>
                      <a:pt x="52197" y="138099"/>
                      <a:pt x="52197" y="114382"/>
                    </a:cubicBezTo>
                    <a:lnTo>
                      <a:pt x="52197" y="108000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4" name="Полілінія: фігура 143">
                <a:extLst>
                  <a:ext uri="{FF2B5EF4-FFF2-40B4-BE49-F238E27FC236}">
                    <a16:creationId xmlns:a16="http://schemas.microsoft.com/office/drawing/2014/main" id="{A40D369B-6F43-7813-E726-D5918C0C81E3}"/>
                  </a:ext>
                </a:extLst>
              </p:cNvPr>
              <p:cNvSpPr/>
              <p:nvPr userDrawn="1"/>
            </p:nvSpPr>
            <p:spPr>
              <a:xfrm>
                <a:off x="2921735" y="669797"/>
                <a:ext cx="193166" cy="230507"/>
              </a:xfrm>
              <a:custGeom>
                <a:avLst/>
                <a:gdLst>
                  <a:gd name="connsiteX0" fmla="*/ 144399 w 193166"/>
                  <a:gd name="connsiteY0" fmla="*/ 195834 h 230507"/>
                  <a:gd name="connsiteX1" fmla="*/ 146018 w 193166"/>
                  <a:gd name="connsiteY1" fmla="*/ 195834 h 230507"/>
                  <a:gd name="connsiteX2" fmla="*/ 156401 w 193166"/>
                  <a:gd name="connsiteY2" fmla="*/ 226695 h 230507"/>
                  <a:gd name="connsiteX3" fmla="*/ 193167 w 193166"/>
                  <a:gd name="connsiteY3" fmla="*/ 226695 h 230507"/>
                  <a:gd name="connsiteX4" fmla="*/ 193167 w 193166"/>
                  <a:gd name="connsiteY4" fmla="*/ 77343 h 230507"/>
                  <a:gd name="connsiteX5" fmla="*/ 170688 w 193166"/>
                  <a:gd name="connsiteY5" fmla="*/ 19050 h 230507"/>
                  <a:gd name="connsiteX6" fmla="*/ 104775 w 193166"/>
                  <a:gd name="connsiteY6" fmla="*/ 0 h 230507"/>
                  <a:gd name="connsiteX7" fmla="*/ 60388 w 193166"/>
                  <a:gd name="connsiteY7" fmla="*/ 5239 h 230507"/>
                  <a:gd name="connsiteX8" fmla="*/ 22574 w 193166"/>
                  <a:gd name="connsiteY8" fmla="*/ 19240 h 230507"/>
                  <a:gd name="connsiteX9" fmla="*/ 39053 w 193166"/>
                  <a:gd name="connsiteY9" fmla="*/ 55340 h 230507"/>
                  <a:gd name="connsiteX10" fmla="*/ 69818 w 193166"/>
                  <a:gd name="connsiteY10" fmla="*/ 43625 h 230507"/>
                  <a:gd name="connsiteX11" fmla="*/ 102298 w 193166"/>
                  <a:gd name="connsiteY11" fmla="*/ 38957 h 230507"/>
                  <a:gd name="connsiteX12" fmla="*/ 131254 w 193166"/>
                  <a:gd name="connsiteY12" fmla="*/ 48006 h 230507"/>
                  <a:gd name="connsiteX13" fmla="*/ 141541 w 193166"/>
                  <a:gd name="connsiteY13" fmla="*/ 78391 h 230507"/>
                  <a:gd name="connsiteX14" fmla="*/ 141541 w 193166"/>
                  <a:gd name="connsiteY14" fmla="*/ 89630 h 230507"/>
                  <a:gd name="connsiteX15" fmla="*/ 102679 w 193166"/>
                  <a:gd name="connsiteY15" fmla="*/ 90869 h 230507"/>
                  <a:gd name="connsiteX16" fmla="*/ 25527 w 193166"/>
                  <a:gd name="connsiteY16" fmla="*/ 109823 h 230507"/>
                  <a:gd name="connsiteX17" fmla="*/ 0 w 193166"/>
                  <a:gd name="connsiteY17" fmla="*/ 161544 h 230507"/>
                  <a:gd name="connsiteX18" fmla="*/ 19907 w 193166"/>
                  <a:gd name="connsiteY18" fmla="*/ 213550 h 230507"/>
                  <a:gd name="connsiteX19" fmla="*/ 69818 w 193166"/>
                  <a:gd name="connsiteY19" fmla="*/ 230410 h 230507"/>
                  <a:gd name="connsiteX20" fmla="*/ 113538 w 193166"/>
                  <a:gd name="connsiteY20" fmla="*/ 222123 h 230507"/>
                  <a:gd name="connsiteX21" fmla="*/ 144209 w 193166"/>
                  <a:gd name="connsiteY21" fmla="*/ 195644 h 230507"/>
                  <a:gd name="connsiteX22" fmla="*/ 62960 w 193166"/>
                  <a:gd name="connsiteY22" fmla="*/ 184975 h 230507"/>
                  <a:gd name="connsiteX23" fmla="*/ 53530 w 193166"/>
                  <a:gd name="connsiteY23" fmla="*/ 162211 h 230507"/>
                  <a:gd name="connsiteX24" fmla="*/ 66770 w 193166"/>
                  <a:gd name="connsiteY24" fmla="*/ 134112 h 230507"/>
                  <a:gd name="connsiteX25" fmla="*/ 114300 w 193166"/>
                  <a:gd name="connsiteY25" fmla="*/ 122396 h 230507"/>
                  <a:gd name="connsiteX26" fmla="*/ 141541 w 193166"/>
                  <a:gd name="connsiteY26" fmla="*/ 121634 h 230507"/>
                  <a:gd name="connsiteX27" fmla="*/ 141541 w 193166"/>
                  <a:gd name="connsiteY27" fmla="*/ 140684 h 230507"/>
                  <a:gd name="connsiteX28" fmla="*/ 125921 w 193166"/>
                  <a:gd name="connsiteY28" fmla="*/ 179070 h 230507"/>
                  <a:gd name="connsiteX29" fmla="*/ 87535 w 193166"/>
                  <a:gd name="connsiteY29" fmla="*/ 191738 h 230507"/>
                  <a:gd name="connsiteX30" fmla="*/ 62960 w 193166"/>
                  <a:gd name="connsiteY30" fmla="*/ 184975 h 2305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3166" h="230507">
                    <a:moveTo>
                      <a:pt x="144399" y="195834"/>
                    </a:moveTo>
                    <a:lnTo>
                      <a:pt x="146018" y="195834"/>
                    </a:lnTo>
                    <a:lnTo>
                      <a:pt x="156401" y="226695"/>
                    </a:lnTo>
                    <a:lnTo>
                      <a:pt x="193167" y="226695"/>
                    </a:lnTo>
                    <a:lnTo>
                      <a:pt x="193167" y="77343"/>
                    </a:lnTo>
                    <a:cubicBezTo>
                      <a:pt x="193167" y="51149"/>
                      <a:pt x="185738" y="31814"/>
                      <a:pt x="170688" y="19050"/>
                    </a:cubicBezTo>
                    <a:cubicBezTo>
                      <a:pt x="155638" y="6382"/>
                      <a:pt x="133636" y="0"/>
                      <a:pt x="104775" y="0"/>
                    </a:cubicBezTo>
                    <a:cubicBezTo>
                      <a:pt x="89821" y="0"/>
                      <a:pt x="74962" y="1715"/>
                      <a:pt x="60388" y="5239"/>
                    </a:cubicBezTo>
                    <a:cubicBezTo>
                      <a:pt x="47339" y="8477"/>
                      <a:pt x="34576" y="13144"/>
                      <a:pt x="22574" y="19240"/>
                    </a:cubicBezTo>
                    <a:lnTo>
                      <a:pt x="39053" y="55340"/>
                    </a:lnTo>
                    <a:cubicBezTo>
                      <a:pt x="49054" y="50768"/>
                      <a:pt x="59341" y="46863"/>
                      <a:pt x="69818" y="43625"/>
                    </a:cubicBezTo>
                    <a:cubicBezTo>
                      <a:pt x="80391" y="40481"/>
                      <a:pt x="91345" y="38862"/>
                      <a:pt x="102298" y="38957"/>
                    </a:cubicBezTo>
                    <a:cubicBezTo>
                      <a:pt x="112776" y="38386"/>
                      <a:pt x="123063" y="41529"/>
                      <a:pt x="131254" y="48006"/>
                    </a:cubicBezTo>
                    <a:cubicBezTo>
                      <a:pt x="138113" y="54007"/>
                      <a:pt x="141541" y="64198"/>
                      <a:pt x="141541" y="78391"/>
                    </a:cubicBezTo>
                    <a:lnTo>
                      <a:pt x="141541" y="89630"/>
                    </a:lnTo>
                    <a:lnTo>
                      <a:pt x="102679" y="90869"/>
                    </a:lnTo>
                    <a:cubicBezTo>
                      <a:pt x="68199" y="92012"/>
                      <a:pt x="42577" y="98298"/>
                      <a:pt x="25527" y="109823"/>
                    </a:cubicBezTo>
                    <a:cubicBezTo>
                      <a:pt x="8477" y="121444"/>
                      <a:pt x="0" y="138017"/>
                      <a:pt x="0" y="161544"/>
                    </a:cubicBezTo>
                    <a:cubicBezTo>
                      <a:pt x="0" y="185071"/>
                      <a:pt x="6668" y="202406"/>
                      <a:pt x="19907" y="213550"/>
                    </a:cubicBezTo>
                    <a:cubicBezTo>
                      <a:pt x="33909" y="225076"/>
                      <a:pt x="51721" y="231077"/>
                      <a:pt x="69818" y="230410"/>
                    </a:cubicBezTo>
                    <a:cubicBezTo>
                      <a:pt x="84868" y="231077"/>
                      <a:pt x="99917" y="228314"/>
                      <a:pt x="113538" y="222123"/>
                    </a:cubicBezTo>
                    <a:cubicBezTo>
                      <a:pt x="125444" y="215456"/>
                      <a:pt x="135922" y="206502"/>
                      <a:pt x="144209" y="195644"/>
                    </a:cubicBezTo>
                    <a:close/>
                    <a:moveTo>
                      <a:pt x="62960" y="184975"/>
                    </a:moveTo>
                    <a:cubicBezTo>
                      <a:pt x="56197" y="179356"/>
                      <a:pt x="52673" y="170879"/>
                      <a:pt x="53530" y="162211"/>
                    </a:cubicBezTo>
                    <a:cubicBezTo>
                      <a:pt x="53149" y="151257"/>
                      <a:pt x="58103" y="140875"/>
                      <a:pt x="66770" y="134112"/>
                    </a:cubicBezTo>
                    <a:cubicBezTo>
                      <a:pt x="75533" y="127064"/>
                      <a:pt x="91440" y="123158"/>
                      <a:pt x="114300" y="122396"/>
                    </a:cubicBezTo>
                    <a:lnTo>
                      <a:pt x="141541" y="121634"/>
                    </a:lnTo>
                    <a:lnTo>
                      <a:pt x="141541" y="140684"/>
                    </a:lnTo>
                    <a:cubicBezTo>
                      <a:pt x="142685" y="155162"/>
                      <a:pt x="136874" y="169354"/>
                      <a:pt x="125921" y="179070"/>
                    </a:cubicBezTo>
                    <a:cubicBezTo>
                      <a:pt x="115062" y="187738"/>
                      <a:pt x="101441" y="192215"/>
                      <a:pt x="87535" y="191738"/>
                    </a:cubicBezTo>
                    <a:cubicBezTo>
                      <a:pt x="78772" y="192119"/>
                      <a:pt x="70199" y="189738"/>
                      <a:pt x="62960" y="184975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5" name="Полілінія: фігура 144">
                <a:extLst>
                  <a:ext uri="{FF2B5EF4-FFF2-40B4-BE49-F238E27FC236}">
                    <a16:creationId xmlns:a16="http://schemas.microsoft.com/office/drawing/2014/main" id="{F637D4B4-DC48-376E-F807-217238C87AE0}"/>
                  </a:ext>
                </a:extLst>
              </p:cNvPr>
              <p:cNvSpPr/>
              <p:nvPr userDrawn="1"/>
            </p:nvSpPr>
            <p:spPr>
              <a:xfrm>
                <a:off x="3268350" y="1092517"/>
                <a:ext cx="52101" cy="222408"/>
              </a:xfrm>
              <a:custGeom>
                <a:avLst/>
                <a:gdLst>
                  <a:gd name="connsiteX0" fmla="*/ 0 w 52101"/>
                  <a:gd name="connsiteY0" fmla="*/ 0 h 222408"/>
                  <a:gd name="connsiteX1" fmla="*/ 52102 w 52101"/>
                  <a:gd name="connsiteY1" fmla="*/ 0 h 222408"/>
                  <a:gd name="connsiteX2" fmla="*/ 52102 w 52101"/>
                  <a:gd name="connsiteY2" fmla="*/ 222409 h 222408"/>
                  <a:gd name="connsiteX3" fmla="*/ 0 w 52101"/>
                  <a:gd name="connsiteY3" fmla="*/ 222409 h 2224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2101" h="222408">
                    <a:moveTo>
                      <a:pt x="0" y="0"/>
                    </a:moveTo>
                    <a:lnTo>
                      <a:pt x="52102" y="0"/>
                    </a:lnTo>
                    <a:lnTo>
                      <a:pt x="52102" y="222409"/>
                    </a:lnTo>
                    <a:lnTo>
                      <a:pt x="0" y="222409"/>
                    </a:ln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6" name="Полілінія: фігура 145">
                <a:extLst>
                  <a:ext uri="{FF2B5EF4-FFF2-40B4-BE49-F238E27FC236}">
                    <a16:creationId xmlns:a16="http://schemas.microsoft.com/office/drawing/2014/main" id="{BB7F12F4-0366-7428-06FA-12DABE6447D7}"/>
                  </a:ext>
                </a:extLst>
              </p:cNvPr>
              <p:cNvSpPr/>
              <p:nvPr userDrawn="1"/>
            </p:nvSpPr>
            <p:spPr>
              <a:xfrm>
                <a:off x="2515589" y="1088243"/>
                <a:ext cx="205073" cy="325076"/>
              </a:xfrm>
              <a:custGeom>
                <a:avLst/>
                <a:gdLst>
                  <a:gd name="connsiteX0" fmla="*/ 117824 w 205073"/>
                  <a:gd name="connsiteY0" fmla="*/ 83 h 325076"/>
                  <a:gd name="connsiteX1" fmla="*/ 76867 w 205073"/>
                  <a:gd name="connsiteY1" fmla="*/ 9989 h 325076"/>
                  <a:gd name="connsiteX2" fmla="*/ 52102 w 205073"/>
                  <a:gd name="connsiteY2" fmla="*/ 33802 h 325076"/>
                  <a:gd name="connsiteX3" fmla="*/ 49530 w 205073"/>
                  <a:gd name="connsiteY3" fmla="*/ 33802 h 325076"/>
                  <a:gd name="connsiteX4" fmla="*/ 42196 w 205073"/>
                  <a:gd name="connsiteY4" fmla="*/ 4274 h 325076"/>
                  <a:gd name="connsiteX5" fmla="*/ 0 w 205073"/>
                  <a:gd name="connsiteY5" fmla="*/ 4274 h 325076"/>
                  <a:gd name="connsiteX6" fmla="*/ 0 w 205073"/>
                  <a:gd name="connsiteY6" fmla="*/ 325076 h 325076"/>
                  <a:gd name="connsiteX7" fmla="*/ 52102 w 205073"/>
                  <a:gd name="connsiteY7" fmla="*/ 325076 h 325076"/>
                  <a:gd name="connsiteX8" fmla="*/ 52102 w 205073"/>
                  <a:gd name="connsiteY8" fmla="*/ 234779 h 325076"/>
                  <a:gd name="connsiteX9" fmla="*/ 51054 w 205073"/>
                  <a:gd name="connsiteY9" fmla="*/ 217539 h 325076"/>
                  <a:gd name="connsiteX10" fmla="*/ 48768 w 205073"/>
                  <a:gd name="connsiteY10" fmla="*/ 200775 h 325076"/>
                  <a:gd name="connsiteX11" fmla="*/ 52102 w 205073"/>
                  <a:gd name="connsiteY11" fmla="*/ 200775 h 325076"/>
                  <a:gd name="connsiteX12" fmla="*/ 76486 w 205073"/>
                  <a:gd name="connsiteY12" fmla="*/ 221635 h 325076"/>
                  <a:gd name="connsiteX13" fmla="*/ 116586 w 205073"/>
                  <a:gd name="connsiteY13" fmla="*/ 230684 h 325076"/>
                  <a:gd name="connsiteX14" fmla="*/ 180404 w 205073"/>
                  <a:gd name="connsiteY14" fmla="*/ 201347 h 325076"/>
                  <a:gd name="connsiteX15" fmla="*/ 205074 w 205073"/>
                  <a:gd name="connsiteY15" fmla="*/ 115050 h 325076"/>
                  <a:gd name="connsiteX16" fmla="*/ 181070 w 205073"/>
                  <a:gd name="connsiteY16" fmla="*/ 29135 h 325076"/>
                  <a:gd name="connsiteX17" fmla="*/ 117824 w 205073"/>
                  <a:gd name="connsiteY17" fmla="*/ 179 h 325076"/>
                  <a:gd name="connsiteX18" fmla="*/ 139922 w 205073"/>
                  <a:gd name="connsiteY18" fmla="*/ 168200 h 325076"/>
                  <a:gd name="connsiteX19" fmla="*/ 103823 w 205073"/>
                  <a:gd name="connsiteY19" fmla="*/ 188107 h 325076"/>
                  <a:gd name="connsiteX20" fmla="*/ 63151 w 205073"/>
                  <a:gd name="connsiteY20" fmla="*/ 169057 h 325076"/>
                  <a:gd name="connsiteX21" fmla="*/ 52102 w 205073"/>
                  <a:gd name="connsiteY21" fmla="*/ 114383 h 325076"/>
                  <a:gd name="connsiteX22" fmla="*/ 52102 w 205073"/>
                  <a:gd name="connsiteY22" fmla="*/ 108002 h 325076"/>
                  <a:gd name="connsiteX23" fmla="*/ 63913 w 205073"/>
                  <a:gd name="connsiteY23" fmla="*/ 58376 h 325076"/>
                  <a:gd name="connsiteX24" fmla="*/ 102966 w 205073"/>
                  <a:gd name="connsiteY24" fmla="*/ 41993 h 325076"/>
                  <a:gd name="connsiteX25" fmla="*/ 102966 w 205073"/>
                  <a:gd name="connsiteY25" fmla="*/ 41993 h 325076"/>
                  <a:gd name="connsiteX26" fmla="*/ 139827 w 205073"/>
                  <a:gd name="connsiteY26" fmla="*/ 60567 h 325076"/>
                  <a:gd name="connsiteX27" fmla="*/ 151638 w 205073"/>
                  <a:gd name="connsiteY27" fmla="*/ 113907 h 325076"/>
                  <a:gd name="connsiteX28" fmla="*/ 139827 w 205073"/>
                  <a:gd name="connsiteY28" fmla="*/ 168200 h 325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205073" h="325076">
                    <a:moveTo>
                      <a:pt x="117824" y="83"/>
                    </a:moveTo>
                    <a:cubicBezTo>
                      <a:pt x="103442" y="-583"/>
                      <a:pt x="89249" y="2750"/>
                      <a:pt x="76867" y="9989"/>
                    </a:cubicBezTo>
                    <a:cubicBezTo>
                      <a:pt x="67056" y="16181"/>
                      <a:pt x="58579" y="24277"/>
                      <a:pt x="52102" y="33802"/>
                    </a:cubicBezTo>
                    <a:lnTo>
                      <a:pt x="49530" y="33802"/>
                    </a:lnTo>
                    <a:lnTo>
                      <a:pt x="42196" y="4274"/>
                    </a:lnTo>
                    <a:lnTo>
                      <a:pt x="0" y="4274"/>
                    </a:lnTo>
                    <a:lnTo>
                      <a:pt x="0" y="325076"/>
                    </a:lnTo>
                    <a:lnTo>
                      <a:pt x="52102" y="325076"/>
                    </a:lnTo>
                    <a:lnTo>
                      <a:pt x="52102" y="234779"/>
                    </a:lnTo>
                    <a:cubicBezTo>
                      <a:pt x="52102" y="228969"/>
                      <a:pt x="51721" y="223254"/>
                      <a:pt x="51054" y="217539"/>
                    </a:cubicBezTo>
                    <a:cubicBezTo>
                      <a:pt x="50292" y="211538"/>
                      <a:pt x="49530" y="205919"/>
                      <a:pt x="48768" y="200775"/>
                    </a:cubicBezTo>
                    <a:lnTo>
                      <a:pt x="52102" y="200775"/>
                    </a:lnTo>
                    <a:cubicBezTo>
                      <a:pt x="58769" y="209252"/>
                      <a:pt x="67056" y="216396"/>
                      <a:pt x="76486" y="221635"/>
                    </a:cubicBezTo>
                    <a:cubicBezTo>
                      <a:pt x="88773" y="228207"/>
                      <a:pt x="102680" y="231350"/>
                      <a:pt x="116586" y="230684"/>
                    </a:cubicBezTo>
                    <a:cubicBezTo>
                      <a:pt x="141351" y="231350"/>
                      <a:pt x="164973" y="220492"/>
                      <a:pt x="180404" y="201347"/>
                    </a:cubicBezTo>
                    <a:cubicBezTo>
                      <a:pt x="196787" y="181820"/>
                      <a:pt x="205074" y="152960"/>
                      <a:pt x="205074" y="115050"/>
                    </a:cubicBezTo>
                    <a:cubicBezTo>
                      <a:pt x="205074" y="77141"/>
                      <a:pt x="197072" y="48375"/>
                      <a:pt x="181070" y="29135"/>
                    </a:cubicBezTo>
                    <a:cubicBezTo>
                      <a:pt x="165735" y="10085"/>
                      <a:pt x="142304" y="-583"/>
                      <a:pt x="117824" y="179"/>
                    </a:cubicBezTo>
                    <a:close/>
                    <a:moveTo>
                      <a:pt x="139922" y="168200"/>
                    </a:moveTo>
                    <a:cubicBezTo>
                      <a:pt x="132683" y="181154"/>
                      <a:pt x="118682" y="188869"/>
                      <a:pt x="103823" y="188107"/>
                    </a:cubicBezTo>
                    <a:cubicBezTo>
                      <a:pt x="84011" y="188107"/>
                      <a:pt x="70390" y="181725"/>
                      <a:pt x="63151" y="169057"/>
                    </a:cubicBezTo>
                    <a:cubicBezTo>
                      <a:pt x="55817" y="156389"/>
                      <a:pt x="52102" y="138196"/>
                      <a:pt x="52102" y="114383"/>
                    </a:cubicBezTo>
                    <a:lnTo>
                      <a:pt x="52102" y="108002"/>
                    </a:lnTo>
                    <a:cubicBezTo>
                      <a:pt x="52388" y="85904"/>
                      <a:pt x="56388" y="69235"/>
                      <a:pt x="63913" y="58376"/>
                    </a:cubicBezTo>
                    <a:cubicBezTo>
                      <a:pt x="71438" y="47518"/>
                      <a:pt x="84487" y="41993"/>
                      <a:pt x="102966" y="41993"/>
                    </a:cubicBezTo>
                    <a:lnTo>
                      <a:pt x="102966" y="41993"/>
                    </a:lnTo>
                    <a:cubicBezTo>
                      <a:pt x="117729" y="40946"/>
                      <a:pt x="131921" y="48089"/>
                      <a:pt x="139827" y="60567"/>
                    </a:cubicBezTo>
                    <a:cubicBezTo>
                      <a:pt x="147733" y="73140"/>
                      <a:pt x="151638" y="90952"/>
                      <a:pt x="151638" y="113907"/>
                    </a:cubicBezTo>
                    <a:cubicBezTo>
                      <a:pt x="151638" y="136862"/>
                      <a:pt x="147733" y="154960"/>
                      <a:pt x="139827" y="16820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7" name="Полілінія: фігура 146">
                <a:extLst>
                  <a:ext uri="{FF2B5EF4-FFF2-40B4-BE49-F238E27FC236}">
                    <a16:creationId xmlns:a16="http://schemas.microsoft.com/office/drawing/2014/main" id="{95702514-326E-A733-E759-58541C1EA0EE}"/>
                  </a:ext>
                </a:extLst>
              </p:cNvPr>
              <p:cNvSpPr/>
              <p:nvPr userDrawn="1"/>
            </p:nvSpPr>
            <p:spPr>
              <a:xfrm>
                <a:off x="3265233" y="1006780"/>
                <a:ext cx="58236" cy="54542"/>
              </a:xfrm>
              <a:custGeom>
                <a:avLst/>
                <a:gdLst>
                  <a:gd name="connsiteX0" fmla="*/ 29120 w 58236"/>
                  <a:gd name="connsiteY0" fmla="*/ 12 h 54542"/>
                  <a:gd name="connsiteX1" fmla="*/ 8642 w 58236"/>
                  <a:gd name="connsiteY1" fmla="*/ 6013 h 54542"/>
                  <a:gd name="connsiteX2" fmla="*/ 164 w 58236"/>
                  <a:gd name="connsiteY2" fmla="*/ 27158 h 54542"/>
                  <a:gd name="connsiteX3" fmla="*/ 8642 w 58236"/>
                  <a:gd name="connsiteY3" fmla="*/ 48399 h 54542"/>
                  <a:gd name="connsiteX4" fmla="*/ 49313 w 58236"/>
                  <a:gd name="connsiteY4" fmla="*/ 48399 h 54542"/>
                  <a:gd name="connsiteX5" fmla="*/ 58076 w 58236"/>
                  <a:gd name="connsiteY5" fmla="*/ 27158 h 54542"/>
                  <a:gd name="connsiteX6" fmla="*/ 49313 w 58236"/>
                  <a:gd name="connsiteY6" fmla="*/ 6013 h 54542"/>
                  <a:gd name="connsiteX7" fmla="*/ 29120 w 58236"/>
                  <a:gd name="connsiteY7" fmla="*/ 12 h 5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8236" h="54542">
                    <a:moveTo>
                      <a:pt x="29120" y="12"/>
                    </a:moveTo>
                    <a:cubicBezTo>
                      <a:pt x="21786" y="-179"/>
                      <a:pt x="14642" y="1917"/>
                      <a:pt x="8642" y="6013"/>
                    </a:cubicBezTo>
                    <a:cubicBezTo>
                      <a:pt x="2450" y="11251"/>
                      <a:pt x="-788" y="19157"/>
                      <a:pt x="164" y="27158"/>
                    </a:cubicBezTo>
                    <a:cubicBezTo>
                      <a:pt x="-693" y="35254"/>
                      <a:pt x="2450" y="43160"/>
                      <a:pt x="8642" y="48399"/>
                    </a:cubicBezTo>
                    <a:cubicBezTo>
                      <a:pt x="20929" y="56590"/>
                      <a:pt x="37026" y="56590"/>
                      <a:pt x="49313" y="48399"/>
                    </a:cubicBezTo>
                    <a:cubicBezTo>
                      <a:pt x="55695" y="43160"/>
                      <a:pt x="58934" y="35254"/>
                      <a:pt x="58076" y="27158"/>
                    </a:cubicBezTo>
                    <a:cubicBezTo>
                      <a:pt x="59029" y="19062"/>
                      <a:pt x="55695" y="11156"/>
                      <a:pt x="49313" y="6013"/>
                    </a:cubicBezTo>
                    <a:cubicBezTo>
                      <a:pt x="43408" y="1917"/>
                      <a:pt x="36264" y="-83"/>
                      <a:pt x="29120" y="12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  <p:sp>
            <p:nvSpPr>
              <p:cNvPr id="148" name="Полілінія: фігура 147">
                <a:extLst>
                  <a:ext uri="{FF2B5EF4-FFF2-40B4-BE49-F238E27FC236}">
                    <a16:creationId xmlns:a16="http://schemas.microsoft.com/office/drawing/2014/main" id="{31681DDB-3533-9AC2-D59A-A67E5B6DBFCA}"/>
                  </a:ext>
                </a:extLst>
              </p:cNvPr>
              <p:cNvSpPr/>
              <p:nvPr userDrawn="1"/>
            </p:nvSpPr>
            <p:spPr>
              <a:xfrm>
                <a:off x="2751047" y="1088326"/>
                <a:ext cx="192786" cy="230885"/>
              </a:xfrm>
              <a:custGeom>
                <a:avLst/>
                <a:gdLst>
                  <a:gd name="connsiteX0" fmla="*/ 170212 w 192786"/>
                  <a:gd name="connsiteY0" fmla="*/ 19050 h 230885"/>
                  <a:gd name="connsiteX1" fmla="*/ 104299 w 192786"/>
                  <a:gd name="connsiteY1" fmla="*/ 0 h 230885"/>
                  <a:gd name="connsiteX2" fmla="*/ 60293 w 192786"/>
                  <a:gd name="connsiteY2" fmla="*/ 5239 h 230885"/>
                  <a:gd name="connsiteX3" fmla="*/ 22479 w 192786"/>
                  <a:gd name="connsiteY3" fmla="*/ 19145 h 230885"/>
                  <a:gd name="connsiteX4" fmla="*/ 39053 w 192786"/>
                  <a:gd name="connsiteY4" fmla="*/ 55245 h 230885"/>
                  <a:gd name="connsiteX5" fmla="*/ 69818 w 192786"/>
                  <a:gd name="connsiteY5" fmla="*/ 43529 h 230885"/>
                  <a:gd name="connsiteX6" fmla="*/ 102299 w 192786"/>
                  <a:gd name="connsiteY6" fmla="*/ 38862 h 230885"/>
                  <a:gd name="connsiteX7" fmla="*/ 131159 w 192786"/>
                  <a:gd name="connsiteY7" fmla="*/ 47911 h 230885"/>
                  <a:gd name="connsiteX8" fmla="*/ 141542 w 192786"/>
                  <a:gd name="connsiteY8" fmla="*/ 78296 h 230885"/>
                  <a:gd name="connsiteX9" fmla="*/ 141542 w 192786"/>
                  <a:gd name="connsiteY9" fmla="*/ 89821 h 230885"/>
                  <a:gd name="connsiteX10" fmla="*/ 102679 w 192786"/>
                  <a:gd name="connsiteY10" fmla="*/ 91059 h 230885"/>
                  <a:gd name="connsiteX11" fmla="*/ 25622 w 192786"/>
                  <a:gd name="connsiteY11" fmla="*/ 110109 h 230885"/>
                  <a:gd name="connsiteX12" fmla="*/ 0 w 192786"/>
                  <a:gd name="connsiteY12" fmla="*/ 161830 h 230885"/>
                  <a:gd name="connsiteX13" fmla="*/ 19908 w 192786"/>
                  <a:gd name="connsiteY13" fmla="*/ 213931 h 230885"/>
                  <a:gd name="connsiteX14" fmla="*/ 69914 w 192786"/>
                  <a:gd name="connsiteY14" fmla="*/ 230791 h 230885"/>
                  <a:gd name="connsiteX15" fmla="*/ 113729 w 192786"/>
                  <a:gd name="connsiteY15" fmla="*/ 222314 h 230885"/>
                  <a:gd name="connsiteX16" fmla="*/ 144304 w 192786"/>
                  <a:gd name="connsiteY16" fmla="*/ 195834 h 230885"/>
                  <a:gd name="connsiteX17" fmla="*/ 145637 w 192786"/>
                  <a:gd name="connsiteY17" fmla="*/ 195834 h 230885"/>
                  <a:gd name="connsiteX18" fmla="*/ 156020 w 192786"/>
                  <a:gd name="connsiteY18" fmla="*/ 226600 h 230885"/>
                  <a:gd name="connsiteX19" fmla="*/ 192786 w 192786"/>
                  <a:gd name="connsiteY19" fmla="*/ 226600 h 230885"/>
                  <a:gd name="connsiteX20" fmla="*/ 192786 w 192786"/>
                  <a:gd name="connsiteY20" fmla="*/ 77248 h 230885"/>
                  <a:gd name="connsiteX21" fmla="*/ 170212 w 192786"/>
                  <a:gd name="connsiteY21" fmla="*/ 18955 h 230885"/>
                  <a:gd name="connsiteX22" fmla="*/ 125349 w 192786"/>
                  <a:gd name="connsiteY22" fmla="*/ 178975 h 230885"/>
                  <a:gd name="connsiteX23" fmla="*/ 87059 w 192786"/>
                  <a:gd name="connsiteY23" fmla="*/ 191643 h 230885"/>
                  <a:gd name="connsiteX24" fmla="*/ 62484 w 192786"/>
                  <a:gd name="connsiteY24" fmla="*/ 184880 h 230885"/>
                  <a:gd name="connsiteX25" fmla="*/ 53150 w 192786"/>
                  <a:gd name="connsiteY25" fmla="*/ 162115 h 230885"/>
                  <a:gd name="connsiteX26" fmla="*/ 66389 w 192786"/>
                  <a:gd name="connsiteY26" fmla="*/ 134017 h 230885"/>
                  <a:gd name="connsiteX27" fmla="*/ 113919 w 192786"/>
                  <a:gd name="connsiteY27" fmla="*/ 122301 h 230885"/>
                  <a:gd name="connsiteX28" fmla="*/ 141256 w 192786"/>
                  <a:gd name="connsiteY28" fmla="*/ 121539 h 230885"/>
                  <a:gd name="connsiteX29" fmla="*/ 141256 w 192786"/>
                  <a:gd name="connsiteY29" fmla="*/ 140684 h 230885"/>
                  <a:gd name="connsiteX30" fmla="*/ 125444 w 192786"/>
                  <a:gd name="connsiteY30" fmla="*/ 179070 h 230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</a:cxnLst>
                <a:rect l="l" t="t" r="r" b="b"/>
                <a:pathLst>
                  <a:path w="192786" h="230885">
                    <a:moveTo>
                      <a:pt x="170212" y="19050"/>
                    </a:moveTo>
                    <a:cubicBezTo>
                      <a:pt x="155162" y="6382"/>
                      <a:pt x="133255" y="0"/>
                      <a:pt x="104299" y="0"/>
                    </a:cubicBezTo>
                    <a:cubicBezTo>
                      <a:pt x="89535" y="0"/>
                      <a:pt x="74676" y="1715"/>
                      <a:pt x="60293" y="5239"/>
                    </a:cubicBezTo>
                    <a:cubicBezTo>
                      <a:pt x="47244" y="8477"/>
                      <a:pt x="34481" y="13144"/>
                      <a:pt x="22479" y="19145"/>
                    </a:cubicBezTo>
                    <a:lnTo>
                      <a:pt x="39053" y="55245"/>
                    </a:lnTo>
                    <a:cubicBezTo>
                      <a:pt x="49054" y="50673"/>
                      <a:pt x="59341" y="46768"/>
                      <a:pt x="69818" y="43529"/>
                    </a:cubicBezTo>
                    <a:cubicBezTo>
                      <a:pt x="80391" y="40386"/>
                      <a:pt x="91345" y="38767"/>
                      <a:pt x="102299" y="38862"/>
                    </a:cubicBezTo>
                    <a:cubicBezTo>
                      <a:pt x="112681" y="38290"/>
                      <a:pt x="122968" y="41434"/>
                      <a:pt x="131159" y="47911"/>
                    </a:cubicBezTo>
                    <a:cubicBezTo>
                      <a:pt x="138017" y="53911"/>
                      <a:pt x="141542" y="64103"/>
                      <a:pt x="141542" y="78296"/>
                    </a:cubicBezTo>
                    <a:lnTo>
                      <a:pt x="141542" y="89821"/>
                    </a:lnTo>
                    <a:lnTo>
                      <a:pt x="102679" y="91059"/>
                    </a:lnTo>
                    <a:cubicBezTo>
                      <a:pt x="68294" y="92202"/>
                      <a:pt x="42672" y="98488"/>
                      <a:pt x="25622" y="110109"/>
                    </a:cubicBezTo>
                    <a:cubicBezTo>
                      <a:pt x="8573" y="121634"/>
                      <a:pt x="0" y="138303"/>
                      <a:pt x="0" y="161830"/>
                    </a:cubicBezTo>
                    <a:cubicBezTo>
                      <a:pt x="0" y="185356"/>
                      <a:pt x="6668" y="202692"/>
                      <a:pt x="19908" y="213931"/>
                    </a:cubicBezTo>
                    <a:cubicBezTo>
                      <a:pt x="33909" y="225457"/>
                      <a:pt x="51721" y="231457"/>
                      <a:pt x="69914" y="230791"/>
                    </a:cubicBezTo>
                    <a:cubicBezTo>
                      <a:pt x="84963" y="231457"/>
                      <a:pt x="100013" y="228600"/>
                      <a:pt x="113729" y="222314"/>
                    </a:cubicBezTo>
                    <a:cubicBezTo>
                      <a:pt x="125635" y="215741"/>
                      <a:pt x="136017" y="206693"/>
                      <a:pt x="144304" y="195834"/>
                    </a:cubicBezTo>
                    <a:lnTo>
                      <a:pt x="145637" y="195834"/>
                    </a:lnTo>
                    <a:lnTo>
                      <a:pt x="156020" y="226600"/>
                    </a:lnTo>
                    <a:lnTo>
                      <a:pt x="192786" y="226600"/>
                    </a:lnTo>
                    <a:lnTo>
                      <a:pt x="192786" y="77248"/>
                    </a:lnTo>
                    <a:cubicBezTo>
                      <a:pt x="192786" y="51054"/>
                      <a:pt x="185261" y="31718"/>
                      <a:pt x="170212" y="18955"/>
                    </a:cubicBezTo>
                    <a:close/>
                    <a:moveTo>
                      <a:pt x="125349" y="178975"/>
                    </a:moveTo>
                    <a:cubicBezTo>
                      <a:pt x="114491" y="187643"/>
                      <a:pt x="100870" y="192119"/>
                      <a:pt x="87059" y="191643"/>
                    </a:cubicBezTo>
                    <a:cubicBezTo>
                      <a:pt x="78296" y="192024"/>
                      <a:pt x="69723" y="189738"/>
                      <a:pt x="62484" y="184880"/>
                    </a:cubicBezTo>
                    <a:cubicBezTo>
                      <a:pt x="55721" y="179261"/>
                      <a:pt x="52292" y="170783"/>
                      <a:pt x="53150" y="162115"/>
                    </a:cubicBezTo>
                    <a:cubicBezTo>
                      <a:pt x="52769" y="151162"/>
                      <a:pt x="57626" y="140684"/>
                      <a:pt x="66389" y="134017"/>
                    </a:cubicBezTo>
                    <a:cubicBezTo>
                      <a:pt x="75248" y="127063"/>
                      <a:pt x="91059" y="123063"/>
                      <a:pt x="113919" y="122301"/>
                    </a:cubicBezTo>
                    <a:lnTo>
                      <a:pt x="141256" y="121539"/>
                    </a:lnTo>
                    <a:lnTo>
                      <a:pt x="141256" y="140684"/>
                    </a:lnTo>
                    <a:cubicBezTo>
                      <a:pt x="142208" y="155162"/>
                      <a:pt x="136398" y="169354"/>
                      <a:pt x="125444" y="179070"/>
                    </a:cubicBezTo>
                    <a:close/>
                  </a:path>
                </a:pathLst>
              </a:custGeom>
              <a:solidFill>
                <a:srgbClr val="1B2CC0"/>
              </a:solidFill>
              <a:ln w="9525" cap="flat">
                <a:noFill/>
                <a:prstDash val="solid"/>
                <a:miter/>
              </a:ln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676135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7" r:id="rId3"/>
    <p:sldLayoutId id="2147483665" r:id="rId4"/>
    <p:sldLayoutId id="2147483666" r:id="rId5"/>
    <p:sldLayoutId id="2147483652" r:id="rId6"/>
    <p:sldLayoutId id="2147483664" r:id="rId7"/>
    <p:sldLayoutId id="2147483668" r:id="rId8"/>
    <p:sldLayoutId id="2147483669" r:id="rId9"/>
    <p:sldLayoutId id="2147483651" r:id="rId10"/>
    <p:sldLayoutId id="2147483660" r:id="rId11"/>
    <p:sldLayoutId id="2147483661" r:id="rId12"/>
    <p:sldLayoutId id="2147483662" r:id="rId13"/>
    <p:sldLayoutId id="2147483663" r:id="rId14"/>
    <p:sldLayoutId id="2147483654" r:id="rId15"/>
    <p:sldLayoutId id="2147483655" r:id="rId1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5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accent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252000" indent="-252000" algn="l" defTabSz="914400" rtl="0" eaLnBrk="1" latinLnBrk="0" hangingPunct="1">
        <a:lnSpc>
          <a:spcPct val="100000"/>
        </a:lnSpc>
        <a:spcBef>
          <a:spcPts val="600"/>
        </a:spcBef>
        <a:buClr>
          <a:schemeClr val="accent2"/>
        </a:buClr>
        <a:buSzPct val="70000"/>
        <a:buFont typeface="Wingdings 3" panose="05040102010807070707" pitchFamily="18" charset="2"/>
        <a:buChar char="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240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b="1" kern="1200">
          <a:solidFill>
            <a:schemeClr val="accent2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450"/>
        </a:spcBef>
        <a:spcAft>
          <a:spcPts val="450"/>
        </a:spcAft>
        <a:buClr>
          <a:schemeClr val="accent2"/>
        </a:buClr>
        <a:buSzPct val="80000"/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2000" indent="-252000" algn="l" defTabSz="914400" rtl="0" eaLnBrk="1" latinLnBrk="0" hangingPunct="1">
        <a:lnSpc>
          <a:spcPct val="100000"/>
        </a:lnSpc>
        <a:spcBef>
          <a:spcPts val="450"/>
        </a:spcBef>
        <a:buClr>
          <a:schemeClr val="accent2"/>
        </a:buClr>
        <a:buSzPct val="70000"/>
        <a:buFont typeface="Wingdings 3" panose="05040102010807070707" pitchFamily="18" charset="2"/>
        <a:buChar char="u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0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09" userDrawn="1">
          <p15:clr>
            <a:srgbClr val="F26B43"/>
          </p15:clr>
        </p15:guide>
        <p15:guide id="4" pos="7371" userDrawn="1">
          <p15:clr>
            <a:srgbClr val="F26B43"/>
          </p15:clr>
        </p15:guide>
        <p15:guide id="5" orient="horz" pos="309" userDrawn="1">
          <p15:clr>
            <a:srgbClr val="F26B43"/>
          </p15:clr>
        </p15:guide>
        <p15:guide id="6" orient="horz" pos="4011" userDrawn="1">
          <p15:clr>
            <a:srgbClr val="F26B43"/>
          </p15:clr>
        </p15:guide>
        <p15:guide id="7" orient="horz" pos="1508" userDrawn="1">
          <p15:clr>
            <a:srgbClr val="F26B43"/>
          </p15:clr>
        </p15:guide>
        <p15:guide id="8" orient="horz" pos="3702" userDrawn="1">
          <p15:clr>
            <a:srgbClr val="F26B43"/>
          </p15:clr>
        </p15:guide>
        <p15:guide id="9" orient="horz" pos="15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0537" y="3396889"/>
            <a:ext cx="9215437" cy="1071622"/>
          </a:xfrm>
        </p:spPr>
        <p:txBody>
          <a:bodyPr/>
          <a:lstStyle/>
          <a:p>
            <a:r>
              <a:rPr lang="uk-UA" dirty="0"/>
              <a:t>Політика і планування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4160" y="2041094"/>
            <a:ext cx="6164302" cy="811514"/>
          </a:xfrm>
        </p:spPr>
        <p:txBody>
          <a:bodyPr/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Навчальний курс МОП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lang="uk-UA" sz="2400" dirty="0">
                <a:latin typeface="Arial" panose="020B0604020202020204" pitchFamily="34" charset="0"/>
              </a:rPr>
              <a:t>«Розбудова сучасних і ефективних систем інспекції праці»</a:t>
            </a:r>
            <a:endParaRPr lang="en-GB" sz="2400" dirty="0">
              <a:latin typeface="Arial" panose="020B0604020202020204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34" name="Freeform 27"/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" name="Freeform 6"/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" name="Freeform 7"/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8"/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9"/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10"/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11"/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12"/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4"/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5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6"/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7"/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9"/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20"/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29"/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0"/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1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2"/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3"/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4"/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35"/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36"/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7"/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38"/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39"/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0"/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41"/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42"/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0" name="Freeform 43"/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46"/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47"/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22"/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3"/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AutoShape 49"/>
          <p:cNvSpPr>
            <a:spLocks noChangeAspect="1" noChangeArrowheads="1" noTextEdit="1"/>
          </p:cNvSpPr>
          <p:nvPr/>
        </p:nvSpPr>
        <p:spPr bwMode="auto">
          <a:xfrm>
            <a:off x="10129838" y="3519488"/>
            <a:ext cx="657225" cy="208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74" name="Group 73"/>
          <p:cNvGrpSpPr/>
          <p:nvPr/>
        </p:nvGrpSpPr>
        <p:grpSpPr>
          <a:xfrm>
            <a:off x="10993524" y="3770313"/>
            <a:ext cx="676456" cy="2212479"/>
            <a:chOff x="10993524" y="3770313"/>
            <a:chExt cx="676456" cy="2212479"/>
          </a:xfrm>
        </p:grpSpPr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11314113" y="5213351"/>
              <a:ext cx="355867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altLang="en-US" sz="5000" dirty="0">
                  <a:solidFill>
                    <a:srgbClr val="FA3C4B"/>
                  </a:solidFill>
                  <a:cs typeface="Arial" panose="020B0604020202020204" pitchFamily="34" charset="0"/>
                </a:rPr>
                <a:t>3</a:t>
              </a:r>
              <a:endParaRPr kumimoji="0" lang="en-US" altLang="en-US" sz="5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10993524" y="3770313"/>
              <a:ext cx="268202" cy="2162917"/>
              <a:chOff x="10079124" y="3532188"/>
              <a:chExt cx="268202" cy="2162917"/>
            </a:xfrm>
          </p:grpSpPr>
          <p:sp>
            <p:nvSpPr>
              <p:cNvPr id="64" name="TextBox 63"/>
              <p:cNvSpPr txBox="1"/>
              <p:nvPr/>
            </p:nvSpPr>
            <p:spPr>
              <a:xfrm rot="16200000">
                <a:off x="9705104" y="5059475"/>
                <a:ext cx="100965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uk-UA" sz="1100" dirty="0"/>
                  <a:t>Модуль</a:t>
                </a:r>
                <a:endParaRPr lang="en-GB" sz="1100" dirty="0"/>
              </a:p>
            </p:txBody>
          </p:sp>
          <p:sp>
            <p:nvSpPr>
              <p:cNvPr id="63" name="Line 53"/>
              <p:cNvSpPr>
                <a:spLocks noChangeShapeType="1"/>
              </p:cNvSpPr>
              <p:nvPr/>
            </p:nvSpPr>
            <p:spPr bwMode="auto">
              <a:xfrm>
                <a:off x="10347326" y="3532188"/>
                <a:ext cx="0" cy="2060575"/>
              </a:xfrm>
              <a:prstGeom prst="line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0002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olo 12">
            <a:extLst>
              <a:ext uri="{FF2B5EF4-FFF2-40B4-BE49-F238E27FC236}">
                <a16:creationId xmlns:a16="http://schemas.microsoft.com/office/drawing/2014/main" id="{1DAB39C8-3084-1745-8729-BAB5D58F3A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720000"/>
          </a:xfrm>
        </p:spPr>
        <p:txBody>
          <a:bodyPr anchor="t">
            <a:normAutofit/>
          </a:bodyPr>
          <a:lstStyle/>
          <a:p>
            <a:r>
              <a:rPr lang="uk-UA" altLang="en-US" dirty="0"/>
              <a:t>Мета цього модуля</a:t>
            </a:r>
            <a:endParaRPr lang="it-IT" dirty="0"/>
          </a:p>
        </p:txBody>
      </p:sp>
      <p:sp>
        <p:nvSpPr>
          <p:cNvPr id="14" name="Segnaposto contenuto 13">
            <a:extLst>
              <a:ext uri="{FF2B5EF4-FFF2-40B4-BE49-F238E27FC236}">
                <a16:creationId xmlns:a16="http://schemas.microsoft.com/office/drawing/2014/main" id="{7196DE70-2DC8-BD4D-B815-A811B345C4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393950"/>
            <a:ext cx="7773785" cy="3482975"/>
          </a:xfrm>
        </p:spPr>
        <p:txBody>
          <a:bodyPr>
            <a:normAutofit/>
          </a:bodyPr>
          <a:lstStyle/>
          <a:p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Ознайомити учасників із процесом розроблення політики в галузі інспекції праці та планування, моніторингу, контролю й оцінювання діяльності служби інспекції праці</a:t>
            </a:r>
          </a:p>
          <a:p>
            <a:endParaRPr lang="uk-UA" sz="2400" b="0" dirty="0">
              <a:solidFill>
                <a:schemeClr val="tx1"/>
              </a:solidFill>
            </a:endParaRPr>
          </a:p>
          <a:p>
            <a:endParaRPr lang="it-IT" sz="2400" b="0" dirty="0">
              <a:solidFill>
                <a:schemeClr val="tx1"/>
              </a:solidFill>
            </a:endParaRPr>
          </a:p>
        </p:txBody>
      </p:sp>
      <p:sp>
        <p:nvSpPr>
          <p:cNvPr id="20" name="Slide Number Placeholder 3">
            <a:extLst>
              <a:ext uri="{FF2B5EF4-FFF2-40B4-BE49-F238E27FC236}">
                <a16:creationId xmlns:a16="http://schemas.microsoft.com/office/drawing/2014/main" id="{81C34AA2-4B52-45AE-ADBB-A743BFD62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61462" y="432000"/>
            <a:ext cx="540000" cy="288000"/>
          </a:xfrm>
        </p:spPr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2</a:t>
            </a:fld>
            <a:endParaRPr lang="en-GB"/>
          </a:p>
        </p:txBody>
      </p:sp>
      <p:sp>
        <p:nvSpPr>
          <p:cNvPr id="19" name="Right Triangle 7">
            <a:extLst>
              <a:ext uri="{FF2B5EF4-FFF2-40B4-BE49-F238E27FC236}">
                <a16:creationId xmlns:a16="http://schemas.microsoft.com/office/drawing/2014/main" id="{E426DCDC-F9EA-5C4A-BC52-76800AD1F3DC}"/>
              </a:ext>
            </a:extLst>
          </p:cNvPr>
          <p:cNvSpPr/>
          <p:nvPr/>
        </p:nvSpPr>
        <p:spPr>
          <a:xfrm flipH="1">
            <a:off x="5745368" y="3259981"/>
            <a:ext cx="6446632" cy="3598019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64581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Завдання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</a:rPr>
              <a:t>О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писати потребу в ухваленні політики в галузі інспекції праці, її призначення і зміст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Вивчити основні аспекти, що визначають методику інспектування, і обговорити їхні переваги та недоліки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Висвітлити важливість, порядок і головні фактори належного планування у службі інспекції праці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Пояснити роль моніторингу, контролю й оцінювання інспекції праці для покращення її результативності в майбутньому, а також процес звітування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940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altLang="en-US" dirty="0"/>
              <a:t>Зміст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313709"/>
            <a:ext cx="11210924" cy="3937289"/>
          </a:xfrm>
        </p:spPr>
        <p:txBody>
          <a:bodyPr/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Розроблення політики в галузі інспекції праці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Визначення підходу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Оперативне планування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Моніторинг, оцінювання і звітність</a:t>
            </a:r>
            <a:endParaRPr lang="en-US" sz="20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440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Розроблення політики в галузі інспекції праці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idx="1"/>
          </p:nvPr>
        </p:nvSpPr>
        <p:spPr>
          <a:xfrm>
            <a:off x="490538" y="2143195"/>
            <a:ext cx="11210924" cy="3291610"/>
          </a:xfrm>
        </p:spPr>
        <p:txBody>
          <a:bodyPr/>
          <a:lstStyle/>
          <a:p>
            <a:pPr marL="0" lvl="2" indent="0">
              <a:buNone/>
            </a:pPr>
            <a:r>
              <a:rPr lang="uk-UA" sz="2000" b="1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Політика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– це конкретний, цілеспрямований порядок дій, </a:t>
            </a:r>
            <a:r>
              <a:rPr lang="uk-UA" sz="2000" dirty="0">
                <a:solidFill>
                  <a:schemeClr val="accent1">
                    <a:lumMod val="50000"/>
                  </a:schemeClr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прийнятий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державним органом для того, щоб забезпечити виконання свого мандата</a:t>
            </a:r>
            <a:endParaRPr lang="en-US" sz="2400" dirty="0"/>
          </a:p>
          <a:p>
            <a:pPr marL="0" lvl="2" indent="0">
              <a:buNone/>
            </a:pPr>
            <a:endParaRPr lang="en-US" sz="2000" dirty="0"/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Відкритість і прозорість</a:t>
            </a:r>
            <a:endParaRPr lang="en-US" sz="2000" dirty="0"/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Вплив міжнародних трудових норм і загальнонаціональної політики в цілому</a:t>
            </a:r>
            <a:endParaRPr lang="en-US" sz="2000" dirty="0"/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Консультації </a:t>
            </a:r>
            <a:r>
              <a:rPr lang="uk-UA" sz="2000"/>
              <a:t>та співпраця </a:t>
            </a:r>
            <a:r>
              <a:rPr lang="uk-UA" sz="2000" dirty="0"/>
              <a:t>із соціальними партнерами</a:t>
            </a:r>
            <a:endParaRPr lang="en-US" sz="2000" dirty="0"/>
          </a:p>
          <a:p>
            <a:pPr lvl="2">
              <a:spcBef>
                <a:spcPts val="1200"/>
              </a:spcBef>
              <a:spcAft>
                <a:spcPts val="1200"/>
              </a:spcAft>
            </a:pPr>
            <a:r>
              <a:rPr lang="uk-UA" sz="2000" dirty="0"/>
              <a:t>Поширення серед усіх носіїв обов’язків та інших ключових зацікавлених сторін</a:t>
            </a:r>
            <a:endParaRPr lang="en-US" sz="1600" dirty="0"/>
          </a:p>
          <a:p>
            <a:pPr lvl="2"/>
            <a:endParaRPr lang="en-GB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543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zh-CN" dirty="0">
                <a:ea typeface="宋体" panose="02010600030101010101" pitchFamily="2" charset="-122"/>
              </a:rPr>
              <a:t>1. </a:t>
            </a:r>
            <a:r>
              <a:rPr lang="uk-UA" altLang="zh-CN" dirty="0">
                <a:ea typeface="宋体" panose="02010600030101010101" pitchFamily="2" charset="-122"/>
              </a:rPr>
              <a:t>Розроблення політики в галузі інспекції праці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Принципи ефективного інспектування</a:t>
            </a:r>
            <a:endParaRPr lang="it-IT" sz="2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7D6C63-74F0-C14B-974A-45F6C892A45D}"/>
              </a:ext>
            </a:extLst>
          </p:cNvPr>
          <p:cNvSpPr txBox="1">
            <a:spLocks/>
          </p:cNvSpPr>
          <p:nvPr/>
        </p:nvSpPr>
        <p:spPr>
          <a:xfrm>
            <a:off x="490538" y="2360141"/>
            <a:ext cx="11210924" cy="38908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Незалежність і неупередженість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Чесність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Конфіденційність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Достатні повноваження за законом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Ясність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Свобода дій</a:t>
            </a:r>
            <a:endParaRPr lang="en-US" sz="2000" dirty="0"/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Соціальний діалог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220960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627D6C63-74F0-C14B-974A-45F6C892A45D}"/>
              </a:ext>
            </a:extLst>
          </p:cNvPr>
          <p:cNvSpPr txBox="1">
            <a:spLocks/>
          </p:cNvSpPr>
          <p:nvPr/>
        </p:nvSpPr>
        <p:spPr>
          <a:xfrm>
            <a:off x="490538" y="2063577"/>
            <a:ext cx="11210924" cy="418742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Питання, які слід розглянути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Формати політики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Підхід, орієнтований на санкції, і підхід, орієнтований на додержання законодавства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Надання консультацій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Випереджувальне та </a:t>
            </a:r>
            <a:r>
              <a:rPr lang="uk-UA" sz="2000" dirty="0" err="1"/>
              <a:t>реагувальне</a:t>
            </a:r>
            <a:r>
              <a:rPr lang="uk-UA" sz="2000" dirty="0"/>
              <a:t> інспектування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Періодичність інспектування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Пріоритети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Свобода дій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Узгодженість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770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Питання, які слід розглянути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Організація й управління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Інспекційна та правозастосовна робота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Кадрові питання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828003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Організація і управління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Структури для консультацій та ухвалення </a:t>
            </a:r>
            <a:r>
              <a:rPr lang="ru-RU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політики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, наприклад із соціальними партнерами в межах тристоронніх органів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Поточні національні пріоритети та цілі в галузі інспекції праці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Поточні національні інспекційні кампанії та програми (у таких сферах, як нелегальна зайнятість, безпека та здоров’я на роботі, дитяча праця і примусова праця)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Порядок моніторингу й оцінювання процесу інспектування та інших заходів втручання для забезпечення максимальної ефективності й дієвості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Заходи із забезпечення послідовності, справедливості, прозорості та підзвітності інспекції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187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5714319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Інспекційна та правозастосовна робота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Критерії відбору для випереджувальних і </a:t>
            </a:r>
            <a:r>
              <a:rPr lang="uk-UA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реагувальних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інспекційних відвідувань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Баланс між інформуванням, консультаціями та правозастосуванням під час інспекційних відвідувань (наприклад, чи зосереджується служба інспекції майже повністю на правозастосуванні, через що роботодавцям доводиться отримувати інформацію та поради з інших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джерел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)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Правозастосовна політика: к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оли і за яких обставин інспектори можуть вдаватися до офіційних правозастосовних дій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Порядок надання технічної та фахової підтримки інспекторам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Інші види інспекційної діяльності (як-от освіта, професійна підготовка,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інформаційно-роз’яснювальна робота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чи інша діяльність із підвищення рівня обізнаності)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006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Кадрові питання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Розподіл ресурсів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між</a:t>
            </a: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інспекційною, управлінською та підтримувальною функціями, включно з утриманням офісу та транспортною службою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Політика набору та підготовки кадрів </a:t>
            </a:r>
            <a:endParaRPr lang="en-US" sz="20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Заходи із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забезпечення</a:t>
            </a: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стандартів чесності та етичної поведінки в масштабах усієї організації (вони можуть бути елементом </a:t>
            </a:r>
            <a:r>
              <a:rPr lang="uk-UA" sz="18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загальноурядової</a:t>
            </a:r>
            <a:r>
              <a:rPr lang="uk-UA" sz="18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ініціативи)</a:t>
            </a:r>
            <a:endParaRPr lang="en-US" sz="2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50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Формати політики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Національна політика в галузі інспекції праці може бути представлена у різних форматах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Більш політично чутливі питання можна висвітлювати в програмних заявах, які оприлюднюються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Менш чутливі </a:t>
            </a: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політичні 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питання можна охоплювати у внутрішніх інструкціях і наказах та іншими засобами. Їх також можна оприлюднювати для населення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7135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Завдання інспекції праці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471351"/>
            <a:ext cx="11210924" cy="3954163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b="1" dirty="0"/>
              <a:t>Заохочування додержання законодавства</a:t>
            </a:r>
            <a:endParaRPr lang="en-US" sz="2000" b="1" dirty="0"/>
          </a:p>
          <a:p>
            <a:pPr lvl="2">
              <a:spcAft>
                <a:spcPts val="600"/>
              </a:spcAft>
            </a:pPr>
            <a:r>
              <a:rPr lang="uk-UA" sz="2000" dirty="0"/>
              <a:t>Інформування і консультації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Усні попередження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Приписи про усунення недоліків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Приписи про заборону або «накази про зупинення»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Скасування дозволів на діяльність або внесення змін до умов ліцензій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Офіційні попередження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Адміністративні штрафи або штрафи на місці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Судове переслідування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39209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849179"/>
            <a:ext cx="4780709" cy="768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Підхід, орієнтований на санкції, </a:t>
            </a:r>
            <a:br>
              <a:rPr lang="uk-UA" altLang="en-US" sz="2200" dirty="0"/>
            </a:br>
            <a:r>
              <a:rPr lang="uk-UA" altLang="en-US" sz="2200" dirty="0"/>
              <a:t>і підхід, орієнтований на додержання законодавства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468" y="3048000"/>
            <a:ext cx="4699300" cy="3144432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Підхід, орієнтований на санкції: пошук недоліків і накладення передбачених санкцій за порушення норм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Підхід, орієнтований на додержання законодавства: сприяння додержанню законодавства переважно шляхом переконування і впливу, але з реальною загрозою санкцій</a:t>
            </a:r>
            <a:endParaRPr lang="en-US" sz="2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A15100-FA34-628A-342E-098F4BB4CD4C}"/>
              </a:ext>
            </a:extLst>
          </p:cNvPr>
          <p:cNvSpPr txBox="1"/>
          <p:nvPr/>
        </p:nvSpPr>
        <p:spPr>
          <a:xfrm>
            <a:off x="6096000" y="5590335"/>
            <a:ext cx="53187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1400" dirty="0"/>
              <a:t>Модель піраміди забезпечення додержання законодавства</a:t>
            </a:r>
          </a:p>
          <a:p>
            <a:pPr algn="ctr"/>
            <a:r>
              <a:rPr lang="en-US" sz="1400" dirty="0"/>
              <a:t>(</a:t>
            </a:r>
            <a:r>
              <a:rPr lang="en-US" sz="1400" dirty="0" err="1"/>
              <a:t>Avres</a:t>
            </a:r>
            <a:r>
              <a:rPr lang="en-US" sz="1400" dirty="0"/>
              <a:t> and Braithwaite. 1992)</a:t>
            </a:r>
            <a:endParaRPr lang="LID4096" sz="1400" dirty="0"/>
          </a:p>
        </p:txBody>
      </p:sp>
      <p:grpSp>
        <p:nvGrpSpPr>
          <p:cNvPr id="20" name="Групувати 19">
            <a:extLst>
              <a:ext uri="{FF2B5EF4-FFF2-40B4-BE49-F238E27FC236}">
                <a16:creationId xmlns:a16="http://schemas.microsoft.com/office/drawing/2014/main" id="{FBB63A53-6665-B7D6-4AA9-92777261CAD5}"/>
              </a:ext>
            </a:extLst>
          </p:cNvPr>
          <p:cNvGrpSpPr/>
          <p:nvPr/>
        </p:nvGrpSpPr>
        <p:grpSpPr>
          <a:xfrm>
            <a:off x="6308234" y="1344215"/>
            <a:ext cx="5106526" cy="4066701"/>
            <a:chOff x="4610100" y="2143125"/>
            <a:chExt cx="2971800" cy="2571749"/>
          </a:xfrm>
        </p:grpSpPr>
        <p:sp>
          <p:nvSpPr>
            <p:cNvPr id="14" name="Полілінія: фігура 13">
              <a:extLst>
                <a:ext uri="{FF2B5EF4-FFF2-40B4-BE49-F238E27FC236}">
                  <a16:creationId xmlns:a16="http://schemas.microsoft.com/office/drawing/2014/main" id="{8F85C716-916E-D090-1216-D640A1F035A9}"/>
                </a:ext>
              </a:extLst>
            </p:cNvPr>
            <p:cNvSpPr/>
            <p:nvPr/>
          </p:nvSpPr>
          <p:spPr>
            <a:xfrm>
              <a:off x="4610100" y="4368926"/>
              <a:ext cx="2971800" cy="345948"/>
            </a:xfrm>
            <a:custGeom>
              <a:avLst/>
              <a:gdLst>
                <a:gd name="connsiteX0" fmla="*/ 0 w 2971800"/>
                <a:gd name="connsiteY0" fmla="*/ 345948 h 345948"/>
                <a:gd name="connsiteX1" fmla="*/ 2971800 w 2971800"/>
                <a:gd name="connsiteY1" fmla="*/ 345948 h 345948"/>
                <a:gd name="connsiteX2" fmla="*/ 2771966 w 2971800"/>
                <a:gd name="connsiteY2" fmla="*/ 0 h 345948"/>
                <a:gd name="connsiteX3" fmla="*/ 199835 w 2971800"/>
                <a:gd name="connsiteY3" fmla="*/ 0 h 345948"/>
                <a:gd name="connsiteX4" fmla="*/ 0 w 2971800"/>
                <a:gd name="connsiteY4" fmla="*/ 345948 h 34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71800" h="345948">
                  <a:moveTo>
                    <a:pt x="0" y="345948"/>
                  </a:moveTo>
                  <a:lnTo>
                    <a:pt x="2971800" y="345948"/>
                  </a:lnTo>
                  <a:lnTo>
                    <a:pt x="2771966" y="0"/>
                  </a:lnTo>
                  <a:lnTo>
                    <a:pt x="199835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22004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Переконування</a:t>
              </a:r>
              <a:endParaRPr lang="LID4096" sz="1000" dirty="0"/>
            </a:p>
          </p:txBody>
        </p:sp>
        <p:sp>
          <p:nvSpPr>
            <p:cNvPr id="15" name="Полілінія: фігура 14">
              <a:extLst>
                <a:ext uri="{FF2B5EF4-FFF2-40B4-BE49-F238E27FC236}">
                  <a16:creationId xmlns:a16="http://schemas.microsoft.com/office/drawing/2014/main" id="{F40288F6-7025-E0F7-2BFA-736DFB9091ED}"/>
                </a:ext>
              </a:extLst>
            </p:cNvPr>
            <p:cNvSpPr/>
            <p:nvPr/>
          </p:nvSpPr>
          <p:spPr>
            <a:xfrm>
              <a:off x="4834318" y="3980783"/>
              <a:ext cx="2523362" cy="345948"/>
            </a:xfrm>
            <a:custGeom>
              <a:avLst/>
              <a:gdLst>
                <a:gd name="connsiteX0" fmla="*/ 0 w 2523362"/>
                <a:gd name="connsiteY0" fmla="*/ 345948 h 345948"/>
                <a:gd name="connsiteX1" fmla="*/ 2523363 w 2523362"/>
                <a:gd name="connsiteY1" fmla="*/ 345948 h 345948"/>
                <a:gd name="connsiteX2" fmla="*/ 2323433 w 2523362"/>
                <a:gd name="connsiteY2" fmla="*/ 0 h 345948"/>
                <a:gd name="connsiteX3" fmla="*/ 199930 w 2523362"/>
                <a:gd name="connsiteY3" fmla="*/ 0 h 345948"/>
                <a:gd name="connsiteX4" fmla="*/ 0 w 2523362"/>
                <a:gd name="connsiteY4" fmla="*/ 345948 h 345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23362" h="345948">
                  <a:moveTo>
                    <a:pt x="0" y="345948"/>
                  </a:moveTo>
                  <a:lnTo>
                    <a:pt x="2523363" y="345948"/>
                  </a:lnTo>
                  <a:lnTo>
                    <a:pt x="2323433" y="0"/>
                  </a:lnTo>
                  <a:lnTo>
                    <a:pt x="19993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1D2C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Лист-попередження</a:t>
              </a:r>
              <a:endParaRPr lang="LID4096" sz="1000" dirty="0"/>
            </a:p>
          </p:txBody>
        </p:sp>
        <p:sp>
          <p:nvSpPr>
            <p:cNvPr id="16" name="Полілінія: фігура 15">
              <a:extLst>
                <a:ext uri="{FF2B5EF4-FFF2-40B4-BE49-F238E27FC236}">
                  <a16:creationId xmlns:a16="http://schemas.microsoft.com/office/drawing/2014/main" id="{F7C6655A-0132-821D-177D-0F6E48979B85}"/>
                </a:ext>
              </a:extLst>
            </p:cNvPr>
            <p:cNvSpPr/>
            <p:nvPr/>
          </p:nvSpPr>
          <p:spPr>
            <a:xfrm>
              <a:off x="5058632" y="3592734"/>
              <a:ext cx="2074735" cy="345947"/>
            </a:xfrm>
            <a:custGeom>
              <a:avLst/>
              <a:gdLst>
                <a:gd name="connsiteX0" fmla="*/ 0 w 2074735"/>
                <a:gd name="connsiteY0" fmla="*/ 345948 h 345947"/>
                <a:gd name="connsiteX1" fmla="*/ 2074736 w 2074735"/>
                <a:gd name="connsiteY1" fmla="*/ 345948 h 345947"/>
                <a:gd name="connsiteX2" fmla="*/ 1874901 w 2074735"/>
                <a:gd name="connsiteY2" fmla="*/ 0 h 345947"/>
                <a:gd name="connsiteX3" fmla="*/ 199835 w 2074735"/>
                <a:gd name="connsiteY3" fmla="*/ 0 h 345947"/>
                <a:gd name="connsiteX4" fmla="*/ 0 w 2074735"/>
                <a:gd name="connsiteY4" fmla="*/ 345948 h 34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4735" h="345947">
                  <a:moveTo>
                    <a:pt x="0" y="345948"/>
                  </a:moveTo>
                  <a:lnTo>
                    <a:pt x="2074736" y="345948"/>
                  </a:lnTo>
                  <a:lnTo>
                    <a:pt x="1874901" y="0"/>
                  </a:lnTo>
                  <a:lnTo>
                    <a:pt x="199835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04D1D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uk-UA" sz="1000" dirty="0">
                  <a:solidFill>
                    <a:schemeClr val="tx2"/>
                  </a:solidFill>
                </a:rPr>
                <a:t>Цивільно-правова санкція</a:t>
              </a:r>
              <a:endParaRPr lang="LID4096" sz="1000" dirty="0">
                <a:solidFill>
                  <a:schemeClr val="tx2"/>
                </a:solidFill>
              </a:endParaRPr>
            </a:p>
          </p:txBody>
        </p:sp>
        <p:sp>
          <p:nvSpPr>
            <p:cNvPr id="17" name="Полілінія: фігура 16">
              <a:extLst>
                <a:ext uri="{FF2B5EF4-FFF2-40B4-BE49-F238E27FC236}">
                  <a16:creationId xmlns:a16="http://schemas.microsoft.com/office/drawing/2014/main" id="{C41D2F2E-8C9E-B93F-EA88-2A13209E85B0}"/>
                </a:ext>
              </a:extLst>
            </p:cNvPr>
            <p:cNvSpPr/>
            <p:nvPr/>
          </p:nvSpPr>
          <p:spPr>
            <a:xfrm>
              <a:off x="5282850" y="3204591"/>
              <a:ext cx="1626298" cy="345947"/>
            </a:xfrm>
            <a:custGeom>
              <a:avLst/>
              <a:gdLst>
                <a:gd name="connsiteX0" fmla="*/ 0 w 1626298"/>
                <a:gd name="connsiteY0" fmla="*/ 345948 h 345947"/>
                <a:gd name="connsiteX1" fmla="*/ 1626299 w 1626298"/>
                <a:gd name="connsiteY1" fmla="*/ 345948 h 345947"/>
                <a:gd name="connsiteX2" fmla="*/ 1426464 w 1626298"/>
                <a:gd name="connsiteY2" fmla="*/ 0 h 345947"/>
                <a:gd name="connsiteX3" fmla="*/ 199835 w 1626298"/>
                <a:gd name="connsiteY3" fmla="*/ 0 h 345947"/>
                <a:gd name="connsiteX4" fmla="*/ 0 w 1626298"/>
                <a:gd name="connsiteY4" fmla="*/ 345948 h 34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6298" h="345947">
                  <a:moveTo>
                    <a:pt x="0" y="345948"/>
                  </a:moveTo>
                  <a:lnTo>
                    <a:pt x="1626299" y="345948"/>
                  </a:lnTo>
                  <a:lnTo>
                    <a:pt x="1426464" y="0"/>
                  </a:lnTo>
                  <a:lnTo>
                    <a:pt x="199835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FECC2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uk-UA" sz="1000" dirty="0">
                  <a:solidFill>
                    <a:schemeClr val="tx2"/>
                  </a:solidFill>
                </a:rPr>
                <a:t>Кримінальна санкція</a:t>
              </a:r>
              <a:endParaRPr lang="LID4096" sz="1000" dirty="0">
                <a:solidFill>
                  <a:schemeClr val="tx2"/>
                </a:solidFill>
              </a:endParaRPr>
            </a:p>
          </p:txBody>
        </p:sp>
        <p:sp>
          <p:nvSpPr>
            <p:cNvPr id="18" name="Полілінія: фігура 17">
              <a:extLst>
                <a:ext uri="{FF2B5EF4-FFF2-40B4-BE49-F238E27FC236}">
                  <a16:creationId xmlns:a16="http://schemas.microsoft.com/office/drawing/2014/main" id="{4F9FF682-0CEF-7434-E774-9C1BE94F801D}"/>
                </a:ext>
              </a:extLst>
            </p:cNvPr>
            <p:cNvSpPr/>
            <p:nvPr/>
          </p:nvSpPr>
          <p:spPr>
            <a:xfrm>
              <a:off x="5507069" y="2816447"/>
              <a:ext cx="1177861" cy="345947"/>
            </a:xfrm>
            <a:custGeom>
              <a:avLst/>
              <a:gdLst>
                <a:gd name="connsiteX0" fmla="*/ 0 w 1177861"/>
                <a:gd name="connsiteY0" fmla="*/ 345948 h 345947"/>
                <a:gd name="connsiteX1" fmla="*/ 1177862 w 1177861"/>
                <a:gd name="connsiteY1" fmla="*/ 345948 h 345947"/>
                <a:gd name="connsiteX2" fmla="*/ 977932 w 1177861"/>
                <a:gd name="connsiteY2" fmla="*/ 0 h 345947"/>
                <a:gd name="connsiteX3" fmla="*/ 199930 w 1177861"/>
                <a:gd name="connsiteY3" fmla="*/ 0 h 345947"/>
                <a:gd name="connsiteX4" fmla="*/ 0 w 1177861"/>
                <a:gd name="connsiteY4" fmla="*/ 345948 h 345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7861" h="345947">
                  <a:moveTo>
                    <a:pt x="0" y="345948"/>
                  </a:moveTo>
                  <a:lnTo>
                    <a:pt x="1177862" y="345948"/>
                  </a:lnTo>
                  <a:lnTo>
                    <a:pt x="977932" y="0"/>
                  </a:lnTo>
                  <a:lnTo>
                    <a:pt x="199930" y="0"/>
                  </a:lnTo>
                  <a:lnTo>
                    <a:pt x="0" y="345948"/>
                  </a:lnTo>
                  <a:close/>
                </a:path>
              </a:pathLst>
            </a:custGeom>
            <a:solidFill>
              <a:srgbClr val="F93B4A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Призупинення дії</a:t>
              </a:r>
            </a:p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ліцензії</a:t>
              </a:r>
            </a:p>
          </p:txBody>
        </p:sp>
        <p:sp>
          <p:nvSpPr>
            <p:cNvPr id="19" name="Полілінія: фігура 18">
              <a:extLst>
                <a:ext uri="{FF2B5EF4-FFF2-40B4-BE49-F238E27FC236}">
                  <a16:creationId xmlns:a16="http://schemas.microsoft.com/office/drawing/2014/main" id="{632007A9-98EF-141F-0B98-FF9871FB9C6C}"/>
                </a:ext>
              </a:extLst>
            </p:cNvPr>
            <p:cNvSpPr/>
            <p:nvPr/>
          </p:nvSpPr>
          <p:spPr>
            <a:xfrm>
              <a:off x="5731287" y="2143125"/>
              <a:ext cx="729424" cy="631126"/>
            </a:xfrm>
            <a:custGeom>
              <a:avLst/>
              <a:gdLst>
                <a:gd name="connsiteX0" fmla="*/ 364712 w 729424"/>
                <a:gd name="connsiteY0" fmla="*/ 0 h 631126"/>
                <a:gd name="connsiteX1" fmla="*/ 0 w 729424"/>
                <a:gd name="connsiteY1" fmla="*/ 631127 h 631126"/>
                <a:gd name="connsiteX2" fmla="*/ 729424 w 729424"/>
                <a:gd name="connsiteY2" fmla="*/ 631127 h 631126"/>
                <a:gd name="connsiteX3" fmla="*/ 364712 w 729424"/>
                <a:gd name="connsiteY3" fmla="*/ 0 h 631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424" h="631126">
                  <a:moveTo>
                    <a:pt x="364712" y="0"/>
                  </a:moveTo>
                  <a:lnTo>
                    <a:pt x="0" y="631127"/>
                  </a:lnTo>
                  <a:lnTo>
                    <a:pt x="729424" y="631127"/>
                  </a:lnTo>
                  <a:lnTo>
                    <a:pt x="364712" y="0"/>
                  </a:lnTo>
                  <a:close/>
                </a:path>
              </a:pathLst>
            </a:custGeom>
            <a:solidFill>
              <a:srgbClr val="95095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algn="ctr"/>
              <a:endParaRPr lang="uk-UA" sz="1000" dirty="0">
                <a:solidFill>
                  <a:schemeClr val="bg1"/>
                </a:solidFill>
              </a:endParaRPr>
            </a:p>
            <a:p>
              <a:pPr algn="ctr"/>
              <a:endParaRPr lang="uk-UA" sz="1000" dirty="0">
                <a:solidFill>
                  <a:schemeClr val="bg1"/>
                </a:solidFill>
              </a:endParaRPr>
            </a:p>
            <a:p>
              <a:pPr algn="ctr"/>
              <a:endParaRPr lang="uk-UA" sz="1000" dirty="0">
                <a:solidFill>
                  <a:schemeClr val="bg1"/>
                </a:solidFill>
              </a:endParaRPr>
            </a:p>
            <a:p>
              <a:pPr algn="ctr"/>
              <a:endParaRPr lang="uk-UA" sz="1000" dirty="0">
                <a:solidFill>
                  <a:schemeClr val="bg1"/>
                </a:solidFill>
              </a:endParaRPr>
            </a:p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Відкликання</a:t>
              </a:r>
            </a:p>
            <a:p>
              <a:pPr algn="ctr"/>
              <a:r>
                <a:rPr lang="uk-UA" sz="1000" dirty="0">
                  <a:solidFill>
                    <a:schemeClr val="bg1"/>
                  </a:solidFill>
                </a:rPr>
                <a:t>ліцензії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63480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Інформування і консультації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38" y="2582562"/>
            <a:ext cx="11210924" cy="3668436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Скільки виділяти часу і ресурсів на надання консультацій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Обмін досвідом інспекторів з іншими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Способи надання консультацій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033759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841086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Випереджувальне і </a:t>
            </a:r>
            <a:r>
              <a:rPr lang="uk-UA" altLang="en-US" sz="2200" dirty="0" err="1"/>
              <a:t>реагувальне</a:t>
            </a:r>
            <a:r>
              <a:rPr lang="uk-UA" altLang="en-US" sz="2200" dirty="0"/>
              <a:t> інспектування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b="1" dirty="0"/>
              <a:t>Випереджувальне</a:t>
            </a:r>
            <a:r>
              <a:rPr lang="en-US" sz="2000" b="1" dirty="0"/>
              <a:t> </a:t>
            </a:r>
            <a:r>
              <a:rPr lang="en-US" sz="2000" dirty="0"/>
              <a:t>(</a:t>
            </a:r>
            <a:r>
              <a:rPr lang="uk-UA" sz="2000" dirty="0"/>
              <a:t>профілактичне</a:t>
            </a:r>
            <a:r>
              <a:rPr lang="en-US" sz="2000" dirty="0"/>
              <a:t>) </a:t>
            </a:r>
            <a:r>
              <a:rPr lang="uk-UA" sz="2000" dirty="0"/>
              <a:t>інспектування</a:t>
            </a:r>
            <a:r>
              <a:rPr lang="en-US" sz="2000" dirty="0"/>
              <a:t>:</a:t>
            </a:r>
          </a:p>
          <a:p>
            <a:pPr lvl="2">
              <a:spcAft>
                <a:spcPts val="600"/>
              </a:spcAft>
            </a:pPr>
            <a:r>
              <a:rPr lang="uk-UA" sz="2000" dirty="0"/>
              <a:t>Планова програма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Спеціальні відвідування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Рейди або бліц-перевірки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Контрольні відвідування</a:t>
            </a:r>
            <a:endParaRPr lang="en-US" sz="2000" dirty="0"/>
          </a:p>
          <a:p>
            <a:pPr marL="0" lvl="2" indent="0">
              <a:spcBef>
                <a:spcPts val="1800"/>
              </a:spcBef>
              <a:spcAft>
                <a:spcPts val="600"/>
              </a:spcAft>
              <a:buNone/>
            </a:pPr>
            <a:r>
              <a:rPr lang="uk-UA" sz="2000" b="1" dirty="0" err="1"/>
              <a:t>Реагувальне</a:t>
            </a:r>
            <a:r>
              <a:rPr lang="uk-UA" sz="2000" b="1" dirty="0"/>
              <a:t> </a:t>
            </a:r>
            <a:r>
              <a:rPr lang="uk-UA" sz="2000" dirty="0"/>
              <a:t>інспектування</a:t>
            </a:r>
            <a:r>
              <a:rPr lang="en-US" sz="2000" dirty="0"/>
              <a:t>:</a:t>
            </a:r>
          </a:p>
          <a:p>
            <a:pPr lvl="2">
              <a:spcAft>
                <a:spcPts val="600"/>
              </a:spcAft>
            </a:pPr>
            <a:r>
              <a:rPr lang="uk-UA" sz="2000" dirty="0"/>
              <a:t>Розслідування нещасних випадків і захворювань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Реагування на скарги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969262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536040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Періодичність інспектування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Інспекції на підприємствах проводяться так часто і так ретельно, як це необхідно для забезпечення ефективного застосування відповідних правових норм</a:t>
            </a:r>
            <a:endParaRPr lang="en-US" sz="2400" dirty="0">
              <a:solidFill>
                <a:srgbClr val="FF000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/>
              <a:t>Циклічний метод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З урахуванням загроз (чим сильніша загроза безпеці чи здоров’ю, тим частіше проводиться інспектування)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Беручи до уваги рівень травматизму на підприємствах (інспектуються підприємства, де рівень травматизму перевищує середній рівень по країні для конкретної галузі)</a:t>
            </a:r>
          </a:p>
        </p:txBody>
      </p:sp>
    </p:spTree>
    <p:extLst>
      <p:ext uri="{BB962C8B-B14F-4D97-AF65-F5344CB8AC3E}">
        <p14:creationId xmlns:p14="http://schemas.microsoft.com/office/powerpoint/2010/main" val="26825394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7022370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Міркування щодо розподілу ресурсів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Ретельне планування і відбір пріоритетів для інспектування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Облік роботи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Ширші політичні інтереси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Інтеграція різних національних інспекційних служб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Приватні організації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«Посередники»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Виділення робочого часу на відвідування об’єктів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1525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19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8" y="1974225"/>
            <a:ext cx="8261576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Пріоритети</a:t>
            </a:r>
            <a:r>
              <a:rPr lang="en-GB" altLang="en-US" sz="2200" dirty="0"/>
              <a:t> – </a:t>
            </a:r>
            <a:r>
              <a:rPr lang="uk-UA" altLang="en-US" sz="2200" dirty="0"/>
              <a:t>програми випереджувального інспектування</a:t>
            </a:r>
            <a:endParaRPr lang="it-IT" sz="22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21F60C02-7A2D-8B42-9ACF-BDD97A142879}"/>
              </a:ext>
            </a:extLst>
          </p:cNvPr>
          <p:cNvSpPr txBox="1">
            <a:spLocks/>
          </p:cNvSpPr>
          <p:nvPr/>
        </p:nvSpPr>
        <p:spPr>
          <a:xfrm>
            <a:off x="490538" y="2471351"/>
            <a:ext cx="11210924" cy="37796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Розмір підприємства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Імовірність додержання законодавства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Додержання законодавства в минулому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Управління умовами праці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Конкретні ризики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Нові підприємства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Час, що минув після останнього відвідування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Національні або місцеві програми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713380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7" y="1199260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842449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Пріоритети</a:t>
            </a:r>
            <a:r>
              <a:rPr lang="en-GB" altLang="en-US" sz="2200" dirty="0"/>
              <a:t> – </a:t>
            </a:r>
            <a:r>
              <a:rPr lang="uk-UA" altLang="en-US" sz="2200" dirty="0"/>
              <a:t>види нещасних випадків, які слід відбирати для розслідування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Тяжкість і розмір потенційної або фактичної шкоди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Серйозність потенційного порушення законодавства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Знання результатів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роботи носія обов’язків у сфері безпеки та здоров’я на роботі в минулому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Національні пріоритети правозастосовної діяльності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Практична можливість досягнення результатів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Значущість нещасного випадку в ширшому контексті, зокрема серйозне суспільне занепокоєння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43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Свобода дій в інспекційній роботі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Свобода дій потрібна в таких випадках:</a:t>
            </a:r>
            <a:endParaRPr lang="en-US" sz="2000" dirty="0"/>
          </a:p>
          <a:p>
            <a:pPr marL="492125" lvl="2" indent="-22225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немає відповідних настанов</a:t>
            </a:r>
            <a:endParaRPr lang="en-US" sz="2000" dirty="0"/>
          </a:p>
          <a:p>
            <a:pPr marL="492125" lvl="2" indent="-22225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потрібне додаткове тлумачення</a:t>
            </a:r>
            <a:endParaRPr lang="en-US" sz="2000" dirty="0"/>
          </a:p>
          <a:p>
            <a:pPr marL="492125" lvl="2" indent="-222250">
              <a:spcAft>
                <a:spcPts val="600"/>
              </a:spcAft>
              <a:buFont typeface="Wingdings" pitchFamily="2" charset="2"/>
              <a:buChar char="§"/>
            </a:pPr>
            <a:r>
              <a:rPr lang="uk-UA" sz="2000" dirty="0"/>
              <a:t>відповідні настанови не враховують конкретних обставин належним чином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Проблема: забезпечити, щоб у схожих обставинах усі інспектори вживали схожих заходів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238850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2. </a:t>
            </a:r>
            <a:r>
              <a:rPr lang="uk-UA" altLang="ja-JP" dirty="0"/>
              <a:t>Визначення підходу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22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Узгодженість в інспекційній роботі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Професійна підготовка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Управлінський нагляд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Експертне оцінювання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Письмові настанови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53171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23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6FF175-EE9B-BF45-B466-64541EF6EC6C}"/>
              </a:ext>
            </a:extLst>
          </p:cNvPr>
          <p:cNvSpPr txBox="1">
            <a:spLocks/>
          </p:cNvSpPr>
          <p:nvPr/>
        </p:nvSpPr>
        <p:spPr>
          <a:xfrm>
            <a:off x="490538" y="2248931"/>
            <a:ext cx="11210924" cy="4002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Важливість планування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Стратегічне планування і планування дій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Програми інспекційних відвідувань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Індивідуальні програми роботи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31248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Важливість планування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dirty="0"/>
              <a:t>Планування забезпечує, щоб</a:t>
            </a:r>
            <a:r>
              <a:rPr lang="en-US" sz="2000" dirty="0"/>
              <a:t>:</a:t>
            </a:r>
          </a:p>
          <a:p>
            <a:pPr lvl="2"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національні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та місцеві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пріоритети посідали належне місце 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 програмах роботи окремих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інспекторів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існував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розумний баланс діяльності інспектора в усьому спектрі обов’язків із регулювання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вплив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інспекції максимально посилювався шляхом приділення найбільшої уваги тим підприємствам і темам, які вважаються найважливішими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ресурси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використовувалися якомога ефективніше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959248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Інформація для планування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З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воротний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зв’язок від інспекторів за результатами інспекційних відвідувань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Скарги, нещасні випадки на роботі та професійні захворювання, розслідувані службою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інспекці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ї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Дані </a:t>
            </a:r>
            <a:r>
              <a:rPr lang="en-US" sz="2000" dirty="0" err="1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про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компенсації працівникам і смертельні випадки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Інформація від організацій працівників і національних комітетів із питань праці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Інформація від інших 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державн</a:t>
            </a:r>
            <a:r>
              <a:rPr lang="uk-UA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их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установ і відомств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81105757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Стратегічне планування і планування дій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792628"/>
            <a:ext cx="3707027" cy="2582561"/>
          </a:xfrm>
        </p:spPr>
        <p:txBody>
          <a:bodyPr/>
          <a:lstStyle/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Бачення</a:t>
            </a:r>
            <a:endParaRPr lang="en-US" sz="2000" dirty="0"/>
          </a:p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Цілі</a:t>
            </a:r>
            <a:endParaRPr lang="en-US" sz="2000" dirty="0"/>
          </a:p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Пріоритети</a:t>
            </a:r>
            <a:endParaRPr lang="en-US" sz="2000" dirty="0"/>
          </a:p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Конкретні завдання</a:t>
            </a:r>
            <a:endParaRPr lang="en-US" sz="2000" dirty="0"/>
          </a:p>
          <a:p>
            <a:pPr marL="0" lvl="2" indent="0">
              <a:spcBef>
                <a:spcPts val="500"/>
              </a:spcBef>
              <a:spcAft>
                <a:spcPts val="500"/>
              </a:spcAft>
              <a:buNone/>
            </a:pPr>
            <a:endParaRPr lang="en-US" sz="200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6BE1112-5EA9-4640-AF03-834333F0E434}"/>
              </a:ext>
            </a:extLst>
          </p:cNvPr>
          <p:cNvSpPr txBox="1">
            <a:spLocks/>
          </p:cNvSpPr>
          <p:nvPr/>
        </p:nvSpPr>
        <p:spPr>
          <a:xfrm>
            <a:off x="4411362" y="2792628"/>
            <a:ext cx="4621427" cy="27431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Показники</a:t>
            </a:r>
            <a:endParaRPr lang="en-US" sz="2000" dirty="0"/>
          </a:p>
          <a:p>
            <a:pPr marL="492125" lvl="2" indent="-24606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uk-UA" sz="2000" dirty="0"/>
              <a:t>Базові рівні</a:t>
            </a:r>
            <a:endParaRPr lang="en-US" sz="2000" dirty="0"/>
          </a:p>
          <a:p>
            <a:pPr marL="492125" lvl="2" indent="-24606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uk-UA" sz="2000" dirty="0"/>
              <a:t>Проміжні результати</a:t>
            </a:r>
            <a:endParaRPr lang="en-US" sz="2000" dirty="0"/>
          </a:p>
          <a:p>
            <a:pPr marL="492125" lvl="2" indent="-246063">
              <a:spcBef>
                <a:spcPts val="200"/>
              </a:spcBef>
              <a:spcAft>
                <a:spcPts val="200"/>
              </a:spcAft>
              <a:buFont typeface="Wingdings" pitchFamily="2" charset="2"/>
              <a:buChar char="§"/>
            </a:pPr>
            <a:r>
              <a:rPr lang="uk-UA" sz="2000" dirty="0"/>
              <a:t>Кінцеві результати</a:t>
            </a:r>
            <a:endParaRPr lang="en-US" sz="2000" dirty="0"/>
          </a:p>
          <a:p>
            <a:pPr lvl="2">
              <a:spcBef>
                <a:spcPts val="1700"/>
              </a:spcBef>
              <a:spcAft>
                <a:spcPts val="500"/>
              </a:spcAft>
            </a:pPr>
            <a:r>
              <a:rPr lang="uk-UA" sz="2000" dirty="0"/>
              <a:t>Обов’язки</a:t>
            </a:r>
            <a:endParaRPr lang="en-US" sz="2000" dirty="0"/>
          </a:p>
          <a:p>
            <a:pPr lvl="2">
              <a:spcBef>
                <a:spcPts val="500"/>
              </a:spcBef>
              <a:spcAft>
                <a:spcPts val="500"/>
              </a:spcAft>
            </a:pPr>
            <a:r>
              <a:rPr lang="uk-UA" sz="2000" dirty="0"/>
              <a:t>Людські та фінансові ресурси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714251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Програми інспекційних відвідувань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/>
              <a:t>Чіткі та детальні програми інспекційних відвідувань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Стосуються персоналу центрального апарату інспекції праці (щодо національних планів) і деталізуються регіональними та місцевими керівниками (щодо окружних або місцевих планів)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Плануються у </a:t>
            </a:r>
            <a:r>
              <a:rPr lang="uk-UA" sz="2000" dirty="0" err="1"/>
              <a:t>двонаправленому</a:t>
            </a:r>
            <a:r>
              <a:rPr lang="uk-UA" sz="2000" dirty="0"/>
              <a:t> форматі: здійснюються по висхідній та по низхідній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Мають забезпечити максимальний вплив і досягти якомога значніших покращень за наявних ресурсів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536910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3. </a:t>
            </a:r>
            <a:r>
              <a:rPr lang="uk-UA" altLang="ja-JP" dirty="0"/>
              <a:t>Оперативне планування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Індивідуальні програми роботи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Річний план ділиться на плани роботи окремих інспекторів (хто, що і коли робитиме)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Готуються на основі консультацій з інспекторами, безпосередніми керівниками та колегами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Ураховують інші обов’язки, державні свята, щорічні відпустки та інші періоди відсутності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Певна гнучкість для врахування непередбачених ситуацій та можливих політичних імперативів</a:t>
            </a: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Засіб моніторингу й оцінювання результатів діяльності інспекторів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0876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29</a:t>
            </a:fld>
            <a:endParaRPr lang="en-GB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96FF175-EE9B-BF45-B466-64541EF6EC6C}"/>
              </a:ext>
            </a:extLst>
          </p:cNvPr>
          <p:cNvSpPr txBox="1">
            <a:spLocks/>
          </p:cNvSpPr>
          <p:nvPr/>
        </p:nvSpPr>
        <p:spPr>
          <a:xfrm>
            <a:off x="490538" y="2248931"/>
            <a:ext cx="11210924" cy="4002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Моніторинг і контроль діяльності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Оцінювання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r>
              <a:rPr lang="uk-UA" sz="2000" dirty="0"/>
              <a:t>Звітування про діяльність у сфері інспекції праці</a:t>
            </a:r>
            <a:endParaRPr lang="en-US" sz="2000" dirty="0"/>
          </a:p>
          <a:p>
            <a:pPr marL="457200" lvl="2" indent="-457200">
              <a:spcAft>
                <a:spcPts val="600"/>
              </a:spcAft>
              <a:buSzPct val="100000"/>
              <a:buFont typeface="+mj-lt"/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80126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30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sz="2200" dirty="0"/>
              <a:t>Моніторинг і контроль діяльності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0963593" cy="3781167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Основні управлінські функції для перевірки і спрямовування результатів поточної діяльності з тим, щоб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забезпечити: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latin typeface="Arial" panose="020B0604020202020204" pitchFamily="34" charset="0"/>
                <a:ea typeface="Microsoft Sans Serif" panose="020B0604020202020204" pitchFamily="34" charset="0"/>
              </a:rPr>
              <a:t>провадження діяльності </a:t>
            </a: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згідно з визначеним планом</a:t>
            </a:r>
            <a:endParaRPr lang="en-US" sz="2400" dirty="0"/>
          </a:p>
          <a:p>
            <a:pPr lvl="2">
              <a:spcAft>
                <a:spcPts val="600"/>
              </a:spcAft>
            </a:pPr>
            <a:r>
              <a:rPr lang="uk-UA" sz="2000" dirty="0"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відповідність результатів 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діяльності організації та окремих інспекторів термінам, стандартам і умовам, визначеним у плані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ефективність в досягненні очікуваних результатів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виявлення помилок та відхилень від плану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вжиття заходів для усунення відхилень і запобігання їхньому повторенню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10052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31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</a:t>
            </a:r>
            <a:r>
              <a:rPr lang="en-GB" altLang="en-US" sz="2200" dirty="0"/>
              <a:t>: </a:t>
            </a:r>
            <a:r>
              <a:rPr lang="uk-UA" altLang="en-US" sz="2200" dirty="0"/>
              <a:t>поняття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lvl="2">
              <a:spcAft>
                <a:spcPts val="600"/>
              </a:spcAft>
            </a:pPr>
            <a:r>
              <a:rPr lang="uk-U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Дієвість: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ступінь досягнення цілей та наслідки втручання для цільових груп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Ефективність, зокрема економічна ефективність</a:t>
            </a:r>
            <a:r>
              <a:rPr lang="ru-RU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: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використання виділених ресурсів порівняно з отриманими результатами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b="1" dirty="0">
                <a:solidFill>
                  <a:srgbClr val="002060"/>
                </a:solidFill>
                <a:latin typeface="Arial" panose="020B0604020202020204" pitchFamily="34" charset="0"/>
                <a:ea typeface="Microsoft Sans Serif" panose="020B0604020202020204" pitchFamily="34" charset="0"/>
              </a:rPr>
              <a:t>О</a:t>
            </a:r>
            <a:r>
              <a:rPr lang="uk-U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цінювання результативності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дозволяє визначити продуктивність у досягненні результатів 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впливу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 дозволяє визначити зміни в цільовій групі, які можна віднести на рахунок конкретного втручання, як-от проєкт, програма або політика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Сталість: 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тривалість наслідків після закінчення реалізації заходу втручання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3727961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7" y="141684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32</a:t>
            </a:fld>
            <a:endParaRPr lang="en-GB"/>
          </a:p>
        </p:txBody>
      </p:sp>
      <p:sp>
        <p:nvSpPr>
          <p:cNvPr id="4" name="Segnaposto contenuto 6">
            <a:extLst>
              <a:ext uri="{FF2B5EF4-FFF2-40B4-BE49-F238E27FC236}">
                <a16:creationId xmlns:a16="http://schemas.microsoft.com/office/drawing/2014/main" id="{D2EE8F6A-7AFD-EAD1-9CA8-E02C8A92AA1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</a:t>
            </a:r>
            <a:r>
              <a:rPr lang="en-GB" altLang="en-US" sz="2200" dirty="0"/>
              <a:t>: </a:t>
            </a:r>
            <a:r>
              <a:rPr lang="uk-UA" altLang="en-US" sz="2200" dirty="0"/>
              <a:t>поняття</a:t>
            </a:r>
            <a:endParaRPr lang="it-IT" sz="2200" dirty="0"/>
          </a:p>
        </p:txBody>
      </p:sp>
      <p:grpSp>
        <p:nvGrpSpPr>
          <p:cNvPr id="53" name="Групувати 52">
            <a:extLst>
              <a:ext uri="{FF2B5EF4-FFF2-40B4-BE49-F238E27FC236}">
                <a16:creationId xmlns:a16="http://schemas.microsoft.com/office/drawing/2014/main" id="{FC11679F-4C9A-DBE4-AD67-124263A2E98A}"/>
              </a:ext>
            </a:extLst>
          </p:cNvPr>
          <p:cNvGrpSpPr/>
          <p:nvPr/>
        </p:nvGrpSpPr>
        <p:grpSpPr>
          <a:xfrm>
            <a:off x="2375647" y="2944694"/>
            <a:ext cx="7440706" cy="2898311"/>
            <a:chOff x="2214281" y="3410859"/>
            <a:chExt cx="7440706" cy="2898311"/>
          </a:xfrm>
        </p:grpSpPr>
        <p:grpSp>
          <p:nvGrpSpPr>
            <p:cNvPr id="20" name="Групувати 19">
              <a:extLst>
                <a:ext uri="{FF2B5EF4-FFF2-40B4-BE49-F238E27FC236}">
                  <a16:creationId xmlns:a16="http://schemas.microsoft.com/office/drawing/2014/main" id="{896C1339-C522-5601-99FF-E64E9BD618BA}"/>
                </a:ext>
              </a:extLst>
            </p:cNvPr>
            <p:cNvGrpSpPr/>
            <p:nvPr/>
          </p:nvGrpSpPr>
          <p:grpSpPr>
            <a:xfrm>
              <a:off x="6194610" y="5172699"/>
              <a:ext cx="1470214" cy="1136471"/>
              <a:chOff x="2214281" y="4695459"/>
              <a:chExt cx="1470214" cy="1136471"/>
            </a:xfrm>
          </p:grpSpPr>
          <p:sp>
            <p:nvSpPr>
              <p:cNvPr id="21" name="Прямокутник 20">
                <a:extLst>
                  <a:ext uri="{FF2B5EF4-FFF2-40B4-BE49-F238E27FC236}">
                    <a16:creationId xmlns:a16="http://schemas.microsoft.com/office/drawing/2014/main" id="{91C87F46-6304-C14C-D0FB-CADACD97096F}"/>
                  </a:ext>
                </a:extLst>
              </p:cNvPr>
              <p:cNvSpPr/>
              <p:nvPr/>
            </p:nvSpPr>
            <p:spPr>
              <a:xfrm>
                <a:off x="2214282" y="5473342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</a:t>
                </a:r>
                <a:r>
                  <a:rPr lang="en-US" sz="1400" dirty="0">
                    <a:solidFill>
                      <a:schemeClr val="bg1"/>
                    </a:solidFill>
                  </a:rPr>
                  <a:t>VI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Прямокутник 21">
                <a:extLst>
                  <a:ext uri="{FF2B5EF4-FFF2-40B4-BE49-F238E27FC236}">
                    <a16:creationId xmlns:a16="http://schemas.microsoft.com/office/drawing/2014/main" id="{BAB6D6EF-9ACD-D2AB-7204-6F001563E192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Кінцеві результати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23" name="Групувати 22">
              <a:extLst>
                <a:ext uri="{FF2B5EF4-FFF2-40B4-BE49-F238E27FC236}">
                  <a16:creationId xmlns:a16="http://schemas.microsoft.com/office/drawing/2014/main" id="{2C4D7619-EA03-3334-CBE4-D897E7905D82}"/>
                </a:ext>
              </a:extLst>
            </p:cNvPr>
            <p:cNvGrpSpPr/>
            <p:nvPr/>
          </p:nvGrpSpPr>
          <p:grpSpPr>
            <a:xfrm>
              <a:off x="8184773" y="5170652"/>
              <a:ext cx="1470214" cy="1138518"/>
              <a:chOff x="2214281" y="4695459"/>
              <a:chExt cx="1470214" cy="1138518"/>
            </a:xfrm>
          </p:grpSpPr>
          <p:sp>
            <p:nvSpPr>
              <p:cNvPr id="24" name="Прямокутник 23">
                <a:extLst>
                  <a:ext uri="{FF2B5EF4-FFF2-40B4-BE49-F238E27FC236}">
                    <a16:creationId xmlns:a16="http://schemas.microsoft.com/office/drawing/2014/main" id="{0A07BE36-F98A-AC59-75E0-A8DDEBBF1688}"/>
                  </a:ext>
                </a:extLst>
              </p:cNvPr>
              <p:cNvSpPr/>
              <p:nvPr/>
            </p:nvSpPr>
            <p:spPr>
              <a:xfrm>
                <a:off x="2214282" y="5475389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</a:t>
                </a:r>
                <a:r>
                  <a:rPr lang="en-US" sz="1400" dirty="0">
                    <a:solidFill>
                      <a:schemeClr val="bg1"/>
                    </a:solidFill>
                  </a:rPr>
                  <a:t>V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5" name="Прямокутник 24">
                <a:extLst>
                  <a:ext uri="{FF2B5EF4-FFF2-40B4-BE49-F238E27FC236}">
                    <a16:creationId xmlns:a16="http://schemas.microsoft.com/office/drawing/2014/main" id="{0A204D37-CA4C-A894-F236-AE885DB188C5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Проміжні результати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37" name="Пряма зі стрілкою 36">
              <a:extLst>
                <a:ext uri="{FF2B5EF4-FFF2-40B4-BE49-F238E27FC236}">
                  <a16:creationId xmlns:a16="http://schemas.microsoft.com/office/drawing/2014/main" id="{9BCB6FA9-088F-FA4B-B31B-ABE5E1982A9D}"/>
                </a:ext>
              </a:extLst>
            </p:cNvPr>
            <p:cNvCxnSpPr>
              <a:cxnSpLocks/>
              <a:stCxn id="19" idx="2"/>
              <a:endCxn id="25" idx="0"/>
            </p:cNvCxnSpPr>
            <p:nvPr/>
          </p:nvCxnSpPr>
          <p:spPr>
            <a:xfrm>
              <a:off x="8919880" y="4549377"/>
              <a:ext cx="0" cy="621275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Пряма зі стрілкою 39">
              <a:extLst>
                <a:ext uri="{FF2B5EF4-FFF2-40B4-BE49-F238E27FC236}">
                  <a16:creationId xmlns:a16="http://schemas.microsoft.com/office/drawing/2014/main" id="{A9C68071-E918-1D7F-35A7-4F838DC50516}"/>
                </a:ext>
              </a:extLst>
            </p:cNvPr>
            <p:cNvCxnSpPr>
              <a:cxnSpLocks/>
              <a:stCxn id="25" idx="1"/>
              <a:endCxn id="22" idx="3"/>
            </p:cNvCxnSpPr>
            <p:nvPr/>
          </p:nvCxnSpPr>
          <p:spPr>
            <a:xfrm flipH="1">
              <a:off x="7664823" y="5560617"/>
              <a:ext cx="519950" cy="2047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Пряма зі стрілкою 43">
              <a:extLst>
                <a:ext uri="{FF2B5EF4-FFF2-40B4-BE49-F238E27FC236}">
                  <a16:creationId xmlns:a16="http://schemas.microsoft.com/office/drawing/2014/main" id="{B165C2B3-A951-8089-C932-354FA9DAB871}"/>
                </a:ext>
              </a:extLst>
            </p:cNvPr>
            <p:cNvCxnSpPr>
              <a:cxnSpLocks/>
              <a:stCxn id="22" idx="1"/>
              <a:endCxn id="9" idx="2"/>
            </p:cNvCxnSpPr>
            <p:nvPr/>
          </p:nvCxnSpPr>
          <p:spPr>
            <a:xfrm flipH="1" flipV="1">
              <a:off x="2949388" y="4549377"/>
              <a:ext cx="3245222" cy="1013287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Пряма зі стрілкою 46">
              <a:extLst>
                <a:ext uri="{FF2B5EF4-FFF2-40B4-BE49-F238E27FC236}">
                  <a16:creationId xmlns:a16="http://schemas.microsoft.com/office/drawing/2014/main" id="{58DB663B-7DA5-0CFF-6F62-9D88CB8FB5D1}"/>
                </a:ext>
              </a:extLst>
            </p:cNvPr>
            <p:cNvCxnSpPr>
              <a:cxnSpLocks/>
            </p:cNvCxnSpPr>
            <p:nvPr/>
          </p:nvCxnSpPr>
          <p:spPr>
            <a:xfrm>
              <a:off x="6629937" y="4549377"/>
              <a:ext cx="0" cy="621275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Пряма зі стрілкою 49">
              <a:extLst>
                <a:ext uri="{FF2B5EF4-FFF2-40B4-BE49-F238E27FC236}">
                  <a16:creationId xmlns:a16="http://schemas.microsoft.com/office/drawing/2014/main" id="{09D6824B-E21A-DC3C-D9FB-F4B9E128A092}"/>
                </a:ext>
              </a:extLst>
            </p:cNvPr>
            <p:cNvCxnSpPr>
              <a:cxnSpLocks/>
            </p:cNvCxnSpPr>
            <p:nvPr/>
          </p:nvCxnSpPr>
          <p:spPr>
            <a:xfrm>
              <a:off x="7243482" y="4549377"/>
              <a:ext cx="1312433" cy="621275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89FB066-8629-1018-9973-AD71907DD1F9}"/>
                </a:ext>
              </a:extLst>
            </p:cNvPr>
            <p:cNvSpPr txBox="1"/>
            <p:nvPr/>
          </p:nvSpPr>
          <p:spPr>
            <a:xfrm>
              <a:off x="7153835" y="4679975"/>
              <a:ext cx="1313509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uk-UA" sz="1400" dirty="0">
                  <a:solidFill>
                    <a:srgbClr val="002060"/>
                  </a:solidFill>
                </a:rPr>
                <a:t>Ефективність</a:t>
              </a:r>
              <a:endParaRPr lang="LID4096" sz="1400" dirty="0"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7281C41-9ADE-930C-F2FC-BDF4AF3DF7D4}"/>
                </a:ext>
              </a:extLst>
            </p:cNvPr>
            <p:cNvSpPr txBox="1"/>
            <p:nvPr/>
          </p:nvSpPr>
          <p:spPr>
            <a:xfrm>
              <a:off x="6194610" y="4679975"/>
              <a:ext cx="87065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uk-UA" sz="1400" dirty="0">
                  <a:solidFill>
                    <a:srgbClr val="002060"/>
                  </a:solidFill>
                </a:rPr>
                <a:t>Дієвість</a:t>
              </a:r>
              <a:endParaRPr lang="LID4096" sz="1400" dirty="0"/>
            </a:p>
          </p:txBody>
        </p:sp>
        <p:grpSp>
          <p:nvGrpSpPr>
            <p:cNvPr id="10" name="Групувати 9">
              <a:extLst>
                <a:ext uri="{FF2B5EF4-FFF2-40B4-BE49-F238E27FC236}">
                  <a16:creationId xmlns:a16="http://schemas.microsoft.com/office/drawing/2014/main" id="{C080A336-5606-E6FF-7CE9-0CB1ACEB6CD3}"/>
                </a:ext>
              </a:extLst>
            </p:cNvPr>
            <p:cNvGrpSpPr/>
            <p:nvPr/>
          </p:nvGrpSpPr>
          <p:grpSpPr>
            <a:xfrm>
              <a:off x="2214281" y="3410859"/>
              <a:ext cx="1470214" cy="1138518"/>
              <a:chOff x="2214281" y="4336871"/>
              <a:chExt cx="1470214" cy="1138518"/>
            </a:xfrm>
          </p:grpSpPr>
          <p:sp>
            <p:nvSpPr>
              <p:cNvPr id="7" name="Прямокутник 6">
                <a:extLst>
                  <a:ext uri="{FF2B5EF4-FFF2-40B4-BE49-F238E27FC236}">
                    <a16:creationId xmlns:a16="http://schemas.microsoft.com/office/drawing/2014/main" id="{2B953691-ACC7-8549-77CC-EB96923A1164}"/>
                  </a:ext>
                </a:extLst>
              </p:cNvPr>
              <p:cNvSpPr/>
              <p:nvPr/>
            </p:nvSpPr>
            <p:spPr>
              <a:xfrm>
                <a:off x="2214282" y="4336871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І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EBA2F83F-B121-4CC9-3872-17EDF3F3E904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Аналіз стану БЗР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1" name="Групувати 10">
              <a:extLst>
                <a:ext uri="{FF2B5EF4-FFF2-40B4-BE49-F238E27FC236}">
                  <a16:creationId xmlns:a16="http://schemas.microsoft.com/office/drawing/2014/main" id="{84D4475C-241D-433B-5440-E242BE9E3884}"/>
                </a:ext>
              </a:extLst>
            </p:cNvPr>
            <p:cNvGrpSpPr/>
            <p:nvPr/>
          </p:nvGrpSpPr>
          <p:grpSpPr>
            <a:xfrm>
              <a:off x="4204446" y="3410859"/>
              <a:ext cx="1470214" cy="1138518"/>
              <a:chOff x="2214281" y="4336871"/>
              <a:chExt cx="1470214" cy="1138518"/>
            </a:xfrm>
          </p:grpSpPr>
          <p:sp>
            <p:nvSpPr>
              <p:cNvPr id="12" name="Прямокутник 11">
                <a:extLst>
                  <a:ext uri="{FF2B5EF4-FFF2-40B4-BE49-F238E27FC236}">
                    <a16:creationId xmlns:a16="http://schemas.microsoft.com/office/drawing/2014/main" id="{EEB32BE4-7CFC-EBE7-C8A1-B331E3375792}"/>
                  </a:ext>
                </a:extLst>
              </p:cNvPr>
              <p:cNvSpPr/>
              <p:nvPr/>
            </p:nvSpPr>
            <p:spPr>
              <a:xfrm>
                <a:off x="2214282" y="4336871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ІІ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Прямокутник 12">
                <a:extLst>
                  <a:ext uri="{FF2B5EF4-FFF2-40B4-BE49-F238E27FC236}">
                    <a16:creationId xmlns:a16="http://schemas.microsoft.com/office/drawing/2014/main" id="{57B84203-5794-DB55-BFF3-CA792F7A408F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Цілі, яких слід досягти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4" name="Групувати 13">
              <a:extLst>
                <a:ext uri="{FF2B5EF4-FFF2-40B4-BE49-F238E27FC236}">
                  <a16:creationId xmlns:a16="http://schemas.microsoft.com/office/drawing/2014/main" id="{459EFA0A-BCE3-906A-00B3-763AF70B7886}"/>
                </a:ext>
              </a:extLst>
            </p:cNvPr>
            <p:cNvGrpSpPr/>
            <p:nvPr/>
          </p:nvGrpSpPr>
          <p:grpSpPr>
            <a:xfrm>
              <a:off x="6194610" y="3410859"/>
              <a:ext cx="1470214" cy="1138518"/>
              <a:chOff x="2214281" y="4336871"/>
              <a:chExt cx="1470214" cy="1138518"/>
            </a:xfrm>
          </p:grpSpPr>
          <p:sp>
            <p:nvSpPr>
              <p:cNvPr id="15" name="Прямокутник 14">
                <a:extLst>
                  <a:ext uri="{FF2B5EF4-FFF2-40B4-BE49-F238E27FC236}">
                    <a16:creationId xmlns:a16="http://schemas.microsoft.com/office/drawing/2014/main" id="{47355E3A-2F45-0F9B-0A26-BA3C45132ABB}"/>
                  </a:ext>
                </a:extLst>
              </p:cNvPr>
              <p:cNvSpPr/>
              <p:nvPr/>
            </p:nvSpPr>
            <p:spPr>
              <a:xfrm>
                <a:off x="2214282" y="4336871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ІІІ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Прямокутник 15">
                <a:extLst>
                  <a:ext uri="{FF2B5EF4-FFF2-40B4-BE49-F238E27FC236}">
                    <a16:creationId xmlns:a16="http://schemas.microsoft.com/office/drawing/2014/main" id="{27FF519B-D076-612F-1F27-5F4E991CBE3C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Витрати</a:t>
                </a:r>
              </a:p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Ресурси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17" name="Групувати 16">
              <a:extLst>
                <a:ext uri="{FF2B5EF4-FFF2-40B4-BE49-F238E27FC236}">
                  <a16:creationId xmlns:a16="http://schemas.microsoft.com/office/drawing/2014/main" id="{2C137C12-5EF3-0F19-A8FD-4FDDB4659ED7}"/>
                </a:ext>
              </a:extLst>
            </p:cNvPr>
            <p:cNvGrpSpPr/>
            <p:nvPr/>
          </p:nvGrpSpPr>
          <p:grpSpPr>
            <a:xfrm>
              <a:off x="8184773" y="3410859"/>
              <a:ext cx="1470214" cy="1138518"/>
              <a:chOff x="2214281" y="4336871"/>
              <a:chExt cx="1470214" cy="1138518"/>
            </a:xfrm>
          </p:grpSpPr>
          <p:sp>
            <p:nvSpPr>
              <p:cNvPr id="18" name="Прямокутник 17">
                <a:extLst>
                  <a:ext uri="{FF2B5EF4-FFF2-40B4-BE49-F238E27FC236}">
                    <a16:creationId xmlns:a16="http://schemas.microsoft.com/office/drawing/2014/main" id="{45F124F5-C203-0AD1-B8BE-A2467E288E11}"/>
                  </a:ext>
                </a:extLst>
              </p:cNvPr>
              <p:cNvSpPr/>
              <p:nvPr/>
            </p:nvSpPr>
            <p:spPr>
              <a:xfrm>
                <a:off x="2214282" y="4336871"/>
                <a:ext cx="1470213" cy="358588"/>
              </a:xfrm>
              <a:prstGeom prst="rect">
                <a:avLst/>
              </a:prstGeom>
              <a:solidFill>
                <a:srgbClr val="002060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chemeClr val="bg1"/>
                    </a:solidFill>
                  </a:rPr>
                  <a:t>Етап </a:t>
                </a:r>
                <a:r>
                  <a:rPr lang="en-US" sz="1400" dirty="0">
                    <a:solidFill>
                      <a:schemeClr val="bg1"/>
                    </a:solidFill>
                  </a:rPr>
                  <a:t>IV</a:t>
                </a:r>
                <a:endParaRPr lang="LID4096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9" name="Прямокутник 18">
                <a:extLst>
                  <a:ext uri="{FF2B5EF4-FFF2-40B4-BE49-F238E27FC236}">
                    <a16:creationId xmlns:a16="http://schemas.microsoft.com/office/drawing/2014/main" id="{E99B3756-18D3-FB56-3D9E-477DD8948B37}"/>
                  </a:ext>
                </a:extLst>
              </p:cNvPr>
              <p:cNvSpPr/>
              <p:nvPr/>
            </p:nvSpPr>
            <p:spPr>
              <a:xfrm>
                <a:off x="2214281" y="4695459"/>
                <a:ext cx="1470213" cy="779930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400" dirty="0">
                    <a:solidFill>
                      <a:srgbClr val="002060"/>
                    </a:solidFill>
                  </a:rPr>
                  <a:t>Види діяльності</a:t>
                </a:r>
                <a:endParaRPr lang="LID4096" sz="1400" dirty="0">
                  <a:solidFill>
                    <a:srgbClr val="002060"/>
                  </a:solidFill>
                </a:endParaRPr>
              </a:p>
            </p:txBody>
          </p:sp>
        </p:grpSp>
        <p:cxnSp>
          <p:nvCxnSpPr>
            <p:cNvPr id="30" name="Пряма зі стрілкою 29">
              <a:extLst>
                <a:ext uri="{FF2B5EF4-FFF2-40B4-BE49-F238E27FC236}">
                  <a16:creationId xmlns:a16="http://schemas.microsoft.com/office/drawing/2014/main" id="{9CD0AEB9-72C7-9CEF-6EC1-3C0C0CA8004A}"/>
                </a:ext>
              </a:extLst>
            </p:cNvPr>
            <p:cNvCxnSpPr>
              <a:stCxn id="9" idx="3"/>
              <a:endCxn id="13" idx="1"/>
            </p:cNvCxnSpPr>
            <p:nvPr/>
          </p:nvCxnSpPr>
          <p:spPr>
            <a:xfrm>
              <a:off x="3684494" y="4159412"/>
              <a:ext cx="519952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 зі стрілкою 30">
              <a:extLst>
                <a:ext uri="{FF2B5EF4-FFF2-40B4-BE49-F238E27FC236}">
                  <a16:creationId xmlns:a16="http://schemas.microsoft.com/office/drawing/2014/main" id="{AC385C6E-33A9-15E5-DD56-CE0A9CB02172}"/>
                </a:ext>
              </a:extLst>
            </p:cNvPr>
            <p:cNvCxnSpPr>
              <a:cxnSpLocks/>
              <a:stCxn id="13" idx="3"/>
              <a:endCxn id="16" idx="1"/>
            </p:cNvCxnSpPr>
            <p:nvPr/>
          </p:nvCxnSpPr>
          <p:spPr>
            <a:xfrm>
              <a:off x="5674659" y="4159412"/>
              <a:ext cx="519951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 зі стрілкою 33">
              <a:extLst>
                <a:ext uri="{FF2B5EF4-FFF2-40B4-BE49-F238E27FC236}">
                  <a16:creationId xmlns:a16="http://schemas.microsoft.com/office/drawing/2014/main" id="{4681FCDD-20E5-9805-EE1F-BF77A2025062}"/>
                </a:ext>
              </a:extLst>
            </p:cNvPr>
            <p:cNvCxnSpPr>
              <a:cxnSpLocks/>
              <a:stCxn id="16" idx="3"/>
              <a:endCxn id="19" idx="1"/>
            </p:cNvCxnSpPr>
            <p:nvPr/>
          </p:nvCxnSpPr>
          <p:spPr>
            <a:xfrm>
              <a:off x="7664823" y="4159412"/>
              <a:ext cx="519950" cy="0"/>
            </a:xfrm>
            <a:prstGeom prst="straightConnector1">
              <a:avLst/>
            </a:prstGeom>
            <a:ln w="76200"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TextBox 53">
            <a:extLst>
              <a:ext uri="{FF2B5EF4-FFF2-40B4-BE49-F238E27FC236}">
                <a16:creationId xmlns:a16="http://schemas.microsoft.com/office/drawing/2014/main" id="{62E82988-A3D3-117F-D58F-EB07DBE03220}"/>
              </a:ext>
            </a:extLst>
          </p:cNvPr>
          <p:cNvSpPr txBox="1"/>
          <p:nvPr/>
        </p:nvSpPr>
        <p:spPr>
          <a:xfrm>
            <a:off x="2265383" y="5535228"/>
            <a:ext cx="26383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1400" dirty="0"/>
              <a:t>Проста модель оцінювання</a:t>
            </a:r>
            <a:endParaRPr lang="LID4096" sz="1400" dirty="0"/>
          </a:p>
        </p:txBody>
      </p:sp>
    </p:spTree>
    <p:extLst>
      <p:ext uri="{BB962C8B-B14F-4D97-AF65-F5344CB8AC3E}">
        <p14:creationId xmlns:p14="http://schemas.microsoft.com/office/powerpoint/2010/main" val="26026844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33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Оцінювання: причини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914" y="2582562"/>
            <a:ext cx="11145408" cy="3781167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</a:rPr>
              <a:t>Оцінювання уможливлює вимірювання результативності роботи організації та вплив цієї результативності на цільову групу</a:t>
            </a:r>
            <a:endParaRPr lang="en-US" sz="2400" dirty="0">
              <a:solidFill>
                <a:srgbClr val="002060"/>
              </a:solidFill>
            </a:endParaRPr>
          </a:p>
          <a:p>
            <a:pPr lvl="2">
              <a:spcAft>
                <a:spcPts val="600"/>
              </a:spcAft>
            </a:pPr>
            <a:r>
              <a:rPr lang="uk-UA" sz="2000" dirty="0"/>
              <a:t>Вимірювання прогресу й успіху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Демонстрація соціальної користі інспекції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Необхідність зосередитися на впливі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7646091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34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Оцінювання: труднощі </a:t>
            </a:r>
            <a:r>
              <a:rPr lang="uk-UA" altLang="en-US" sz="2200"/>
              <a:t>та підходи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marL="0" lvl="2" indent="0">
              <a:spcAft>
                <a:spcPts val="600"/>
              </a:spcAft>
              <a:buNone/>
            </a:pPr>
            <a:r>
              <a:rPr lang="uk-UA" sz="2000" b="1" dirty="0"/>
              <a:t>Труднощі</a:t>
            </a:r>
            <a:r>
              <a:rPr lang="en-US" sz="2000" b="1" dirty="0"/>
              <a:t>:</a:t>
            </a:r>
          </a:p>
          <a:p>
            <a:pPr lvl="2">
              <a:spcAft>
                <a:spcPts val="600"/>
              </a:spcAft>
            </a:pPr>
            <a:r>
              <a:rPr lang="uk-UA" sz="2000" dirty="0"/>
              <a:t>Важко виявити зв’язок між зусиллями і результатом (часто проходить багато часу, перш ніж з’являються результати роботи інспекції праці)</a:t>
            </a:r>
          </a:p>
          <a:p>
            <a:pPr lvl="2">
              <a:spcAft>
                <a:spcPts val="600"/>
              </a:spcAft>
            </a:pPr>
            <a:r>
              <a:rPr lang="uk-UA" sz="2000" dirty="0"/>
              <a:t>На досягнення результатів можуть впливати інші фактори, зокрема демографічні зміни та зміни у структурі трудового життя</a:t>
            </a:r>
            <a:endParaRPr lang="en-US" sz="2000" dirty="0"/>
          </a:p>
          <a:p>
            <a:pPr lvl="2">
              <a:spcAft>
                <a:spcPts val="600"/>
              </a:spcAft>
            </a:pPr>
            <a:r>
              <a:rPr lang="uk-UA" sz="2000" dirty="0"/>
              <a:t>Присутні</a:t>
            </a:r>
            <a:r>
              <a:rPr lang="uk-UA" sz="2000" dirty="0">
                <a:solidFill>
                  <a:srgbClr val="FF0000"/>
                </a:solidFill>
              </a:rPr>
              <a:t> </a:t>
            </a:r>
            <a:r>
              <a:rPr lang="uk-UA" sz="2000" dirty="0"/>
              <a:t>різні актори, чиї дії (або бездіяльність) можуть впливати на зміни в робочому середовищі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  <a:p>
            <a:pPr marL="0" lvl="2" indent="0">
              <a:spcAft>
                <a:spcPts val="600"/>
              </a:spcAft>
              <a:buNone/>
            </a:pPr>
            <a:r>
              <a:rPr lang="uk-UA" sz="2000" b="1" dirty="0"/>
              <a:t>Підходи</a:t>
            </a:r>
            <a:r>
              <a:rPr lang="en-US" sz="2000" b="1" dirty="0"/>
              <a:t>: </a:t>
            </a:r>
            <a:r>
              <a:rPr lang="uk-UA" sz="2000" dirty="0"/>
              <a:t>драбина впливу, скандинавське табло</a:t>
            </a:r>
            <a:endParaRPr lang="en-US" sz="2000" dirty="0"/>
          </a:p>
          <a:p>
            <a:pPr lvl="2">
              <a:spcAft>
                <a:spcPts val="6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23159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35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Драбина впливу</a:t>
            </a:r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57848"/>
            <a:ext cx="11145408" cy="3781167"/>
          </a:xfrm>
        </p:spPr>
        <p:txBody>
          <a:bodyPr/>
          <a:lstStyle/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Сходинка 7: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покращення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стану здоров’я/зменшення невиходів на роботу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С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ходинка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6: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зменшення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кількості нещасних випадків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Сходинка 5: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b="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зменшення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ризиків стресу/нещасних випадків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Сходинка 4: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удосконалення процесів виробництва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Сходинка 3: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зміна в організації безпеки та здоров’я на роботі 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С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ходинка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2: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зміна у ставленні зацікавлених суб’єктів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342900" lvl="0" indent="-342900" algn="just">
              <a:spcBef>
                <a:spcPts val="0"/>
              </a:spcBef>
              <a:spcAft>
                <a:spcPts val="600"/>
              </a:spcAft>
              <a:buClr>
                <a:srgbClr val="C00000"/>
              </a:buClr>
              <a:buSzPts val="1000"/>
              <a:buFont typeface="Arial" panose="020B0604020202020204" pitchFamily="34" charset="0"/>
              <a:buChar char="►"/>
            </a:pP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С</a:t>
            </a:r>
            <a:r>
              <a:rPr lang="en-US" sz="2000" dirty="0" err="1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Unicode MS"/>
                <a:cs typeface="Times New Roman" panose="02020603050405020304" pitchFamily="18" charset="0"/>
              </a:rPr>
              <a:t>ходинка</a:t>
            </a:r>
            <a:r>
              <a:rPr lang="uk-UA" sz="200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1: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Microsoft Sans Serif" panose="020B0604020202020204" pitchFamily="34" charset="0"/>
                <a:cs typeface="Times New Roman" panose="02020603050405020304" pitchFamily="18" charset="0"/>
              </a:rPr>
              <a:t> підвищення рівня знань зацікавлених суб’єктів</a:t>
            </a:r>
            <a:endParaRPr lang="ru-UA" sz="2000" b="0" dirty="0">
              <a:effectLst/>
              <a:latin typeface="Arial Unicode MS"/>
              <a:ea typeface="Arial Unicode MS"/>
              <a:cs typeface="Times New Roman" panose="02020603050405020304" pitchFamily="18" charset="0"/>
            </a:endParaRPr>
          </a:p>
          <a:p>
            <a:pPr marL="0" lvl="2" indent="0">
              <a:spcAft>
                <a:spcPts val="600"/>
              </a:spcAft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5910558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4"/>
            <a:ext cx="3364770" cy="1122297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36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2715631"/>
            <a:ext cx="2685149" cy="10408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Огляд підходу Управління з питань робочого середовища Данії (</a:t>
            </a:r>
            <a:r>
              <a:rPr lang="en-GB" altLang="en-US" sz="2200" dirty="0"/>
              <a:t>WEA</a:t>
            </a:r>
            <a:r>
              <a:rPr lang="uk-UA" altLang="en-US" sz="2200" dirty="0"/>
              <a:t>)</a:t>
            </a:r>
            <a:endParaRPr lang="it-IT" sz="2200" dirty="0"/>
          </a:p>
        </p:txBody>
      </p:sp>
      <p:grpSp>
        <p:nvGrpSpPr>
          <p:cNvPr id="45" name="Групувати 44">
            <a:extLst>
              <a:ext uri="{FF2B5EF4-FFF2-40B4-BE49-F238E27FC236}">
                <a16:creationId xmlns:a16="http://schemas.microsoft.com/office/drawing/2014/main" id="{7834BC6C-AF02-C46D-513C-9EE466124ACD}"/>
              </a:ext>
            </a:extLst>
          </p:cNvPr>
          <p:cNvGrpSpPr/>
          <p:nvPr/>
        </p:nvGrpSpPr>
        <p:grpSpPr>
          <a:xfrm>
            <a:off x="3950558" y="1164859"/>
            <a:ext cx="7392643" cy="4982705"/>
            <a:chOff x="3950558" y="1164859"/>
            <a:chExt cx="7392643" cy="4982705"/>
          </a:xfrm>
        </p:grpSpPr>
        <p:grpSp>
          <p:nvGrpSpPr>
            <p:cNvPr id="14" name="Групувати 13">
              <a:extLst>
                <a:ext uri="{FF2B5EF4-FFF2-40B4-BE49-F238E27FC236}">
                  <a16:creationId xmlns:a16="http://schemas.microsoft.com/office/drawing/2014/main" id="{D7E9F841-CB40-18CE-76C0-6F864FB11382}"/>
                </a:ext>
              </a:extLst>
            </p:cNvPr>
            <p:cNvGrpSpPr/>
            <p:nvPr/>
          </p:nvGrpSpPr>
          <p:grpSpPr>
            <a:xfrm>
              <a:off x="3957549" y="1651794"/>
              <a:ext cx="2438400" cy="4495770"/>
              <a:chOff x="3536405" y="1423194"/>
              <a:chExt cx="2438400" cy="4495770"/>
            </a:xfrm>
          </p:grpSpPr>
          <p:sp>
            <p:nvSpPr>
              <p:cNvPr id="9" name="Прямокутник 8">
                <a:extLst>
                  <a:ext uri="{FF2B5EF4-FFF2-40B4-BE49-F238E27FC236}">
                    <a16:creationId xmlns:a16="http://schemas.microsoft.com/office/drawing/2014/main" id="{8EE3382F-4817-BB0F-8DA5-F794DC16134D}"/>
                  </a:ext>
                </a:extLst>
              </p:cNvPr>
              <p:cNvSpPr/>
              <p:nvPr/>
            </p:nvSpPr>
            <p:spPr>
              <a:xfrm>
                <a:off x="3536405" y="1423194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Показники здоров’я, профілактичної діяльності підприємств, діяльності </a:t>
                </a:r>
                <a:r>
                  <a:rPr lang="en-US" sz="1100" dirty="0">
                    <a:solidFill>
                      <a:sysClr val="windowText" lastClr="000000"/>
                    </a:solidFill>
                  </a:rPr>
                  <a:t>WEA, </a:t>
                </a:r>
                <a:r>
                  <a:rPr lang="uk-UA" sz="1100" dirty="0">
                    <a:solidFill>
                      <a:sysClr val="windowText" lastClr="000000"/>
                    </a:solidFill>
                  </a:rPr>
                  <a:t>соціальних партнерів і </a:t>
                </a:r>
                <a:r>
                  <a:rPr lang="uk-UA" sz="1100" dirty="0" err="1">
                    <a:solidFill>
                      <a:sysClr val="windowText" lastClr="000000"/>
                    </a:solidFill>
                  </a:rPr>
                  <a:t>клінік</a:t>
                </a:r>
                <a:r>
                  <a:rPr lang="uk-UA" sz="1100" dirty="0">
                    <a:solidFill>
                      <a:sysClr val="windowText" lastClr="000000"/>
                    </a:solidFill>
                  </a:rPr>
                  <a:t> БГП 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Прямокутник 9">
                <a:extLst>
                  <a:ext uri="{FF2B5EF4-FFF2-40B4-BE49-F238E27FC236}">
                    <a16:creationId xmlns:a16="http://schemas.microsoft.com/office/drawing/2014/main" id="{97F77861-67D4-0F07-EDF3-156A47D9229D}"/>
                  </a:ext>
                </a:extLst>
              </p:cNvPr>
              <p:cNvSpPr/>
              <p:nvPr/>
            </p:nvSpPr>
            <p:spPr>
              <a:xfrm>
                <a:off x="3536405" y="2338707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Вимірювання кінцевих результатів (реакція підприємств на проблеми, виявлені інспекторами)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1" name="Прямокутник 10">
                <a:extLst>
                  <a:ext uri="{FF2B5EF4-FFF2-40B4-BE49-F238E27FC236}">
                    <a16:creationId xmlns:a16="http://schemas.microsoft.com/office/drawing/2014/main" id="{C5D3B227-FB8C-511E-7C3F-2200589BA4A9}"/>
                  </a:ext>
                </a:extLst>
              </p:cNvPr>
              <p:cNvSpPr/>
              <p:nvPr/>
            </p:nvSpPr>
            <p:spPr>
              <a:xfrm>
                <a:off x="3536405" y="3254220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Статистика результатів </a:t>
                </a:r>
                <a:r>
                  <a:rPr lang="en-US" sz="1100" dirty="0">
                    <a:solidFill>
                      <a:sysClr val="windowText" lastClr="000000"/>
                    </a:solidFill>
                  </a:rPr>
                  <a:t>WEA</a:t>
                </a:r>
                <a:endParaRPr lang="uk-UA" sz="1100" dirty="0">
                  <a:solidFill>
                    <a:sysClr val="windowText" lastClr="000000"/>
                  </a:solidFill>
                </a:endParaRPr>
              </a:p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(на підставі вимірювань </a:t>
                </a:r>
              </a:p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результативності)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Прямокутник 11">
                <a:extLst>
                  <a:ext uri="{FF2B5EF4-FFF2-40B4-BE49-F238E27FC236}">
                    <a16:creationId xmlns:a16="http://schemas.microsoft.com/office/drawing/2014/main" id="{AA6BA482-8422-7AF3-F4D6-2C46405BC04F}"/>
                  </a:ext>
                </a:extLst>
              </p:cNvPr>
              <p:cNvSpPr/>
              <p:nvPr/>
            </p:nvSpPr>
            <p:spPr>
              <a:xfrm>
                <a:off x="3536405" y="4169733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Статистика нагляду за діяльністю </a:t>
                </a:r>
                <a:r>
                  <a:rPr lang="en-US" sz="1100" dirty="0">
                    <a:solidFill>
                      <a:sysClr val="windowText" lastClr="000000"/>
                    </a:solidFill>
                  </a:rPr>
                  <a:t>WEA</a:t>
                </a:r>
                <a:r>
                  <a:rPr lang="uk-UA" sz="1100" dirty="0">
                    <a:solidFill>
                      <a:sysClr val="windowText" lastClr="000000"/>
                    </a:solidFill>
                  </a:rPr>
                  <a:t> (кількість відвідувань, приписів про усунення недоліків тощо)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3" name="Прямокутник 12">
                <a:extLst>
                  <a:ext uri="{FF2B5EF4-FFF2-40B4-BE49-F238E27FC236}">
                    <a16:creationId xmlns:a16="http://schemas.microsoft.com/office/drawing/2014/main" id="{DB34191D-C3FC-8FD1-2DFC-2EF0AE65C433}"/>
                  </a:ext>
                </a:extLst>
              </p:cNvPr>
              <p:cNvSpPr/>
              <p:nvPr/>
            </p:nvSpPr>
            <p:spPr>
              <a:xfrm>
                <a:off x="3536405" y="5085246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Обстеження ступеню задоволеності споживачів і працівників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15" name="Групувати 14">
              <a:extLst>
                <a:ext uri="{FF2B5EF4-FFF2-40B4-BE49-F238E27FC236}">
                  <a16:creationId xmlns:a16="http://schemas.microsoft.com/office/drawing/2014/main" id="{5593BA0A-1738-4B2E-97A7-99BC753CA8CB}"/>
                </a:ext>
              </a:extLst>
            </p:cNvPr>
            <p:cNvGrpSpPr/>
            <p:nvPr/>
          </p:nvGrpSpPr>
          <p:grpSpPr>
            <a:xfrm>
              <a:off x="8897812" y="1651794"/>
              <a:ext cx="2438400" cy="4495770"/>
              <a:chOff x="3536405" y="1423194"/>
              <a:chExt cx="2438400" cy="4495770"/>
            </a:xfrm>
          </p:grpSpPr>
          <p:sp>
            <p:nvSpPr>
              <p:cNvPr id="16" name="Прямокутник 15">
                <a:extLst>
                  <a:ext uri="{FF2B5EF4-FFF2-40B4-BE49-F238E27FC236}">
                    <a16:creationId xmlns:a16="http://schemas.microsoft.com/office/drawing/2014/main" id="{96CFB590-2CB4-9574-D94E-818BD025C0EA}"/>
                  </a:ext>
                </a:extLst>
              </p:cNvPr>
              <p:cNvSpPr/>
              <p:nvPr/>
            </p:nvSpPr>
            <p:spPr>
              <a:xfrm>
                <a:off x="3536405" y="1423194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Загальний розвиток подій у сфері охорони здоров’я, діяльності компанії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7" name="Прямокутник 16">
                <a:extLst>
                  <a:ext uri="{FF2B5EF4-FFF2-40B4-BE49-F238E27FC236}">
                    <a16:creationId xmlns:a16="http://schemas.microsoft.com/office/drawing/2014/main" id="{2D3CCD48-4985-7B70-5913-053A639E4672}"/>
                  </a:ext>
                </a:extLst>
              </p:cNvPr>
              <p:cNvSpPr/>
              <p:nvPr/>
            </p:nvSpPr>
            <p:spPr>
              <a:xfrm>
                <a:off x="3536405" y="2338707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Конкретна діяльність, пов’язана </a:t>
                </a:r>
                <a:br>
                  <a:rPr lang="uk-UA" sz="1100" dirty="0">
                    <a:solidFill>
                      <a:sysClr val="windowText" lastClr="000000"/>
                    </a:solidFill>
                  </a:rPr>
                </a:br>
                <a:r>
                  <a:rPr lang="uk-UA" sz="1100" dirty="0">
                    <a:solidFill>
                      <a:sysClr val="windowText" lastClr="000000"/>
                    </a:solidFill>
                  </a:rPr>
                  <a:t>з конкретними завданнями діяльності, що оцінюється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8" name="Прямокутник 17">
                <a:extLst>
                  <a:ext uri="{FF2B5EF4-FFF2-40B4-BE49-F238E27FC236}">
                    <a16:creationId xmlns:a16="http://schemas.microsoft.com/office/drawing/2014/main" id="{2F09F687-2455-ACD6-682C-9056AE0AEAC9}"/>
                  </a:ext>
                </a:extLst>
              </p:cNvPr>
              <p:cNvSpPr/>
              <p:nvPr/>
            </p:nvSpPr>
            <p:spPr>
              <a:xfrm>
                <a:off x="3536405" y="3254220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Рівень інспекційного центру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9" name="Прямокутник 18">
                <a:extLst>
                  <a:ext uri="{FF2B5EF4-FFF2-40B4-BE49-F238E27FC236}">
                    <a16:creationId xmlns:a16="http://schemas.microsoft.com/office/drawing/2014/main" id="{9544A087-A075-1B35-00C0-F520225E34BD}"/>
                  </a:ext>
                </a:extLst>
              </p:cNvPr>
              <p:cNvSpPr/>
              <p:nvPr/>
            </p:nvSpPr>
            <p:spPr>
              <a:xfrm>
                <a:off x="3536405" y="4169733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Індивідуальний рівень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0" name="Прямокутник 19">
                <a:extLst>
                  <a:ext uri="{FF2B5EF4-FFF2-40B4-BE49-F238E27FC236}">
                    <a16:creationId xmlns:a16="http://schemas.microsoft.com/office/drawing/2014/main" id="{DC68D0EA-460E-39A9-3C4C-F049A886E7CE}"/>
                  </a:ext>
                </a:extLst>
              </p:cNvPr>
              <p:cNvSpPr/>
              <p:nvPr/>
            </p:nvSpPr>
            <p:spPr>
              <a:xfrm>
                <a:off x="3536405" y="5085246"/>
                <a:ext cx="2438400" cy="833718"/>
              </a:xfrm>
              <a:prstGeom prst="rect">
                <a:avLst/>
              </a:prstGeom>
              <a:solidFill>
                <a:srgbClr val="D6DCE5"/>
              </a:solidFill>
              <a:ln w="1905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uk-UA" sz="1100" dirty="0">
                    <a:solidFill>
                      <a:sysClr val="windowText" lastClr="000000"/>
                    </a:solidFill>
                  </a:rPr>
                  <a:t>Цільові групи для різних послуг </a:t>
                </a:r>
                <a:r>
                  <a:rPr lang="en-US" sz="1100" dirty="0">
                    <a:solidFill>
                      <a:sysClr val="windowText" lastClr="000000"/>
                    </a:solidFill>
                  </a:rPr>
                  <a:t>WEA, </a:t>
                </a:r>
                <a:r>
                  <a:rPr lang="uk-UA" sz="1100" dirty="0">
                    <a:solidFill>
                      <a:sysClr val="windowText" lastClr="000000"/>
                    </a:solidFill>
                  </a:rPr>
                  <a:t>працівники </a:t>
                </a:r>
                <a:r>
                  <a:rPr lang="en-US" sz="1100" dirty="0">
                    <a:solidFill>
                      <a:sysClr val="windowText" lastClr="000000"/>
                    </a:solidFill>
                  </a:rPr>
                  <a:t>WEA</a:t>
                </a:r>
                <a:endParaRPr lang="LID4096" sz="110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44" name="Групувати 43">
              <a:extLst>
                <a:ext uri="{FF2B5EF4-FFF2-40B4-BE49-F238E27FC236}">
                  <a16:creationId xmlns:a16="http://schemas.microsoft.com/office/drawing/2014/main" id="{4E8CE423-72A7-2660-66EC-31CDE211926A}"/>
                </a:ext>
              </a:extLst>
            </p:cNvPr>
            <p:cNvGrpSpPr/>
            <p:nvPr/>
          </p:nvGrpSpPr>
          <p:grpSpPr>
            <a:xfrm>
              <a:off x="3950558" y="1164859"/>
              <a:ext cx="7392643" cy="307779"/>
              <a:chOff x="3950558" y="1115415"/>
              <a:chExt cx="7392643" cy="30777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0BF34B7-C4D3-34DE-F0BB-A10AACC98FE3}"/>
                  </a:ext>
                </a:extLst>
              </p:cNvPr>
              <p:cNvSpPr txBox="1"/>
              <p:nvPr/>
            </p:nvSpPr>
            <p:spPr>
              <a:xfrm>
                <a:off x="3950558" y="1115417"/>
                <a:ext cx="24453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1400" dirty="0"/>
                  <a:t>Вимірювання</a:t>
                </a:r>
                <a:endParaRPr lang="LID4096" sz="1400" dirty="0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11806751-770B-35B7-029C-80671DF62D40}"/>
                  </a:ext>
                </a:extLst>
              </p:cNvPr>
              <p:cNvSpPr txBox="1"/>
              <p:nvPr/>
            </p:nvSpPr>
            <p:spPr>
              <a:xfrm>
                <a:off x="6424184" y="1115416"/>
                <a:ext cx="24453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1400" dirty="0"/>
                  <a:t>Заходи з оцінювання</a:t>
                </a:r>
                <a:endParaRPr lang="LID4096" sz="1400" dirty="0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3DE8FA8-D747-F4B5-AB8A-72FDA6C408E5}"/>
                  </a:ext>
                </a:extLst>
              </p:cNvPr>
              <p:cNvSpPr txBox="1"/>
              <p:nvPr/>
            </p:nvSpPr>
            <p:spPr>
              <a:xfrm>
                <a:off x="8897810" y="1115415"/>
                <a:ext cx="2445391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uk-UA" sz="1400" dirty="0"/>
                  <a:t>Рівень вимірювання</a:t>
                </a:r>
                <a:endParaRPr lang="LID4096" sz="1400" dirty="0"/>
              </a:p>
            </p:txBody>
          </p:sp>
        </p:grpSp>
        <p:cxnSp>
          <p:nvCxnSpPr>
            <p:cNvPr id="31" name="Пряма зі стрілкою 30">
              <a:extLst>
                <a:ext uri="{FF2B5EF4-FFF2-40B4-BE49-F238E27FC236}">
                  <a16:creationId xmlns:a16="http://schemas.microsoft.com/office/drawing/2014/main" id="{37ED44FA-764D-38CF-9022-478846F59EA9}"/>
                </a:ext>
              </a:extLst>
            </p:cNvPr>
            <p:cNvCxnSpPr>
              <a:stCxn id="9" idx="3"/>
              <a:endCxn id="16" idx="1"/>
            </p:cNvCxnSpPr>
            <p:nvPr/>
          </p:nvCxnSpPr>
          <p:spPr>
            <a:xfrm>
              <a:off x="6395949" y="2068653"/>
              <a:ext cx="2501863" cy="0"/>
            </a:xfrm>
            <a:prstGeom prst="straightConnector1">
              <a:avLst/>
            </a:prstGeom>
            <a:ln w="50800">
              <a:solidFill>
                <a:schemeClr val="accent2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 зі стрілкою 31">
              <a:extLst>
                <a:ext uri="{FF2B5EF4-FFF2-40B4-BE49-F238E27FC236}">
                  <a16:creationId xmlns:a16="http://schemas.microsoft.com/office/drawing/2014/main" id="{694E15BD-E219-61B1-78F5-2D955BFB7C29}"/>
                </a:ext>
              </a:extLst>
            </p:cNvPr>
            <p:cNvCxnSpPr>
              <a:cxnSpLocks/>
              <a:stCxn id="10" idx="3"/>
              <a:endCxn id="17" idx="1"/>
            </p:cNvCxnSpPr>
            <p:nvPr/>
          </p:nvCxnSpPr>
          <p:spPr>
            <a:xfrm>
              <a:off x="6395949" y="2984166"/>
              <a:ext cx="2501863" cy="0"/>
            </a:xfrm>
            <a:prstGeom prst="straightConnector1">
              <a:avLst/>
            </a:prstGeom>
            <a:ln w="50800">
              <a:solidFill>
                <a:schemeClr val="accent2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 зі стрілкою 34">
              <a:extLst>
                <a:ext uri="{FF2B5EF4-FFF2-40B4-BE49-F238E27FC236}">
                  <a16:creationId xmlns:a16="http://schemas.microsoft.com/office/drawing/2014/main" id="{0ABAABBA-94F7-6EEE-38B4-8169525B3542}"/>
                </a:ext>
              </a:extLst>
            </p:cNvPr>
            <p:cNvCxnSpPr>
              <a:cxnSpLocks/>
              <a:stCxn id="11" idx="3"/>
              <a:endCxn id="18" idx="1"/>
            </p:cNvCxnSpPr>
            <p:nvPr/>
          </p:nvCxnSpPr>
          <p:spPr>
            <a:xfrm>
              <a:off x="6395949" y="3899679"/>
              <a:ext cx="2501863" cy="0"/>
            </a:xfrm>
            <a:prstGeom prst="straightConnector1">
              <a:avLst/>
            </a:prstGeom>
            <a:ln w="50800">
              <a:solidFill>
                <a:schemeClr val="accent2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 зі стрілкою 35">
              <a:extLst>
                <a:ext uri="{FF2B5EF4-FFF2-40B4-BE49-F238E27FC236}">
                  <a16:creationId xmlns:a16="http://schemas.microsoft.com/office/drawing/2014/main" id="{A6848CDE-87D8-764F-4C96-DCBE248D0F97}"/>
                </a:ext>
              </a:extLst>
            </p:cNvPr>
            <p:cNvCxnSpPr>
              <a:cxnSpLocks/>
              <a:stCxn id="12" idx="3"/>
              <a:endCxn id="19" idx="1"/>
            </p:cNvCxnSpPr>
            <p:nvPr/>
          </p:nvCxnSpPr>
          <p:spPr>
            <a:xfrm>
              <a:off x="6395949" y="4815192"/>
              <a:ext cx="2501863" cy="0"/>
            </a:xfrm>
            <a:prstGeom prst="straightConnector1">
              <a:avLst/>
            </a:prstGeom>
            <a:ln w="50800">
              <a:solidFill>
                <a:schemeClr val="accent2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 зі стрілкою 36">
              <a:extLst>
                <a:ext uri="{FF2B5EF4-FFF2-40B4-BE49-F238E27FC236}">
                  <a16:creationId xmlns:a16="http://schemas.microsoft.com/office/drawing/2014/main" id="{0EFDEA78-9BF1-6235-D901-E184036469B0}"/>
                </a:ext>
              </a:extLst>
            </p:cNvPr>
            <p:cNvCxnSpPr>
              <a:cxnSpLocks/>
              <a:stCxn id="13" idx="3"/>
              <a:endCxn id="20" idx="1"/>
            </p:cNvCxnSpPr>
            <p:nvPr/>
          </p:nvCxnSpPr>
          <p:spPr>
            <a:xfrm>
              <a:off x="6395949" y="5730705"/>
              <a:ext cx="2501863" cy="0"/>
            </a:xfrm>
            <a:prstGeom prst="straightConnector1">
              <a:avLst/>
            </a:prstGeom>
            <a:ln w="50800">
              <a:solidFill>
                <a:schemeClr val="accent2"/>
              </a:solidFill>
              <a:headEnd type="triangle" w="lg" len="med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Групувати 20">
              <a:extLst>
                <a:ext uri="{FF2B5EF4-FFF2-40B4-BE49-F238E27FC236}">
                  <a16:creationId xmlns:a16="http://schemas.microsoft.com/office/drawing/2014/main" id="{EC43C255-79B3-8D2C-BDBB-3DD489AA6F45}"/>
                </a:ext>
              </a:extLst>
            </p:cNvPr>
            <p:cNvGrpSpPr/>
            <p:nvPr/>
          </p:nvGrpSpPr>
          <p:grpSpPr>
            <a:xfrm>
              <a:off x="6724827" y="1651794"/>
              <a:ext cx="1844107" cy="4495770"/>
              <a:chOff x="3536405" y="1423194"/>
              <a:chExt cx="2438400" cy="4495770"/>
            </a:xfrm>
          </p:grpSpPr>
          <p:sp>
            <p:nvSpPr>
              <p:cNvPr id="22" name="Овал 21">
                <a:extLst>
                  <a:ext uri="{FF2B5EF4-FFF2-40B4-BE49-F238E27FC236}">
                    <a16:creationId xmlns:a16="http://schemas.microsoft.com/office/drawing/2014/main" id="{6C50189C-899E-61BE-7C0E-81E19DE97BE5}"/>
                  </a:ext>
                </a:extLst>
              </p:cNvPr>
              <p:cNvSpPr/>
              <p:nvPr/>
            </p:nvSpPr>
            <p:spPr>
              <a:xfrm>
                <a:off x="3536405" y="1423194"/>
                <a:ext cx="2438400" cy="833718"/>
              </a:xfrm>
              <a:prstGeom prst="ellipse">
                <a:avLst/>
              </a:prstGeom>
              <a:solidFill>
                <a:srgbClr val="D6DCE5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uk-UA" sz="1100" b="1" dirty="0">
                    <a:solidFill>
                      <a:sysClr val="windowText" lastClr="000000"/>
                    </a:solidFill>
                  </a:rPr>
                  <a:t>Загальне спостереження</a:t>
                </a:r>
                <a:endParaRPr lang="LID4096" sz="11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3" name="Овал 22">
                <a:extLst>
                  <a:ext uri="{FF2B5EF4-FFF2-40B4-BE49-F238E27FC236}">
                    <a16:creationId xmlns:a16="http://schemas.microsoft.com/office/drawing/2014/main" id="{B082B0C0-0713-CF0D-6FF9-FBD3B2CDC8CF}"/>
                  </a:ext>
                </a:extLst>
              </p:cNvPr>
              <p:cNvSpPr/>
              <p:nvPr/>
            </p:nvSpPr>
            <p:spPr>
              <a:xfrm>
                <a:off x="3536405" y="2338707"/>
                <a:ext cx="2438400" cy="833718"/>
              </a:xfrm>
              <a:prstGeom prst="ellipse">
                <a:avLst/>
              </a:prstGeom>
              <a:solidFill>
                <a:srgbClr val="C54751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uk-UA" sz="1100" b="1" dirty="0">
                    <a:solidFill>
                      <a:schemeClr val="bg1"/>
                    </a:solidFill>
                  </a:rPr>
                  <a:t>Оцінювання впливу</a:t>
                </a:r>
                <a:endParaRPr lang="LID4096" sz="11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Овал 23">
                <a:extLst>
                  <a:ext uri="{FF2B5EF4-FFF2-40B4-BE49-F238E27FC236}">
                    <a16:creationId xmlns:a16="http://schemas.microsoft.com/office/drawing/2014/main" id="{45127CD9-6157-C726-762E-B0E35333CF19}"/>
                  </a:ext>
                </a:extLst>
              </p:cNvPr>
              <p:cNvSpPr/>
              <p:nvPr/>
            </p:nvSpPr>
            <p:spPr>
              <a:xfrm>
                <a:off x="3536405" y="3254220"/>
                <a:ext cx="2438400" cy="833718"/>
              </a:xfrm>
              <a:prstGeom prst="ellipse">
                <a:avLst/>
              </a:prstGeom>
              <a:solidFill>
                <a:srgbClr val="D6DCE5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uk-UA" sz="1100" b="1" dirty="0">
                    <a:solidFill>
                      <a:sysClr val="windowText" lastClr="000000"/>
                    </a:solidFill>
                  </a:rPr>
                  <a:t>Порівняння</a:t>
                </a:r>
                <a:endParaRPr lang="LID4096" sz="11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5" name="Овал 24">
                <a:extLst>
                  <a:ext uri="{FF2B5EF4-FFF2-40B4-BE49-F238E27FC236}">
                    <a16:creationId xmlns:a16="http://schemas.microsoft.com/office/drawing/2014/main" id="{AE43D1F8-C68D-D363-FF30-E995F8E79D46}"/>
                  </a:ext>
                </a:extLst>
              </p:cNvPr>
              <p:cNvSpPr/>
              <p:nvPr/>
            </p:nvSpPr>
            <p:spPr>
              <a:xfrm>
                <a:off x="3536405" y="4169733"/>
                <a:ext cx="2438400" cy="833718"/>
              </a:xfrm>
              <a:prstGeom prst="ellipse">
                <a:avLst/>
              </a:prstGeom>
              <a:solidFill>
                <a:srgbClr val="D6DCE5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uk-UA" sz="1100" b="1" dirty="0">
                    <a:solidFill>
                      <a:sysClr val="windowText" lastClr="000000"/>
                    </a:solidFill>
                  </a:rPr>
                  <a:t>Вимірювання виробництва</a:t>
                </a:r>
                <a:endParaRPr lang="LID4096" sz="1100" b="1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6" name="Овал 25">
                <a:extLst>
                  <a:ext uri="{FF2B5EF4-FFF2-40B4-BE49-F238E27FC236}">
                    <a16:creationId xmlns:a16="http://schemas.microsoft.com/office/drawing/2014/main" id="{BE5EF410-D85B-42D3-40A3-E33B799DF6DA}"/>
                  </a:ext>
                </a:extLst>
              </p:cNvPr>
              <p:cNvSpPr/>
              <p:nvPr/>
            </p:nvSpPr>
            <p:spPr>
              <a:xfrm>
                <a:off x="3536405" y="5085246"/>
                <a:ext cx="2438400" cy="833718"/>
              </a:xfrm>
              <a:prstGeom prst="ellipse">
                <a:avLst/>
              </a:prstGeom>
              <a:solidFill>
                <a:srgbClr val="D6DCE5"/>
              </a:solidFill>
              <a:ln w="127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36000" tIns="36000" rIns="36000" bIns="36000" rtlCol="0" anchor="ctr"/>
              <a:lstStyle/>
              <a:p>
                <a:pPr algn="ctr"/>
                <a:r>
                  <a:rPr lang="uk-UA" sz="1100" b="1" dirty="0">
                    <a:solidFill>
                      <a:sysClr val="windowText" lastClr="000000"/>
                    </a:solidFill>
                  </a:rPr>
                  <a:t>Оцінювання якості обслуговування</a:t>
                </a:r>
                <a:endParaRPr lang="LID4096" sz="1100" b="1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98063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37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Щорічна звітність (мінімальні вимоги)</a:t>
            </a:r>
            <a:r>
              <a:rPr lang="en-GB" altLang="en-US" sz="2200" dirty="0"/>
              <a:t> </a:t>
            </a:r>
            <a:r>
              <a:rPr lang="uk-UA" altLang="en-US" sz="2200" dirty="0"/>
              <a:t>–</a:t>
            </a:r>
            <a:r>
              <a:rPr lang="en-GB" altLang="en-US" sz="2200" dirty="0"/>
              <a:t> I</a:t>
            </a:r>
            <a:endParaRPr lang="it-IT" sz="2200" dirty="0"/>
          </a:p>
          <a:p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68075" y="2528375"/>
            <a:ext cx="11661887" cy="3892379"/>
          </a:xfrm>
        </p:spPr>
        <p:txBody>
          <a:bodyPr/>
          <a:lstStyle/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Мета і завдання </a:t>
            </a:r>
            <a:r>
              <a:rPr lang="uk-UA" sz="2000" b="0" dirty="0">
                <a:solidFill>
                  <a:srgbClr val="002060"/>
                </a:solidFill>
                <a:latin typeface="Arial" panose="020B0604020202020204" pitchFamily="34" charset="0"/>
                <a:cs typeface="Times New Roman" panose="02020603050405020304" pitchFamily="18" charset="0"/>
              </a:rPr>
              <a:t>служби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інспекції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Закони та нормативні акти, що входять до сфери відповідальності служби інспекції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Зміни у законодавстві та юрисдикції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Основні заходи, виконані впродовж року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Кампанії, спеціальні програми заходів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Кількість нових зареєстрованих і закритих підприємств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 marR="108204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Загальна чисельність інспекторів, нових працівників, працівників, які залишили службу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Кількість проведених інспекційних відвідувань за типом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Кількість приписів про усунення недоліків і приписів</a:t>
            </a:r>
            <a:r>
              <a:rPr lang="uk-UA" sz="2000" b="0" dirty="0">
                <a:solidFill>
                  <a:srgbClr val="002060"/>
                </a:solidFill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про заборону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14400">
              <a:spcBef>
                <a:spcPts val="0"/>
              </a:spcBef>
            </a:pPr>
            <a:r>
              <a:rPr lang="uk-UA" sz="2000" b="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Arial" panose="020B0604020202020204" pitchFamily="34" charset="0"/>
              </a:rPr>
              <a:t>► 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Кількість судових проваджень та їхні підсумки</a:t>
            </a:r>
            <a:endParaRPr lang="ru-UA" sz="2000" b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2">
              <a:spcBef>
                <a:spcPts val="400"/>
              </a:spcBef>
              <a:spcAft>
                <a:spcPts val="400"/>
              </a:spcAft>
            </a:pPr>
            <a:endParaRPr lang="en-US" sz="2000" dirty="0"/>
          </a:p>
          <a:p>
            <a:pPr lvl="2">
              <a:spcBef>
                <a:spcPts val="400"/>
              </a:spcBef>
              <a:spcAft>
                <a:spcPts val="4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3435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538" y="1423195"/>
            <a:ext cx="11210924" cy="368535"/>
          </a:xfrm>
        </p:spPr>
        <p:txBody>
          <a:bodyPr/>
          <a:lstStyle/>
          <a:p>
            <a:r>
              <a:rPr lang="en-GB" altLang="ja-JP" dirty="0"/>
              <a:t>4. </a:t>
            </a:r>
            <a:r>
              <a:rPr lang="uk-UA" altLang="ja-JP" dirty="0"/>
              <a:t>Моніторинг, оцінювання і звітність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6227C0-AD57-4F9B-BAE3-EEFB0D0EE427}" type="slidenum">
              <a:rPr lang="en-GB" smtClean="0"/>
              <a:pPr/>
              <a:t>38</a:t>
            </a:fld>
            <a:endParaRPr lang="en-GB"/>
          </a:p>
        </p:txBody>
      </p:sp>
      <p:sp>
        <p:nvSpPr>
          <p:cNvPr id="5" name="Segnaposto contenuto 6">
            <a:extLst>
              <a:ext uri="{FF2B5EF4-FFF2-40B4-BE49-F238E27FC236}">
                <a16:creationId xmlns:a16="http://schemas.microsoft.com/office/drawing/2014/main" id="{49D6B778-4A46-BF4C-9C68-2EB90D902356}"/>
              </a:ext>
            </a:extLst>
          </p:cNvPr>
          <p:cNvSpPr txBox="1">
            <a:spLocks/>
          </p:cNvSpPr>
          <p:nvPr/>
        </p:nvSpPr>
        <p:spPr>
          <a:xfrm>
            <a:off x="490537" y="1974225"/>
            <a:ext cx="9839711" cy="40921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52000" indent="-252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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240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450"/>
              </a:spcBef>
              <a:spcAft>
                <a:spcPts val="450"/>
              </a:spcAft>
              <a:buClr>
                <a:schemeClr val="accent2"/>
              </a:buClr>
              <a:buSzPct val="80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00000"/>
              </a:lnSpc>
              <a:spcBef>
                <a:spcPts val="450"/>
              </a:spcBef>
              <a:buClr>
                <a:schemeClr val="accent2"/>
              </a:buClr>
              <a:buSzPct val="70000"/>
              <a:buFont typeface="Wingdings 3" panose="05040102010807070707" pitchFamily="18" charset="2"/>
              <a:buChar char="u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sz="1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uk-UA" altLang="en-US" sz="2200" dirty="0"/>
              <a:t>Щорічна звітність (мінімальні вимоги)</a:t>
            </a:r>
            <a:r>
              <a:rPr lang="en-GB" altLang="en-US" sz="2200" dirty="0"/>
              <a:t> </a:t>
            </a:r>
            <a:r>
              <a:rPr lang="uk-UA" altLang="en-US" sz="2200" dirty="0"/>
              <a:t>–</a:t>
            </a:r>
            <a:r>
              <a:rPr lang="en-GB" altLang="en-US" sz="2200" dirty="0"/>
              <a:t> </a:t>
            </a:r>
            <a:r>
              <a:rPr lang="uk-UA" altLang="en-US" sz="2200" dirty="0"/>
              <a:t>І</a:t>
            </a:r>
            <a:r>
              <a:rPr lang="en-GB" altLang="en-US" sz="2200" dirty="0"/>
              <a:t>I</a:t>
            </a:r>
            <a:endParaRPr lang="it-IT" sz="2200" dirty="0"/>
          </a:p>
          <a:p>
            <a:endParaRPr lang="it-IT" sz="220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3681A368-03E9-054A-81B9-7D14CCFA66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054" y="2533134"/>
            <a:ext cx="11145408" cy="3892379"/>
          </a:xfrm>
        </p:spPr>
        <p:txBody>
          <a:bodyPr/>
          <a:lstStyle/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Статистика нещасних випадків за галузями, професіями, місцями, кількістю постраждалих працівників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Статистика нещасних випадків зі смертельним наслідком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Статистика професійних захворювань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Аналіз статистичних даних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Організаційна та управлінська структура (і зміни в ній)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Оцінка</a:t>
            </a: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 діяльності за рік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  <a:cs typeface="Times New Roman" panose="02020603050405020304" pitchFamily="18" charset="0"/>
              </a:rPr>
              <a:t>Виконані планові завдання (якщо не виконані, то чому?)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b="0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Arial Narrow" panose="020B0606020202030204" pitchFamily="34" charset="0"/>
              </a:rPr>
              <a:t>Перешкоди та обмеження</a:t>
            </a:r>
          </a:p>
          <a:p>
            <a:pPr lvl="2">
              <a:spcBef>
                <a:spcPts val="400"/>
              </a:spcBef>
              <a:spcAft>
                <a:spcPts val="400"/>
              </a:spcAft>
            </a:pPr>
            <a:r>
              <a:rPr lang="uk-UA" sz="2000" dirty="0">
                <a:solidFill>
                  <a:srgbClr val="002060"/>
                </a:solidFill>
                <a:latin typeface="Arial" panose="020B0604020202020204" pitchFamily="34" charset="0"/>
              </a:rPr>
              <a:t>Подальші пріоритетні питання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449323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7C46A43-6536-2546-988B-900CD52F6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856227C0-AD57-4F9B-BAE3-EEFB0D0EE427}" type="slidenum">
              <a:rPr lang="en-GB" smtClean="0"/>
              <a:pPr>
                <a:spcAft>
                  <a:spcPts val="600"/>
                </a:spcAft>
              </a:pPr>
              <a:t>39</a:t>
            </a:fld>
            <a:endParaRPr lang="en-GB"/>
          </a:p>
        </p:txBody>
      </p:sp>
      <p:grpSp>
        <p:nvGrpSpPr>
          <p:cNvPr id="9" name="Group 55">
            <a:extLst>
              <a:ext uri="{FF2B5EF4-FFF2-40B4-BE49-F238E27FC236}">
                <a16:creationId xmlns:a16="http://schemas.microsoft.com/office/drawing/2014/main" id="{821D8CB5-E09E-044E-9658-CEFF4213B377}"/>
              </a:ext>
            </a:extLst>
          </p:cNvPr>
          <p:cNvGrpSpPr/>
          <p:nvPr/>
        </p:nvGrpSpPr>
        <p:grpSpPr>
          <a:xfrm>
            <a:off x="2897188" y="-4259"/>
            <a:ext cx="9294813" cy="4835021"/>
            <a:chOff x="2897187" y="14287"/>
            <a:chExt cx="9280526" cy="4827589"/>
          </a:xfrm>
        </p:grpSpPr>
        <p:sp>
          <p:nvSpPr>
            <p:cNvPr id="11" name="Freeform 27">
              <a:extLst>
                <a:ext uri="{FF2B5EF4-FFF2-40B4-BE49-F238E27FC236}">
                  <a16:creationId xmlns:a16="http://schemas.microsoft.com/office/drawing/2014/main" id="{4C69B70B-83AC-E242-BB59-E4872031972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9588" y="3224213"/>
              <a:ext cx="920750" cy="1062038"/>
            </a:xfrm>
            <a:custGeom>
              <a:avLst/>
              <a:gdLst>
                <a:gd name="T0" fmla="*/ 0 w 2552"/>
                <a:gd name="T1" fmla="*/ 1473 h 2942"/>
                <a:gd name="T2" fmla="*/ 2552 w 2552"/>
                <a:gd name="T3" fmla="*/ 0 h 2942"/>
                <a:gd name="T4" fmla="*/ 2552 w 2552"/>
                <a:gd name="T5" fmla="*/ 2942 h 2942"/>
                <a:gd name="T6" fmla="*/ 0 w 2552"/>
                <a:gd name="T7" fmla="*/ 1473 h 29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52" h="2942">
                  <a:moveTo>
                    <a:pt x="0" y="1473"/>
                  </a:moveTo>
                  <a:lnTo>
                    <a:pt x="2552" y="0"/>
                  </a:lnTo>
                  <a:lnTo>
                    <a:pt x="2552" y="2942"/>
                  </a:lnTo>
                  <a:lnTo>
                    <a:pt x="0" y="14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F7E088BF-AC5E-D649-B7C2-EB51D63193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7187" y="14287"/>
              <a:ext cx="9280524" cy="1074621"/>
            </a:xfrm>
            <a:custGeom>
              <a:avLst/>
              <a:gdLst>
                <a:gd name="T0" fmla="*/ 5160 w 25674"/>
                <a:gd name="T1" fmla="*/ 2976 h 2976"/>
                <a:gd name="T2" fmla="*/ 25674 w 25674"/>
                <a:gd name="T3" fmla="*/ 2976 h 2976"/>
                <a:gd name="T4" fmla="*/ 25674 w 25674"/>
                <a:gd name="T5" fmla="*/ 0 h 2976"/>
                <a:gd name="T6" fmla="*/ 0 w 25674"/>
                <a:gd name="T7" fmla="*/ 0 h 2976"/>
                <a:gd name="T8" fmla="*/ 0 w 25674"/>
                <a:gd name="T9" fmla="*/ 6 h 2976"/>
                <a:gd name="T10" fmla="*/ 5160 w 25674"/>
                <a:gd name="T11" fmla="*/ 2976 h 2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674" h="2976">
                  <a:moveTo>
                    <a:pt x="5160" y="2976"/>
                  </a:moveTo>
                  <a:lnTo>
                    <a:pt x="25674" y="2976"/>
                  </a:lnTo>
                  <a:lnTo>
                    <a:pt x="25674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5160" y="2976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3AE86331-F5A3-A346-B80D-0365189B50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090613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1E3E1DB3-EE63-5B40-9DEB-DD336B11958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20638"/>
              <a:ext cx="1857375" cy="2141538"/>
            </a:xfrm>
            <a:custGeom>
              <a:avLst/>
              <a:gdLst>
                <a:gd name="T0" fmla="*/ 5143 w 5143"/>
                <a:gd name="T1" fmla="*/ 2969 h 5938"/>
                <a:gd name="T2" fmla="*/ 0 w 5143"/>
                <a:gd name="T3" fmla="*/ 0 h 5938"/>
                <a:gd name="T4" fmla="*/ 0 w 5143"/>
                <a:gd name="T5" fmla="*/ 5938 h 5938"/>
                <a:gd name="T6" fmla="*/ 5143 w 5143"/>
                <a:gd name="T7" fmla="*/ 2969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5143" y="2969"/>
                  </a:moveTo>
                  <a:lnTo>
                    <a:pt x="0" y="0"/>
                  </a:lnTo>
                  <a:lnTo>
                    <a:pt x="0" y="5938"/>
                  </a:lnTo>
                  <a:lnTo>
                    <a:pt x="5143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id="{A97ACF36-D94C-4649-94A0-3C000A212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7534275" y="1625600"/>
              <a:ext cx="928688" cy="1071563"/>
            </a:xfrm>
            <a:custGeom>
              <a:avLst/>
              <a:gdLst>
                <a:gd name="T0" fmla="*/ 2571 w 2571"/>
                <a:gd name="T1" fmla="*/ 1484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4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4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9" name="Freeform 9">
              <a:extLst>
                <a:ext uri="{FF2B5EF4-FFF2-40B4-BE49-F238E27FC236}">
                  <a16:creationId xmlns:a16="http://schemas.microsoft.com/office/drawing/2014/main" id="{239369DE-C4DA-EE41-868B-AA781E692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5588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0" name="Freeform 10">
              <a:extLst>
                <a:ext uri="{FF2B5EF4-FFF2-40B4-BE49-F238E27FC236}">
                  <a16:creationId xmlns:a16="http://schemas.microsoft.com/office/drawing/2014/main" id="{34EFEA22-69AB-A94E-9A9A-99798FD5A01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9800" y="20638"/>
              <a:ext cx="1855788" cy="1600200"/>
            </a:xfrm>
            <a:custGeom>
              <a:avLst/>
              <a:gdLst>
                <a:gd name="T0" fmla="*/ 5142 w 5142"/>
                <a:gd name="T1" fmla="*/ 2969 h 4437"/>
                <a:gd name="T2" fmla="*/ 0 w 5142"/>
                <a:gd name="T3" fmla="*/ 0 h 4437"/>
                <a:gd name="T4" fmla="*/ 0 w 5142"/>
                <a:gd name="T5" fmla="*/ 2942 h 4437"/>
                <a:gd name="T6" fmla="*/ 2598 w 5142"/>
                <a:gd name="T7" fmla="*/ 4437 h 4437"/>
                <a:gd name="T8" fmla="*/ 5142 w 5142"/>
                <a:gd name="T9" fmla="*/ 2969 h 4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2" h="4437">
                  <a:moveTo>
                    <a:pt x="5142" y="2969"/>
                  </a:moveTo>
                  <a:lnTo>
                    <a:pt x="0" y="0"/>
                  </a:lnTo>
                  <a:lnTo>
                    <a:pt x="0" y="2942"/>
                  </a:lnTo>
                  <a:lnTo>
                    <a:pt x="2598" y="4437"/>
                  </a:lnTo>
                  <a:lnTo>
                    <a:pt x="5142" y="2969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1" name="Freeform 11">
              <a:extLst>
                <a:ext uri="{FF2B5EF4-FFF2-40B4-BE49-F238E27FC236}">
                  <a16:creationId xmlns:a16="http://schemas.microsoft.com/office/drawing/2014/main" id="{E5EEC020-72D6-B445-89AE-724B5DC0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0638"/>
              <a:ext cx="1857375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FEB1FC50-528C-6647-A979-7C928B2EA4F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0063" y="1624013"/>
              <a:ext cx="928688" cy="1071563"/>
            </a:xfrm>
            <a:custGeom>
              <a:avLst/>
              <a:gdLst>
                <a:gd name="T0" fmla="*/ 0 w 2571"/>
                <a:gd name="T1" fmla="*/ 2969 h 2969"/>
                <a:gd name="T2" fmla="*/ 2571 w 2571"/>
                <a:gd name="T3" fmla="*/ 1484 h 2969"/>
                <a:gd name="T4" fmla="*/ 0 w 2571"/>
                <a:gd name="T5" fmla="*/ 0 h 2969"/>
                <a:gd name="T6" fmla="*/ 0 w 2571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2969"/>
                  </a:moveTo>
                  <a:lnTo>
                    <a:pt x="2571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3" name="Freeform 13">
              <a:extLst>
                <a:ext uri="{FF2B5EF4-FFF2-40B4-BE49-F238E27FC236}">
                  <a16:creationId xmlns:a16="http://schemas.microsoft.com/office/drawing/2014/main" id="{CAFE086B-FD54-9748-8DBE-D248FE09C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BE4352E8-9011-7F47-8102-FDDD915F75DD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090613"/>
              <a:ext cx="928688" cy="1071563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0 h 2969"/>
                <a:gd name="T4" fmla="*/ 0 w 2571"/>
                <a:gd name="T5" fmla="*/ 2969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63A782DA-AE28-8C49-A566-88F5A3CFAFEE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6">
              <a:extLst>
                <a:ext uri="{FF2B5EF4-FFF2-40B4-BE49-F238E27FC236}">
                  <a16:creationId xmlns:a16="http://schemas.microsoft.com/office/drawing/2014/main" id="{F4BF9D73-8DAC-8040-9E2A-00E5C19D64AE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6425" y="1090613"/>
              <a:ext cx="920750" cy="1058863"/>
            </a:xfrm>
            <a:custGeom>
              <a:avLst/>
              <a:gdLst>
                <a:gd name="T0" fmla="*/ 2547 w 2547"/>
                <a:gd name="T1" fmla="*/ 2937 h 2937"/>
                <a:gd name="T2" fmla="*/ 2547 w 2547"/>
                <a:gd name="T3" fmla="*/ 0 h 2937"/>
                <a:gd name="T4" fmla="*/ 0 w 2547"/>
                <a:gd name="T5" fmla="*/ 1471 h 2937"/>
                <a:gd name="T6" fmla="*/ 2547 w 2547"/>
                <a:gd name="T7" fmla="*/ 2937 h 2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7" h="2937">
                  <a:moveTo>
                    <a:pt x="2547" y="2937"/>
                  </a:moveTo>
                  <a:lnTo>
                    <a:pt x="2547" y="0"/>
                  </a:lnTo>
                  <a:lnTo>
                    <a:pt x="0" y="1471"/>
                  </a:lnTo>
                  <a:lnTo>
                    <a:pt x="2547" y="293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7">
              <a:extLst>
                <a:ext uri="{FF2B5EF4-FFF2-40B4-BE49-F238E27FC236}">
                  <a16:creationId xmlns:a16="http://schemas.microsoft.com/office/drawing/2014/main" id="{54DFD370-3F07-5546-A367-4490CBAF6EE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1624013"/>
              <a:ext cx="928688" cy="1071563"/>
            </a:xfrm>
            <a:custGeom>
              <a:avLst/>
              <a:gdLst>
                <a:gd name="T0" fmla="*/ 0 w 2571"/>
                <a:gd name="T1" fmla="*/ 1484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4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Freeform 18">
              <a:extLst>
                <a:ext uri="{FF2B5EF4-FFF2-40B4-BE49-F238E27FC236}">
                  <a16:creationId xmlns:a16="http://schemas.microsoft.com/office/drawing/2014/main" id="{394C31D8-3669-384F-A974-995BA3E65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1090613"/>
              <a:ext cx="927100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9" name="Freeform 19">
              <a:extLst>
                <a:ext uri="{FF2B5EF4-FFF2-40B4-BE49-F238E27FC236}">
                  <a16:creationId xmlns:a16="http://schemas.microsoft.com/office/drawing/2014/main" id="{AFC70EB2-8F51-B346-8171-C83405EB0C01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3238" y="2162175"/>
              <a:ext cx="927100" cy="1069975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2969 h 2969"/>
                <a:gd name="T4" fmla="*/ 2571 w 2571"/>
                <a:gd name="T5" fmla="*/ 0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2969"/>
                  </a:lnTo>
                  <a:lnTo>
                    <a:pt x="2571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0" name="Freeform 20">
              <a:extLst>
                <a:ext uri="{FF2B5EF4-FFF2-40B4-BE49-F238E27FC236}">
                  <a16:creationId xmlns:a16="http://schemas.microsoft.com/office/drawing/2014/main" id="{B0F794E1-AA9D-9F41-A244-2AE295FF2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3513" y="37703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1" name="Freeform 29">
              <a:extLst>
                <a:ext uri="{FF2B5EF4-FFF2-40B4-BE49-F238E27FC236}">
                  <a16:creationId xmlns:a16="http://schemas.microsoft.com/office/drawing/2014/main" id="{948AF958-DAC0-3546-8AA7-CAC8DB3611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0638"/>
              <a:ext cx="1855788" cy="2141538"/>
            </a:xfrm>
            <a:custGeom>
              <a:avLst/>
              <a:gdLst>
                <a:gd name="T0" fmla="*/ 0 w 5143"/>
                <a:gd name="T1" fmla="*/ 5938 h 5938"/>
                <a:gd name="T2" fmla="*/ 5143 w 5143"/>
                <a:gd name="T3" fmla="*/ 2969 h 5938"/>
                <a:gd name="T4" fmla="*/ 0 w 5143"/>
                <a:gd name="T5" fmla="*/ 0 h 5938"/>
                <a:gd name="T6" fmla="*/ 0 w 5143"/>
                <a:gd name="T7" fmla="*/ 5938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5938"/>
                  </a:moveTo>
                  <a:lnTo>
                    <a:pt x="5143" y="2969"/>
                  </a:lnTo>
                  <a:lnTo>
                    <a:pt x="0" y="0"/>
                  </a:lnTo>
                  <a:lnTo>
                    <a:pt x="0" y="5938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23472998-1F2E-6646-A1D8-D76087F30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624013"/>
              <a:ext cx="928688" cy="1071563"/>
            </a:xfrm>
            <a:custGeom>
              <a:avLst/>
              <a:gdLst>
                <a:gd name="T0" fmla="*/ 0 w 2572"/>
                <a:gd name="T1" fmla="*/ 2969 h 2969"/>
                <a:gd name="T2" fmla="*/ 2572 w 2572"/>
                <a:gd name="T3" fmla="*/ 1484 h 2969"/>
                <a:gd name="T4" fmla="*/ 0 w 2572"/>
                <a:gd name="T5" fmla="*/ 0 h 2969"/>
                <a:gd name="T6" fmla="*/ 0 w 2572"/>
                <a:gd name="T7" fmla="*/ 2969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2969"/>
                  </a:moveTo>
                  <a:lnTo>
                    <a:pt x="2572" y="1484"/>
                  </a:lnTo>
                  <a:lnTo>
                    <a:pt x="0" y="0"/>
                  </a:lnTo>
                  <a:lnTo>
                    <a:pt x="0" y="2969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9E63DCF1-D232-714A-AAF3-F177CE77A62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2FE3AC00-8903-0C44-A148-47F8BD2A5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090613"/>
              <a:ext cx="928688" cy="1071563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0 h 2969"/>
                <a:gd name="T4" fmla="*/ 0 w 2572"/>
                <a:gd name="T5" fmla="*/ 2969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0"/>
                  </a:lnTo>
                  <a:lnTo>
                    <a:pt x="0" y="2969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C1A466B0-083E-4145-ADE4-0AA1B4D17F8C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1090613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9AD58F6-BE6D-3042-8FBD-B1BAF57848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62175"/>
              <a:ext cx="928688" cy="1069975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F0882E71-07F5-8D42-9FA1-44C2B0BD624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240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AF98CE4B-2FAB-5D4F-95A6-83E1B661D9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38500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2969 h 2969"/>
                <a:gd name="T4" fmla="*/ 2572 w 2572"/>
                <a:gd name="T5" fmla="*/ 0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2969"/>
                  </a:lnTo>
                  <a:lnTo>
                    <a:pt x="2572" y="0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4F53831C-78ED-FE45-BDBE-C19C388B133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52650"/>
              <a:ext cx="1855788" cy="2143125"/>
            </a:xfrm>
            <a:custGeom>
              <a:avLst/>
              <a:gdLst>
                <a:gd name="T0" fmla="*/ 0 w 5143"/>
                <a:gd name="T1" fmla="*/ 0 h 5938"/>
                <a:gd name="T2" fmla="*/ 5143 w 5143"/>
                <a:gd name="T3" fmla="*/ 2969 h 5938"/>
                <a:gd name="T4" fmla="*/ 0 w 5143"/>
                <a:gd name="T5" fmla="*/ 5938 h 5938"/>
                <a:gd name="T6" fmla="*/ 0 w 5143"/>
                <a:gd name="T7" fmla="*/ 0 h 5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43" h="5938">
                  <a:moveTo>
                    <a:pt x="0" y="0"/>
                  </a:moveTo>
                  <a:lnTo>
                    <a:pt x="5143" y="2969"/>
                  </a:lnTo>
                  <a:lnTo>
                    <a:pt x="0" y="59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C587F1CB-D885-734B-BC6F-6128F6A65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762375"/>
              <a:ext cx="928688" cy="1071563"/>
            </a:xfrm>
            <a:custGeom>
              <a:avLst/>
              <a:gdLst>
                <a:gd name="T0" fmla="*/ 0 w 2572"/>
                <a:gd name="T1" fmla="*/ 0 h 2969"/>
                <a:gd name="T2" fmla="*/ 2572 w 2572"/>
                <a:gd name="T3" fmla="*/ 1485 h 2969"/>
                <a:gd name="T4" fmla="*/ 0 w 2572"/>
                <a:gd name="T5" fmla="*/ 2969 h 2969"/>
                <a:gd name="T6" fmla="*/ 0 w 2572"/>
                <a:gd name="T7" fmla="*/ 0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0"/>
                  </a:moveTo>
                  <a:lnTo>
                    <a:pt x="2572" y="1485"/>
                  </a:lnTo>
                  <a:lnTo>
                    <a:pt x="0" y="29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A3C4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Freeform 39">
              <a:extLst>
                <a:ext uri="{FF2B5EF4-FFF2-40B4-BE49-F238E27FC236}">
                  <a16:creationId xmlns:a16="http://schemas.microsoft.com/office/drawing/2014/main" id="{04D47C74-9432-5D42-BEC8-24C1E5EF64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2162175"/>
              <a:ext cx="928688" cy="1069975"/>
            </a:xfrm>
            <a:custGeom>
              <a:avLst/>
              <a:gdLst>
                <a:gd name="T0" fmla="*/ 2572 w 2572"/>
                <a:gd name="T1" fmla="*/ 1485 h 2969"/>
                <a:gd name="T2" fmla="*/ 0 w 2572"/>
                <a:gd name="T3" fmla="*/ 2969 h 2969"/>
                <a:gd name="T4" fmla="*/ 0 w 2572"/>
                <a:gd name="T5" fmla="*/ 0 h 2969"/>
                <a:gd name="T6" fmla="*/ 2572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2572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2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Freeform 40">
              <a:extLst>
                <a:ext uri="{FF2B5EF4-FFF2-40B4-BE49-F238E27FC236}">
                  <a16:creationId xmlns:a16="http://schemas.microsoft.com/office/drawing/2014/main" id="{06772787-436A-7445-9A98-EDB6C8C68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21925" y="1616075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41">
              <a:extLst>
                <a:ext uri="{FF2B5EF4-FFF2-40B4-BE49-F238E27FC236}">
                  <a16:creationId xmlns:a16="http://schemas.microsoft.com/office/drawing/2014/main" id="{680ABF5E-8D38-7F4D-AC21-B9ED932617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3224213"/>
              <a:ext cx="928688" cy="1071563"/>
            </a:xfrm>
            <a:custGeom>
              <a:avLst/>
              <a:gdLst>
                <a:gd name="T0" fmla="*/ 0 w 2572"/>
                <a:gd name="T1" fmla="*/ 1484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4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4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42">
              <a:extLst>
                <a:ext uri="{FF2B5EF4-FFF2-40B4-BE49-F238E27FC236}">
                  <a16:creationId xmlns:a16="http://schemas.microsoft.com/office/drawing/2014/main" id="{153F2C28-77F2-C949-BA16-64ACC43EE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9025" y="2147888"/>
              <a:ext cx="928688" cy="1071563"/>
            </a:xfrm>
            <a:custGeom>
              <a:avLst/>
              <a:gdLst>
                <a:gd name="T0" fmla="*/ 0 w 2572"/>
                <a:gd name="T1" fmla="*/ 1485 h 2969"/>
                <a:gd name="T2" fmla="*/ 2572 w 2572"/>
                <a:gd name="T3" fmla="*/ 0 h 2969"/>
                <a:gd name="T4" fmla="*/ 2572 w 2572"/>
                <a:gd name="T5" fmla="*/ 2969 h 2969"/>
                <a:gd name="T6" fmla="*/ 0 w 2572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2" h="2969">
                  <a:moveTo>
                    <a:pt x="0" y="1485"/>
                  </a:moveTo>
                  <a:lnTo>
                    <a:pt x="2572" y="0"/>
                  </a:lnTo>
                  <a:lnTo>
                    <a:pt x="2572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Freeform 43">
              <a:extLst>
                <a:ext uri="{FF2B5EF4-FFF2-40B4-BE49-F238E27FC236}">
                  <a16:creationId xmlns:a16="http://schemas.microsoft.com/office/drawing/2014/main" id="{D0A6C7FF-2FF6-3849-A572-37861B2C7F5C}"/>
                </a:ext>
              </a:extLst>
            </p:cNvPr>
            <p:cNvSpPr>
              <a:spLocks/>
            </p:cNvSpPr>
            <p:nvPr/>
          </p:nvSpPr>
          <p:spPr bwMode="auto">
            <a:xfrm>
              <a:off x="9391650" y="2147888"/>
              <a:ext cx="928688" cy="1071563"/>
            </a:xfrm>
            <a:custGeom>
              <a:avLst/>
              <a:gdLst>
                <a:gd name="T0" fmla="*/ 0 w 2571"/>
                <a:gd name="T1" fmla="*/ 1485 h 2969"/>
                <a:gd name="T2" fmla="*/ 2571 w 2571"/>
                <a:gd name="T3" fmla="*/ 0 h 2969"/>
                <a:gd name="T4" fmla="*/ 2571 w 2571"/>
                <a:gd name="T5" fmla="*/ 2969 h 2969"/>
                <a:gd name="T6" fmla="*/ 0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0" y="1485"/>
                  </a:moveTo>
                  <a:lnTo>
                    <a:pt x="2571" y="0"/>
                  </a:lnTo>
                  <a:lnTo>
                    <a:pt x="2571" y="2969"/>
                  </a:lnTo>
                  <a:lnTo>
                    <a:pt x="0" y="148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Freeform 46">
              <a:extLst>
                <a:ext uri="{FF2B5EF4-FFF2-40B4-BE49-F238E27FC236}">
                  <a16:creationId xmlns:a16="http://schemas.microsoft.com/office/drawing/2014/main" id="{9125859F-2FCD-F140-951D-275A6D0BA0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700" y="1625600"/>
              <a:ext cx="917575" cy="1057275"/>
            </a:xfrm>
            <a:custGeom>
              <a:avLst/>
              <a:gdLst>
                <a:gd name="T0" fmla="*/ 2542 w 2542"/>
                <a:gd name="T1" fmla="*/ 2930 h 2930"/>
                <a:gd name="T2" fmla="*/ 2542 w 2542"/>
                <a:gd name="T3" fmla="*/ 0 h 2930"/>
                <a:gd name="T4" fmla="*/ 0 w 2542"/>
                <a:gd name="T5" fmla="*/ 1467 h 2930"/>
                <a:gd name="T6" fmla="*/ 2542 w 2542"/>
                <a:gd name="T7" fmla="*/ 2930 h 2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42" h="2930">
                  <a:moveTo>
                    <a:pt x="2542" y="2930"/>
                  </a:moveTo>
                  <a:lnTo>
                    <a:pt x="2542" y="0"/>
                  </a:lnTo>
                  <a:lnTo>
                    <a:pt x="0" y="1467"/>
                  </a:lnTo>
                  <a:lnTo>
                    <a:pt x="2542" y="293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47">
              <a:extLst>
                <a:ext uri="{FF2B5EF4-FFF2-40B4-BE49-F238E27FC236}">
                  <a16:creationId xmlns:a16="http://schemas.microsoft.com/office/drawing/2014/main" id="{B53325F1-B9A6-6A4C-B59A-161A48548FB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45388" y="2162175"/>
              <a:ext cx="917575" cy="1055688"/>
            </a:xfrm>
            <a:custGeom>
              <a:avLst/>
              <a:gdLst>
                <a:gd name="T0" fmla="*/ 2538 w 2538"/>
                <a:gd name="T1" fmla="*/ 2926 h 2926"/>
                <a:gd name="T2" fmla="*/ 2538 w 2538"/>
                <a:gd name="T3" fmla="*/ 0 h 2926"/>
                <a:gd name="T4" fmla="*/ 0 w 2538"/>
                <a:gd name="T5" fmla="*/ 1465 h 2926"/>
                <a:gd name="T6" fmla="*/ 2538 w 2538"/>
                <a:gd name="T7" fmla="*/ 2926 h 29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8" h="2926">
                  <a:moveTo>
                    <a:pt x="2538" y="2926"/>
                  </a:moveTo>
                  <a:lnTo>
                    <a:pt x="2538" y="0"/>
                  </a:lnTo>
                  <a:lnTo>
                    <a:pt x="0" y="1465"/>
                  </a:lnTo>
                  <a:lnTo>
                    <a:pt x="2538" y="29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>
              <a:extLst>
                <a:ext uri="{FF2B5EF4-FFF2-40B4-BE49-F238E27FC236}">
                  <a16:creationId xmlns:a16="http://schemas.microsoft.com/office/drawing/2014/main" id="{3F918EAB-2DC2-6D49-84E2-0FB99638E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4" y="2161640"/>
              <a:ext cx="1855788" cy="1602005"/>
            </a:xfrm>
            <a:custGeom>
              <a:avLst/>
              <a:gdLst>
                <a:gd name="T0" fmla="*/ 0 w 5143"/>
                <a:gd name="T1" fmla="*/ 0 h 4442"/>
                <a:gd name="T2" fmla="*/ 5143 w 5143"/>
                <a:gd name="T3" fmla="*/ 2969 h 4442"/>
                <a:gd name="T4" fmla="*/ 2591 w 5143"/>
                <a:gd name="T5" fmla="*/ 4442 h 4442"/>
                <a:gd name="T6" fmla="*/ 0 w 5143"/>
                <a:gd name="T7" fmla="*/ 2951 h 4442"/>
                <a:gd name="T8" fmla="*/ 0 w 5143"/>
                <a:gd name="T9" fmla="*/ 0 h 4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43" h="4442">
                  <a:moveTo>
                    <a:pt x="0" y="0"/>
                  </a:moveTo>
                  <a:lnTo>
                    <a:pt x="5143" y="2969"/>
                  </a:lnTo>
                  <a:lnTo>
                    <a:pt x="2591" y="4442"/>
                  </a:lnTo>
                  <a:lnTo>
                    <a:pt x="0" y="295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E2D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>
              <a:extLst>
                <a:ext uri="{FF2B5EF4-FFF2-40B4-BE49-F238E27FC236}">
                  <a16:creationId xmlns:a16="http://schemas.microsoft.com/office/drawing/2014/main" id="{A17E6794-C432-6546-8BC4-C96CF59551F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2963" y="2162175"/>
              <a:ext cx="928688" cy="1069975"/>
            </a:xfrm>
            <a:custGeom>
              <a:avLst/>
              <a:gdLst>
                <a:gd name="T0" fmla="*/ 2571 w 2571"/>
                <a:gd name="T1" fmla="*/ 1485 h 2969"/>
                <a:gd name="T2" fmla="*/ 0 w 2571"/>
                <a:gd name="T3" fmla="*/ 2969 h 2969"/>
                <a:gd name="T4" fmla="*/ 0 w 2571"/>
                <a:gd name="T5" fmla="*/ 0 h 2969"/>
                <a:gd name="T6" fmla="*/ 2571 w 2571"/>
                <a:gd name="T7" fmla="*/ 1485 h 2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1" h="2969">
                  <a:moveTo>
                    <a:pt x="2571" y="1485"/>
                  </a:moveTo>
                  <a:lnTo>
                    <a:pt x="0" y="2969"/>
                  </a:lnTo>
                  <a:lnTo>
                    <a:pt x="0" y="0"/>
                  </a:lnTo>
                  <a:lnTo>
                    <a:pt x="2571" y="1485"/>
                  </a:lnTo>
                  <a:close/>
                </a:path>
              </a:pathLst>
            </a:custGeom>
            <a:solidFill>
              <a:srgbClr val="230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1" name="Right Triangle 7">
            <a:extLst>
              <a:ext uri="{FF2B5EF4-FFF2-40B4-BE49-F238E27FC236}">
                <a16:creationId xmlns:a16="http://schemas.microsoft.com/office/drawing/2014/main" id="{092F29F6-04FE-C54D-BEAC-B9476E6FDD37}"/>
              </a:ext>
            </a:extLst>
          </p:cNvPr>
          <p:cNvSpPr/>
          <p:nvPr/>
        </p:nvSpPr>
        <p:spPr>
          <a:xfrm>
            <a:off x="-7948" y="1469985"/>
            <a:ext cx="9412777" cy="5371986"/>
          </a:xfrm>
          <a:prstGeom prst="rtTriangle">
            <a:avLst/>
          </a:prstGeom>
          <a:solidFill>
            <a:srgbClr val="EB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F78615F6-9E41-9843-9186-3668E98CC9EA}"/>
              </a:ext>
            </a:extLst>
          </p:cNvPr>
          <p:cNvSpPr txBox="1">
            <a:spLocks/>
          </p:cNvSpPr>
          <p:nvPr/>
        </p:nvSpPr>
        <p:spPr>
          <a:xfrm>
            <a:off x="1325304" y="4888465"/>
            <a:ext cx="7900427" cy="720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500" b="1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altLang="en-US" dirty="0"/>
              <a:t>ДЯКУЄМО ЗА УВАГУ</a:t>
            </a:r>
            <a:r>
              <a:rPr lang="en-US" alt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102959768"/>
      </p:ext>
    </p:extLst>
  </p:cSld>
  <p:clrMapOvr>
    <a:masterClrMapping/>
  </p:clrMapOvr>
</p:sld>
</file>

<file path=ppt/theme/theme1.xml><?xml version="1.0" encoding="utf-8"?>
<a:theme xmlns:a="http://schemas.openxmlformats.org/drawingml/2006/main" name="ILO 2020">
  <a:themeElements>
    <a:clrScheme name="ILO Jan 2020">
      <a:dk1>
        <a:srgbClr val="230050"/>
      </a:dk1>
      <a:lt1>
        <a:sysClr val="window" lastClr="FFFFFF"/>
      </a:lt1>
      <a:dk2>
        <a:srgbClr val="000000"/>
      </a:dk2>
      <a:lt2>
        <a:srgbClr val="F8FCFE"/>
      </a:lt2>
      <a:accent1>
        <a:srgbClr val="1E2DBE"/>
      </a:accent1>
      <a:accent2>
        <a:srgbClr val="FA3C4B"/>
      </a:accent2>
      <a:accent3>
        <a:srgbClr val="FFCD2D"/>
      </a:accent3>
      <a:accent4>
        <a:srgbClr val="960A55"/>
      </a:accent4>
      <a:accent5>
        <a:srgbClr val="05D2D2"/>
      </a:accent5>
      <a:accent6>
        <a:srgbClr val="8CE164"/>
      </a:accent6>
      <a:hlink>
        <a:srgbClr val="230050"/>
      </a:hlink>
      <a:folHlink>
        <a:srgbClr val="23005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LO Presentation 16x9.potx" id="{1B78B7CC-6F33-4AED-B988-F1824BC14DB2}" vid="{017B0592-C5E0-43A0-8804-D21738B9040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908A712D7AA418D95BFCC0ECE245F" ma:contentTypeVersion="13" ma:contentTypeDescription="Create a new document." ma:contentTypeScope="" ma:versionID="24b8e75f8b9f498b9319491a85ae649b">
  <xsd:schema xmlns:xsd="http://www.w3.org/2001/XMLSchema" xmlns:xs="http://www.w3.org/2001/XMLSchema" xmlns:p="http://schemas.microsoft.com/office/2006/metadata/properties" xmlns:ns2="18f9ac08-cad0-4069-9cc9-ad6597f5f3a5" xmlns:ns3="8f68b5b3-e33a-4795-8620-9e287973ee67" targetNamespace="http://schemas.microsoft.com/office/2006/metadata/properties" ma:root="true" ma:fieldsID="62acb6b2ec90eda1090535215575f5e0" ns2:_="" ns3:_="">
    <xsd:import namespace="18f9ac08-cad0-4069-9cc9-ad6597f5f3a5"/>
    <xsd:import namespace="8f68b5b3-e33a-4795-8620-9e287973ee6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f9ac08-cad0-4069-9cc9-ad6597f5f3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68b5b3-e33a-4795-8620-9e287973ee67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DBB6623-F29F-40AB-8234-31F55A02B30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BAF1A0-A890-4FD3-B4C2-B4790C52ECA0}">
  <ds:schemaRefs>
    <ds:schemaRef ds:uri="http://purl.org/dc/elements/1.1/"/>
    <ds:schemaRef ds:uri="http://schemas.microsoft.com/office/2006/metadata/properties"/>
    <ds:schemaRef ds:uri="8f68b5b3-e33a-4795-8620-9e287973ee67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18f9ac08-cad0-4069-9cc9-ad6597f5f3a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E7B69F7-495F-4977-A033-15E9ABEC54A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f9ac08-cad0-4069-9cc9-ad6597f5f3a5"/>
    <ds:schemaRef ds:uri="8f68b5b3-e33a-4795-8620-9e287973ee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English+PowerPoint+Presentation</Template>
  <TotalTime>6399</TotalTime>
  <Words>2013</Words>
  <Application>Microsoft Office PowerPoint</Application>
  <PresentationFormat>Широкий екран</PresentationFormat>
  <Paragraphs>387</Paragraphs>
  <Slides>39</Slides>
  <Notes>35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39</vt:i4>
      </vt:variant>
    </vt:vector>
  </HeadingPairs>
  <TitlesOfParts>
    <vt:vector size="45" baseType="lpstr">
      <vt:lpstr>Arial</vt:lpstr>
      <vt:lpstr>Arial Unicode MS</vt:lpstr>
      <vt:lpstr>Calibri</vt:lpstr>
      <vt:lpstr>Wingdings</vt:lpstr>
      <vt:lpstr>Wingdings 3</vt:lpstr>
      <vt:lpstr>ILO 2020</vt:lpstr>
      <vt:lpstr>Політика і планування інспекції праці</vt:lpstr>
      <vt:lpstr>Мета цього модуля</vt:lpstr>
      <vt:lpstr>Завдання</vt:lpstr>
      <vt:lpstr>Зміст</vt:lpstr>
      <vt:lpstr>1. Розроблення політики в галузі інспекції праці</vt:lpstr>
      <vt:lpstr>1. Розроблення політики в галузі інспекції праці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2. Визначення підходу</vt:lpstr>
      <vt:lpstr>3. Оперативне планування</vt:lpstr>
      <vt:lpstr>3. Оперативне планування</vt:lpstr>
      <vt:lpstr>3. Оперативне планування</vt:lpstr>
      <vt:lpstr>3. Оперативне планування</vt:lpstr>
      <vt:lpstr>3. Оперативне планування</vt:lpstr>
      <vt:lpstr>3. Оперативне планування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4. Моніторинг, оцінювання і звітність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title here 40pt</dc:title>
  <dc:creator>Matteo Montesano</dc:creator>
  <cp:lastModifiedBy>Мария Дацюк</cp:lastModifiedBy>
  <cp:revision>128</cp:revision>
  <dcterms:created xsi:type="dcterms:W3CDTF">2021-05-26T09:43:39Z</dcterms:created>
  <dcterms:modified xsi:type="dcterms:W3CDTF">2023-03-23T10:00:46Z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0x010100B23908A712D7AA418D95BFCC0ECE245F</vt:lpwstr>
  </property>
</Properties>
</file>