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36"/>
  </p:notesMasterIdLst>
  <p:sldIdLst>
    <p:sldId id="257" r:id="rId5"/>
    <p:sldId id="263" r:id="rId6"/>
    <p:sldId id="354" r:id="rId7"/>
    <p:sldId id="524" r:id="rId8"/>
    <p:sldId id="579" r:id="rId9"/>
    <p:sldId id="284" r:id="rId10"/>
    <p:sldId id="581" r:id="rId11"/>
    <p:sldId id="582" r:id="rId12"/>
    <p:sldId id="583" r:id="rId13"/>
    <p:sldId id="584" r:id="rId14"/>
    <p:sldId id="585" r:id="rId15"/>
    <p:sldId id="586" r:id="rId16"/>
    <p:sldId id="577" r:id="rId17"/>
    <p:sldId id="587" r:id="rId18"/>
    <p:sldId id="588" r:id="rId19"/>
    <p:sldId id="589" r:id="rId20"/>
    <p:sldId id="590" r:id="rId21"/>
    <p:sldId id="591" r:id="rId22"/>
    <p:sldId id="592" r:id="rId23"/>
    <p:sldId id="593" r:id="rId24"/>
    <p:sldId id="594" r:id="rId25"/>
    <p:sldId id="595" r:id="rId26"/>
    <p:sldId id="596" r:id="rId27"/>
    <p:sldId id="552" r:id="rId28"/>
    <p:sldId id="597" r:id="rId29"/>
    <p:sldId id="598" r:id="rId30"/>
    <p:sldId id="599" r:id="rId31"/>
    <p:sldId id="600" r:id="rId32"/>
    <p:sldId id="601" r:id="rId33"/>
    <p:sldId id="602" r:id="rId34"/>
    <p:sldId id="277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ian, Andrew" initials="" lastIdx="0" clrIdx="0"/>
  <p:cmAuthor id="2" name="Simon" initials="S" lastIdx="3" clrIdx="1">
    <p:extLst>
      <p:ext uri="{19B8F6BF-5375-455C-9EA6-DF929625EA0E}">
        <p15:presenceInfo xmlns:p15="http://schemas.microsoft.com/office/powerpoint/2012/main" userId="Simo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0053"/>
    <a:srgbClr val="ECF6FD"/>
    <a:srgbClr val="1E2DBE"/>
    <a:srgbClr val="9E9F9E"/>
    <a:srgbClr val="636462"/>
    <a:srgbClr val="EBF5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46F890A9-2807-4EBB-B81D-B2AA78EC7F39}" styleName="Stile scuro 2 - Colore 5/Color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202B0CA-FC54-4496-8BCA-5EF66A818D29}" styleName="Stile scuro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660B408-B3CF-4A94-85FC-2B1E0A45F4A2}" styleName="Stile scuro 2 - Colore 1/Color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20" autoAdjust="0"/>
    <p:restoredTop sz="81171" autoAdjust="0"/>
  </p:normalViewPr>
  <p:slideViewPr>
    <p:cSldViewPr snapToGrid="0">
      <p:cViewPr varScale="1">
        <p:scale>
          <a:sx n="88" d="100"/>
          <a:sy n="88" d="100"/>
        </p:scale>
        <p:origin x="55" y="67"/>
      </p:cViewPr>
      <p:guideLst/>
    </p:cSldViewPr>
  </p:slideViewPr>
  <p:outlineViewPr>
    <p:cViewPr>
      <p:scale>
        <a:sx n="33" d="100"/>
        <a:sy n="33" d="100"/>
      </p:scale>
      <p:origin x="0" y="-8496"/>
    </p:cViewPr>
  </p:outlineViewPr>
  <p:notesTextViewPr>
    <p:cViewPr>
      <p:scale>
        <a:sx n="50" d="100"/>
        <a:sy n="5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D068C6-7325-408C-921E-B389FF684A63}" type="datetimeFigureOut">
              <a:rPr lang="en-GB" smtClean="0"/>
              <a:t>23/03/2023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826FEE-2901-4F80-B040-94DEDE5C3ECF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438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815413AC-3881-F94F-AEA2-A7D4E9C6E4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043E6EBB-A0CA-3345-9474-49F5FC66C9B8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45F9D34D-931E-D046-8753-92ABCF4932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2C33B02C-4D05-874A-B48D-012CA14521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3F333DD5-5CC7-3841-8F82-039F943BA5E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4A75D89-3654-F445-BBC9-B499D0D1B11C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78C548D9-6848-984D-9721-028B4AB2C5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3DD4683E-269E-C548-96C2-F69B7C9714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it-IT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5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00109FAF-B879-3F40-9193-13BF8F97FC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CE4045B9-2E29-8A43-84E9-AD8681994E52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6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77ABC4BC-ADB4-5143-B456-2D0585CBE7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25F1C210-0453-0F4D-AACF-59962D6D04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7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99394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00109FAF-B879-3F40-9193-13BF8F97FC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CE4045B9-2E29-8A43-84E9-AD8681994E52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8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77ABC4BC-ADB4-5143-B456-2D0585CBE7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25F1C210-0453-0F4D-AACF-59962D6D04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65147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00109FAF-B879-3F40-9193-13BF8F97FC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CE4045B9-2E29-8A43-84E9-AD8681994E52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9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77ABC4BC-ADB4-5143-B456-2D0585CBE7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25F1C210-0453-0F4D-AACF-59962D6D04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08784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00109FAF-B879-3F40-9193-13BF8F97FC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CE4045B9-2E29-8A43-84E9-AD8681994E52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10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77ABC4BC-ADB4-5143-B456-2D0585CBE7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25F1C210-0453-0F4D-AACF-59962D6D04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73619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00109FAF-B879-3F40-9193-13BF8F97FC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CE4045B9-2E29-8A43-84E9-AD8681994E52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11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77ABC4BC-ADB4-5143-B456-2D0585CBE7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25F1C210-0453-0F4D-AACF-59962D6D04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93544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00109FAF-B879-3F40-9193-13BF8F97FC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CE4045B9-2E29-8A43-84E9-AD8681994E52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12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77ABC4BC-ADB4-5143-B456-2D0585CBE7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25F1C210-0453-0F4D-AACF-59962D6D04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33862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46C687A6-9CC0-FA4D-93E0-A1A4CDD66C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52B6C87A-8ECF-D74C-B70D-6161569080B4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13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18BBCE22-6CF4-9E40-9B98-36EA1C1FC9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B95E0660-CB23-8643-9AA7-A775B9D64F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46C687A6-9CC0-FA4D-93E0-A1A4CDD66C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52B6C87A-8ECF-D74C-B70D-6161569080B4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14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18BBCE22-6CF4-9E40-9B98-36EA1C1FC9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B95E0660-CB23-8643-9AA7-A775B9D64F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67138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46C687A6-9CC0-FA4D-93E0-A1A4CDD66C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52B6C87A-8ECF-D74C-B70D-6161569080B4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15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18BBCE22-6CF4-9E40-9B98-36EA1C1FC9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B95E0660-CB23-8643-9AA7-A775B9D64F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26180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46C687A6-9CC0-FA4D-93E0-A1A4CDD66C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52B6C87A-8ECF-D74C-B70D-6161569080B4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16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18BBCE22-6CF4-9E40-9B98-36EA1C1FC9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B95E0660-CB23-8643-9AA7-A775B9D64F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92460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46C687A6-9CC0-FA4D-93E0-A1A4CDD66C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52B6C87A-8ECF-D74C-B70D-6161569080B4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17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18BBCE22-6CF4-9E40-9B98-36EA1C1FC9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B95E0660-CB23-8643-9AA7-A775B9D64F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247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46C687A6-9CC0-FA4D-93E0-A1A4CDD66C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52B6C87A-8ECF-D74C-B70D-6161569080B4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18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18BBCE22-6CF4-9E40-9B98-36EA1C1FC9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B95E0660-CB23-8643-9AA7-A775B9D64F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16039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46C687A6-9CC0-FA4D-93E0-A1A4CDD66C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52B6C87A-8ECF-D74C-B70D-6161569080B4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19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18BBCE22-6CF4-9E40-9B98-36EA1C1FC9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B95E0660-CB23-8643-9AA7-A775B9D64F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86305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46C687A6-9CC0-FA4D-93E0-A1A4CDD66C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52B6C87A-8ECF-D74C-B70D-6161569080B4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20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18BBCE22-6CF4-9E40-9B98-36EA1C1FC9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B95E0660-CB23-8643-9AA7-A775B9D64F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26065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00109FAF-B879-3F40-9193-13BF8F97FC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CE4045B9-2E29-8A43-84E9-AD8681994E52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21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77ABC4BC-ADB4-5143-B456-2D0585CBE7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25F1C210-0453-0F4D-AACF-59962D6D04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64542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00109FAF-B879-3F40-9193-13BF8F97FC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CE4045B9-2E29-8A43-84E9-AD8681994E52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22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77ABC4BC-ADB4-5143-B456-2D0585CBE7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25F1C210-0453-0F4D-AACF-59962D6D04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9946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00109FAF-B879-3F40-9193-13BF8F97FC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CE4045B9-2E29-8A43-84E9-AD8681994E52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23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77ABC4BC-ADB4-5143-B456-2D0585CBE7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25F1C210-0453-0F4D-AACF-59962D6D04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11381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A71CD580-DAAF-C043-90E6-FE3BF1361F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AA95BB74-BF6D-FE4B-850C-B5EBE0F19E0B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24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453DDFC8-80D0-4E47-AC05-8370015E3A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362C5A6C-3D3D-9F48-A5A4-3F15173FEB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A71CD580-DAAF-C043-90E6-FE3BF1361F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AA95BB74-BF6D-FE4B-850C-B5EBE0F19E0B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25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453DDFC8-80D0-4E47-AC05-8370015E3A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362C5A6C-3D3D-9F48-A5A4-3F15173FEB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13880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A71CD580-DAAF-C043-90E6-FE3BF1361F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AA95BB74-BF6D-FE4B-850C-B5EBE0F19E0B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26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453DDFC8-80D0-4E47-AC05-8370015E3A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362C5A6C-3D3D-9F48-A5A4-3F15173FEB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22627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A71CD580-DAAF-C043-90E6-FE3BF1361F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AA95BB74-BF6D-FE4B-850C-B5EBE0F19E0B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27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453DDFC8-80D0-4E47-AC05-8370015E3A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362C5A6C-3D3D-9F48-A5A4-3F15173FEB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4132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A71CD580-DAAF-C043-90E6-FE3BF1361F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AA95BB74-BF6D-FE4B-850C-B5EBE0F19E0B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28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453DDFC8-80D0-4E47-AC05-8370015E3A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362C5A6C-3D3D-9F48-A5A4-3F15173FEB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39390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A71CD580-DAAF-C043-90E6-FE3BF1361F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AA95BB74-BF6D-FE4B-850C-B5EBE0F19E0B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29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453DDFC8-80D0-4E47-AC05-8370015E3A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362C5A6C-3D3D-9F48-A5A4-3F15173FEB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007132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A71CD580-DAAF-C043-90E6-FE3BF1361F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AA95BB74-BF6D-FE4B-850C-B5EBE0F19E0B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30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453DDFC8-80D0-4E47-AC05-8370015E3A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362C5A6C-3D3D-9F48-A5A4-3F15173FEB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9390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0538" y="3406414"/>
            <a:ext cx="7200000" cy="608525"/>
          </a:xfrm>
        </p:spPr>
        <p:txBody>
          <a:bodyPr wrap="square" bIns="54000" anchor="t" anchorCtr="0">
            <a:no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0538" y="4014939"/>
            <a:ext cx="7200000" cy="1655762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1200"/>
              </a:spcAft>
              <a:buNone/>
              <a:defRPr sz="4000" b="0">
                <a:solidFill>
                  <a:schemeClr val="accent1"/>
                </a:solidFill>
              </a:defRPr>
            </a:lvl1pPr>
            <a:lvl2pPr marL="0" indent="0" algn="l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180035"/>
            <a:ext cx="2743200" cy="2160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538" y="6858000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3521804"/>
            <a:ext cx="214312" cy="251584"/>
          </a:xfrm>
          <a:prstGeom prst="rect">
            <a:avLst/>
          </a:prstGeom>
        </p:spPr>
      </p:pic>
      <p:sp>
        <p:nvSpPr>
          <p:cNvPr id="11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2946400" y="0"/>
            <a:ext cx="9245600" cy="5321300"/>
          </a:xfrm>
          <a:custGeom>
            <a:avLst/>
            <a:gdLst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5321300 h 5321300"/>
              <a:gd name="connsiteX4" fmla="*/ 0 w 9245600"/>
              <a:gd name="connsiteY4" fmla="*/ 0 h 5321300"/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0 h 532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45600" h="5321300">
                <a:moveTo>
                  <a:pt x="0" y="0"/>
                </a:moveTo>
                <a:lnTo>
                  <a:pt x="9245600" y="0"/>
                </a:lnTo>
                <a:lnTo>
                  <a:pt x="9245600" y="53213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>
            <a:noAutofit/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insert picture, or leave unchanged for plain colour fill</a:t>
            </a:r>
          </a:p>
        </p:txBody>
      </p:sp>
      <p:grpSp>
        <p:nvGrpSpPr>
          <p:cNvPr id="8" name="Групувати 7">
            <a:extLst>
              <a:ext uri="{FF2B5EF4-FFF2-40B4-BE49-F238E27FC236}">
                <a16:creationId xmlns:a16="http://schemas.microsoft.com/office/drawing/2014/main" id="{9311511E-2AFE-B51B-D774-B616D36A53DC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0" name="Групувати 9">
              <a:extLst>
                <a:ext uri="{FF2B5EF4-FFF2-40B4-BE49-F238E27FC236}">
                  <a16:creationId xmlns:a16="http://schemas.microsoft.com/office/drawing/2014/main" id="{CE8EC517-846B-0CC9-0AB6-7B11C421178E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9CF29B27-E79D-92A6-7862-1F58017C62BA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F6A95AA2-D00C-F0DF-596F-E7EA4EDDEA9A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04B7BE96-11F0-1F27-6CD9-10E791E009EF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3FAF6495-8BF6-B804-22A2-1518F2F0ECF1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9BB3129D-B789-2809-E645-32C53FC09AE1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9D51F2F7-7DAD-4330-85F3-944EBC4127D7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EE671E13-BBB5-2F8B-0DF9-CD92C61D2C3E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D53E3508-0709-10B6-3602-E7F0B5E3ECD9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4BE60B6B-2A5B-7AF5-2C48-90B2B6E65D50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4A548B61-6988-C967-BD37-453BD9D31D07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F3207601-8E34-7864-6D1B-34796281ADF8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79AF90D8-30CE-EC15-AE7D-E2330E1D2DB1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86533832-DF56-A311-8807-209F408974E5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C270B733-C9FE-13BC-9781-CEEECACD8DF2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8DCDD8F3-F65F-1E45-2315-9551EFFF151A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51D9B03A-05A7-A6DE-8105-B8A9A88CB64D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0A48D375-B3A4-6DD4-B39A-A02A070E3B81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E09F317B-B50E-9EBC-4AE4-9829B6103892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0B35BF13-3C02-E458-AFB3-4C4B990149F8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8E69799D-192B-630C-C95D-903387E03A19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727BB1F8-6CB4-5B2F-F189-DA9949FD1A53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54E3F36A-77A0-9802-54FF-F8D9327F0992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8B74BE63-0F7B-40C9-247B-4D459A92B21D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36860706-58C3-E4D1-264A-B74416CE0977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75EA3961-BB74-F76B-AAD7-2042E9BAAB65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91521E82-D75C-84B1-25D4-6123DF743F78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FF23F628-CC8B-2AD1-A165-7F61B00C6479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9667139F-7972-CAD5-7D21-6C3C046C1E32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94CC4296-A323-36CC-82E3-99A029F540DB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24FB958F-63B0-1A4D-EAEA-A0F3561374C6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897A4D31-4231-8888-3244-33FB3591C2C0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09CB91A4-9717-8B9B-D530-399DA5029977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80672219-7806-C823-C0E5-165447C423EB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6B9DC3B7-06A7-486C-8B36-E601B261B5D7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053CDACC-4D35-FBAB-09D8-BF312E44A8AE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2F6E8DCC-47AD-0968-B3F7-A92AC10670BF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225FC394-F71F-2AF8-9703-A7B2C0A954B4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C6A573FF-7CA5-28E5-5270-B328F9E50EEB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723ECAB8-D8AE-ED5B-6396-5A2B1103769F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89402A63-4D0C-5C97-EFEC-3463030E0928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0FF6EF29-A4B2-7B0C-5D9F-7F7DF560C695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BF7754F2-091D-F4D4-DC9E-511CA7AA01DD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A1621E64-A835-8662-180A-A8E72A606AE8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5B70E885-36A1-B161-DF0E-0378CD8078E3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BB8B91EC-5864-6974-48C0-0C61F010A914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66F50405-32F7-C713-9076-084B7140C483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03220659-8B7B-B40B-44B7-9EA2CF5402A2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B4D7E24B-639B-91FD-35C4-02E326E1A836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C868582F-AFCE-D5C6-418A-DA4375C4EE61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BCEA3273-70DF-6E4C-293E-982FC4908697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10403CBA-B5CD-B48B-AC9A-1330F4845772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2547A16E-5587-729C-5D3E-A3325A3AE53C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66135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8292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3pPr>
              <a:defRPr sz="2200"/>
            </a:lvl3pPr>
          </a:lstStyle>
          <a:p>
            <a:pPr lvl="2"/>
            <a:r>
              <a:rPr lang="en-US" dirty="0"/>
              <a:t>First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49AB71FE-444B-8C4C-BC2B-6D856BB49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062620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34" b="41970"/>
          <a:stretch/>
        </p:blipFill>
        <p:spPr>
          <a:xfrm>
            <a:off x="4581526" y="3244430"/>
            <a:ext cx="7619999" cy="3623095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90538" y="4796725"/>
            <a:ext cx="3412800" cy="970829"/>
          </a:xfrm>
        </p:spPr>
        <p:txBody>
          <a:bodyPr tIns="108000">
            <a:spAutoFit/>
          </a:bodyPr>
          <a:lstStyle>
            <a:lvl1pPr marL="489600" indent="-489600">
              <a:buSzPct val="150000"/>
              <a:buFontTx/>
              <a:buBlip>
                <a:blip r:embed="rId3"/>
              </a:buBlip>
              <a:defRPr b="0">
                <a:solidFill>
                  <a:schemeClr val="tx1"/>
                </a:solidFill>
              </a:defRPr>
            </a:lvl1pPr>
            <a:lvl2pPr marL="669600" indent="-180000">
              <a:buClr>
                <a:schemeClr val="accent2"/>
              </a:buClr>
              <a:buSzPct val="80000"/>
              <a:buFont typeface="Wingdings 3" panose="05040102010807070707" pitchFamily="18" charset="2"/>
              <a:buChar char="u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1085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Corn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4692650" y="2538000"/>
            <a:ext cx="7499350" cy="4320000"/>
          </a:xfrm>
          <a:custGeom>
            <a:avLst/>
            <a:gdLst>
              <a:gd name="connsiteX0" fmla="*/ 0 w 7499350"/>
              <a:gd name="connsiteY0" fmla="*/ 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  <a:gd name="connsiteX4" fmla="*/ 0 w 7499350"/>
              <a:gd name="connsiteY4" fmla="*/ 0 h 4320000"/>
              <a:gd name="connsiteX0" fmla="*/ 0 w 7499350"/>
              <a:gd name="connsiteY0" fmla="*/ 432000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9350" h="4320000">
                <a:moveTo>
                  <a:pt x="0" y="4320000"/>
                </a:moveTo>
                <a:lnTo>
                  <a:pt x="7499350" y="0"/>
                </a:lnTo>
                <a:lnTo>
                  <a:pt x="7499350" y="4320000"/>
                </a:lnTo>
                <a:lnTo>
                  <a:pt x="0" y="432000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insert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/>
              <a:t>NB Manually place “ilo.org” device in front of image</a:t>
            </a:r>
          </a:p>
        </p:txBody>
      </p:sp>
    </p:spTree>
    <p:extLst>
      <p:ext uri="{BB962C8B-B14F-4D97-AF65-F5344CB8AC3E}">
        <p14:creationId xmlns:p14="http://schemas.microsoft.com/office/powerpoint/2010/main" val="259065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Image/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/>
              <a:t>NB Manually place “ilo.org” device in front of image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8289130" y="981075"/>
            <a:ext cx="3902869" cy="5876925"/>
          </a:xfrm>
          <a:custGeom>
            <a:avLst/>
            <a:gdLst>
              <a:gd name="connsiteX0" fmla="*/ 0 w 3902869"/>
              <a:gd name="connsiteY0" fmla="*/ 0 h 5876925"/>
              <a:gd name="connsiteX1" fmla="*/ 3902869 w 3902869"/>
              <a:gd name="connsiteY1" fmla="*/ 0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  <a:gd name="connsiteX0" fmla="*/ 0 w 3902869"/>
              <a:gd name="connsiteY0" fmla="*/ 0 h 5876925"/>
              <a:gd name="connsiteX1" fmla="*/ 3898107 w 3902869"/>
              <a:gd name="connsiteY1" fmla="*/ 2252663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2869" h="5876925">
                <a:moveTo>
                  <a:pt x="0" y="0"/>
                </a:moveTo>
                <a:lnTo>
                  <a:pt x="3898107" y="2252663"/>
                </a:lnTo>
                <a:cubicBezTo>
                  <a:pt x="3899694" y="3460750"/>
                  <a:pt x="3901282" y="4668838"/>
                  <a:pt x="3902869" y="5876925"/>
                </a:cubicBezTo>
                <a:lnTo>
                  <a:pt x="0" y="5876925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insert picture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8288338" y="5876925"/>
            <a:ext cx="3413125" cy="247650"/>
          </a:xfrm>
          <a:custGeom>
            <a:avLst/>
            <a:gdLst>
              <a:gd name="connsiteX0" fmla="*/ 0 w 3413125"/>
              <a:gd name="connsiteY0" fmla="*/ 0 h 247650"/>
              <a:gd name="connsiteX1" fmla="*/ 3413125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  <a:gd name="connsiteX0" fmla="*/ 0 w 3413125"/>
              <a:gd name="connsiteY0" fmla="*/ 0 h 247650"/>
              <a:gd name="connsiteX1" fmla="*/ 3153569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13125" h="247650">
                <a:moveTo>
                  <a:pt x="0" y="0"/>
                </a:moveTo>
                <a:lnTo>
                  <a:pt x="3153569" y="0"/>
                </a:lnTo>
                <a:lnTo>
                  <a:pt x="3413125" y="247650"/>
                </a:lnTo>
                <a:lnTo>
                  <a:pt x="0" y="2476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lIns="108000" anchor="ctr" anchorCtr="0"/>
          <a:lstStyle>
            <a:lvl1pPr>
              <a:defRPr sz="1000" b="0">
                <a:solidFill>
                  <a:schemeClr val="bg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71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5360400" cy="34829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1062" y="2393949"/>
            <a:ext cx="53604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7130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8288662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4147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with Sta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8288662" y="2393950"/>
            <a:ext cx="3412801" cy="3482975"/>
          </a:xfrm>
        </p:spPr>
        <p:txBody>
          <a:bodyPr tIns="54000"/>
          <a:lstStyle>
            <a:lvl1pPr marL="360000" indent="-360000">
              <a:lnSpc>
                <a:spcPct val="80000"/>
              </a:lnSpc>
              <a:spcBef>
                <a:spcPts val="3200"/>
              </a:spcBef>
              <a:spcAft>
                <a:spcPts val="0"/>
              </a:spcAft>
              <a:buClr>
                <a:schemeClr val="accent2"/>
              </a:buClr>
              <a:buFontTx/>
              <a:buBlip>
                <a:blip r:embed="rId2"/>
              </a:buBlip>
              <a:defRPr sz="6000" b="0" spc="-200" baseline="0">
                <a:solidFill>
                  <a:schemeClr val="accent1"/>
                </a:solidFill>
              </a:defRPr>
            </a:lvl1pPr>
            <a:lvl2pPr marL="36000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"/>
            </a:lvl2pPr>
          </a:lstStyle>
          <a:p>
            <a:pPr lvl="0"/>
            <a:r>
              <a:rPr lang="en-US"/>
              <a:t>00.0%</a:t>
            </a:r>
          </a:p>
          <a:p>
            <a:pPr lvl="1"/>
            <a:r>
              <a:rPr lang="en-US"/>
              <a:t>Supporting text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062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90538" y="2393950"/>
            <a:ext cx="7380000" cy="3482976"/>
          </a:xfrm>
        </p:spPr>
        <p:txBody>
          <a:bodyPr tIns="0">
            <a:noAutofit/>
          </a:bodyPr>
          <a:lstStyle>
            <a:lvl1pPr marL="489600" indent="-489600">
              <a:buSzPct val="120000"/>
              <a:buFontTx/>
              <a:buBlip>
                <a:blip r:embed="rId2"/>
              </a:buBlip>
              <a:defRPr sz="2300" b="0">
                <a:solidFill>
                  <a:schemeClr val="tx1"/>
                </a:solidFill>
              </a:defRPr>
            </a:lvl1pPr>
            <a:lvl2pPr marL="489600" indent="0">
              <a:buClr>
                <a:schemeClr val="accent2"/>
              </a:buClr>
              <a:buSzPct val="80000"/>
              <a:buFont typeface="Wingdings 3" panose="05040102010807070707" pitchFamily="18" charset="2"/>
              <a:buNone/>
              <a:defRPr sz="2300" baseline="0"/>
            </a:lvl2pPr>
            <a:lvl3pPr marL="669600" indent="-180000">
              <a:spcBef>
                <a:spcPts val="1800"/>
              </a:spcBef>
              <a:defRPr sz="1000"/>
            </a:lvl3pPr>
          </a:lstStyle>
          <a:p>
            <a:pPr lvl="0"/>
            <a:r>
              <a:rPr lang="en-US"/>
              <a:t>Quote (level 1)</a:t>
            </a:r>
          </a:p>
          <a:p>
            <a:pPr lvl="1"/>
            <a:r>
              <a:rPr lang="en-US"/>
              <a:t>Continuation paras (level 2)</a:t>
            </a:r>
          </a:p>
          <a:p>
            <a:pPr lvl="2"/>
            <a:r>
              <a:rPr lang="en-GB"/>
              <a:t>Source (level 3)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270663" y="2447925"/>
            <a:ext cx="3430800" cy="3429000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444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1088" y="6867374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sp>
        <p:nvSpPr>
          <p:cNvPr id="8" name="Right Triangle 7"/>
          <p:cNvSpPr/>
          <p:nvPr userDrawn="1"/>
        </p:nvSpPr>
        <p:spPr>
          <a:xfrm flipH="1">
            <a:off x="5529262" y="3007518"/>
            <a:ext cx="6662738" cy="3850481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grpSp>
        <p:nvGrpSpPr>
          <p:cNvPr id="10" name="Групувати 9">
            <a:extLst>
              <a:ext uri="{FF2B5EF4-FFF2-40B4-BE49-F238E27FC236}">
                <a16:creationId xmlns:a16="http://schemas.microsoft.com/office/drawing/2014/main" id="{E0398941-163A-0895-1D16-10308DDE70C6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1" name="Групувати 10">
              <a:extLst>
                <a:ext uri="{FF2B5EF4-FFF2-40B4-BE49-F238E27FC236}">
                  <a16:creationId xmlns:a16="http://schemas.microsoft.com/office/drawing/2014/main" id="{FC188AC6-5C7A-7D00-5557-2EC37CF544A6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1E7A8A44-2669-9297-4425-C88AEAEDC5F7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181EB967-0BFE-46EA-C955-CB1F2E8DB5E5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9AB4273F-98BA-82C3-8AC7-EC71AA5CC59E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0B0C4CBA-EE3A-1DB4-9EB5-AE8EE053D60E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32022BF7-B2C6-F088-FCF9-AA04788F0171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31F18FDD-C463-E2A3-52E1-51FB33140544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A1726BC9-B529-F856-A630-8F7DC5B1A23E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F7F68C19-AE9D-AE22-56BF-BA46F3C324A3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66B3BE79-E108-A413-701C-8FAA081561DB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BBC3C5B6-179C-872D-C30E-3C200B9047B1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3E8D8FD8-3B6F-C57A-6296-81F27E3ABFDF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345998E1-7B74-859B-65F6-85933EE4BB54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74270F2F-4B49-0727-CF95-CAA35298696B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D06DA549-567C-8EB7-A309-BB7E6BD916FD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151BC0DB-4591-DDA3-66ED-66CDD2EB9FFA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908B8A51-7F68-A54D-FD2E-A21BC79676CC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5CC96487-867F-0612-0395-C36378ADC192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9FFBA34D-A8CA-AF81-EC9B-6362C4BED237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86C83671-77E8-DF87-4C70-E24046A69C9F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B2F9AFF2-2038-D047-8E42-4555EE6F3ECC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AECEB478-B7BF-8241-0E06-E63184CE6D81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AE1BCFAA-7F07-3D67-EE55-CDEE7D074642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50FDF009-5410-AE01-ACEB-31150534B9C6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2EADD119-858E-CB7F-CFDC-138513C91CD8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1D7D6F11-8C36-7533-4F8A-A9FD102A6973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FD388340-EF13-F60F-E962-C3B359E48D0E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032E00D6-25B2-5678-ABE6-AC05806CB48A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5F807723-97FF-93DE-7833-CE57948D5515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6B12C0E9-D97A-4998-1621-6294C5CD4ABE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ACD1321E-63F7-E50D-F5EB-C08BA71A8922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AE1600B3-F56D-9BDE-7F15-47632C6F65BD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136A66A8-6F56-7143-15DB-035BCC4B9D43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2541D894-751B-603A-4498-5366B57D1B3D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4C8FC628-A447-DF9C-0D87-A39FFC8554CB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A37FF703-BC4F-7C5F-B864-B80932497F00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EB395688-BC03-0A41-D5B5-50542DCE5B71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664F194C-0C3D-2315-3F45-96ABD0FCDBA8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DD0B8893-5B8D-EE29-61A4-22CC54D1F4E0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435C0617-2C84-DD6F-4946-563048D176DF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6836F04C-3450-EEA7-236B-9613FA1E4776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A7CBCA78-E25B-14AA-75F2-F8F7A5B73168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C9B61511-77B9-AAB5-3B09-F2999AF826FF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977EEB6D-40BC-B41A-DED1-F7DDC628E3A8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AFFDD826-DA63-8F77-166D-66349379191C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AE33233F-9F6F-7E19-6EA1-6B11C8DD2DE0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DD7AC0ED-A624-5D56-4AE0-69211E0EAB15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B9DA7880-C3CB-73FA-BFBD-29DE55EC5DA4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E5E5329A-9686-90B1-0EDF-687AE148BCB6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57162239-B98C-55FF-1E5C-251AF6075DB4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7DBADEB9-7748-54D4-9FD3-504A3DF31539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4026F998-67E6-B899-D811-53D54151E2F7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3BF31D25-D3D5-E889-56D1-88D78A8E263E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775798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sp>
        <p:nvSpPr>
          <p:cNvPr id="8" name="Right Triangle 7"/>
          <p:cNvSpPr/>
          <p:nvPr userDrawn="1"/>
        </p:nvSpPr>
        <p:spPr>
          <a:xfrm flipH="1">
            <a:off x="8286750" y="4601106"/>
            <a:ext cx="3905250" cy="2256894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 userDrawn="1"/>
        </p:nvSpPr>
        <p:spPr>
          <a:xfrm rot="10800000">
            <a:off x="3191027" y="2238"/>
            <a:ext cx="8999022" cy="520065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grpSp>
        <p:nvGrpSpPr>
          <p:cNvPr id="11" name="Групувати 10">
            <a:extLst>
              <a:ext uri="{FF2B5EF4-FFF2-40B4-BE49-F238E27FC236}">
                <a16:creationId xmlns:a16="http://schemas.microsoft.com/office/drawing/2014/main" id="{874CF081-F456-F8AB-2711-77EB424F0CC9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13252511-4BE9-4142-6E59-E4878CFFE80A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FB687A78-BECE-CEC3-1851-F9D95077602F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522ED034-6DD8-8C6F-584D-284CD21FE5F7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4DB433F9-1120-021C-50A0-58E2E3B4FC36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8F5604E7-48FD-D697-BF5F-BA8FE940AD09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821F45C5-CD4F-8C28-806B-D8A6CDDDDC41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764A111D-5041-6581-DDC2-A0B50A569A1F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664B8056-3195-9F84-0802-F369F0BE4248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8F5AAF8D-AAA3-C8D0-6594-E83A1155AF13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3EB90505-DA16-6B2D-0AD3-BFA88E2A6683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D85F8960-20E1-F57E-4731-E69D3AA8C7B7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20218A5B-59FF-CF5F-E0E9-6415F73B48E6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92AE859F-197E-741A-4038-946371A02B22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8EBD8C7E-BAB0-A0D7-013B-3B558DE74465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799ADEE0-60C8-DAE5-0FFE-BCA5AB607DD2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FC6B97D9-9417-AEF5-9721-B7E6D2D3DFBF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74B56FE5-E676-2270-D8DF-63B648115844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4C4548A7-9D31-0A87-E3D5-08876799EAD2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808584AA-8CFA-7663-2FEB-8BA41F782A3E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EEFD9369-0D65-FCD0-F219-B15789213B78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E5CEE2FE-B49F-7AAA-3664-6AAC39439B94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4" name="Полілінія: фігура 63">
                <a:extLst>
                  <a:ext uri="{FF2B5EF4-FFF2-40B4-BE49-F238E27FC236}">
                    <a16:creationId xmlns:a16="http://schemas.microsoft.com/office/drawing/2014/main" id="{2B2F59D9-A997-C32B-09AD-CEA261FEF2AE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3" name="Групувати 12">
              <a:extLst>
                <a:ext uri="{FF2B5EF4-FFF2-40B4-BE49-F238E27FC236}">
                  <a16:creationId xmlns:a16="http://schemas.microsoft.com/office/drawing/2014/main" id="{2E3F7F01-2D58-0C58-740A-BA06D8E86FA8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2F0210E9-93D5-3E22-3D1D-1D4ABE26D0C0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11B7CFD7-6FBF-AA6C-F894-F5A741484858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A735F797-732D-F56E-DA19-8B97EBEA89AF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EF66E2F5-B247-7147-994F-B4D41453262B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6E4D4C0E-445F-CDEB-EEA9-147903E5044F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7E03AE24-1022-795D-4CA8-45A6EF6CBAE7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9FF99D3D-0D16-F153-E22D-8C577CDE0131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E2235DAB-B894-3266-4C67-FFED9A5FAD4F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D5410DC6-F057-E4A0-CDE6-81343E075EF6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097154FF-EA04-B2D5-2A9B-11E715BAD53E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3C4C15E6-1162-AB51-43B1-F25737A0F851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C12FFC17-5156-8FE8-FADD-179B3CAA8456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28464861-3DC6-DC93-1EAC-8B1BC51EF89E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A292CD56-AFAF-2017-361C-0E2756904A25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3AD519B1-8CCC-776E-39B0-75462DB1A192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BA073DDC-250B-305B-C365-F759502EA4C1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6594332B-4AFA-434F-5230-CDEDA12939AF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40FC1AA5-1C5E-D504-FFF2-B64249CDCC1A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10AF0528-9F0E-1D00-2779-5FB2949AEAF5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12DF9055-58CA-470A-F5DB-981B136B4156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D3281955-FF01-31A8-498D-A2E12BD6BC1C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5A567982-730E-71B3-5226-89BC657FA6ED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96F3AE47-F134-BA66-9118-162CBECAC9CB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ACA6D21E-A474-CB6A-1483-BDE4A18CCF3B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F3F90106-49DC-ADA6-9E86-6867D276E93B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3B0175E8-546D-5B5E-608A-EFE808E08806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0DC74B00-BCCF-608A-6758-1317ABB0485B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8C9C9A70-1C86-3340-D978-B4ECC7D926C6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14458F40-F170-5AD1-C851-620CB42F9D55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67864456-070C-10AD-78BA-E6CE58B434B8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720455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 userDrawn="1"/>
        </p:nvSpPr>
        <p:spPr>
          <a:xfrm rot="10800000">
            <a:off x="5307376" y="0"/>
            <a:ext cx="6884624" cy="39787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grpSp>
        <p:nvGrpSpPr>
          <p:cNvPr id="8" name="Групувати 7">
            <a:extLst>
              <a:ext uri="{FF2B5EF4-FFF2-40B4-BE49-F238E27FC236}">
                <a16:creationId xmlns:a16="http://schemas.microsoft.com/office/drawing/2014/main" id="{F76AD97D-FBBC-9570-59E1-3F8BE41947A5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1" name="Групувати 10">
              <a:extLst>
                <a:ext uri="{FF2B5EF4-FFF2-40B4-BE49-F238E27FC236}">
                  <a16:creationId xmlns:a16="http://schemas.microsoft.com/office/drawing/2014/main" id="{15DCD45A-C219-6084-D63E-A6A492FBB7FA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95911DC9-D8C8-7722-BAF7-F26B30857BE1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9FD97DAD-1BF3-6C39-4DBD-0BB717B87163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F8400977-2400-2D8E-B7FE-37FE6BBABAFD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3A3EEE17-27F4-FDC9-4BF3-8F9E0A975A5A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661DD6F0-B3C8-33DA-ADF9-BB4CA7AD69DA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4520EC99-2E1A-8811-9E9A-EB7CE8032767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4427F478-2B5A-FF01-717A-7A135EC7D7A1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AFF6471F-0B94-98D4-26D2-8EB0119A52F8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D3D8B900-8421-64E9-6596-253E9D473708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18C4BC4F-604D-6735-954B-36845A8DEBDC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080B2E68-F903-85E4-2DA8-E222CAFAA3C6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821382A1-B699-66E0-FFB9-95D9D0F25D00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D5161B33-F2DA-DD08-FFAB-19C3226CE0EA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41B474DA-72FE-755D-5D81-EB49BD3183E4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B9C2B538-877C-991E-A916-473AF425E0E2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0EBCCE58-A29E-0242-7AD5-64023995D80D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47486D35-100A-7C97-F794-6F933CF9BD28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BB88906F-2843-CA56-395C-C1730D436B7E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7AD3BBB9-CBAB-B2BA-350B-CF1DA5B5C526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171CE8E9-5B76-7FB2-3AC2-6900BFAE92BE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5118B644-2593-4BCE-3E87-145326035207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A6B15593-7AF9-F290-854D-C9F25DA86D1D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3943C770-7C7B-145B-4467-0787E913D344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C56A0AA3-B69B-3760-503C-EC0511501339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A7561690-7FC4-0A14-7D52-96BA581E9EB9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1DA0A292-68E2-19FA-2EDF-CBEBF0B632C2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9DFC3F47-E4D1-FE8F-75DB-1E0DC0EF6A58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86F7C849-3C09-2CF6-63AD-AEF7902CFA57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9529198B-1EEE-773C-EE3A-9636BBBD07AB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CA841FE9-CDFE-9E0D-AFEF-BEF597FDD35D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B5A73B74-FDEA-8192-C043-1A52CE502BC4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00041C4E-46AA-5200-F3D4-5AB114AF855F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4D106B3C-1812-5F04-AB8A-87E2168B0CE7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B814FAED-F167-5922-3030-18F88FD79FD1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627BF705-9672-D806-0660-69FB5BFBBA69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67E22EE7-B7DF-C0D7-FC0A-2690760E3A73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93E87D99-4448-CE6A-0FA9-7649C64A9CC3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5043B809-E688-132A-5E2F-4F93F5F08E55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033010A1-DBB9-0C29-34AE-7AA3CCDE5D08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DCA620B2-D4F7-BF4F-FF25-22B00EA5A216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6C63B0D8-DF9A-4B5F-4843-C4E711B38CB9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63A75D47-2516-53AD-8713-88D1EDFD9010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888210F1-4F3F-7D3E-B44B-6575621F6436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B7B34491-5157-EC20-C513-74EA0B78C351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8408E115-1720-3A5D-D325-A8534B8D57D2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82EC57E0-CECE-F9D6-D303-AEAC62470299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BDC99B3E-9906-3C6A-83E5-E67B159433B5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C59B179A-74FA-8CE7-6251-B3C8E17D6CB2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365E769F-399E-DDCA-DC83-D42A5CD7264A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76FCA358-53D8-CA18-B49B-E84D39DF4A53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C83DB61F-071D-DA52-588D-59A001432A45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A88B9E26-884D-47DB-A80C-0F9F06C85B6D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199928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70450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grpSp>
        <p:nvGrpSpPr>
          <p:cNvPr id="8" name="Групувати 7">
            <a:extLst>
              <a:ext uri="{FF2B5EF4-FFF2-40B4-BE49-F238E27FC236}">
                <a16:creationId xmlns:a16="http://schemas.microsoft.com/office/drawing/2014/main" id="{2E3B97B3-859C-4AB3-3A65-DE7B60F6F3B5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  <a:solidFill>
            <a:schemeClr val="bg1"/>
          </a:solidFill>
        </p:grpSpPr>
        <p:grpSp>
          <p:nvGrpSpPr>
            <p:cNvPr id="10" name="Групувати 9">
              <a:extLst>
                <a:ext uri="{FF2B5EF4-FFF2-40B4-BE49-F238E27FC236}">
                  <a16:creationId xmlns:a16="http://schemas.microsoft.com/office/drawing/2014/main" id="{42C9CD96-225E-22AE-7D25-89F747EC8300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  <a:grpFill/>
          </p:grpSpPr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F20A6A65-A23D-B9FE-127C-E6DB547C5150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8B6D4C16-E5BA-3D10-6190-0564FF543EAC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D9F1A733-00B6-F628-0032-850DDFDC2AE7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EE1AD0E0-7699-02B3-68E4-6957B476A3BD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C9427322-6D02-B67F-E6DE-ADED0329A057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0637D47C-57B8-E244-62B8-439281E7A3C3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DB2CBB24-5CC1-C06B-DA66-8BC190C179CA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E41EB3E6-9E47-2EAC-EC3C-70F7773CFD65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5AAD7C41-0AD7-74DA-21E7-FD3C42600B5A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53FACF73-A3BA-1E3B-53FA-E07937F9535C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F6FF4803-BF72-6962-E867-94507B6C764B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5CD3DED8-EF09-1953-62F1-71A533042473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EA36F2F0-8CD4-5411-DE20-67BB98ACCD3E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59128368-B2BD-23D2-CEDD-10EB2F2EAD97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77D4DE92-0DD2-036E-255D-D57B377CD328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0D905AD9-2442-6ACE-42A7-F4C014E0EF99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8EF8E363-688B-8EA1-B84B-0303F8EDCB91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E8CD0BF0-CC5F-1E5E-116D-47A9CDE08741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0EBC7B27-2658-F458-160F-60CFBAFF08DF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64DFF2EE-1A3A-B138-FEBB-68980FC667D7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360D7264-C606-52A9-BEDA-44E4736B3459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1" name="Групувати 10">
              <a:extLst>
                <a:ext uri="{FF2B5EF4-FFF2-40B4-BE49-F238E27FC236}">
                  <a16:creationId xmlns:a16="http://schemas.microsoft.com/office/drawing/2014/main" id="{B8242424-708B-7567-62B3-8D5C3A6C8497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  <a:grpFill/>
          </p:grpSpPr>
          <p:sp>
            <p:nvSpPr>
              <p:cNvPr id="12" name="Полілінія: фігура 11">
                <a:extLst>
                  <a:ext uri="{FF2B5EF4-FFF2-40B4-BE49-F238E27FC236}">
                    <a16:creationId xmlns:a16="http://schemas.microsoft.com/office/drawing/2014/main" id="{6A3086BA-D3CC-CEDA-EDA4-A6E09CC7A276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46845562-72E3-7E62-246D-F02B6F59C933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CD4EF180-923E-366E-EBB4-18B81DC11B51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CC133A35-DFFB-4162-C23D-C118692CA730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A4211D46-0E64-EB6E-1E0B-A86BA12E4572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5A12DB67-7B92-8F96-1BDD-4F4C4C425C09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08513082-07F1-3DAF-23D4-8287948357CB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A2C2CAE4-C622-DDC8-0C66-1C8692A354B2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0F9427D3-F973-C8D4-BACB-37FD9EB6FC36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DC58AE9F-3168-0F1D-8FAE-8ADF0FE7817A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6D9AF8D7-9870-30DB-85BF-F82485DA0F54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B03B6246-1913-13A3-2B25-AA313F243B59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44766A7B-218B-1FE8-09A4-5035DC39DC77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E5CCAE81-D658-3ED4-4EEB-1029A661B535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5774E3DB-75B6-E547-63AF-545484568680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9D25D4DC-7A22-4DF3-849A-84ABD4B015A1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842820B3-BD3D-858C-9105-B5ED47796776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E864036F-650E-3089-53B6-4A8B9C6E6D7C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6978089A-CE48-C999-5B91-44F5D3A27EBB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64183883-9C8D-54B7-3BFA-9F23A1E64F5D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53747373-D62A-9011-D31E-CD98C6ABA9FA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2DF8BB45-8C38-2B90-41C3-61E3A2658857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7B7312C3-3EA8-2F7D-0DA8-C52030949F95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71DF5880-8E78-709C-5315-786246769F37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648934F5-E23F-5A71-E7DF-9A6FD5165379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275A4C98-08E0-79C5-FB32-57E8A2239451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D7323CF0-84FA-B7AC-4553-A2391FE27BFF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8FA7C531-8273-200D-87FA-44EFE6617195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0E20ACBB-C769-D296-F1A3-4B4B84F73067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6A52167D-3350-33FC-8E2D-E618E67DC7E1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082224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1407" r="38481" b="40746"/>
          <a:stretch/>
        </p:blipFill>
        <p:spPr>
          <a:xfrm>
            <a:off x="-1397975" y="1085561"/>
            <a:ext cx="13604217" cy="57848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5868000" cy="648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49663" y="6870450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grpSp>
        <p:nvGrpSpPr>
          <p:cNvPr id="8" name="Групувати 7">
            <a:extLst>
              <a:ext uri="{FF2B5EF4-FFF2-40B4-BE49-F238E27FC236}">
                <a16:creationId xmlns:a16="http://schemas.microsoft.com/office/drawing/2014/main" id="{E50167BC-888B-C82A-6975-C89191274C22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1" name="Групувати 10">
              <a:extLst>
                <a:ext uri="{FF2B5EF4-FFF2-40B4-BE49-F238E27FC236}">
                  <a16:creationId xmlns:a16="http://schemas.microsoft.com/office/drawing/2014/main" id="{B82CADB8-5FB9-23D0-68AE-F40BF4D9B6FE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F9F4316E-FA93-8022-DB21-E372900F8AA9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EF5EE39C-E717-F5C0-F8D7-A0C9608CDBB9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1386AE09-2D01-6E9C-3028-66E323FBA552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D15777A4-0919-F3A6-4FF3-3158D5DCFED5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C222258A-51A9-FCF0-3798-A38368E6804B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1EB68FE6-78B6-0C70-0FDC-8456AE0F8FBF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A3090EF8-3111-05FC-CEA1-2DDB45EDB0D8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F976EF63-E597-5203-817A-C68960E7830D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7E80F17B-DFD0-F7AE-0F0D-18478A35460A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217FB805-C761-EF8B-B49D-B282C20925A5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85B576CA-5DCE-ED90-BB08-B17AA9DB9C1E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6E6E342A-5C35-7222-E0D8-81BD62B259C1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ED655CDD-CCA4-E7C0-9B68-4A55BF157CC4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497FBD88-70E0-C6E3-E35C-CF21B1ACBB68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1602F587-FE40-4428-DB14-A8D2D63F755E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4C5994CA-52E7-B36F-BEF5-CAB6B01E9936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93AC5017-8698-52B1-E322-D4D21A7D01D1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488566A1-F484-0BD5-1C04-900B5080688A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A222C619-E3B0-025F-9662-104F5A2BE0CE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51A9A75F-0F3E-04B7-85DF-B27759B279F2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C2643A26-2AFA-B714-F271-B98F0F8DA057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928B2329-82D8-10B8-533B-5B4013342233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6C9A734A-B7AD-889D-86D8-8C63901ADB2C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243580DA-A250-4F50-4AF8-9D413364C663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B569613A-0FAF-E2CD-B0DA-40AECA16220E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1549557F-B372-3C60-501F-8BDE5F5AE6FF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ABF3812B-1CF3-E31E-D16E-D8BA6FF42E69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41A875E4-A5F9-A20E-2101-995697DD9F6E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5E93B0EB-F9DA-54BC-0031-68558ECA18C7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49524720-B7F1-CE8C-3387-7CF86135E3DB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13F57619-217A-EC38-2FBA-ED25AB74E956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370872FE-F4E6-74D4-7EED-A655FAE3F536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1EF0615C-2748-8EBA-A87A-9C85EEB37E45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8F79C7AC-3720-FA6E-3E86-F5261CAA9F17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3DF69D3B-ED44-EF50-16A3-E1FC6811EB63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EB956F79-5DEE-396C-707F-47581E71885C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CAEA7305-B0D6-0C9C-1602-ABD0173490FB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69804F29-B93B-CCAA-F9BA-477FA4C9125D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6F0AE5DA-D699-D7C4-AD1A-09F8D2D09EBC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3459DF4A-66D9-0545-DB32-D0745DC17688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B66E9969-3501-086D-CFD0-24735BC77B6C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85B298F3-AC3F-673B-9919-F591059B5B74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A194C327-E8F4-80BA-F501-B13885C9F50E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916EC3AE-656F-7141-6EFC-97D644522734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119A27DF-E113-17CB-4B96-6DACBA02DE1E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8FC48B74-10A6-8763-C2F5-AD3097F7C451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4940A0FF-FB2F-27D8-CCCA-273208374B19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17F261B2-D140-4681-1C45-8B7628DF8B61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EF94D977-8166-8E59-F046-DF8D322C424B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464810EE-5340-35A4-2B62-1D32F95B23CC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EB4A7908-A013-246A-52B1-F15297CE1A53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3CEB4884-9055-9D51-4B03-A2EE0489C5E6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062829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0880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956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2393950"/>
            <a:ext cx="11210924" cy="348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61462" y="432000"/>
            <a:ext cx="540000" cy="28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800">
                <a:solidFill>
                  <a:schemeClr val="accent1"/>
                </a:solidFill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1" y="1519079"/>
            <a:ext cx="119513" cy="14029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063" y="6417158"/>
            <a:ext cx="644400" cy="172266"/>
          </a:xfrm>
          <a:prstGeom prst="rect">
            <a:avLst/>
          </a:prstGeom>
        </p:spPr>
      </p:pic>
      <p:grpSp>
        <p:nvGrpSpPr>
          <p:cNvPr id="4" name="Групувати 3">
            <a:extLst>
              <a:ext uri="{FF2B5EF4-FFF2-40B4-BE49-F238E27FC236}">
                <a16:creationId xmlns:a16="http://schemas.microsoft.com/office/drawing/2014/main" id="{2845E81E-8B6F-D0C0-F534-CE614A9700D5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5" name="Групувати 4">
              <a:extLst>
                <a:ext uri="{FF2B5EF4-FFF2-40B4-BE49-F238E27FC236}">
                  <a16:creationId xmlns:a16="http://schemas.microsoft.com/office/drawing/2014/main" id="{BFCCA612-9457-655C-1540-D3F36FB20F55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68EF35C7-84CD-638D-8FC5-C13AF2E5CA13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81897CB6-5B2A-724F-9D88-913E2565E2CA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97EC5980-40F2-37D9-5015-08F9ED6C0CA9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5BFC6335-2F51-056B-C8E6-09FDC3B3D990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8FF6EC63-E27B-D825-2EFF-4AAA81574557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B5739B5B-288C-19A0-936F-B500596AAEDB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9E303610-4C74-94F0-0A5F-3E659DF892CA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4E54BE8F-9302-A70D-C07B-87EBA1A57880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467A9F14-232C-4F74-EB7A-65069D21C43A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932A186A-0FA0-3EC3-FE72-125DFCEFFC81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269B9C22-0AA7-F6AC-82D0-33DB084D3A5B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C7670989-88B2-DD32-2316-A866F53EC7CB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45CD4242-344D-6092-4A3E-470CB5515790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D4A263CD-8F5A-057D-2CD8-E94C38DC03E4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CC4C2C79-24C4-FD90-4016-4825BE8683CA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79671813-256D-CCF8-E1B0-7B825AE3D8CA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36462E24-D583-52FF-14C6-5B6546C597DA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7FF96B2A-67F1-9CB1-F393-646773A39FE5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443A4137-40EA-8323-12AC-5862F852B92D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0A7D310E-00BA-5C84-CBB5-F3884A3EB217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0A0B377B-CCCF-64D0-416C-4003DFD5A512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7" name="Групувати 6">
              <a:extLst>
                <a:ext uri="{FF2B5EF4-FFF2-40B4-BE49-F238E27FC236}">
                  <a16:creationId xmlns:a16="http://schemas.microsoft.com/office/drawing/2014/main" id="{34ACBE49-8119-F716-2739-86088500EC5A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9" name="Полілінія: фігура 8">
                <a:extLst>
                  <a:ext uri="{FF2B5EF4-FFF2-40B4-BE49-F238E27FC236}">
                    <a16:creationId xmlns:a16="http://schemas.microsoft.com/office/drawing/2014/main" id="{100ABA2F-6038-E881-BE2A-818F24D7F543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0" name="Полілінія: фігура 9">
                <a:extLst>
                  <a:ext uri="{FF2B5EF4-FFF2-40B4-BE49-F238E27FC236}">
                    <a16:creationId xmlns:a16="http://schemas.microsoft.com/office/drawing/2014/main" id="{E4377E80-4D3E-BC6E-9D51-05BF61F28168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58873860-D547-808E-4384-0CDCB20C1948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E9F9BE11-A038-D4CB-8482-1855AE001CB6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EBA0396D-FA27-97A5-CDAC-E582FEF5449C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8A137769-D61B-CB26-CADD-9A158DDA4092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4AE4D934-1A78-A85E-E2CF-653893DE3D0D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6272C5D2-D9A2-FA2A-8239-5F6525049D55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46EBD69F-8BBC-E3A6-712D-2ECC30B5FFF8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434296AD-F904-DB10-A3C9-57BEC428B0A4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AC40C053-F5CF-1A79-E5F5-626EAD005ADB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D72CCB65-A6F8-AB91-A1CA-2C1D4A44928E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79928FE4-1A92-4C20-D99E-0CDB48869EF0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0C57759F-B538-93BD-CCB7-8A9B4A39FDA9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A25E93C4-7C67-36A7-7BE2-9C46DD2AB59A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E82F8327-4E38-FAF9-5869-18684BE8DDC0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EDD018F0-899D-11E9-3822-79A559DC4630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EC93C38B-212B-3C77-406D-3C61D243D5FB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BF64E3BB-7ED7-0CC6-3D21-EA998A916D64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BA5B2DA2-04C2-62D7-A936-0052A950D2FE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F5D4890E-9B20-755B-F1BF-89F553E2DA66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B7A8B57E-9789-B8B8-9DEC-A1AB86DCF148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99D7C52C-18AC-72BE-4A95-1C41B5373958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613FBA11-750A-384F-6D2C-CF5DBECD1CBB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A4AD51B9-3ABB-F394-0EEC-4284D5C873DC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EA682AE9-D18A-A713-DC5E-6BCCAB811C90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5ACADAD2-6BAD-C2B6-33C4-A9A0BA36DCBD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B7767A5F-7FC2-43A3-0E5D-7E193B5D9D9C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BC629521-AFF9-F11D-A6E6-41B1AC6FC74D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B3D83D88-9506-79B8-71FD-4E65608364DF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6761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0" r:id="rId3"/>
    <p:sldLayoutId id="2147483667" r:id="rId4"/>
    <p:sldLayoutId id="2147483665" r:id="rId5"/>
    <p:sldLayoutId id="2147483666" r:id="rId6"/>
    <p:sldLayoutId id="2147483652" r:id="rId7"/>
    <p:sldLayoutId id="2147483664" r:id="rId8"/>
    <p:sldLayoutId id="2147483668" r:id="rId9"/>
    <p:sldLayoutId id="2147483669" r:id="rId10"/>
    <p:sldLayoutId id="2147483651" r:id="rId11"/>
    <p:sldLayoutId id="2147483660" r:id="rId12"/>
    <p:sldLayoutId id="2147483661" r:id="rId13"/>
    <p:sldLayoutId id="2147483662" r:id="rId14"/>
    <p:sldLayoutId id="2147483663" r:id="rId15"/>
    <p:sldLayoutId id="2147483654" r:id="rId16"/>
    <p:sldLayoutId id="2147483655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240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accent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52000" indent="-252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SzPct val="70000"/>
        <a:buFont typeface="Wingdings 3" panose="05040102010807070707" pitchFamily="18" charset="2"/>
        <a:buChar char="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240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b="1" kern="1200">
          <a:solidFill>
            <a:schemeClr val="accent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45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2000" indent="-252000" algn="l" defTabSz="914400" rtl="0" eaLnBrk="1" latinLnBrk="0" hangingPunct="1">
        <a:lnSpc>
          <a:spcPct val="100000"/>
        </a:lnSpc>
        <a:spcBef>
          <a:spcPts val="450"/>
        </a:spcBef>
        <a:buClr>
          <a:schemeClr val="accent2"/>
        </a:buClr>
        <a:buSzPct val="70000"/>
        <a:buFont typeface="Wingdings 3" panose="05040102010807070707" pitchFamily="18" charset="2"/>
        <a:buChar char="u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1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09" userDrawn="1">
          <p15:clr>
            <a:srgbClr val="F26B43"/>
          </p15:clr>
        </p15:guide>
        <p15:guide id="4" pos="7371" userDrawn="1">
          <p15:clr>
            <a:srgbClr val="F26B43"/>
          </p15:clr>
        </p15:guide>
        <p15:guide id="5" orient="horz" pos="309" userDrawn="1">
          <p15:clr>
            <a:srgbClr val="F26B43"/>
          </p15:clr>
        </p15:guide>
        <p15:guide id="6" orient="horz" pos="4011" userDrawn="1">
          <p15:clr>
            <a:srgbClr val="F26B43"/>
          </p15:clr>
        </p15:guide>
        <p15:guide id="7" orient="horz" pos="1508" userDrawn="1">
          <p15:clr>
            <a:srgbClr val="F26B43"/>
          </p15:clr>
        </p15:guide>
        <p15:guide id="8" orient="horz" pos="3702" userDrawn="1">
          <p15:clr>
            <a:srgbClr val="F26B43"/>
          </p15:clr>
        </p15:guide>
        <p15:guide id="9" orient="horz" pos="15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0537" y="3396889"/>
            <a:ext cx="9215437" cy="1071622"/>
          </a:xfrm>
        </p:spPr>
        <p:txBody>
          <a:bodyPr/>
          <a:lstStyle/>
          <a:p>
            <a:r>
              <a:rPr lang="uk-UA"/>
              <a:t>Інспекція </a:t>
            </a:r>
            <a:r>
              <a:rPr lang="uk-UA" dirty="0"/>
              <a:t>праці: розроблення стратегій сприяння додержанню правових норм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4160" y="2041094"/>
            <a:ext cx="6164302" cy="811514"/>
          </a:xfrm>
        </p:spPr>
        <p:txBody>
          <a:bodyPr/>
          <a:lstStyle/>
          <a:p>
            <a:pPr>
              <a:lnSpc>
                <a:spcPct val="95000"/>
              </a:lnSpc>
              <a:spcAft>
                <a:spcPts val="3000"/>
              </a:spcAft>
            </a:pPr>
            <a:r>
              <a:rPr lang="uk-UA" sz="2400" dirty="0">
                <a:latin typeface="Arial" panose="020B0604020202020204" pitchFamily="34" charset="0"/>
              </a:rPr>
              <a:t>Навчальний курс </a:t>
            </a:r>
            <a:r>
              <a:rPr lang="uk-UA" sz="2400" dirty="0" err="1">
                <a:latin typeface="Arial" panose="020B0604020202020204" pitchFamily="34" charset="0"/>
              </a:rPr>
              <a:t>МОП</a:t>
            </a:r>
            <a:r>
              <a:rPr lang="uk-UA" sz="2400" dirty="0">
                <a:latin typeface="Arial" panose="020B0604020202020204" pitchFamily="34" charset="0"/>
              </a:rPr>
              <a:t> «Розбудова сучасних і ефективних систем інспекції праці»</a:t>
            </a:r>
            <a:endParaRPr lang="en-GB" sz="2400" dirty="0">
              <a:latin typeface="Arial" panose="020B0604020202020204" pitchFamily="34" charset="0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2897188" y="-4259"/>
            <a:ext cx="9294813" cy="4835021"/>
            <a:chOff x="2897187" y="14287"/>
            <a:chExt cx="9280526" cy="4827589"/>
          </a:xfrm>
        </p:grpSpPr>
        <p:sp>
          <p:nvSpPr>
            <p:cNvPr id="34" name="Freeform 27"/>
            <p:cNvSpPr>
              <a:spLocks/>
            </p:cNvSpPr>
            <p:nvPr/>
          </p:nvSpPr>
          <p:spPr bwMode="auto">
            <a:xfrm>
              <a:off x="9399588" y="3224213"/>
              <a:ext cx="920750" cy="1062038"/>
            </a:xfrm>
            <a:custGeom>
              <a:avLst/>
              <a:gdLst>
                <a:gd name="T0" fmla="*/ 0 w 2552"/>
                <a:gd name="T1" fmla="*/ 1473 h 2942"/>
                <a:gd name="T2" fmla="*/ 2552 w 2552"/>
                <a:gd name="T3" fmla="*/ 0 h 2942"/>
                <a:gd name="T4" fmla="*/ 2552 w 2552"/>
                <a:gd name="T5" fmla="*/ 2942 h 2942"/>
                <a:gd name="T6" fmla="*/ 0 w 2552"/>
                <a:gd name="T7" fmla="*/ 1473 h 29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52" h="2942">
                  <a:moveTo>
                    <a:pt x="0" y="1473"/>
                  </a:moveTo>
                  <a:lnTo>
                    <a:pt x="2552" y="0"/>
                  </a:lnTo>
                  <a:lnTo>
                    <a:pt x="2552" y="2942"/>
                  </a:lnTo>
                  <a:lnTo>
                    <a:pt x="0" y="14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2897187" y="14287"/>
              <a:ext cx="9280524" cy="1074621"/>
            </a:xfrm>
            <a:custGeom>
              <a:avLst/>
              <a:gdLst>
                <a:gd name="T0" fmla="*/ 5160 w 25674"/>
                <a:gd name="T1" fmla="*/ 2976 h 2976"/>
                <a:gd name="T2" fmla="*/ 25674 w 25674"/>
                <a:gd name="T3" fmla="*/ 2976 h 2976"/>
                <a:gd name="T4" fmla="*/ 25674 w 25674"/>
                <a:gd name="T5" fmla="*/ 0 h 2976"/>
                <a:gd name="T6" fmla="*/ 0 w 25674"/>
                <a:gd name="T7" fmla="*/ 0 h 2976"/>
                <a:gd name="T8" fmla="*/ 0 w 25674"/>
                <a:gd name="T9" fmla="*/ 6 h 2976"/>
                <a:gd name="T10" fmla="*/ 5160 w 25674"/>
                <a:gd name="T11" fmla="*/ 2976 h 2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674" h="2976">
                  <a:moveTo>
                    <a:pt x="5160" y="2976"/>
                  </a:moveTo>
                  <a:lnTo>
                    <a:pt x="25674" y="2976"/>
                  </a:lnTo>
                  <a:lnTo>
                    <a:pt x="25674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5160" y="2976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7534275" y="1090613"/>
              <a:ext cx="928688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7"/>
            <p:cNvSpPr>
              <a:spLocks/>
            </p:cNvSpPr>
            <p:nvPr/>
          </p:nvSpPr>
          <p:spPr bwMode="auto">
            <a:xfrm>
              <a:off x="6605588" y="20638"/>
              <a:ext cx="1857375" cy="2141538"/>
            </a:xfrm>
            <a:custGeom>
              <a:avLst/>
              <a:gdLst>
                <a:gd name="T0" fmla="*/ 5143 w 5143"/>
                <a:gd name="T1" fmla="*/ 2969 h 5938"/>
                <a:gd name="T2" fmla="*/ 0 w 5143"/>
                <a:gd name="T3" fmla="*/ 0 h 5938"/>
                <a:gd name="T4" fmla="*/ 0 w 5143"/>
                <a:gd name="T5" fmla="*/ 5938 h 5938"/>
                <a:gd name="T6" fmla="*/ 5143 w 5143"/>
                <a:gd name="T7" fmla="*/ 2969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5143" y="2969"/>
                  </a:moveTo>
                  <a:lnTo>
                    <a:pt x="0" y="0"/>
                  </a:lnTo>
                  <a:lnTo>
                    <a:pt x="0" y="5938"/>
                  </a:lnTo>
                  <a:lnTo>
                    <a:pt x="5143" y="2969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8"/>
            <p:cNvSpPr>
              <a:spLocks/>
            </p:cNvSpPr>
            <p:nvPr/>
          </p:nvSpPr>
          <p:spPr bwMode="auto">
            <a:xfrm>
              <a:off x="7534275" y="1625600"/>
              <a:ext cx="928688" cy="1071563"/>
            </a:xfrm>
            <a:custGeom>
              <a:avLst/>
              <a:gdLst>
                <a:gd name="T0" fmla="*/ 2571 w 2571"/>
                <a:gd name="T1" fmla="*/ 1484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4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4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9"/>
            <p:cNvSpPr>
              <a:spLocks/>
            </p:cNvSpPr>
            <p:nvPr/>
          </p:nvSpPr>
          <p:spPr bwMode="auto">
            <a:xfrm>
              <a:off x="6605588" y="1090613"/>
              <a:ext cx="928688" cy="1071563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0"/>
            <p:cNvSpPr>
              <a:spLocks/>
            </p:cNvSpPr>
            <p:nvPr/>
          </p:nvSpPr>
          <p:spPr bwMode="auto">
            <a:xfrm>
              <a:off x="4749800" y="20638"/>
              <a:ext cx="1855788" cy="1600200"/>
            </a:xfrm>
            <a:custGeom>
              <a:avLst/>
              <a:gdLst>
                <a:gd name="T0" fmla="*/ 5142 w 5142"/>
                <a:gd name="T1" fmla="*/ 2969 h 4437"/>
                <a:gd name="T2" fmla="*/ 0 w 5142"/>
                <a:gd name="T3" fmla="*/ 0 h 4437"/>
                <a:gd name="T4" fmla="*/ 0 w 5142"/>
                <a:gd name="T5" fmla="*/ 2942 h 4437"/>
                <a:gd name="T6" fmla="*/ 2598 w 5142"/>
                <a:gd name="T7" fmla="*/ 4437 h 4437"/>
                <a:gd name="T8" fmla="*/ 5142 w 5142"/>
                <a:gd name="T9" fmla="*/ 2969 h 4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2" h="4437">
                  <a:moveTo>
                    <a:pt x="5142" y="2969"/>
                  </a:moveTo>
                  <a:lnTo>
                    <a:pt x="0" y="0"/>
                  </a:lnTo>
                  <a:lnTo>
                    <a:pt x="0" y="2942"/>
                  </a:lnTo>
                  <a:lnTo>
                    <a:pt x="2598" y="4437"/>
                  </a:lnTo>
                  <a:lnTo>
                    <a:pt x="5142" y="2969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1"/>
            <p:cNvSpPr>
              <a:spLocks/>
            </p:cNvSpPr>
            <p:nvPr/>
          </p:nvSpPr>
          <p:spPr bwMode="auto">
            <a:xfrm>
              <a:off x="8462963" y="20638"/>
              <a:ext cx="1857375" cy="2141538"/>
            </a:xfrm>
            <a:custGeom>
              <a:avLst/>
              <a:gdLst>
                <a:gd name="T0" fmla="*/ 0 w 5143"/>
                <a:gd name="T1" fmla="*/ 5938 h 5938"/>
                <a:gd name="T2" fmla="*/ 5143 w 5143"/>
                <a:gd name="T3" fmla="*/ 2969 h 5938"/>
                <a:gd name="T4" fmla="*/ 0 w 5143"/>
                <a:gd name="T5" fmla="*/ 0 h 5938"/>
                <a:gd name="T6" fmla="*/ 0 w 5143"/>
                <a:gd name="T7" fmla="*/ 5938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5938"/>
                  </a:moveTo>
                  <a:lnTo>
                    <a:pt x="5143" y="2969"/>
                  </a:lnTo>
                  <a:lnTo>
                    <a:pt x="0" y="0"/>
                  </a:lnTo>
                  <a:lnTo>
                    <a:pt x="0" y="5938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2"/>
            <p:cNvSpPr>
              <a:spLocks/>
            </p:cNvSpPr>
            <p:nvPr/>
          </p:nvSpPr>
          <p:spPr bwMode="auto">
            <a:xfrm>
              <a:off x="9390063" y="1624013"/>
              <a:ext cx="928688" cy="1071563"/>
            </a:xfrm>
            <a:custGeom>
              <a:avLst/>
              <a:gdLst>
                <a:gd name="T0" fmla="*/ 0 w 2571"/>
                <a:gd name="T1" fmla="*/ 2969 h 2969"/>
                <a:gd name="T2" fmla="*/ 2571 w 2571"/>
                <a:gd name="T3" fmla="*/ 1484 h 2969"/>
                <a:gd name="T4" fmla="*/ 0 w 2571"/>
                <a:gd name="T5" fmla="*/ 0 h 2969"/>
                <a:gd name="T6" fmla="*/ 0 w 2571"/>
                <a:gd name="T7" fmla="*/ 2969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2969"/>
                  </a:moveTo>
                  <a:lnTo>
                    <a:pt x="2571" y="1484"/>
                  </a:lnTo>
                  <a:lnTo>
                    <a:pt x="0" y="0"/>
                  </a:lnTo>
                  <a:lnTo>
                    <a:pt x="0" y="2969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3"/>
            <p:cNvSpPr>
              <a:spLocks/>
            </p:cNvSpPr>
            <p:nvPr/>
          </p:nvSpPr>
          <p:spPr bwMode="auto">
            <a:xfrm>
              <a:off x="8462963" y="2162175"/>
              <a:ext cx="928688" cy="1069975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4"/>
            <p:cNvSpPr>
              <a:spLocks/>
            </p:cNvSpPr>
            <p:nvPr/>
          </p:nvSpPr>
          <p:spPr bwMode="auto">
            <a:xfrm>
              <a:off x="8462963" y="1090613"/>
              <a:ext cx="928688" cy="1071563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5"/>
            <p:cNvSpPr>
              <a:spLocks/>
            </p:cNvSpPr>
            <p:nvPr/>
          </p:nvSpPr>
          <p:spPr bwMode="auto">
            <a:xfrm>
              <a:off x="9393238" y="1090613"/>
              <a:ext cx="927100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6"/>
            <p:cNvSpPr>
              <a:spLocks/>
            </p:cNvSpPr>
            <p:nvPr/>
          </p:nvSpPr>
          <p:spPr bwMode="auto">
            <a:xfrm>
              <a:off x="5686425" y="1090613"/>
              <a:ext cx="920750" cy="1058863"/>
            </a:xfrm>
            <a:custGeom>
              <a:avLst/>
              <a:gdLst>
                <a:gd name="T0" fmla="*/ 2547 w 2547"/>
                <a:gd name="T1" fmla="*/ 2937 h 2937"/>
                <a:gd name="T2" fmla="*/ 2547 w 2547"/>
                <a:gd name="T3" fmla="*/ 0 h 2937"/>
                <a:gd name="T4" fmla="*/ 0 w 2547"/>
                <a:gd name="T5" fmla="*/ 1471 h 2937"/>
                <a:gd name="T6" fmla="*/ 2547 w 2547"/>
                <a:gd name="T7" fmla="*/ 2937 h 2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7" h="2937">
                  <a:moveTo>
                    <a:pt x="2547" y="2937"/>
                  </a:moveTo>
                  <a:lnTo>
                    <a:pt x="2547" y="0"/>
                  </a:lnTo>
                  <a:lnTo>
                    <a:pt x="0" y="1471"/>
                  </a:lnTo>
                  <a:lnTo>
                    <a:pt x="2547" y="29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7"/>
            <p:cNvSpPr>
              <a:spLocks/>
            </p:cNvSpPr>
            <p:nvPr/>
          </p:nvSpPr>
          <p:spPr bwMode="auto">
            <a:xfrm>
              <a:off x="8462963" y="1624013"/>
              <a:ext cx="928688" cy="1071563"/>
            </a:xfrm>
            <a:custGeom>
              <a:avLst/>
              <a:gdLst>
                <a:gd name="T0" fmla="*/ 0 w 2571"/>
                <a:gd name="T1" fmla="*/ 1484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4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8"/>
            <p:cNvSpPr>
              <a:spLocks/>
            </p:cNvSpPr>
            <p:nvPr/>
          </p:nvSpPr>
          <p:spPr bwMode="auto">
            <a:xfrm>
              <a:off x="9393238" y="1090613"/>
              <a:ext cx="927100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9"/>
            <p:cNvSpPr>
              <a:spLocks/>
            </p:cNvSpPr>
            <p:nvPr/>
          </p:nvSpPr>
          <p:spPr bwMode="auto">
            <a:xfrm>
              <a:off x="9393238" y="2162175"/>
              <a:ext cx="927100" cy="1069975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20"/>
            <p:cNvSpPr>
              <a:spLocks/>
            </p:cNvSpPr>
            <p:nvPr/>
          </p:nvSpPr>
          <p:spPr bwMode="auto">
            <a:xfrm>
              <a:off x="10323513" y="37703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29"/>
            <p:cNvSpPr>
              <a:spLocks/>
            </p:cNvSpPr>
            <p:nvPr/>
          </p:nvSpPr>
          <p:spPr bwMode="auto">
            <a:xfrm>
              <a:off x="10321925" y="20638"/>
              <a:ext cx="1855788" cy="2141538"/>
            </a:xfrm>
            <a:custGeom>
              <a:avLst/>
              <a:gdLst>
                <a:gd name="T0" fmla="*/ 0 w 5143"/>
                <a:gd name="T1" fmla="*/ 5938 h 5938"/>
                <a:gd name="T2" fmla="*/ 5143 w 5143"/>
                <a:gd name="T3" fmla="*/ 2969 h 5938"/>
                <a:gd name="T4" fmla="*/ 0 w 5143"/>
                <a:gd name="T5" fmla="*/ 0 h 5938"/>
                <a:gd name="T6" fmla="*/ 0 w 5143"/>
                <a:gd name="T7" fmla="*/ 5938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5938"/>
                  </a:moveTo>
                  <a:lnTo>
                    <a:pt x="5143" y="2969"/>
                  </a:lnTo>
                  <a:lnTo>
                    <a:pt x="0" y="0"/>
                  </a:lnTo>
                  <a:lnTo>
                    <a:pt x="0" y="5938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30"/>
            <p:cNvSpPr>
              <a:spLocks/>
            </p:cNvSpPr>
            <p:nvPr/>
          </p:nvSpPr>
          <p:spPr bwMode="auto">
            <a:xfrm>
              <a:off x="11249025" y="1624013"/>
              <a:ext cx="928688" cy="1071563"/>
            </a:xfrm>
            <a:custGeom>
              <a:avLst/>
              <a:gdLst>
                <a:gd name="T0" fmla="*/ 0 w 2572"/>
                <a:gd name="T1" fmla="*/ 2969 h 2969"/>
                <a:gd name="T2" fmla="*/ 2572 w 2572"/>
                <a:gd name="T3" fmla="*/ 1484 h 2969"/>
                <a:gd name="T4" fmla="*/ 0 w 2572"/>
                <a:gd name="T5" fmla="*/ 0 h 2969"/>
                <a:gd name="T6" fmla="*/ 0 w 2572"/>
                <a:gd name="T7" fmla="*/ 2969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2969"/>
                  </a:moveTo>
                  <a:lnTo>
                    <a:pt x="2572" y="1484"/>
                  </a:lnTo>
                  <a:lnTo>
                    <a:pt x="0" y="0"/>
                  </a:lnTo>
                  <a:lnTo>
                    <a:pt x="0" y="2969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31"/>
            <p:cNvSpPr>
              <a:spLocks/>
            </p:cNvSpPr>
            <p:nvPr/>
          </p:nvSpPr>
          <p:spPr bwMode="auto">
            <a:xfrm>
              <a:off x="10321925" y="2162175"/>
              <a:ext cx="928688" cy="1069975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32"/>
            <p:cNvSpPr>
              <a:spLocks/>
            </p:cNvSpPr>
            <p:nvPr/>
          </p:nvSpPr>
          <p:spPr bwMode="auto">
            <a:xfrm>
              <a:off x="10321925" y="1090613"/>
              <a:ext cx="928688" cy="1071563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33"/>
            <p:cNvSpPr>
              <a:spLocks/>
            </p:cNvSpPr>
            <p:nvPr/>
          </p:nvSpPr>
          <p:spPr bwMode="auto">
            <a:xfrm>
              <a:off x="11249025" y="1090613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34"/>
            <p:cNvSpPr>
              <a:spLocks/>
            </p:cNvSpPr>
            <p:nvPr/>
          </p:nvSpPr>
          <p:spPr bwMode="auto">
            <a:xfrm>
              <a:off x="11249025" y="2162175"/>
              <a:ext cx="928688" cy="1069975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35"/>
            <p:cNvSpPr>
              <a:spLocks/>
            </p:cNvSpPr>
            <p:nvPr/>
          </p:nvSpPr>
          <p:spPr bwMode="auto">
            <a:xfrm>
              <a:off x="10321925" y="16240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36"/>
            <p:cNvSpPr>
              <a:spLocks/>
            </p:cNvSpPr>
            <p:nvPr/>
          </p:nvSpPr>
          <p:spPr bwMode="auto">
            <a:xfrm>
              <a:off x="11249025" y="3238500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37"/>
            <p:cNvSpPr>
              <a:spLocks/>
            </p:cNvSpPr>
            <p:nvPr/>
          </p:nvSpPr>
          <p:spPr bwMode="auto">
            <a:xfrm>
              <a:off x="10321925" y="2152650"/>
              <a:ext cx="1855788" cy="2143125"/>
            </a:xfrm>
            <a:custGeom>
              <a:avLst/>
              <a:gdLst>
                <a:gd name="T0" fmla="*/ 0 w 5143"/>
                <a:gd name="T1" fmla="*/ 0 h 5938"/>
                <a:gd name="T2" fmla="*/ 5143 w 5143"/>
                <a:gd name="T3" fmla="*/ 2969 h 5938"/>
                <a:gd name="T4" fmla="*/ 0 w 5143"/>
                <a:gd name="T5" fmla="*/ 5938 h 5938"/>
                <a:gd name="T6" fmla="*/ 0 w 5143"/>
                <a:gd name="T7" fmla="*/ 0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0"/>
                  </a:moveTo>
                  <a:lnTo>
                    <a:pt x="5143" y="2969"/>
                  </a:lnTo>
                  <a:lnTo>
                    <a:pt x="0" y="59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38"/>
            <p:cNvSpPr>
              <a:spLocks/>
            </p:cNvSpPr>
            <p:nvPr/>
          </p:nvSpPr>
          <p:spPr bwMode="auto">
            <a:xfrm>
              <a:off x="11249025" y="3762375"/>
              <a:ext cx="928688" cy="1071563"/>
            </a:xfrm>
            <a:custGeom>
              <a:avLst/>
              <a:gdLst>
                <a:gd name="T0" fmla="*/ 0 w 2572"/>
                <a:gd name="T1" fmla="*/ 0 h 2969"/>
                <a:gd name="T2" fmla="*/ 2572 w 2572"/>
                <a:gd name="T3" fmla="*/ 1485 h 2969"/>
                <a:gd name="T4" fmla="*/ 0 w 2572"/>
                <a:gd name="T5" fmla="*/ 2969 h 2969"/>
                <a:gd name="T6" fmla="*/ 0 w 2572"/>
                <a:gd name="T7" fmla="*/ 0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0"/>
                  </a:moveTo>
                  <a:lnTo>
                    <a:pt x="2572" y="1485"/>
                  </a:lnTo>
                  <a:lnTo>
                    <a:pt x="0" y="29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39"/>
            <p:cNvSpPr>
              <a:spLocks/>
            </p:cNvSpPr>
            <p:nvPr/>
          </p:nvSpPr>
          <p:spPr bwMode="auto">
            <a:xfrm>
              <a:off x="10321925" y="2162175"/>
              <a:ext cx="928688" cy="1069975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2969 h 2969"/>
                <a:gd name="T4" fmla="*/ 0 w 2572"/>
                <a:gd name="T5" fmla="*/ 0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2969"/>
                  </a:lnTo>
                  <a:lnTo>
                    <a:pt x="0" y="0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40"/>
            <p:cNvSpPr>
              <a:spLocks/>
            </p:cNvSpPr>
            <p:nvPr/>
          </p:nvSpPr>
          <p:spPr bwMode="auto">
            <a:xfrm>
              <a:off x="10321925" y="1616075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41"/>
            <p:cNvSpPr>
              <a:spLocks/>
            </p:cNvSpPr>
            <p:nvPr/>
          </p:nvSpPr>
          <p:spPr bwMode="auto">
            <a:xfrm>
              <a:off x="11249025" y="32242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42"/>
            <p:cNvSpPr>
              <a:spLocks/>
            </p:cNvSpPr>
            <p:nvPr/>
          </p:nvSpPr>
          <p:spPr bwMode="auto">
            <a:xfrm>
              <a:off x="11249025" y="2147888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43"/>
            <p:cNvSpPr>
              <a:spLocks/>
            </p:cNvSpPr>
            <p:nvPr/>
          </p:nvSpPr>
          <p:spPr bwMode="auto">
            <a:xfrm>
              <a:off x="9391650" y="2147888"/>
              <a:ext cx="928688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0 h 2969"/>
                <a:gd name="T4" fmla="*/ 2571 w 2571"/>
                <a:gd name="T5" fmla="*/ 2969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0"/>
                  </a:lnTo>
                  <a:lnTo>
                    <a:pt x="2571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46"/>
            <p:cNvSpPr>
              <a:spLocks/>
            </p:cNvSpPr>
            <p:nvPr/>
          </p:nvSpPr>
          <p:spPr bwMode="auto">
            <a:xfrm>
              <a:off x="6616700" y="1625600"/>
              <a:ext cx="917575" cy="1057275"/>
            </a:xfrm>
            <a:custGeom>
              <a:avLst/>
              <a:gdLst>
                <a:gd name="T0" fmla="*/ 2542 w 2542"/>
                <a:gd name="T1" fmla="*/ 2930 h 2930"/>
                <a:gd name="T2" fmla="*/ 2542 w 2542"/>
                <a:gd name="T3" fmla="*/ 0 h 2930"/>
                <a:gd name="T4" fmla="*/ 0 w 2542"/>
                <a:gd name="T5" fmla="*/ 1467 h 2930"/>
                <a:gd name="T6" fmla="*/ 2542 w 2542"/>
                <a:gd name="T7" fmla="*/ 2930 h 2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2" h="2930">
                  <a:moveTo>
                    <a:pt x="2542" y="2930"/>
                  </a:moveTo>
                  <a:lnTo>
                    <a:pt x="2542" y="0"/>
                  </a:lnTo>
                  <a:lnTo>
                    <a:pt x="0" y="1467"/>
                  </a:lnTo>
                  <a:lnTo>
                    <a:pt x="2542" y="29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47"/>
            <p:cNvSpPr>
              <a:spLocks/>
            </p:cNvSpPr>
            <p:nvPr/>
          </p:nvSpPr>
          <p:spPr bwMode="auto">
            <a:xfrm>
              <a:off x="7545388" y="2162175"/>
              <a:ext cx="917575" cy="1055688"/>
            </a:xfrm>
            <a:custGeom>
              <a:avLst/>
              <a:gdLst>
                <a:gd name="T0" fmla="*/ 2538 w 2538"/>
                <a:gd name="T1" fmla="*/ 2926 h 2926"/>
                <a:gd name="T2" fmla="*/ 2538 w 2538"/>
                <a:gd name="T3" fmla="*/ 0 h 2926"/>
                <a:gd name="T4" fmla="*/ 0 w 2538"/>
                <a:gd name="T5" fmla="*/ 1465 h 2926"/>
                <a:gd name="T6" fmla="*/ 2538 w 2538"/>
                <a:gd name="T7" fmla="*/ 2926 h 2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38" h="2926">
                  <a:moveTo>
                    <a:pt x="2538" y="2926"/>
                  </a:moveTo>
                  <a:lnTo>
                    <a:pt x="2538" y="0"/>
                  </a:lnTo>
                  <a:lnTo>
                    <a:pt x="0" y="1465"/>
                  </a:lnTo>
                  <a:lnTo>
                    <a:pt x="2538" y="29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22"/>
            <p:cNvSpPr>
              <a:spLocks/>
            </p:cNvSpPr>
            <p:nvPr/>
          </p:nvSpPr>
          <p:spPr bwMode="auto">
            <a:xfrm>
              <a:off x="8462964" y="2161640"/>
              <a:ext cx="1855788" cy="1602005"/>
            </a:xfrm>
            <a:custGeom>
              <a:avLst/>
              <a:gdLst>
                <a:gd name="T0" fmla="*/ 0 w 5143"/>
                <a:gd name="T1" fmla="*/ 0 h 4442"/>
                <a:gd name="T2" fmla="*/ 5143 w 5143"/>
                <a:gd name="T3" fmla="*/ 2969 h 4442"/>
                <a:gd name="T4" fmla="*/ 2591 w 5143"/>
                <a:gd name="T5" fmla="*/ 4442 h 4442"/>
                <a:gd name="T6" fmla="*/ 0 w 5143"/>
                <a:gd name="T7" fmla="*/ 2951 h 4442"/>
                <a:gd name="T8" fmla="*/ 0 w 5143"/>
                <a:gd name="T9" fmla="*/ 0 h 4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3" h="4442">
                  <a:moveTo>
                    <a:pt x="0" y="0"/>
                  </a:moveTo>
                  <a:lnTo>
                    <a:pt x="5143" y="2969"/>
                  </a:lnTo>
                  <a:lnTo>
                    <a:pt x="2591" y="4442"/>
                  </a:lnTo>
                  <a:lnTo>
                    <a:pt x="0" y="29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3"/>
            <p:cNvSpPr>
              <a:spLocks/>
            </p:cNvSpPr>
            <p:nvPr/>
          </p:nvSpPr>
          <p:spPr bwMode="auto">
            <a:xfrm>
              <a:off x="8462963" y="2162175"/>
              <a:ext cx="928688" cy="1069975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2969 h 2969"/>
                <a:gd name="T4" fmla="*/ 0 w 2571"/>
                <a:gd name="T5" fmla="*/ 0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2969"/>
                  </a:lnTo>
                  <a:lnTo>
                    <a:pt x="0" y="0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60" name="AutoShape 49"/>
          <p:cNvSpPr>
            <a:spLocks noChangeAspect="1" noChangeArrowheads="1" noTextEdit="1"/>
          </p:cNvSpPr>
          <p:nvPr/>
        </p:nvSpPr>
        <p:spPr bwMode="auto">
          <a:xfrm>
            <a:off x="10129838" y="3519488"/>
            <a:ext cx="657225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74" name="Group 73"/>
          <p:cNvGrpSpPr/>
          <p:nvPr/>
        </p:nvGrpSpPr>
        <p:grpSpPr>
          <a:xfrm>
            <a:off x="10993524" y="3770313"/>
            <a:ext cx="676456" cy="2212479"/>
            <a:chOff x="10993524" y="3770313"/>
            <a:chExt cx="676456" cy="2212479"/>
          </a:xfrm>
        </p:grpSpPr>
        <p:sp>
          <p:nvSpPr>
            <p:cNvPr id="61" name="Rectangle 51"/>
            <p:cNvSpPr>
              <a:spLocks noChangeArrowheads="1"/>
            </p:cNvSpPr>
            <p:nvPr/>
          </p:nvSpPr>
          <p:spPr bwMode="auto">
            <a:xfrm>
              <a:off x="11314113" y="5213351"/>
              <a:ext cx="355867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en-US" sz="5000" dirty="0">
                  <a:solidFill>
                    <a:srgbClr val="FA3C4B"/>
                  </a:solidFill>
                  <a:cs typeface="Arial" panose="020B0604020202020204" pitchFamily="34" charset="0"/>
                </a:rPr>
                <a:t>4</a:t>
              </a:r>
              <a:endParaRPr kumimoji="0" lang="en-US" altLang="en-US" sz="5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10993524" y="3770313"/>
              <a:ext cx="268202" cy="2162917"/>
              <a:chOff x="10079124" y="3532188"/>
              <a:chExt cx="268202" cy="2162917"/>
            </a:xfrm>
          </p:grpSpPr>
          <p:sp>
            <p:nvSpPr>
              <p:cNvPr id="64" name="TextBox 63"/>
              <p:cNvSpPr txBox="1"/>
              <p:nvPr/>
            </p:nvSpPr>
            <p:spPr>
              <a:xfrm rot="16200000">
                <a:off x="9705104" y="5059475"/>
                <a:ext cx="100965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uk-UA" sz="1100" dirty="0"/>
                  <a:t>Модуль</a:t>
                </a:r>
                <a:endParaRPr lang="en-GB" sz="1100" dirty="0"/>
              </a:p>
            </p:txBody>
          </p:sp>
          <p:sp>
            <p:nvSpPr>
              <p:cNvPr id="63" name="Line 53"/>
              <p:cNvSpPr>
                <a:spLocks noChangeShapeType="1"/>
              </p:cNvSpPr>
              <p:nvPr/>
            </p:nvSpPr>
            <p:spPr bwMode="auto">
              <a:xfrm>
                <a:off x="10347326" y="3532188"/>
                <a:ext cx="0" cy="2060575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00002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olo 12">
            <a:extLst>
              <a:ext uri="{FF2B5EF4-FFF2-40B4-BE49-F238E27FC236}">
                <a16:creationId xmlns:a16="http://schemas.microsoft.com/office/drawing/2014/main" id="{1DAB39C8-3084-1745-8729-BAB5D58F3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720000"/>
          </a:xfrm>
        </p:spPr>
        <p:txBody>
          <a:bodyPr anchor="t">
            <a:normAutofit/>
          </a:bodyPr>
          <a:lstStyle/>
          <a:p>
            <a:r>
              <a:rPr lang="uk-UA" altLang="en-US" dirty="0"/>
              <a:t>Мета цього модуля</a:t>
            </a:r>
            <a:endParaRPr lang="it-IT" dirty="0"/>
          </a:p>
        </p:txBody>
      </p:sp>
      <p:sp>
        <p:nvSpPr>
          <p:cNvPr id="14" name="Segnaposto contenuto 13">
            <a:extLst>
              <a:ext uri="{FF2B5EF4-FFF2-40B4-BE49-F238E27FC236}">
                <a16:creationId xmlns:a16="http://schemas.microsoft.com/office/drawing/2014/main" id="{7196DE70-2DC8-BD4D-B815-A811B345C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8" y="2393950"/>
            <a:ext cx="7773785" cy="3482975"/>
          </a:xfrm>
        </p:spPr>
        <p:txBody>
          <a:bodyPr>
            <a:normAutofit/>
          </a:bodyPr>
          <a:lstStyle/>
          <a:p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Надати учасникам інформацію щодо розроблення стратегій, заходів і методів заохочення та забезпечення додержання нормативних актів із питань праці</a:t>
            </a:r>
            <a:endParaRPr lang="it-IT" sz="2800" b="0" dirty="0">
              <a:solidFill>
                <a:schemeClr val="tx1"/>
              </a:solidFill>
            </a:endParaRPr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81C34AA2-4B52-45AE-ADBB-A743BFD62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1462" y="432000"/>
            <a:ext cx="540000" cy="288000"/>
          </a:xfrm>
        </p:spPr>
        <p:txBody>
          <a:bodyPr/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2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2</a:t>
            </a:fld>
            <a:endParaRPr lang="en-GB"/>
          </a:p>
        </p:txBody>
      </p:sp>
      <p:sp>
        <p:nvSpPr>
          <p:cNvPr id="19" name="Right Triangle 7">
            <a:extLst>
              <a:ext uri="{FF2B5EF4-FFF2-40B4-BE49-F238E27FC236}">
                <a16:creationId xmlns:a16="http://schemas.microsoft.com/office/drawing/2014/main" id="{E426DCDC-F9EA-5C4A-BC52-76800AD1F3DC}"/>
              </a:ext>
            </a:extLst>
          </p:cNvPr>
          <p:cNvSpPr/>
          <p:nvPr/>
        </p:nvSpPr>
        <p:spPr>
          <a:xfrm flipH="1">
            <a:off x="5745368" y="3259981"/>
            <a:ext cx="6446632" cy="3598019"/>
          </a:xfrm>
          <a:prstGeom prst="rtTriangle">
            <a:avLst/>
          </a:prstGeom>
          <a:solidFill>
            <a:srgbClr val="EBF5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458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>
            <a:extLst>
              <a:ext uri="{FF2B5EF4-FFF2-40B4-BE49-F238E27FC236}">
                <a16:creationId xmlns:a16="http://schemas.microsoft.com/office/drawing/2014/main" id="{126021CA-C07B-4B4C-BEBC-DB3B20CD1E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720000"/>
          </a:xfrm>
        </p:spPr>
        <p:txBody>
          <a:bodyPr/>
          <a:lstStyle/>
          <a:p>
            <a:pPr eaLnBrk="1" hangingPunct="1"/>
            <a:r>
              <a:rPr lang="uk-UA" altLang="en-US" dirty="0"/>
              <a:t>Завдання</a:t>
            </a:r>
            <a:endParaRPr lang="en-US" altLang="en-US" dirty="0"/>
          </a:p>
        </p:txBody>
      </p:sp>
      <p:sp>
        <p:nvSpPr>
          <p:cNvPr id="9219" name="Rectangle 5">
            <a:extLst>
              <a:ext uri="{FF2B5EF4-FFF2-40B4-BE49-F238E27FC236}">
                <a16:creationId xmlns:a16="http://schemas.microsoft.com/office/drawing/2014/main" id="{2CBBC5BB-3405-324C-A1FD-3BD653D7CA3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03601" y="1959429"/>
            <a:ext cx="10945060" cy="4075611"/>
          </a:xfrm>
        </p:spPr>
        <p:txBody>
          <a:bodyPr/>
          <a:lstStyle/>
          <a:p>
            <a:pPr marL="342900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Зрозуміти </a:t>
            </a:r>
            <a:r>
              <a:rPr lang="en-US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важливість</a:t>
            </a:r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 якості законодавства про працю як одного з ключових факторів сприяння додержанню правових норм</a:t>
            </a:r>
            <a:endParaRPr lang="en-GB" altLang="en-US" sz="2400" b="0" dirty="0">
              <a:solidFill>
                <a:schemeClr val="tx1"/>
              </a:solidFill>
            </a:endParaRPr>
          </a:p>
          <a:p>
            <a:pPr marL="342900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Користуватися належними методиками оцінювання законодавства та стратегій максимального покращення його додержання</a:t>
            </a:r>
            <a:endParaRPr lang="en-GB" altLang="en-US" sz="2400" b="0" dirty="0">
              <a:solidFill>
                <a:schemeClr val="tx1"/>
              </a:solidFill>
            </a:endParaRPr>
          </a:p>
          <a:p>
            <a:pPr marL="342900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Описати стратегії покращення забезпечення додержання законодавства про працю</a:t>
            </a:r>
            <a:endParaRPr lang="en-GB" altLang="en-US" sz="2400" b="0" dirty="0">
              <a:solidFill>
                <a:schemeClr val="tx1"/>
              </a:solidFill>
            </a:endParaRPr>
          </a:p>
          <a:p>
            <a:pPr marL="342900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Визначити основні елементи системи санкцій та деякі альтернативні варіанти застосування санкцій</a:t>
            </a:r>
            <a:endParaRPr lang="en-GB" altLang="en-US" sz="2400" b="0" dirty="0">
              <a:solidFill>
                <a:schemeClr val="tx1"/>
              </a:solidFill>
            </a:endParaRPr>
          </a:p>
          <a:p>
            <a:pPr marL="342900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Описати роль соціальних партнерів та інших партнерських організацій у сприянні додержанню законодавства, особливо серед важкодоступних груп працівників</a:t>
            </a:r>
            <a:endParaRPr lang="en-GB" altLang="en-US" sz="2400" b="0" dirty="0">
              <a:solidFill>
                <a:schemeClr val="tx1"/>
              </a:solidFill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0D130C8F-59CD-CA4D-90BB-D954B38AC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3</a:t>
            </a:fld>
            <a:endParaRPr lang="en-GB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F8901866-E1CD-BB40-8350-F80347CB5C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altLang="en-US" dirty="0"/>
              <a:t>Зміст</a:t>
            </a:r>
            <a:endParaRPr lang="es-AR" altLang="en-US" dirty="0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49E460E8-4311-D44B-82A8-CEF888AF4C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2400" b="0" dirty="0">
                <a:solidFill>
                  <a:schemeClr val="tx1"/>
                </a:solidFill>
                <a:ea typeface="宋体" panose="02010600030101010101" pitchFamily="2" charset="-122"/>
              </a:rPr>
              <a:t>Додержання нормативно-правових актів із питань праці</a:t>
            </a:r>
            <a:endParaRPr lang="en-US" altLang="zh-CN" sz="24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609600" indent="-609600"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2400" b="0" dirty="0">
                <a:solidFill>
                  <a:schemeClr val="tx1"/>
                </a:solidFill>
                <a:ea typeface="宋体" panose="02010600030101010101" pitchFamily="2" charset="-122"/>
              </a:rPr>
              <a:t>Фактори, що впливають на додержання нормативно-правових актів</a:t>
            </a:r>
            <a:endParaRPr lang="en-US" altLang="zh-CN" sz="24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609600" indent="-609600"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2400" b="0" dirty="0">
                <a:solidFill>
                  <a:schemeClr val="tx1"/>
                </a:solidFill>
                <a:ea typeface="宋体" panose="02010600030101010101" pitchFamily="2" charset="-122"/>
              </a:rPr>
              <a:t>Стратегії правозастосування</a:t>
            </a:r>
            <a:endParaRPr lang="en-US" altLang="zh-CN" sz="24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609600" indent="-609600"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2400" b="0" dirty="0">
                <a:solidFill>
                  <a:schemeClr val="tx1"/>
                </a:solidFill>
                <a:ea typeface="宋体" panose="02010600030101010101" pitchFamily="2" charset="-122"/>
              </a:rPr>
              <a:t>Системи санкцій</a:t>
            </a:r>
            <a:endParaRPr lang="en-US" altLang="zh-CN" sz="2400" b="0" dirty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E183F9CF-B489-9545-BCC9-4952DCA0C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4</a:t>
            </a:fld>
            <a:endParaRPr lang="en-GB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>
            <a:extLst>
              <a:ext uri="{FF2B5EF4-FFF2-40B4-BE49-F238E27FC236}">
                <a16:creationId xmlns:a16="http://schemas.microsoft.com/office/drawing/2014/main" id="{EF8A2622-CBAA-F748-80B7-60196519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40291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1. </a:t>
            </a:r>
            <a:r>
              <a:rPr lang="uk-UA" altLang="ja-JP" dirty="0"/>
              <a:t>Додержання нормативно-правових актів із питань праці</a:t>
            </a:r>
            <a:endParaRPr lang="en-GB" altLang="en-US" dirty="0"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A4C5A0A1-08F6-ED4B-8BCB-5FF51499E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5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189DC284-8B9E-C449-A187-B81F9DB1CD02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5360400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Причини недодержання</a:t>
            </a:r>
            <a:endParaRPr lang="it-IT" sz="2200" dirty="0"/>
          </a:p>
        </p:txBody>
      </p:sp>
      <p:graphicFrame>
        <p:nvGraphicFramePr>
          <p:cNvPr id="8" name="Group 26">
            <a:extLst>
              <a:ext uri="{FF2B5EF4-FFF2-40B4-BE49-F238E27FC236}">
                <a16:creationId xmlns:a16="http://schemas.microsoft.com/office/drawing/2014/main" id="{A73184DB-6709-144E-A9CC-2A20B7D7713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9001006"/>
              </p:ext>
            </p:extLst>
          </p:nvPr>
        </p:nvGraphicFramePr>
        <p:xfrm>
          <a:off x="696000" y="2594175"/>
          <a:ext cx="10800000" cy="324000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54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6619">
                <a:tc gridSpan="2">
                  <a:txBody>
                    <a:bodyPr/>
                    <a:lstStyle>
                      <a:lvl1pPr marL="342900" indent="-342900"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tabLst>
                          <a:tab pos="457200" algn="l"/>
                          <a:tab pos="1096963" algn="l"/>
                        </a:tabLst>
                        <a:defRPr sz="28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1pPr>
                      <a:lvl2pPr marL="742950" indent="-285750"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tabLst>
                          <a:tab pos="457200" algn="l"/>
                          <a:tab pos="1096963" algn="l"/>
                        </a:tabLst>
                        <a:defRPr sz="24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 sz="20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1096963" algn="l"/>
                        </a:tabLst>
                      </a:pPr>
                      <a:r>
                        <a:rPr kumimoji="1" lang="uk-UA" altLang="zh-CN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j-lt"/>
                        </a:rPr>
                        <a:t>Вісім причин недодержання з точки зору цілей (ОЕСР)</a:t>
                      </a:r>
                      <a:endParaRPr kumimoji="1" lang="en-US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j-lt"/>
                        <a:ea typeface="宋体" panose="02010600030101010101" pitchFamily="2" charset="-122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6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6619">
                <a:tc>
                  <a:txBody>
                    <a:bodyPr/>
                    <a:lstStyle>
                      <a:lvl1pPr marL="342900" indent="-342900"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tabLst>
                          <a:tab pos="457200" algn="l"/>
                          <a:tab pos="1096963" algn="l"/>
                        </a:tabLst>
                        <a:defRPr sz="28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1pPr>
                      <a:lvl2pPr marL="742950" indent="-285750"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tabLst>
                          <a:tab pos="457200" algn="l"/>
                          <a:tab pos="1096963" algn="l"/>
                        </a:tabLst>
                        <a:defRPr sz="24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 sz="20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FF0000"/>
                        </a:buClr>
                        <a:buSzPct val="80000"/>
                        <a:buFont typeface=".Lucida Grande UI Regular"/>
                        <a:buChar char="►"/>
                        <a:tabLst>
                          <a:tab pos="457200" algn="l"/>
                          <a:tab pos="1096963" algn="l"/>
                        </a:tabLst>
                      </a:pPr>
                      <a:r>
                        <a:rPr kumimoji="1" lang="uk-UA" altLang="zh-CN" sz="20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Нерозуміння законодавства</a:t>
                      </a:r>
                      <a:endParaRPr kumimoji="1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indent="-342900"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tabLst>
                          <a:tab pos="457200" algn="l"/>
                          <a:tab pos="1096963" algn="l"/>
                        </a:tabLst>
                        <a:defRPr sz="28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1pPr>
                      <a:lvl2pPr marL="742950" indent="-285750"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tabLst>
                          <a:tab pos="457200" algn="l"/>
                          <a:tab pos="1096963" algn="l"/>
                        </a:tabLst>
                        <a:defRPr sz="24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 sz="20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FF0000"/>
                        </a:buClr>
                        <a:buSzPct val="80000"/>
                        <a:buFont typeface=".Lucida Grande UI Regular"/>
                        <a:buChar char="►"/>
                        <a:tabLst>
                          <a:tab pos="457200" algn="l"/>
                          <a:tab pos="1096963" algn="l"/>
                        </a:tabLst>
                      </a:pPr>
                      <a:r>
                        <a:rPr kumimoji="1" lang="uk-UA" altLang="zh-CN" sz="20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Відсутність стримування</a:t>
                      </a:r>
                      <a:endParaRPr kumimoji="1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6619">
                <a:tc>
                  <a:txBody>
                    <a:bodyPr/>
                    <a:lstStyle>
                      <a:lvl1pPr marL="342900" indent="-342900"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tabLst>
                          <a:tab pos="457200" algn="l"/>
                          <a:tab pos="1096963" algn="l"/>
                        </a:tabLst>
                        <a:defRPr sz="28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1pPr>
                      <a:lvl2pPr marL="742950" indent="-285750"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tabLst>
                          <a:tab pos="457200" algn="l"/>
                          <a:tab pos="1096963" algn="l"/>
                        </a:tabLst>
                        <a:defRPr sz="24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 sz="20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FF0000"/>
                        </a:buClr>
                        <a:buSzPct val="80000"/>
                        <a:buFont typeface=".Lucida Grande UI Regular"/>
                        <a:buChar char="►"/>
                        <a:tabLst>
                          <a:tab pos="457200" algn="l"/>
                          <a:tab pos="1096963" algn="l"/>
                        </a:tabLst>
                      </a:pPr>
                      <a:r>
                        <a:rPr kumimoji="1" lang="uk-UA" altLang="zh-CN" sz="20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Крах довіри до закону</a:t>
                      </a:r>
                      <a:endParaRPr kumimoji="1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indent="-342900"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tabLst>
                          <a:tab pos="457200" algn="l"/>
                          <a:tab pos="1096963" algn="l"/>
                        </a:tabLst>
                        <a:defRPr sz="28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1pPr>
                      <a:lvl2pPr marL="742950" indent="-285750"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tabLst>
                          <a:tab pos="457200" algn="l"/>
                          <a:tab pos="1096963" algn="l"/>
                        </a:tabLst>
                        <a:defRPr sz="24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 sz="20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FF0000"/>
                        </a:buClr>
                        <a:buSzPct val="80000"/>
                        <a:buFont typeface=".Lucida Grande UI Regular"/>
                        <a:buChar char="►"/>
                        <a:tabLst>
                          <a:tab pos="457200" algn="l"/>
                          <a:tab pos="1096963" algn="l"/>
                        </a:tabLst>
                      </a:pPr>
                      <a:r>
                        <a:rPr kumimoji="1" lang="uk-UA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panose="02010600030101010101" pitchFamily="2" charset="-122"/>
                        </a:rPr>
                        <a:t>Неправоздатність об’єктів регулювання</a:t>
                      </a:r>
                      <a:endParaRPr kumimoji="1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6619">
                <a:tc>
                  <a:txBody>
                    <a:bodyPr/>
                    <a:lstStyle>
                      <a:lvl1pPr marL="342900" indent="-342900"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tabLst>
                          <a:tab pos="457200" algn="l"/>
                          <a:tab pos="1096963" algn="l"/>
                        </a:tabLst>
                        <a:defRPr sz="28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1pPr>
                      <a:lvl2pPr marL="742950" indent="-285750"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tabLst>
                          <a:tab pos="457200" algn="l"/>
                          <a:tab pos="1096963" algn="l"/>
                        </a:tabLst>
                        <a:defRPr sz="24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 sz="20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FF0000"/>
                        </a:buClr>
                        <a:buSzPct val="80000"/>
                        <a:buFont typeface=".Lucida Grande UI Regular"/>
                        <a:buChar char="►"/>
                        <a:tabLst>
                          <a:tab pos="457200" algn="l"/>
                          <a:tab pos="1096963" algn="l"/>
                        </a:tabLst>
                      </a:pPr>
                      <a:r>
                        <a:rPr kumimoji="1" lang="uk-UA" altLang="zh-CN" sz="20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Процедурна несправедливість</a:t>
                      </a:r>
                      <a:endParaRPr kumimoji="1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indent="-342900"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tabLst>
                          <a:tab pos="457200" algn="l"/>
                          <a:tab pos="1096963" algn="l"/>
                        </a:tabLst>
                        <a:defRPr sz="28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1pPr>
                      <a:lvl2pPr marL="742950" indent="-285750"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tabLst>
                          <a:tab pos="457200" algn="l"/>
                          <a:tab pos="1096963" algn="l"/>
                        </a:tabLst>
                        <a:defRPr sz="24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 sz="20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FF0000"/>
                        </a:buClr>
                        <a:buSzPct val="80000"/>
                        <a:buFont typeface=".Lucida Grande UI Regular"/>
                        <a:buChar char="►"/>
                        <a:tabLst>
                          <a:tab pos="457200" algn="l"/>
                          <a:tab pos="1096963" algn="l"/>
                        </a:tabLst>
                      </a:pPr>
                      <a:r>
                        <a:rPr kumimoji="1" lang="uk-UA" altLang="zh-CN" sz="20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Нездатність переконати</a:t>
                      </a:r>
                      <a:endParaRPr kumimoji="1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3526">
                <a:tc>
                  <a:txBody>
                    <a:bodyPr/>
                    <a:lstStyle>
                      <a:lvl1pPr marL="342900" indent="-342900"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tabLst>
                          <a:tab pos="457200" algn="l"/>
                          <a:tab pos="1096963" algn="l"/>
                        </a:tabLst>
                        <a:defRPr sz="28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1pPr>
                      <a:lvl2pPr marL="742950" indent="-285750"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tabLst>
                          <a:tab pos="457200" algn="l"/>
                          <a:tab pos="1096963" algn="l"/>
                        </a:tabLst>
                        <a:defRPr sz="24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 sz="20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FF0000"/>
                        </a:buClr>
                        <a:buSzPct val="80000"/>
                        <a:buFont typeface=".Lucida Grande UI Regular"/>
                        <a:buChar char="►"/>
                        <a:tabLst>
                          <a:tab pos="457200" algn="l"/>
                          <a:tab pos="1096963" algn="l"/>
                        </a:tabLst>
                      </a:pPr>
                      <a:r>
                        <a:rPr kumimoji="1" lang="uk-UA" altLang="zh-CN" sz="20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Витрати на додержання нормативно-правових актів</a:t>
                      </a:r>
                      <a:endParaRPr kumimoji="1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indent="-342900"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tabLst>
                          <a:tab pos="457200" algn="l"/>
                          <a:tab pos="1096963" algn="l"/>
                        </a:tabLst>
                        <a:defRPr sz="28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1pPr>
                      <a:lvl2pPr marL="742950" indent="-285750"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tabLst>
                          <a:tab pos="457200" algn="l"/>
                          <a:tab pos="1096963" algn="l"/>
                        </a:tabLst>
                        <a:defRPr sz="24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 sz="20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rgbClr val="FF0000"/>
                        </a:buClr>
                        <a:buSzPct val="80000"/>
                        <a:buFont typeface=".Lucida Grande UI Regular"/>
                        <a:buChar char="►"/>
                        <a:tabLst>
                          <a:tab pos="457200" algn="l"/>
                          <a:tab pos="1096963" algn="l"/>
                        </a:tabLst>
                      </a:pPr>
                      <a:r>
                        <a:rPr kumimoji="1" lang="uk-UA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panose="02010600030101010101" pitchFamily="2" charset="-122"/>
                        </a:rPr>
                        <a:t>Неспроможність громадянського суспільства</a:t>
                      </a:r>
                      <a:endParaRPr kumimoji="1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>
            <a:extLst>
              <a:ext uri="{FF2B5EF4-FFF2-40B4-BE49-F238E27FC236}">
                <a16:creationId xmlns:a16="http://schemas.microsoft.com/office/drawing/2014/main" id="{9F7FEC21-B4BD-E04E-92B2-348429D414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1. </a:t>
            </a:r>
            <a:r>
              <a:rPr lang="uk-UA" altLang="ja-JP" dirty="0"/>
              <a:t>Додержання нормативно-правових актів із питань праці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0928355B-14A9-564E-A7B0-4095CB452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6</a:t>
            </a:fld>
            <a:endParaRPr lang="en-GB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ACB0C9AD-644E-BD47-9A82-8C40951A374C}"/>
              </a:ext>
            </a:extLst>
          </p:cNvPr>
          <p:cNvSpPr txBox="1">
            <a:spLocks noChangeArrowheads="1"/>
          </p:cNvSpPr>
          <p:nvPr/>
        </p:nvSpPr>
        <p:spPr>
          <a:xfrm>
            <a:off x="490538" y="2393950"/>
            <a:ext cx="11210924" cy="348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2400" b="0" dirty="0">
                <a:solidFill>
                  <a:schemeClr val="tx1"/>
                </a:solidFill>
                <a:ea typeface="宋体" panose="02010600030101010101" pitchFamily="2" charset="-122"/>
              </a:rPr>
              <a:t>Спроможність адміністрації праці</a:t>
            </a:r>
            <a:endParaRPr lang="en-US" altLang="zh-CN" sz="24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609600" indent="-609600"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2400" b="0" dirty="0">
                <a:solidFill>
                  <a:schemeClr val="tx1"/>
                </a:solidFill>
                <a:ea typeface="宋体" panose="02010600030101010101" pitchFamily="2" charset="-122"/>
              </a:rPr>
              <a:t>Соціальний діалог</a:t>
            </a:r>
            <a:endParaRPr lang="en-US" altLang="zh-CN" sz="24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609600" indent="-609600"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2400" b="0" dirty="0">
                <a:solidFill>
                  <a:schemeClr val="tx1"/>
                </a:solidFill>
                <a:ea typeface="宋体" panose="02010600030101010101" pitchFamily="2" charset="-122"/>
              </a:rPr>
              <a:t>Стратегія реалізації</a:t>
            </a:r>
            <a:endParaRPr lang="en-US" altLang="zh-CN" sz="2400" b="0" dirty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>
            <a:extLst>
              <a:ext uri="{FF2B5EF4-FFF2-40B4-BE49-F238E27FC236}">
                <a16:creationId xmlns:a16="http://schemas.microsoft.com/office/drawing/2014/main" id="{EF8A2622-CBAA-F748-80B7-60196519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40291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1. </a:t>
            </a:r>
            <a:r>
              <a:rPr lang="uk-UA" altLang="ja-JP" dirty="0"/>
              <a:t>Додержання нормативно-правових актів із питань праці</a:t>
            </a:r>
            <a:endParaRPr lang="en-GB" altLang="en-US" dirty="0"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A4C5A0A1-08F6-ED4B-8BCB-5FF51499E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7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189DC284-8B9E-C449-A187-B81F9DB1CD02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7547676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Контрольний перелік для оцінювання реалізації</a:t>
            </a:r>
            <a:endParaRPr lang="it-IT" sz="2200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6EF7047F-CB4D-2549-85E6-7D4CF6A0B662}"/>
              </a:ext>
            </a:extLst>
          </p:cNvPr>
          <p:cNvSpPr txBox="1">
            <a:spLocks noChangeArrowheads="1"/>
          </p:cNvSpPr>
          <p:nvPr/>
        </p:nvSpPr>
        <p:spPr>
          <a:xfrm>
            <a:off x="490538" y="2534194"/>
            <a:ext cx="11701462" cy="407187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23850" indent="-323850">
              <a:spcBef>
                <a:spcPts val="0"/>
              </a:spcBef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1900" b="0" dirty="0">
                <a:solidFill>
                  <a:schemeClr val="tx1"/>
                </a:solidFill>
                <a:ea typeface="宋体" panose="02010600030101010101" pitchFamily="2" charset="-122"/>
              </a:rPr>
              <a:t>Чи сформульовано закон у спосіб, який полегшить його додержання і примусове застосування?</a:t>
            </a:r>
          </a:p>
          <a:p>
            <a:pPr marL="323850" indent="-323850">
              <a:spcBef>
                <a:spcPts val="0"/>
              </a:spcBef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1900" b="0" dirty="0">
                <a:solidFill>
                  <a:schemeClr val="tx1"/>
                </a:solidFill>
                <a:ea typeface="宋体" panose="02010600030101010101" pitchFamily="2" charset="-122"/>
              </a:rPr>
              <a:t>Якою є стратегія забезпечення додержання нормативно-правових актів?</a:t>
            </a:r>
          </a:p>
          <a:p>
            <a:pPr marL="323850" indent="-323850">
              <a:spcBef>
                <a:spcPts val="0"/>
              </a:spcBef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1900" b="0" dirty="0">
                <a:solidFill>
                  <a:schemeClr val="tx1"/>
                </a:solidFill>
                <a:ea typeface="宋体" panose="02010600030101010101" pitchFamily="2" charset="-122"/>
              </a:rPr>
              <a:t>Які функції знадобляться для того, щоб ця стратегія працювала належним чином?</a:t>
            </a:r>
            <a:endParaRPr lang="en-US" altLang="zh-CN" sz="19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323850" indent="-323850">
              <a:spcBef>
                <a:spcPts val="0"/>
              </a:spcBef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1900" b="0" dirty="0">
                <a:solidFill>
                  <a:schemeClr val="tx1"/>
                </a:solidFill>
                <a:ea typeface="宋体" panose="02010600030101010101" pitchFamily="2" charset="-122"/>
              </a:rPr>
              <a:t>Як здійснюватимуться заходи зі сприяння додержанню та інші комунікаційні заходи?</a:t>
            </a:r>
            <a:endParaRPr lang="en-US" altLang="zh-CN" sz="19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323850" indent="-323850">
              <a:spcBef>
                <a:spcPts val="0"/>
              </a:spcBef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1900" b="0" dirty="0">
                <a:solidFill>
                  <a:schemeClr val="tx1"/>
                </a:solidFill>
                <a:ea typeface="宋体" panose="02010600030101010101" pitchFamily="2" charset="-122"/>
              </a:rPr>
              <a:t>Як здійснюватиметься моніторинг додержання?</a:t>
            </a:r>
          </a:p>
          <a:p>
            <a:pPr marL="323850" indent="-323850">
              <a:spcBef>
                <a:spcPts val="0"/>
              </a:spcBef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1900" b="0" dirty="0">
                <a:solidFill>
                  <a:schemeClr val="tx1"/>
                </a:solidFill>
                <a:ea typeface="宋体" panose="02010600030101010101" pitchFamily="2" charset="-122"/>
              </a:rPr>
              <a:t>Як буде забезпечено актуалізацію нормативних вимог?</a:t>
            </a:r>
            <a:endParaRPr lang="en-US" altLang="zh-CN" sz="19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323850" indent="-323850">
              <a:spcBef>
                <a:spcPts val="0"/>
              </a:spcBef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1900" b="0" dirty="0">
                <a:solidFill>
                  <a:schemeClr val="tx1"/>
                </a:solidFill>
                <a:ea typeface="宋体" panose="02010600030101010101" pitchFamily="2" charset="-122"/>
              </a:rPr>
              <a:t>Як буде забезпечено примусове застосування норм?</a:t>
            </a:r>
            <a:endParaRPr lang="en-US" altLang="zh-CN" sz="19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323850" indent="-323850">
              <a:spcBef>
                <a:spcPts val="0"/>
              </a:spcBef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1900" b="0" dirty="0">
                <a:solidFill>
                  <a:schemeClr val="tx1"/>
                </a:solidFill>
                <a:ea typeface="宋体" panose="02010600030101010101" pitchFamily="2" charset="-122"/>
              </a:rPr>
              <a:t>Які види інформації знадобляться для реалізації програми? </a:t>
            </a:r>
            <a:br>
              <a:rPr lang="en-US" altLang="zh-CN" sz="1900" b="0" dirty="0">
                <a:solidFill>
                  <a:schemeClr val="tx1"/>
                </a:solidFill>
                <a:ea typeface="宋体" panose="02010600030101010101" pitchFamily="2" charset="-122"/>
              </a:rPr>
            </a:br>
            <a:r>
              <a:rPr lang="uk-UA" altLang="zh-CN" sz="1900" b="0" dirty="0">
                <a:solidFill>
                  <a:schemeClr val="tx1"/>
                </a:solidFill>
                <a:ea typeface="宋体" panose="02010600030101010101" pitchFamily="2" charset="-122"/>
              </a:rPr>
              <a:t>Як інформація створюватиметься, узагальнюватиметься, захищатиметься і поширюватиметься?</a:t>
            </a:r>
            <a:endParaRPr lang="en-US" altLang="zh-CN" sz="19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323850" indent="-323850">
              <a:spcBef>
                <a:spcPts val="0"/>
              </a:spcBef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1900" b="0" dirty="0">
                <a:solidFill>
                  <a:schemeClr val="tx1"/>
                </a:solidFill>
                <a:ea typeface="宋体" panose="02010600030101010101" pitchFamily="2" charset="-122"/>
              </a:rPr>
              <a:t>Який знадобиться обсяг людських і фінансових ресурсів і яких видів? </a:t>
            </a:r>
            <a:br>
              <a:rPr lang="en-US" altLang="zh-CN" sz="1900" b="0" dirty="0">
                <a:solidFill>
                  <a:schemeClr val="tx1"/>
                </a:solidFill>
                <a:ea typeface="宋体" panose="02010600030101010101" pitchFamily="2" charset="-122"/>
              </a:rPr>
            </a:br>
            <a:r>
              <a:rPr lang="uk-UA" altLang="zh-CN" sz="1900" b="0" dirty="0">
                <a:solidFill>
                  <a:schemeClr val="tx1"/>
                </a:solidFill>
                <a:ea typeface="宋体" panose="02010600030101010101" pitchFamily="2" charset="-122"/>
              </a:rPr>
              <a:t>Як вони діставатимуться та розподілятимуться?</a:t>
            </a:r>
            <a:endParaRPr lang="en-US" altLang="zh-CN" sz="1900" b="0" dirty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982759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>
            <a:extLst>
              <a:ext uri="{FF2B5EF4-FFF2-40B4-BE49-F238E27FC236}">
                <a16:creationId xmlns:a16="http://schemas.microsoft.com/office/drawing/2014/main" id="{9F7FEC21-B4BD-E04E-92B2-348429D414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zh-CN" sz="2400" dirty="0">
                <a:ea typeface="宋体" panose="02010600030101010101" pitchFamily="2" charset="-122"/>
              </a:rPr>
              <a:t>2. </a:t>
            </a:r>
            <a:r>
              <a:rPr lang="uk-UA" altLang="zh-CN" sz="2400" dirty="0">
                <a:ea typeface="宋体" panose="02010600030101010101" pitchFamily="2" charset="-122"/>
              </a:rPr>
              <a:t>Фактори, що впливають на додержання нормативно-правових актів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0928355B-14A9-564E-A7B0-4095CB452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8</a:t>
            </a:fld>
            <a:endParaRPr lang="en-GB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ACB0C9AD-644E-BD47-9A82-8C40951A374C}"/>
              </a:ext>
            </a:extLst>
          </p:cNvPr>
          <p:cNvSpPr txBox="1">
            <a:spLocks noChangeArrowheads="1"/>
          </p:cNvSpPr>
          <p:nvPr/>
        </p:nvSpPr>
        <p:spPr>
          <a:xfrm>
            <a:off x="490538" y="2393950"/>
            <a:ext cx="11210924" cy="348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2400" b="0" dirty="0">
                <a:solidFill>
                  <a:schemeClr val="tx1"/>
                </a:solidFill>
                <a:ea typeface="宋体" panose="02010600030101010101" pitchFamily="2" charset="-122"/>
              </a:rPr>
              <a:t>Якість законодавства</a:t>
            </a:r>
            <a:endParaRPr lang="en-US" altLang="zh-CN" sz="24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609600" indent="-609600"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2400" b="0" dirty="0">
                <a:solidFill>
                  <a:schemeClr val="tx1"/>
                </a:solidFill>
                <a:ea typeface="宋体" panose="02010600030101010101" pitchFamily="2" charset="-122"/>
              </a:rPr>
              <a:t>Структура системи регулювання</a:t>
            </a:r>
            <a:endParaRPr lang="en-US" altLang="zh-CN" sz="24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609600" indent="-609600"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2400" b="0" dirty="0">
                <a:solidFill>
                  <a:schemeClr val="tx1"/>
                </a:solidFill>
                <a:ea typeface="宋体" panose="02010600030101010101" pitchFamily="2" charset="-122"/>
              </a:rPr>
              <a:t>Розповсюдження інформації</a:t>
            </a:r>
            <a:endParaRPr lang="en-US" altLang="zh-CN" sz="2400" b="0" dirty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669542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>
            <a:extLst>
              <a:ext uri="{FF2B5EF4-FFF2-40B4-BE49-F238E27FC236}">
                <a16:creationId xmlns:a16="http://schemas.microsoft.com/office/drawing/2014/main" id="{9F7FEC21-B4BD-E04E-92B2-348429D414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2. </a:t>
            </a:r>
            <a:r>
              <a:rPr lang="uk-UA" altLang="zh-CN" dirty="0">
                <a:ea typeface="宋体" panose="02010600030101010101" pitchFamily="2" charset="-122"/>
              </a:rPr>
              <a:t>Фактори, що впливають на додержання нормативно-правових актів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0928355B-14A9-564E-A7B0-4095CB452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9</a:t>
            </a:fld>
            <a:endParaRPr lang="en-GB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ACB0C9AD-644E-BD47-9A82-8C40951A374C}"/>
              </a:ext>
            </a:extLst>
          </p:cNvPr>
          <p:cNvSpPr txBox="1">
            <a:spLocks noChangeArrowheads="1"/>
          </p:cNvSpPr>
          <p:nvPr/>
        </p:nvSpPr>
        <p:spPr>
          <a:xfrm>
            <a:off x="490538" y="2534194"/>
            <a:ext cx="11210924" cy="190717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spcBef>
                <a:spcPts val="600"/>
              </a:spcBef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2400" b="0" dirty="0">
                <a:solidFill>
                  <a:schemeClr val="tx1"/>
                </a:solidFill>
                <a:ea typeface="宋体" panose="02010600030101010101" pitchFamily="2" charset="-122"/>
              </a:rPr>
              <a:t>Консультації та переговори</a:t>
            </a:r>
            <a:endParaRPr lang="en-US" altLang="zh-CN" sz="24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609600" indent="-609600">
              <a:spcBef>
                <a:spcPts val="600"/>
              </a:spcBef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2400" b="0" dirty="0">
                <a:solidFill>
                  <a:schemeClr val="tx1"/>
                </a:solidFill>
                <a:ea typeface="宋体" panose="02010600030101010101" pitchFamily="2" charset="-122"/>
              </a:rPr>
              <a:t>Узгоджена структура</a:t>
            </a:r>
            <a:endParaRPr lang="en-US" altLang="zh-CN" sz="24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609600" indent="-609600">
              <a:spcBef>
                <a:spcPts val="600"/>
              </a:spcBef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2400" b="0" dirty="0">
                <a:solidFill>
                  <a:schemeClr val="tx1"/>
                </a:solidFill>
                <a:ea typeface="宋体" panose="02010600030101010101" pitchFamily="2" charset="-122"/>
              </a:rPr>
              <a:t>Легкість для розуміння</a:t>
            </a:r>
            <a:endParaRPr lang="en-US" altLang="zh-CN" sz="24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609600" indent="-609600">
              <a:spcBef>
                <a:spcPts val="600"/>
              </a:spcBef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2400" b="0" dirty="0">
                <a:solidFill>
                  <a:schemeClr val="tx1"/>
                </a:solidFill>
                <a:ea typeface="宋体" panose="02010600030101010101" pitchFamily="2" charset="-122"/>
              </a:rPr>
              <a:t>Легкість застосування</a:t>
            </a:r>
            <a:endParaRPr lang="en-US" altLang="zh-CN" sz="2400" b="0" dirty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5480F84D-041A-5940-9FAA-11E131D770B2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5360400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zh-CN" sz="2200" dirty="0">
                <a:ea typeface="宋体" panose="02010600030101010101" pitchFamily="2" charset="-122"/>
              </a:rPr>
              <a:t>Якість законодавства</a:t>
            </a:r>
            <a:r>
              <a:rPr lang="en-US" altLang="zh-CN" sz="2200" dirty="0">
                <a:ea typeface="宋体" panose="02010600030101010101" pitchFamily="2" charset="-122"/>
              </a:rPr>
              <a:t> (</a:t>
            </a:r>
            <a:r>
              <a:rPr lang="en-US" altLang="zh-CN" sz="2200" dirty="0" err="1">
                <a:ea typeface="宋体" panose="02010600030101010101" pitchFamily="2" charset="-122"/>
              </a:rPr>
              <a:t>i</a:t>
            </a:r>
            <a:r>
              <a:rPr lang="en-US" altLang="zh-CN" sz="2200" dirty="0">
                <a:ea typeface="宋体" panose="02010600030101010101" pitchFamily="2" charset="-122"/>
              </a:rPr>
              <a:t>)</a:t>
            </a:r>
            <a:endParaRPr lang="it-IT" sz="2200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F6BF48E4-C154-B24D-AF78-6FB82ECF9B4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4846319"/>
            <a:ext cx="11210924" cy="1449977"/>
          </a:xfrm>
        </p:spPr>
        <p:txBody>
          <a:bodyPr/>
          <a:lstStyle/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Керівні принципи МОП із трудового законодавства</a:t>
            </a:r>
            <a:endParaRPr lang="en-GB" altLang="en-US" sz="22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Стандарти ОЕСР щодо окремих нормативно-правових актів</a:t>
            </a:r>
            <a:endParaRPr lang="en-GB" altLang="en-US" sz="22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Національні керівні документи (Австрія, Австралія)</a:t>
            </a:r>
            <a:endParaRPr lang="en-GB" altLang="en-US" sz="2200" dirty="0"/>
          </a:p>
        </p:txBody>
      </p:sp>
    </p:spTree>
    <p:extLst>
      <p:ext uri="{BB962C8B-B14F-4D97-AF65-F5344CB8AC3E}">
        <p14:creationId xmlns:p14="http://schemas.microsoft.com/office/powerpoint/2010/main" val="24478612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>
            <a:extLst>
              <a:ext uri="{FF2B5EF4-FFF2-40B4-BE49-F238E27FC236}">
                <a16:creationId xmlns:a16="http://schemas.microsoft.com/office/drawing/2014/main" id="{9F7FEC21-B4BD-E04E-92B2-348429D414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2. </a:t>
            </a:r>
            <a:r>
              <a:rPr lang="uk-UA" altLang="zh-CN" dirty="0">
                <a:ea typeface="宋体" panose="02010600030101010101" pitchFamily="2" charset="-122"/>
              </a:rPr>
              <a:t>Фактори, що впливають на додержання нормативно-правових актів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0928355B-14A9-564E-A7B0-4095CB452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10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5480F84D-041A-5940-9FAA-11E131D770B2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5360400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zh-CN" sz="2200" dirty="0">
                <a:ea typeface="宋体" panose="02010600030101010101" pitchFamily="2" charset="-122"/>
              </a:rPr>
              <a:t>Якість законодавства</a:t>
            </a:r>
            <a:r>
              <a:rPr lang="en-US" altLang="zh-CN" sz="2200" dirty="0">
                <a:ea typeface="宋体" panose="02010600030101010101" pitchFamily="2" charset="-122"/>
              </a:rPr>
              <a:t> (ii)</a:t>
            </a:r>
            <a:endParaRPr lang="it-IT" sz="2200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F6BF48E4-C154-B24D-AF78-6FB82ECF9B4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521131"/>
            <a:ext cx="10883478" cy="3775165"/>
          </a:xfrm>
        </p:spPr>
        <p:txBody>
          <a:bodyPr/>
          <a:lstStyle/>
          <a:p>
            <a:pPr lvl="1">
              <a:buClr>
                <a:schemeClr val="accent2"/>
              </a:buClr>
              <a:buSzPct val="70000"/>
            </a:pPr>
            <a:r>
              <a:rPr lang="uk-UA" altLang="en-US" sz="2200" dirty="0"/>
              <a:t>Законодавство повинно</a:t>
            </a:r>
            <a:r>
              <a:rPr lang="en-GB" altLang="en-US" sz="2200" dirty="0"/>
              <a:t>:</a:t>
            </a:r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бути </a:t>
            </a:r>
            <a:r>
              <a:rPr lang="uk-UA" sz="2000" b="1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чітко сформульованим і недвозначним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, щоб його могла розуміти цільова група, а ймовірність розбіжностей у тлумаченні була мінімальною</a:t>
            </a:r>
            <a:endParaRPr lang="en-GB" altLang="en-US" sz="24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бути </a:t>
            </a:r>
            <a:r>
              <a:rPr lang="uk-UA" sz="2000" dirty="0" err="1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логічно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 організованим, послідовним і узгодженим як само по собі, так і щодо інших правових актів</a:t>
            </a:r>
            <a:endParaRPr lang="en-GB" altLang="en-US" sz="24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містити достатні та доречні положення для правозастосування як щодо повноважень інспекторів, так і щодо санкцій, які можуть бути накладені</a:t>
            </a:r>
            <a:endParaRPr lang="en-GB" altLang="en-US" sz="24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включати всю необхідну інформацію про те, </a:t>
            </a:r>
            <a:r>
              <a:rPr lang="uk-UA" sz="2000" b="1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що 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потрібно для його виконання і </a:t>
            </a:r>
            <a:r>
              <a:rPr lang="uk-UA" sz="2000" b="1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як 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можна забезпечити його додержання</a:t>
            </a:r>
            <a:endParaRPr lang="en-GB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0030431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>
            <a:extLst>
              <a:ext uri="{FF2B5EF4-FFF2-40B4-BE49-F238E27FC236}">
                <a16:creationId xmlns:a16="http://schemas.microsoft.com/office/drawing/2014/main" id="{9F7FEC21-B4BD-E04E-92B2-348429D414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2. </a:t>
            </a:r>
            <a:r>
              <a:rPr lang="uk-UA" altLang="zh-CN" dirty="0">
                <a:ea typeface="宋体" panose="02010600030101010101" pitchFamily="2" charset="-122"/>
              </a:rPr>
              <a:t>Фактори, що впливають на додержання нормативно-правових актів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0928355B-14A9-564E-A7B0-4095CB452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11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5480F84D-041A-5940-9FAA-11E131D770B2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5360400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zh-CN" sz="2200" dirty="0">
                <a:ea typeface="宋体" panose="02010600030101010101" pitchFamily="2" charset="-122"/>
              </a:rPr>
              <a:t>Структура системи регулювання</a:t>
            </a:r>
            <a:endParaRPr lang="it-IT" sz="2200" dirty="0"/>
          </a:p>
        </p:txBody>
      </p:sp>
      <p:sp>
        <p:nvSpPr>
          <p:cNvPr id="7" name="Triangolo 6">
            <a:extLst>
              <a:ext uri="{FF2B5EF4-FFF2-40B4-BE49-F238E27FC236}">
                <a16:creationId xmlns:a16="http://schemas.microsoft.com/office/drawing/2014/main" id="{7FDBA9AD-72FF-CD44-9FEA-827FCA8B0609}"/>
              </a:ext>
            </a:extLst>
          </p:cNvPr>
          <p:cNvSpPr/>
          <p:nvPr/>
        </p:nvSpPr>
        <p:spPr>
          <a:xfrm>
            <a:off x="2749420" y="3099629"/>
            <a:ext cx="6693160" cy="3370854"/>
          </a:xfrm>
          <a:prstGeom prst="triangl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EEAB1A-7E01-BE4D-BEA5-406B99292E26}"/>
              </a:ext>
            </a:extLst>
          </p:cNvPr>
          <p:cNvSpPr txBox="1">
            <a:spLocks noChangeArrowheads="1"/>
          </p:cNvSpPr>
          <p:nvPr/>
        </p:nvSpPr>
        <p:spPr>
          <a:xfrm>
            <a:off x="4240207" y="3884036"/>
            <a:ext cx="3711586" cy="258644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1800"/>
              </a:spcBef>
              <a:buFont typeface="Wingdings" pitchFamily="2" charset="2"/>
              <a:buNone/>
            </a:pPr>
            <a:r>
              <a:rPr lang="uk-UA" altLang="zh-CN" b="0" dirty="0">
                <a:solidFill>
                  <a:schemeClr val="tx1"/>
                </a:solidFill>
                <a:ea typeface="宋体" panose="02010600030101010101" pitchFamily="2" charset="-122"/>
              </a:rPr>
              <a:t>Закони</a:t>
            </a:r>
            <a:endParaRPr lang="en-GB" altLang="zh-CN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algn="ctr">
              <a:lnSpc>
                <a:spcPct val="80000"/>
              </a:lnSpc>
              <a:spcBef>
                <a:spcPts val="1800"/>
              </a:spcBef>
              <a:buFont typeface="Wingdings" pitchFamily="2" charset="2"/>
              <a:buNone/>
            </a:pPr>
            <a:r>
              <a:rPr lang="uk-UA" altLang="zh-CN" b="0" dirty="0">
                <a:solidFill>
                  <a:schemeClr val="tx1"/>
                </a:solidFill>
                <a:ea typeface="宋体" panose="02010600030101010101" pitchFamily="2" charset="-122"/>
              </a:rPr>
              <a:t>Нормативні акти</a:t>
            </a:r>
            <a:endParaRPr lang="en-GB" altLang="zh-CN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algn="ctr">
              <a:lnSpc>
                <a:spcPct val="80000"/>
              </a:lnSpc>
              <a:spcBef>
                <a:spcPts val="1800"/>
              </a:spcBef>
              <a:buFont typeface="Wingdings" pitchFamily="2" charset="2"/>
              <a:buNone/>
            </a:pPr>
            <a:r>
              <a:rPr lang="uk-UA" altLang="zh-CN" b="0" dirty="0">
                <a:solidFill>
                  <a:schemeClr val="tx1"/>
                </a:solidFill>
                <a:ea typeface="宋体" panose="02010600030101010101" pitchFamily="2" charset="-122"/>
              </a:rPr>
              <a:t>Зведення практичних правил</a:t>
            </a:r>
            <a:endParaRPr lang="en-GB" altLang="zh-CN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algn="ctr">
              <a:lnSpc>
                <a:spcPct val="80000"/>
              </a:lnSpc>
              <a:spcBef>
                <a:spcPts val="1800"/>
              </a:spcBef>
              <a:buFont typeface="Wingdings" pitchFamily="2" charset="2"/>
              <a:buNone/>
            </a:pPr>
            <a:r>
              <a:rPr lang="uk-UA" altLang="zh-CN" b="0" dirty="0">
                <a:solidFill>
                  <a:schemeClr val="tx1"/>
                </a:solidFill>
                <a:ea typeface="宋体" panose="02010600030101010101" pitchFamily="2" charset="-122"/>
              </a:rPr>
              <a:t>Технічні стандарти</a:t>
            </a:r>
            <a:endParaRPr lang="en-GB" altLang="zh-CN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algn="ctr">
              <a:lnSpc>
                <a:spcPct val="80000"/>
              </a:lnSpc>
              <a:spcBef>
                <a:spcPts val="1800"/>
              </a:spcBef>
              <a:buFont typeface="Wingdings" pitchFamily="2" charset="2"/>
              <a:buNone/>
            </a:pPr>
            <a:r>
              <a:rPr lang="uk-UA" altLang="zh-CN" b="0" dirty="0">
                <a:solidFill>
                  <a:schemeClr val="tx1"/>
                </a:solidFill>
                <a:ea typeface="宋体" panose="02010600030101010101" pitchFamily="2" charset="-122"/>
              </a:rPr>
              <a:t>Колективні договори та угоди</a:t>
            </a:r>
            <a:endParaRPr lang="en-GB" altLang="zh-CN" b="0" dirty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2" name="Triangolo 11">
            <a:extLst>
              <a:ext uri="{FF2B5EF4-FFF2-40B4-BE49-F238E27FC236}">
                <a16:creationId xmlns:a16="http://schemas.microsoft.com/office/drawing/2014/main" id="{910A8A78-F7BA-6F41-8543-CA33EE447304}"/>
              </a:ext>
            </a:extLst>
          </p:cNvPr>
          <p:cNvSpPr/>
          <p:nvPr/>
        </p:nvSpPr>
        <p:spPr>
          <a:xfrm rot="10800000">
            <a:off x="5720868" y="2995603"/>
            <a:ext cx="750265" cy="547548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Rectangle 7">
            <a:extLst>
              <a:ext uri="{FF2B5EF4-FFF2-40B4-BE49-F238E27FC236}">
                <a16:creationId xmlns:a16="http://schemas.microsoft.com/office/drawing/2014/main" id="{F9CE7C2E-D2DF-344D-B274-0BA6D020BCC8}"/>
              </a:ext>
            </a:extLst>
          </p:cNvPr>
          <p:cNvSpPr txBox="1">
            <a:spLocks noChangeArrowheads="1"/>
          </p:cNvSpPr>
          <p:nvPr/>
        </p:nvSpPr>
        <p:spPr>
          <a:xfrm>
            <a:off x="4057178" y="2621504"/>
            <a:ext cx="4077644" cy="313506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uk-UA" altLang="zh-CN" sz="2200" dirty="0">
                <a:solidFill>
                  <a:schemeClr val="tx1"/>
                </a:solidFill>
                <a:ea typeface="宋体" panose="02010600030101010101" pitchFamily="2" charset="-122"/>
              </a:rPr>
              <a:t>Міжнародні норми</a:t>
            </a:r>
            <a:endParaRPr lang="en-GB" altLang="zh-CN" sz="220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GB" altLang="zh-CN" sz="2200" b="0" dirty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798253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>
            <a:extLst>
              <a:ext uri="{FF2B5EF4-FFF2-40B4-BE49-F238E27FC236}">
                <a16:creationId xmlns:a16="http://schemas.microsoft.com/office/drawing/2014/main" id="{9F7FEC21-B4BD-E04E-92B2-348429D414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2. </a:t>
            </a:r>
            <a:r>
              <a:rPr lang="uk-UA" altLang="zh-CN" dirty="0">
                <a:ea typeface="宋体" panose="02010600030101010101" pitchFamily="2" charset="-122"/>
              </a:rPr>
              <a:t>Фактори, що впливають на додержання нормативно-правових актів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0928355B-14A9-564E-A7B0-4095CB452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12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5480F84D-041A-5940-9FAA-11E131D770B2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5360400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zh-CN" sz="2200" dirty="0">
                <a:ea typeface="宋体" panose="02010600030101010101" pitchFamily="2" charset="-122"/>
              </a:rPr>
              <a:t>Розповсюдження інформації</a:t>
            </a:r>
            <a:endParaRPr lang="it-IT" sz="2200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F6BF48E4-C154-B24D-AF78-6FB82ECF9B4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521131"/>
            <a:ext cx="11210924" cy="3775165"/>
          </a:xfrm>
        </p:spPr>
        <p:txBody>
          <a:bodyPr/>
          <a:lstStyle/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Офіційні державні бюлетені, публікації, </a:t>
            </a:r>
            <a:r>
              <a:rPr lang="uk-UA" altLang="en-US" sz="2200" dirty="0" err="1"/>
              <a:t>вебсайти</a:t>
            </a:r>
            <a:r>
              <a:rPr lang="uk-UA" altLang="en-US" sz="2200" dirty="0"/>
              <a:t> та інші засоби</a:t>
            </a:r>
            <a:endParaRPr lang="en-GB" altLang="en-US" sz="22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Державні та приватні дорадчі організації</a:t>
            </a:r>
            <a:endParaRPr lang="en-GB" altLang="en-US" sz="22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Програми, кампанії, конференції та семінари</a:t>
            </a:r>
            <a:endParaRPr lang="en-GB" altLang="en-US" sz="22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Спеціальні кампанії для МСП та інших важкодоступних груп</a:t>
            </a:r>
            <a:endParaRPr lang="en-GB" altLang="en-US" sz="22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Використання телебачення та інших засобів масової інформації</a:t>
            </a:r>
            <a:endParaRPr lang="en-GB" altLang="en-US" sz="22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Переклади різними мовами</a:t>
            </a:r>
            <a:endParaRPr lang="en-GB" altLang="en-US" sz="2200" dirty="0"/>
          </a:p>
        </p:txBody>
      </p:sp>
    </p:spTree>
    <p:extLst>
      <p:ext uri="{BB962C8B-B14F-4D97-AF65-F5344CB8AC3E}">
        <p14:creationId xmlns:p14="http://schemas.microsoft.com/office/powerpoint/2010/main" val="23373990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1EE79300-BC5E-154C-A4A5-7DF7DA838E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431731"/>
          </a:xfrm>
        </p:spPr>
        <p:txBody>
          <a:bodyPr/>
          <a:lstStyle/>
          <a:p>
            <a:r>
              <a:rPr lang="en-US" altLang="zh-CN" sz="2400" dirty="0">
                <a:ea typeface="宋体" panose="02010600030101010101" pitchFamily="2" charset="-122"/>
              </a:rPr>
              <a:t>3. </a:t>
            </a:r>
            <a:r>
              <a:rPr lang="uk-UA" altLang="zh-CN" sz="2400" dirty="0">
                <a:ea typeface="宋体" panose="02010600030101010101" pitchFamily="2" charset="-122"/>
              </a:rPr>
              <a:t>Стратегії правозастосування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79336FF9-B613-DA4C-9C9B-4FDEA65182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589893"/>
            <a:ext cx="11210924" cy="3482975"/>
          </a:xfrm>
        </p:spPr>
        <p:txBody>
          <a:bodyPr/>
          <a:lstStyle/>
          <a:p>
            <a:pPr marL="342900" lvl="1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Керівні принципи правозастосування</a:t>
            </a:r>
            <a:endParaRPr lang="en-GB" altLang="en-US" sz="2200" dirty="0"/>
          </a:p>
          <a:p>
            <a:pPr marL="342900" lvl="1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Підходи до правозастосування</a:t>
            </a:r>
            <a:endParaRPr lang="en-GB" altLang="en-US" sz="2200" dirty="0"/>
          </a:p>
          <a:p>
            <a:pPr marL="342900" lvl="1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Свобода дій та узгодженість у правозастосуванні</a:t>
            </a:r>
            <a:endParaRPr lang="en-GB" altLang="en-US" sz="2200" dirty="0"/>
          </a:p>
          <a:p>
            <a:pPr marL="342900" lvl="1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Ініціативи зі сприяння додержанню законодавства</a:t>
            </a:r>
            <a:endParaRPr lang="en-GB" altLang="en-US" sz="2200" dirty="0"/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15C91155-25CE-624A-8E20-F3ABEB3B8765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5360400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78BD177-7FF1-0C45-8AB8-FA2C3166A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13</a:t>
            </a:fld>
            <a:endParaRPr lang="en-GB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1EE79300-BC5E-154C-A4A5-7DF7DA838E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431731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3. </a:t>
            </a:r>
            <a:r>
              <a:rPr lang="uk-UA" altLang="zh-CN" dirty="0">
                <a:ea typeface="宋体" panose="02010600030101010101" pitchFamily="2" charset="-122"/>
              </a:rPr>
              <a:t>Стратегії правозастосування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79336FF9-B613-DA4C-9C9B-4FDEA65182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589893"/>
            <a:ext cx="11210924" cy="3482975"/>
          </a:xfrm>
        </p:spPr>
        <p:txBody>
          <a:bodyPr/>
          <a:lstStyle/>
          <a:p>
            <a:pPr marL="342900" lvl="1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Визначення пріоритетів</a:t>
            </a:r>
            <a:endParaRPr lang="en-GB" altLang="en-US" sz="2200" dirty="0"/>
          </a:p>
          <a:p>
            <a:pPr marL="342900" lvl="1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Стримування</a:t>
            </a:r>
            <a:endParaRPr lang="en-GB" altLang="en-US" sz="2200" dirty="0"/>
          </a:p>
          <a:p>
            <a:pPr marL="342900" lvl="1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Сталість</a:t>
            </a:r>
            <a:endParaRPr lang="en-GB" altLang="en-US" sz="2200" dirty="0"/>
          </a:p>
          <a:p>
            <a:pPr marL="342900" lvl="1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Системні ефекти</a:t>
            </a:r>
            <a:endParaRPr lang="en-GB" altLang="en-US" sz="2200" dirty="0"/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15C91155-25CE-624A-8E20-F3ABEB3B8765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5360400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200" dirty="0"/>
              <a:t>Керівні принципи правозастосування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78BD177-7FF1-0C45-8AB8-FA2C3166A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07855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1EE79300-BC5E-154C-A4A5-7DF7DA838E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431731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3. </a:t>
            </a:r>
            <a:r>
              <a:rPr lang="uk-UA" altLang="zh-CN" dirty="0">
                <a:ea typeface="宋体" panose="02010600030101010101" pitchFamily="2" charset="-122"/>
              </a:rPr>
              <a:t>Стратегії правозастосування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79336FF9-B613-DA4C-9C9B-4FDEA65182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589893"/>
            <a:ext cx="11210924" cy="3716778"/>
          </a:xfrm>
        </p:spPr>
        <p:txBody>
          <a:bodyPr/>
          <a:lstStyle/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b="1" dirty="0"/>
              <a:t>Стандарти</a:t>
            </a:r>
            <a:r>
              <a:rPr lang="en-GB" altLang="en-US" sz="2000" b="1" dirty="0"/>
              <a:t>: </a:t>
            </a:r>
            <a:r>
              <a:rPr lang="uk-UA" sz="2000" dirty="0">
                <a:effectLst/>
                <a:latin typeface="Arial" panose="020B0604020202020204" pitchFamily="34" charset="0"/>
                <a:ea typeface="Arial Narrow" panose="020B0606020202030204" pitchFamily="34" charset="0"/>
              </a:rPr>
              <a:t>чіткі стандарти, в яких визначено рівень обслуговування та ефективності, якого можуть очікувати населення і підприємці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b="1" dirty="0">
                <a:effectLst/>
                <a:latin typeface="Arial" panose="020B0604020202020204" pitchFamily="34" charset="0"/>
                <a:ea typeface="Arial Narrow" panose="020B0606020202030204" pitchFamily="34" charset="0"/>
              </a:rPr>
              <a:t>Відкритість:</a:t>
            </a:r>
            <a:r>
              <a:rPr lang="uk-UA" sz="2000" dirty="0">
                <a:effectLst/>
                <a:latin typeface="Arial" panose="020B0604020202020204" pitchFamily="34" charset="0"/>
                <a:ea typeface="Arial Narrow" panose="020B0606020202030204" pitchFamily="34" charset="0"/>
              </a:rPr>
              <a:t> чітке та відкрите надання інформації простою мовою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b="1" dirty="0">
                <a:effectLst/>
                <a:latin typeface="Arial" panose="020B0604020202020204" pitchFamily="34" charset="0"/>
                <a:ea typeface="Arial Narrow" panose="020B0606020202030204" pitchFamily="34" charset="0"/>
              </a:rPr>
              <a:t>Корисність</a:t>
            </a:r>
            <a:r>
              <a:rPr lang="en-US" sz="2000" b="1" dirty="0">
                <a:effectLst/>
                <a:latin typeface="Arial" panose="020B0604020202020204" pitchFamily="34" charset="0"/>
                <a:ea typeface="Arial Narrow" panose="020B0606020202030204" pitchFamily="34" charset="0"/>
              </a:rPr>
              <a:t>:</a:t>
            </a:r>
            <a:r>
              <a:rPr lang="en-US" sz="2000" dirty="0">
                <a:effectLst/>
                <a:latin typeface="Arial" panose="020B0604020202020204" pitchFamily="34" charset="0"/>
                <a:ea typeface="Arial Narrow" panose="020B0606020202030204" pitchFamily="34" charset="0"/>
              </a:rPr>
              <a:t> </a:t>
            </a:r>
            <a:r>
              <a:rPr lang="uk-UA" sz="2000" dirty="0">
                <a:effectLst/>
                <a:latin typeface="Arial" panose="020B0604020202020204" pitchFamily="34" charset="0"/>
                <a:ea typeface="Arial Narrow" panose="020B0606020202030204" pitchFamily="34" charset="0"/>
              </a:rPr>
              <a:t>допомога підприємствам шляхом надання порад щодо додержання законодавства та сприяння їм у цьому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b="1" dirty="0">
                <a:effectLst/>
                <a:latin typeface="Arial" panose="020B0604020202020204" pitchFamily="34" charset="0"/>
                <a:ea typeface="Arial Narrow" panose="020B0606020202030204" pitchFamily="34" charset="0"/>
              </a:rPr>
              <a:t>Скарги</a:t>
            </a:r>
            <a:r>
              <a:rPr lang="ru-RU" sz="2000" b="1" dirty="0">
                <a:effectLst/>
                <a:latin typeface="Arial" panose="020B0604020202020204" pitchFamily="34" charset="0"/>
                <a:ea typeface="Arial Narrow" panose="020B0606020202030204" pitchFamily="34" charset="0"/>
              </a:rPr>
              <a:t>:</a:t>
            </a:r>
            <a:r>
              <a:rPr lang="ru-RU" sz="2000" dirty="0">
                <a:effectLst/>
                <a:latin typeface="Arial" panose="020B0604020202020204" pitchFamily="34" charset="0"/>
                <a:ea typeface="Arial Narrow" panose="020B0606020202030204" pitchFamily="34" charset="0"/>
              </a:rPr>
              <a:t> </a:t>
            </a:r>
            <a:r>
              <a:rPr lang="uk-UA" sz="2000" dirty="0">
                <a:effectLst/>
                <a:latin typeface="Arial" panose="020B0604020202020204" pitchFamily="34" charset="0"/>
                <a:ea typeface="Arial Narrow" panose="020B0606020202030204" pitchFamily="34" charset="0"/>
              </a:rPr>
              <a:t>чітка та доступна процедура подання скарг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b="1" dirty="0">
                <a:effectLst/>
                <a:latin typeface="Arial" panose="020B0604020202020204" pitchFamily="34" charset="0"/>
                <a:ea typeface="Arial Narrow" panose="020B0606020202030204" pitchFamily="34" charset="0"/>
              </a:rPr>
              <a:t>Сумірність</a:t>
            </a:r>
            <a:r>
              <a:rPr lang="ru-RU" sz="2000" b="1" dirty="0">
                <a:effectLst/>
                <a:latin typeface="Arial" panose="020B0604020202020204" pitchFamily="34" charset="0"/>
                <a:ea typeface="Arial Narrow" panose="020B0606020202030204" pitchFamily="34" charset="0"/>
              </a:rPr>
              <a:t>:</a:t>
            </a:r>
            <a:r>
              <a:rPr lang="ru-RU" sz="2000" dirty="0">
                <a:effectLst/>
                <a:latin typeface="Arial" panose="020B0604020202020204" pitchFamily="34" charset="0"/>
                <a:ea typeface="Arial Narrow" panose="020B0606020202030204" pitchFamily="34" charset="0"/>
              </a:rPr>
              <a:t> </a:t>
            </a:r>
            <a:r>
              <a:rPr lang="uk-UA" sz="2000" dirty="0">
                <a:effectLst/>
                <a:latin typeface="Arial" panose="020B0604020202020204" pitchFamily="34" charset="0"/>
                <a:ea typeface="Arial Narrow" panose="020B0606020202030204" pitchFamily="34" charset="0"/>
              </a:rPr>
              <a:t>забезпечення сумірності правозастосовних дій наявним ризикам </a:t>
            </a:r>
            <a:br>
              <a:rPr lang="en-US" sz="2000" dirty="0">
                <a:effectLst/>
                <a:latin typeface="Arial" panose="020B0604020202020204" pitchFamily="34" charset="0"/>
                <a:ea typeface="Arial Narrow" panose="020B0606020202030204" pitchFamily="34" charset="0"/>
              </a:rPr>
            </a:br>
            <a:r>
              <a:rPr lang="uk-UA" sz="2000" dirty="0">
                <a:effectLst/>
                <a:latin typeface="Arial" panose="020B0604020202020204" pitchFamily="34" charset="0"/>
                <a:ea typeface="Arial Narrow" panose="020B0606020202030204" pitchFamily="34" charset="0"/>
              </a:rPr>
              <a:t>та запобігання зайвим витратам, пов’язаним із правозастосуванням, </a:t>
            </a:r>
            <a:br>
              <a:rPr lang="en-US" sz="2000" dirty="0">
                <a:effectLst/>
                <a:latin typeface="Arial" panose="020B0604020202020204" pitchFamily="34" charset="0"/>
                <a:ea typeface="Arial Narrow" panose="020B0606020202030204" pitchFamily="34" charset="0"/>
              </a:rPr>
            </a:br>
            <a:r>
              <a:rPr lang="uk-UA" sz="2000" dirty="0">
                <a:effectLst/>
                <a:latin typeface="Arial" panose="020B0604020202020204" pitchFamily="34" charset="0"/>
                <a:ea typeface="Arial Narrow" panose="020B0606020202030204" pitchFamily="34" charset="0"/>
              </a:rPr>
              <a:t>особливо для малих підприємств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b="1" dirty="0">
                <a:effectLst/>
                <a:latin typeface="Arial" panose="020B0604020202020204" pitchFamily="34" charset="0"/>
                <a:ea typeface="Arial Narrow" panose="020B0606020202030204" pitchFamily="34" charset="0"/>
              </a:rPr>
              <a:t>Послідовність</a:t>
            </a:r>
            <a:r>
              <a:rPr lang="en-US" sz="2000" b="1" dirty="0">
                <a:effectLst/>
                <a:latin typeface="Arial" panose="020B0604020202020204" pitchFamily="34" charset="0"/>
                <a:ea typeface="Arial Narrow" panose="020B0606020202030204" pitchFamily="34" charset="0"/>
              </a:rPr>
              <a:t>:</a:t>
            </a:r>
            <a:r>
              <a:rPr lang="en-US" sz="2000" dirty="0">
                <a:effectLst/>
                <a:latin typeface="Arial" panose="020B0604020202020204" pitchFamily="34" charset="0"/>
                <a:ea typeface="Arial Narrow" panose="020B0606020202030204" pitchFamily="34" charset="0"/>
              </a:rPr>
              <a:t> </a:t>
            </a:r>
            <a:r>
              <a:rPr lang="uk-UA" sz="2000" dirty="0">
                <a:effectLst/>
                <a:latin typeface="Arial" panose="020B0604020202020204" pitchFamily="34" charset="0"/>
                <a:ea typeface="Arial Narrow" panose="020B0606020202030204" pitchFamily="34" charset="0"/>
              </a:rPr>
              <a:t>забезпечення послідовної практики правозастосування</a:t>
            </a:r>
            <a:endParaRPr lang="en-GB" altLang="en-US" sz="2000" dirty="0"/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15C91155-25CE-624A-8E20-F3ABEB3B8765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9003086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ja-JP" sz="2200" dirty="0"/>
              <a:t>Сталість</a:t>
            </a:r>
            <a:r>
              <a:rPr lang="en-US" altLang="ja-JP" sz="2200" dirty="0"/>
              <a:t> – </a:t>
            </a:r>
            <a:r>
              <a:rPr lang="uk-UA" altLang="zh-CN" sz="2200" dirty="0">
                <a:ea typeface="宋体" panose="02010600030101010101" pitchFamily="2" charset="-122"/>
              </a:rPr>
              <a:t>«конкордат про правозастосування»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78BD177-7FF1-0C45-8AB8-FA2C3166A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49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1EE79300-BC5E-154C-A4A5-7DF7DA838E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431731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3. </a:t>
            </a:r>
            <a:r>
              <a:rPr lang="uk-UA" altLang="zh-CN" dirty="0">
                <a:ea typeface="宋体" panose="02010600030101010101" pitchFamily="2" charset="-122"/>
              </a:rPr>
              <a:t>Стратегії правозастосування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15C91155-25CE-624A-8E20-F3ABEB3B8765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9003086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ja-JP" sz="2200" dirty="0"/>
              <a:t>Системні ефекти – розголос як стратегія втручання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78BD177-7FF1-0C45-8AB8-FA2C3166A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16</a:t>
            </a:fld>
            <a:endParaRPr lang="en-GB"/>
          </a:p>
        </p:txBody>
      </p:sp>
      <p:graphicFrame>
        <p:nvGraphicFramePr>
          <p:cNvPr id="8" name="Group 26">
            <a:extLst>
              <a:ext uri="{FF2B5EF4-FFF2-40B4-BE49-F238E27FC236}">
                <a16:creationId xmlns:a16="http://schemas.microsoft.com/office/drawing/2014/main" id="{14130129-3F52-AA40-ABF6-3C4F0008E23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7948644"/>
              </p:ext>
            </p:extLst>
          </p:nvPr>
        </p:nvGraphicFramePr>
        <p:xfrm>
          <a:off x="474872" y="2502735"/>
          <a:ext cx="11210924" cy="379937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56054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054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6144">
                <a:tc gridSpan="2">
                  <a:txBody>
                    <a:bodyPr/>
                    <a:lstStyle>
                      <a:lvl1pPr marL="342900" indent="-342900"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tabLst>
                          <a:tab pos="457200" algn="l"/>
                          <a:tab pos="1096963" algn="l"/>
                        </a:tabLst>
                        <a:defRPr sz="28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1pPr>
                      <a:lvl2pPr marL="742950" indent="-285750"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tabLst>
                          <a:tab pos="457200" algn="l"/>
                          <a:tab pos="1096963" algn="l"/>
                        </a:tabLst>
                        <a:defRPr sz="24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 sz="20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tabLst>
                          <a:tab pos="457200" algn="l"/>
                          <a:tab pos="1096963" algn="l"/>
                        </a:tabLst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1096963" algn="l"/>
                        </a:tabLst>
                      </a:pPr>
                      <a:r>
                        <a:rPr kumimoji="1" lang="uk-UA" altLang="zh-CN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Переваги та недоліки розголосу як стратегії втручання</a:t>
                      </a:r>
                      <a:r>
                        <a:rPr kumimoji="1" lang="en-US" altLang="zh-CN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(M. Wright et al. 2005)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6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098">
                <a:tc>
                  <a:txBody>
                    <a:bodyPr/>
                    <a:lstStyle>
                      <a:lvl1pPr marL="342900" indent="-342900"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1pPr>
                      <a:lvl2pPr marL="742950" indent="-285750"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uk-UA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panose="02010600030101010101" pitchFamily="2" charset="-122"/>
                        </a:rPr>
                        <a:t>Аргументи «за»</a:t>
                      </a:r>
                      <a:endParaRPr kumimoji="1" lang="en-US" alt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1pPr>
                      <a:lvl2pPr marL="742950" indent="-285750"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uk-UA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panose="02010600030101010101" pitchFamily="2" charset="-122"/>
                        </a:rPr>
                        <a:t>Аргументи «проти»</a:t>
                      </a:r>
                      <a:endParaRPr kumimoji="1" lang="en-US" alt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8186">
                <a:tc>
                  <a:txBody>
                    <a:bodyPr/>
                    <a:lstStyle>
                      <a:lvl1pPr marL="342900" indent="-342900"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1pPr>
                      <a:lvl2pPr marL="742950" indent="-285750"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9pPr>
                    </a:lstStyle>
                    <a:p>
                      <a:pPr marL="111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uk-UA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Існують емпіричні докази того, що негативний розголос є сильним </a:t>
                      </a:r>
                      <a:r>
                        <a:rPr lang="uk-UA" sz="16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мотиватором</a:t>
                      </a:r>
                      <a:r>
                        <a:rPr lang="uk-UA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для багатьох організацій та керівників підприємств</a:t>
                      </a:r>
                      <a:endParaRPr kumimoji="1" lang="en-US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1pPr>
                      <a:lvl2pPr marL="742950" indent="-285750"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9pPr>
                    </a:lstStyle>
                    <a:p>
                      <a:pPr marL="11113" marR="0" lvl="0" indent="-111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uk-UA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Непередбачуваність реакції громадськості на негативний розголос означає, що «покарання» є невизначеним і може не бути сумірним правопорушенню</a:t>
                      </a:r>
                      <a:endParaRPr kumimoji="1" lang="en-US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8186">
                <a:tc>
                  <a:txBody>
                    <a:bodyPr/>
                    <a:lstStyle>
                      <a:lvl1pPr marL="342900" indent="-342900"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1pPr>
                      <a:lvl2pPr marL="742950" indent="-285750"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9pPr>
                    </a:lstStyle>
                    <a:p>
                      <a:pPr marL="11113" marR="0" lvl="0" indent="-111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uk-UA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Підпорядковує репутаційну чутливість підприємств і окремих осіб громадському посоромленню</a:t>
                      </a:r>
                      <a:endParaRPr kumimoji="1" lang="en-US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1pPr>
                      <a:lvl2pPr marL="742950" indent="-285750"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9pPr>
                    </a:lstStyle>
                    <a:p>
                      <a:pPr marL="11113" marR="0" lvl="0" indent="-111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uk-UA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Негативний розголос може мати обмежений вплив на організацію, яка або не має цінності бренду, або володіє монополією в певному виді діяльності</a:t>
                      </a:r>
                      <a:endParaRPr kumimoji="1" lang="en-US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7759">
                <a:tc>
                  <a:txBody>
                    <a:bodyPr/>
                    <a:lstStyle>
                      <a:lvl1pPr marL="342900" indent="-342900"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1pPr>
                      <a:lvl2pPr marL="742950" indent="-285750"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9pPr>
                    </a:lstStyle>
                    <a:p>
                      <a:pPr marL="11113" marR="0" lvl="0" indent="-111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uk-UA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Негативний розголос збільшує внутрішні витрати, пов’язані з недодержанням законодавства та з імовірним правозастосуванням</a:t>
                      </a:r>
                      <a:endParaRPr kumimoji="1" lang="en-US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1pPr>
                      <a:lvl2pPr marL="742950" indent="-285750"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9pPr>
                    </a:lstStyle>
                    <a:p>
                      <a:pPr marL="11113" marR="0" lvl="0" indent="-111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uk-UA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panose="02010600030101010101" pitchFamily="2" charset="-122"/>
                        </a:rPr>
                        <a:t>Передчасний розголос (до встановлення відповідальності або провини) є несправедливим і підриває легітимність законодавства</a:t>
                      </a:r>
                      <a:endParaRPr kumimoji="1" lang="en-US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55766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1EE79300-BC5E-154C-A4A5-7DF7DA838E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431731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3. </a:t>
            </a:r>
            <a:r>
              <a:rPr lang="uk-UA" altLang="zh-CN" dirty="0">
                <a:ea typeface="宋体" panose="02010600030101010101" pitchFamily="2" charset="-122"/>
              </a:rPr>
              <a:t>Стратегії правозастосування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79336FF9-B613-DA4C-9C9B-4FDEA65182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517422"/>
            <a:ext cx="11210924" cy="3789249"/>
          </a:xfrm>
        </p:spPr>
        <p:txBody>
          <a:bodyPr/>
          <a:lstStyle/>
          <a:p>
            <a:pPr lvl="1">
              <a:buClr>
                <a:schemeClr val="accent2"/>
              </a:buClr>
              <a:buSzPct val="70000"/>
            </a:pPr>
            <a:r>
              <a:rPr lang="uk-UA" altLang="en-US" sz="2000" b="1" dirty="0"/>
              <a:t>Підхід, орієнтований на санкції</a:t>
            </a:r>
            <a:endParaRPr lang="en-GB" altLang="en-US" sz="2000" b="1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Цей підхід спрямований на те, щоб впливати на свідомість роботодавців (імовірність інспектування та виявлення порушень висока, а суворість санкцій достатньо значна) </a:t>
            </a:r>
            <a:br>
              <a:rPr lang="en-US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</a:b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і в такий спосіб примушувати підприємства дотримуватися трудового законодавства</a:t>
            </a:r>
            <a:endParaRPr lang="en-GB" altLang="en-US" sz="2000" dirty="0"/>
          </a:p>
          <a:p>
            <a:pPr lvl="1">
              <a:buClr>
                <a:schemeClr val="accent2"/>
              </a:buClr>
              <a:buSzPct val="70000"/>
            </a:pPr>
            <a:r>
              <a:rPr lang="uk-UA" altLang="en-US" sz="2000" b="1" dirty="0"/>
              <a:t>Підхід, орієнтований на додержання</a:t>
            </a:r>
            <a:r>
              <a:rPr lang="en-US" altLang="en-US" sz="2000" b="1" dirty="0"/>
              <a:t> </a:t>
            </a:r>
            <a:r>
              <a:rPr lang="uk-UA" altLang="en-US" sz="2000" b="1" dirty="0"/>
              <a:t>законодавства</a:t>
            </a:r>
            <a:endParaRPr lang="en-GB" altLang="en-US" sz="2000" b="1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Цей підхід передбачає </a:t>
            </a:r>
            <a:r>
              <a:rPr lang="uk-UA" sz="200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передусім співпрацю 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з </a:t>
            </a:r>
            <a:r>
              <a:rPr lang="uk-UA" sz="2000" dirty="0">
                <a:latin typeface="Arial" panose="020B0604020202020204" pitchFamily="34" charset="0"/>
                <a:ea typeface="Microsoft Sans Serif" panose="020B0604020202020204" pitchFamily="34" charset="0"/>
              </a:rPr>
              <a:t>роботодавцями і переконування їх у необхідності додержання законодавства, а жорсткіші заходи застосовуються тільки тоді, коли цього вимагає ситуація</a:t>
            </a:r>
            <a:endParaRPr lang="en-GB" altLang="en-US" sz="2000" dirty="0"/>
          </a:p>
          <a:p>
            <a:pPr lvl="1">
              <a:spcBef>
                <a:spcPts val="1800"/>
              </a:spcBef>
              <a:buClr>
                <a:schemeClr val="accent2"/>
              </a:buClr>
              <a:buSzPct val="70000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На практиці в багатьох країнах інспекційні служби діють десь посередині між цими двома підходами</a:t>
            </a:r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15C91155-25CE-624A-8E20-F3ABEB3B8765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9003086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ja-JP" sz="2200" dirty="0"/>
              <a:t>Підходи до правозастосування</a:t>
            </a:r>
            <a:r>
              <a:rPr lang="en-US" altLang="ja-JP" sz="2200" dirty="0"/>
              <a:t> (</a:t>
            </a:r>
            <a:r>
              <a:rPr lang="en-US" altLang="ja-JP" sz="2200" dirty="0" err="1"/>
              <a:t>i</a:t>
            </a:r>
            <a:r>
              <a:rPr lang="en-US" altLang="ja-JP" sz="2200" dirty="0"/>
              <a:t>)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78BD177-7FF1-0C45-8AB8-FA2C3166A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8743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увати 2">
            <a:extLst>
              <a:ext uri="{FF2B5EF4-FFF2-40B4-BE49-F238E27FC236}">
                <a16:creationId xmlns:a16="http://schemas.microsoft.com/office/drawing/2014/main" id="{63DEE20E-4CFA-248C-C567-218F76C1A4F7}"/>
              </a:ext>
            </a:extLst>
          </p:cNvPr>
          <p:cNvGrpSpPr/>
          <p:nvPr/>
        </p:nvGrpSpPr>
        <p:grpSpPr>
          <a:xfrm>
            <a:off x="2239347" y="733963"/>
            <a:ext cx="8892782" cy="5673340"/>
            <a:chOff x="2445329" y="733963"/>
            <a:chExt cx="8686800" cy="5673340"/>
          </a:xfrm>
        </p:grpSpPr>
        <p:sp>
          <p:nvSpPr>
            <p:cNvPr id="8" name="Triangolo 7">
              <a:extLst>
                <a:ext uri="{FF2B5EF4-FFF2-40B4-BE49-F238E27FC236}">
                  <a16:creationId xmlns:a16="http://schemas.microsoft.com/office/drawing/2014/main" id="{7E73682C-61E6-EA4A-88EF-3C7B6DD49CF3}"/>
                </a:ext>
              </a:extLst>
            </p:cNvPr>
            <p:cNvSpPr/>
            <p:nvPr/>
          </p:nvSpPr>
          <p:spPr>
            <a:xfrm>
              <a:off x="4825623" y="733963"/>
              <a:ext cx="3936046" cy="2570834"/>
            </a:xfrm>
            <a:prstGeom prst="triangl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" name="Trapezio 5">
              <a:extLst>
                <a:ext uri="{FF2B5EF4-FFF2-40B4-BE49-F238E27FC236}">
                  <a16:creationId xmlns:a16="http://schemas.microsoft.com/office/drawing/2014/main" id="{7D7C6CC6-BB39-3640-9BB9-6F1978F7DC0F}"/>
                </a:ext>
              </a:extLst>
            </p:cNvPr>
            <p:cNvSpPr/>
            <p:nvPr/>
          </p:nvSpPr>
          <p:spPr>
            <a:xfrm>
              <a:off x="3753717" y="3362300"/>
              <a:ext cx="6070023" cy="1376780"/>
            </a:xfrm>
            <a:prstGeom prst="trapezoid">
              <a:avLst>
                <a:gd name="adj" fmla="val 79430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17" name="Trapezio 16">
              <a:extLst>
                <a:ext uri="{FF2B5EF4-FFF2-40B4-BE49-F238E27FC236}">
                  <a16:creationId xmlns:a16="http://schemas.microsoft.com/office/drawing/2014/main" id="{A3BA40D5-5294-C249-8E0B-CE56CDC6C61F}"/>
                </a:ext>
              </a:extLst>
            </p:cNvPr>
            <p:cNvSpPr/>
            <p:nvPr/>
          </p:nvSpPr>
          <p:spPr>
            <a:xfrm>
              <a:off x="2445329" y="4812170"/>
              <a:ext cx="8686800" cy="1595133"/>
            </a:xfrm>
            <a:prstGeom prst="trapezoid">
              <a:avLst>
                <a:gd name="adj" fmla="val 79430"/>
              </a:avLst>
            </a:prstGeom>
            <a:solidFill>
              <a:srgbClr val="ECF6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17410" name="Rectangle 2">
            <a:extLst>
              <a:ext uri="{FF2B5EF4-FFF2-40B4-BE49-F238E27FC236}">
                <a16:creationId xmlns:a16="http://schemas.microsoft.com/office/drawing/2014/main" id="{1EE79300-BC5E-154C-A4A5-7DF7DA838E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431731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3. </a:t>
            </a:r>
            <a:r>
              <a:rPr lang="uk-UA" altLang="zh-CN">
                <a:ea typeface="宋体" panose="02010600030101010101" pitchFamily="2" charset="-122"/>
              </a:rPr>
              <a:t>Стратегії правозастосування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15C91155-25CE-624A-8E20-F3ABEB3B8765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9003086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ja-JP" sz="2200" dirty="0"/>
              <a:t>Підходи до правозастосування</a:t>
            </a:r>
            <a:r>
              <a:rPr lang="en-US" altLang="ja-JP" sz="2200" dirty="0"/>
              <a:t> (</a:t>
            </a:r>
            <a:r>
              <a:rPr lang="en-US" altLang="ja-JP" sz="2200" dirty="0" err="1"/>
              <a:t>i</a:t>
            </a:r>
            <a:r>
              <a:rPr lang="en-US" altLang="ja-JP" sz="2200" dirty="0"/>
              <a:t>)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78BD177-7FF1-0C45-8AB8-FA2C3166A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18</a:t>
            </a:fld>
            <a:endParaRPr lang="en-GB"/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2089E55F-3E8E-5C4A-BE95-7C32D5F7F8D2}"/>
              </a:ext>
            </a:extLst>
          </p:cNvPr>
          <p:cNvSpPr txBox="1">
            <a:spLocks noChangeArrowheads="1"/>
          </p:cNvSpPr>
          <p:nvPr/>
        </p:nvSpPr>
        <p:spPr>
          <a:xfrm>
            <a:off x="5199204" y="1881604"/>
            <a:ext cx="3054289" cy="141407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uk-UA" altLang="zh-CN" sz="1200" dirty="0">
                <a:solidFill>
                  <a:schemeClr val="tx1"/>
                </a:solidFill>
                <a:ea typeface="宋体" panose="02010600030101010101" pitchFamily="2" charset="-122"/>
              </a:rPr>
              <a:t>Судові санкції</a:t>
            </a:r>
            <a:endParaRPr lang="en-GB" altLang="zh-CN" sz="120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algn="ctr">
              <a:lnSpc>
                <a:spcPct val="8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uk-UA" altLang="zh-CN" sz="1200" b="0" dirty="0">
                <a:solidFill>
                  <a:schemeClr val="tx1"/>
                </a:solidFill>
                <a:ea typeface="宋体" panose="02010600030101010101" pitchFamily="2" charset="-122"/>
              </a:rPr>
              <a:t>Кримінальні провадження</a:t>
            </a:r>
            <a:endParaRPr lang="en-GB" altLang="zh-CN" sz="12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algn="ctr">
              <a:lnSpc>
                <a:spcPct val="8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uk-UA" altLang="zh-CN" sz="1200" b="0" dirty="0">
                <a:solidFill>
                  <a:schemeClr val="tx1"/>
                </a:solidFill>
                <a:ea typeface="宋体" panose="02010600030101010101" pitchFamily="2" charset="-122"/>
              </a:rPr>
              <a:t>Судові накази</a:t>
            </a:r>
            <a:endParaRPr lang="en-US" altLang="zh-CN" sz="12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algn="ctr">
              <a:lnSpc>
                <a:spcPct val="8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uk-UA" altLang="zh-CN" sz="1200" dirty="0">
                <a:solidFill>
                  <a:schemeClr val="tx1"/>
                </a:solidFill>
                <a:ea typeface="宋体" panose="02010600030101010101" pitchFamily="2" charset="-122"/>
              </a:rPr>
              <a:t>Адміністративні санкції</a:t>
            </a:r>
            <a:endParaRPr lang="en-GB" altLang="zh-CN" sz="120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algn="ctr">
              <a:lnSpc>
                <a:spcPct val="8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uk-UA" altLang="zh-CN" sz="1200" b="0" dirty="0">
                <a:solidFill>
                  <a:schemeClr val="tx1"/>
                </a:solidFill>
                <a:ea typeface="宋体" panose="02010600030101010101" pitchFamily="2" charset="-122"/>
              </a:rPr>
              <a:t>Призупинення дії, скасування, відкликання ліцензії, приписи про усунення недоліків/заборону</a:t>
            </a:r>
            <a:endParaRPr lang="en-GB" altLang="zh-CN" sz="12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algn="ctr">
              <a:lnSpc>
                <a:spcPct val="80000"/>
              </a:lnSpc>
              <a:spcBef>
                <a:spcPts val="0"/>
              </a:spcBef>
              <a:buFont typeface="Wingdings" pitchFamily="2" charset="2"/>
              <a:buNone/>
            </a:pPr>
            <a:endParaRPr lang="en-GB" altLang="zh-CN" sz="1200" b="0" dirty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6" name="Rectangle 7">
            <a:extLst>
              <a:ext uri="{FF2B5EF4-FFF2-40B4-BE49-F238E27FC236}">
                <a16:creationId xmlns:a16="http://schemas.microsoft.com/office/drawing/2014/main" id="{E9FCE37F-FB95-994A-A308-02F5EAC5D3D2}"/>
              </a:ext>
            </a:extLst>
          </p:cNvPr>
          <p:cNvSpPr txBox="1">
            <a:spLocks noChangeArrowheads="1"/>
          </p:cNvSpPr>
          <p:nvPr/>
        </p:nvSpPr>
        <p:spPr>
          <a:xfrm>
            <a:off x="4829630" y="3936618"/>
            <a:ext cx="3712216" cy="67605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uk-UA" altLang="zh-CN" sz="1200" b="0" dirty="0">
                <a:solidFill>
                  <a:schemeClr val="tx1"/>
                </a:solidFill>
                <a:ea typeface="宋体" panose="02010600030101010101" pitchFamily="2" charset="-122"/>
              </a:rPr>
              <a:t>Приписи про усунення недоліків</a:t>
            </a:r>
            <a:endParaRPr lang="en-GB" altLang="zh-CN" sz="12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algn="ctr">
              <a:lnSpc>
                <a:spcPct val="8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uk-UA" altLang="zh-CN" sz="1200" b="0" dirty="0">
                <a:solidFill>
                  <a:schemeClr val="tx1"/>
                </a:solidFill>
                <a:ea typeface="宋体" panose="02010600030101010101" pitchFamily="2" charset="-122"/>
              </a:rPr>
              <a:t>Приписи про заборону</a:t>
            </a:r>
            <a:endParaRPr lang="en-GB" altLang="zh-CN" sz="12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algn="ctr">
              <a:lnSpc>
                <a:spcPct val="8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uk-UA" altLang="zh-CN" sz="1200" b="0" dirty="0">
                <a:solidFill>
                  <a:schemeClr val="tx1"/>
                </a:solidFill>
                <a:ea typeface="宋体" panose="02010600030101010101" pitchFamily="2" charset="-122"/>
              </a:rPr>
              <a:t>Усні вказівки</a:t>
            </a:r>
            <a:endParaRPr lang="en-GB" altLang="zh-CN" sz="1200" b="0" dirty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8" name="Rectangle 7">
            <a:extLst>
              <a:ext uri="{FF2B5EF4-FFF2-40B4-BE49-F238E27FC236}">
                <a16:creationId xmlns:a16="http://schemas.microsoft.com/office/drawing/2014/main" id="{2A17D1AB-0206-5E4B-84FD-36479A4F3583}"/>
              </a:ext>
            </a:extLst>
          </p:cNvPr>
          <p:cNvSpPr txBox="1">
            <a:spLocks noChangeArrowheads="1"/>
          </p:cNvSpPr>
          <p:nvPr/>
        </p:nvSpPr>
        <p:spPr>
          <a:xfrm>
            <a:off x="3379078" y="5132095"/>
            <a:ext cx="6615289" cy="172590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200"/>
              </a:spcAft>
              <a:buFont typeface="Wingdings" pitchFamily="2" charset="2"/>
              <a:buNone/>
            </a:pPr>
            <a:endParaRPr lang="en-GB" altLang="zh-CN" sz="1200" b="0" dirty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1EA5F3-0129-54D7-2F63-6A281153C0FB}"/>
              </a:ext>
            </a:extLst>
          </p:cNvPr>
          <p:cNvSpPr txBox="1"/>
          <p:nvPr/>
        </p:nvSpPr>
        <p:spPr>
          <a:xfrm>
            <a:off x="3695162" y="4923503"/>
            <a:ext cx="6097554" cy="486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ts val="1800"/>
              </a:spcBef>
            </a:pPr>
            <a:r>
              <a:rPr lang="uk-UA" altLang="zh-CN" sz="1600" dirty="0">
                <a:solidFill>
                  <a:schemeClr val="accent1"/>
                </a:solidFill>
                <a:ea typeface="宋体" panose="02010600030101010101" pitchFamily="2" charset="-122"/>
              </a:rPr>
              <a:t>Заохочення додержання законодавства </a:t>
            </a:r>
            <a:br>
              <a:rPr lang="uk-UA" altLang="zh-CN" sz="1600" dirty="0">
                <a:solidFill>
                  <a:schemeClr val="accent1"/>
                </a:solidFill>
                <a:ea typeface="宋体" panose="02010600030101010101" pitchFamily="2" charset="-122"/>
              </a:rPr>
            </a:br>
            <a:r>
              <a:rPr lang="uk-UA" altLang="zh-CN" sz="1600" dirty="0">
                <a:solidFill>
                  <a:schemeClr val="accent1"/>
                </a:solidFill>
                <a:ea typeface="宋体" panose="02010600030101010101" pitchFamily="2" charset="-122"/>
              </a:rPr>
              <a:t>і сприяння йому</a:t>
            </a:r>
            <a:endParaRPr lang="en-GB" altLang="zh-CN" sz="1600" dirty="0">
              <a:solidFill>
                <a:schemeClr val="accent1"/>
              </a:solidFill>
              <a:ea typeface="宋体" panose="02010600030101010101" pitchFamily="2" charset="-12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E96807-D2CC-14BD-D685-77479E93F0A8}"/>
              </a:ext>
            </a:extLst>
          </p:cNvPr>
          <p:cNvSpPr txBox="1"/>
          <p:nvPr/>
        </p:nvSpPr>
        <p:spPr>
          <a:xfrm>
            <a:off x="3960357" y="5451920"/>
            <a:ext cx="2765992" cy="6976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buFont typeface="Wingdings" pitchFamily="2" charset="2"/>
              <a:buNone/>
            </a:pPr>
            <a:r>
              <a:rPr lang="uk-UA" altLang="zh-CN" sz="1200" b="0" dirty="0">
                <a:solidFill>
                  <a:schemeClr val="tx1"/>
                </a:solidFill>
                <a:ea typeface="宋体" panose="02010600030101010101" pitchFamily="2" charset="-122"/>
              </a:rPr>
              <a:t>Розслідування нещасних випадків</a:t>
            </a:r>
            <a:endParaRPr lang="en-GB" altLang="zh-CN" sz="12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spcAft>
                <a:spcPts val="200"/>
              </a:spcAft>
              <a:buFont typeface="Wingdings" pitchFamily="2" charset="2"/>
              <a:buNone/>
            </a:pPr>
            <a:r>
              <a:rPr lang="uk-UA" altLang="zh-CN" sz="1200" b="0" dirty="0">
                <a:solidFill>
                  <a:schemeClr val="tx1"/>
                </a:solidFill>
                <a:ea typeface="宋体" panose="02010600030101010101" pitchFamily="2" charset="-122"/>
              </a:rPr>
              <a:t>Цільові перевірки підприємств</a:t>
            </a:r>
            <a:endParaRPr lang="en-GB" altLang="zh-CN" sz="12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spcAft>
                <a:spcPts val="200"/>
              </a:spcAft>
              <a:buFont typeface="Wingdings" pitchFamily="2" charset="2"/>
              <a:buNone/>
            </a:pPr>
            <a:r>
              <a:rPr lang="uk-UA" altLang="zh-CN" sz="1200" b="0" dirty="0">
                <a:solidFill>
                  <a:schemeClr val="tx1"/>
                </a:solidFill>
                <a:ea typeface="宋体" panose="02010600030101010101" pitchFamily="2" charset="-122"/>
              </a:rPr>
              <a:t>Аудити</a:t>
            </a:r>
            <a:endParaRPr lang="en-GB" altLang="zh-CN" sz="1200" b="0" dirty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E3863E1-6DCB-630A-D2A2-04C361227A36}"/>
              </a:ext>
            </a:extLst>
          </p:cNvPr>
          <p:cNvSpPr txBox="1"/>
          <p:nvPr/>
        </p:nvSpPr>
        <p:spPr>
          <a:xfrm>
            <a:off x="6865027" y="5451920"/>
            <a:ext cx="3268018" cy="8822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buFont typeface="Wingdings" pitchFamily="2" charset="2"/>
              <a:buNone/>
            </a:pPr>
            <a:r>
              <a:rPr lang="uk-UA" altLang="zh-CN" sz="1200" b="0" dirty="0">
                <a:solidFill>
                  <a:schemeClr val="tx1"/>
                </a:solidFill>
                <a:ea typeface="宋体" panose="02010600030101010101" pitchFamily="2" charset="-122"/>
              </a:rPr>
              <a:t>Технічні послуги</a:t>
            </a:r>
            <a:endParaRPr lang="en-GB" altLang="zh-CN" sz="12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spcAft>
                <a:spcPts val="200"/>
              </a:spcAft>
              <a:buFont typeface="Wingdings" pitchFamily="2" charset="2"/>
              <a:buNone/>
            </a:pPr>
            <a:r>
              <a:rPr lang="uk-UA" altLang="zh-CN" sz="1200" b="0" dirty="0">
                <a:solidFill>
                  <a:schemeClr val="tx1"/>
                </a:solidFill>
                <a:ea typeface="宋体" panose="02010600030101010101" pitchFamily="2" charset="-122"/>
              </a:rPr>
              <a:t>Визначення і нагороди</a:t>
            </a:r>
            <a:endParaRPr lang="en-GB" altLang="zh-CN" sz="12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>
              <a:spcBef>
                <a:spcPts val="0"/>
              </a:spcBef>
              <a:spcAft>
                <a:spcPts val="200"/>
              </a:spcAft>
              <a:buFont typeface="Wingdings" pitchFamily="2" charset="2"/>
              <a:buNone/>
            </a:pPr>
            <a:r>
              <a:rPr lang="uk-UA" altLang="zh-CN" sz="1200" b="0" dirty="0">
                <a:solidFill>
                  <a:schemeClr val="tx1"/>
                </a:solidFill>
                <a:ea typeface="宋体" panose="02010600030101010101" pitchFamily="2" charset="-122"/>
              </a:rPr>
              <a:t>Програми запобігання, інформація, настанови, освіта та поради</a:t>
            </a:r>
            <a:endParaRPr lang="en-GB" altLang="zh-CN" sz="1200" b="0" dirty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B0895B2-4E76-3D56-D503-7DC9DE5EDE28}"/>
              </a:ext>
            </a:extLst>
          </p:cNvPr>
          <p:cNvSpPr txBox="1"/>
          <p:nvPr/>
        </p:nvSpPr>
        <p:spPr>
          <a:xfrm>
            <a:off x="4577675" y="3571719"/>
            <a:ext cx="4216126" cy="28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ts val="1800"/>
              </a:spcBef>
              <a:buFont typeface="Wingdings" pitchFamily="2" charset="2"/>
              <a:buNone/>
            </a:pPr>
            <a:r>
              <a:rPr lang="uk-UA" altLang="zh-CN" sz="1600" dirty="0">
                <a:solidFill>
                  <a:schemeClr val="accent1"/>
                </a:solidFill>
                <a:ea typeface="宋体" panose="02010600030101010101" pitchFamily="2" charset="-122"/>
              </a:rPr>
              <a:t>Вимоги щодо додержання законодавства</a:t>
            </a:r>
            <a:endParaRPr lang="en-GB" altLang="zh-CN" sz="1600" dirty="0">
              <a:solidFill>
                <a:schemeClr val="accent1"/>
              </a:solidFill>
              <a:ea typeface="宋体" panose="02010600030101010101" pitchFamily="2" charset="-122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EDF8408-E19E-C334-7471-6E63AC0DE1F0}"/>
              </a:ext>
            </a:extLst>
          </p:cNvPr>
          <p:cNvSpPr txBox="1"/>
          <p:nvPr/>
        </p:nvSpPr>
        <p:spPr>
          <a:xfrm>
            <a:off x="6068751" y="1406080"/>
            <a:ext cx="123397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altLang="zh-CN" sz="1600" dirty="0">
                <a:solidFill>
                  <a:schemeClr val="accent1"/>
                </a:solidFill>
                <a:ea typeface="宋体" panose="02010600030101010101" pitchFamily="2" charset="-122"/>
              </a:rPr>
              <a:t>Санкції</a:t>
            </a:r>
            <a:endParaRPr lang="LID4096" sz="1600" dirty="0"/>
          </a:p>
        </p:txBody>
      </p:sp>
    </p:spTree>
    <p:extLst>
      <p:ext uri="{BB962C8B-B14F-4D97-AF65-F5344CB8AC3E}">
        <p14:creationId xmlns:p14="http://schemas.microsoft.com/office/powerpoint/2010/main" val="16916361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1EE79300-BC5E-154C-A4A5-7DF7DA838E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431731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3. </a:t>
            </a:r>
            <a:r>
              <a:rPr lang="uk-UA" altLang="zh-CN" dirty="0">
                <a:ea typeface="宋体" panose="02010600030101010101" pitchFamily="2" charset="-122"/>
              </a:rPr>
              <a:t>Стратегії правозастосування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79336FF9-B613-DA4C-9C9B-4FDEA65182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517422"/>
            <a:ext cx="11210924" cy="3789249"/>
          </a:xfrm>
        </p:spPr>
        <p:txBody>
          <a:bodyPr/>
          <a:lstStyle/>
          <a:p>
            <a:pPr lvl="1">
              <a:buClr>
                <a:schemeClr val="accent2"/>
              </a:buClr>
              <a:buSzPct val="70000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Незалежно від того, який підхід переважає у країні, свобода дій є дуже важливим аспектом роботи інспекторів</a:t>
            </a:r>
            <a:endParaRPr lang="en-GB" altLang="en-US" sz="24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Захист основних трудових прав і </a:t>
            </a:r>
            <a:r>
              <a:rPr lang="uk-UA" sz="2000" dirty="0">
                <a:latin typeface="Arial" panose="020B0604020202020204" pitchFamily="34" charset="0"/>
                <a:ea typeface="Microsoft Sans Serif" panose="020B0604020202020204" pitchFamily="34" charset="0"/>
              </a:rPr>
              <a:t>запобігання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 серйозним ризикам для здоров’я та безпеки вимагають сильного правозастосовного підходу із санкціями у випадку недодержання законодавства</a:t>
            </a:r>
            <a:endParaRPr lang="en-GB" altLang="en-US" sz="24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У випадку менш серйозних порушень законодавства надаються поради, а формальні правозастосовні заходи здійснюються тільки тоді, коли недодержання має місце протягом тривалого періоду часу</a:t>
            </a:r>
            <a:endParaRPr lang="en-GB" altLang="en-US" sz="24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Свобода дій повинна здійснюватися у межах ширшої національної політики, щоб забезпечити певну узгодженість підходу</a:t>
            </a:r>
            <a:endParaRPr lang="en-GB" altLang="en-US" sz="2000" dirty="0"/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15C91155-25CE-624A-8E20-F3ABEB3B8765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9003086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ja-JP" sz="2200" dirty="0"/>
              <a:t>Свобода дій та узгодженість у правозастосуванні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78BD177-7FF1-0C45-8AB8-FA2C3166A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35539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1EE79300-BC5E-154C-A4A5-7DF7DA838E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431731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3. </a:t>
            </a:r>
            <a:r>
              <a:rPr lang="uk-UA" altLang="zh-CN" dirty="0">
                <a:ea typeface="宋体" panose="02010600030101010101" pitchFamily="2" charset="-122"/>
              </a:rPr>
              <a:t>Стратегії правозастосування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79336FF9-B613-DA4C-9C9B-4FDEA65182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618509"/>
            <a:ext cx="11210924" cy="3688162"/>
          </a:xfrm>
        </p:spPr>
        <p:txBody>
          <a:bodyPr/>
          <a:lstStyle/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Обізнаність та участь працівників</a:t>
            </a:r>
            <a:endParaRPr lang="en-GB" altLang="en-US" sz="22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Вимоги контрактів</a:t>
            </a:r>
            <a:endParaRPr lang="en-GB" altLang="en-US" sz="22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Аудит підприємств</a:t>
            </a:r>
            <a:endParaRPr lang="en-GB" altLang="en-US" sz="22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Стимулювання</a:t>
            </a:r>
            <a:endParaRPr lang="en-GB" altLang="en-US" sz="2200" dirty="0"/>
          </a:p>
          <a:p>
            <a:pPr marL="594900" lvl="2" indent="-342900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uk-UA" altLang="en-US" sz="2200" dirty="0"/>
              <a:t>Схеми визнання</a:t>
            </a:r>
            <a:endParaRPr lang="en-GB" altLang="en-US" sz="2200" dirty="0"/>
          </a:p>
          <a:p>
            <a:pPr marL="594900" lvl="2" indent="-342900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uk-UA" altLang="en-US" sz="2200" dirty="0"/>
              <a:t>Економічні стимули</a:t>
            </a:r>
            <a:endParaRPr lang="en-GB" altLang="en-US" sz="22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Вплив на неформальну економіку та інші </a:t>
            </a:r>
            <a:r>
              <a:rPr lang="uk-UA" altLang="en-US" sz="2200" dirty="0">
                <a:solidFill>
                  <a:srgbClr val="270053"/>
                </a:solidFill>
              </a:rPr>
              <a:t>«важкодоступні» </a:t>
            </a:r>
            <a:r>
              <a:rPr lang="uk-UA" altLang="en-US" sz="2200" dirty="0"/>
              <a:t>групи</a:t>
            </a:r>
            <a:endParaRPr lang="en-GB" altLang="en-US" sz="2200" dirty="0"/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15C91155-25CE-624A-8E20-F3ABEB3B8765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9003086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ja-JP" sz="2200" dirty="0"/>
              <a:t>Ініціативи зі сприяння додержанню законодавства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78BD177-7FF1-0C45-8AB8-FA2C3166A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72587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>
            <a:extLst>
              <a:ext uri="{FF2B5EF4-FFF2-40B4-BE49-F238E27FC236}">
                <a16:creationId xmlns:a16="http://schemas.microsoft.com/office/drawing/2014/main" id="{9F7FEC21-B4BD-E04E-92B2-348429D414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4. </a:t>
            </a:r>
            <a:r>
              <a:rPr lang="ru-RU" altLang="zh-CN" sz="2400" dirty="0" err="1">
                <a:ea typeface="宋体" panose="02010600030101010101" pitchFamily="2" charset="-122"/>
              </a:rPr>
              <a:t>Системи</a:t>
            </a:r>
            <a:r>
              <a:rPr lang="ru-RU" altLang="zh-CN" sz="2400" dirty="0">
                <a:ea typeface="宋体" panose="02010600030101010101" pitchFamily="2" charset="-122"/>
              </a:rPr>
              <a:t> </a:t>
            </a:r>
            <a:r>
              <a:rPr lang="ru-RU" altLang="zh-CN" sz="2400" dirty="0" err="1">
                <a:ea typeface="宋体" panose="02010600030101010101" pitchFamily="2" charset="-122"/>
              </a:rPr>
              <a:t>санкцій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0928355B-14A9-564E-A7B0-4095CB452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21</a:t>
            </a:fld>
            <a:endParaRPr lang="en-GB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ACB0C9AD-644E-BD47-9A82-8C40951A374C}"/>
              </a:ext>
            </a:extLst>
          </p:cNvPr>
          <p:cNvSpPr txBox="1">
            <a:spLocks noChangeArrowheads="1"/>
          </p:cNvSpPr>
          <p:nvPr/>
        </p:nvSpPr>
        <p:spPr>
          <a:xfrm>
            <a:off x="490538" y="2393950"/>
            <a:ext cx="11210924" cy="348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2400" b="0" dirty="0">
                <a:solidFill>
                  <a:schemeClr val="tx1"/>
                </a:solidFill>
                <a:ea typeface="宋体" panose="02010600030101010101" pitchFamily="2" charset="-122"/>
              </a:rPr>
              <a:t>Правозастосовні заходи</a:t>
            </a:r>
            <a:endParaRPr lang="en-US" altLang="zh-CN" sz="24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609600" indent="-609600"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2400" b="0" dirty="0">
                <a:solidFill>
                  <a:schemeClr val="tx1"/>
                </a:solidFill>
                <a:ea typeface="宋体" panose="02010600030101010101" pitchFamily="2" charset="-122"/>
              </a:rPr>
              <a:t>Мета санкцій</a:t>
            </a:r>
            <a:endParaRPr lang="en-US" altLang="zh-CN" sz="24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609600" indent="-609600"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2400" b="0" dirty="0">
                <a:solidFill>
                  <a:schemeClr val="tx1"/>
                </a:solidFill>
                <a:ea typeface="宋体" panose="02010600030101010101" pitchFamily="2" charset="-122"/>
              </a:rPr>
              <a:t>Визначення розміру штрафів</a:t>
            </a:r>
            <a:endParaRPr lang="en-US" altLang="zh-CN" sz="24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609600" indent="-609600"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2400" b="0" dirty="0">
                <a:solidFill>
                  <a:schemeClr val="tx1"/>
                </a:solidFill>
                <a:ea typeface="宋体" panose="02010600030101010101" pitchFamily="2" charset="-122"/>
              </a:rPr>
              <a:t>Приписи</a:t>
            </a:r>
            <a:r>
              <a:rPr lang="en-US" altLang="zh-CN" sz="2400" b="0" dirty="0">
                <a:solidFill>
                  <a:schemeClr val="tx1"/>
                </a:solidFill>
                <a:ea typeface="宋体" panose="02010600030101010101" pitchFamily="2" charset="-122"/>
              </a:rPr>
              <a:t> </a:t>
            </a:r>
          </a:p>
          <a:p>
            <a:pPr marL="609600" indent="-609600"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2400" b="0" dirty="0">
                <a:solidFill>
                  <a:schemeClr val="tx1"/>
                </a:solidFill>
                <a:ea typeface="宋体" panose="02010600030101010101" pitchFamily="2" charset="-122"/>
              </a:rPr>
              <a:t>Процедури оскарження</a:t>
            </a:r>
            <a:endParaRPr lang="en-US" altLang="zh-CN" sz="2400" b="0" dirty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722827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>
            <a:extLst>
              <a:ext uri="{FF2B5EF4-FFF2-40B4-BE49-F238E27FC236}">
                <a16:creationId xmlns:a16="http://schemas.microsoft.com/office/drawing/2014/main" id="{9F7FEC21-B4BD-E04E-92B2-348429D414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4. </a:t>
            </a:r>
            <a:r>
              <a:rPr lang="ru-RU" altLang="zh-CN" dirty="0" err="1">
                <a:ea typeface="宋体" panose="02010600030101010101" pitchFamily="2" charset="-122"/>
              </a:rPr>
              <a:t>Системи</a:t>
            </a:r>
            <a:r>
              <a:rPr lang="ru-RU" altLang="zh-CN" dirty="0">
                <a:ea typeface="宋体" panose="02010600030101010101" pitchFamily="2" charset="-122"/>
              </a:rPr>
              <a:t> </a:t>
            </a:r>
            <a:r>
              <a:rPr lang="ru-RU" altLang="zh-CN" dirty="0" err="1">
                <a:ea typeface="宋体" panose="02010600030101010101" pitchFamily="2" charset="-122"/>
              </a:rPr>
              <a:t>санкцій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0928355B-14A9-564E-A7B0-4095CB452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22</a:t>
            </a:fld>
            <a:endParaRPr lang="en-GB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ACB0C9AD-644E-BD47-9A82-8C40951A374C}"/>
              </a:ext>
            </a:extLst>
          </p:cNvPr>
          <p:cNvSpPr txBox="1">
            <a:spLocks noChangeArrowheads="1"/>
          </p:cNvSpPr>
          <p:nvPr/>
        </p:nvSpPr>
        <p:spPr>
          <a:xfrm>
            <a:off x="490538" y="2584170"/>
            <a:ext cx="5148000" cy="360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2000" b="0" dirty="0">
                <a:solidFill>
                  <a:schemeClr val="tx1"/>
                </a:solidFill>
                <a:ea typeface="宋体" panose="02010600030101010101" pitchFamily="2" charset="-122"/>
              </a:rPr>
              <a:t>Усні або письмові попередження </a:t>
            </a:r>
            <a:endParaRPr lang="en-US" altLang="zh-CN" sz="20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609600" indent="-609600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2000" b="0" dirty="0">
                <a:solidFill>
                  <a:schemeClr val="tx1"/>
                </a:solidFill>
                <a:ea typeface="宋体" panose="02010600030101010101" pitchFamily="2" charset="-122"/>
              </a:rPr>
              <a:t>Адміністративні директиви або накази</a:t>
            </a:r>
            <a:endParaRPr lang="en-US" altLang="zh-CN" sz="20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609600" indent="-609600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2000" b="0" dirty="0">
                <a:solidFill>
                  <a:schemeClr val="tx1"/>
                </a:solidFill>
                <a:ea typeface="宋体" panose="02010600030101010101" pitchFamily="2" charset="-122"/>
              </a:rPr>
              <a:t>Грошові штрафи в адміністративному порядку</a:t>
            </a:r>
            <a:endParaRPr lang="en-US" altLang="zh-CN" sz="20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609600" indent="-609600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2000" b="0" dirty="0">
                <a:solidFill>
                  <a:schemeClr val="tx1"/>
                </a:solidFill>
                <a:ea typeface="宋体" panose="02010600030101010101" pitchFamily="2" charset="-122"/>
              </a:rPr>
              <a:t>Штрафні приписи, штрафи на місці та нарахування штрафів</a:t>
            </a:r>
            <a:endParaRPr lang="en-US" altLang="zh-CN" sz="20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609600" indent="-609600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2000" b="0" dirty="0">
                <a:solidFill>
                  <a:schemeClr val="tx1"/>
                </a:solidFill>
                <a:ea typeface="宋体" panose="02010600030101010101" pitchFamily="2" charset="-122"/>
              </a:rPr>
              <a:t>Збільшення тягаря регулювання</a:t>
            </a:r>
            <a:endParaRPr lang="en-US" altLang="zh-CN" sz="20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609600" indent="-609600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2000" b="0" dirty="0">
                <a:solidFill>
                  <a:schemeClr val="tx1"/>
                </a:solidFill>
                <a:ea typeface="宋体" panose="02010600030101010101" pitchFamily="2" charset="-122"/>
              </a:rPr>
              <a:t>Договірні рішення проблем недодержання законодавства</a:t>
            </a:r>
            <a:endParaRPr lang="en-US" altLang="zh-CN" sz="2000" b="0" dirty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356CBED2-8B56-7E46-A44F-276EAA942490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9003086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zh-CN" sz="2200" dirty="0">
                <a:ea typeface="宋体" panose="02010600030101010101" pitchFamily="2" charset="-122"/>
              </a:rPr>
              <a:t>Можливі правозастосовні заходи</a:t>
            </a:r>
            <a:endParaRPr lang="it-IT" sz="22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2D7A413A-4D41-C21D-E98E-C6971B8A45D0}"/>
              </a:ext>
            </a:extLst>
          </p:cNvPr>
          <p:cNvSpPr txBox="1">
            <a:spLocks noChangeArrowheads="1"/>
          </p:cNvSpPr>
          <p:nvPr/>
        </p:nvSpPr>
        <p:spPr>
          <a:xfrm>
            <a:off x="6586538" y="2584170"/>
            <a:ext cx="5148000" cy="360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+mj-lt"/>
              <a:buAutoNum type="arabicPeriod" startAt="7"/>
            </a:pPr>
            <a:r>
              <a:rPr lang="uk-UA" altLang="zh-CN" sz="2000" b="0" dirty="0">
                <a:solidFill>
                  <a:schemeClr val="tx1"/>
                </a:solidFill>
                <a:ea typeface="宋体" panose="02010600030101010101" pitchFamily="2" charset="-122"/>
              </a:rPr>
              <a:t>Іспитовий строк для підприємств і директорів</a:t>
            </a:r>
            <a:endParaRPr lang="en-US" altLang="zh-CN" sz="20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609600" indent="-609600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+mj-lt"/>
              <a:buAutoNum type="arabicPeriod" startAt="7"/>
            </a:pPr>
            <a:r>
              <a:rPr lang="uk-UA" altLang="zh-CN" sz="2000" b="0" dirty="0">
                <a:solidFill>
                  <a:schemeClr val="tx1"/>
                </a:solidFill>
                <a:ea typeface="宋体" panose="02010600030101010101" pitchFamily="2" charset="-122"/>
              </a:rPr>
              <a:t>Негативний розголос</a:t>
            </a:r>
            <a:endParaRPr lang="en-US" altLang="zh-CN" sz="20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609600" indent="-609600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+mj-lt"/>
              <a:buAutoNum type="arabicPeriod" startAt="7"/>
            </a:pPr>
            <a:r>
              <a:rPr lang="uk-UA" altLang="zh-CN" sz="2000" b="0" dirty="0">
                <a:solidFill>
                  <a:schemeClr val="tx1"/>
                </a:solidFill>
                <a:ea typeface="宋体" panose="02010600030101010101" pitchFamily="2" charset="-122"/>
              </a:rPr>
              <a:t>Обмеження в укладанні контрактів</a:t>
            </a:r>
            <a:endParaRPr lang="en-US" altLang="zh-CN" sz="20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609600" indent="-609600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+mj-lt"/>
              <a:buAutoNum type="arabicPeriod" startAt="7"/>
            </a:pPr>
            <a:r>
              <a:rPr lang="uk-UA" altLang="zh-CN" sz="2000" b="0" dirty="0">
                <a:solidFill>
                  <a:schemeClr val="tx1"/>
                </a:solidFill>
                <a:ea typeface="宋体" panose="02010600030101010101" pitchFamily="2" charset="-122"/>
              </a:rPr>
              <a:t>Дискваліфікація директорів</a:t>
            </a:r>
            <a:endParaRPr lang="en-US" altLang="zh-CN" sz="20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609600" indent="-609600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+mj-lt"/>
              <a:buAutoNum type="arabicPeriod" startAt="7"/>
            </a:pPr>
            <a:r>
              <a:rPr lang="uk-UA" altLang="zh-CN" sz="2000" b="0" dirty="0">
                <a:solidFill>
                  <a:schemeClr val="tx1"/>
                </a:solidFill>
                <a:ea typeface="宋体" panose="02010600030101010101" pitchFamily="2" charset="-122"/>
              </a:rPr>
              <a:t>Зміни в ліцензіях або умовах для підприємств</a:t>
            </a:r>
            <a:endParaRPr lang="en-US" altLang="zh-CN" sz="20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609600" indent="-609600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+mj-lt"/>
              <a:buAutoNum type="arabicPeriod" startAt="7"/>
            </a:pPr>
            <a:r>
              <a:rPr lang="uk-UA" altLang="zh-CN" sz="2000" b="0" dirty="0">
                <a:solidFill>
                  <a:schemeClr val="tx1"/>
                </a:solidFill>
                <a:ea typeface="宋体" panose="02010600030101010101" pitchFamily="2" charset="-122"/>
              </a:rPr>
              <a:t>Цивільне та кримінальне переслідування</a:t>
            </a:r>
            <a:endParaRPr lang="en-US" altLang="zh-CN" sz="2000" b="0" dirty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308028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>
            <a:extLst>
              <a:ext uri="{FF2B5EF4-FFF2-40B4-BE49-F238E27FC236}">
                <a16:creationId xmlns:a16="http://schemas.microsoft.com/office/drawing/2014/main" id="{9F7FEC21-B4BD-E04E-92B2-348429D414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4. </a:t>
            </a:r>
            <a:r>
              <a:rPr lang="ru-RU" altLang="zh-CN" dirty="0" err="1">
                <a:ea typeface="宋体" panose="02010600030101010101" pitchFamily="2" charset="-122"/>
              </a:rPr>
              <a:t>Системи</a:t>
            </a:r>
            <a:r>
              <a:rPr lang="ru-RU" altLang="zh-CN" dirty="0">
                <a:ea typeface="宋体" panose="02010600030101010101" pitchFamily="2" charset="-122"/>
              </a:rPr>
              <a:t> </a:t>
            </a:r>
            <a:r>
              <a:rPr lang="ru-RU" altLang="zh-CN" dirty="0" err="1">
                <a:ea typeface="宋体" panose="02010600030101010101" pitchFamily="2" charset="-122"/>
              </a:rPr>
              <a:t>санкцій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0928355B-14A9-564E-A7B0-4095CB452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23</a:t>
            </a:fld>
            <a:endParaRPr lang="en-GB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ACB0C9AD-644E-BD47-9A82-8C40951A374C}"/>
              </a:ext>
            </a:extLst>
          </p:cNvPr>
          <p:cNvSpPr txBox="1">
            <a:spLocks noChangeArrowheads="1"/>
          </p:cNvSpPr>
          <p:nvPr/>
        </p:nvSpPr>
        <p:spPr>
          <a:xfrm>
            <a:off x="490538" y="2463225"/>
            <a:ext cx="11210924" cy="402070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spcBef>
                <a:spcPts val="600"/>
              </a:spcBef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2000" b="0" dirty="0">
                <a:solidFill>
                  <a:srgbClr val="270053"/>
                </a:solidFill>
                <a:ea typeface="宋体" panose="02010600030101010101" pitchFamily="2" charset="-122"/>
              </a:rPr>
              <a:t>Ш</a:t>
            </a:r>
            <a:r>
              <a:rPr lang="uk-UA" altLang="zh-CN" sz="2000" b="0" dirty="0">
                <a:solidFill>
                  <a:schemeClr val="tx1"/>
                </a:solidFill>
                <a:ea typeface="宋体" panose="02010600030101010101" pitchFamily="2" charset="-122"/>
              </a:rPr>
              <a:t>трафи</a:t>
            </a:r>
            <a:endParaRPr lang="en-US" altLang="zh-CN" sz="20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609600" indent="-609600">
              <a:spcBef>
                <a:spcPts val="600"/>
              </a:spcBef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2000" b="0" dirty="0">
                <a:solidFill>
                  <a:schemeClr val="tx1"/>
                </a:solidFill>
                <a:ea typeface="宋体" panose="02010600030101010101" pitchFamily="2" charset="-122"/>
              </a:rPr>
              <a:t>Позбавлення волі</a:t>
            </a:r>
            <a:endParaRPr lang="en-US" altLang="zh-CN" sz="20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609600" indent="-609600">
              <a:spcBef>
                <a:spcPts val="600"/>
              </a:spcBef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2000" b="0" dirty="0">
                <a:solidFill>
                  <a:schemeClr val="tx1"/>
                </a:solidFill>
                <a:ea typeface="宋体" panose="02010600030101010101" pitchFamily="2" charset="-122"/>
              </a:rPr>
              <a:t>Накази про навчання</a:t>
            </a:r>
            <a:endParaRPr lang="en-US" altLang="zh-CN" sz="20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609600" indent="-609600">
              <a:spcBef>
                <a:spcPts val="600"/>
              </a:spcBef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2000" b="0" dirty="0">
                <a:solidFill>
                  <a:schemeClr val="tx1"/>
                </a:solidFill>
                <a:ea typeface="宋体" panose="02010600030101010101" pitchFamily="2" charset="-122"/>
              </a:rPr>
              <a:t>Накази про організаційні реформи</a:t>
            </a:r>
            <a:endParaRPr lang="en-US" altLang="zh-CN" sz="20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609600" indent="-609600">
              <a:spcBef>
                <a:spcPts val="600"/>
              </a:spcBef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2000" b="0" dirty="0">
                <a:solidFill>
                  <a:schemeClr val="tx1"/>
                </a:solidFill>
                <a:ea typeface="宋体" panose="02010600030101010101" pitchFamily="2" charset="-122"/>
              </a:rPr>
              <a:t>Накази про розголос</a:t>
            </a:r>
            <a:endParaRPr lang="en-US" altLang="zh-CN" sz="20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609600" indent="-609600">
              <a:spcBef>
                <a:spcPts val="600"/>
              </a:spcBef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2000" b="0" dirty="0">
                <a:solidFill>
                  <a:schemeClr val="tx1"/>
                </a:solidFill>
                <a:ea typeface="宋体" panose="02010600030101010101" pitchFamily="2" charset="-122"/>
              </a:rPr>
              <a:t>Договірні рішення проблеми недодержання законодавства</a:t>
            </a:r>
            <a:endParaRPr lang="en-US" altLang="zh-CN" sz="20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609600" indent="-609600">
              <a:spcBef>
                <a:spcPts val="600"/>
              </a:spcBef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2000" b="0" dirty="0">
                <a:solidFill>
                  <a:schemeClr val="tx1"/>
                </a:solidFill>
                <a:ea typeface="宋体" panose="02010600030101010101" pitchFamily="2" charset="-122"/>
              </a:rPr>
              <a:t>Накази про покриття витрат на правозастосування</a:t>
            </a:r>
            <a:endParaRPr lang="en-US" altLang="zh-CN" sz="20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609600" indent="-609600">
              <a:spcBef>
                <a:spcPts val="600"/>
              </a:spcBef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2000" b="0" dirty="0">
                <a:solidFill>
                  <a:schemeClr val="tx1"/>
                </a:solidFill>
                <a:ea typeface="宋体" panose="02010600030101010101" pitchFamily="2" charset="-122"/>
              </a:rPr>
              <a:t>Накази про відшкодування збитків і компенсацію</a:t>
            </a:r>
            <a:endParaRPr lang="en-US" altLang="zh-CN" sz="2000" b="0" dirty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71873EC0-FCB7-4847-90F6-F5CE06DBE6D8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9003086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ja-JP" sz="2200" dirty="0"/>
              <a:t>Види судових наказів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30307588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2ACB559C-2DBD-854F-AD3D-93C62A1DC7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01102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4. </a:t>
            </a:r>
            <a:r>
              <a:rPr lang="ru-RU" altLang="zh-CN" dirty="0" err="1">
                <a:ea typeface="宋体" panose="02010600030101010101" pitchFamily="2" charset="-122"/>
              </a:rPr>
              <a:t>Системи</a:t>
            </a:r>
            <a:r>
              <a:rPr lang="ru-RU" altLang="zh-CN" dirty="0">
                <a:ea typeface="宋体" panose="02010600030101010101" pitchFamily="2" charset="-122"/>
              </a:rPr>
              <a:t> </a:t>
            </a:r>
            <a:r>
              <a:rPr lang="ru-RU" altLang="zh-CN" dirty="0" err="1">
                <a:ea typeface="宋体" panose="02010600030101010101" pitchFamily="2" charset="-122"/>
              </a:rPr>
              <a:t>санкцій</a:t>
            </a:r>
            <a:endParaRPr lang="en-GB" altLang="en-US" dirty="0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DA98A746-9D63-FA4C-B2A0-71CB8409B78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658889"/>
            <a:ext cx="10856335" cy="3500846"/>
          </a:xfrm>
        </p:spPr>
        <p:txBody>
          <a:bodyPr/>
          <a:lstStyle/>
          <a:p>
            <a:pPr marL="342900" lvl="1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Суворість санкцій (їхній характер, їхній розмір (якщо це штрафи) або зусилля, необхідні для відшкодування завданої шкоди) повинна бути такою, щоб мати реальний стримувальний вплив на потенційних порушників законодавства</a:t>
            </a:r>
            <a:endParaRPr lang="en-GB" altLang="en-US" sz="2000" dirty="0"/>
          </a:p>
          <a:p>
            <a:pPr marL="342900" lvl="1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latin typeface="Arial" panose="020B0604020202020204" pitchFamily="34" charset="0"/>
                <a:ea typeface="Microsoft Sans Serif" panose="020B0604020202020204" pitchFamily="34" charset="0"/>
              </a:rPr>
              <a:t>О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перативність і рішучість у накладенні санкцій посилюють їхній вплив: негайне накладення санкцій </a:t>
            </a:r>
            <a:r>
              <a:rPr lang="en-US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матиме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 більший вплив, ніж відстрочене</a:t>
            </a:r>
            <a:endParaRPr lang="en-GB" altLang="en-US" sz="2000" dirty="0"/>
          </a:p>
          <a:p>
            <a:pPr marL="342900" lvl="1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endParaRPr lang="en-GB" altLang="en-US" sz="2200" dirty="0"/>
          </a:p>
          <a:p>
            <a:pPr algn="just" eaLnBrk="1" hangingPunct="1"/>
            <a:endParaRPr lang="en-GB" altLang="en-US" i="1" dirty="0"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2DFA3659-2F8E-0C4B-B5C6-8764CD183D72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7778251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Ефективність системи санкцій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A228660B-8FB4-4548-B9DE-F00C9F7BF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24</a:t>
            </a:fld>
            <a:endParaRPr lang="en-GB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2ACB559C-2DBD-854F-AD3D-93C62A1DC7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01102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4. </a:t>
            </a:r>
            <a:r>
              <a:rPr lang="ru-RU" altLang="zh-CN" dirty="0" err="1">
                <a:ea typeface="宋体" panose="02010600030101010101" pitchFamily="2" charset="-122"/>
              </a:rPr>
              <a:t>Системи</a:t>
            </a:r>
            <a:r>
              <a:rPr lang="ru-RU" altLang="zh-CN" dirty="0">
                <a:ea typeface="宋体" panose="02010600030101010101" pitchFamily="2" charset="-122"/>
              </a:rPr>
              <a:t> </a:t>
            </a:r>
            <a:r>
              <a:rPr lang="ru-RU" altLang="zh-CN" dirty="0" err="1">
                <a:ea typeface="宋体" panose="02010600030101010101" pitchFamily="2" charset="-122"/>
              </a:rPr>
              <a:t>санкцій</a:t>
            </a:r>
            <a:endParaRPr lang="en-GB" altLang="en-US" dirty="0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DA98A746-9D63-FA4C-B2A0-71CB8409B78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658889"/>
            <a:ext cx="10856335" cy="3500846"/>
          </a:xfrm>
        </p:spPr>
        <p:txBody>
          <a:bodyPr/>
          <a:lstStyle/>
          <a:p>
            <a:pPr lvl="1">
              <a:spcBef>
                <a:spcPts val="1800"/>
              </a:spcBef>
              <a:buClr>
                <a:schemeClr val="accent2"/>
              </a:buClr>
              <a:buSzPct val="70000"/>
            </a:pPr>
            <a:r>
              <a:rPr lang="uk-UA" altLang="en-US" sz="2200" dirty="0"/>
              <a:t>Головними цілями санкцій є:</a:t>
            </a:r>
            <a:endParaRPr lang="en-GB" altLang="en-US" sz="2200" dirty="0"/>
          </a:p>
          <a:p>
            <a:pPr marL="342900" lvl="1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стримування</a:t>
            </a:r>
            <a:endParaRPr lang="en-GB" altLang="en-US" sz="2200" dirty="0"/>
          </a:p>
          <a:p>
            <a:pPr marL="342900" lvl="1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покарання</a:t>
            </a:r>
            <a:endParaRPr lang="en-GB" altLang="en-US" sz="2200" dirty="0"/>
          </a:p>
          <a:p>
            <a:pPr marL="342900" lvl="1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реабілітація</a:t>
            </a:r>
            <a:endParaRPr lang="en-GB" altLang="en-US" sz="2200" dirty="0"/>
          </a:p>
          <a:p>
            <a:pPr marL="342900" lvl="1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відновлення</a:t>
            </a:r>
            <a:endParaRPr lang="en-GB" altLang="en-US" sz="2200" dirty="0"/>
          </a:p>
          <a:p>
            <a:pPr algn="just" eaLnBrk="1" hangingPunct="1"/>
            <a:endParaRPr lang="en-GB" altLang="en-US" i="1" dirty="0"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2DFA3659-2F8E-0C4B-B5C6-8764CD183D72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7778251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zh-CN" sz="2200" dirty="0">
                <a:ea typeface="宋体" panose="02010600030101010101" pitchFamily="2" charset="-122"/>
              </a:rPr>
              <a:t>Ціль санкцій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A228660B-8FB4-4548-B9DE-F00C9F7BF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36000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2ACB559C-2DBD-854F-AD3D-93C62A1DC7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01102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4. </a:t>
            </a:r>
            <a:r>
              <a:rPr lang="ru-RU" altLang="zh-CN" dirty="0" err="1">
                <a:ea typeface="宋体" panose="02010600030101010101" pitchFamily="2" charset="-122"/>
              </a:rPr>
              <a:t>Системи</a:t>
            </a:r>
            <a:r>
              <a:rPr lang="ru-RU" altLang="zh-CN" dirty="0">
                <a:ea typeface="宋体" panose="02010600030101010101" pitchFamily="2" charset="-122"/>
              </a:rPr>
              <a:t> </a:t>
            </a:r>
            <a:r>
              <a:rPr lang="ru-RU" altLang="zh-CN" dirty="0" err="1">
                <a:ea typeface="宋体" panose="02010600030101010101" pitchFamily="2" charset="-122"/>
              </a:rPr>
              <a:t>санкцій</a:t>
            </a:r>
            <a:endParaRPr lang="en-GB" altLang="en-US" dirty="0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DA98A746-9D63-FA4C-B2A0-71CB8409B78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658889"/>
            <a:ext cx="10856335" cy="3500846"/>
          </a:xfrm>
        </p:spPr>
        <p:txBody>
          <a:bodyPr/>
          <a:lstStyle/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Зміна поведінки носія обов’язків</a:t>
            </a:r>
            <a:endParaRPr lang="en-GB" altLang="en-US" sz="22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Усунення всіх фінансових стимулів до невиконання законодавства</a:t>
            </a:r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Сумірність характеру </a:t>
            </a:r>
            <a:r>
              <a:rPr lang="uk-UA" altLang="en-US" sz="2200" dirty="0">
                <a:solidFill>
                  <a:srgbClr val="270053"/>
                </a:solidFill>
              </a:rPr>
              <a:t>правопорушення заподіяній шкоді</a:t>
            </a:r>
            <a:endParaRPr lang="en-GB" altLang="en-US" sz="2200" dirty="0">
              <a:solidFill>
                <a:srgbClr val="270053"/>
              </a:solidFill>
            </a:endParaRPr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>
                <a:solidFill>
                  <a:srgbClr val="270053"/>
                </a:solidFill>
              </a:rPr>
              <a:t>Зменшення шкоди, заподіяної недодержанням нормативно-правової </a:t>
            </a:r>
            <a:r>
              <a:rPr lang="uk-UA" altLang="en-US" sz="2200" dirty="0"/>
              <a:t>бази </a:t>
            </a:r>
            <a:br>
              <a:rPr lang="uk-UA" altLang="en-US" sz="2200" dirty="0"/>
            </a:br>
            <a:r>
              <a:rPr lang="uk-UA" altLang="en-US" sz="2200" dirty="0"/>
              <a:t>(у доречних випадках)</a:t>
            </a:r>
            <a:endParaRPr lang="en-GB" altLang="en-US" sz="22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Стримування недодержання нормативно-правової бази в подальшому</a:t>
            </a:r>
            <a:endParaRPr lang="en-GB" altLang="en-US" sz="22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Реагування і врахування доречності для конкретного носія обов’язків</a:t>
            </a:r>
            <a:endParaRPr lang="en-GB" altLang="en-US" sz="2200" dirty="0"/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2DFA3659-2F8E-0C4B-B5C6-8764CD183D72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7778251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zh-CN" sz="2200" dirty="0">
                <a:ea typeface="宋体" panose="02010600030101010101" pitchFamily="2" charset="-122"/>
              </a:rPr>
              <a:t>Принципи, якими визначаються санкції (Австралія)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A228660B-8FB4-4548-B9DE-F00C9F7BF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5016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2ACB559C-2DBD-854F-AD3D-93C62A1DC7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01102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4. </a:t>
            </a:r>
            <a:r>
              <a:rPr lang="ru-RU" altLang="zh-CN" dirty="0" err="1">
                <a:ea typeface="宋体" panose="02010600030101010101" pitchFamily="2" charset="-122"/>
              </a:rPr>
              <a:t>Системи</a:t>
            </a:r>
            <a:r>
              <a:rPr lang="ru-RU" altLang="zh-CN" dirty="0">
                <a:ea typeface="宋体" panose="02010600030101010101" pitchFamily="2" charset="-122"/>
              </a:rPr>
              <a:t> </a:t>
            </a:r>
            <a:r>
              <a:rPr lang="ru-RU" altLang="zh-CN" dirty="0" err="1">
                <a:ea typeface="宋体" panose="02010600030101010101" pitchFamily="2" charset="-122"/>
              </a:rPr>
              <a:t>санкцій</a:t>
            </a:r>
            <a:endParaRPr lang="en-GB" altLang="en-US" dirty="0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DA98A746-9D63-FA4C-B2A0-71CB8409B78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658889"/>
            <a:ext cx="10856335" cy="3500846"/>
          </a:xfrm>
        </p:spPr>
        <p:txBody>
          <a:bodyPr/>
          <a:lstStyle/>
          <a:p>
            <a:pPr marL="342900" lvl="1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Регулярно коригується з використанням таких параметрів, як мінімальна заробітна плата</a:t>
            </a:r>
            <a:endParaRPr lang="en-GB" altLang="en-US" sz="2200" dirty="0"/>
          </a:p>
          <a:p>
            <a:pPr marL="342900" lvl="1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Фактори, які слід ураховувати у визначенні розміру штрафів</a:t>
            </a:r>
            <a:r>
              <a:rPr lang="en-GB" altLang="en-US" sz="2200" dirty="0"/>
              <a:t>:</a:t>
            </a:r>
          </a:p>
          <a:p>
            <a:pPr marL="594900" lvl="2" indent="-342900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uk-UA" altLang="en-US" sz="2200" dirty="0"/>
              <a:t>характер і наслідки правопорушення</a:t>
            </a:r>
            <a:endParaRPr lang="en-GB" altLang="en-US" sz="2200" dirty="0"/>
          </a:p>
          <a:p>
            <a:pPr marL="594900" lvl="2" indent="-342900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uk-UA" altLang="en-US" sz="2200" dirty="0"/>
              <a:t>рецидив правопорушення</a:t>
            </a:r>
            <a:endParaRPr lang="en-GB" altLang="en-US" sz="2200" dirty="0"/>
          </a:p>
          <a:p>
            <a:pPr marL="594900" lvl="2" indent="-342900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uk-UA" altLang="en-US" sz="2200" dirty="0"/>
              <a:t>обіг ділових операцій</a:t>
            </a:r>
            <a:endParaRPr lang="en-GB" altLang="en-US" sz="2200" dirty="0"/>
          </a:p>
          <a:p>
            <a:pPr marL="594900" lvl="2" indent="-342900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uk-UA" altLang="en-US" sz="2200" dirty="0"/>
              <a:t>кількість працівників, що постраждали через правопорушення</a:t>
            </a:r>
            <a:endParaRPr lang="en-GB" altLang="en-US" sz="2200" dirty="0"/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2DFA3659-2F8E-0C4B-B5C6-8764CD183D72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7778251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zh-CN" sz="2200" dirty="0">
                <a:ea typeface="宋体" panose="02010600030101010101" pitchFamily="2" charset="-122"/>
              </a:rPr>
              <a:t>Визначення розміру штрафів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A228660B-8FB4-4548-B9DE-F00C9F7BF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25162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2ACB559C-2DBD-854F-AD3D-93C62A1DC7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01102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4. </a:t>
            </a:r>
            <a:r>
              <a:rPr lang="ru-RU" altLang="zh-CN" dirty="0" err="1">
                <a:ea typeface="宋体" panose="02010600030101010101" pitchFamily="2" charset="-122"/>
              </a:rPr>
              <a:t>Системи</a:t>
            </a:r>
            <a:r>
              <a:rPr lang="ru-RU" altLang="zh-CN" dirty="0">
                <a:ea typeface="宋体" panose="02010600030101010101" pitchFamily="2" charset="-122"/>
              </a:rPr>
              <a:t> </a:t>
            </a:r>
            <a:r>
              <a:rPr lang="ru-RU" altLang="zh-CN" dirty="0" err="1">
                <a:ea typeface="宋体" panose="02010600030101010101" pitchFamily="2" charset="-122"/>
              </a:rPr>
              <a:t>санкцій</a:t>
            </a:r>
            <a:endParaRPr lang="en-GB" altLang="en-US" dirty="0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DA98A746-9D63-FA4C-B2A0-71CB8409B78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658889"/>
            <a:ext cx="10856335" cy="3500846"/>
          </a:xfrm>
        </p:spPr>
        <p:txBody>
          <a:bodyPr/>
          <a:lstStyle/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Приписи про усунення недоліків</a:t>
            </a:r>
            <a:endParaRPr lang="en-GB" altLang="en-US" sz="22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Приписи про заборону</a:t>
            </a:r>
            <a:endParaRPr lang="en-GB" altLang="en-US" sz="22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Офіційні форми, що використовуються для внесення приписів, повинні містити:</a:t>
            </a:r>
          </a:p>
          <a:p>
            <a:pPr marL="594900" lvl="2" indent="-342900">
              <a:spcAft>
                <a:spcPts val="600"/>
              </a:spcAft>
              <a:buFont typeface="Wingdings" pitchFamily="2" charset="2"/>
              <a:buChar char="§"/>
            </a:pPr>
            <a:r>
              <a:rPr lang="uk-UA" altLang="en-US" sz="2200" dirty="0"/>
              <a:t>опис недоліків і заходів, що мають бути вжиті для їхнього усунення</a:t>
            </a:r>
            <a:endParaRPr lang="en-GB" altLang="en-US" sz="2200" dirty="0"/>
          </a:p>
          <a:p>
            <a:pPr marL="594900" lvl="2" indent="-342900">
              <a:spcAft>
                <a:spcPts val="600"/>
              </a:spcAft>
              <a:buFont typeface="Wingdings" pitchFamily="2" charset="2"/>
              <a:buChar char="§"/>
            </a:pPr>
            <a:r>
              <a:rPr lang="uk-UA" altLang="en-US" sz="2200" dirty="0"/>
              <a:t>рівень додержання законодавства, що має бути досягнутий</a:t>
            </a:r>
            <a:endParaRPr lang="en-GB" altLang="en-US" sz="2200" dirty="0"/>
          </a:p>
          <a:p>
            <a:pPr marL="594900" lvl="2" indent="-342900">
              <a:spcAft>
                <a:spcPts val="600"/>
              </a:spcAft>
              <a:buFont typeface="Wingdings" pitchFamily="2" charset="2"/>
              <a:buChar char="§"/>
            </a:pPr>
            <a:r>
              <a:rPr lang="uk-UA" altLang="en-US" sz="2200" dirty="0"/>
              <a:t>посилання на стандарти, що обґрунтовують приписи з урахуванням виявлених фактів</a:t>
            </a:r>
            <a:endParaRPr lang="en-GB" altLang="en-US" sz="2200" dirty="0"/>
          </a:p>
          <a:p>
            <a:pPr marL="594900" lvl="2" indent="-342900">
              <a:spcAft>
                <a:spcPts val="600"/>
              </a:spcAft>
              <a:buFont typeface="Wingdings" pitchFamily="2" charset="2"/>
              <a:buChar char="§"/>
            </a:pPr>
            <a:r>
              <a:rPr lang="uk-UA" altLang="en-US" sz="2200" dirty="0"/>
              <a:t>терміни, в які умови припису мають бути виконані</a:t>
            </a:r>
            <a:endParaRPr lang="en-GB" altLang="en-US" sz="2200" dirty="0"/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2DFA3659-2F8E-0C4B-B5C6-8764CD183D72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7778251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ja-JP" sz="2200" dirty="0"/>
              <a:t>Приписи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A228660B-8FB4-4548-B9DE-F00C9F7BF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29370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2ACB559C-2DBD-854F-AD3D-93C62A1DC7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01102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4. </a:t>
            </a:r>
            <a:r>
              <a:rPr lang="ru-RU" altLang="zh-CN" dirty="0" err="1">
                <a:ea typeface="宋体" panose="02010600030101010101" pitchFamily="2" charset="-122"/>
              </a:rPr>
              <a:t>Системи</a:t>
            </a:r>
            <a:r>
              <a:rPr lang="ru-RU" altLang="zh-CN" dirty="0">
                <a:ea typeface="宋体" panose="02010600030101010101" pitchFamily="2" charset="-122"/>
              </a:rPr>
              <a:t> </a:t>
            </a:r>
            <a:r>
              <a:rPr lang="ru-RU" altLang="zh-CN" dirty="0" err="1">
                <a:ea typeface="宋体" panose="02010600030101010101" pitchFamily="2" charset="-122"/>
              </a:rPr>
              <a:t>санкцій</a:t>
            </a:r>
            <a:endParaRPr lang="en-GB" altLang="en-US" dirty="0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DA98A746-9D63-FA4C-B2A0-71CB8409B78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424545"/>
            <a:ext cx="10856335" cy="3948546"/>
          </a:xfrm>
        </p:spPr>
        <p:txBody>
          <a:bodyPr/>
          <a:lstStyle/>
          <a:p>
            <a:pPr lvl="1">
              <a:spcBef>
                <a:spcPts val="1800"/>
              </a:spcBef>
              <a:buClr>
                <a:schemeClr val="accent2"/>
              </a:buClr>
              <a:buSzPct val="70000"/>
            </a:pPr>
            <a:r>
              <a:rPr lang="uk-UA" sz="2000" b="1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Переслідування є особливо доречним у випадках, де:</a:t>
            </a:r>
            <a:endParaRPr lang="en-GB" altLang="en-US" sz="2000" b="1" dirty="0"/>
          </a:p>
          <a:p>
            <a:pPr marL="342900" lvl="1" indent="-342900">
              <a:spcAft>
                <a:spcPts val="4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є загальне очікування того, що буде вжито каральний захід</a:t>
            </a:r>
            <a:endParaRPr lang="en-GB" altLang="en-US" sz="2000" dirty="0"/>
          </a:p>
          <a:p>
            <a:pPr marL="342900" lvl="1" indent="-342900">
              <a:spcAft>
                <a:spcPts val="4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завдяки засудженню порушника інші можуть утриматися від аналогічного недодержання законодавства</a:t>
            </a:r>
            <a:endParaRPr lang="en-GB" altLang="en-US" sz="2000" dirty="0"/>
          </a:p>
          <a:p>
            <a:pPr marL="342900" lvl="1" indent="-342900">
              <a:spcAft>
                <a:spcPts val="4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зроблено висновок про наявність потенціалу значної шкоди через порушення</a:t>
            </a:r>
            <a:endParaRPr lang="en-GB" altLang="en-US" sz="2000" dirty="0"/>
          </a:p>
          <a:p>
            <a:pPr marL="342900" lvl="1" indent="-342900">
              <a:spcAft>
                <a:spcPts val="4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тяжкість правопорушення разом із загальною </a:t>
            </a:r>
            <a:r>
              <a:rPr lang="uk-UA" sz="200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характеристикою порушника 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виправдовує переслідування</a:t>
            </a:r>
            <a:endParaRPr lang="en-GB" altLang="en-US" sz="2000" dirty="0"/>
          </a:p>
          <a:p>
            <a:pPr lvl="1">
              <a:buClr>
                <a:schemeClr val="accent2"/>
              </a:buClr>
              <a:buSzPct val="70000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Проте передача справи до суду може зайняти кілька років, протягом яких інтерес до справи може зникнути</a:t>
            </a:r>
            <a:endParaRPr lang="en-GB" altLang="en-US" sz="2000" dirty="0"/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2DFA3659-2F8E-0C4B-B5C6-8764CD183D72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7778251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ja-JP" sz="2200" dirty="0"/>
              <a:t>Переслідування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A228660B-8FB4-4548-B9DE-F00C9F7BF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46153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2ACB559C-2DBD-854F-AD3D-93C62A1DC7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01102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4. </a:t>
            </a:r>
            <a:r>
              <a:rPr lang="ru-RU" altLang="zh-CN" dirty="0" err="1">
                <a:ea typeface="宋体" panose="02010600030101010101" pitchFamily="2" charset="-122"/>
              </a:rPr>
              <a:t>Системи</a:t>
            </a:r>
            <a:r>
              <a:rPr lang="ru-RU" altLang="zh-CN" dirty="0">
                <a:ea typeface="宋体" panose="02010600030101010101" pitchFamily="2" charset="-122"/>
              </a:rPr>
              <a:t> </a:t>
            </a:r>
            <a:r>
              <a:rPr lang="ru-RU" altLang="zh-CN" dirty="0" err="1">
                <a:ea typeface="宋体" panose="02010600030101010101" pitchFamily="2" charset="-122"/>
              </a:rPr>
              <a:t>санкцій</a:t>
            </a:r>
            <a:endParaRPr lang="en-GB" altLang="en-US" dirty="0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DA98A746-9D63-FA4C-B2A0-71CB8409B78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549235"/>
            <a:ext cx="10856335" cy="3546765"/>
          </a:xfrm>
        </p:spPr>
        <p:txBody>
          <a:bodyPr/>
          <a:lstStyle/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Оскарження за ієрархією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Для різних галузей (наприклад, для добувної промисловості) можуть існувати окремі механізми оскарження</a:t>
            </a:r>
            <a:endParaRPr lang="en-GB" altLang="en-US" sz="24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Апеляції треба подавати до компетентного органу в установлені терміни</a:t>
            </a:r>
            <a:endParaRPr lang="en-GB" altLang="en-US" sz="24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Призупинення дії приписів (за винятком випадків припинення роботи через неминучість серйозного ризику)</a:t>
            </a:r>
            <a:endParaRPr lang="en-GB" altLang="en-US" sz="2400" dirty="0"/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2DFA3659-2F8E-0C4B-B5C6-8764CD183D72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7778251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ja-JP" sz="2200" dirty="0"/>
              <a:t>Процедури оскарження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A228660B-8FB4-4548-B9DE-F00C9F7BF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27959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67C46A43-6536-2546-988B-900CD52F6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31</a:t>
            </a:fld>
            <a:endParaRPr lang="en-GB"/>
          </a:p>
        </p:txBody>
      </p:sp>
      <p:grpSp>
        <p:nvGrpSpPr>
          <p:cNvPr id="9" name="Group 55">
            <a:extLst>
              <a:ext uri="{FF2B5EF4-FFF2-40B4-BE49-F238E27FC236}">
                <a16:creationId xmlns:a16="http://schemas.microsoft.com/office/drawing/2014/main" id="{821D8CB5-E09E-044E-9658-CEFF4213B377}"/>
              </a:ext>
            </a:extLst>
          </p:cNvPr>
          <p:cNvGrpSpPr/>
          <p:nvPr/>
        </p:nvGrpSpPr>
        <p:grpSpPr>
          <a:xfrm>
            <a:off x="2897188" y="-4259"/>
            <a:ext cx="9294813" cy="4835021"/>
            <a:chOff x="2897187" y="14287"/>
            <a:chExt cx="9280526" cy="4827589"/>
          </a:xfrm>
        </p:grpSpPr>
        <p:sp>
          <p:nvSpPr>
            <p:cNvPr id="11" name="Freeform 27">
              <a:extLst>
                <a:ext uri="{FF2B5EF4-FFF2-40B4-BE49-F238E27FC236}">
                  <a16:creationId xmlns:a16="http://schemas.microsoft.com/office/drawing/2014/main" id="{4C69B70B-83AC-E242-BB59-E48720319722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9588" y="3224213"/>
              <a:ext cx="920750" cy="1062038"/>
            </a:xfrm>
            <a:custGeom>
              <a:avLst/>
              <a:gdLst>
                <a:gd name="T0" fmla="*/ 0 w 2552"/>
                <a:gd name="T1" fmla="*/ 1473 h 2942"/>
                <a:gd name="T2" fmla="*/ 2552 w 2552"/>
                <a:gd name="T3" fmla="*/ 0 h 2942"/>
                <a:gd name="T4" fmla="*/ 2552 w 2552"/>
                <a:gd name="T5" fmla="*/ 2942 h 2942"/>
                <a:gd name="T6" fmla="*/ 0 w 2552"/>
                <a:gd name="T7" fmla="*/ 1473 h 29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52" h="2942">
                  <a:moveTo>
                    <a:pt x="0" y="1473"/>
                  </a:moveTo>
                  <a:lnTo>
                    <a:pt x="2552" y="0"/>
                  </a:lnTo>
                  <a:lnTo>
                    <a:pt x="2552" y="2942"/>
                  </a:lnTo>
                  <a:lnTo>
                    <a:pt x="0" y="14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F7E088BF-AC5E-D649-B7C2-EB51D631930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7187" y="14287"/>
              <a:ext cx="9280524" cy="1074621"/>
            </a:xfrm>
            <a:custGeom>
              <a:avLst/>
              <a:gdLst>
                <a:gd name="T0" fmla="*/ 5160 w 25674"/>
                <a:gd name="T1" fmla="*/ 2976 h 2976"/>
                <a:gd name="T2" fmla="*/ 25674 w 25674"/>
                <a:gd name="T3" fmla="*/ 2976 h 2976"/>
                <a:gd name="T4" fmla="*/ 25674 w 25674"/>
                <a:gd name="T5" fmla="*/ 0 h 2976"/>
                <a:gd name="T6" fmla="*/ 0 w 25674"/>
                <a:gd name="T7" fmla="*/ 0 h 2976"/>
                <a:gd name="T8" fmla="*/ 0 w 25674"/>
                <a:gd name="T9" fmla="*/ 6 h 2976"/>
                <a:gd name="T10" fmla="*/ 5160 w 25674"/>
                <a:gd name="T11" fmla="*/ 2976 h 2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674" h="2976">
                  <a:moveTo>
                    <a:pt x="5160" y="2976"/>
                  </a:moveTo>
                  <a:lnTo>
                    <a:pt x="25674" y="2976"/>
                  </a:lnTo>
                  <a:lnTo>
                    <a:pt x="25674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5160" y="2976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3AE86331-F5A3-A346-B80D-0365189B50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4275" y="1090613"/>
              <a:ext cx="928688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1E3E1DB3-EE63-5B40-9DEB-DD336B119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5588" y="20638"/>
              <a:ext cx="1857375" cy="2141538"/>
            </a:xfrm>
            <a:custGeom>
              <a:avLst/>
              <a:gdLst>
                <a:gd name="T0" fmla="*/ 5143 w 5143"/>
                <a:gd name="T1" fmla="*/ 2969 h 5938"/>
                <a:gd name="T2" fmla="*/ 0 w 5143"/>
                <a:gd name="T3" fmla="*/ 0 h 5938"/>
                <a:gd name="T4" fmla="*/ 0 w 5143"/>
                <a:gd name="T5" fmla="*/ 5938 h 5938"/>
                <a:gd name="T6" fmla="*/ 5143 w 5143"/>
                <a:gd name="T7" fmla="*/ 2969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5143" y="2969"/>
                  </a:moveTo>
                  <a:lnTo>
                    <a:pt x="0" y="0"/>
                  </a:lnTo>
                  <a:lnTo>
                    <a:pt x="0" y="5938"/>
                  </a:lnTo>
                  <a:lnTo>
                    <a:pt x="5143" y="2969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A97ACF36-D94C-4649-94A0-3C000A21212B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4275" y="1625600"/>
              <a:ext cx="928688" cy="1071563"/>
            </a:xfrm>
            <a:custGeom>
              <a:avLst/>
              <a:gdLst>
                <a:gd name="T0" fmla="*/ 2571 w 2571"/>
                <a:gd name="T1" fmla="*/ 1484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4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4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239369DE-C4DA-EE41-868B-AA781E692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5588" y="1090613"/>
              <a:ext cx="928688" cy="1071563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34EFEA22-69AB-A94E-9A9A-99798FD5A0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9800" y="20638"/>
              <a:ext cx="1855788" cy="1600200"/>
            </a:xfrm>
            <a:custGeom>
              <a:avLst/>
              <a:gdLst>
                <a:gd name="T0" fmla="*/ 5142 w 5142"/>
                <a:gd name="T1" fmla="*/ 2969 h 4437"/>
                <a:gd name="T2" fmla="*/ 0 w 5142"/>
                <a:gd name="T3" fmla="*/ 0 h 4437"/>
                <a:gd name="T4" fmla="*/ 0 w 5142"/>
                <a:gd name="T5" fmla="*/ 2942 h 4437"/>
                <a:gd name="T6" fmla="*/ 2598 w 5142"/>
                <a:gd name="T7" fmla="*/ 4437 h 4437"/>
                <a:gd name="T8" fmla="*/ 5142 w 5142"/>
                <a:gd name="T9" fmla="*/ 2969 h 4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2" h="4437">
                  <a:moveTo>
                    <a:pt x="5142" y="2969"/>
                  </a:moveTo>
                  <a:lnTo>
                    <a:pt x="0" y="0"/>
                  </a:lnTo>
                  <a:lnTo>
                    <a:pt x="0" y="2942"/>
                  </a:lnTo>
                  <a:lnTo>
                    <a:pt x="2598" y="4437"/>
                  </a:lnTo>
                  <a:lnTo>
                    <a:pt x="5142" y="2969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E5EEC020-72D6-B445-89AE-724B5DC094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20638"/>
              <a:ext cx="1857375" cy="2141538"/>
            </a:xfrm>
            <a:custGeom>
              <a:avLst/>
              <a:gdLst>
                <a:gd name="T0" fmla="*/ 0 w 5143"/>
                <a:gd name="T1" fmla="*/ 5938 h 5938"/>
                <a:gd name="T2" fmla="*/ 5143 w 5143"/>
                <a:gd name="T3" fmla="*/ 2969 h 5938"/>
                <a:gd name="T4" fmla="*/ 0 w 5143"/>
                <a:gd name="T5" fmla="*/ 0 h 5938"/>
                <a:gd name="T6" fmla="*/ 0 w 5143"/>
                <a:gd name="T7" fmla="*/ 5938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5938"/>
                  </a:moveTo>
                  <a:lnTo>
                    <a:pt x="5143" y="2969"/>
                  </a:lnTo>
                  <a:lnTo>
                    <a:pt x="0" y="0"/>
                  </a:lnTo>
                  <a:lnTo>
                    <a:pt x="0" y="5938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FEB1FC50-528C-6647-A979-7C928B2EA4F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0063" y="1624013"/>
              <a:ext cx="928688" cy="1071563"/>
            </a:xfrm>
            <a:custGeom>
              <a:avLst/>
              <a:gdLst>
                <a:gd name="T0" fmla="*/ 0 w 2571"/>
                <a:gd name="T1" fmla="*/ 2969 h 2969"/>
                <a:gd name="T2" fmla="*/ 2571 w 2571"/>
                <a:gd name="T3" fmla="*/ 1484 h 2969"/>
                <a:gd name="T4" fmla="*/ 0 w 2571"/>
                <a:gd name="T5" fmla="*/ 0 h 2969"/>
                <a:gd name="T6" fmla="*/ 0 w 2571"/>
                <a:gd name="T7" fmla="*/ 2969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2969"/>
                  </a:moveTo>
                  <a:lnTo>
                    <a:pt x="2571" y="1484"/>
                  </a:lnTo>
                  <a:lnTo>
                    <a:pt x="0" y="0"/>
                  </a:lnTo>
                  <a:lnTo>
                    <a:pt x="0" y="2969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CAFE086B-FD54-9748-8DBE-D248FE09CA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2162175"/>
              <a:ext cx="928688" cy="1069975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BE4352E8-9011-7F47-8102-FDDD915F75D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1090613"/>
              <a:ext cx="928688" cy="1071563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63A782DA-AE28-8C49-A566-88F5A3CFAFE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1090613"/>
              <a:ext cx="927100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F4BF9D73-8DAC-8040-9E2A-00E5C19D64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6425" y="1090613"/>
              <a:ext cx="920750" cy="1058863"/>
            </a:xfrm>
            <a:custGeom>
              <a:avLst/>
              <a:gdLst>
                <a:gd name="T0" fmla="*/ 2547 w 2547"/>
                <a:gd name="T1" fmla="*/ 2937 h 2937"/>
                <a:gd name="T2" fmla="*/ 2547 w 2547"/>
                <a:gd name="T3" fmla="*/ 0 h 2937"/>
                <a:gd name="T4" fmla="*/ 0 w 2547"/>
                <a:gd name="T5" fmla="*/ 1471 h 2937"/>
                <a:gd name="T6" fmla="*/ 2547 w 2547"/>
                <a:gd name="T7" fmla="*/ 2937 h 2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7" h="2937">
                  <a:moveTo>
                    <a:pt x="2547" y="2937"/>
                  </a:moveTo>
                  <a:lnTo>
                    <a:pt x="2547" y="0"/>
                  </a:lnTo>
                  <a:lnTo>
                    <a:pt x="0" y="1471"/>
                  </a:lnTo>
                  <a:lnTo>
                    <a:pt x="2547" y="29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54DFD370-3F07-5546-A367-4490CBAF6EE8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1624013"/>
              <a:ext cx="928688" cy="1071563"/>
            </a:xfrm>
            <a:custGeom>
              <a:avLst/>
              <a:gdLst>
                <a:gd name="T0" fmla="*/ 0 w 2571"/>
                <a:gd name="T1" fmla="*/ 1484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4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394C31D8-3669-384F-A974-995BA3E65A47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1090613"/>
              <a:ext cx="927100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AFC70EB2-8F51-B346-8171-C83405EB0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162175"/>
              <a:ext cx="927100" cy="1069975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B0F794E1-AA9D-9F41-A244-2AE295FF2C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3513" y="37703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29">
              <a:extLst>
                <a:ext uri="{FF2B5EF4-FFF2-40B4-BE49-F238E27FC236}">
                  <a16:creationId xmlns:a16="http://schemas.microsoft.com/office/drawing/2014/main" id="{948AF958-DAC0-3546-8AA7-CAC8DB3611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20638"/>
              <a:ext cx="1855788" cy="2141538"/>
            </a:xfrm>
            <a:custGeom>
              <a:avLst/>
              <a:gdLst>
                <a:gd name="T0" fmla="*/ 0 w 5143"/>
                <a:gd name="T1" fmla="*/ 5938 h 5938"/>
                <a:gd name="T2" fmla="*/ 5143 w 5143"/>
                <a:gd name="T3" fmla="*/ 2969 h 5938"/>
                <a:gd name="T4" fmla="*/ 0 w 5143"/>
                <a:gd name="T5" fmla="*/ 0 h 5938"/>
                <a:gd name="T6" fmla="*/ 0 w 5143"/>
                <a:gd name="T7" fmla="*/ 5938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5938"/>
                  </a:moveTo>
                  <a:lnTo>
                    <a:pt x="5143" y="2969"/>
                  </a:lnTo>
                  <a:lnTo>
                    <a:pt x="0" y="0"/>
                  </a:lnTo>
                  <a:lnTo>
                    <a:pt x="0" y="5938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30">
              <a:extLst>
                <a:ext uri="{FF2B5EF4-FFF2-40B4-BE49-F238E27FC236}">
                  <a16:creationId xmlns:a16="http://schemas.microsoft.com/office/drawing/2014/main" id="{23472998-1F2E-6646-A1D8-D76087F30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1624013"/>
              <a:ext cx="928688" cy="1071563"/>
            </a:xfrm>
            <a:custGeom>
              <a:avLst/>
              <a:gdLst>
                <a:gd name="T0" fmla="*/ 0 w 2572"/>
                <a:gd name="T1" fmla="*/ 2969 h 2969"/>
                <a:gd name="T2" fmla="*/ 2572 w 2572"/>
                <a:gd name="T3" fmla="*/ 1484 h 2969"/>
                <a:gd name="T4" fmla="*/ 0 w 2572"/>
                <a:gd name="T5" fmla="*/ 0 h 2969"/>
                <a:gd name="T6" fmla="*/ 0 w 2572"/>
                <a:gd name="T7" fmla="*/ 2969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2969"/>
                  </a:moveTo>
                  <a:lnTo>
                    <a:pt x="2572" y="1484"/>
                  </a:lnTo>
                  <a:lnTo>
                    <a:pt x="0" y="0"/>
                  </a:lnTo>
                  <a:lnTo>
                    <a:pt x="0" y="2969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31">
              <a:extLst>
                <a:ext uri="{FF2B5EF4-FFF2-40B4-BE49-F238E27FC236}">
                  <a16:creationId xmlns:a16="http://schemas.microsoft.com/office/drawing/2014/main" id="{9E63DCF1-D232-714A-AAF3-F177CE77A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2162175"/>
              <a:ext cx="928688" cy="1069975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32">
              <a:extLst>
                <a:ext uri="{FF2B5EF4-FFF2-40B4-BE49-F238E27FC236}">
                  <a16:creationId xmlns:a16="http://schemas.microsoft.com/office/drawing/2014/main" id="{2FE3AC00-8903-0C44-A148-47F8BD2A5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1090613"/>
              <a:ext cx="928688" cy="1071563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33">
              <a:extLst>
                <a:ext uri="{FF2B5EF4-FFF2-40B4-BE49-F238E27FC236}">
                  <a16:creationId xmlns:a16="http://schemas.microsoft.com/office/drawing/2014/main" id="{C1A466B0-083E-4145-ADE4-0AA1B4D17F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1090613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34">
              <a:extLst>
                <a:ext uri="{FF2B5EF4-FFF2-40B4-BE49-F238E27FC236}">
                  <a16:creationId xmlns:a16="http://schemas.microsoft.com/office/drawing/2014/main" id="{B9AD58F6-BE6D-3042-8FBD-B1BAF5784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2162175"/>
              <a:ext cx="928688" cy="1069975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35">
              <a:extLst>
                <a:ext uri="{FF2B5EF4-FFF2-40B4-BE49-F238E27FC236}">
                  <a16:creationId xmlns:a16="http://schemas.microsoft.com/office/drawing/2014/main" id="{F0882E71-07F5-8D42-9FA1-44C2B0BD62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16240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36">
              <a:extLst>
                <a:ext uri="{FF2B5EF4-FFF2-40B4-BE49-F238E27FC236}">
                  <a16:creationId xmlns:a16="http://schemas.microsoft.com/office/drawing/2014/main" id="{AF98CE4B-2FAB-5D4F-95A6-83E1B661D9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3238500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37">
              <a:extLst>
                <a:ext uri="{FF2B5EF4-FFF2-40B4-BE49-F238E27FC236}">
                  <a16:creationId xmlns:a16="http://schemas.microsoft.com/office/drawing/2014/main" id="{4F53831C-78ED-FE45-BDBE-C19C388B1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2152650"/>
              <a:ext cx="1855788" cy="2143125"/>
            </a:xfrm>
            <a:custGeom>
              <a:avLst/>
              <a:gdLst>
                <a:gd name="T0" fmla="*/ 0 w 5143"/>
                <a:gd name="T1" fmla="*/ 0 h 5938"/>
                <a:gd name="T2" fmla="*/ 5143 w 5143"/>
                <a:gd name="T3" fmla="*/ 2969 h 5938"/>
                <a:gd name="T4" fmla="*/ 0 w 5143"/>
                <a:gd name="T5" fmla="*/ 5938 h 5938"/>
                <a:gd name="T6" fmla="*/ 0 w 5143"/>
                <a:gd name="T7" fmla="*/ 0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0"/>
                  </a:moveTo>
                  <a:lnTo>
                    <a:pt x="5143" y="2969"/>
                  </a:lnTo>
                  <a:lnTo>
                    <a:pt x="0" y="59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38">
              <a:extLst>
                <a:ext uri="{FF2B5EF4-FFF2-40B4-BE49-F238E27FC236}">
                  <a16:creationId xmlns:a16="http://schemas.microsoft.com/office/drawing/2014/main" id="{C587F1CB-D885-734B-BC6F-6128F6A652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3762375"/>
              <a:ext cx="928688" cy="1071563"/>
            </a:xfrm>
            <a:custGeom>
              <a:avLst/>
              <a:gdLst>
                <a:gd name="T0" fmla="*/ 0 w 2572"/>
                <a:gd name="T1" fmla="*/ 0 h 2969"/>
                <a:gd name="T2" fmla="*/ 2572 w 2572"/>
                <a:gd name="T3" fmla="*/ 1485 h 2969"/>
                <a:gd name="T4" fmla="*/ 0 w 2572"/>
                <a:gd name="T5" fmla="*/ 2969 h 2969"/>
                <a:gd name="T6" fmla="*/ 0 w 2572"/>
                <a:gd name="T7" fmla="*/ 0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0"/>
                  </a:moveTo>
                  <a:lnTo>
                    <a:pt x="2572" y="1485"/>
                  </a:lnTo>
                  <a:lnTo>
                    <a:pt x="0" y="29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39">
              <a:extLst>
                <a:ext uri="{FF2B5EF4-FFF2-40B4-BE49-F238E27FC236}">
                  <a16:creationId xmlns:a16="http://schemas.microsoft.com/office/drawing/2014/main" id="{04D47C74-9432-5D42-BEC8-24C1E5EF64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2162175"/>
              <a:ext cx="928688" cy="1069975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2969 h 2969"/>
                <a:gd name="T4" fmla="*/ 0 w 2572"/>
                <a:gd name="T5" fmla="*/ 0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2969"/>
                  </a:lnTo>
                  <a:lnTo>
                    <a:pt x="0" y="0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40">
              <a:extLst>
                <a:ext uri="{FF2B5EF4-FFF2-40B4-BE49-F238E27FC236}">
                  <a16:creationId xmlns:a16="http://schemas.microsoft.com/office/drawing/2014/main" id="{06772787-436A-7445-9A98-EDB6C8C681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1616075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41">
              <a:extLst>
                <a:ext uri="{FF2B5EF4-FFF2-40B4-BE49-F238E27FC236}">
                  <a16:creationId xmlns:a16="http://schemas.microsoft.com/office/drawing/2014/main" id="{680ABF5E-8D38-7F4D-AC21-B9ED932617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32242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42">
              <a:extLst>
                <a:ext uri="{FF2B5EF4-FFF2-40B4-BE49-F238E27FC236}">
                  <a16:creationId xmlns:a16="http://schemas.microsoft.com/office/drawing/2014/main" id="{153F2C28-77F2-C949-BA16-64ACC43EE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2147888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43">
              <a:extLst>
                <a:ext uri="{FF2B5EF4-FFF2-40B4-BE49-F238E27FC236}">
                  <a16:creationId xmlns:a16="http://schemas.microsoft.com/office/drawing/2014/main" id="{D0A6C7FF-2FF6-3849-A572-37861B2C7F5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1650" y="2147888"/>
              <a:ext cx="928688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0 h 2969"/>
                <a:gd name="T4" fmla="*/ 2571 w 2571"/>
                <a:gd name="T5" fmla="*/ 2969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0"/>
                  </a:lnTo>
                  <a:lnTo>
                    <a:pt x="2571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46">
              <a:extLst>
                <a:ext uri="{FF2B5EF4-FFF2-40B4-BE49-F238E27FC236}">
                  <a16:creationId xmlns:a16="http://schemas.microsoft.com/office/drawing/2014/main" id="{9125859F-2FCD-F140-951D-275A6D0BA0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6700" y="1625600"/>
              <a:ext cx="917575" cy="1057275"/>
            </a:xfrm>
            <a:custGeom>
              <a:avLst/>
              <a:gdLst>
                <a:gd name="T0" fmla="*/ 2542 w 2542"/>
                <a:gd name="T1" fmla="*/ 2930 h 2930"/>
                <a:gd name="T2" fmla="*/ 2542 w 2542"/>
                <a:gd name="T3" fmla="*/ 0 h 2930"/>
                <a:gd name="T4" fmla="*/ 0 w 2542"/>
                <a:gd name="T5" fmla="*/ 1467 h 2930"/>
                <a:gd name="T6" fmla="*/ 2542 w 2542"/>
                <a:gd name="T7" fmla="*/ 2930 h 2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2" h="2930">
                  <a:moveTo>
                    <a:pt x="2542" y="2930"/>
                  </a:moveTo>
                  <a:lnTo>
                    <a:pt x="2542" y="0"/>
                  </a:lnTo>
                  <a:lnTo>
                    <a:pt x="0" y="1467"/>
                  </a:lnTo>
                  <a:lnTo>
                    <a:pt x="2542" y="29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47">
              <a:extLst>
                <a:ext uri="{FF2B5EF4-FFF2-40B4-BE49-F238E27FC236}">
                  <a16:creationId xmlns:a16="http://schemas.microsoft.com/office/drawing/2014/main" id="{B53325F1-B9A6-6A4C-B59A-161A48548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5388" y="2162175"/>
              <a:ext cx="917575" cy="1055688"/>
            </a:xfrm>
            <a:custGeom>
              <a:avLst/>
              <a:gdLst>
                <a:gd name="T0" fmla="*/ 2538 w 2538"/>
                <a:gd name="T1" fmla="*/ 2926 h 2926"/>
                <a:gd name="T2" fmla="*/ 2538 w 2538"/>
                <a:gd name="T3" fmla="*/ 0 h 2926"/>
                <a:gd name="T4" fmla="*/ 0 w 2538"/>
                <a:gd name="T5" fmla="*/ 1465 h 2926"/>
                <a:gd name="T6" fmla="*/ 2538 w 2538"/>
                <a:gd name="T7" fmla="*/ 2926 h 2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38" h="2926">
                  <a:moveTo>
                    <a:pt x="2538" y="2926"/>
                  </a:moveTo>
                  <a:lnTo>
                    <a:pt x="2538" y="0"/>
                  </a:lnTo>
                  <a:lnTo>
                    <a:pt x="0" y="1465"/>
                  </a:lnTo>
                  <a:lnTo>
                    <a:pt x="2538" y="29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22">
              <a:extLst>
                <a:ext uri="{FF2B5EF4-FFF2-40B4-BE49-F238E27FC236}">
                  <a16:creationId xmlns:a16="http://schemas.microsoft.com/office/drawing/2014/main" id="{3F918EAB-2DC2-6D49-84E2-0FB99638E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4" y="2161640"/>
              <a:ext cx="1855788" cy="1602005"/>
            </a:xfrm>
            <a:custGeom>
              <a:avLst/>
              <a:gdLst>
                <a:gd name="T0" fmla="*/ 0 w 5143"/>
                <a:gd name="T1" fmla="*/ 0 h 4442"/>
                <a:gd name="T2" fmla="*/ 5143 w 5143"/>
                <a:gd name="T3" fmla="*/ 2969 h 4442"/>
                <a:gd name="T4" fmla="*/ 2591 w 5143"/>
                <a:gd name="T5" fmla="*/ 4442 h 4442"/>
                <a:gd name="T6" fmla="*/ 0 w 5143"/>
                <a:gd name="T7" fmla="*/ 2951 h 4442"/>
                <a:gd name="T8" fmla="*/ 0 w 5143"/>
                <a:gd name="T9" fmla="*/ 0 h 4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3" h="4442">
                  <a:moveTo>
                    <a:pt x="0" y="0"/>
                  </a:moveTo>
                  <a:lnTo>
                    <a:pt x="5143" y="2969"/>
                  </a:lnTo>
                  <a:lnTo>
                    <a:pt x="2591" y="4442"/>
                  </a:lnTo>
                  <a:lnTo>
                    <a:pt x="0" y="29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23">
              <a:extLst>
                <a:ext uri="{FF2B5EF4-FFF2-40B4-BE49-F238E27FC236}">
                  <a16:creationId xmlns:a16="http://schemas.microsoft.com/office/drawing/2014/main" id="{A17E6794-C432-6546-8BC4-C96CF59551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2162175"/>
              <a:ext cx="928688" cy="1069975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2969 h 2969"/>
                <a:gd name="T4" fmla="*/ 0 w 2571"/>
                <a:gd name="T5" fmla="*/ 0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2969"/>
                  </a:lnTo>
                  <a:lnTo>
                    <a:pt x="0" y="0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51" name="Right Triangle 7">
            <a:extLst>
              <a:ext uri="{FF2B5EF4-FFF2-40B4-BE49-F238E27FC236}">
                <a16:creationId xmlns:a16="http://schemas.microsoft.com/office/drawing/2014/main" id="{092F29F6-04FE-C54D-BEAC-B9476E6FDD37}"/>
              </a:ext>
            </a:extLst>
          </p:cNvPr>
          <p:cNvSpPr/>
          <p:nvPr/>
        </p:nvSpPr>
        <p:spPr>
          <a:xfrm>
            <a:off x="-7948" y="1469985"/>
            <a:ext cx="9412777" cy="5371986"/>
          </a:xfrm>
          <a:prstGeom prst="rtTriangle">
            <a:avLst/>
          </a:prstGeom>
          <a:solidFill>
            <a:srgbClr val="EBF5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50" name="Title 1">
            <a:extLst>
              <a:ext uri="{FF2B5EF4-FFF2-40B4-BE49-F238E27FC236}">
                <a16:creationId xmlns:a16="http://schemas.microsoft.com/office/drawing/2014/main" id="{F78615F6-9E41-9843-9186-3668E98CC9EA}"/>
              </a:ext>
            </a:extLst>
          </p:cNvPr>
          <p:cNvSpPr txBox="1">
            <a:spLocks/>
          </p:cNvSpPr>
          <p:nvPr/>
        </p:nvSpPr>
        <p:spPr>
          <a:xfrm>
            <a:off x="1325304" y="4888465"/>
            <a:ext cx="7900427" cy="72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altLang="en-US" dirty="0"/>
              <a:t>ДЯКУЄМО ЗА УВАГУ</a:t>
            </a:r>
            <a:r>
              <a:rPr lang="en-US" altLang="en-US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102959768"/>
      </p:ext>
    </p:extLst>
  </p:cSld>
  <p:clrMapOvr>
    <a:masterClrMapping/>
  </p:clrMapOvr>
</p:sld>
</file>

<file path=ppt/theme/theme1.xml><?xml version="1.0" encoding="utf-8"?>
<a:theme xmlns:a="http://schemas.openxmlformats.org/drawingml/2006/main" name="ILO 2020">
  <a:themeElements>
    <a:clrScheme name="ILO Jan 2020">
      <a:dk1>
        <a:srgbClr val="230050"/>
      </a:dk1>
      <a:lt1>
        <a:sysClr val="window" lastClr="FFFFFF"/>
      </a:lt1>
      <a:dk2>
        <a:srgbClr val="000000"/>
      </a:dk2>
      <a:lt2>
        <a:srgbClr val="F8FCFE"/>
      </a:lt2>
      <a:accent1>
        <a:srgbClr val="1E2DBE"/>
      </a:accent1>
      <a:accent2>
        <a:srgbClr val="FA3C4B"/>
      </a:accent2>
      <a:accent3>
        <a:srgbClr val="FFCD2D"/>
      </a:accent3>
      <a:accent4>
        <a:srgbClr val="960A55"/>
      </a:accent4>
      <a:accent5>
        <a:srgbClr val="05D2D2"/>
      </a:accent5>
      <a:accent6>
        <a:srgbClr val="8CE164"/>
      </a:accent6>
      <a:hlink>
        <a:srgbClr val="230050"/>
      </a:hlink>
      <a:folHlink>
        <a:srgbClr val="23005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LO Presentation 16x9.potx" id="{1B78B7CC-6F33-4AED-B988-F1824BC14DB2}" vid="{017B0592-C5E0-43A0-8804-D21738B9040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3908A712D7AA418D95BFCC0ECE245F" ma:contentTypeVersion="13" ma:contentTypeDescription="Create a new document." ma:contentTypeScope="" ma:versionID="24b8e75f8b9f498b9319491a85ae649b">
  <xsd:schema xmlns:xsd="http://www.w3.org/2001/XMLSchema" xmlns:xs="http://www.w3.org/2001/XMLSchema" xmlns:p="http://schemas.microsoft.com/office/2006/metadata/properties" xmlns:ns2="18f9ac08-cad0-4069-9cc9-ad6597f5f3a5" xmlns:ns3="8f68b5b3-e33a-4795-8620-9e287973ee67" targetNamespace="http://schemas.microsoft.com/office/2006/metadata/properties" ma:root="true" ma:fieldsID="62acb6b2ec90eda1090535215575f5e0" ns2:_="" ns3:_="">
    <xsd:import namespace="18f9ac08-cad0-4069-9cc9-ad6597f5f3a5"/>
    <xsd:import namespace="8f68b5b3-e33a-4795-8620-9e287973ee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f9ac08-cad0-4069-9cc9-ad6597f5f3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68b5b3-e33a-4795-8620-9e287973ee67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37FE6AE-CB03-4906-BF79-7311E31CC6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8f9ac08-cad0-4069-9cc9-ad6597f5f3a5"/>
    <ds:schemaRef ds:uri="8f68b5b3-e33a-4795-8620-9e287973ee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8BAF1A0-A890-4FD3-B4C2-B4790C52ECA0}">
  <ds:schemaRefs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8f68b5b3-e33a-4795-8620-9e287973ee67"/>
    <ds:schemaRef ds:uri="http://purl.org/dc/terms/"/>
    <ds:schemaRef ds:uri="http://schemas.openxmlformats.org/package/2006/metadata/core-properties"/>
    <ds:schemaRef ds:uri="18f9ac08-cad0-4069-9cc9-ad6597f5f3a5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DBB6623-F29F-40AB-8234-31F55A02B30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English+PowerPoint+Presentation</Template>
  <TotalTime>5454</TotalTime>
  <Words>1619</Words>
  <Application>Microsoft Office PowerPoint</Application>
  <PresentationFormat>Широкий екран</PresentationFormat>
  <Paragraphs>290</Paragraphs>
  <Slides>31</Slides>
  <Notes>28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31</vt:i4>
      </vt:variant>
    </vt:vector>
  </HeadingPairs>
  <TitlesOfParts>
    <vt:vector size="39" baseType="lpstr">
      <vt:lpstr>.Lucida Grande UI Regular</vt:lpstr>
      <vt:lpstr>Arial</vt:lpstr>
      <vt:lpstr>Calibri</vt:lpstr>
      <vt:lpstr>Font di sistema regolare</vt:lpstr>
      <vt:lpstr>Times New Roman</vt:lpstr>
      <vt:lpstr>Wingdings</vt:lpstr>
      <vt:lpstr>Wingdings 3</vt:lpstr>
      <vt:lpstr>ILO 2020</vt:lpstr>
      <vt:lpstr>Інспекція праці: розроблення стратегій сприяння додержанню правових норм</vt:lpstr>
      <vt:lpstr>Мета цього модуля</vt:lpstr>
      <vt:lpstr>Завдання</vt:lpstr>
      <vt:lpstr>Зміст</vt:lpstr>
      <vt:lpstr>1. Додержання нормативно-правових актів із питань праці</vt:lpstr>
      <vt:lpstr>1. Додержання нормативно-правових актів із питань праці</vt:lpstr>
      <vt:lpstr>1. Додержання нормативно-правових актів із питань праці</vt:lpstr>
      <vt:lpstr>2. Фактори, що впливають на додержання нормативно-правових актів</vt:lpstr>
      <vt:lpstr>2. Фактори, що впливають на додержання нормативно-правових актів</vt:lpstr>
      <vt:lpstr>2. Фактори, що впливають на додержання нормативно-правових актів</vt:lpstr>
      <vt:lpstr>2. Фактори, що впливають на додержання нормативно-правових актів</vt:lpstr>
      <vt:lpstr>2. Фактори, що впливають на додержання нормативно-правових актів</vt:lpstr>
      <vt:lpstr>3. Стратегії правозастосування</vt:lpstr>
      <vt:lpstr>3. Стратегії правозастосування</vt:lpstr>
      <vt:lpstr>3. Стратегії правозастосування</vt:lpstr>
      <vt:lpstr>3. Стратегії правозастосування</vt:lpstr>
      <vt:lpstr>3. Стратегії правозастосування</vt:lpstr>
      <vt:lpstr>3. Стратегії правозастосування</vt:lpstr>
      <vt:lpstr>3. Стратегії правозастосування</vt:lpstr>
      <vt:lpstr>3. Стратегії правозастосування</vt:lpstr>
      <vt:lpstr>4. Системи санкцій</vt:lpstr>
      <vt:lpstr>4. Системи санкцій</vt:lpstr>
      <vt:lpstr>4. Системи санкцій</vt:lpstr>
      <vt:lpstr>4. Системи санкцій</vt:lpstr>
      <vt:lpstr>4. Системи санкцій</vt:lpstr>
      <vt:lpstr>4. Системи санкцій</vt:lpstr>
      <vt:lpstr>4. Системи санкцій</vt:lpstr>
      <vt:lpstr>4. Системи санкцій</vt:lpstr>
      <vt:lpstr>4. Системи санкцій</vt:lpstr>
      <vt:lpstr>4. Системи санкцій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title here 40pt</dc:title>
  <dc:creator>Matteo Montesano</dc:creator>
  <cp:lastModifiedBy>Мария Дацюк</cp:lastModifiedBy>
  <cp:revision>130</cp:revision>
  <dcterms:created xsi:type="dcterms:W3CDTF">2021-05-26T09:43:39Z</dcterms:created>
  <dcterms:modified xsi:type="dcterms:W3CDTF">2023-03-23T10:01:14Z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0x010100B23908A712D7AA418D95BFCC0ECE245F</vt:lpwstr>
  </property>
</Properties>
</file>