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4"/>
  </p:notesMasterIdLst>
  <p:sldIdLst>
    <p:sldId id="257" r:id="rId5"/>
    <p:sldId id="263" r:id="rId6"/>
    <p:sldId id="354" r:id="rId7"/>
    <p:sldId id="524" r:id="rId8"/>
    <p:sldId id="579" r:id="rId9"/>
    <p:sldId id="284" r:id="rId10"/>
    <p:sldId id="577" r:id="rId11"/>
    <p:sldId id="551" r:id="rId12"/>
    <p:sldId id="552" r:id="rId13"/>
    <p:sldId id="564" r:id="rId14"/>
    <p:sldId id="565" r:id="rId15"/>
    <p:sldId id="566" r:id="rId16"/>
    <p:sldId id="567" r:id="rId17"/>
    <p:sldId id="568" r:id="rId18"/>
    <p:sldId id="569" r:id="rId19"/>
    <p:sldId id="557" r:id="rId20"/>
    <p:sldId id="559" r:id="rId21"/>
    <p:sldId id="560" r:id="rId22"/>
    <p:sldId id="561" r:id="rId23"/>
    <p:sldId id="571" r:id="rId24"/>
    <p:sldId id="573" r:id="rId25"/>
    <p:sldId id="574" r:id="rId26"/>
    <p:sldId id="580" r:id="rId27"/>
    <p:sldId id="562" r:id="rId28"/>
    <p:sldId id="575" r:id="rId29"/>
    <p:sldId id="576" r:id="rId30"/>
    <p:sldId id="578" r:id="rId31"/>
    <p:sldId id="563" r:id="rId32"/>
    <p:sldId id="27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3C4B"/>
    <a:srgbClr val="1E2DBE"/>
    <a:srgbClr val="270053"/>
    <a:srgbClr val="9E9F9E"/>
    <a:srgbClr val="636462"/>
    <a:srgbClr val="EB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08" autoAdjust="0"/>
    <p:restoredTop sz="81133" autoAdjust="0"/>
  </p:normalViewPr>
  <p:slideViewPr>
    <p:cSldViewPr snapToGrid="0">
      <p:cViewPr varScale="1">
        <p:scale>
          <a:sx n="89" d="100"/>
          <a:sy n="89" d="100"/>
        </p:scale>
        <p:origin x="142" y="48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15413AC-3881-F94F-AEA2-A7D4E9C6E4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043E6EBB-A0CA-3345-9474-49F5FC66C9B8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5F9D34D-931E-D046-8753-92ABCF4932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C33B02C-4D05-874A-B48D-012CA1452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3F333DD5-5CC7-3841-8F82-039F943BA5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4A75D89-3654-F445-BBC9-B499D0D1B11C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78C548D9-6848-984D-9721-028B4AB2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DD4683E-269E-C548-96C2-F69B7C9714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it-IT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B747CFED-9ABF-9245-BDC4-F22AB7663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D527A93F-D6C3-DF41-BB5F-2BC906F4FC78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70666745-8130-FE4F-B0E8-C976BB2BD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D3C03F08-83FB-B74D-90D7-0B4BFDA89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71CD580-DAAF-C043-90E6-FE3BF1361F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A95BB74-BF6D-FE4B-850C-B5EBE0F19E0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53DDFC8-80D0-4E47-AC05-8370015E3A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62C5A6C-3D3D-9F48-A5A4-3F15173FE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B03DA6F7-3233-E541-89C4-E0D5683736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21B50954-FC7A-014C-A710-6F37D3ED69F9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55DD8B51-0307-B544-A050-A627B33C43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3F76E5C6-018D-D34F-B5DE-9CE86BEFA1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AA27234B-C36C-1C46-A466-9253CFCAA4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1E5F580-6628-1840-B785-1817A1F7906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E9B124E9-2A1C-B441-87B3-7F08F1187B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73A98E95-01A9-D641-A9EC-A6C46F25B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BD96DE2F-5662-F441-B697-D1D6F8756D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8D0FB349-05DD-2A4B-9803-D606C5A37F5B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E88545FF-F8E7-9A4C-A460-2B8CEB675C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C3E18E41-4339-1F49-B30D-84F1570FD2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B27B24A4-5FD1-914C-AE49-49B841007B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EBD0619B-0745-194B-A691-5EA0B01A69B7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EBB89CDA-E0CD-614C-BB1E-CD67C888B5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ADEC36AF-F4B6-B04A-9E9C-D97538A1D3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59B0491-C0FF-C945-B92B-D8F21EB85B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9E2FC6D0-B18B-D44F-B7EB-C4EF6231BD19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C2CAE794-DFBD-CA42-89B8-32F29D9E74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F127B745-16D6-9747-BAE0-2DC14CC9DE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E13EDCB4-5095-114E-86F1-CD297368EE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FCC37D46-0CB6-0246-A33E-DBA798E51E1E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7DA838A3-836B-4B43-9D30-816F212288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479D02B0-1900-E747-9F38-0D4D92BE39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6E0FFE7-C5AE-9E45-AC74-C5ADC560D5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8D9E777C-085C-394D-87EC-406127E90AD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985324AF-9D29-B948-A160-B6B875FA0A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D5DC5EFB-FA08-A849-B193-AA733BE86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A396B09D-889D-3D4C-BD32-C81A782480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83BF9F43-EFA1-7047-BE7F-B153B587C6C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5A4A5ABD-BD92-A745-ADF0-61AFAFE856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244BF8E-BC3D-1143-95D9-D10FEB0B40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812B6C2C-FA38-F34B-B1E4-E8B67A85DA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E2A9CC7E-1828-3141-B43A-C3A8B0E0AA5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E1FECBE3-57F9-9D4A-8856-5BF14F6214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1635FA4F-D6AB-304C-BC72-2C46E6546F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D65C279A-CC51-BE41-AB40-2539DE8335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F098017-7859-6A46-A913-C9B8C0F9DFB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19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FB2F186F-10F6-664D-9A36-DC580D418D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95EC6780-5631-5843-8332-FE21A2703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A0C6EC3C-D722-3147-BECC-CBC8500559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444B618-3C07-A143-BF65-F7D254A47E7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6815DE1F-2639-FE49-8C0B-0A98D47377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56D3956E-D0F1-D544-AC5E-89B349FB9F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FE64FE8A-79A9-B94A-B812-6637ECD6DA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D7ECCDB-D60E-BD4D-8C08-0835F29C37D6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F0CA3431-575D-D24C-A69A-6E73526261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9E92180B-2C34-2240-B445-80AF20C07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00370ECC-1832-8448-B0B8-B605A60FE2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FB76FB68-E628-2843-A4D7-0A01EC475DEF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22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98F128B4-FBEB-3B4D-8D82-47D177B8AB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03FED25E-0609-1747-9BF0-777421B02B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0CE49049-0372-9646-81C1-92C0C71A9E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8E5A5A52-E23A-8E4B-9A12-8FC06A3FAE13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23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9B99A8A2-55C0-C248-8453-13BEA908A7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C1D1F148-49B6-3A47-AFCC-D73EB4C604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DF6DEAA6-6FB6-6C44-8126-0E07DFFCE3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012BC93-D601-AC48-BCB3-6DB74DAB3F56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E8630343-B0B5-C54B-A2C1-507C1FB905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86C8174A-8C68-0447-9F51-B48B585BB0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14BD1B59-5AE2-214D-9B39-3F3527F5E0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98CD6517-4D02-E141-9C03-1E8FDF18276C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3A48C76A-3D77-AB44-BF39-2962B8082C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158AFD37-DC9D-6D45-B4AF-3636896774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85B93E66-AC1D-B64C-97E6-1CBFADEF2F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31CC520-A838-F34A-96CA-1D102F03EA81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4997B87A-8B98-C04B-90F2-4CE535816D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C2F86FDF-BB6D-D549-9839-F2C407D332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6E0EF00F-7C2E-4748-8FE1-8A6CC7BD10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A459CF36-821E-6949-88B7-A2F4DA82D490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27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DAC5197E-0077-564B-81E3-37900E0023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D9E49373-F091-C146-9C7F-E57DD7A412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31A7CF83-9B2F-554E-93B2-DD493DA91E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F702422A-B4D6-AA4A-B767-826825894BA5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B45E5C57-ABE1-C347-ABC8-48806C70F0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5DF77E23-4283-5E49-8FF6-BFF6A9CC64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AE9EAFFF-CD03-B088-4635-1346A37CEB84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171A87C8-2158-7B7C-A55C-2D8C119570C3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650010FF-6B75-BB50-F7A0-5FC43043A076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463F1956-C35D-48EB-90D9-AF3BC9BB337A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F794EF21-E72B-A593-D8FC-469B1699E446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E1D81473-4E2B-DD0B-376C-5FDB1028E55A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0E020AA9-F105-BB55-9FC2-412523507927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AB32E5CB-7073-FA1B-DF43-990C94E0FAD4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113BD3CF-68E9-8C5D-0BFB-F5542AC14F59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524413E2-5683-57EC-F810-C8CCE39BF5B4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B759533A-3B78-C3CE-18BF-F395F6BC739E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8852B7E3-5C91-E84B-D6DA-005397733837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379F28C2-6044-684A-2F72-1546B82287C2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6DB2E5C3-BEA4-3532-5A50-A3BCD92A4180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1CDB5519-74AF-2BC1-BC49-F71DC4209F0D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77C1A1CA-7CE2-E4B2-3A72-E5E43B0940B7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E5059C59-0A1E-0260-976F-94450233F88E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1A1F7CBA-C6FD-5FAA-42A0-627D5400B459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938823E7-540B-E99F-9F75-8242C96C44E0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5B501FE1-F6FB-2C60-EC6F-65109A19EE75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041239EA-8AE4-8C9C-B091-99AEF20E0419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03761E52-48DB-DB12-5A2D-4C0D884DF6D4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A334482F-D681-475A-D02D-1F02D9525DDB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73AC11FA-597E-C9DB-4D34-9D73ACBBF0CC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3926D4C1-1C36-1B54-A7DD-901CFBAF9893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5B910AC0-6B81-CD2A-A4F5-4911AE27BE43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BA423FA6-C82D-F9A1-13BC-E02BEF5AE17C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614D3B53-145B-28DF-C008-5CE4652787D7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2A395199-CA35-62CD-642B-C8E7CF2CF693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3E43FF41-A2F2-5445-53A2-7F53A0F31253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9E961F8A-5F85-B7AC-C213-63E6B1476E05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87278911-4688-0251-7DE2-EBA19A2F045B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D3276D73-AB2E-2655-6829-06B2B730AB22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A06892FB-8AA8-1682-47FD-64BDB486400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CF7BDE8F-2AA1-E86C-F874-D0AA674E2E19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BEC38278-B95B-B5C9-EB1A-44E5DC79AF98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063419B3-99B7-AE2E-1549-D5CB45C8FA7D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E6D29054-1DFD-36F7-6690-65022747747B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6AA94A30-0657-A129-59A2-9F3B70B8BCE5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C383385E-74AF-3335-8F2F-8E36E6E7B1CA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96AA78CB-5474-5F68-0996-DD4B00E82C17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1042B538-1BDA-2DEA-131D-E6FC552CDE21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1E65A28F-743D-20DD-A48D-F17B90C530DD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AB9540B7-ACFB-B5F1-9E83-0F1C664D6C63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93E44E68-E2F1-A7B0-BDD1-0D3AAF0C53E8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41ABA0D6-445F-93B2-BAEC-355614AFAEF3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EF1AB3E9-CCDB-359E-F0C9-DB7F9EE83F65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0CCD330E-E29F-2791-F4C7-3EE9BA270ACC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59794D55-9EFF-DAAB-4277-4D5460C9A8F0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BC00D6FE-4AAD-E586-7AAE-79B4F27EBDC9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FF059E55-6E0B-24C7-069B-BB1E3EB4263F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99BCCAAE-0182-59EB-6F9B-0200C162B54D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079AC479-F9CD-4323-2987-AF8CE10306E3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1B5B967E-A4B4-DCFF-9C52-C2543743A767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3pPr>
              <a:defRPr sz="2200"/>
            </a:lvl3pPr>
          </a:lstStyle>
          <a:p>
            <a:pPr lvl="2"/>
            <a:r>
              <a:rPr lang="en-US" dirty="0"/>
              <a:t>First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49AB71FE-444B-8C4C-BC2B-6D856BB4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6262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4CC6252A-B24B-DC70-09CD-25AEFB01CA44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A4914D73-BECA-28A3-435C-BD93CD7FC17B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AF38DAF5-3939-A177-32C2-B739B5EE725F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80B7A15B-212B-0BE3-D87C-F0A3228F3111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930C2735-EBAC-3C16-A629-C525BCB11FD0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F4CC3340-EB05-8F06-FB5C-0462E5CA85FA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3057352C-6E33-40CE-BA7E-D77F676ABFFC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717044E9-09BF-0BBA-3373-D2A5B2FEB620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71A215F1-2059-3AA7-A942-ABA764224F5E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B15F44FF-174D-D8A6-80C7-B03BF669253A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9FC3DFA9-3D99-F3AD-B3FE-5382C300C52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C7AE809B-DD79-7BBE-EB92-F75DB2E911AE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35A823C3-BC3A-8483-5540-05B4EB7BC432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90C361AF-CF50-9C46-51CC-6294E761F8DB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CCAA3C60-866F-1E0E-501B-F9676E5A0AF5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41DC3296-CDF7-DCCB-F38C-A32B3EB826D4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B90EF4BE-A1A6-E750-F281-18FC6FC3AB3D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AB59D58B-A2F0-8DC6-26C0-1F19BDCBE04E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1A87EF9A-287C-F3F3-1159-59B3F1558FEE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FE0AC6AB-4AF8-0C2B-A824-6E50C930F69B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4C018B87-20B7-BBFC-5362-557EF69EA549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42DADC09-B43B-BE2B-3748-121D588F77F6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CBFDA73A-26D2-6541-5670-4AEBDAA78010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2C90C57F-CBD7-DF4A-5FA9-D18B7BFCD21D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BDB4135A-C60E-B279-70A4-AA74DE30A0F6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24DA2561-EB7B-05CC-20CC-08F79606ED8C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AE4E6626-4692-366E-E8F9-69BA76E4A472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BF659DED-1271-F885-2708-D4FABE41638C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1683F9A8-9DC1-C5E6-2D4D-2DE0E8130277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A678D5F8-D5B4-1DCD-1F8F-402A585A17E5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C2B3AA4B-0D83-7A8A-BD11-04E96DB99F43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AC035D04-C9B6-DB6E-98C5-BBBC2333C3C2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06926A63-2286-1E93-F21D-3AB27B1C7594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1024EF1C-2C2D-0046-66AD-1715A913F620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E62315E8-DF03-51FD-F0F0-E1FC08D5601E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5BA246DC-FE9E-58FE-11F1-53698CDDD6E5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0C11997C-185F-6F3E-888F-948E2FB3FAF1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0C2BF239-F38C-632B-47B6-C97CD2B2B45F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7B1E2BC8-7F22-B94B-B0E8-FC563F6EC337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7CEA398F-3EAB-B6A4-7D50-8DAEC661BE74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C6870466-BEA6-6E80-37CE-946706323C9D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CEBD39B2-73EB-EFCB-2884-7E86AB086E33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01C0968A-E41A-C0AF-CDCA-A1D0CC3D711B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E254352D-6D66-AA82-3AF1-8C63EB6DA0F9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BFF46A38-749F-08CF-BC9A-A1CAB684B4D7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66B5483C-92D7-60FB-CEBD-DA372B610BDF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BC26CF7E-B9A1-28E0-AD5F-7C9A808F5725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EFCABF73-F868-520C-FA3E-6E8317393B27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5CF89F8F-0B11-FAD0-71B1-A185C439F039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63663649-26F9-B88C-7B84-E0C71914DB18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F0824555-4F3B-98B6-0943-29EE0EE3EEFA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263E4AEF-37C6-667B-E82B-2530BCBA1543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8265BA75-FA8B-2356-381D-B07CA331D154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8DB159E8-13C9-802C-9FFD-024FB3714A0E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DBEF9451-FDB1-9707-DE96-D44E8099D1A4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9AEEA5E8-A446-B2F8-AA9B-8642D356F128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B3BC3A92-8C47-3DF6-DD96-09CA4293CAC8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C55CFABC-2E7F-3EB8-2EE1-C844961D2D54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C483A1BE-0F01-FCA3-FB66-09BC0D6BF610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3D68A45F-76AB-41D1-7A27-B154AC6F7236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B9D155FE-A3E8-C572-7E81-DABB9221E811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8D3DF721-B324-7701-F3B4-E9B0B355502D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F36FB8A8-2A3F-479D-BFFD-5F3921EA7928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67689A56-1E49-1D19-A2EE-25F489DBB591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A6DDA8D2-269A-D1B2-0804-5377393AE0B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B4179E5E-6034-CBE3-9C60-8ECBE3595B56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FFD0108F-7FBE-2890-04D8-8735B6F478A0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8D753866-C274-524B-C259-E1DB8BCC2D33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8B8A0459-7F2C-618D-9E97-0797CC7D1CA0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36763A8D-C8DE-2B16-B629-F0A376EA6211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C73DC96C-6EA7-EBAB-1BB5-5B537D3B0C6E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423B8958-69D3-DA06-7462-3926A4740EF3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C2F9251E-EECC-EE32-35FE-54AC8629D654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6C120804-0F62-1D19-8FD1-0ADEDFD35433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853700AF-4F5B-EFA7-CB56-8AA7922D25E3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0CA58464-7443-5D0A-D9A2-59D660DE3E1C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F81D119F-9BD3-5B09-E926-05677E106AA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1B075200-720E-4749-CBD3-1AB548AD18AE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9A9E5549-01CE-883E-81F9-5D489BA9476F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4B15F9EB-6EFC-6CDD-2148-5D19C75154CB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5B22B9AB-AFD1-562F-A858-98D36788BEBE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F5C3F069-8580-6F0C-12A4-7B4AA78A427E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3EC0620B-CB37-826A-9DD5-998329FBB1F6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DE7326CF-E339-442A-2600-98555727DCA8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FA8EA8B0-DE78-AD56-3058-20757537A2C1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AD48B230-51A5-2D4F-CE14-903900C2BDE7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76F7BFB1-1E34-1048-8803-7CF6DC9D640A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EDC3E213-E64F-C22D-82FA-A9DE53C903A4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218D3D05-6A53-928D-323B-1E32BB9A41E0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626DDBE3-4394-82DF-C55E-4450CC514345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94FB8626-4E70-72EA-5594-81170E3F0C4E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E4A2E9D5-7674-CE1E-061D-33C2FCFB8307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E3218966-AA38-3CE3-8ADD-6FEC8C7ECA88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D26DA863-9255-5333-89ED-878B0A6F263C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95BB2299-FCE2-D239-727A-AB84B8AAE586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94D9752C-C4EA-DF84-9867-C9678D841928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D45D9409-E1BC-D57E-D044-AFEA78995B22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EB31C03D-AE93-D9B9-A178-D6A46F7F935B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2E6749D0-FD81-A7F6-599D-1D92D6F3B5DB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37542E85-D6EF-3E04-F381-77E8DE6BD39E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1653970E-8CF7-340C-80F2-3AD8E20AAFCF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E8B8B3C3-C144-03E0-3334-7E7776CCA647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35ADD7A1-557A-A8C4-E2DD-CEAC6B410829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F503AB09-4C77-2063-C997-16F3665B73AF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043E3289-D342-6A8E-C149-B365FDDE510A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A850E371-E59D-E164-33C4-AE4177CEB046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85C59E0A-4AA0-7B74-8999-CDCC13621CC6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6125C4F8-5956-EFFF-772B-846097F2CFB7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BCA046C2-DBFF-4185-5003-87B86F8AEA0B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E4999982-096F-7788-B08E-011D5EB852C5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BF367C7F-AB80-F8BD-249F-7604A81630A3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33B751AB-C98D-06D3-E8F9-C8BFA4CC9444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4B8C6591-5C28-19FE-B15D-B6C43B57D9D9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BFFD476D-A2A2-3F72-93A6-31CF753F38AA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2D6BBF71-2E25-A4D4-7537-33D3B31BD4BD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8EE2760D-CB69-81CE-FEE9-FF2BB22F89A2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A2A9BC8E-62B6-70E7-0CFC-C3693164E8D9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5F7E979F-4F13-4221-9C39-9176B886D428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77DC084C-0E31-2898-A74F-8BF364901062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89A60D16-C4B3-7357-697D-BD349C84E9C3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8DE7D3B9-0DB7-5E7F-D9A3-55147042FA5D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BC5F23F6-B516-AB1C-FFA4-24D53B370827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0F7BB031-1299-ADEA-6991-A62280A90935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9B848676-4587-1FCA-9625-B2AABD6DFE8C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43FF0856-08E3-90BE-977E-7FF04014436F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07C2FE8F-7B51-976A-37DF-E5685FC63EF9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B18FAF52-B36C-E8B9-C9F4-BBD78893E96C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AF6B5F4D-1850-EE31-AF02-F856E97A9220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F871AA21-81D0-4DC6-D86D-044D733E10EC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FC509D97-B5ED-CE5A-3B32-1E93BEFA1761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68F84C53-A670-5CD3-8219-0D44766DEA2E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CDBF73B8-367D-E841-C6A8-EB61DA5CD095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35A3C9D5-F49A-99A8-E36F-9B648935A22B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056B45CF-51B7-99C2-43F1-2DE24D3C6729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5E8762BD-5A1C-6158-EBD0-804B396C5AD1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E23FCA72-6F3F-8CCA-D49B-5A3E4CA51C93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1095EE72-CB4A-0202-2D0D-6774667695C8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D6755543-B9F5-77F4-BFC1-FFF46E48D0DF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6DC5EA72-BFF0-3F5E-56E3-350AEC92CD47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80537436-BD20-B611-D716-6C6DC08D61D5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98DEE5A9-93C6-96AC-511A-96E82DB2F918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AE53784D-0438-2586-EBB6-90B16D8632AE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2E9F5FBD-9071-D924-CD51-867A63B44FC4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391C8112-2188-11A4-0602-55BA4A405CF3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44A52419-62ED-2F14-FFB7-BE9CFC5F5BA0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93A6E9DF-F011-CAC4-4F31-02910F9422A6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F748FF9F-E8B6-89B0-F7CC-011C34A9BA2C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474534B3-2CEC-9362-AA48-7A5E216DFBA0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A8BB689F-96A7-A2D5-DB41-3C5D284274D5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921612E-A71A-9F64-3C3B-1E52B87B71FF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C6F28567-FC9F-2F51-0AAF-A82C3F71BB9F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4710E24-0FB7-C8FE-1135-57AC1A838482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113E9266-9281-EE83-6DB5-69D2D51D42E3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9250AD54-5270-7478-B9FB-532F40C701B5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A6B9BA57-47F0-59D6-B9D7-2D62CFDB4F5D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A70F4C37-4C06-59C6-3102-247EFE79A2E2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7CDF5FB7-743A-28FD-9756-88EA5B5DA0E1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0E47763F-8C6A-EBC4-F9E0-37880315E3A4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241477E4-B9E6-F0E6-5AF2-43A0B0DC84B2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28949D17-C866-715F-B0C9-7EC0AA390677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CCA5272F-948C-ACD1-39DF-C9B3914EEB31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EC9FA68F-818E-2E51-434A-710B67EB6F01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599E4EE8-184A-A62C-F2D8-DFCF6C01CEEB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7B9EA67C-6E43-A97D-6589-578D5077F043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1D7FD746-390A-4777-10EE-0C05DB491820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E0335B14-00B4-4C72-B1D3-61BED7510F81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E1A7BAE2-D505-BCC9-2D6A-26603D34037A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3CBF6D10-B765-29D4-5CD2-CF80963537C4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DED83D8F-6E84-0541-A838-1A9FD2AD2B7F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9CD9906B-E5CA-DC93-1994-0408BB9A0228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4152C6EB-BC97-A27F-4EC3-CE9020976085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4AEC57CF-ACC7-22ED-0276-9D091CEF377E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AA7DFA96-84F2-F8D2-7605-F440DCBBE03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FF99B5E5-89C1-8032-14E0-3266A5995204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B9CC9428-E546-9031-32FB-6A45103E90EB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BA424E41-B76F-4EC6-C443-D336970FA79F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10BC1707-BCCF-24F3-87DD-F4FE47C1D3FB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C9CAB034-5126-9E82-8D8B-24A62104620D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0F1E6DBD-5DEA-56A1-DEE4-314B6994C6A2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253562BC-358F-A16E-D3A0-82940BCE16E9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4B843DAB-68F0-2597-8918-5C3D2EBACECB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F0E6B191-4CBE-3352-D927-1B056A448768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55834683-4D62-940F-CACF-34FAE0E0F282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D4477862-D03C-0F75-0CBC-512349511475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02FC2B4C-1DC8-57EB-A100-2BBF1F9D779D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58E78E49-37AA-8DF3-814A-398D052D2747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5544B9E7-AC67-2AA7-455D-0CF6A880BF4F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0C5FD2E1-29D1-DF42-1A8C-2D2183A470D6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5581BEC8-9561-62CF-E012-9E7C8C206AF7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FDB5FC73-BE7B-A049-9B55-448E9CEE31FE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EB6AF2D0-2930-CCCA-5270-8070B5EAA577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65C6AA70-EA23-9AD2-149B-EE19F7C7F26E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3CC575FE-08FB-5DEF-D19E-F2F86AFDEFE0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BD4C0CF7-0CC5-DD48-F797-02E8E3E67083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5A1398DF-68FF-79F3-9B44-165837EA3707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A458D79E-C6A2-F1EE-64EA-30D3D5F0E379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50F7820D-67AE-4E47-7B9A-B360BDE755E8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1B0247F5-0C8A-64B5-2B72-62A616A0B115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46C17955-2FA4-42F6-BAB6-B6B6BA97A9CE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B4835D45-3E88-7444-4FAB-7480D7B4C7EC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C61888E5-7421-0BBA-9EB1-B23D77DDF269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B346EAFF-9B7A-3EAB-944E-C173914E818D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F7342DC4-6AF4-4996-7C57-59B9A1B1D2F3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FE7F4A09-322D-22E4-6320-9A6BD07A87D6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1D9A56D0-D30E-99FA-5037-C6BE4B5A2526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CB3D1185-B639-673C-8841-7953AD1AA535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16577A82-839D-D33A-5F8E-1A205813390C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14298134-A300-DF6B-78A5-AFC595EA49F4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E5B791E3-F96C-3F93-BF8C-732AAEE3801F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DD0B3CA1-D511-7C3C-178D-2897DE9ABC28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A09126D0-5A01-3161-856E-BEDA66F5EBD1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BEA3E65B-2499-BAF0-0220-5F867606892C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2A1B39D-D29C-64D5-89FA-4F447D3501DD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16BD5135-038F-B179-1558-72F3DD486A0C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99719AE3-1872-8AEE-942B-972939C8DD08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62776D8A-1065-E42D-C878-25D5C26242A2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BF04D60F-4E58-F472-FC9A-9B55F30C39AD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1BD101B3-94AF-F84F-EC08-BAF31A35574D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B6B1E147-34D3-2D23-4A34-01CC213DEE4F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C16CC3E7-556C-EBFA-A4B3-C976254E9407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7650365B-2FB7-CFFD-DE63-A57098B06334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C23940FF-D641-3751-C4B7-38CA5CECA701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00745319-DC4D-3257-6104-023ADEF46B25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F209696F-A04F-DDA8-4E5A-86E4B4B9D83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FFCA3FA0-8D10-37F5-2787-4AB7153A614F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26BB2724-C3DD-FA25-07B5-299CB3FA02EF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8FA70ABA-C694-32AC-77C3-868F42C0802F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1D193BCD-7020-DC72-5BD6-E7792C13A345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32DD39B0-AF72-F5C2-0BDC-D5BA855CF5C6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6369D491-FB28-A994-CD2D-1B1EEC350F1E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3411A4D0-DED9-88F1-54D0-B97039E51C2E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0894F8F7-69B0-6B6D-6731-C2E094A535DE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70A6F64C-ACCF-6EB5-C860-651FEB202358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F688F739-73AB-3D2A-DA20-49941CC8CBD5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8B68E70F-C219-D574-01C8-7D288772452C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13F14993-A0E9-B074-5497-855CF63D0CAF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CB73F845-7F50-E1EE-E0A6-D4F7CAFC1BB8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3195E867-8249-3AB4-7769-B3FEB0757501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844421B0-F7CA-3140-7E28-5CA36FB2AA1C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66A620E9-D18D-1D8A-6D60-E6579815EDED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D989BB6D-E62D-7621-F29C-7AAA18A99ABD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3C15D35A-D255-79EE-7744-6D14D3DEA3AE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94FA74B2-5158-A166-BCE3-4E40338146DF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800F4959-F340-CB7A-7667-2DDBF34325E2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FAC03F41-6CDC-2EE4-EC95-37E8CE40A404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A7AD01A5-D5FC-6731-598C-E9B5D3540B86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212EF9B6-70F8-38C4-514B-E746986F3238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95CFF7DB-8684-578D-F04C-9FCDEF43B306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4C0C2C56-9DC1-B47A-BE10-92356BD6EF92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76D5464F-5E6F-AD25-BDAA-1F442BEDD57A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8092E50B-6BEC-A504-5251-125ACAFE9DC3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F3931EFE-AFD3-C85D-2CBC-23C47FAFC139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393FB1E5-5F90-B92E-89A4-CA6C27422281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DC6BEE04-E654-4B5E-C0FE-60BFCC818F84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0F6992DC-C60C-E1A2-56A6-9474DF1380AE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647F2187-D773-59FB-D297-B8D282A122BD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263AA477-3AFC-0F1F-43D8-51DE6AF16F69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3D0EB3B2-3D62-2123-4679-84B9E3B40F05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1E70212F-00D0-5F68-609E-D3CC6FB793AD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CDB014BE-6044-762F-62B2-3A9398BC65D4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ECD05287-4A07-0A84-7A6E-C756821CF579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32E36BE9-EFB1-656A-7A9F-895EF9CD73F6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2C8F9405-4CC1-91C8-014C-EA0D14E29823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F61DA6A6-6EA8-0BB6-49EC-5E91C58BCBF5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6C660E93-68C9-27A5-38C2-2FC9FF76FF0F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9B480D69-8E8C-EC05-E6E5-82A0C4ACE65B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3B0CE50C-6E0C-59C4-67AD-0C9CF6105008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5C47F41B-318C-26C5-E445-656E06952384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D8D43DC0-F85D-13AE-A766-9D406387B853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3B0C37B8-AD9D-55A8-B68B-020A70ABDC43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DB0AE28F-0193-0556-B74E-CA8FB0EE25C0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681AEAB6-1E02-D30E-A281-430575666B3C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2C1C9990-55B5-C7D0-BA42-4638BCFC7D5E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293EEFFB-6776-B4E7-C33D-97AB2A96D856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3810C491-04E2-E45C-FF9C-34DCCD1EDF64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693EF3A7-8AAB-93DF-178C-0A28F141DDBF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36208E10-F374-225A-3FD1-9F59884AF5B5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C6DFDBF2-8D6B-AA47-64D2-9A0A3EBA4D56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63CF6D88-29CD-4D2D-7522-08AF19D5AD17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8C38D80A-3D1F-96C5-214E-20C0C0FA62B2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262F009B-DC60-F6BF-D3C3-67C0E02CDBB2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5DDBF394-F29E-46DF-8557-362E32A92475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D90804A3-FA22-5A62-CB64-E119FA44447E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B78F4BA1-5F58-AE79-D0D9-F73C3D68172D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AF97734A-AA3F-9D46-9820-F179D4094ED0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D7E2EEF6-8D01-5A99-C0D4-13E7E20F3BF5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F28F8EB2-F34F-229D-0882-604C8E375389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B151F87A-07A2-2462-C7E8-AA1FF93279DE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7D225E35-33A3-EBDB-A7F9-EF7239D519F6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51B86E54-4C41-EB3B-840D-009624B4D53F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9D3F73EB-0881-3EE5-7D09-B78E2B568219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5BB8F311-0FAE-E6D7-B48E-5F15AFDBA850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8C93F1AD-17F0-D032-CD4A-CF871704BB9A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7" name="Групувати 6">
              <a:extLst>
                <a:ext uri="{FF2B5EF4-FFF2-40B4-BE49-F238E27FC236}">
                  <a16:creationId xmlns:a16="http://schemas.microsoft.com/office/drawing/2014/main" id="{DFCCF077-DC42-4C34-017E-6E7050614EF9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9" name="Полілінія: фігура 8">
                <a:extLst>
                  <a:ext uri="{FF2B5EF4-FFF2-40B4-BE49-F238E27FC236}">
                    <a16:creationId xmlns:a16="http://schemas.microsoft.com/office/drawing/2014/main" id="{D9F6F2E1-7A6B-D385-6ABB-0D20D3F3B614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0" name="Полілінія: фігура 9">
                <a:extLst>
                  <a:ext uri="{FF2B5EF4-FFF2-40B4-BE49-F238E27FC236}">
                    <a16:creationId xmlns:a16="http://schemas.microsoft.com/office/drawing/2014/main" id="{C0E35445-D88E-4023-7BB6-0CEBDC797E48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4C5DAA69-C000-72E8-FB7C-EE8B287E3028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2F0ED279-88AB-D7AC-E7D4-30AE5D4F163B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B9A568E2-59FF-9ADE-AB94-AC358A044722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A4B74B88-43B5-EFF2-4B0F-F2454C0D1779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598A9689-2AF4-31EE-B5B2-9318C194C659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14EED692-8463-163F-A9CF-55DC40F9517B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8BC91076-9871-DD42-3C47-D336829A7EC2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3A0B6519-341B-3ECD-0B19-B26224DD70EA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BA321460-575D-CEDA-7219-1453F98D33B4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33F60A1A-C8C4-28D2-7CB9-0B1F6362D344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B27EAB08-1F42-9E37-F2C1-AF271C10D4AD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305F0197-6E3F-3C21-7342-1AF6EC86CA1F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D9C796D9-5021-F4DB-ED35-CC84F05843DB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075899AE-11D7-8A90-13DF-5CF0FFAB1D14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79B2B250-77F1-A47F-FC0F-593704F997CE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F4AA0696-7286-F0EA-F500-1FC6EF0293D2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44819831-B860-3A5B-ADF2-BC05786269B4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B9061C0C-A4D3-FDCB-32D9-114FC8BAA976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D67D6EA7-21AD-9371-9BBB-226A5730BFF4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382C9728-0C65-C7C4-6107-9C5C25465514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45A5512D-185A-EFDD-5440-39B27C8FDDB0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ECD57D72-7CA2-5A2E-239D-443843A0032F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802CD2BF-2139-338E-FF59-7FA88C940D9D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A73CA00F-44BA-C69C-B0A9-5FF8723D687F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7CD924E4-4DCB-A210-28DD-BCE0AFDB57A4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061DE6AD-0327-951A-EB9B-B3883299BA01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AB2B455A-070F-6FCB-86FD-0190226C9E0F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D04E3CB5-E529-D504-2600-5E98AEAAD61F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67" r:id="rId4"/>
    <p:sldLayoutId id="2147483665" r:id="rId5"/>
    <p:sldLayoutId id="2147483666" r:id="rId6"/>
    <p:sldLayoutId id="2147483652" r:id="rId7"/>
    <p:sldLayoutId id="2147483664" r:id="rId8"/>
    <p:sldLayoutId id="2147483668" r:id="rId9"/>
    <p:sldLayoutId id="2147483669" r:id="rId10"/>
    <p:sldLayoutId id="2147483651" r:id="rId11"/>
    <p:sldLayoutId id="2147483660" r:id="rId12"/>
    <p:sldLayoutId id="2147483661" r:id="rId13"/>
    <p:sldLayoutId id="2147483662" r:id="rId14"/>
    <p:sldLayoutId id="2147483663" r:id="rId15"/>
    <p:sldLayoutId id="2147483654" r:id="rId16"/>
    <p:sldLayoutId id="214748365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7" y="3396889"/>
            <a:ext cx="9215437" cy="1071622"/>
          </a:xfrm>
        </p:spPr>
        <p:txBody>
          <a:bodyPr/>
          <a:lstStyle/>
          <a:p>
            <a:r>
              <a:rPr lang="uk-UA" dirty="0"/>
              <a:t>Співпраця і партнерство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4"/>
            <a:ext cx="6164302" cy="1183824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300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МОП </a:t>
            </a:r>
            <a:br>
              <a:rPr lang="en-US" sz="2400" dirty="0">
                <a:latin typeface="Arial" panose="020B0604020202020204" pitchFamily="34" charset="0"/>
              </a:rPr>
            </a:br>
            <a:r>
              <a:rPr lang="uk-UA" sz="2400" dirty="0">
                <a:latin typeface="Arial" panose="020B0604020202020204" pitchFamily="34" charset="0"/>
              </a:rPr>
              <a:t>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676456" cy="2212479"/>
            <a:chOff x="10993524" y="3770313"/>
            <a:chExt cx="676456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35586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5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altLang="en-US" dirty="0"/>
              <a:t>Мета цього модуля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9" y="2393950"/>
            <a:ext cx="8849404" cy="3482975"/>
          </a:xfrm>
        </p:spPr>
        <p:txBody>
          <a:bodyPr>
            <a:normAutofit/>
          </a:bodyPr>
          <a:lstStyle/>
          <a:p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 цьому модулі розглядається питання співпраці і партнерства </a:t>
            </a:r>
            <a:br>
              <a:rPr lang="en-US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</a:b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 питань інспекції праці на декількох рівнях: між різними міністерствами, інспекційними службами та іншими органами</a:t>
            </a:r>
            <a:endParaRPr lang="it-IT" sz="2800" b="0" dirty="0">
              <a:solidFill>
                <a:schemeClr val="tx1"/>
              </a:solidFill>
            </a:endParaRPr>
          </a:p>
          <a:p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Подано огляд добровільних ініціатив, спрямованих на заохочення додержання національних та міжнародних принципів і прав у сфері праці</a:t>
            </a:r>
            <a:endParaRPr lang="it-IT" sz="28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126021CA-C07B-4B4C-BEBC-DB3B20CD1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/>
          <a:lstStyle/>
          <a:p>
            <a:pPr eaLnBrk="1" hangingPunct="1"/>
            <a:r>
              <a:rPr lang="uk-UA" altLang="en-US" dirty="0"/>
              <a:t>Завдання</a:t>
            </a:r>
            <a:endParaRPr lang="en-US" altLang="en-US" dirty="0"/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2CBBC5BB-3405-324C-A1FD-3BD653D7C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2" y="1959429"/>
            <a:ext cx="10945060" cy="4075611"/>
          </a:xfrm>
        </p:spPr>
        <p:txBody>
          <a:bodyPr/>
          <a:lstStyle/>
          <a:p>
            <a:pPr marL="342900" lvl="0" indent="-34290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uk-UA" sz="2000" b="0" dirty="0">
                <a:solidFill>
                  <a:schemeClr val="tx1"/>
                </a:solidFill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О</a:t>
            </a: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цінити важливість співпраці й партнерства для забезпечення впливу та ефективності</a:t>
            </a:r>
            <a:endParaRPr lang="ru-UA" sz="2000" b="0" dirty="0">
              <a:solidFill>
                <a:schemeClr val="tx1"/>
              </a:solidFill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Визнати важливість співпраці з іншими урядовими органами та інспекційними службами на національному та міжнародному рівнях</a:t>
            </a:r>
            <a:endParaRPr lang="ru-UA" sz="2000" b="0" dirty="0">
              <a:solidFill>
                <a:schemeClr val="tx1"/>
              </a:solidFill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Описати різні механізми сприяння </a:t>
            </a:r>
            <a:r>
              <a:rPr lang="uk-UA" sz="20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трипартизму</a:t>
            </a: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та співпраці із соціальними партнерами на різних рівнях і пропагувати ці механізми</a:t>
            </a:r>
            <a:endParaRPr lang="ru-UA" sz="2000" b="0" dirty="0">
              <a:solidFill>
                <a:schemeClr val="tx1"/>
              </a:solidFill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Визначити важливих партнерів у системі інспекції праці</a:t>
            </a:r>
            <a:endParaRPr lang="ru-UA" sz="2000" b="0" dirty="0">
              <a:solidFill>
                <a:schemeClr val="tx1"/>
              </a:solidFill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Ознайомитися з підсумками міжнародних дебатів щодо добровільного додержання законодавства</a:t>
            </a:r>
            <a:endParaRPr lang="ru-UA" sz="2000" b="0" dirty="0">
              <a:solidFill>
                <a:schemeClr val="tx1"/>
              </a:solidFill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D130C8F-59CD-CA4D-90BB-D954B38AC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8901866-E1CD-BB40-8350-F80347CB5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dirty="0" err="1"/>
              <a:t>Зміст</a:t>
            </a:r>
            <a:endParaRPr lang="es-AR" altLang="en-US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9E460E8-4311-D44B-82A8-CEF888AF4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Співпраця із соціальними партнерами</a:t>
            </a:r>
            <a:endParaRPr lang="es-ES_tradnl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ja-JP" sz="2400" b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Співпраця між інспекціями праці</a:t>
            </a:r>
            <a:endParaRPr lang="en-US" altLang="ja-JP" sz="2400" b="0" dirty="0">
              <a:solidFill>
                <a:schemeClr val="tx1"/>
              </a:solidFill>
              <a:ea typeface="ＭＳ Ｐゴシック" panose="020B0600070205080204" pitchFamily="34" charset="-128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Співпраця з іншими зацікавленими сторонами</a:t>
            </a:r>
            <a:endParaRPr lang="en-US" altLang="zh-CN" sz="24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Добровільне </a:t>
            </a:r>
            <a:r>
              <a:rPr lang="uk-UA" altLang="zh-CN" sz="2400" b="0" dirty="0">
                <a:solidFill>
                  <a:srgbClr val="270053"/>
                </a:solidFill>
                <a:ea typeface="宋体" panose="02010600030101010101" pitchFamily="2" charset="-122"/>
              </a:rPr>
              <a:t>додержання</a:t>
            </a:r>
            <a:r>
              <a:rPr lang="uk-UA" altLang="zh-CN" sz="2400" b="0" dirty="0">
                <a:solidFill>
                  <a:schemeClr val="tx1"/>
                </a:solidFill>
                <a:ea typeface="宋体" panose="02010600030101010101" pitchFamily="2" charset="-122"/>
              </a:rPr>
              <a:t> законодавства та інші механізми</a:t>
            </a:r>
            <a:endParaRPr lang="es-AR" altLang="en-US" sz="2400" b="0"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183F9CF-B489-9545-BCC9-4952DCA0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Відсутність співпраці і кооперації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Зміна і роздрібнення ринку праці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Вимоги міжнародних трудових норм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Посилення співпраці</a:t>
            </a:r>
            <a:endParaRPr lang="fr-CH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Надання консультацій та підтримки для формування політики, вдосконалення управління ринком праці</a:t>
            </a:r>
            <a:endParaRPr lang="en-GB" altLang="en-US" sz="2200" dirty="0"/>
          </a:p>
          <a:p>
            <a:pPr lvl="1" eaLnBrk="1" hangingPunct="1"/>
            <a:endParaRPr lang="en-GB" altLang="en-US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1. </a:t>
            </a:r>
            <a:r>
              <a:rPr lang="uk-UA" altLang="zh-CN" dirty="0">
                <a:ea typeface="宋体" panose="02010600030101010101" pitchFamily="2" charset="-122"/>
              </a:rPr>
              <a:t>Вступ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4C5A0A1-08F6-ED4B-8BCB-5FF51499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pPr eaLnBrk="1" hangingPunct="1"/>
            <a:r>
              <a:rPr lang="en-US" altLang="zh-CN" sz="2400" dirty="0">
                <a:ea typeface="宋体" panose="02010600030101010101" pitchFamily="2" charset="-122"/>
              </a:rPr>
              <a:t>2. </a:t>
            </a:r>
            <a:r>
              <a:rPr lang="uk-UA" altLang="zh-CN" sz="2400" dirty="0">
                <a:ea typeface="宋体" panose="02010600030101010101" pitchFamily="2" charset="-122"/>
              </a:rPr>
              <a:t>Співпраця із соціальними партнерами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5363" name="Rectangle 5">
            <a:extLst>
              <a:ext uri="{FF2B5EF4-FFF2-40B4-BE49-F238E27FC236}">
                <a16:creationId xmlns:a16="http://schemas.microsoft.com/office/drawing/2014/main" id="{C54D65E3-F931-264E-9437-8FF86CCED6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690950"/>
            <a:ext cx="11210924" cy="3185976"/>
          </a:xfrm>
        </p:spPr>
        <p:txBody>
          <a:bodyPr/>
          <a:lstStyle/>
          <a:p>
            <a:pPr eaLnBrk="1" hangingPunct="1"/>
            <a:r>
              <a:rPr lang="uk-UA" altLang="en-US" sz="2200" dirty="0">
                <a:solidFill>
                  <a:schemeClr val="tx1"/>
                </a:solidFill>
              </a:rPr>
              <a:t>Різні засоби взаємодії у межах соціального діалогу:</a:t>
            </a:r>
            <a:endParaRPr lang="en-GB" altLang="en-US" sz="220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Обмін інформацією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Консультації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Переговори</a:t>
            </a:r>
            <a:r>
              <a:rPr lang="en-GB" altLang="en-US" sz="2200" dirty="0"/>
              <a:t> </a:t>
            </a:r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Ухвалення рішень</a:t>
            </a:r>
            <a:endParaRPr lang="en-GB" altLang="en-US" sz="2200" dirty="0"/>
          </a:p>
          <a:p>
            <a:pPr lvl="1" eaLnBrk="1" hangingPunct="1"/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B11E900-5E72-E340-B049-C71CB9FB193D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Стратегічна основа </a:t>
            </a:r>
            <a:r>
              <a:rPr lang="uk-UA" altLang="en-US" sz="2200" dirty="0" err="1"/>
              <a:t>трипартизму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28355B-14A9-564E-A7B0-4095CB4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Співпраця із соціальними партнерами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89893"/>
            <a:ext cx="11210924" cy="3482975"/>
          </a:xfrm>
        </p:spPr>
        <p:txBody>
          <a:bodyPr/>
          <a:lstStyle/>
          <a:p>
            <a:pPr eaLnBrk="1" hangingPunct="1"/>
            <a:r>
              <a:rPr lang="uk-UA" altLang="en-US" sz="2200" dirty="0">
                <a:solidFill>
                  <a:schemeClr val="tx1"/>
                </a:solidFill>
              </a:rPr>
              <a:t>Активна участь сторін у вирішенні питань, які становлять взаємний інтерес</a:t>
            </a:r>
            <a:endParaRPr lang="en-GB" altLang="en-US" sz="220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Підвищення легітимності процесу та прийнятності його результату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Полегшення завдання забезпечення застосування норм інспекторами на місцях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Стратегічна основа </a:t>
            </a:r>
            <a:r>
              <a:rPr lang="uk-UA" altLang="en-US" sz="2200" dirty="0" err="1"/>
              <a:t>трипартизму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9F64BC4-D569-7C42-93F0-8A53E360D5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Співпраця із соціальними партнерами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DA2E5B0A-1D3A-B04C-AD75-D21EAB90F284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Принципи тристоронньої співпраці в галузі інспекції праці</a:t>
            </a:r>
            <a:endParaRPr lang="it-IT" sz="2200" dirty="0"/>
          </a:p>
        </p:txBody>
      </p:sp>
      <p:sp>
        <p:nvSpPr>
          <p:cNvPr id="6" name="Segnaposto testo 9">
            <a:extLst>
              <a:ext uri="{FF2B5EF4-FFF2-40B4-BE49-F238E27FC236}">
                <a16:creationId xmlns:a16="http://schemas.microsoft.com/office/drawing/2014/main" id="{13EB4F65-83E6-3C4A-83C7-18CB758613C1}"/>
              </a:ext>
            </a:extLst>
          </p:cNvPr>
          <p:cNvSpPr txBox="1">
            <a:spLocks/>
          </p:cNvSpPr>
          <p:nvPr/>
        </p:nvSpPr>
        <p:spPr>
          <a:xfrm>
            <a:off x="6074017" y="2943024"/>
            <a:ext cx="5494590" cy="3482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89600" indent="-4896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SzPct val="120000"/>
              <a:buFontTx/>
              <a:buBlip>
                <a:blip r:embed="rId3"/>
              </a:buBlip>
              <a:defRPr sz="2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6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«…Забезпечення, у межах системи адміністрації праці, консультацій, співробітництва та переговорів…»</a:t>
            </a:r>
            <a:endParaRPr lang="en-GB" altLang="en-US" sz="2400" i="1" dirty="0"/>
          </a:p>
          <a:p>
            <a:r>
              <a:rPr lang="uk-UA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«…На націо­нальному, регіональному та місцевому рівнях, а також на рівні різних галузей економічної діяльності»</a:t>
            </a:r>
            <a:endParaRPr lang="en-US" altLang="en-US" sz="2400" i="1" dirty="0"/>
          </a:p>
          <a:p>
            <a:pPr marL="500063" indent="0">
              <a:buNone/>
            </a:pPr>
            <a:r>
              <a:rPr lang="uk-UA" altLang="en-US" sz="2000" dirty="0"/>
              <a:t>Конвенція </a:t>
            </a:r>
            <a:r>
              <a:rPr lang="uk-UA" altLang="en-US" sz="2000" dirty="0" err="1"/>
              <a:t>МОП</a:t>
            </a:r>
            <a:r>
              <a:rPr lang="uk-UA" altLang="en-US" sz="2000" dirty="0"/>
              <a:t> про адміністрацію праці (№ 150)</a:t>
            </a:r>
            <a:endParaRPr lang="en-US" altLang="en-US" sz="2000" dirty="0"/>
          </a:p>
        </p:txBody>
      </p:sp>
      <p:sp>
        <p:nvSpPr>
          <p:cNvPr id="9" name="Segnaposto testo 9">
            <a:extLst>
              <a:ext uri="{FF2B5EF4-FFF2-40B4-BE49-F238E27FC236}">
                <a16:creationId xmlns:a16="http://schemas.microsoft.com/office/drawing/2014/main" id="{C0C67846-FCC8-8641-99EC-AF0770C93E08}"/>
              </a:ext>
            </a:extLst>
          </p:cNvPr>
          <p:cNvSpPr txBox="1">
            <a:spLocks/>
          </p:cNvSpPr>
          <p:nvPr/>
        </p:nvSpPr>
        <p:spPr>
          <a:xfrm>
            <a:off x="490537" y="2943024"/>
            <a:ext cx="5131786" cy="3482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89600" indent="-4896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SzPct val="120000"/>
              <a:buFontTx/>
              <a:buBlip>
                <a:blip r:embed="rId3"/>
              </a:buBlip>
              <a:defRPr sz="2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6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i="1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«Компетентний орган влади вживає відповідних заходів для того, щоб сприяти… співпраці між представниками інспекції праці та роботодавцями і працівниками або їхніми організаціями»</a:t>
            </a:r>
            <a:endParaRPr lang="en-US" altLang="en-US" sz="2400" i="1" dirty="0"/>
          </a:p>
          <a:p>
            <a:pPr marL="500063" indent="0">
              <a:buNone/>
            </a:pPr>
            <a:r>
              <a:rPr lang="uk-UA" altLang="en-US" sz="2000" dirty="0"/>
              <a:t>Конвенція </a:t>
            </a:r>
            <a:r>
              <a:rPr lang="uk-UA" altLang="en-US" sz="2000" dirty="0" err="1"/>
              <a:t>МОП</a:t>
            </a:r>
            <a:r>
              <a:rPr lang="uk-UA" altLang="en-US" sz="2000" dirty="0"/>
              <a:t> про інспекцію праці (№ 81)</a:t>
            </a:r>
            <a:endParaRPr lang="en-US" altLang="en-US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DCB3BC8-66A8-D149-99FB-AE9FBB34A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CB559C-2DBD-854F-AD3D-93C62A1DC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01102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Співпраця із соціальними партнерами</a:t>
            </a:r>
            <a:endParaRPr lang="en-GB" altLang="en-US" sz="2200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A98A746-9D63-FA4C-B2A0-71CB8409B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34194"/>
            <a:ext cx="11210924" cy="3500846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 err="1"/>
              <a:t>Макрополітичний</a:t>
            </a:r>
            <a:r>
              <a:rPr lang="uk-UA" altLang="en-US" sz="2000" dirty="0"/>
              <a:t> рівень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Наднаціональний рівень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Галузевий та місцевий рівні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Рівень підприємства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Співпраця з роботодавцями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Співпраця з працівниками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  <a:p>
            <a:pPr algn="just" eaLnBrk="1" hangingPunct="1">
              <a:spcBef>
                <a:spcPts val="600"/>
              </a:spcBef>
            </a:pPr>
            <a:endParaRPr lang="en-GB" altLang="en-US" sz="1600" i="1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2DFA3659-2F8E-0C4B-B5C6-8764CD183D7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870210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Співпраця із соціальними партнерами на різних рівнях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228660B-8FB4-4548-B9DE-F00C9F7B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6B1D7A0-A5E8-EC40-880B-6CD916CABD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53354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Співпраця із соціальними партнерами</a:t>
            </a:r>
            <a:endParaRPr lang="en-GB" altLang="en-US" sz="2200" dirty="0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05FA2AC-C01A-7B48-8D95-611BF1C942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9727" y="2521131"/>
            <a:ext cx="11210924" cy="3853543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uk-UA" altLang="en-US" sz="2000" dirty="0">
                <a:solidFill>
                  <a:schemeClr val="tx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Тристоронні органи</a:t>
            </a:r>
            <a:endParaRPr lang="en-US" altLang="en-US" sz="2000" dirty="0">
              <a:solidFill>
                <a:schemeClr val="tx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Формування політики</a:t>
            </a:r>
            <a:endParaRPr lang="en-US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Нагляд за роботою інспекції</a:t>
            </a:r>
            <a:endParaRPr lang="en-US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Моніторинг реалізації політики, оцінювання результатів</a:t>
            </a:r>
            <a:endParaRPr lang="en-US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Розподіл ресурсів</a:t>
            </a:r>
            <a:endParaRPr lang="en-US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Узяття на себе відповідальності за управління інспекційною службою</a:t>
            </a:r>
            <a:endParaRPr lang="en-US" altLang="en-US" sz="2000" dirty="0"/>
          </a:p>
          <a:p>
            <a:pPr eaLnBrk="1" hangingPunct="1">
              <a:spcBef>
                <a:spcPts val="600"/>
              </a:spcBef>
            </a:pPr>
            <a:r>
              <a:rPr lang="uk-UA" altLang="en-US" sz="2000" dirty="0">
                <a:solidFill>
                  <a:schemeClr val="tx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Угоди про співпрацю</a:t>
            </a:r>
            <a:endParaRPr lang="en-GB" altLang="en-US" sz="2000" dirty="0">
              <a:solidFill>
                <a:schemeClr val="tx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Міжвідомча співпраця із соціальними партнерами на додаток до формальних органів</a:t>
            </a:r>
            <a:endParaRPr lang="en-US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9FCE0AB0-7251-704A-A996-7C67A0E1228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53090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Співпраця із соціальними партнерами на </a:t>
            </a:r>
            <a:r>
              <a:rPr lang="uk-UA" altLang="en-US" sz="2200" dirty="0" err="1"/>
              <a:t>макрополітичному</a:t>
            </a:r>
            <a:r>
              <a:rPr lang="uk-UA" altLang="en-US" sz="2200" dirty="0"/>
              <a:t> рівні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2A0EB7B-D06F-F044-AC0F-AFD7B0510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7D8014B-C908-354F-9F4E-3DCDE895A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40291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Співпраця із соціальними партнерами</a:t>
            </a:r>
            <a:endParaRPr lang="en-GB" altLang="en-US" sz="2200" dirty="0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8D9173EA-334B-D74B-8EF0-3AC9740B8F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717074"/>
            <a:ext cx="10102883" cy="1724297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Співпраця в межах регіональної і субрегіональної економічної, торговельної і соціальної інтеграції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Зразок: Європейський Союз (зокрема у сфері безпеки та здоров’я на роботі)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848BAE5C-96A6-1F41-ABE9-ECD3480E68E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102884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Співпраця із соціальними партнерами на наднаціональному рівні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52AB026-A27F-7747-9A66-6DB055DFA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B17FCAD-9F5F-0C4D-8C21-55753DB15D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218914"/>
            <a:ext cx="11210924" cy="353354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Співпраця із соціальними партнерами</a:t>
            </a:r>
            <a:endParaRPr lang="en-GB" altLang="en-US" sz="2200" dirty="0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79138B38-A851-B84E-B7EE-30945880DF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602957"/>
            <a:ext cx="9857111" cy="1558802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Передбачені законом тристоронні органи, відповідальні за охорону праці, </a:t>
            </a:r>
            <a:br>
              <a:rPr lang="en-US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</a:b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 регіональному та галузевому рівнях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Тлумачення законодавства щодо процесів або заходів у цій галузі або секторі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Широке коло тем, зокрема:</a:t>
            </a:r>
            <a:endParaRPr lang="en-GB" altLang="en-US" sz="2000" dirty="0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9219D878-0C5A-A14B-B048-E15310D92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4515" y="4202043"/>
            <a:ext cx="5395751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Aft>
                <a:spcPct val="30000"/>
              </a:spcAft>
              <a:buClr>
                <a:srgbClr val="FF6600"/>
              </a:buClr>
              <a:buFont typeface="Wingdings" pitchFamily="2" charset="2"/>
              <a:buChar char="n"/>
              <a:defRPr sz="3200">
                <a:solidFill>
                  <a:schemeClr val="bg1"/>
                </a:solidFill>
                <a:latin typeface="Microsoft Sans Serif" panose="020B0604020202020204" pitchFamily="34" charset="0"/>
              </a:defRPr>
            </a:lvl1pPr>
            <a:lvl2pPr>
              <a:spcAft>
                <a:spcPct val="20000"/>
              </a:spcAft>
              <a:buClr>
                <a:srgbClr val="FF6600"/>
              </a:buClr>
              <a:buFont typeface="Wingdings" pitchFamily="2" charset="2"/>
              <a:buChar char="ü"/>
              <a:defRPr sz="2800">
                <a:solidFill>
                  <a:schemeClr val="bg1"/>
                </a:solidFill>
                <a:latin typeface="Microsoft Sans Serif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Microsoft Sans Serif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9pPr>
          </a:lstStyle>
          <a:p>
            <a:pPr marL="492125" lvl="2" indent="-24130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>
                <a:solidFill>
                  <a:schemeClr val="tx1"/>
                </a:solidFill>
                <a:latin typeface="+mn-lt"/>
              </a:rPr>
              <a:t>небезпеки на роботі</a:t>
            </a:r>
            <a:endParaRPr lang="en-GB" altLang="en-US" sz="2000" dirty="0">
              <a:solidFill>
                <a:schemeClr val="tx1"/>
              </a:solidFill>
              <a:latin typeface="+mn-lt"/>
            </a:endParaRPr>
          </a:p>
          <a:p>
            <a:pPr marL="492125" lvl="2" indent="-24130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>
                <a:solidFill>
                  <a:schemeClr val="tx1"/>
                </a:solidFill>
                <a:latin typeface="+mn-lt"/>
              </a:rPr>
              <a:t>питання соціально-трудових відносин</a:t>
            </a:r>
            <a:endParaRPr lang="en-GB" altLang="en-US" sz="2000" dirty="0">
              <a:solidFill>
                <a:schemeClr val="tx1"/>
              </a:solidFill>
              <a:latin typeface="+mn-lt"/>
            </a:endParaRPr>
          </a:p>
          <a:p>
            <a:pPr marL="492125" lvl="2" indent="-24130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>
                <a:solidFill>
                  <a:schemeClr val="tx1"/>
                </a:solidFill>
                <a:latin typeface="+mn-lt"/>
              </a:rPr>
              <a:t>професійна підготовка</a:t>
            </a:r>
            <a:endParaRPr lang="en-US" altLang="en-US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9C7C5D34-4D06-9645-B4FE-AE46E75E3F79}"/>
              </a:ext>
            </a:extLst>
          </p:cNvPr>
          <p:cNvSpPr txBox="1">
            <a:spLocks/>
          </p:cNvSpPr>
          <p:nvPr/>
        </p:nvSpPr>
        <p:spPr>
          <a:xfrm>
            <a:off x="490538" y="1661971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Співпраця із соціальними партнерами на галузевому та місцевому рівнях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84CEDD9-81B8-6F48-AD4B-5685DEA76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48D3155-DC9F-54B7-B57B-06B14A885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055" y="4202042"/>
            <a:ext cx="4895461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Aft>
                <a:spcPct val="30000"/>
              </a:spcAft>
              <a:buClr>
                <a:srgbClr val="FF6600"/>
              </a:buClr>
              <a:buFont typeface="Wingdings" pitchFamily="2" charset="2"/>
              <a:buChar char="n"/>
              <a:defRPr sz="3200">
                <a:solidFill>
                  <a:schemeClr val="bg1"/>
                </a:solidFill>
                <a:latin typeface="Microsoft Sans Serif" panose="020B0604020202020204" pitchFamily="34" charset="0"/>
              </a:defRPr>
            </a:lvl1pPr>
            <a:lvl2pPr>
              <a:spcAft>
                <a:spcPct val="20000"/>
              </a:spcAft>
              <a:buClr>
                <a:srgbClr val="FF6600"/>
              </a:buClr>
              <a:buFont typeface="Wingdings" pitchFamily="2" charset="2"/>
              <a:buChar char="ü"/>
              <a:defRPr sz="2800">
                <a:solidFill>
                  <a:schemeClr val="bg1"/>
                </a:solidFill>
                <a:latin typeface="Microsoft Sans Serif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Microsoft Sans Serif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9pPr>
          </a:lstStyle>
          <a:p>
            <a:pPr marL="492125" lvl="2" indent="-24130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>
                <a:solidFill>
                  <a:schemeClr val="tx1"/>
                </a:solidFill>
                <a:latin typeface="+mn-lt"/>
              </a:rPr>
              <a:t>законодавство про охорону праці</a:t>
            </a:r>
            <a:endParaRPr lang="en-GB" altLang="en-US" sz="2000" dirty="0">
              <a:solidFill>
                <a:schemeClr val="tx1"/>
              </a:solidFill>
              <a:latin typeface="+mn-lt"/>
            </a:endParaRPr>
          </a:p>
          <a:p>
            <a:pPr marL="492125" lvl="2" indent="-24130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>
                <a:solidFill>
                  <a:schemeClr val="tx1"/>
                </a:solidFill>
                <a:latin typeface="+mn-lt"/>
              </a:rPr>
              <a:t>політика в галузі заробітної плати</a:t>
            </a:r>
            <a:endParaRPr lang="en-GB" altLang="en-US" sz="2000" dirty="0">
              <a:solidFill>
                <a:schemeClr val="tx1"/>
              </a:solidFill>
              <a:latin typeface="+mn-lt"/>
            </a:endParaRPr>
          </a:p>
          <a:p>
            <a:pPr marL="492125" lvl="2" indent="-24130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>
                <a:solidFill>
                  <a:schemeClr val="tx1"/>
                </a:solidFill>
                <a:latin typeface="+mn-lt"/>
              </a:rPr>
              <a:t>безпека та здоров’я </a:t>
            </a:r>
            <a:endParaRPr lang="en-GB" altLang="en-US" sz="20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349D8FC-F72D-1F47-97E3-F764398EB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40291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Співпраця із соціальними партнерами</a:t>
            </a:r>
            <a:endParaRPr lang="en-GB" altLang="en-US" sz="2200" dirty="0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05660E3-6ECD-3F43-BEE5-2936B04D49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99509"/>
            <a:ext cx="11210924" cy="3277416"/>
          </a:xfrm>
        </p:spPr>
        <p:txBody>
          <a:bodyPr/>
          <a:lstStyle/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Спільні комітети на підприємстві</a:t>
            </a:r>
            <a:endParaRPr lang="en-GB" altLang="en-US" sz="20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Делегати з питань безпеки, обрані працівниками на підприємствах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52380FA4-5F9B-9F48-B3C5-117937A2FFB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Співпраця із соціальними партнерами на рівні підприємства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45D24C8-D89B-8047-85F2-78D744B2F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DBE0B0A1-B821-DF4B-AF5B-1DEDD30E5B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Співпраця із соціальними партнерами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65CFECF1-393A-E949-A871-D80887404F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4885510"/>
            <a:ext cx="12192000" cy="1489164"/>
          </a:xfrm>
        </p:spPr>
        <p:txBody>
          <a:bodyPr/>
          <a:lstStyle/>
          <a:p>
            <a:pPr algn="ctr" eaLnBrk="1" hangingPunct="1">
              <a:spcBef>
                <a:spcPts val="600"/>
              </a:spcBef>
            </a:pPr>
            <a:r>
              <a:rPr lang="uk-UA" altLang="en-US" sz="2000" b="0" dirty="0">
                <a:solidFill>
                  <a:schemeClr val="tx1"/>
                </a:solidFill>
              </a:rPr>
              <a:t>Покращення і гарантування умов праці та робочого середовища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600"/>
              </a:spcBef>
            </a:pPr>
            <a:r>
              <a:rPr lang="uk-UA" altLang="en-US" sz="2000" b="0" dirty="0">
                <a:solidFill>
                  <a:schemeClr val="tx1"/>
                </a:solidFill>
              </a:rPr>
              <a:t>Перевищення встановлених законом мінімальних стандартів захисту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600"/>
              </a:spcBef>
            </a:pPr>
            <a:r>
              <a:rPr lang="uk-UA" altLang="en-US" sz="2000" b="0" dirty="0">
                <a:solidFill>
                  <a:schemeClr val="tx1"/>
                </a:solidFill>
              </a:rPr>
              <a:t>Заохочення ширших консультацій та дискусій з працівниками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600"/>
              </a:spcBef>
            </a:pPr>
            <a:endParaRPr lang="en-GB" altLang="en-US" sz="2000" b="0" dirty="0">
              <a:solidFill>
                <a:schemeClr val="tx1"/>
              </a:solidFill>
            </a:endParaRPr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DD3CC2AA-4457-2143-B998-68920E878D8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200" dirty="0">
                <a:ea typeface="宋体" panose="02010600030101010101" pitchFamily="2" charset="-122"/>
              </a:rPr>
              <a:t>Співпраця з роботодавцями</a:t>
            </a:r>
            <a:endParaRPr lang="it-IT" sz="220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02E8906-99EC-A64C-A69A-9EF8DD7F1802}"/>
              </a:ext>
            </a:extLst>
          </p:cNvPr>
          <p:cNvSpPr/>
          <p:nvPr/>
        </p:nvSpPr>
        <p:spPr>
          <a:xfrm>
            <a:off x="1663054" y="2634209"/>
            <a:ext cx="8843489" cy="543485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ct val="0"/>
              </a:spcAft>
            </a:pPr>
            <a:r>
              <a:rPr lang="uk-UA" altLang="en-US" sz="2000" dirty="0">
                <a:solidFill>
                  <a:schemeClr val="tx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Послуги, надавані інспекцією праці роботодавцям</a:t>
            </a:r>
            <a:endParaRPr lang="en-GB" altLang="en-US" sz="2000" dirty="0">
              <a:solidFill>
                <a:schemeClr val="tx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12189B6-90DC-3D46-9A84-AB5621056499}"/>
              </a:ext>
            </a:extLst>
          </p:cNvPr>
          <p:cNvSpPr/>
          <p:nvPr/>
        </p:nvSpPr>
        <p:spPr>
          <a:xfrm>
            <a:off x="1663054" y="3298062"/>
            <a:ext cx="4320000" cy="5424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en-US" sz="2000" dirty="0">
                <a:ea typeface="宋体" panose="02010600030101010101" pitchFamily="2" charset="-122"/>
                <a:cs typeface="Arial" panose="020B0604020202020204" pitchFamily="34" charset="0"/>
              </a:rPr>
              <a:t>Консультації та інформація</a:t>
            </a:r>
            <a:endParaRPr lang="it-IT" altLang="en-US" sz="2000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riangolo 7">
            <a:extLst>
              <a:ext uri="{FF2B5EF4-FFF2-40B4-BE49-F238E27FC236}">
                <a16:creationId xmlns:a16="http://schemas.microsoft.com/office/drawing/2014/main" id="{9FDA035D-E2DC-4C49-8FD1-47901CEE19B0}"/>
              </a:ext>
            </a:extLst>
          </p:cNvPr>
          <p:cNvSpPr/>
          <p:nvPr/>
        </p:nvSpPr>
        <p:spPr>
          <a:xfrm rot="10800000">
            <a:off x="5553301" y="4030180"/>
            <a:ext cx="1085397" cy="77641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18947D5-6F42-E04E-9AAD-0B98002B704E}"/>
              </a:ext>
            </a:extLst>
          </p:cNvPr>
          <p:cNvSpPr/>
          <p:nvPr/>
        </p:nvSpPr>
        <p:spPr>
          <a:xfrm>
            <a:off x="6186543" y="3298062"/>
            <a:ext cx="4320000" cy="5424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en-US" sz="2000" dirty="0">
                <a:ea typeface="宋体" panose="02010600030101010101" pitchFamily="2" charset="-122"/>
                <a:cs typeface="Arial" panose="020B0604020202020204" pitchFamily="34" charset="0"/>
              </a:rPr>
              <a:t>Навчання</a:t>
            </a:r>
            <a:endParaRPr lang="it-IT" altLang="en-US" sz="2000" dirty="0"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216C09C-2420-9D48-A49F-E4047E01B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14</a:t>
            </a:fld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8D1D7C5-1EBC-0D42-9C20-D70ED055D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40291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Співпраця із соціальними партнерами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145DCAB7-C8F1-574B-9C10-587B377147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629081"/>
            <a:ext cx="11210924" cy="3482975"/>
          </a:xfrm>
        </p:spPr>
        <p:txBody>
          <a:bodyPr/>
          <a:lstStyle/>
          <a:p>
            <a:pPr eaLnBrk="1" hangingPunct="1"/>
            <a:r>
              <a:rPr lang="uk-UA" altLang="en-US" sz="2400" dirty="0">
                <a:solidFill>
                  <a:schemeClr val="tx1"/>
                </a:solidFill>
              </a:rPr>
              <a:t>Співпраця через:</a:t>
            </a:r>
            <a:endParaRPr lang="en-GB" altLang="en-US" sz="24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профспілкові організації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 представниками працівників, які входять до складу трудових рад і комітетів з охорони праці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профспілковими уповноваженими та представниками з питань безпеки</a:t>
            </a:r>
            <a:endParaRPr lang="en-GB" altLang="en-US" sz="2800" dirty="0"/>
          </a:p>
          <a:p>
            <a:pPr eaLnBrk="1" hangingPunct="1"/>
            <a:r>
              <a:rPr lang="uk-UA" altLang="en-US" sz="2400" dirty="0">
                <a:solidFill>
                  <a:schemeClr val="tx1"/>
                </a:solidFill>
              </a:rPr>
              <a:t>Працівники-інспектори</a:t>
            </a:r>
            <a:endParaRPr lang="en-GB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0A1C27D0-5777-0540-A7FF-0D939AB3B989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>
                <a:ea typeface="宋体" panose="02010600030101010101" pitchFamily="2" charset="-122"/>
              </a:rPr>
              <a:t>Співпраця з працівниками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2EE39F0-CADA-5D4B-A52F-DA6C66352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15</a:t>
            </a:fld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A1DCEF9-200F-9042-80B8-F1C6D193B8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40291"/>
          </a:xfrm>
        </p:spPr>
        <p:txBody>
          <a:bodyPr/>
          <a:lstStyle/>
          <a:p>
            <a:pPr marL="495300" indent="-495300"/>
            <a:r>
              <a:rPr lang="en-US" altLang="ja-JP" sz="2400" dirty="0">
                <a:ea typeface="ＭＳ Ｐゴシック" panose="020B0600070205080204" pitchFamily="34" charset="-128"/>
              </a:rPr>
              <a:t>3. </a:t>
            </a:r>
            <a:r>
              <a:rPr lang="uk-UA" altLang="ja-JP" sz="2400" dirty="0">
                <a:ea typeface="ＭＳ Ｐゴシック" panose="020B0600070205080204" pitchFamily="34" charset="-128"/>
              </a:rPr>
              <a:t>Співпраця між інспекціями праці</a:t>
            </a:r>
            <a:br>
              <a:rPr lang="en-US" altLang="ja-JP" sz="2400" dirty="0">
                <a:ea typeface="ＭＳ Ｐゴシック" panose="020B0600070205080204" pitchFamily="34" charset="-128"/>
              </a:rPr>
            </a:br>
            <a:endParaRPr lang="en-GB" altLang="en-US" sz="2200" dirty="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77BD4CA-1B27-6545-8789-70E2CE0ECB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73383"/>
            <a:ext cx="11210924" cy="3303542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Міністерства</a:t>
            </a:r>
            <a:endParaRPr lang="it-IT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Відомства</a:t>
            </a:r>
            <a:endParaRPr lang="it-IT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Галузі</a:t>
            </a:r>
            <a:endParaRPr lang="it-IT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Географічне</a:t>
            </a:r>
            <a:endParaRPr lang="it-IT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Відсутність централізованої координації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836E004C-4860-3E45-AD8A-F2D9A22DBE11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Співпраця і партнерство на національному рівні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A90C0EB-6D55-0F40-A47E-755E004A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16</a:t>
            </a:fld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D81E82C-98D8-424E-8F1C-E258A6837D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53354"/>
          </a:xfrm>
        </p:spPr>
        <p:txBody>
          <a:bodyPr/>
          <a:lstStyle/>
          <a:p>
            <a:pPr marL="495300" indent="-495300"/>
            <a:r>
              <a:rPr lang="en-US" altLang="ja-JP" dirty="0">
                <a:ea typeface="ＭＳ Ｐゴシック" panose="020B0600070205080204" pitchFamily="34" charset="-128"/>
              </a:rPr>
              <a:t>3. </a:t>
            </a:r>
            <a:r>
              <a:rPr lang="uk-UA" altLang="ja-JP" dirty="0">
                <a:ea typeface="ＭＳ Ｐゴシック" panose="020B0600070205080204" pitchFamily="34" charset="-128"/>
              </a:rPr>
              <a:t>Співпраця між інспекціями праці</a:t>
            </a:r>
            <a:br>
              <a:rPr lang="en-US" altLang="ja-JP" dirty="0">
                <a:ea typeface="ＭＳ Ｐゴシック" panose="020B0600070205080204" pitchFamily="34" charset="-128"/>
              </a:rPr>
            </a:br>
            <a:endParaRPr lang="en-GB" altLang="en-US" sz="2200" dirty="0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538CBB8-966B-A54A-9723-24CF9F6A21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0" y="2589893"/>
            <a:ext cx="10105306" cy="3288393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Декілька міжнародних організацій підтримують національні служби інспекції праці та заохочують підвищення професіоналізму самих інспекторів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Приклади</a:t>
            </a:r>
            <a:r>
              <a:rPr lang="en-GB" altLang="en-US" sz="2000" dirty="0"/>
              <a:t>:</a:t>
            </a:r>
          </a:p>
          <a:p>
            <a:pPr marL="594900" lvl="2" indent="-342900">
              <a:buFont typeface="Wingdings" pitchFamily="2" charset="2"/>
              <a:buChar char="§"/>
            </a:pPr>
            <a:r>
              <a:rPr lang="uk-UA" altLang="en-US" sz="2000" dirty="0"/>
              <a:t>Міжнародна асоціація інспекції праці (</a:t>
            </a:r>
            <a:r>
              <a:rPr lang="uk-UA" altLang="en-US" sz="2000" dirty="0" err="1"/>
              <a:t>МАІП</a:t>
            </a:r>
            <a:r>
              <a:rPr lang="uk-UA" altLang="en-US" sz="2000" dirty="0"/>
              <a:t>)</a:t>
            </a:r>
            <a:r>
              <a:rPr lang="en-US" altLang="en-US" sz="2000" dirty="0"/>
              <a:t> </a:t>
            </a:r>
          </a:p>
          <a:p>
            <a:pPr marL="594900" lvl="2" indent="-342900"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Регіональні асоціації та мережі служб інспекції праці</a:t>
            </a:r>
            <a:r>
              <a:rPr lang="en-US" altLang="en-US" sz="2000" dirty="0"/>
              <a:t> </a:t>
            </a:r>
          </a:p>
          <a:p>
            <a:pPr marL="594900" lvl="2" indent="-342900"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Мережі розбудови спроможності в галузі інспекції праці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892BD3D-59FB-6649-8B4B-3B459BAB13FE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Міжнародна співпраця і партнерство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341167-F5E6-BC48-B7A2-8B97B604B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17</a:t>
            </a:fld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A545DBB5-883A-BA4F-81A2-246766B0D8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95300" indent="-495300"/>
            <a:r>
              <a:rPr lang="en-US" altLang="zh-CN" sz="2000" dirty="0">
                <a:ea typeface="宋体" panose="02010600030101010101" pitchFamily="2" charset="-122"/>
              </a:rPr>
              <a:t>4. </a:t>
            </a:r>
            <a:r>
              <a:rPr lang="uk-UA" altLang="zh-CN" sz="2000" dirty="0">
                <a:ea typeface="宋体" panose="02010600030101010101" pitchFamily="2" charset="-122"/>
              </a:rPr>
              <a:t>Співпраця з іншими зацікавленими сторонами</a:t>
            </a:r>
            <a:br>
              <a:rPr lang="en-US" altLang="zh-CN" sz="2000" dirty="0">
                <a:ea typeface="宋体" panose="02010600030101010101" pitchFamily="2" charset="-122"/>
              </a:rPr>
            </a:br>
            <a:endParaRPr lang="en-GB" altLang="en-US" sz="2200" dirty="0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BBB79A9E-9AE4-6E4B-9008-E8249E79C5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011680"/>
            <a:ext cx="11210924" cy="4180114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000" dirty="0"/>
              <a:t> </a:t>
            </a:r>
            <a:r>
              <a:rPr lang="uk-UA" altLang="en-US" sz="2000" dirty="0"/>
              <a:t>Установи соціального забезпечення і соціального страхування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 Поліція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000" dirty="0"/>
              <a:t> </a:t>
            </a:r>
            <a:r>
              <a:rPr lang="uk-UA" altLang="en-US" sz="2000" dirty="0"/>
              <a:t>Судові органи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000" dirty="0"/>
              <a:t> </a:t>
            </a:r>
            <a:r>
              <a:rPr lang="uk-UA" altLang="en-US" sz="2000" dirty="0"/>
              <a:t>Податкові органи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000" dirty="0"/>
              <a:t> </a:t>
            </a:r>
            <a:r>
              <a:rPr lang="uk-UA" altLang="en-US" sz="2000" dirty="0"/>
              <a:t>Національні механізми захисту прав людини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000" dirty="0"/>
              <a:t> </a:t>
            </a:r>
            <a:r>
              <a:rPr lang="uk-UA" altLang="en-US" sz="2000" dirty="0"/>
              <a:t>Імміграційні органи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000" dirty="0"/>
              <a:t> </a:t>
            </a:r>
            <a:r>
              <a:rPr lang="uk-UA" altLang="en-US" sz="2000" dirty="0"/>
              <a:t>Науково-дослідні інститути та університети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000" dirty="0"/>
              <a:t> </a:t>
            </a:r>
            <a:r>
              <a:rPr lang="uk-UA" altLang="en-US" sz="2000" dirty="0"/>
              <a:t>Професійні установи/об’єднання та неурядові організації (НУО)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000" dirty="0"/>
              <a:t> </a:t>
            </a:r>
            <a:r>
              <a:rPr lang="uk-UA" altLang="en-US" sz="2000" dirty="0"/>
              <a:t>Засоби масової інформації</a:t>
            </a:r>
            <a:endParaRPr lang="en-GB" altLang="en-US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2057EC-046B-2244-BCB1-35366BB34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18</a:t>
            </a:fld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7F130BE-39AD-F14B-93F8-C295BAD6EF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53354"/>
          </a:xfrm>
        </p:spPr>
        <p:txBody>
          <a:bodyPr/>
          <a:lstStyle/>
          <a:p>
            <a:pPr marL="495300" indent="-495300"/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Добровільне додержання законодавства та інші механізми</a:t>
            </a:r>
            <a:br>
              <a:rPr lang="en-US" altLang="zh-CN" dirty="0">
                <a:ea typeface="宋体" panose="02010600030101010101" pitchFamily="2" charset="-122"/>
              </a:rPr>
            </a:br>
            <a:endParaRPr lang="en-GB" altLang="en-US" dirty="0"/>
          </a:p>
        </p:txBody>
      </p:sp>
      <p:sp>
        <p:nvSpPr>
          <p:cNvPr id="4" name="Segnaposto testo 9">
            <a:extLst>
              <a:ext uri="{FF2B5EF4-FFF2-40B4-BE49-F238E27FC236}">
                <a16:creationId xmlns:a16="http://schemas.microsoft.com/office/drawing/2014/main" id="{AE2D742C-8F46-D043-8AA6-854D3164FA64}"/>
              </a:ext>
            </a:extLst>
          </p:cNvPr>
          <p:cNvSpPr txBox="1">
            <a:spLocks/>
          </p:cNvSpPr>
          <p:nvPr/>
        </p:nvSpPr>
        <p:spPr>
          <a:xfrm>
            <a:off x="518888" y="2877277"/>
            <a:ext cx="11210924" cy="3482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89600" indent="-4896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SzPct val="120000"/>
              <a:buFontTx/>
              <a:buBlip>
                <a:blip r:embed="rId3"/>
              </a:buBlip>
              <a:defRPr sz="2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6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Міжнародна організація праці (</a:t>
            </a:r>
            <a:r>
              <a:rPr lang="uk-UA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МОП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) нещодавно визначила </a:t>
            </a:r>
            <a:r>
              <a:rPr lang="uk-UA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КСВ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як</a:t>
            </a:r>
            <a:endParaRPr lang="en-US" altLang="en-US" sz="2000" i="1" dirty="0"/>
          </a:p>
          <a:p>
            <a:r>
              <a:rPr lang="uk-UA" sz="2000" i="1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«…спосіб, у який підприємства враховують вплив своєї діяльності на суспільство та затверджують відповідні принципи та цінності як у власних внутрішніх методах і процесах, так і у своїй взаємодії з іншими суб’єктами. КСВ – це добровільна ініціатива самих підприємств, що стосується заходів, які вважаються такими, що виходять за межі самого лише додержання законодавства»</a:t>
            </a:r>
            <a:endParaRPr lang="en-US" altLang="en-US" sz="2000" i="1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7D8FFBE-16EB-AE44-8AF9-029349AA9AA1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Корпоративна соціальна відповідальність (</a:t>
            </a:r>
            <a:r>
              <a:rPr lang="uk-UA" altLang="en-US" sz="2200" dirty="0" err="1"/>
              <a:t>КСВ</a:t>
            </a:r>
            <a:r>
              <a:rPr lang="uk-UA" altLang="en-US" sz="2200" dirty="0"/>
              <a:t>) – визначення 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C63A438-19EE-8842-8652-5CCC2F58A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19</a:t>
            </a:fld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AEE745B4-4544-3B44-8725-E74E637D8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40291"/>
          </a:xfrm>
        </p:spPr>
        <p:txBody>
          <a:bodyPr/>
          <a:lstStyle/>
          <a:p>
            <a:pPr marL="495300" indent="-495300"/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Добровільне додержання законодавства та інші механізми</a:t>
            </a:r>
            <a:br>
              <a:rPr lang="en-US" altLang="zh-CN" dirty="0">
                <a:ea typeface="宋体" panose="02010600030101010101" pitchFamily="2" charset="-122"/>
              </a:rPr>
            </a:br>
            <a:endParaRPr lang="en-GB" altLang="en-US" dirty="0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C6348A6-EEAC-5148-AE3E-804BC51A26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6663" y="2524578"/>
            <a:ext cx="11174594" cy="3902347"/>
          </a:xfrm>
        </p:spPr>
        <p:txBody>
          <a:bodyPr/>
          <a:lstStyle/>
          <a:p>
            <a:pPr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uk-UA" altLang="en-US" sz="2200" dirty="0">
                <a:solidFill>
                  <a:schemeClr val="tx1"/>
                </a:solidFill>
              </a:rPr>
              <a:t>Права людини</a:t>
            </a:r>
            <a:endParaRPr lang="en-GB" altLang="en-US" sz="22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Підтримувати та поважати захист проголошених на міжнародному рівні прав людини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Забезпечити непричетність компаній до порушень прав людини</a:t>
            </a:r>
            <a:endParaRPr lang="en-GB" altLang="en-US" sz="2400" dirty="0"/>
          </a:p>
          <a:p>
            <a:pPr eaLnBrk="1" hangingPunct="1">
              <a:spcBef>
                <a:spcPts val="600"/>
              </a:spcBef>
              <a:buFont typeface="Wingdings" pitchFamily="2" charset="2"/>
              <a:buNone/>
            </a:pPr>
            <a:r>
              <a:rPr lang="uk-UA" altLang="en-US" sz="2200" dirty="0">
                <a:solidFill>
                  <a:schemeClr val="tx1"/>
                </a:solidFill>
              </a:rPr>
              <a:t>Праця</a:t>
            </a:r>
            <a:endParaRPr lang="en-GB" altLang="en-US" sz="2200" b="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Підтримувати свободу асоціації та реальне визнання права на ведення колективних переговорів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Виступати за ліквідацію всіх форм примусової та обов’язкової праці</a:t>
            </a:r>
            <a:endParaRPr lang="en-US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Виступати за повне викорінення дитячої праці</a:t>
            </a:r>
            <a:endParaRPr lang="en-US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Виступати за ліквідацію дискримінації в галузі праці та занять</a:t>
            </a:r>
            <a:endParaRPr lang="en-GB" altLang="en-US" sz="24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FF16F8AF-4A49-6D4A-A9BA-E0A653300B62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Корпоративна соціальна відповідальність – Глобальний договір ООН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61D4648C-FC47-DA4A-889A-E495F05F9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20</a:t>
            </a:fld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273B1E45-324A-B544-B8ED-C75C9D8E52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pPr marL="495300" indent="-495300"/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Добровільне додержання законодавства та інші механізми</a:t>
            </a:r>
            <a:endParaRPr lang="en-GB" altLang="en-US" dirty="0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CB0CD40D-7752-3C43-BD32-54D8ECD4BA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73383"/>
            <a:ext cx="11210924" cy="330354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uk-UA" altLang="en-US" sz="2400" dirty="0">
                <a:solidFill>
                  <a:schemeClr val="tx1"/>
                </a:solidFill>
              </a:rPr>
              <a:t>Довкілля</a:t>
            </a:r>
            <a:endParaRPr lang="en-GB" altLang="en-US" sz="2400" b="0" i="1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Підтримувати підхід до екологічних проблем, заснований на принципі обережності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Здійснювати ініціативи, спрямовані на підвищення відповідальності за стан довкілля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Сприяти розвитку та поширенню екологічно безпечних технологій</a:t>
            </a:r>
            <a:endParaRPr lang="en-GB" altLang="en-US" sz="2400" dirty="0"/>
          </a:p>
          <a:p>
            <a:pPr eaLnBrk="1" hangingPunct="1">
              <a:buFont typeface="Wingdings" pitchFamily="2" charset="2"/>
              <a:buNone/>
            </a:pPr>
            <a:r>
              <a:rPr lang="uk-UA" altLang="en-US" sz="2400" dirty="0">
                <a:solidFill>
                  <a:schemeClr val="tx1"/>
                </a:solidFill>
              </a:rPr>
              <a:t>Протидія корупції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Протидіяти всім формам корупції, зокрема здирництву та хабарництву</a:t>
            </a:r>
            <a:endParaRPr lang="en-GB" altLang="en-US" sz="24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9F899613-E268-6A41-9576-C5A9CB3146E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Корпоративна соціальна відповідальність – Глобальний договір ООН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5F8BB6E-894C-054F-8DCA-1319587B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21</a:t>
            </a:fld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81AB16CA-A7D3-5047-91EC-5FC2E6FB63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53354"/>
          </a:xfrm>
        </p:spPr>
        <p:txBody>
          <a:bodyPr/>
          <a:lstStyle/>
          <a:p>
            <a:pPr marL="495300" indent="-495300"/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Добровільне додержання законодавства та інші механізми</a:t>
            </a:r>
            <a:br>
              <a:rPr lang="en-US" altLang="zh-CN" dirty="0">
                <a:ea typeface="宋体" panose="02010600030101010101" pitchFamily="2" charset="-122"/>
              </a:rPr>
            </a:br>
            <a:r>
              <a:rPr lang="en-US" altLang="zh-CN" dirty="0">
                <a:ea typeface="宋体" panose="02010600030101010101" pitchFamily="2" charset="-122"/>
              </a:rPr>
              <a:t> </a:t>
            </a:r>
            <a:endParaRPr lang="en-GB" altLang="en-US" sz="2200" dirty="0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FC552E49-472E-6848-AFA6-960187E859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894639"/>
            <a:ext cx="11210924" cy="3159851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uk-UA" altLang="en-US" sz="2000" b="0" dirty="0">
                <a:solidFill>
                  <a:schemeClr val="tx1"/>
                </a:solidFill>
              </a:rPr>
              <a:t>Практика саморегулювання і державно-приватне партнерство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Корисно для заохочення додержання прав працівників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База має бути чітко визначена і прозора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7326C9B5-FBA5-C147-87CC-B72872A8DE3E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Корпоративна соціальна відповідальність – державно-приватне партнерство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5B7266E-6148-6245-A227-54B963E65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22</a:t>
            </a:fld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36482E5-F952-BC47-B191-8BB1D6A11A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7" y="1264574"/>
            <a:ext cx="11210924" cy="340291"/>
          </a:xfrm>
        </p:spPr>
        <p:txBody>
          <a:bodyPr/>
          <a:lstStyle/>
          <a:p>
            <a:pPr marL="495300" indent="-495300"/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Добровільне додержання законодавства та інші механізми</a:t>
            </a:r>
            <a:endParaRPr lang="en-GB" altLang="en-US" sz="2200" dirty="0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E8D877EA-F446-8349-A2AA-F43FE090AF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638696"/>
            <a:ext cx="11210924" cy="3644537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Інспекція праці залишається державною функцією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Покращення соціально-трудових відносин може сприяти кращому додержанню законодавства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ПІД можуть впливати на додержання законодавства на робочих місцях у неформальній економіці, на малих і середніх підприємствах і в ланцюжках постачань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ПІД не підмінюють собою інспекцію праці й не є альтернативою компенсації браку ресурсів органів інспекції праці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Досягнення балансу між здійсненням повноважень на забезпечення застосування законів за допомогою юридичних санкцій та заохоченням ПІД залишається проблематичним завданням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0612EBE6-7076-F94A-AF31-B1F14B39CDF4}"/>
              </a:ext>
            </a:extLst>
          </p:cNvPr>
          <p:cNvSpPr txBox="1">
            <a:spLocks/>
          </p:cNvSpPr>
          <p:nvPr/>
        </p:nvSpPr>
        <p:spPr>
          <a:xfrm>
            <a:off x="490537" y="1712569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Корпоративна соціальна відповідальність – приватні ініціативи з додержання (ПІД)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DCF0837-97E2-AC4D-89A3-E43876389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23</a:t>
            </a:fld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17C2B5AA-966D-EB41-81E1-FBD82A52D8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40291"/>
          </a:xfrm>
        </p:spPr>
        <p:txBody>
          <a:bodyPr/>
          <a:lstStyle/>
          <a:p>
            <a:pPr marL="495300" indent="-495300"/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Добровільне додержання законодавства та інші механізми</a:t>
            </a:r>
            <a:endParaRPr lang="en-GB" altLang="en-US" sz="2200" dirty="0"/>
          </a:p>
        </p:txBody>
      </p:sp>
      <p:sp>
        <p:nvSpPr>
          <p:cNvPr id="52230" name="Rectangle 33">
            <a:extLst>
              <a:ext uri="{FF2B5EF4-FFF2-40B4-BE49-F238E27FC236}">
                <a16:creationId xmlns:a16="http://schemas.microsoft.com/office/drawing/2014/main" id="{531CCA52-84A4-A043-9632-9A065D2337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260459"/>
            <a:ext cx="5864542" cy="33905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uk-UA" altLang="en-US" sz="2400" b="0" dirty="0">
                <a:solidFill>
                  <a:schemeClr val="tx1"/>
                </a:solidFill>
              </a:rPr>
              <a:t>Міжнародні трудові норми і підприємства</a:t>
            </a:r>
            <a:endParaRPr lang="en-GB" altLang="en-US" sz="2400" b="0" dirty="0">
              <a:solidFill>
                <a:schemeClr val="tx1"/>
              </a:solidFill>
            </a:endParaRPr>
          </a:p>
        </p:txBody>
      </p:sp>
      <p:sp>
        <p:nvSpPr>
          <p:cNvPr id="52228" name="Rectangle 20">
            <a:extLst>
              <a:ext uri="{FF2B5EF4-FFF2-40B4-BE49-F238E27FC236}">
                <a16:creationId xmlns:a16="http://schemas.microsoft.com/office/drawing/2014/main" id="{47420ED1-0725-5148-AD9B-A50258EC7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56388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Aft>
                <a:spcPct val="30000"/>
              </a:spcAft>
              <a:buClr>
                <a:srgbClr val="FF6600"/>
              </a:buClr>
              <a:buFont typeface="Wingdings" pitchFamily="2" charset="2"/>
              <a:buChar char="n"/>
              <a:defRPr sz="3200">
                <a:solidFill>
                  <a:schemeClr val="bg1"/>
                </a:solidFill>
                <a:latin typeface="Microsoft Sans Serif" panose="020B0604020202020204" pitchFamily="34" charset="0"/>
              </a:defRPr>
            </a:lvl1pPr>
            <a:lvl2pPr marL="742950" indent="-285750">
              <a:spcAft>
                <a:spcPct val="20000"/>
              </a:spcAft>
              <a:buClr>
                <a:srgbClr val="FF6600"/>
              </a:buClr>
              <a:buFont typeface="Wingdings" pitchFamily="2" charset="2"/>
              <a:buChar char="ü"/>
              <a:defRPr sz="2800">
                <a:solidFill>
                  <a:schemeClr val="bg1"/>
                </a:solidFill>
                <a:latin typeface="Microsoft Sans Serif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bg1"/>
                </a:solidFill>
                <a:latin typeface="Microsoft Sans Serif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000">
                <a:solidFill>
                  <a:schemeClr val="bg1"/>
                </a:solidFill>
                <a:latin typeface="Microsoft Sans Serif" panose="020B0604020202020204" pitchFamily="34" charset="0"/>
              </a:defRPr>
            </a:lvl9pPr>
          </a:lstStyle>
          <a:p>
            <a:pPr>
              <a:spcAft>
                <a:spcPct val="0"/>
              </a:spcAft>
              <a:buClrTx/>
              <a:buFontTx/>
              <a:buNone/>
            </a:pPr>
            <a:endParaRPr lang="en-US" altLang="en-US" sz="240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8" name="Segnaposto contenuto 6">
            <a:extLst>
              <a:ext uri="{FF2B5EF4-FFF2-40B4-BE49-F238E27FC236}">
                <a16:creationId xmlns:a16="http://schemas.microsoft.com/office/drawing/2014/main" id="{875D2F9D-974A-CC45-BFD1-5D8FA3311EBE}"/>
              </a:ext>
            </a:extLst>
          </p:cNvPr>
          <p:cNvSpPr txBox="1">
            <a:spLocks/>
          </p:cNvSpPr>
          <p:nvPr/>
        </p:nvSpPr>
        <p:spPr>
          <a:xfrm>
            <a:off x="490536" y="1791345"/>
            <a:ext cx="10463603" cy="3509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Корпоративна соціальна відповідальність – добровільне додержання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8A76CA4-9DE1-744B-81D8-D4CE05006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24</a:t>
            </a:fld>
            <a:endParaRPr lang="en-GB"/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2F2035A9-7D80-34AB-48BE-B36AA4EA02CE}"/>
              </a:ext>
            </a:extLst>
          </p:cNvPr>
          <p:cNvSpPr/>
          <p:nvPr/>
        </p:nvSpPr>
        <p:spPr>
          <a:xfrm>
            <a:off x="7531294" y="4550598"/>
            <a:ext cx="2160000" cy="77993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rgbClr val="002060"/>
                </a:solidFill>
              </a:rPr>
              <a:t>Підприємство</a:t>
            </a:r>
            <a:endParaRPr lang="LID4096" sz="1400" dirty="0">
              <a:solidFill>
                <a:srgbClr val="002060"/>
              </a:solidFill>
            </a:endParaRPr>
          </a:p>
        </p:txBody>
      </p:sp>
      <p:cxnSp>
        <p:nvCxnSpPr>
          <p:cNvPr id="7" name="Пряма зі стрілкою 6">
            <a:extLst>
              <a:ext uri="{FF2B5EF4-FFF2-40B4-BE49-F238E27FC236}">
                <a16:creationId xmlns:a16="http://schemas.microsoft.com/office/drawing/2014/main" id="{9311976D-4564-9C43-509E-9F2FACF2A1DD}"/>
              </a:ext>
            </a:extLst>
          </p:cNvPr>
          <p:cNvCxnSpPr>
            <a:cxnSpLocks/>
            <a:stCxn id="23" idx="2"/>
            <a:endCxn id="31" idx="0"/>
          </p:cNvCxnSpPr>
          <p:nvPr/>
        </p:nvCxnSpPr>
        <p:spPr>
          <a:xfrm>
            <a:off x="8611294" y="3929323"/>
            <a:ext cx="0" cy="621275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>
            <a:extLst>
              <a:ext uri="{FF2B5EF4-FFF2-40B4-BE49-F238E27FC236}">
                <a16:creationId xmlns:a16="http://schemas.microsoft.com/office/drawing/2014/main" id="{8FEE9B3A-3BD5-4BEC-1188-EC53DCA82514}"/>
              </a:ext>
            </a:extLst>
          </p:cNvPr>
          <p:cNvCxnSpPr>
            <a:cxnSpLocks/>
            <a:stCxn id="25" idx="2"/>
            <a:endCxn id="31" idx="1"/>
          </p:cNvCxnSpPr>
          <p:nvPr/>
        </p:nvCxnSpPr>
        <p:spPr>
          <a:xfrm>
            <a:off x="3245509" y="3929323"/>
            <a:ext cx="4285785" cy="1011240"/>
          </a:xfrm>
          <a:prstGeom prst="straightConnector1">
            <a:avLst/>
          </a:prstGeom>
          <a:ln w="76200">
            <a:solidFill>
              <a:srgbClr val="FA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DBEDB5A-ABA5-3E3C-67FB-2D867BD85707}"/>
              </a:ext>
            </a:extLst>
          </p:cNvPr>
          <p:cNvSpPr txBox="1"/>
          <p:nvPr/>
        </p:nvSpPr>
        <p:spPr>
          <a:xfrm>
            <a:off x="8804242" y="4072759"/>
            <a:ext cx="201447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400" dirty="0">
                <a:solidFill>
                  <a:srgbClr val="FA3C4B"/>
                </a:solidFill>
              </a:rPr>
              <a:t>Має обов’язкову силу</a:t>
            </a:r>
            <a:endParaRPr lang="LID4096" sz="1400" dirty="0">
              <a:solidFill>
                <a:srgbClr val="FA3C4B"/>
              </a:solidFill>
            </a:endParaRP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19F9CFF0-331D-360C-6ADE-D8518075088C}"/>
              </a:ext>
            </a:extLst>
          </p:cNvPr>
          <p:cNvSpPr/>
          <p:nvPr/>
        </p:nvSpPr>
        <p:spPr>
          <a:xfrm>
            <a:off x="2165509" y="3149393"/>
            <a:ext cx="2160000" cy="77993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rgbClr val="002060"/>
                </a:solidFill>
              </a:rPr>
              <a:t>Міжнародні конвенції </a:t>
            </a:r>
            <a:br>
              <a:rPr lang="uk-UA" sz="1400" dirty="0">
                <a:solidFill>
                  <a:srgbClr val="002060"/>
                </a:solidFill>
              </a:rPr>
            </a:br>
            <a:r>
              <a:rPr lang="uk-UA" sz="1400" dirty="0">
                <a:solidFill>
                  <a:srgbClr val="002060"/>
                </a:solidFill>
              </a:rPr>
              <a:t>з питань праці</a:t>
            </a:r>
            <a:endParaRPr lang="LID4096" sz="1400" dirty="0">
              <a:solidFill>
                <a:srgbClr val="002060"/>
              </a:solidFill>
            </a:endParaRP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E90BD2EC-7734-3AC7-8ED4-47378F197D40}"/>
              </a:ext>
            </a:extLst>
          </p:cNvPr>
          <p:cNvSpPr/>
          <p:nvPr/>
        </p:nvSpPr>
        <p:spPr>
          <a:xfrm>
            <a:off x="7531294" y="3149393"/>
            <a:ext cx="2160000" cy="77993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rgbClr val="002060"/>
                </a:solidFill>
              </a:rPr>
              <a:t>Національне законодавство</a:t>
            </a:r>
            <a:endParaRPr lang="LID4096" sz="1400" dirty="0">
              <a:solidFill>
                <a:srgbClr val="002060"/>
              </a:solidFill>
            </a:endParaRPr>
          </a:p>
        </p:txBody>
      </p:sp>
      <p:cxnSp>
        <p:nvCxnSpPr>
          <p:cNvPr id="21" name="Пряма зі стрілкою 20">
            <a:extLst>
              <a:ext uri="{FF2B5EF4-FFF2-40B4-BE49-F238E27FC236}">
                <a16:creationId xmlns:a16="http://schemas.microsoft.com/office/drawing/2014/main" id="{A59296F8-D5F5-C13C-8691-EE1E3CA454E6}"/>
              </a:ext>
            </a:extLst>
          </p:cNvPr>
          <p:cNvCxnSpPr>
            <a:cxnSpLocks/>
            <a:stCxn id="25" idx="3"/>
            <a:endCxn id="23" idx="1"/>
          </p:cNvCxnSpPr>
          <p:nvPr/>
        </p:nvCxnSpPr>
        <p:spPr>
          <a:xfrm>
            <a:off x="4325509" y="3539358"/>
            <a:ext cx="3205785" cy="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3">
            <a:extLst>
              <a:ext uri="{FF2B5EF4-FFF2-40B4-BE49-F238E27FC236}">
                <a16:creationId xmlns:a16="http://schemas.microsoft.com/office/drawing/2014/main" id="{A06BBD80-208D-3838-60DB-1F748EFF533D}"/>
              </a:ext>
            </a:extLst>
          </p:cNvPr>
          <p:cNvSpPr txBox="1">
            <a:spLocks noChangeArrowheads="1"/>
          </p:cNvSpPr>
          <p:nvPr/>
        </p:nvSpPr>
        <p:spPr>
          <a:xfrm>
            <a:off x="3728766" y="5664926"/>
            <a:ext cx="4782090" cy="40494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endParaRPr lang="en-GB" altLang="en-US" b="0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DFBE63-A415-A339-6691-492F1CF9A2A1}"/>
              </a:ext>
            </a:extLst>
          </p:cNvPr>
          <p:cNvSpPr txBox="1"/>
          <p:nvPr/>
        </p:nvSpPr>
        <p:spPr>
          <a:xfrm>
            <a:off x="3403130" y="4628630"/>
            <a:ext cx="2388521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400" dirty="0">
                <a:solidFill>
                  <a:srgbClr val="FA3C4B"/>
                </a:solidFill>
              </a:rPr>
              <a:t>Не має обов’язкової сили</a:t>
            </a:r>
            <a:endParaRPr lang="LID4096" sz="1400" dirty="0">
              <a:solidFill>
                <a:srgbClr val="FA3C4B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E050446-6670-50A5-4528-B9EAFB11363F}"/>
              </a:ext>
            </a:extLst>
          </p:cNvPr>
          <p:cNvSpPr txBox="1"/>
          <p:nvPr/>
        </p:nvSpPr>
        <p:spPr>
          <a:xfrm>
            <a:off x="5928401" y="3958325"/>
            <a:ext cx="1172756" cy="30777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400" dirty="0">
                <a:solidFill>
                  <a:srgbClr val="1E2DBE"/>
                </a:solidFill>
              </a:rPr>
              <a:t>Принципи</a:t>
            </a:r>
            <a:endParaRPr lang="LID4096" sz="1400" dirty="0">
              <a:solidFill>
                <a:srgbClr val="1E2DBE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DAC06FE-3D6B-A726-8F21-045879DDB581}"/>
              </a:ext>
            </a:extLst>
          </p:cNvPr>
          <p:cNvSpPr txBox="1"/>
          <p:nvPr/>
        </p:nvSpPr>
        <p:spPr>
          <a:xfrm>
            <a:off x="4518020" y="3113431"/>
            <a:ext cx="293901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400" dirty="0">
                <a:solidFill>
                  <a:srgbClr val="FA3C4B"/>
                </a:solidFill>
              </a:rPr>
              <a:t>Ратифікація державою-членом</a:t>
            </a:r>
            <a:endParaRPr lang="LID4096" sz="1400" dirty="0">
              <a:solidFill>
                <a:srgbClr val="FA3C4B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9DCF063E-CC47-E84A-AAB3-92DF02131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pPr marL="495300" indent="-495300"/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Добровільне додержання законодавства та інші механізми</a:t>
            </a:r>
            <a:endParaRPr lang="en-GB" altLang="en-US" sz="2200" dirty="0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8B2BFF5A-DC19-5445-A72B-95760FD2CB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9" y="2586446"/>
            <a:ext cx="10093156" cy="350084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uk-UA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Тристороння декларація принципів </a:t>
            </a:r>
            <a:r>
              <a:rPr lang="uk-UA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МОП</a:t>
            </a:r>
            <a:r>
              <a:rPr lang="uk-UA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щодо багатонаціональних корпорацій і соціальної політики</a:t>
            </a:r>
            <a:endParaRPr lang="en-GB" altLang="en-US" sz="22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Настанови щодо способу, в який підприємствам слід застосовувати міжнародні трудові норми щодо зайнятості, навчання, умов праці та життя й соціально-трудових відносин</a:t>
            </a:r>
            <a:endParaRPr lang="en-GB" altLang="en-US" sz="2400" b="0" i="1" dirty="0"/>
          </a:p>
          <a:p>
            <a:pPr eaLnBrk="1" hangingPunct="1">
              <a:buFont typeface="Wingdings" pitchFamily="2" charset="2"/>
              <a:buNone/>
            </a:pPr>
            <a:r>
              <a:rPr lang="uk-UA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Керівні принципи ОЕСР щодо багатонаціональних підприємств</a:t>
            </a:r>
            <a:endParaRPr lang="en-GB" altLang="en-US" sz="24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Добровільні засади та стандарти відповідального ведення бізнесу згідно з чинним законодавством</a:t>
            </a:r>
            <a:endParaRPr lang="en-GB" altLang="en-US" sz="24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65D52CC3-7B37-F74A-9E5D-B08F7D1F6379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89281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Корпоративна соціальна відповідальність </a:t>
            </a:r>
            <a:r>
              <a:rPr lang="it-IT" altLang="en-US" sz="2200" dirty="0"/>
              <a:t>– </a:t>
            </a:r>
            <a:r>
              <a:rPr lang="uk-UA" altLang="en-US" sz="2200" dirty="0"/>
              <a:t>багатонаціональні підприємства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F9B0A86-1823-2647-8A4F-AC480C29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25</a:t>
            </a:fld>
            <a:endParaRPr lang="en-GB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41999A26-906B-774B-9C9E-A207EC3CCF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pPr marL="495300" indent="-495300"/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Добровільне додержання законодавства та інші механізми</a:t>
            </a:r>
            <a:br>
              <a:rPr lang="en-US" altLang="zh-CN" dirty="0">
                <a:ea typeface="宋体" panose="02010600030101010101" pitchFamily="2" charset="-122"/>
              </a:rPr>
            </a:br>
            <a:r>
              <a:rPr lang="en-US" altLang="zh-CN" dirty="0">
                <a:ea typeface="宋体" panose="02010600030101010101" pitchFamily="2" charset="-122"/>
              </a:rPr>
              <a:t> </a:t>
            </a:r>
            <a:endParaRPr lang="en-GB" altLang="en-US" sz="2200" dirty="0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8B6E5142-45A9-1446-A2F7-E0704E92CA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638697"/>
            <a:ext cx="11210924" cy="3238228"/>
          </a:xfrm>
        </p:spPr>
        <p:txBody>
          <a:bodyPr/>
          <a:lstStyle/>
          <a:p>
            <a:pPr eaLnBrk="1" hangingPunct="1"/>
            <a:r>
              <a:rPr lang="uk-UA" altLang="en-US" sz="2200" b="0" dirty="0">
                <a:solidFill>
                  <a:schemeClr val="tx1"/>
                </a:solidFill>
              </a:rPr>
              <a:t>Системи інспектування та оцінювання соціальних стандартів включають:</a:t>
            </a:r>
            <a:endParaRPr lang="en-GB" altLang="en-US" sz="2200" b="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200" dirty="0"/>
              <a:t> </a:t>
            </a:r>
            <a:r>
              <a:rPr lang="uk-UA" altLang="en-US" sz="2200" dirty="0"/>
              <a:t>програми моніторингу на рівні підприємств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200" dirty="0"/>
              <a:t> </a:t>
            </a:r>
            <a:r>
              <a:rPr lang="uk-UA" altLang="en-US" sz="2200" dirty="0"/>
              <a:t>глобальні служби корпоративного аудиту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200" dirty="0"/>
              <a:t> </a:t>
            </a:r>
            <a:r>
              <a:rPr lang="uk-UA" altLang="en-US" sz="2200" dirty="0"/>
              <a:t>галузеві ініціативи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200" dirty="0"/>
              <a:t> </a:t>
            </a:r>
            <a:r>
              <a:rPr lang="uk-UA" altLang="en-US" sz="2200" dirty="0"/>
              <a:t>програми </a:t>
            </a:r>
            <a:r>
              <a:rPr lang="uk-UA" altLang="en-US" sz="2200" dirty="0" err="1">
                <a:solidFill>
                  <a:srgbClr val="FF0000"/>
                </a:solidFill>
              </a:rPr>
              <a:t>НУО</a:t>
            </a:r>
            <a:endParaRPr lang="en-GB" altLang="en-US" sz="2200" dirty="0">
              <a:solidFill>
                <a:srgbClr val="FF0000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200" dirty="0"/>
              <a:t> </a:t>
            </a:r>
            <a:r>
              <a:rPr lang="uk-UA" altLang="en-US" sz="2200" dirty="0"/>
              <a:t>системи акредитації та сертифікації</a:t>
            </a:r>
            <a:endParaRPr lang="en-GB" altLang="en-US" sz="2200" dirty="0"/>
          </a:p>
          <a:p>
            <a:pPr lvl="1" eaLnBrk="1" hangingPunct="1">
              <a:buFont typeface="Wingdings" pitchFamily="2" charset="2"/>
              <a:buNone/>
            </a:pP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FD833001-1896-254E-BE2F-3DC94D3BA8B9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200" dirty="0"/>
              <a:t>Громадський аудит, моніторинг і сертифікація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6EBA3FA-DDCC-DC46-92C6-4A547D0B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26</a:t>
            </a:fld>
            <a:endParaRPr lang="en-GB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5CD92748-F511-6B4C-BBD7-BF0566052C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53354"/>
          </a:xfrm>
        </p:spPr>
        <p:txBody>
          <a:bodyPr/>
          <a:lstStyle/>
          <a:p>
            <a:pPr marL="495300" indent="-495300"/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Добровільне додержання законодавства та інші механізми</a:t>
            </a:r>
            <a:endParaRPr lang="en-GB" altLang="en-US" sz="2200" dirty="0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D6A0328-B9B5-D945-A1BD-79B6E59E63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60320"/>
            <a:ext cx="11210924" cy="331660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uk-UA" altLang="en-US" sz="2400" dirty="0">
                <a:solidFill>
                  <a:schemeClr val="tx1"/>
                </a:solidFill>
              </a:rPr>
              <a:t>Моніторинг</a:t>
            </a:r>
            <a:endParaRPr lang="en-GB" altLang="en-US" sz="24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Постійний та регулярний нагляд за об’єктом, що здійснюється однією або кількома особами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Безперервна взаємодія та присутність</a:t>
            </a:r>
            <a:endParaRPr lang="en-GB" altLang="en-US" sz="2000" dirty="0"/>
          </a:p>
          <a:p>
            <a:pPr eaLnBrk="1" hangingPunct="1">
              <a:buFont typeface="Wingdings" pitchFamily="2" charset="2"/>
              <a:buNone/>
            </a:pPr>
            <a:r>
              <a:rPr lang="uk-UA" altLang="en-US" sz="2400" dirty="0">
                <a:solidFill>
                  <a:schemeClr val="tx1"/>
                </a:solidFill>
              </a:rPr>
              <a:t>Сертифікація</a:t>
            </a:r>
            <a:endParaRPr lang="en-GB" altLang="en-US" sz="24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Заключний етап процесу громадського аудиту або моніторингу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Звіт про результати порівняно з прагненнями, закладеними у кодекс поведінки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62782109-F69A-D14D-A304-2CBD736E94BC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200" dirty="0"/>
              <a:t>Громадський аудит, моніторинг і сертифікація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D372365-0C54-DB49-AE1D-C2A7DEC9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27</a:t>
            </a:fld>
            <a:endParaRPr lang="en-GB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4CC4F4B9-8719-B740-ABB0-78704E2DB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66416"/>
          </a:xfrm>
        </p:spPr>
        <p:txBody>
          <a:bodyPr/>
          <a:lstStyle/>
          <a:p>
            <a:pPr marL="495300" indent="-495300"/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Добровільне додержання законодавства та інші механізми</a:t>
            </a:r>
            <a:endParaRPr lang="en-GB" altLang="en-US" dirty="0">
              <a:ea typeface="宋体" panose="02010600030101010101" pitchFamily="2" charset="-122"/>
            </a:endParaRP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8173DE6B-2F6E-6A49-86F9-577D6C3959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73383"/>
            <a:ext cx="11210924" cy="3303542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000" dirty="0"/>
              <a:t> </a:t>
            </a:r>
            <a:r>
              <a:rPr lang="uk-UA" altLang="en-US" sz="2000" dirty="0"/>
              <a:t>Громадський аудит, моніторинг і сертифікація</a:t>
            </a:r>
            <a:endParaRPr lang="it-IT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it-IT" altLang="en-US" sz="2000" dirty="0"/>
              <a:t> </a:t>
            </a:r>
            <a:r>
              <a:rPr lang="uk-UA" altLang="en-US" sz="2000" dirty="0"/>
              <a:t>«Альтернативні» або «доповняльні» засоби</a:t>
            </a:r>
            <a:endParaRPr lang="it-IT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it-IT" altLang="en-US" sz="2000" dirty="0"/>
              <a:t> </a:t>
            </a:r>
            <a:r>
              <a:rPr lang="uk-UA" altLang="en-US" sz="2000" dirty="0"/>
              <a:t>Державно-приватне партнерство</a:t>
            </a:r>
            <a:endParaRPr lang="it-IT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it-IT" altLang="en-US" sz="2000" dirty="0"/>
          </a:p>
          <a:p>
            <a:pPr lvl="1">
              <a:buClr>
                <a:schemeClr val="accent2"/>
              </a:buClr>
              <a:buSzPct val="70000"/>
            </a:pPr>
            <a:endParaRPr lang="it-IT" altLang="en-US" sz="2000" dirty="0"/>
          </a:p>
          <a:p>
            <a:pPr lvl="1">
              <a:buClr>
                <a:schemeClr val="accent2"/>
              </a:buClr>
              <a:buSzPct val="70000"/>
            </a:pPr>
            <a:r>
              <a:rPr lang="it-IT" altLang="en-US" sz="2000" i="1" dirty="0"/>
              <a:t> </a:t>
            </a:r>
            <a:r>
              <a:rPr lang="uk-UA" altLang="en-US" sz="2000" i="1" dirty="0"/>
              <a:t>Відкриті дебати</a:t>
            </a:r>
            <a:endParaRPr lang="it-IT" altLang="en-US" sz="2000" i="1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FF7BA1F2-7176-3E4A-9689-27130EE97FCA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22100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400" dirty="0">
                <a:ea typeface="宋体" panose="02010600030101010101" pitchFamily="2" charset="-122"/>
              </a:rPr>
              <a:t>Переваги та недоліки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2452511-CF86-B843-8E23-3762D1023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28</a:t>
            </a:fld>
            <a:endParaRPr lang="en-GB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29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BAF1A0-A890-4FD3-B4C2-B4790C52ECA0}">
  <ds:schemaRefs>
    <ds:schemaRef ds:uri="8f68b5b3-e33a-4795-8620-9e287973ee67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18f9ac08-cad0-4069-9cc9-ad6597f5f3a5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801787D-2BD1-4751-BB0C-8FD6103033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3824</TotalTime>
  <Words>1360</Words>
  <Application>Microsoft Office PowerPoint</Application>
  <PresentationFormat>Широкий екран</PresentationFormat>
  <Paragraphs>249</Paragraphs>
  <Slides>29</Slides>
  <Notes>26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29</vt:i4>
      </vt:variant>
    </vt:vector>
  </HeadingPairs>
  <TitlesOfParts>
    <vt:vector size="37" baseType="lpstr">
      <vt:lpstr>Arial</vt:lpstr>
      <vt:lpstr>Arial Unicode MS</vt:lpstr>
      <vt:lpstr>Calibri</vt:lpstr>
      <vt:lpstr>Font di sistema regolare</vt:lpstr>
      <vt:lpstr>Times New Roman</vt:lpstr>
      <vt:lpstr>Wingdings</vt:lpstr>
      <vt:lpstr>Wingdings 3</vt:lpstr>
      <vt:lpstr>ILO 2020</vt:lpstr>
      <vt:lpstr>Співпраця і партнерство</vt:lpstr>
      <vt:lpstr>Мета цього модуля</vt:lpstr>
      <vt:lpstr>Завдання</vt:lpstr>
      <vt:lpstr>Зміст</vt:lpstr>
      <vt:lpstr>1. Вступ</vt:lpstr>
      <vt:lpstr>2. Співпраця із соціальними партнерами</vt:lpstr>
      <vt:lpstr>2. Співпраця із соціальними партнерами</vt:lpstr>
      <vt:lpstr>2. Співпраця із соціальними партнерами</vt:lpstr>
      <vt:lpstr>2. Співпраця із соціальними партнерами</vt:lpstr>
      <vt:lpstr>2. Співпраця із соціальними партнерами</vt:lpstr>
      <vt:lpstr>2. Співпраця із соціальними партнерами</vt:lpstr>
      <vt:lpstr>2. Співпраця із соціальними партнерами</vt:lpstr>
      <vt:lpstr>2. Співпраця із соціальними партнерами</vt:lpstr>
      <vt:lpstr>2. Співпраця із соціальними партнерами</vt:lpstr>
      <vt:lpstr>2. Співпраця із соціальними партнерами</vt:lpstr>
      <vt:lpstr>3. Співпраця між інспекціями праці </vt:lpstr>
      <vt:lpstr>3. Співпраця між інспекціями праці </vt:lpstr>
      <vt:lpstr>4. Співпраця з іншими зацікавленими сторонами </vt:lpstr>
      <vt:lpstr>5. Добровільне додержання законодавства та інші механізми </vt:lpstr>
      <vt:lpstr>5. Добровільне додержання законодавства та інші механізми </vt:lpstr>
      <vt:lpstr>5. Добровільне додержання законодавства та інші механізми</vt:lpstr>
      <vt:lpstr>5. Добровільне додержання законодавства та інші механізми  </vt:lpstr>
      <vt:lpstr>5. Добровільне додержання законодавства та інші механізми</vt:lpstr>
      <vt:lpstr>5. Добровільне додержання законодавства та інші механізми</vt:lpstr>
      <vt:lpstr>5. Добровільне додержання законодавства та інші механізми</vt:lpstr>
      <vt:lpstr>5. Добровільне додержання законодавства та інші механізми  </vt:lpstr>
      <vt:lpstr>5. Добровільне додержання законодавства та інші механізми</vt:lpstr>
      <vt:lpstr>5. Добровільне додержання законодавства та інші механізми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Мария Дацюк</cp:lastModifiedBy>
  <cp:revision>120</cp:revision>
  <dcterms:created xsi:type="dcterms:W3CDTF">2021-05-26T09:43:39Z</dcterms:created>
  <dcterms:modified xsi:type="dcterms:W3CDTF">2023-03-23T09:59:00Z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