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sldIdLst>
    <p:sldId id="257" r:id="rId5"/>
    <p:sldId id="263" r:id="rId6"/>
    <p:sldId id="354" r:id="rId7"/>
    <p:sldId id="524" r:id="rId8"/>
    <p:sldId id="579" r:id="rId9"/>
    <p:sldId id="581" r:id="rId10"/>
    <p:sldId id="582" r:id="rId11"/>
    <p:sldId id="583" r:id="rId12"/>
    <p:sldId id="584" r:id="rId13"/>
    <p:sldId id="284" r:id="rId14"/>
    <p:sldId id="585" r:id="rId15"/>
    <p:sldId id="586" r:id="rId16"/>
    <p:sldId id="587" r:id="rId17"/>
    <p:sldId id="588" r:id="rId18"/>
    <p:sldId id="589" r:id="rId19"/>
    <p:sldId id="590" r:id="rId20"/>
    <p:sldId id="591" r:id="rId21"/>
    <p:sldId id="592" r:id="rId22"/>
    <p:sldId id="593" r:id="rId23"/>
    <p:sldId id="594" r:id="rId24"/>
    <p:sldId id="595" r:id="rId25"/>
    <p:sldId id="27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an, Andrew" initials="" lastIdx="0" clrIdx="0"/>
  <p:cmAuthor id="2" name="Simon" initials="S" lastIdx="3" clrIdx="1">
    <p:extLst>
      <p:ext uri="{19B8F6BF-5375-455C-9EA6-DF929625EA0E}">
        <p15:presenceInfo xmlns:p15="http://schemas.microsoft.com/office/powerpoint/2012/main" userId="Sim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0053"/>
    <a:srgbClr val="ECF6FD"/>
    <a:srgbClr val="1E2DBE"/>
    <a:srgbClr val="9E9F9E"/>
    <a:srgbClr val="636462"/>
    <a:srgbClr val="EBF5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06" autoAdjust="0"/>
    <p:restoredTop sz="81156" autoAdjust="0"/>
  </p:normalViewPr>
  <p:slideViewPr>
    <p:cSldViewPr snapToGrid="0">
      <p:cViewPr varScale="1">
        <p:scale>
          <a:sx n="63" d="100"/>
          <a:sy n="63" d="100"/>
        </p:scale>
        <p:origin x="864" y="60"/>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13/01/2023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815413AC-3881-F94F-AEA2-A7D4E9C6E485}"/>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043E6EBB-A0CA-3345-9474-49F5FC66C9B8}" type="slidenum">
              <a:rPr lang="en-US" altLang="en-US" sz="1200" b="0">
                <a:solidFill>
                  <a:schemeClr val="tx1"/>
                </a:solidFill>
                <a:latin typeface="Times New Roman" panose="02020603050405020304" pitchFamily="18" charset="0"/>
              </a:rPr>
              <a:pPr/>
              <a:t>3</a:t>
            </a:fld>
            <a:endParaRPr lang="en-US" altLang="en-US" sz="1200" b="0">
              <a:solidFill>
                <a:schemeClr val="tx1"/>
              </a:solidFill>
              <a:latin typeface="Times New Roman" panose="02020603050405020304" pitchFamily="18" charset="0"/>
            </a:endParaRPr>
          </a:p>
        </p:txBody>
      </p:sp>
      <p:sp>
        <p:nvSpPr>
          <p:cNvPr id="10243" name="Rectangle 2">
            <a:extLst>
              <a:ext uri="{FF2B5EF4-FFF2-40B4-BE49-F238E27FC236}">
                <a16:creationId xmlns:a16="http://schemas.microsoft.com/office/drawing/2014/main" id="{45F9D34D-931E-D046-8753-92ABCF493224}"/>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C33B02C-4D05-874A-B48D-012CA14521E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3F333DD5-5CC7-3841-8F82-039F943BA5E4}"/>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4A75D89-3654-F445-BBC9-B499D0D1B11C}" type="slidenum">
              <a:rPr lang="en-US" altLang="en-US" sz="1200" b="0">
                <a:solidFill>
                  <a:schemeClr val="tx1"/>
                </a:solidFill>
                <a:latin typeface="Times New Roman" panose="02020603050405020304" pitchFamily="18" charset="0"/>
              </a:rPr>
              <a:pPr/>
              <a:t>4</a:t>
            </a:fld>
            <a:endParaRPr lang="en-US" altLang="en-US" sz="1200" b="0">
              <a:solidFill>
                <a:schemeClr val="tx1"/>
              </a:solidFill>
              <a:latin typeface="Times New Roman" panose="02020603050405020304" pitchFamily="18" charset="0"/>
            </a:endParaRPr>
          </a:p>
        </p:txBody>
      </p:sp>
      <p:sp>
        <p:nvSpPr>
          <p:cNvPr id="12291" name="Rectangle 2">
            <a:extLst>
              <a:ext uri="{FF2B5EF4-FFF2-40B4-BE49-F238E27FC236}">
                <a16:creationId xmlns:a16="http://schemas.microsoft.com/office/drawing/2014/main" id="{78C548D9-6848-984D-9721-028B4AB2C520}"/>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3DD4683E-269E-C548-96C2-F69B7C971427}"/>
              </a:ext>
            </a:extLst>
          </p:cNvPr>
          <p:cNvSpPr>
            <a:spLocks noGrp="1" noChangeArrowheads="1"/>
          </p:cNvSpPr>
          <p:nvPr>
            <p:ph type="body" idx="1"/>
          </p:nvPr>
        </p:nvSpPr>
        <p:spPr>
          <a:xfrm>
            <a:off x="914400" y="4343400"/>
            <a:ext cx="5029200" cy="4114800"/>
          </a:xfrm>
          <a:noFill/>
        </p:spPr>
        <p:txBody>
          <a:bodyPr/>
          <a:lstStyle/>
          <a:p>
            <a:pPr eaLnBrk="1" hangingPunct="1"/>
            <a:endParaRPr lang="it-IT"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5AD6F26-158C-0A40-98A3-E6AAC9FB77F3}"/>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62BFACD-2B06-3B43-AF51-83CF902C70EE}" type="slidenum">
              <a:rPr lang="en-US" altLang="en-US" sz="1200" b="0">
                <a:solidFill>
                  <a:srgbClr val="000000"/>
                </a:solidFill>
                <a:latin typeface="Times New Roman" panose="02020603050405020304" pitchFamily="18" charset="0"/>
              </a:rPr>
              <a:pPr/>
              <a:t>5</a:t>
            </a:fld>
            <a:endParaRPr lang="en-US" altLang="en-US" sz="1200" b="0">
              <a:solidFill>
                <a:srgbClr val="000000"/>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53452133-3703-524D-8F6D-7D3789B7D38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69E0E9E-AFB9-E34E-A976-669B1B680E6C}"/>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5AD6F26-158C-0A40-98A3-E6AAC9FB77F3}"/>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62BFACD-2B06-3B43-AF51-83CF902C70EE}" type="slidenum">
              <a:rPr lang="en-US" altLang="en-US" sz="1200" b="0">
                <a:solidFill>
                  <a:srgbClr val="000000"/>
                </a:solidFill>
                <a:latin typeface="Times New Roman" panose="02020603050405020304" pitchFamily="18" charset="0"/>
              </a:rPr>
              <a:pPr/>
              <a:t>6</a:t>
            </a:fld>
            <a:endParaRPr lang="en-US" altLang="en-US" sz="1200" b="0">
              <a:solidFill>
                <a:srgbClr val="000000"/>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53452133-3703-524D-8F6D-7D3789B7D38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69E0E9E-AFB9-E34E-A976-669B1B680E6C}"/>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289775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5AD6F26-158C-0A40-98A3-E6AAC9FB77F3}"/>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62BFACD-2B06-3B43-AF51-83CF902C70EE}" type="slidenum">
              <a:rPr lang="en-US" altLang="en-US" sz="1200" b="0">
                <a:solidFill>
                  <a:srgbClr val="000000"/>
                </a:solidFill>
                <a:latin typeface="Times New Roman" panose="02020603050405020304" pitchFamily="18" charset="0"/>
              </a:rPr>
              <a:pPr/>
              <a:t>7</a:t>
            </a:fld>
            <a:endParaRPr lang="en-US" altLang="en-US" sz="1200" b="0">
              <a:solidFill>
                <a:srgbClr val="000000"/>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53452133-3703-524D-8F6D-7D3789B7D38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69E0E9E-AFB9-E34E-A976-669B1B680E6C}"/>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62586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5AD6F26-158C-0A40-98A3-E6AAC9FB77F3}"/>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62BFACD-2B06-3B43-AF51-83CF902C70EE}" type="slidenum">
              <a:rPr lang="en-US" altLang="en-US" sz="1200" b="0">
                <a:solidFill>
                  <a:srgbClr val="000000"/>
                </a:solidFill>
                <a:latin typeface="Times New Roman" panose="02020603050405020304" pitchFamily="18" charset="0"/>
              </a:rPr>
              <a:pPr/>
              <a:t>8</a:t>
            </a:fld>
            <a:endParaRPr lang="en-US" altLang="en-US" sz="1200" b="0">
              <a:solidFill>
                <a:srgbClr val="000000"/>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53452133-3703-524D-8F6D-7D3789B7D38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69E0E9E-AFB9-E34E-A976-669B1B680E6C}"/>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268008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65AD6F26-158C-0A40-98A3-E6AAC9FB77F3}"/>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762BFACD-2B06-3B43-AF51-83CF902C70EE}" type="slidenum">
              <a:rPr lang="en-US" altLang="en-US" sz="1200" b="0">
                <a:solidFill>
                  <a:srgbClr val="000000"/>
                </a:solidFill>
                <a:latin typeface="Times New Roman" panose="02020603050405020304" pitchFamily="18" charset="0"/>
              </a:rPr>
              <a:pPr/>
              <a:t>9</a:t>
            </a:fld>
            <a:endParaRPr lang="en-US" altLang="en-US" sz="1200" b="0">
              <a:solidFill>
                <a:srgbClr val="000000"/>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53452133-3703-524D-8F6D-7D3789B7D380}"/>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F69E0E9E-AFB9-E34E-A976-669B1B680E6C}"/>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132856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10</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11</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00764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12</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47304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13</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00088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14</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52122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15</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898885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16</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705823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17</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708349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18</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26565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19</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3103591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20</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936126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0109FAF-B879-3F40-9193-13BF8F97FC8C}"/>
              </a:ext>
            </a:extLst>
          </p:cNvPr>
          <p:cNvSpPr>
            <a:spLocks noGrp="1" noChangeArrowheads="1"/>
          </p:cNvSpPr>
          <p:nvPr>
            <p:ph type="sldNum" sz="quarter" idx="5"/>
          </p:nvPr>
        </p:nvSpPr>
        <p:spPr>
          <a:noFill/>
        </p:spPr>
        <p:txBody>
          <a:bodyPr/>
          <a:lstStyle>
            <a:lvl1pPr>
              <a:defRPr sz="3200" b="1">
                <a:solidFill>
                  <a:srgbClr val="FFFF00"/>
                </a:solidFill>
                <a:latin typeface="Tahoma" panose="020B0604030504040204" pitchFamily="34" charset="0"/>
              </a:defRPr>
            </a:lvl1pPr>
            <a:lvl2pPr marL="742950" indent="-285750">
              <a:defRPr sz="3200" b="1">
                <a:solidFill>
                  <a:srgbClr val="FFFF00"/>
                </a:solidFill>
                <a:latin typeface="Tahoma" panose="020B0604030504040204" pitchFamily="34" charset="0"/>
              </a:defRPr>
            </a:lvl2pPr>
            <a:lvl3pPr marL="1143000" indent="-228600">
              <a:defRPr sz="3200" b="1">
                <a:solidFill>
                  <a:srgbClr val="FFFF00"/>
                </a:solidFill>
                <a:latin typeface="Tahoma" panose="020B0604030504040204" pitchFamily="34" charset="0"/>
              </a:defRPr>
            </a:lvl3pPr>
            <a:lvl4pPr marL="1600200" indent="-228600">
              <a:defRPr sz="3200" b="1">
                <a:solidFill>
                  <a:srgbClr val="FFFF00"/>
                </a:solidFill>
                <a:latin typeface="Tahoma" panose="020B0604030504040204" pitchFamily="34" charset="0"/>
              </a:defRPr>
            </a:lvl4pPr>
            <a:lvl5pPr marL="2057400" indent="-228600">
              <a:defRPr sz="3200" b="1">
                <a:solidFill>
                  <a:srgbClr val="FFFF00"/>
                </a:solidFill>
                <a:latin typeface="Tahoma" panose="020B0604030504040204" pitchFamily="34" charset="0"/>
              </a:defRPr>
            </a:lvl5pPr>
            <a:lvl6pPr marL="2514600" indent="-228600" eaLnBrk="0" fontAlgn="base" hangingPunct="0">
              <a:spcBef>
                <a:spcPct val="0"/>
              </a:spcBef>
              <a:spcAft>
                <a:spcPct val="0"/>
              </a:spcAft>
              <a:defRPr sz="3200" b="1">
                <a:solidFill>
                  <a:srgbClr val="FFFF00"/>
                </a:solidFill>
                <a:latin typeface="Tahoma" panose="020B0604030504040204" pitchFamily="34" charset="0"/>
              </a:defRPr>
            </a:lvl6pPr>
            <a:lvl7pPr marL="2971800" indent="-228600" eaLnBrk="0" fontAlgn="base" hangingPunct="0">
              <a:spcBef>
                <a:spcPct val="0"/>
              </a:spcBef>
              <a:spcAft>
                <a:spcPct val="0"/>
              </a:spcAft>
              <a:defRPr sz="3200" b="1">
                <a:solidFill>
                  <a:srgbClr val="FFFF00"/>
                </a:solidFill>
                <a:latin typeface="Tahoma" panose="020B0604030504040204" pitchFamily="34" charset="0"/>
              </a:defRPr>
            </a:lvl7pPr>
            <a:lvl8pPr marL="3429000" indent="-228600" eaLnBrk="0" fontAlgn="base" hangingPunct="0">
              <a:spcBef>
                <a:spcPct val="0"/>
              </a:spcBef>
              <a:spcAft>
                <a:spcPct val="0"/>
              </a:spcAft>
              <a:defRPr sz="3200" b="1">
                <a:solidFill>
                  <a:srgbClr val="FFFF00"/>
                </a:solidFill>
                <a:latin typeface="Tahoma" panose="020B0604030504040204" pitchFamily="34" charset="0"/>
              </a:defRPr>
            </a:lvl8pPr>
            <a:lvl9pPr marL="3886200" indent="-228600" eaLnBrk="0" fontAlgn="base" hangingPunct="0">
              <a:spcBef>
                <a:spcPct val="0"/>
              </a:spcBef>
              <a:spcAft>
                <a:spcPct val="0"/>
              </a:spcAft>
              <a:defRPr sz="3200" b="1">
                <a:solidFill>
                  <a:srgbClr val="FFFF00"/>
                </a:solidFill>
                <a:latin typeface="Tahoma" panose="020B0604030504040204" pitchFamily="34" charset="0"/>
              </a:defRPr>
            </a:lvl9pPr>
          </a:lstStyle>
          <a:p>
            <a:fld id="{CE4045B9-2E29-8A43-84E9-AD8681994E52}" type="slidenum">
              <a:rPr lang="en-US" altLang="en-US" sz="1200" b="0">
                <a:solidFill>
                  <a:schemeClr val="tx1"/>
                </a:solidFill>
                <a:latin typeface="Times New Roman" panose="02020603050405020304" pitchFamily="18" charset="0"/>
              </a:rPr>
              <a:pPr/>
              <a:t>21</a:t>
            </a:fld>
            <a:endParaRPr lang="en-US" altLang="en-US" sz="1200" b="0">
              <a:solidFill>
                <a:schemeClr val="tx1"/>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77ABC4BC-ADB4-5143-B456-2D0585CBE7E6}"/>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25F1C210-0453-0F4D-AACF-59962D6D0478}"/>
              </a:ext>
            </a:extLst>
          </p:cNvPr>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4376854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34064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40149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a:prstGeom prst="rect">
            <a:avLst/>
          </a:prstGeom>
        </p:spPr>
        <p:txBody>
          <a:bodyPr anchor="b" anchorCtr="0">
            <a:noAutofit/>
          </a:bodyPr>
          <a:lstStyle>
            <a:lvl1pPr>
              <a:defRPr sz="1000">
                <a:solidFill>
                  <a:schemeClr val="accent1"/>
                </a:solidFill>
              </a:defRPr>
            </a:lvl1pPr>
          </a:lstStyle>
          <a:p>
            <a:endParaRPr lang="en-GB"/>
          </a:p>
        </p:txBody>
      </p:sp>
      <p:sp>
        <p:nvSpPr>
          <p:cNvPr id="5" name="Footer Placeholder 4"/>
          <p:cNvSpPr>
            <a:spLocks noGrp="1"/>
          </p:cNvSpPr>
          <p:nvPr>
            <p:ph type="ftr" sz="quarter" idx="11"/>
          </p:nvPr>
        </p:nvSpPr>
        <p:spPr>
          <a:xfrm>
            <a:off x="490538" y="6858000"/>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3521804"/>
            <a:ext cx="214312" cy="251584"/>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grpSp>
        <p:nvGrpSpPr>
          <p:cNvPr id="8" name="Групувати 7">
            <a:extLst>
              <a:ext uri="{FF2B5EF4-FFF2-40B4-BE49-F238E27FC236}">
                <a16:creationId xmlns:a16="http://schemas.microsoft.com/office/drawing/2014/main" id="{EA267F23-66CA-85C4-56F1-7922EBB2FFB1}"/>
              </a:ext>
            </a:extLst>
          </p:cNvPr>
          <p:cNvGrpSpPr/>
          <p:nvPr userDrawn="1"/>
        </p:nvGrpSpPr>
        <p:grpSpPr>
          <a:xfrm>
            <a:off x="490537" y="497014"/>
            <a:ext cx="1436197" cy="488006"/>
            <a:chOff x="0" y="0"/>
            <a:chExt cx="4763679" cy="1619154"/>
          </a:xfrm>
        </p:grpSpPr>
        <p:grpSp>
          <p:nvGrpSpPr>
            <p:cNvPr id="10" name="Групувати 9">
              <a:extLst>
                <a:ext uri="{FF2B5EF4-FFF2-40B4-BE49-F238E27FC236}">
                  <a16:creationId xmlns:a16="http://schemas.microsoft.com/office/drawing/2014/main" id="{48389289-9AD2-0BE6-FC5F-E733FDD05E45}"/>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70A25C56-4CFD-5DF0-216D-E6C8FE998AC1}"/>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1BCD6E70-9F3B-AE51-48DE-9262D5EC82D6}"/>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D8E24774-05E4-3F42-297C-D007BA1B0694}"/>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8732B169-E867-094C-E36C-B0FC02C9F42A}"/>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D258A4D2-E250-0B7A-A4AF-4F36FC798F7E}"/>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ECCEEE6E-5C97-F7A6-284E-B45907E285B9}"/>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ECE0B24D-BEC9-E479-54D6-99474E752823}"/>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76294315-ED1F-F981-19BD-14E527E334D1}"/>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3C5A400B-6C19-3916-A9F4-F3F1586A2857}"/>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E5F3FB7D-ED39-7FA9-29B8-5C1CF5F81D9C}"/>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B3453198-FF14-BB53-393D-C99701FB01CB}"/>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0E549146-1020-BBE0-95F5-76373A71E644}"/>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DC54C22D-1D7C-BFB1-503F-B530DB8DE9CF}"/>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28CE49AA-BE2F-4341-A8E0-3769CDB29269}"/>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BFD9BF87-F422-77DE-12E7-06B04FABF46B}"/>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099318CF-7CAD-53CE-DB93-F4DCD600FB55}"/>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259967D3-275E-E82A-F9AE-144F042A96E8}"/>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E000BE54-B1D7-484D-3428-9B9126FBB4B5}"/>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5BBF963E-AD06-8291-4897-ACCEEE6F4228}"/>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5B55647C-5930-4A19-43EB-E03ECFE60F19}"/>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7351F85E-56C2-D5E1-00FC-D6906E63DC07}"/>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7BFDBFB0-3F34-0578-1F0C-F54AC65052B3}"/>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8D0A5AC7-CA2B-872A-1359-B28CC1F08042}"/>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D2B7D802-305D-6861-F173-9D2AE2872205}"/>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B726A67F-8249-3464-003C-41C2342FF407}"/>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67980780-7230-F6E3-9F21-5764B7D3E39F}"/>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A259AC01-61BA-E766-8A94-8D13E4747FD6}"/>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7735A20F-0976-F2AA-9205-877C442B4F07}"/>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ACA31AAB-D880-D540-A7D7-9C49B5AB1967}"/>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457E8DED-9778-70FC-8B99-589F0FEE8683}"/>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A16C7901-D448-1950-D831-E285DB43493E}"/>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90534B70-A49A-83E8-E929-7C90A7092C71}"/>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806DFCE5-6FA4-A5FB-CC3A-CE5A4D5682AF}"/>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EF56F8AA-AFFF-BB30-D141-9A3C8D69AD69}"/>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232E72DA-C619-6B58-7784-DF568DCB55DB}"/>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2F12DA52-153C-3433-AD7F-DF8EB10C73A0}"/>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65FD52F3-96B9-961E-8987-C57077280AD9}"/>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88EC3839-F019-1A20-8B33-FDB9ADF4C27A}"/>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B20C4321-55BF-0AB5-C8CC-EB26C45F0BCF}"/>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02D02DA8-C636-CE81-921C-7B03671CCBCE}"/>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E5B9E1A0-39CE-5FF1-7EF0-595E8F4FCDE9}"/>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D9E833CC-E106-CF2E-2104-93B944D4D8CC}"/>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8FF273F2-F3E7-5B13-63B4-5CD60700FA83}"/>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62E069EF-686A-9E7C-8F8B-9BC55AE0107A}"/>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E646A016-48D0-3956-B20E-BB4602AFBEDB}"/>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41C94FF7-2AB1-FDE3-CB00-75FF5B5B9528}"/>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D957C7FB-2F91-928C-BC0F-0D12B004A556}"/>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75FEE65A-A0B2-1606-C504-D7D774EB5AAB}"/>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19497EE0-87A0-F4B6-9C4F-BBBC906A0008}"/>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056595F1-AD62-57E8-13E5-1FF91FD4553B}"/>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22B7C2A2-0FA0-370C-FE63-E2B4F8FB3563}"/>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D90904B9-7D12-506C-9BB3-E4D2A4DC9271}"/>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3pPr>
              <a:defRPr sz="2200"/>
            </a:lvl3pPr>
          </a:lstStyle>
          <a:p>
            <a:pPr lvl="2"/>
            <a:r>
              <a:rPr lang="en-US" dirty="0"/>
              <a:t>First level</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4" name="Titolo 3">
            <a:extLst>
              <a:ext uri="{FF2B5EF4-FFF2-40B4-BE49-F238E27FC236}">
                <a16:creationId xmlns:a16="http://schemas.microsoft.com/office/drawing/2014/main" id="{49AB71FE-444B-8C4C-BC2B-6D856BB49629}"/>
              </a:ext>
            </a:extLst>
          </p:cNvPr>
          <p:cNvSpPr>
            <a:spLocks noGrp="1"/>
          </p:cNvSpPr>
          <p:nvPr>
            <p:ph type="title"/>
          </p:nvPr>
        </p:nvSpPr>
        <p:spPr/>
        <p:txBody>
          <a:bodyPr/>
          <a:lstStyle/>
          <a:p>
            <a:r>
              <a:rPr lang="it-IT"/>
              <a:t>Fare clic per modificare lo stile del titolo dello schema</a:t>
            </a:r>
          </a:p>
        </p:txBody>
      </p:sp>
    </p:spTree>
    <p:extLst>
      <p:ext uri="{BB962C8B-B14F-4D97-AF65-F5344CB8AC3E}">
        <p14:creationId xmlns:p14="http://schemas.microsoft.com/office/powerpoint/2010/main" val="1062620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dirty="0"/>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21088" y="6867374"/>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10" name="Групувати 9">
            <a:extLst>
              <a:ext uri="{FF2B5EF4-FFF2-40B4-BE49-F238E27FC236}">
                <a16:creationId xmlns:a16="http://schemas.microsoft.com/office/drawing/2014/main" id="{3F1D3B31-D342-8145-7C66-7B1852311FE4}"/>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32D70432-706F-DE5C-AE63-A9E58290BC76}"/>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0ED4B61B-A165-F9C8-A555-EDE8575321AA}"/>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F1AE19B4-C05F-56C0-FBB1-9D0A5C577387}"/>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EB17FB25-DE89-8261-ADC1-35126C0502B3}"/>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24A5F916-889F-A30B-25F3-F3570AAF6127}"/>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4A03ACB9-191E-C412-00AF-96A62F6255CC}"/>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66FA772F-855D-8339-F984-4A1E41314AF1}"/>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EE407A8B-D2B6-214B-EA1E-ED571EF20BDC}"/>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BF2D35F1-9A08-E311-4D32-F56E4EA21BB5}"/>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ABBB6DDB-288D-32B3-B653-D7BEC5019CB2}"/>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F6D4AE6B-AFAF-67EF-66AF-4509677AB49E}"/>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511BA7B4-D7BD-CFD3-2023-936D02657367}"/>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B1E42065-42A7-24D8-84C1-68ECCFE3DE1B}"/>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2D49D784-8F81-6FB6-07BB-D56E18C9AC6B}"/>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E05FE233-197C-BCFB-C529-B6B713389A7C}"/>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65987DF8-F04C-8CAB-1E52-BDCC5C356002}"/>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7A776ABE-457C-0D55-9680-6424ABD662B1}"/>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BE50A166-9965-AB0F-B738-5374E2FB272B}"/>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0EC6DFED-C00E-DD88-0248-C74A4B5DBA7B}"/>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93253D56-2D86-70B6-5A6F-FB44F8D22E96}"/>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A75B9373-994D-3074-2C6F-EA4CA6F4D688}"/>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EE7359AA-E8B2-3DDC-3787-76FABFE3EF7B}"/>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EDA13CAF-8AFE-197F-ED03-7FDB9B955733}"/>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315155EC-01D8-C9A8-1155-9A4177DC8E96}"/>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35D31E27-7DAE-6A4C-09FC-382682167250}"/>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BA4E692E-0E53-E585-F34B-936EB987FCF6}"/>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7FC4C015-A6FA-2400-49D4-779C7C7D6DBE}"/>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7E1325B3-1BB9-FC5C-8738-6A8332F84EBC}"/>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E447C159-C12F-AB25-BBBB-DB586E17E983}"/>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10892F2D-B347-ABE7-334A-EA120FFF2C7D}"/>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0E23C38A-1EAF-52EB-0E52-D04C2BA2F73E}"/>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17F2A8F8-023C-3424-C4CE-B3D6C283C824}"/>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80409236-0FB1-1B88-4863-BB62B06E3005}"/>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40965859-7891-DD79-2B86-7577A58E458B}"/>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0C3F9C7F-84E1-5C42-57D2-4AB4129FEEE7}"/>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B1867480-55BA-7341-E978-2CF04CCF5D5A}"/>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6191E040-EDF7-503D-E8C7-1DBDCFE6CDD8}"/>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BF40249F-E2B6-80CE-D6F6-2956898813CA}"/>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07FA0FD9-9170-F0CE-23F7-79DCC401C5B8}"/>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CAE25AD3-8CA3-B5FC-E9F7-056C1D4A41F7}"/>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7B4E686D-695E-D1D4-4A30-1BBF77DED90B}"/>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5639F650-3F29-952D-1826-4050CE68D603}"/>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5088BD17-AB32-9A1C-20C7-4C800EBFE8EA}"/>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2F1B293C-5AEC-FE26-CFC4-527B7144E81C}"/>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5B8B7A22-2FD7-1C28-BAA8-935A03EE41EF}"/>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09807F1C-7103-9362-8FCD-C34F93AAE8CD}"/>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E405B4DB-C983-77AD-43AD-D3BF0C3B6A96}"/>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68B2B74D-5817-0774-B7EC-8E26C31861D7}"/>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B6B487B6-43B6-9B4D-E51B-7C6653696CA7}"/>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B9B6182C-FF8D-4C4D-E938-1EF899F5AE5F}"/>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1B9FC97B-774F-2494-F0EF-FB2B5DF983B3}"/>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C28682B6-373D-04AE-AAC5-F5BEE13A8C96}"/>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819876A2-03F5-93AA-A89E-5208A5385F66}"/>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577579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nvGrpSpPr>
          <p:cNvPr id="11" name="Групувати 10">
            <a:extLst>
              <a:ext uri="{FF2B5EF4-FFF2-40B4-BE49-F238E27FC236}">
                <a16:creationId xmlns:a16="http://schemas.microsoft.com/office/drawing/2014/main" id="{36EA8D1F-AC92-391C-2295-B6EA0B76631B}"/>
              </a:ext>
            </a:extLst>
          </p:cNvPr>
          <p:cNvGrpSpPr/>
          <p:nvPr userDrawn="1"/>
        </p:nvGrpSpPr>
        <p:grpSpPr>
          <a:xfrm>
            <a:off x="490537" y="497014"/>
            <a:ext cx="1436197" cy="488006"/>
            <a:chOff x="0" y="0"/>
            <a:chExt cx="4763679" cy="1619154"/>
          </a:xfrm>
        </p:grpSpPr>
        <p:grpSp>
          <p:nvGrpSpPr>
            <p:cNvPr id="12" name="Групувати 11">
              <a:extLst>
                <a:ext uri="{FF2B5EF4-FFF2-40B4-BE49-F238E27FC236}">
                  <a16:creationId xmlns:a16="http://schemas.microsoft.com/office/drawing/2014/main" id="{7D5F3562-AF64-97C5-5E21-D4465C6208CB}"/>
                </a:ext>
              </a:extLst>
            </p:cNvPr>
            <p:cNvGrpSpPr/>
            <p:nvPr userDrawn="1"/>
          </p:nvGrpSpPr>
          <p:grpSpPr>
            <a:xfrm>
              <a:off x="0" y="0"/>
              <a:ext cx="1942942" cy="1619154"/>
              <a:chOff x="0" y="0"/>
              <a:chExt cx="1942942" cy="1619154"/>
            </a:xfrm>
          </p:grpSpPr>
          <p:sp>
            <p:nvSpPr>
              <p:cNvPr id="44" name="Полілінія: фігура 43">
                <a:extLst>
                  <a:ext uri="{FF2B5EF4-FFF2-40B4-BE49-F238E27FC236}">
                    <a16:creationId xmlns:a16="http://schemas.microsoft.com/office/drawing/2014/main" id="{E3F5F95B-7840-BDF2-AA07-A8AB808F2516}"/>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282DC765-AC1A-D6AF-E647-11F9E5A7EE77}"/>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0F851287-C4CE-6D55-0BEF-86E6B79879F8}"/>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439A327E-25B2-B6C1-56E8-26351C2C5B58}"/>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AD71239C-E7AB-7326-BF6E-C9ED7F78724C}"/>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F67FCDA4-4B68-21D6-8800-9418B0E99B29}"/>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19DE6F7F-BE4D-8BBF-D8AD-C38416B4486C}"/>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1C5CC0F5-5FFE-32E8-C5BB-89B5E8F635AA}"/>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BBDFEEA0-2DE4-4998-FAE8-BD3DF907457B}"/>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0E735870-42FE-0242-2A2A-A25BB92C799B}"/>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EDADC773-09F7-9A9E-15DF-57F75948A8D1}"/>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62A9941F-2A9F-CDA0-0874-E35CBEC9F904}"/>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B796717F-437F-8157-EA02-1B1ECC2E932A}"/>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35C3DF13-78E5-D8FB-39BA-FCD323041F2A}"/>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66B64094-102A-B4F3-AEFF-1A909979E2C2}"/>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7DA18992-8C7C-5017-7388-B5B5E132BB41}"/>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A827980C-9D05-BB9F-041D-74ED34974C39}"/>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B51A4491-82F0-DBF1-521E-58466FBCA453}"/>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2D4FE7B9-8123-BF05-120F-22E8933DB8DE}"/>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BB87F23D-4D9E-FBFA-2E06-429C39301110}"/>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4" name="Полілінія: фігура 63">
                <a:extLst>
                  <a:ext uri="{FF2B5EF4-FFF2-40B4-BE49-F238E27FC236}">
                    <a16:creationId xmlns:a16="http://schemas.microsoft.com/office/drawing/2014/main" id="{D6105286-C6E4-2C18-24BD-0874184363C9}"/>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3" name="Групувати 12">
              <a:extLst>
                <a:ext uri="{FF2B5EF4-FFF2-40B4-BE49-F238E27FC236}">
                  <a16:creationId xmlns:a16="http://schemas.microsoft.com/office/drawing/2014/main" id="{56D46D17-4F51-4463-ECCB-91A0405AB7DF}"/>
                </a:ext>
              </a:extLst>
            </p:cNvPr>
            <p:cNvGrpSpPr/>
            <p:nvPr userDrawn="1"/>
          </p:nvGrpSpPr>
          <p:grpSpPr>
            <a:xfrm>
              <a:off x="2245684" y="169628"/>
              <a:ext cx="2517995" cy="1243691"/>
              <a:chOff x="2245684" y="169628"/>
              <a:chExt cx="2517995" cy="1243691"/>
            </a:xfrm>
          </p:grpSpPr>
          <p:sp>
            <p:nvSpPr>
              <p:cNvPr id="14" name="Полілінія: фігура 13">
                <a:extLst>
                  <a:ext uri="{FF2B5EF4-FFF2-40B4-BE49-F238E27FC236}">
                    <a16:creationId xmlns:a16="http://schemas.microsoft.com/office/drawing/2014/main" id="{F89A5613-9C30-8B65-62F5-98778DA67309}"/>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1B4BD0DF-50EE-C01F-58A2-32E0DAD7D175}"/>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990DDCB9-FD9E-5DF2-7693-0127A3E8EA7E}"/>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EAA777C7-06D7-763C-295D-4D4E607027EF}"/>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0CDECA7B-38A6-5FE5-3849-54B9DD459731}"/>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434153EE-1BA1-7876-EB49-38849659D3A1}"/>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8ECAE5FB-6CF4-9A8D-CF76-2CA47C4F85BC}"/>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E1C16C98-AE4B-992C-2253-C784175B6680}"/>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8574208B-A9F4-66F5-3C3E-1E97C7AB0DA1}"/>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D4DF987D-7313-D9EF-974A-731E206EA317}"/>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170AC176-EAE1-FB72-7FCC-104B94D35EA9}"/>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2021F290-1DA8-94FF-684B-FFE8A4101302}"/>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4D8E38EC-6C2C-DC49-5523-C8631DF92CD4}"/>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F6699AC0-197B-6E29-BCFA-FD89565010D8}"/>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0B03DD80-A129-0FB7-D8F4-733AB6E66E46}"/>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6B31265B-86D5-FD1E-6CF5-D7D93879937A}"/>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DDEB4C69-0C80-389D-1352-C154803B68E1}"/>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CF0E75FF-D956-6755-7735-A785D6A77516}"/>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19604EA7-E786-9608-2B0E-71161FDD34C7}"/>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11BE6A4F-9D71-5784-7323-DCCABBC57687}"/>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822A3B11-1883-EF7F-B631-EF23D4A83E71}"/>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66AF444B-EFFB-C394-ADE5-570C501CB19A}"/>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0D6A36D8-E308-3C4B-8E6E-681E57B23DDC}"/>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3F7179C3-6B7B-55C3-6055-BFFE20A4F83D}"/>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DE6B4A62-E278-9530-1721-00AE7FFA961C}"/>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5D8BAB70-0664-70C7-EC73-51BBDDB9AC6E}"/>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EE4D46B1-0A0C-19DE-C4B7-DDA29035FF48}"/>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90EE14DE-59C9-6D2B-60F9-B6A026B85A1A}"/>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42461823-C6C4-05FF-9FB7-07C9C5015D8F}"/>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348B71ED-9E48-81F4-CF96-CE817C2C41F0}"/>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072045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nvGrpSpPr>
          <p:cNvPr id="8" name="Групувати 7">
            <a:extLst>
              <a:ext uri="{FF2B5EF4-FFF2-40B4-BE49-F238E27FC236}">
                <a16:creationId xmlns:a16="http://schemas.microsoft.com/office/drawing/2014/main" id="{95361CAD-C96E-BF7D-D96A-ABBB6F944097}"/>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B804CB10-62E3-B9ED-4D37-2B4B8ACF9955}"/>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3824124D-E15D-F6C8-F717-41A3FF92AC2E}"/>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7CA577DB-FD85-ADEA-8567-B20EF22A74C7}"/>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4102DA9B-50FC-A520-AE86-1AB7D448823E}"/>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14F4F950-1477-D4EB-5F8F-B1087095E110}"/>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36CB78E4-6AC6-050D-A1F6-8BD1AE2B657E}"/>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D3948456-A91C-4A49-76B0-D4E56B868F09}"/>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2D5BAFF6-2F45-0EB4-4D2A-E8CFAEAC9F5F}"/>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E5A1D71C-C1C9-A755-745D-4EEF87DC36D0}"/>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C9DA1F7F-1DD4-551A-DE18-CF3CEBAF1E1C}"/>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4B00A1A3-C3BA-EB70-69AE-AFD242E8B371}"/>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60BAF055-ED79-6879-CB2E-8E6EF8E38D27}"/>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22C6CA8C-08B5-B0E4-32BF-E8043B00753E}"/>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533346C8-C3D1-C4D8-884A-F4E9F1EB42AB}"/>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9D2D0A80-896C-33FB-BEFF-A829AA575E38}"/>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CC6C99B2-9A5B-A2E3-94BD-AE2838B0DB2D}"/>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D3FA86E9-FFFF-71A6-CC8C-A4A7D9DFCD58}"/>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631DE485-ED9E-1E40-FD94-F53467F40294}"/>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CA0E602B-7185-4EF9-2845-C4517588800E}"/>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AA9BC326-84A9-29E8-6F24-14501A53CD53}"/>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5891DE1D-6344-48E0-FF21-2B26E86BE773}"/>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EC408FA7-0221-C507-12EC-AD8576654896}"/>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A233D819-C335-3E70-565F-B4EAEC6433B5}"/>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51332DE3-A0B2-1DF3-C6C1-D149A2CAA67E}"/>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EAF2065E-B9E1-4E6F-759F-CCD2A1BCA2C3}"/>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F8C9EF3C-E58A-7769-9E96-F26B310C6EB7}"/>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FF87B8AC-A6F1-82D6-BC42-DE16C5023A02}"/>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7ADE4AF6-21C4-5B72-1B3D-7AB4907DEBBB}"/>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7EC74C42-0FE1-C34F-E1E5-9623715BB168}"/>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B5CBE709-97A6-1FAF-1810-813F7CBDB1FE}"/>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60A3A202-42D5-1D98-BB2E-43B76B853B9B}"/>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2376D2FD-4064-2C47-2E9B-F9FBBCC935B4}"/>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A758D32A-4CE0-0380-226A-833686E1FBD8}"/>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DA56DD76-D714-B209-CC9E-82D970452E07}"/>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99BF18F0-D5EE-DE04-E0CA-38D426F310D3}"/>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8CD2C4D1-0113-2040-1CA0-36CA00FD3F21}"/>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E27FF9BE-2CC0-9AFD-A719-691F4954D700}"/>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221D249F-48E6-E9D4-8D9A-DE94559E7D56}"/>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D6883DC8-AC1B-BC42-CEED-427F6A224F3B}"/>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A4EE1725-1FD9-4B72-A3AC-F2621ABCA87E}"/>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AF9DA70A-A990-46E1-D8E0-DDC532EC1C31}"/>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3156D80D-65D0-764B-670B-7302B665B45F}"/>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B1CA28EC-C111-4FCF-095C-CD14FF61E39C}"/>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EB38ED0C-8466-C574-C58A-CCC66296F0EF}"/>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4962666E-969F-C496-D4A1-23EE9840609F}"/>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E92C39B4-8A54-27B7-7DD0-76634C5DFFEF}"/>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C3380EC6-0097-4851-1257-A08653FA1C2A}"/>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30C5D78E-8473-F974-4909-01972786359D}"/>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BABF421A-E0C6-F3B9-616B-0173D6A6B5FC}"/>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FE78D9B2-C7F2-2FA0-3013-56B5594652BC}"/>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B487A652-81AB-BC14-5103-46F9812EAAF3}"/>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25C86C2A-CE4F-6F05-D356-AD27590E260E}"/>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A3666210-F6BB-6D11-F831-ECF60303BF52}"/>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1319992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70450"/>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8" name="Групувати 7">
            <a:extLst>
              <a:ext uri="{FF2B5EF4-FFF2-40B4-BE49-F238E27FC236}">
                <a16:creationId xmlns:a16="http://schemas.microsoft.com/office/drawing/2014/main" id="{9808A8FB-7551-D26A-C9A3-9991B2A6FDCF}"/>
              </a:ext>
            </a:extLst>
          </p:cNvPr>
          <p:cNvGrpSpPr/>
          <p:nvPr userDrawn="1"/>
        </p:nvGrpSpPr>
        <p:grpSpPr>
          <a:xfrm>
            <a:off x="490537" y="497014"/>
            <a:ext cx="1436197" cy="488006"/>
            <a:chOff x="0" y="0"/>
            <a:chExt cx="4763679" cy="1619154"/>
          </a:xfrm>
          <a:solidFill>
            <a:schemeClr val="bg1"/>
          </a:solidFill>
        </p:grpSpPr>
        <p:grpSp>
          <p:nvGrpSpPr>
            <p:cNvPr id="10" name="Групувати 9">
              <a:extLst>
                <a:ext uri="{FF2B5EF4-FFF2-40B4-BE49-F238E27FC236}">
                  <a16:creationId xmlns:a16="http://schemas.microsoft.com/office/drawing/2014/main" id="{8B264650-79FC-1987-4564-99BCD8A8D5DD}"/>
                </a:ext>
              </a:extLst>
            </p:cNvPr>
            <p:cNvGrpSpPr/>
            <p:nvPr userDrawn="1"/>
          </p:nvGrpSpPr>
          <p:grpSpPr>
            <a:xfrm>
              <a:off x="0" y="0"/>
              <a:ext cx="1942942" cy="1619154"/>
              <a:chOff x="0" y="0"/>
              <a:chExt cx="1942942" cy="1619154"/>
            </a:xfrm>
            <a:grpFill/>
          </p:grpSpPr>
          <p:sp>
            <p:nvSpPr>
              <p:cNvPr id="42" name="Полілінія: фігура 41">
                <a:extLst>
                  <a:ext uri="{FF2B5EF4-FFF2-40B4-BE49-F238E27FC236}">
                    <a16:creationId xmlns:a16="http://schemas.microsoft.com/office/drawing/2014/main" id="{CF8ACE08-75C2-AD88-FA86-6FB2C2541285}"/>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90B0CFEF-73AB-C267-E129-78FB1F17E41D}"/>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A995F1A8-10C9-CB18-108F-89F036DD89E2}"/>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F6598354-EF96-B94C-E015-E2B5393F7494}"/>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E7D3DBBD-B1ED-B0C6-B264-2DF3CF405D1E}"/>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B082714F-23B9-8CEF-3004-0A6AC8BFFE97}"/>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809ABB98-F452-4CAA-4993-1114962764CC}"/>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4BE87A72-3D52-E60C-12B1-6BE0329C8072}"/>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4C77F397-7FEF-DE10-CBDA-2CCFDEE73F7A}"/>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4AA84637-69A7-DD6B-528A-BF9904CF436E}"/>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C20A85A9-1295-12EB-6E0A-B338AD7732B9}"/>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07F2152A-10FA-804D-BFEC-491F798FA74F}"/>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6E744DCD-95C2-3F73-AFB5-F69E26BC18E0}"/>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8647FB80-B984-AD66-53CE-F2FF94387B95}"/>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0F88121F-5E14-F160-9BFF-CECAB2736404}"/>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B6C10A15-3627-457B-3F1B-5DA19CC747C7}"/>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3F31847B-9CC7-9DB3-9827-317668394FF3}"/>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5D49488C-D438-1802-587D-99DA3556DD10}"/>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8BD11037-FA2F-9C3A-C4A2-D001AD81B03C}"/>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D4B3DE4A-68D3-AA10-CF8B-5B93A9F7FBE4}"/>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8D6EB2E3-3AED-5CAE-9456-A00973C80906}"/>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1" name="Групувати 10">
              <a:extLst>
                <a:ext uri="{FF2B5EF4-FFF2-40B4-BE49-F238E27FC236}">
                  <a16:creationId xmlns:a16="http://schemas.microsoft.com/office/drawing/2014/main" id="{00D36CC2-AEEA-C2DB-1D04-9F2180A6BDFA}"/>
                </a:ext>
              </a:extLst>
            </p:cNvPr>
            <p:cNvGrpSpPr/>
            <p:nvPr userDrawn="1"/>
          </p:nvGrpSpPr>
          <p:grpSpPr>
            <a:xfrm>
              <a:off x="2245684" y="169628"/>
              <a:ext cx="2517995" cy="1243691"/>
              <a:chOff x="2245684" y="169628"/>
              <a:chExt cx="2517995" cy="1243691"/>
            </a:xfrm>
            <a:grpFill/>
          </p:grpSpPr>
          <p:sp>
            <p:nvSpPr>
              <p:cNvPr id="12" name="Полілінія: фігура 11">
                <a:extLst>
                  <a:ext uri="{FF2B5EF4-FFF2-40B4-BE49-F238E27FC236}">
                    <a16:creationId xmlns:a16="http://schemas.microsoft.com/office/drawing/2014/main" id="{17B86533-52FF-D2B6-F7AE-2A54F508C34C}"/>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3" name="Полілінія: фігура 12">
                <a:extLst>
                  <a:ext uri="{FF2B5EF4-FFF2-40B4-BE49-F238E27FC236}">
                    <a16:creationId xmlns:a16="http://schemas.microsoft.com/office/drawing/2014/main" id="{73171CA1-6FB8-97D9-5EA8-58AA2912D47B}"/>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3D3D3CA8-2698-B55B-3031-6429BFE4B4E1}"/>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2B9C9ED8-92A8-6B49-F2EC-041397548155}"/>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5F674E2D-1502-3256-0E76-0A10144ED8DE}"/>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56C7E088-6333-1C61-9457-51018597832E}"/>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9FF1B145-CFC6-405F-0BAB-981A2FD3BDD9}"/>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CBCDD460-5F54-EF46-5DF8-2DE866C5DD35}"/>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A808FA3F-E75B-7E27-A151-74CE0551F205}"/>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A35635D2-FF6F-C473-FD6B-4BDD6CA8C1B1}"/>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7BC29350-A68F-2E99-32F0-C5A5DFE84932}"/>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89378D05-E45B-7CC1-BBE9-5C16ECE1D56A}"/>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36BC4E92-84CE-D05D-CC44-836C8FFE05C9}"/>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F65A1C92-71C7-5D08-EA6F-124696D74E75}"/>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72F0EB3D-2B99-F3FA-A7D4-3325B7565525}"/>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B30F8BE9-CE14-03C5-67BE-039FCF0EDD96}"/>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5F00870C-D5F3-8F2C-8510-B01CE8AB252C}"/>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7824118D-6FD7-B190-8534-DD75042D43BF}"/>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78FC9A52-A8F2-9944-3C01-CE97DD0FB1E5}"/>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0E6AA738-8ED0-7B30-234D-5B0D839F5845}"/>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0B0974B0-8591-1BF1-F759-5226F09ECC8C}"/>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6A57E12D-4FA0-1CC9-8077-C577EC3BAA57}"/>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02458113-1967-CAFD-68B3-3F49FC331431}"/>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6AB42E1E-CFBA-779C-805A-1D37B4BBB879}"/>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CEEFF37E-19C1-2721-25DD-CFF86C35C897}"/>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2B5E1840-83CA-507E-53B6-7FECDE23220D}"/>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C482DCA3-2D24-1F18-4582-40889ADC6228}"/>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8C8B49D5-C9DE-0A78-D125-760A85C4BC5F}"/>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C2744FB7-477C-8DB9-344C-7135FF6F46EE}"/>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741BDD94-9553-577B-87AB-970B5BEC2D00}"/>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808222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49663" y="6870450"/>
            <a:ext cx="5605462" cy="180000"/>
          </a:xfrm>
          <a:prstGeom prst="rect">
            <a:avLst/>
          </a:prstGeom>
        </p:spPr>
        <p:txBody>
          <a:bodyPr>
            <a:noAutofit/>
          </a:bodyPr>
          <a:lstStyle>
            <a:lvl1pPr>
              <a:defRPr>
                <a:noFill/>
              </a:defRPr>
            </a:lvl1pPr>
          </a:lstStyle>
          <a:p>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8" name="Групувати 7">
            <a:extLst>
              <a:ext uri="{FF2B5EF4-FFF2-40B4-BE49-F238E27FC236}">
                <a16:creationId xmlns:a16="http://schemas.microsoft.com/office/drawing/2014/main" id="{36B67AFE-6F79-7E6A-3E7E-D5B65B109C79}"/>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338449EC-FE76-F66D-3877-A59A5A7094A9}"/>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5D3D56E4-BA97-B327-7DA4-3DD8E9A9D905}"/>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1679FA36-F8B2-68DA-13E2-7762863E92DC}"/>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6AD75983-EAE8-0874-168E-0B2C5D05D0C4}"/>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96E7564A-DBA9-CA79-CC76-67CDA410C365}"/>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76722E36-930A-956B-3E04-319C42655310}"/>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F930C724-65FE-239F-3D02-7355ED125415}"/>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93FEBFE0-2CAE-ABFF-2CD2-93AD3A0CBA1E}"/>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C335B9AD-3B0C-8D15-E88C-CD85D7E65A6C}"/>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75F00E1B-0C3E-CD95-55CF-6F88CBD8DBFD}"/>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665DE19C-7572-CE3F-8E14-6B26FED93D4D}"/>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BD466CC0-AC01-8DE8-FD24-D76D56C39312}"/>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F5AF43D6-B2B7-0C74-9CFF-C903B1428C07}"/>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3A54D25E-C8F8-871C-ED3A-10C23F6698E1}"/>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98A826C7-A515-9D74-D998-72B74B28CC96}"/>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08EC2A20-4182-9BCE-B3A4-F78374B95E53}"/>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8588A71C-D7A9-A2CF-CB01-93B8D77814EA}"/>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096EE0CB-7B50-205E-A3BB-2DDB16005EF4}"/>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D66089AF-005A-09E7-8736-B0E959F27D73}"/>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96FB407A-A868-972F-2B71-4A4F47CB4E90}"/>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889E0E0D-EE6B-5A6E-CA8A-396886C6CC75}"/>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E1A29B12-CF21-9CE9-FE3C-3B6166A223A7}"/>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2ED20FD6-A8DB-F05D-ADFC-1CA646F62060}"/>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CD0B5734-0DFA-E29A-FAA7-4F204CF780F3}"/>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B5A5DBD4-B823-795A-D6AB-06D324C92170}"/>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6F90870C-5E95-FF8C-5760-79D52427907D}"/>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1A5FADCB-C203-E409-B81B-834CEC7D69A7}"/>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B52B8531-BAE0-75ED-6DFE-0AF402C8A6DF}"/>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7A6057ED-D487-87C1-A516-07090968EB52}"/>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AD7C9222-28BC-A498-4563-B5AAB52E1380}"/>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D597683E-B72A-22F9-E1BE-6C254870CCAA}"/>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EF9D459C-B726-A943-75B3-48A490207A1B}"/>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1D89EBB5-AD01-8843-EE25-A275722A37E4}"/>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858E543E-9E2D-65E3-E85D-9187884A2271}"/>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1A987974-2B53-12FA-86DD-9A03B8C895D1}"/>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9976E722-F9C0-8A86-0E27-5CE27237F10E}"/>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3030345A-A237-89E6-3A0B-A1E366D986F8}"/>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7CED87AB-D089-1CF3-FC9C-217F2F600CF4}"/>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6E54EBFA-9AD4-4BE0-0512-89AA1E179B17}"/>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2D6FE9E3-E267-7049-5920-637F82AC80D9}"/>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A2797994-1B11-6AAE-89E9-BC77C7950B31}"/>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FB3A3530-3D58-0FC4-92C7-AF400DAE6A9D}"/>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7BAD353B-23D1-0BB1-0162-5D13BB1D8421}"/>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11088EB6-55FB-663F-5340-9E440CFC1EDA}"/>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62606107-FE7D-1BE1-20FD-3A86E405068E}"/>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D6FB9651-5CEB-9529-891F-513D14749C08}"/>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0E3B336F-7FF6-02E0-FF91-3458A61AC610}"/>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0D1C0B81-928D-E349-3120-B0AB4C20711E}"/>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DEA1FF08-53BD-9EE9-E356-3DB0E80B3FCC}"/>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BDA0730F-8902-2374-515A-79D20A78E993}"/>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CC642F84-E2C4-7EDF-B378-A4D8066C21E8}"/>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C16BF7E4-952A-D7A1-ADCE-78233A56FB1E}"/>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EFD300EC-C120-3A6C-6CCC-418F77B936CC}"/>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006282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490538" y="6870450"/>
            <a:ext cx="2743200" cy="216000"/>
          </a:xfrm>
          <a:prstGeom prst="rect">
            <a:avLst/>
          </a:prstGeom>
        </p:spPr>
        <p:txBody>
          <a:bodyPr/>
          <a:lstStyle/>
          <a:p>
            <a:endParaRPr lang="en-GB"/>
          </a:p>
        </p:txBody>
      </p:sp>
      <p:sp>
        <p:nvSpPr>
          <p:cNvPr id="4" name="Footer Placeholder 3"/>
          <p:cNvSpPr>
            <a:spLocks noGrp="1"/>
          </p:cNvSpPr>
          <p:nvPr>
            <p:ph type="ftr" sz="quarter" idx="11"/>
          </p:nvPr>
        </p:nvSpPr>
        <p:spPr>
          <a:xfrm>
            <a:off x="490538" y="6337302"/>
            <a:ext cx="5605462" cy="180000"/>
          </a:xfrm>
          <a:prstGeom prst="rect">
            <a:avLst/>
          </a:prstGeom>
        </p:spPr>
        <p:txBody>
          <a:bodyPr/>
          <a:lstStyle/>
          <a:p>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417158"/>
            <a:ext cx="644400" cy="172266"/>
          </a:xfrm>
          <a:prstGeom prst="rect">
            <a:avLst/>
          </a:prstGeom>
        </p:spPr>
      </p:pic>
      <p:grpSp>
        <p:nvGrpSpPr>
          <p:cNvPr id="4" name="Групувати 3">
            <a:extLst>
              <a:ext uri="{FF2B5EF4-FFF2-40B4-BE49-F238E27FC236}">
                <a16:creationId xmlns:a16="http://schemas.microsoft.com/office/drawing/2014/main" id="{0B3B996C-18CB-0F29-F114-B67E445D1316}"/>
              </a:ext>
            </a:extLst>
          </p:cNvPr>
          <p:cNvGrpSpPr/>
          <p:nvPr userDrawn="1"/>
        </p:nvGrpSpPr>
        <p:grpSpPr>
          <a:xfrm>
            <a:off x="490537" y="497014"/>
            <a:ext cx="1436197" cy="488006"/>
            <a:chOff x="0" y="0"/>
            <a:chExt cx="4763679" cy="1619154"/>
          </a:xfrm>
        </p:grpSpPr>
        <p:grpSp>
          <p:nvGrpSpPr>
            <p:cNvPr id="5" name="Групувати 4">
              <a:extLst>
                <a:ext uri="{FF2B5EF4-FFF2-40B4-BE49-F238E27FC236}">
                  <a16:creationId xmlns:a16="http://schemas.microsoft.com/office/drawing/2014/main" id="{3B0BB81C-5AAD-5B06-1E48-C6CC00B899A3}"/>
                </a:ext>
              </a:extLst>
            </p:cNvPr>
            <p:cNvGrpSpPr/>
            <p:nvPr userDrawn="1"/>
          </p:nvGrpSpPr>
          <p:grpSpPr>
            <a:xfrm>
              <a:off x="0" y="0"/>
              <a:ext cx="1942942" cy="1619154"/>
              <a:chOff x="0" y="0"/>
              <a:chExt cx="1942942" cy="1619154"/>
            </a:xfrm>
          </p:grpSpPr>
          <p:sp>
            <p:nvSpPr>
              <p:cNvPr id="41" name="Полілінія: фігура 40">
                <a:extLst>
                  <a:ext uri="{FF2B5EF4-FFF2-40B4-BE49-F238E27FC236}">
                    <a16:creationId xmlns:a16="http://schemas.microsoft.com/office/drawing/2014/main" id="{F56E373E-DE93-9A3D-0E27-72931BD8182A}"/>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2582ABFC-F5B5-6887-5D72-63BB12790AC6}"/>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9C35CD64-EE5A-F50B-26B9-1B4DFE07883A}"/>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5AC9FADA-CA1E-132B-5708-B50A39EB033C}"/>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4C9DA0DA-407C-F25D-9E08-D7491F12E3C3}"/>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CF2B03A8-B52F-851A-8DF3-20E1E8C2905E}"/>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AE2E7717-6BEA-5127-36CB-4D3671DBA3D8}"/>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B9C659BE-7D9B-B649-3FF6-6DFC0E749129}"/>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D96643EB-2A59-3F00-8A51-B8700559A08B}"/>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CD4B4F3C-71D6-CD6A-8330-ABAE7E8E4A5C}"/>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63340584-4974-4C5C-5107-49B6639E43B3}"/>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216DACC4-1363-C5B5-FF02-AA0768236EDE}"/>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2F694FCC-025B-4CE0-B566-BC7EB1A42B90}"/>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933936DE-7E35-77C2-7D86-B765DD67F22D}"/>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034A224B-A971-B434-BC7F-0DB53D6A310B}"/>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F349F0B1-537B-BDC6-8FFF-225FFB40FC15}"/>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BD60EC33-731F-CE5A-A111-2F3702CC42B9}"/>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2CEF0A82-30B0-7D6E-7617-6DF75E594284}"/>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7B686609-B938-BE6B-EF48-5BC2F61FC366}"/>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078E5EFA-F690-8CB8-EDA9-DC268C794328}"/>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BB6788F4-C87D-8516-01BA-4699708648B5}"/>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7" name="Групувати 6">
              <a:extLst>
                <a:ext uri="{FF2B5EF4-FFF2-40B4-BE49-F238E27FC236}">
                  <a16:creationId xmlns:a16="http://schemas.microsoft.com/office/drawing/2014/main" id="{03DD82C1-6EA9-FF85-48B6-94D8839DA566}"/>
                </a:ext>
              </a:extLst>
            </p:cNvPr>
            <p:cNvGrpSpPr/>
            <p:nvPr userDrawn="1"/>
          </p:nvGrpSpPr>
          <p:grpSpPr>
            <a:xfrm>
              <a:off x="2245684" y="169628"/>
              <a:ext cx="2517995" cy="1243691"/>
              <a:chOff x="2245684" y="169628"/>
              <a:chExt cx="2517995" cy="1243691"/>
            </a:xfrm>
          </p:grpSpPr>
          <p:sp>
            <p:nvSpPr>
              <p:cNvPr id="9" name="Полілінія: фігура 8">
                <a:extLst>
                  <a:ext uri="{FF2B5EF4-FFF2-40B4-BE49-F238E27FC236}">
                    <a16:creationId xmlns:a16="http://schemas.microsoft.com/office/drawing/2014/main" id="{355D917C-13AB-9D84-8913-CD0309DA3696}"/>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0" name="Полілінія: фігура 9">
                <a:extLst>
                  <a:ext uri="{FF2B5EF4-FFF2-40B4-BE49-F238E27FC236}">
                    <a16:creationId xmlns:a16="http://schemas.microsoft.com/office/drawing/2014/main" id="{2AEDACDC-A9D2-AC73-31FA-E218E2AA40D8}"/>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3" name="Полілінія: фігура 12">
                <a:extLst>
                  <a:ext uri="{FF2B5EF4-FFF2-40B4-BE49-F238E27FC236}">
                    <a16:creationId xmlns:a16="http://schemas.microsoft.com/office/drawing/2014/main" id="{70E3EE8B-27AE-7A59-4985-F0782C3F9CF0}"/>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72BAC1E4-DD2E-4FFC-F36E-702E19405062}"/>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9B7B10ED-E1DB-0CAA-FD5E-9858BD5911F0}"/>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12EE85DB-816F-1B75-EDDC-4EF3F1E395B7}"/>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C9EE3984-BE2C-13DD-2897-3A4437CB9F9C}"/>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05D12F15-7E4C-2F65-C66C-211181ED800D}"/>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BC5298C0-8AA5-F6A2-0246-411E7E32BF71}"/>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800D48D8-7619-B7C5-4985-B96B6F53A141}"/>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B370AB61-4BE8-1620-7264-A18D3DA47E7E}"/>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AFAFBEAD-4FD5-F94D-A882-43713927FC96}"/>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766A105B-CAFF-1F49-A3BA-4E7346B8E6EB}"/>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6E4313C8-3060-20E2-66A6-E77DEEF0D170}"/>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484AF23C-479B-707A-805C-82B4BA4B5F8D}"/>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23B13360-99CB-48E7-534E-D50DAC62ACAC}"/>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EAA0207B-08C0-D8D2-BC0A-63D0C66783D9}"/>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A183B332-A637-76D0-AC41-21D0B9A07915}"/>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065C0616-8E7D-5468-670F-D878D3E78120}"/>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8260C3F4-753E-BB99-0AF8-4F7C54972F71}"/>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85F8AFFC-BB40-3FE7-762D-248A726CB53A}"/>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DF1809A9-24DA-B82D-4AC0-38D87DB03876}"/>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CCBF8995-4C41-6357-D99B-5229F8419171}"/>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D83D2FEA-C1D3-3322-4D9B-2E53282D35A1}"/>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BC2C2279-7D91-A3F7-DD44-A7F669AD2F63}"/>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6CD7E5AE-D98B-1C2C-FDCF-811D84196BD8}"/>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823E2CF6-4178-AC16-EEE3-23257B16A0A0}"/>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50875DD1-C57D-EBC0-7ECD-D8E9042EA0D2}"/>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27B00163-E779-DF0F-8C40-41476501EAAC}"/>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261FDB7E-864A-D90A-5F33-C5DD061C07ED}"/>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0" r:id="rId3"/>
    <p:sldLayoutId id="2147483667" r:id="rId4"/>
    <p:sldLayoutId id="2147483665" r:id="rId5"/>
    <p:sldLayoutId id="2147483666" r:id="rId6"/>
    <p:sldLayoutId id="2147483652" r:id="rId7"/>
    <p:sldLayoutId id="2147483664" r:id="rId8"/>
    <p:sldLayoutId id="2147483668" r:id="rId9"/>
    <p:sldLayoutId id="2147483669" r:id="rId10"/>
    <p:sldLayoutId id="2147483651" r:id="rId11"/>
    <p:sldLayoutId id="2147483660" r:id="rId12"/>
    <p:sldLayoutId id="2147483661" r:id="rId13"/>
    <p:sldLayoutId id="2147483662" r:id="rId14"/>
    <p:sldLayoutId id="2147483663" r:id="rId15"/>
    <p:sldLayoutId id="2147483654" r:id="rId16"/>
    <p:sldLayoutId id="2147483655" r:id="rId17"/>
  </p:sldLayoutIdLst>
  <p:hf hdr="0" ftr="0" dt="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7" y="3396889"/>
            <a:ext cx="9215437" cy="1071622"/>
          </a:xfrm>
        </p:spPr>
        <p:txBody>
          <a:bodyPr/>
          <a:lstStyle/>
          <a:p>
            <a:r>
              <a:rPr lang="uk-UA" dirty="0"/>
              <a:t>Інспектування умов праці</a:t>
            </a:r>
            <a:endParaRPr lang="en-GB" dirty="0"/>
          </a:p>
        </p:txBody>
      </p:sp>
      <p:sp>
        <p:nvSpPr>
          <p:cNvPr id="3" name="Subtitle 2"/>
          <p:cNvSpPr>
            <a:spLocks noGrp="1"/>
          </p:cNvSpPr>
          <p:nvPr>
            <p:ph type="subTitle" idx="1"/>
          </p:nvPr>
        </p:nvSpPr>
        <p:spPr>
          <a:xfrm>
            <a:off x="504160" y="2041093"/>
            <a:ext cx="6164302" cy="1163155"/>
          </a:xfrm>
        </p:spPr>
        <p:txBody>
          <a:bodyPr/>
          <a:lstStyle/>
          <a:p>
            <a:pPr>
              <a:lnSpc>
                <a:spcPct val="95000"/>
              </a:lnSpc>
              <a:spcAft>
                <a:spcPts val="3000"/>
              </a:spcAft>
            </a:pPr>
            <a:r>
              <a:rPr lang="uk-UA" sz="2400" dirty="0">
                <a:latin typeface="Arial" panose="020B0604020202020204" pitchFamily="34" charset="0"/>
              </a:rPr>
              <a:t>Навчальний курс МОП </a:t>
            </a:r>
            <a:br>
              <a:rPr lang="uk-UA" sz="2400" dirty="0">
                <a:latin typeface="Arial" panose="020B0604020202020204" pitchFamily="34" charset="0"/>
              </a:rPr>
            </a:br>
            <a:r>
              <a:rPr lang="uk-UA" sz="2400" dirty="0">
                <a:latin typeface="Arial" panose="020B0604020202020204" pitchFamily="34" charset="0"/>
              </a:rPr>
              <a:t>«Розбудова сучасних і ефективних систем інспекції праці»</a:t>
            </a:r>
            <a:endParaRPr lang="en-GB" sz="2400" dirty="0">
              <a:latin typeface="Arial" panose="020B0604020202020204" pitchFamily="34" charset="0"/>
            </a:endParaRPr>
          </a:p>
        </p:txBody>
      </p:sp>
      <p:grpSp>
        <p:nvGrpSpPr>
          <p:cNvPr id="56" name="Group 55"/>
          <p:cNvGrpSpPr/>
          <p:nvPr/>
        </p:nvGrpSpPr>
        <p:grpSpPr>
          <a:xfrm>
            <a:off x="2897188" y="-4259"/>
            <a:ext cx="9294813" cy="4835021"/>
            <a:chOff x="2897187" y="14287"/>
            <a:chExt cx="9280526" cy="4827589"/>
          </a:xfrm>
        </p:grpSpPr>
        <p:sp>
          <p:nvSpPr>
            <p:cNvPr id="34" name="Freeform 27"/>
            <p:cNvSpPr>
              <a:spLocks/>
            </p:cNvSpPr>
            <p:nvPr/>
          </p:nvSpPr>
          <p:spPr bwMode="auto">
            <a:xfrm>
              <a:off x="9399588" y="3224213"/>
              <a:ext cx="920750" cy="1062038"/>
            </a:xfrm>
            <a:custGeom>
              <a:avLst/>
              <a:gdLst>
                <a:gd name="T0" fmla="*/ 0 w 2552"/>
                <a:gd name="T1" fmla="*/ 1473 h 2942"/>
                <a:gd name="T2" fmla="*/ 2552 w 2552"/>
                <a:gd name="T3" fmla="*/ 0 h 2942"/>
                <a:gd name="T4" fmla="*/ 2552 w 2552"/>
                <a:gd name="T5" fmla="*/ 2942 h 2942"/>
                <a:gd name="T6" fmla="*/ 0 w 2552"/>
                <a:gd name="T7" fmla="*/ 1473 h 2942"/>
              </a:gdLst>
              <a:ahLst/>
              <a:cxnLst>
                <a:cxn ang="0">
                  <a:pos x="T0" y="T1"/>
                </a:cxn>
                <a:cxn ang="0">
                  <a:pos x="T2" y="T3"/>
                </a:cxn>
                <a:cxn ang="0">
                  <a:pos x="T4" y="T5"/>
                </a:cxn>
                <a:cxn ang="0">
                  <a:pos x="T6" y="T7"/>
                </a:cxn>
              </a:cxnLst>
              <a:rect l="0" t="0" r="r" b="b"/>
              <a:pathLst>
                <a:path w="2552" h="2942">
                  <a:moveTo>
                    <a:pt x="0" y="1473"/>
                  </a:moveTo>
                  <a:lnTo>
                    <a:pt x="2552" y="0"/>
                  </a:lnTo>
                  <a:lnTo>
                    <a:pt x="2552" y="2942"/>
                  </a:lnTo>
                  <a:lnTo>
                    <a:pt x="0" y="14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5"/>
            <p:cNvSpPr>
              <a:spLocks/>
            </p:cNvSpPr>
            <p:nvPr/>
          </p:nvSpPr>
          <p:spPr bwMode="auto">
            <a:xfrm>
              <a:off x="2897187" y="14287"/>
              <a:ext cx="9280524" cy="1074621"/>
            </a:xfrm>
            <a:custGeom>
              <a:avLst/>
              <a:gdLst>
                <a:gd name="T0" fmla="*/ 5160 w 25674"/>
                <a:gd name="T1" fmla="*/ 2976 h 2976"/>
                <a:gd name="T2" fmla="*/ 25674 w 25674"/>
                <a:gd name="T3" fmla="*/ 2976 h 2976"/>
                <a:gd name="T4" fmla="*/ 25674 w 25674"/>
                <a:gd name="T5" fmla="*/ 0 h 2976"/>
                <a:gd name="T6" fmla="*/ 0 w 25674"/>
                <a:gd name="T7" fmla="*/ 0 h 2976"/>
                <a:gd name="T8" fmla="*/ 0 w 25674"/>
                <a:gd name="T9" fmla="*/ 6 h 2976"/>
                <a:gd name="T10" fmla="*/ 5160 w 25674"/>
                <a:gd name="T11" fmla="*/ 2976 h 2976"/>
              </a:gdLst>
              <a:ahLst/>
              <a:cxnLst>
                <a:cxn ang="0">
                  <a:pos x="T0" y="T1"/>
                </a:cxn>
                <a:cxn ang="0">
                  <a:pos x="T2" y="T3"/>
                </a:cxn>
                <a:cxn ang="0">
                  <a:pos x="T4" y="T5"/>
                </a:cxn>
                <a:cxn ang="0">
                  <a:pos x="T6" y="T7"/>
                </a:cxn>
                <a:cxn ang="0">
                  <a:pos x="T8" y="T9"/>
                </a:cxn>
                <a:cxn ang="0">
                  <a:pos x="T10" y="T11"/>
                </a:cxn>
              </a:cxnLst>
              <a:rect l="0" t="0" r="r" b="b"/>
              <a:pathLst>
                <a:path w="25674" h="2976">
                  <a:moveTo>
                    <a:pt x="5160" y="2976"/>
                  </a:moveTo>
                  <a:lnTo>
                    <a:pt x="25674" y="2976"/>
                  </a:lnTo>
                  <a:lnTo>
                    <a:pt x="25674" y="0"/>
                  </a:lnTo>
                  <a:lnTo>
                    <a:pt x="0" y="0"/>
                  </a:lnTo>
                  <a:lnTo>
                    <a:pt x="0" y="6"/>
                  </a:lnTo>
                  <a:lnTo>
                    <a:pt x="5160" y="2976"/>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6"/>
            <p:cNvSpPr>
              <a:spLocks/>
            </p:cNvSpPr>
            <p:nvPr/>
          </p:nvSpPr>
          <p:spPr bwMode="auto">
            <a:xfrm>
              <a:off x="7534275" y="1090613"/>
              <a:ext cx="928688"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p:nvSpPr>
          <p:spPr bwMode="auto">
            <a:xfrm>
              <a:off x="6605588" y="20638"/>
              <a:ext cx="1857375" cy="2141538"/>
            </a:xfrm>
            <a:custGeom>
              <a:avLst/>
              <a:gdLst>
                <a:gd name="T0" fmla="*/ 5143 w 5143"/>
                <a:gd name="T1" fmla="*/ 2969 h 5938"/>
                <a:gd name="T2" fmla="*/ 0 w 5143"/>
                <a:gd name="T3" fmla="*/ 0 h 5938"/>
                <a:gd name="T4" fmla="*/ 0 w 5143"/>
                <a:gd name="T5" fmla="*/ 5938 h 5938"/>
                <a:gd name="T6" fmla="*/ 5143 w 5143"/>
                <a:gd name="T7" fmla="*/ 2969 h 5938"/>
              </a:gdLst>
              <a:ahLst/>
              <a:cxnLst>
                <a:cxn ang="0">
                  <a:pos x="T0" y="T1"/>
                </a:cxn>
                <a:cxn ang="0">
                  <a:pos x="T2" y="T3"/>
                </a:cxn>
                <a:cxn ang="0">
                  <a:pos x="T4" y="T5"/>
                </a:cxn>
                <a:cxn ang="0">
                  <a:pos x="T6" y="T7"/>
                </a:cxn>
              </a:cxnLst>
              <a:rect l="0" t="0" r="r" b="b"/>
              <a:pathLst>
                <a:path w="5143" h="5938">
                  <a:moveTo>
                    <a:pt x="5143" y="2969"/>
                  </a:moveTo>
                  <a:lnTo>
                    <a:pt x="0" y="0"/>
                  </a:lnTo>
                  <a:lnTo>
                    <a:pt x="0" y="5938"/>
                  </a:lnTo>
                  <a:lnTo>
                    <a:pt x="5143"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p:cNvSpPr>
            <p:nvPr/>
          </p:nvSpPr>
          <p:spPr bwMode="auto">
            <a:xfrm>
              <a:off x="7534275" y="1625600"/>
              <a:ext cx="928688" cy="1071563"/>
            </a:xfrm>
            <a:custGeom>
              <a:avLst/>
              <a:gdLst>
                <a:gd name="T0" fmla="*/ 2571 w 2571"/>
                <a:gd name="T1" fmla="*/ 1484 h 2969"/>
                <a:gd name="T2" fmla="*/ 0 w 2571"/>
                <a:gd name="T3" fmla="*/ 0 h 2969"/>
                <a:gd name="T4" fmla="*/ 0 w 2571"/>
                <a:gd name="T5" fmla="*/ 2969 h 2969"/>
                <a:gd name="T6" fmla="*/ 2571 w 2571"/>
                <a:gd name="T7" fmla="*/ 1484 h 2969"/>
              </a:gdLst>
              <a:ahLst/>
              <a:cxnLst>
                <a:cxn ang="0">
                  <a:pos x="T0" y="T1"/>
                </a:cxn>
                <a:cxn ang="0">
                  <a:pos x="T2" y="T3"/>
                </a:cxn>
                <a:cxn ang="0">
                  <a:pos x="T4" y="T5"/>
                </a:cxn>
                <a:cxn ang="0">
                  <a:pos x="T6" y="T7"/>
                </a:cxn>
              </a:cxnLst>
              <a:rect l="0" t="0" r="r" b="b"/>
              <a:pathLst>
                <a:path w="2571" h="2969">
                  <a:moveTo>
                    <a:pt x="2571" y="1484"/>
                  </a:moveTo>
                  <a:lnTo>
                    <a:pt x="0" y="0"/>
                  </a:lnTo>
                  <a:lnTo>
                    <a:pt x="0" y="2969"/>
                  </a:lnTo>
                  <a:lnTo>
                    <a:pt x="2571" y="1484"/>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p:cNvSpPr>
            <p:nvPr/>
          </p:nvSpPr>
          <p:spPr bwMode="auto">
            <a:xfrm>
              <a:off x="6605588"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p:nvSpPr>
          <p:spPr bwMode="auto">
            <a:xfrm>
              <a:off x="4749800" y="20638"/>
              <a:ext cx="1855788" cy="1600200"/>
            </a:xfrm>
            <a:custGeom>
              <a:avLst/>
              <a:gdLst>
                <a:gd name="T0" fmla="*/ 5142 w 5142"/>
                <a:gd name="T1" fmla="*/ 2969 h 4437"/>
                <a:gd name="T2" fmla="*/ 0 w 5142"/>
                <a:gd name="T3" fmla="*/ 0 h 4437"/>
                <a:gd name="T4" fmla="*/ 0 w 5142"/>
                <a:gd name="T5" fmla="*/ 2942 h 4437"/>
                <a:gd name="T6" fmla="*/ 2598 w 5142"/>
                <a:gd name="T7" fmla="*/ 4437 h 4437"/>
                <a:gd name="T8" fmla="*/ 5142 w 5142"/>
                <a:gd name="T9" fmla="*/ 2969 h 4437"/>
              </a:gdLst>
              <a:ahLst/>
              <a:cxnLst>
                <a:cxn ang="0">
                  <a:pos x="T0" y="T1"/>
                </a:cxn>
                <a:cxn ang="0">
                  <a:pos x="T2" y="T3"/>
                </a:cxn>
                <a:cxn ang="0">
                  <a:pos x="T4" y="T5"/>
                </a:cxn>
                <a:cxn ang="0">
                  <a:pos x="T6" y="T7"/>
                </a:cxn>
                <a:cxn ang="0">
                  <a:pos x="T8" y="T9"/>
                </a:cxn>
              </a:cxnLst>
              <a:rect l="0" t="0" r="r" b="b"/>
              <a:pathLst>
                <a:path w="5142" h="4437">
                  <a:moveTo>
                    <a:pt x="5142" y="2969"/>
                  </a:moveTo>
                  <a:lnTo>
                    <a:pt x="0" y="0"/>
                  </a:lnTo>
                  <a:lnTo>
                    <a:pt x="0" y="2942"/>
                  </a:lnTo>
                  <a:lnTo>
                    <a:pt x="2598" y="4437"/>
                  </a:lnTo>
                  <a:lnTo>
                    <a:pt x="5142"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p:nvSpPr>
          <p:spPr bwMode="auto">
            <a:xfrm>
              <a:off x="8462963" y="20638"/>
              <a:ext cx="1857375"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p:cNvSpPr>
            <p:nvPr/>
          </p:nvSpPr>
          <p:spPr bwMode="auto">
            <a:xfrm>
              <a:off x="9390063" y="1624013"/>
              <a:ext cx="928688" cy="1071563"/>
            </a:xfrm>
            <a:custGeom>
              <a:avLst/>
              <a:gdLst>
                <a:gd name="T0" fmla="*/ 0 w 2571"/>
                <a:gd name="T1" fmla="*/ 2969 h 2969"/>
                <a:gd name="T2" fmla="*/ 2571 w 2571"/>
                <a:gd name="T3" fmla="*/ 1484 h 2969"/>
                <a:gd name="T4" fmla="*/ 0 w 2571"/>
                <a:gd name="T5" fmla="*/ 0 h 2969"/>
                <a:gd name="T6" fmla="*/ 0 w 2571"/>
                <a:gd name="T7" fmla="*/ 2969 h 2969"/>
              </a:gdLst>
              <a:ahLst/>
              <a:cxnLst>
                <a:cxn ang="0">
                  <a:pos x="T0" y="T1"/>
                </a:cxn>
                <a:cxn ang="0">
                  <a:pos x="T2" y="T3"/>
                </a:cxn>
                <a:cxn ang="0">
                  <a:pos x="T4" y="T5"/>
                </a:cxn>
                <a:cxn ang="0">
                  <a:pos x="T6" y="T7"/>
                </a:cxn>
              </a:cxnLst>
              <a:rect l="0" t="0" r="r" b="b"/>
              <a:pathLst>
                <a:path w="2571" h="2969">
                  <a:moveTo>
                    <a:pt x="0" y="2969"/>
                  </a:moveTo>
                  <a:lnTo>
                    <a:pt x="2571"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3"/>
            <p:cNvSpPr>
              <a:spLocks/>
            </p:cNvSpPr>
            <p:nvPr/>
          </p:nvSpPr>
          <p:spPr bwMode="auto">
            <a:xfrm>
              <a:off x="8462963" y="2162175"/>
              <a:ext cx="928688" cy="1069975"/>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p:cNvSpPr>
            <p:nvPr/>
          </p:nvSpPr>
          <p:spPr bwMode="auto">
            <a:xfrm>
              <a:off x="8462963" y="1090613"/>
              <a:ext cx="928688" cy="1071563"/>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p:cNvSpPr>
            <p:nvPr/>
          </p:nvSpPr>
          <p:spPr bwMode="auto">
            <a:xfrm>
              <a:off x="5686425" y="1090613"/>
              <a:ext cx="920750" cy="1058863"/>
            </a:xfrm>
            <a:custGeom>
              <a:avLst/>
              <a:gdLst>
                <a:gd name="T0" fmla="*/ 2547 w 2547"/>
                <a:gd name="T1" fmla="*/ 2937 h 2937"/>
                <a:gd name="T2" fmla="*/ 2547 w 2547"/>
                <a:gd name="T3" fmla="*/ 0 h 2937"/>
                <a:gd name="T4" fmla="*/ 0 w 2547"/>
                <a:gd name="T5" fmla="*/ 1471 h 2937"/>
                <a:gd name="T6" fmla="*/ 2547 w 2547"/>
                <a:gd name="T7" fmla="*/ 2937 h 2937"/>
              </a:gdLst>
              <a:ahLst/>
              <a:cxnLst>
                <a:cxn ang="0">
                  <a:pos x="T0" y="T1"/>
                </a:cxn>
                <a:cxn ang="0">
                  <a:pos x="T2" y="T3"/>
                </a:cxn>
                <a:cxn ang="0">
                  <a:pos x="T4" y="T5"/>
                </a:cxn>
                <a:cxn ang="0">
                  <a:pos x="T6" y="T7"/>
                </a:cxn>
              </a:cxnLst>
              <a:rect l="0" t="0" r="r" b="b"/>
              <a:pathLst>
                <a:path w="2547" h="2937">
                  <a:moveTo>
                    <a:pt x="2547" y="2937"/>
                  </a:moveTo>
                  <a:lnTo>
                    <a:pt x="2547" y="0"/>
                  </a:lnTo>
                  <a:lnTo>
                    <a:pt x="0" y="1471"/>
                  </a:lnTo>
                  <a:lnTo>
                    <a:pt x="2547" y="29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7"/>
            <p:cNvSpPr>
              <a:spLocks/>
            </p:cNvSpPr>
            <p:nvPr/>
          </p:nvSpPr>
          <p:spPr bwMode="auto">
            <a:xfrm>
              <a:off x="8462963" y="1624013"/>
              <a:ext cx="928688" cy="1071563"/>
            </a:xfrm>
            <a:custGeom>
              <a:avLst/>
              <a:gdLst>
                <a:gd name="T0" fmla="*/ 0 w 2571"/>
                <a:gd name="T1" fmla="*/ 1484 h 2969"/>
                <a:gd name="T2" fmla="*/ 2571 w 2571"/>
                <a:gd name="T3" fmla="*/ 2969 h 2969"/>
                <a:gd name="T4" fmla="*/ 2571 w 2571"/>
                <a:gd name="T5" fmla="*/ 0 h 2969"/>
                <a:gd name="T6" fmla="*/ 0 w 2571"/>
                <a:gd name="T7" fmla="*/ 1484 h 2969"/>
              </a:gdLst>
              <a:ahLst/>
              <a:cxnLst>
                <a:cxn ang="0">
                  <a:pos x="T0" y="T1"/>
                </a:cxn>
                <a:cxn ang="0">
                  <a:pos x="T2" y="T3"/>
                </a:cxn>
                <a:cxn ang="0">
                  <a:pos x="T4" y="T5"/>
                </a:cxn>
                <a:cxn ang="0">
                  <a:pos x="T6" y="T7"/>
                </a:cxn>
              </a:cxnLst>
              <a:rect l="0" t="0" r="r" b="b"/>
              <a:pathLst>
                <a:path w="2571" h="2969">
                  <a:moveTo>
                    <a:pt x="0" y="1484"/>
                  </a:moveTo>
                  <a:lnTo>
                    <a:pt x="2571" y="2969"/>
                  </a:lnTo>
                  <a:lnTo>
                    <a:pt x="2571"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p:cNvSpPr>
            <p:nvPr/>
          </p:nvSpPr>
          <p:spPr bwMode="auto">
            <a:xfrm>
              <a:off x="9393238" y="2162175"/>
              <a:ext cx="927100" cy="1069975"/>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p:cNvSpPr>
            <p:nvPr/>
          </p:nvSpPr>
          <p:spPr bwMode="auto">
            <a:xfrm>
              <a:off x="10323513" y="37703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p:nvSpPr>
          <p:spPr bwMode="auto">
            <a:xfrm>
              <a:off x="10321925" y="20638"/>
              <a:ext cx="1855788"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0"/>
            <p:cNvSpPr>
              <a:spLocks/>
            </p:cNvSpPr>
            <p:nvPr/>
          </p:nvSpPr>
          <p:spPr bwMode="auto">
            <a:xfrm>
              <a:off x="11249025" y="1624013"/>
              <a:ext cx="928688" cy="1071563"/>
            </a:xfrm>
            <a:custGeom>
              <a:avLst/>
              <a:gdLst>
                <a:gd name="T0" fmla="*/ 0 w 2572"/>
                <a:gd name="T1" fmla="*/ 2969 h 2969"/>
                <a:gd name="T2" fmla="*/ 2572 w 2572"/>
                <a:gd name="T3" fmla="*/ 1484 h 2969"/>
                <a:gd name="T4" fmla="*/ 0 w 2572"/>
                <a:gd name="T5" fmla="*/ 0 h 2969"/>
                <a:gd name="T6" fmla="*/ 0 w 2572"/>
                <a:gd name="T7" fmla="*/ 2969 h 2969"/>
              </a:gdLst>
              <a:ahLst/>
              <a:cxnLst>
                <a:cxn ang="0">
                  <a:pos x="T0" y="T1"/>
                </a:cxn>
                <a:cxn ang="0">
                  <a:pos x="T2" y="T3"/>
                </a:cxn>
                <a:cxn ang="0">
                  <a:pos x="T4" y="T5"/>
                </a:cxn>
                <a:cxn ang="0">
                  <a:pos x="T6" y="T7"/>
                </a:cxn>
              </a:cxnLst>
              <a:rect l="0" t="0" r="r" b="b"/>
              <a:pathLst>
                <a:path w="2572" h="2969">
                  <a:moveTo>
                    <a:pt x="0" y="2969"/>
                  </a:moveTo>
                  <a:lnTo>
                    <a:pt x="2572"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1"/>
            <p:cNvSpPr>
              <a:spLocks/>
            </p:cNvSpPr>
            <p:nvPr/>
          </p:nvSpPr>
          <p:spPr bwMode="auto">
            <a:xfrm>
              <a:off x="10321925" y="2162175"/>
              <a:ext cx="928688" cy="1069975"/>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2"/>
            <p:cNvSpPr>
              <a:spLocks/>
            </p:cNvSpPr>
            <p:nvPr/>
          </p:nvSpPr>
          <p:spPr bwMode="auto">
            <a:xfrm>
              <a:off x="10321925"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3"/>
            <p:cNvSpPr>
              <a:spLocks/>
            </p:cNvSpPr>
            <p:nvPr/>
          </p:nvSpPr>
          <p:spPr bwMode="auto">
            <a:xfrm>
              <a:off x="11249025" y="1090613"/>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4"/>
            <p:cNvSpPr>
              <a:spLocks/>
            </p:cNvSpPr>
            <p:nvPr/>
          </p:nvSpPr>
          <p:spPr bwMode="auto">
            <a:xfrm>
              <a:off x="11249025" y="2162175"/>
              <a:ext cx="928688" cy="1069975"/>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10321925" y="16240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6"/>
            <p:cNvSpPr>
              <a:spLocks/>
            </p:cNvSpPr>
            <p:nvPr/>
          </p:nvSpPr>
          <p:spPr bwMode="auto">
            <a:xfrm>
              <a:off x="11249025" y="3238500"/>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7"/>
            <p:cNvSpPr>
              <a:spLocks/>
            </p:cNvSpPr>
            <p:nvPr/>
          </p:nvSpPr>
          <p:spPr bwMode="auto">
            <a:xfrm>
              <a:off x="10321925" y="2152650"/>
              <a:ext cx="1855788" cy="2143125"/>
            </a:xfrm>
            <a:custGeom>
              <a:avLst/>
              <a:gdLst>
                <a:gd name="T0" fmla="*/ 0 w 5143"/>
                <a:gd name="T1" fmla="*/ 0 h 5938"/>
                <a:gd name="T2" fmla="*/ 5143 w 5143"/>
                <a:gd name="T3" fmla="*/ 2969 h 5938"/>
                <a:gd name="T4" fmla="*/ 0 w 5143"/>
                <a:gd name="T5" fmla="*/ 5938 h 5938"/>
                <a:gd name="T6" fmla="*/ 0 w 5143"/>
                <a:gd name="T7" fmla="*/ 0 h 5938"/>
              </a:gdLst>
              <a:ahLst/>
              <a:cxnLst>
                <a:cxn ang="0">
                  <a:pos x="T0" y="T1"/>
                </a:cxn>
                <a:cxn ang="0">
                  <a:pos x="T2" y="T3"/>
                </a:cxn>
                <a:cxn ang="0">
                  <a:pos x="T4" y="T5"/>
                </a:cxn>
                <a:cxn ang="0">
                  <a:pos x="T6" y="T7"/>
                </a:cxn>
              </a:cxnLst>
              <a:rect l="0" t="0" r="r" b="b"/>
              <a:pathLst>
                <a:path w="5143" h="5938">
                  <a:moveTo>
                    <a:pt x="0" y="0"/>
                  </a:moveTo>
                  <a:lnTo>
                    <a:pt x="5143" y="2969"/>
                  </a:lnTo>
                  <a:lnTo>
                    <a:pt x="0" y="5938"/>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8"/>
            <p:cNvSpPr>
              <a:spLocks/>
            </p:cNvSpPr>
            <p:nvPr/>
          </p:nvSpPr>
          <p:spPr bwMode="auto">
            <a:xfrm>
              <a:off x="11249025" y="3762375"/>
              <a:ext cx="928688" cy="1071563"/>
            </a:xfrm>
            <a:custGeom>
              <a:avLst/>
              <a:gdLst>
                <a:gd name="T0" fmla="*/ 0 w 2572"/>
                <a:gd name="T1" fmla="*/ 0 h 2969"/>
                <a:gd name="T2" fmla="*/ 2572 w 2572"/>
                <a:gd name="T3" fmla="*/ 1485 h 2969"/>
                <a:gd name="T4" fmla="*/ 0 w 2572"/>
                <a:gd name="T5" fmla="*/ 2969 h 2969"/>
                <a:gd name="T6" fmla="*/ 0 w 2572"/>
                <a:gd name="T7" fmla="*/ 0 h 2969"/>
              </a:gdLst>
              <a:ahLst/>
              <a:cxnLst>
                <a:cxn ang="0">
                  <a:pos x="T0" y="T1"/>
                </a:cxn>
                <a:cxn ang="0">
                  <a:pos x="T2" y="T3"/>
                </a:cxn>
                <a:cxn ang="0">
                  <a:pos x="T4" y="T5"/>
                </a:cxn>
                <a:cxn ang="0">
                  <a:pos x="T6" y="T7"/>
                </a:cxn>
              </a:cxnLst>
              <a:rect l="0" t="0" r="r" b="b"/>
              <a:pathLst>
                <a:path w="2572" h="2969">
                  <a:moveTo>
                    <a:pt x="0" y="0"/>
                  </a:moveTo>
                  <a:lnTo>
                    <a:pt x="2572" y="1485"/>
                  </a:lnTo>
                  <a:lnTo>
                    <a:pt x="0" y="2969"/>
                  </a:lnTo>
                  <a:lnTo>
                    <a:pt x="0" y="0"/>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9"/>
            <p:cNvSpPr>
              <a:spLocks/>
            </p:cNvSpPr>
            <p:nvPr/>
          </p:nvSpPr>
          <p:spPr bwMode="auto">
            <a:xfrm>
              <a:off x="10321925" y="2162175"/>
              <a:ext cx="928688" cy="1069975"/>
            </a:xfrm>
            <a:custGeom>
              <a:avLst/>
              <a:gdLst>
                <a:gd name="T0" fmla="*/ 2572 w 2572"/>
                <a:gd name="T1" fmla="*/ 1485 h 2969"/>
                <a:gd name="T2" fmla="*/ 0 w 2572"/>
                <a:gd name="T3" fmla="*/ 2969 h 2969"/>
                <a:gd name="T4" fmla="*/ 0 w 2572"/>
                <a:gd name="T5" fmla="*/ 0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2969"/>
                  </a:lnTo>
                  <a:lnTo>
                    <a:pt x="0" y="0"/>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0"/>
            <p:cNvSpPr>
              <a:spLocks/>
            </p:cNvSpPr>
            <p:nvPr/>
          </p:nvSpPr>
          <p:spPr bwMode="auto">
            <a:xfrm>
              <a:off x="10321925" y="1616075"/>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1"/>
            <p:cNvSpPr>
              <a:spLocks/>
            </p:cNvSpPr>
            <p:nvPr/>
          </p:nvSpPr>
          <p:spPr bwMode="auto">
            <a:xfrm>
              <a:off x="11249025" y="3224213"/>
              <a:ext cx="928688" cy="1071563"/>
            </a:xfrm>
            <a:custGeom>
              <a:avLst/>
              <a:gdLst>
                <a:gd name="T0" fmla="*/ 0 w 2572"/>
                <a:gd name="T1" fmla="*/ 1484 h 2969"/>
                <a:gd name="T2" fmla="*/ 2572 w 2572"/>
                <a:gd name="T3" fmla="*/ 0 h 2969"/>
                <a:gd name="T4" fmla="*/ 2572 w 2572"/>
                <a:gd name="T5" fmla="*/ 2969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0"/>
                  </a:lnTo>
                  <a:lnTo>
                    <a:pt x="2572" y="2969"/>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2"/>
            <p:cNvSpPr>
              <a:spLocks/>
            </p:cNvSpPr>
            <p:nvPr/>
          </p:nvSpPr>
          <p:spPr bwMode="auto">
            <a:xfrm>
              <a:off x="11249025" y="2147888"/>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3"/>
            <p:cNvSpPr>
              <a:spLocks/>
            </p:cNvSpPr>
            <p:nvPr/>
          </p:nvSpPr>
          <p:spPr bwMode="auto">
            <a:xfrm>
              <a:off x="9391650" y="2147888"/>
              <a:ext cx="928688" cy="1071563"/>
            </a:xfrm>
            <a:custGeom>
              <a:avLst/>
              <a:gdLst>
                <a:gd name="T0" fmla="*/ 0 w 2571"/>
                <a:gd name="T1" fmla="*/ 1485 h 2969"/>
                <a:gd name="T2" fmla="*/ 2571 w 2571"/>
                <a:gd name="T3" fmla="*/ 0 h 2969"/>
                <a:gd name="T4" fmla="*/ 2571 w 2571"/>
                <a:gd name="T5" fmla="*/ 2969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0"/>
                  </a:lnTo>
                  <a:lnTo>
                    <a:pt x="2571"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6"/>
            <p:cNvSpPr>
              <a:spLocks/>
            </p:cNvSpPr>
            <p:nvPr/>
          </p:nvSpPr>
          <p:spPr bwMode="auto">
            <a:xfrm>
              <a:off x="6616700" y="1625600"/>
              <a:ext cx="917575" cy="1057275"/>
            </a:xfrm>
            <a:custGeom>
              <a:avLst/>
              <a:gdLst>
                <a:gd name="T0" fmla="*/ 2542 w 2542"/>
                <a:gd name="T1" fmla="*/ 2930 h 2930"/>
                <a:gd name="T2" fmla="*/ 2542 w 2542"/>
                <a:gd name="T3" fmla="*/ 0 h 2930"/>
                <a:gd name="T4" fmla="*/ 0 w 2542"/>
                <a:gd name="T5" fmla="*/ 1467 h 2930"/>
                <a:gd name="T6" fmla="*/ 2542 w 2542"/>
                <a:gd name="T7" fmla="*/ 2930 h 2930"/>
              </a:gdLst>
              <a:ahLst/>
              <a:cxnLst>
                <a:cxn ang="0">
                  <a:pos x="T0" y="T1"/>
                </a:cxn>
                <a:cxn ang="0">
                  <a:pos x="T2" y="T3"/>
                </a:cxn>
                <a:cxn ang="0">
                  <a:pos x="T4" y="T5"/>
                </a:cxn>
                <a:cxn ang="0">
                  <a:pos x="T6" y="T7"/>
                </a:cxn>
              </a:cxnLst>
              <a:rect l="0" t="0" r="r" b="b"/>
              <a:pathLst>
                <a:path w="2542" h="2930">
                  <a:moveTo>
                    <a:pt x="2542" y="2930"/>
                  </a:moveTo>
                  <a:lnTo>
                    <a:pt x="2542" y="0"/>
                  </a:lnTo>
                  <a:lnTo>
                    <a:pt x="0" y="1467"/>
                  </a:lnTo>
                  <a:lnTo>
                    <a:pt x="2542" y="29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7"/>
            <p:cNvSpPr>
              <a:spLocks/>
            </p:cNvSpPr>
            <p:nvPr/>
          </p:nvSpPr>
          <p:spPr bwMode="auto">
            <a:xfrm>
              <a:off x="7545388" y="2162175"/>
              <a:ext cx="917575" cy="1055688"/>
            </a:xfrm>
            <a:custGeom>
              <a:avLst/>
              <a:gdLst>
                <a:gd name="T0" fmla="*/ 2538 w 2538"/>
                <a:gd name="T1" fmla="*/ 2926 h 2926"/>
                <a:gd name="T2" fmla="*/ 2538 w 2538"/>
                <a:gd name="T3" fmla="*/ 0 h 2926"/>
                <a:gd name="T4" fmla="*/ 0 w 2538"/>
                <a:gd name="T5" fmla="*/ 1465 h 2926"/>
                <a:gd name="T6" fmla="*/ 2538 w 2538"/>
                <a:gd name="T7" fmla="*/ 2926 h 2926"/>
              </a:gdLst>
              <a:ahLst/>
              <a:cxnLst>
                <a:cxn ang="0">
                  <a:pos x="T0" y="T1"/>
                </a:cxn>
                <a:cxn ang="0">
                  <a:pos x="T2" y="T3"/>
                </a:cxn>
                <a:cxn ang="0">
                  <a:pos x="T4" y="T5"/>
                </a:cxn>
                <a:cxn ang="0">
                  <a:pos x="T6" y="T7"/>
                </a:cxn>
              </a:cxnLst>
              <a:rect l="0" t="0" r="r" b="b"/>
              <a:pathLst>
                <a:path w="2538" h="2926">
                  <a:moveTo>
                    <a:pt x="2538" y="2926"/>
                  </a:moveTo>
                  <a:lnTo>
                    <a:pt x="2538" y="0"/>
                  </a:lnTo>
                  <a:lnTo>
                    <a:pt x="0" y="1465"/>
                  </a:lnTo>
                  <a:lnTo>
                    <a:pt x="2538" y="29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p:cNvSpPr>
            <p:nvPr/>
          </p:nvSpPr>
          <p:spPr bwMode="auto">
            <a:xfrm>
              <a:off x="8462964" y="2161640"/>
              <a:ext cx="1855788" cy="1602005"/>
            </a:xfrm>
            <a:custGeom>
              <a:avLst/>
              <a:gdLst>
                <a:gd name="T0" fmla="*/ 0 w 5143"/>
                <a:gd name="T1" fmla="*/ 0 h 4442"/>
                <a:gd name="T2" fmla="*/ 5143 w 5143"/>
                <a:gd name="T3" fmla="*/ 2969 h 4442"/>
                <a:gd name="T4" fmla="*/ 2591 w 5143"/>
                <a:gd name="T5" fmla="*/ 4442 h 4442"/>
                <a:gd name="T6" fmla="*/ 0 w 5143"/>
                <a:gd name="T7" fmla="*/ 2951 h 4442"/>
                <a:gd name="T8" fmla="*/ 0 w 5143"/>
                <a:gd name="T9" fmla="*/ 0 h 4442"/>
              </a:gdLst>
              <a:ahLst/>
              <a:cxnLst>
                <a:cxn ang="0">
                  <a:pos x="T0" y="T1"/>
                </a:cxn>
                <a:cxn ang="0">
                  <a:pos x="T2" y="T3"/>
                </a:cxn>
                <a:cxn ang="0">
                  <a:pos x="T4" y="T5"/>
                </a:cxn>
                <a:cxn ang="0">
                  <a:pos x="T6" y="T7"/>
                </a:cxn>
                <a:cxn ang="0">
                  <a:pos x="T8" y="T9"/>
                </a:cxn>
              </a:cxnLst>
              <a:rect l="0" t="0" r="r" b="b"/>
              <a:pathLst>
                <a:path w="5143" h="4442">
                  <a:moveTo>
                    <a:pt x="0" y="0"/>
                  </a:moveTo>
                  <a:lnTo>
                    <a:pt x="5143" y="2969"/>
                  </a:lnTo>
                  <a:lnTo>
                    <a:pt x="2591" y="4442"/>
                  </a:lnTo>
                  <a:lnTo>
                    <a:pt x="0" y="2951"/>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p:nvSpPr>
          <p:spPr bwMode="auto">
            <a:xfrm>
              <a:off x="8462963" y="2162175"/>
              <a:ext cx="928688" cy="1069975"/>
            </a:xfrm>
            <a:custGeom>
              <a:avLst/>
              <a:gdLst>
                <a:gd name="T0" fmla="*/ 2571 w 2571"/>
                <a:gd name="T1" fmla="*/ 1485 h 2969"/>
                <a:gd name="T2" fmla="*/ 0 w 2571"/>
                <a:gd name="T3" fmla="*/ 2969 h 2969"/>
                <a:gd name="T4" fmla="*/ 0 w 2571"/>
                <a:gd name="T5" fmla="*/ 0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2969"/>
                  </a:lnTo>
                  <a:lnTo>
                    <a:pt x="0" y="0"/>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0" name="AutoShape 49"/>
          <p:cNvSpPr>
            <a:spLocks noChangeAspect="1" noChangeArrowheads="1" noTextEdit="1"/>
          </p:cNvSpPr>
          <p:nvPr/>
        </p:nvSpPr>
        <p:spPr bwMode="auto">
          <a:xfrm>
            <a:off x="10129838" y="3519488"/>
            <a:ext cx="65722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4" name="Group 73"/>
          <p:cNvGrpSpPr/>
          <p:nvPr/>
        </p:nvGrpSpPr>
        <p:grpSpPr>
          <a:xfrm>
            <a:off x="10993524" y="3770313"/>
            <a:ext cx="676456" cy="2212479"/>
            <a:chOff x="10993524" y="3770313"/>
            <a:chExt cx="676456" cy="2212479"/>
          </a:xfrm>
        </p:grpSpPr>
        <p:sp>
          <p:nvSpPr>
            <p:cNvPr id="61" name="Rectangle 51"/>
            <p:cNvSpPr>
              <a:spLocks noChangeArrowheads="1"/>
            </p:cNvSpPr>
            <p:nvPr/>
          </p:nvSpPr>
          <p:spPr bwMode="auto">
            <a:xfrm>
              <a:off x="11314113" y="5213351"/>
              <a:ext cx="35586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5000" dirty="0">
                  <a:solidFill>
                    <a:srgbClr val="FA3C4B"/>
                  </a:solidFill>
                  <a:cs typeface="Arial" panose="020B0604020202020204" pitchFamily="34" charset="0"/>
                </a:rPr>
                <a:t>6</a:t>
              </a:r>
              <a:endParaRPr kumimoji="0" lang="en-US" altLang="en-US" sz="5000" i="0" u="none" strike="noStrike" cap="none" normalizeH="0" baseline="0" dirty="0">
                <a:ln>
                  <a:noFill/>
                </a:ln>
                <a:solidFill>
                  <a:schemeClr val="tx1"/>
                </a:solidFill>
                <a:effectLst/>
                <a:cs typeface="Arial" panose="020B0604020202020204" pitchFamily="34" charset="0"/>
              </a:endParaRPr>
            </a:p>
          </p:txBody>
        </p:sp>
        <p:grpSp>
          <p:nvGrpSpPr>
            <p:cNvPr id="65" name="Group 64"/>
            <p:cNvGrpSpPr/>
            <p:nvPr/>
          </p:nvGrpSpPr>
          <p:grpSpPr>
            <a:xfrm>
              <a:off x="10993524" y="3770313"/>
              <a:ext cx="268202" cy="2162917"/>
              <a:chOff x="10079124" y="3532188"/>
              <a:chExt cx="268202" cy="2162917"/>
            </a:xfrm>
          </p:grpSpPr>
          <p:sp>
            <p:nvSpPr>
              <p:cNvPr id="64" name="TextBox 63"/>
              <p:cNvSpPr txBox="1"/>
              <p:nvPr/>
            </p:nvSpPr>
            <p:spPr>
              <a:xfrm rot="16200000">
                <a:off x="9705104" y="5059475"/>
                <a:ext cx="1009650" cy="261610"/>
              </a:xfrm>
              <a:prstGeom prst="rect">
                <a:avLst/>
              </a:prstGeom>
              <a:noFill/>
            </p:spPr>
            <p:txBody>
              <a:bodyPr wrap="square" rtlCol="0">
                <a:spAutoFit/>
              </a:bodyPr>
              <a:lstStyle/>
              <a:p>
                <a:r>
                  <a:rPr lang="uk-UA" sz="1100" dirty="0"/>
                  <a:t>Модуль</a:t>
                </a:r>
                <a:endParaRPr lang="en-GB" sz="1100" dirty="0"/>
              </a:p>
            </p:txBody>
          </p:sp>
          <p:sp>
            <p:nvSpPr>
              <p:cNvPr id="63" name="Line 53"/>
              <p:cNvSpPr>
                <a:spLocks noChangeShapeType="1"/>
              </p:cNvSpPr>
              <p:nvPr/>
            </p:nvSpPr>
            <p:spPr bwMode="auto">
              <a:xfrm>
                <a:off x="10347326" y="3532188"/>
                <a:ext cx="0" cy="2060575"/>
              </a:xfrm>
              <a:prstGeom prst="line">
                <a:avLst/>
              </a:prstGeom>
              <a:ln>
                <a:headEnd/>
                <a:tailEnd/>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grpSp>
      </p:gr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2">
            <a:extLst>
              <a:ext uri="{FF2B5EF4-FFF2-40B4-BE49-F238E27FC236}">
                <a16:creationId xmlns:a16="http://schemas.microsoft.com/office/drawing/2014/main" id="{1DAB39C8-3084-1745-8729-BAB5D58F3A97}"/>
              </a:ext>
            </a:extLst>
          </p:cNvPr>
          <p:cNvSpPr>
            <a:spLocks noGrp="1"/>
          </p:cNvSpPr>
          <p:nvPr>
            <p:ph type="title"/>
          </p:nvPr>
        </p:nvSpPr>
        <p:spPr>
          <a:xfrm>
            <a:off x="490538" y="1423195"/>
            <a:ext cx="11210924" cy="720000"/>
          </a:xfrm>
        </p:spPr>
        <p:txBody>
          <a:bodyPr anchor="t">
            <a:normAutofit/>
          </a:bodyPr>
          <a:lstStyle/>
          <a:p>
            <a:r>
              <a:rPr lang="uk-UA" altLang="en-US" dirty="0"/>
              <a:t>Мета цього модуля</a:t>
            </a:r>
            <a:endParaRPr lang="it-IT" dirty="0"/>
          </a:p>
        </p:txBody>
      </p:sp>
      <p:sp>
        <p:nvSpPr>
          <p:cNvPr id="14" name="Segnaposto contenuto 13">
            <a:extLst>
              <a:ext uri="{FF2B5EF4-FFF2-40B4-BE49-F238E27FC236}">
                <a16:creationId xmlns:a16="http://schemas.microsoft.com/office/drawing/2014/main" id="{7196DE70-2DC8-BD4D-B815-A811B345C4B4}"/>
              </a:ext>
            </a:extLst>
          </p:cNvPr>
          <p:cNvSpPr>
            <a:spLocks noGrp="1"/>
          </p:cNvSpPr>
          <p:nvPr>
            <p:ph idx="1"/>
          </p:nvPr>
        </p:nvSpPr>
        <p:spPr>
          <a:xfrm>
            <a:off x="490538" y="2393950"/>
            <a:ext cx="7291193" cy="3482975"/>
          </a:xfrm>
        </p:spPr>
        <p:txBody>
          <a:bodyPr>
            <a:normAutofit/>
          </a:bodyPr>
          <a:lstStyle/>
          <a:p>
            <a:r>
              <a:rPr lang="uk-UA" sz="2400" b="0" dirty="0">
                <a:solidFill>
                  <a:schemeClr val="tx1"/>
                </a:solidFill>
                <a:effectLst/>
                <a:latin typeface="Arial" panose="020B0604020202020204" pitchFamily="34" charset="0"/>
                <a:ea typeface="Microsoft Sans Serif" panose="020B0604020202020204" pitchFamily="34" charset="0"/>
              </a:rPr>
              <a:t>Розглянути деякі аспекти умов праці з посиланням на основні конвенції та рекомендації МОП, а також роль інспекції праці</a:t>
            </a:r>
            <a:endParaRPr lang="it-IT" sz="2400" b="0" dirty="0">
              <a:solidFill>
                <a:schemeClr val="tx1"/>
              </a:solidFill>
            </a:endParaRPr>
          </a:p>
        </p:txBody>
      </p:sp>
      <p:sp>
        <p:nvSpPr>
          <p:cNvPr id="20" name="Slide Number Placeholder 3">
            <a:extLst>
              <a:ext uri="{FF2B5EF4-FFF2-40B4-BE49-F238E27FC236}">
                <a16:creationId xmlns:a16="http://schemas.microsoft.com/office/drawing/2014/main" id="{81C34AA2-4B52-45AE-ADBB-A743BFD625E8}"/>
              </a:ext>
            </a:extLst>
          </p:cNvPr>
          <p:cNvSpPr>
            <a:spLocks noGrp="1"/>
          </p:cNvSpPr>
          <p:nvPr>
            <p:ph type="sldNum" sz="quarter" idx="12"/>
          </p:nvPr>
        </p:nvSpPr>
        <p:spPr>
          <a:xfrm>
            <a:off x="11161462" y="432000"/>
            <a:ext cx="540000" cy="288000"/>
          </a:xfrm>
        </p:spPr>
        <p:txBody>
          <a:bodyPr/>
          <a:lstStyle/>
          <a:p>
            <a:pPr>
              <a:spcAft>
                <a:spcPts val="600"/>
              </a:spcAft>
            </a:pPr>
            <a:fld id="{856227C0-AD57-4F9B-BAE3-EEFB0D0EE427}" type="slidenum">
              <a:rPr lang="en-GB" smtClean="0"/>
              <a:pPr>
                <a:spcAft>
                  <a:spcPts val="600"/>
                </a:spcAft>
              </a:pPr>
              <a:t>2</a:t>
            </a:fld>
            <a:endParaRPr lang="en-GB"/>
          </a:p>
        </p:txBody>
      </p:sp>
      <p:sp>
        <p:nvSpPr>
          <p:cNvPr id="6" name="Slide Number Placeholder 5"/>
          <p:cNvSpPr>
            <a:spLocks noGrp="1"/>
          </p:cNvSpPr>
          <p:nvPr>
            <p:ph type="sldNum" sz="quarter" idx="12"/>
          </p:nvPr>
        </p:nvSpPr>
        <p:spPr/>
        <p:txBody>
          <a:bodyPr/>
          <a:lstStyle/>
          <a:p>
            <a:pPr>
              <a:spcAft>
                <a:spcPts val="600"/>
              </a:spcAft>
            </a:pPr>
            <a:fld id="{856227C0-AD57-4F9B-BAE3-EEFB0D0EE427}" type="slidenum">
              <a:rPr lang="en-GB" smtClean="0"/>
              <a:pPr>
                <a:spcAft>
                  <a:spcPts val="600"/>
                </a:spcAft>
              </a:pPr>
              <a:t>2</a:t>
            </a:fld>
            <a:endParaRPr lang="en-GB"/>
          </a:p>
        </p:txBody>
      </p:sp>
      <p:sp>
        <p:nvSpPr>
          <p:cNvPr id="19" name="Right Triangle 7">
            <a:extLst>
              <a:ext uri="{FF2B5EF4-FFF2-40B4-BE49-F238E27FC236}">
                <a16:creationId xmlns:a16="http://schemas.microsoft.com/office/drawing/2014/main" id="{E426DCDC-F9EA-5C4A-BC52-76800AD1F3DC}"/>
              </a:ext>
            </a:extLst>
          </p:cNvPr>
          <p:cNvSpPr/>
          <p:nvPr/>
        </p:nvSpPr>
        <p:spPr>
          <a:xfrm flipH="1">
            <a:off x="5745368" y="3259981"/>
            <a:ext cx="6446632" cy="3598019"/>
          </a:xfrm>
          <a:prstGeom prst="rtTriangle">
            <a:avLst/>
          </a:prstGeom>
          <a:solidFill>
            <a:srgbClr val="EB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Tree>
    <p:extLst>
      <p:ext uri="{BB962C8B-B14F-4D97-AF65-F5344CB8AC3E}">
        <p14:creationId xmlns:p14="http://schemas.microsoft.com/office/powerpoint/2010/main" val="396458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a:extLst>
              <a:ext uri="{FF2B5EF4-FFF2-40B4-BE49-F238E27FC236}">
                <a16:creationId xmlns:a16="http://schemas.microsoft.com/office/drawing/2014/main" id="{126021CA-C07B-4B4C-BEBC-DB3B20CD1E2F}"/>
              </a:ext>
            </a:extLst>
          </p:cNvPr>
          <p:cNvSpPr>
            <a:spLocks noGrp="1" noChangeArrowheads="1"/>
          </p:cNvSpPr>
          <p:nvPr>
            <p:ph type="title"/>
          </p:nvPr>
        </p:nvSpPr>
        <p:spPr>
          <a:xfrm>
            <a:off x="490538" y="1423195"/>
            <a:ext cx="11210924" cy="720000"/>
          </a:xfrm>
        </p:spPr>
        <p:txBody>
          <a:bodyPr/>
          <a:lstStyle/>
          <a:p>
            <a:pPr eaLnBrk="1" hangingPunct="1"/>
            <a:r>
              <a:rPr lang="ru-RU" altLang="en-US" dirty="0" err="1"/>
              <a:t>Завдання</a:t>
            </a:r>
            <a:endParaRPr lang="en-US" altLang="en-US" dirty="0"/>
          </a:p>
        </p:txBody>
      </p:sp>
      <p:sp>
        <p:nvSpPr>
          <p:cNvPr id="9219" name="Rectangle 5">
            <a:extLst>
              <a:ext uri="{FF2B5EF4-FFF2-40B4-BE49-F238E27FC236}">
                <a16:creationId xmlns:a16="http://schemas.microsoft.com/office/drawing/2014/main" id="{2CBBC5BB-3405-324C-A1FD-3BD653D7CA3B}"/>
              </a:ext>
            </a:extLst>
          </p:cNvPr>
          <p:cNvSpPr>
            <a:spLocks noGrp="1" noChangeArrowheads="1"/>
          </p:cNvSpPr>
          <p:nvPr>
            <p:ph idx="1"/>
          </p:nvPr>
        </p:nvSpPr>
        <p:spPr>
          <a:xfrm>
            <a:off x="503601" y="1959429"/>
            <a:ext cx="11422788" cy="4075611"/>
          </a:xfrm>
        </p:spPr>
        <p:txBody>
          <a:bodyPr/>
          <a:lstStyle/>
          <a:p>
            <a:pPr marL="342900" indent="-342900">
              <a:spcBef>
                <a:spcPts val="1800"/>
              </a:spcBef>
              <a:buClr>
                <a:schemeClr val="accent2"/>
              </a:buClr>
              <a:buSzPct val="70000"/>
              <a:buFont typeface="Font di sistema regolare"/>
              <a:buChar char="►"/>
            </a:pPr>
            <a:r>
              <a:rPr lang="uk-UA" sz="2000" b="0" dirty="0">
                <a:solidFill>
                  <a:schemeClr val="tx1"/>
                </a:solidFill>
                <a:effectLst/>
                <a:latin typeface="Arial" panose="020B0604020202020204" pitchFamily="34" charset="0"/>
                <a:ea typeface="Microsoft Sans Serif" panose="020B0604020202020204" pitchFamily="34" charset="0"/>
              </a:rPr>
              <a:t>Описати основні проблеми щодо головних умов праці (заробітної плати, робочого часу, організації праці, дискримінації, питань, пов’язаних із материнством)</a:t>
            </a:r>
            <a:endParaRPr lang="en-GB" altLang="en-US" sz="2400" b="0" dirty="0">
              <a:solidFill>
                <a:schemeClr val="tx1"/>
              </a:solidFill>
            </a:endParaRPr>
          </a:p>
          <a:p>
            <a:pPr marL="342900" indent="-342900">
              <a:spcBef>
                <a:spcPts val="1800"/>
              </a:spcBef>
              <a:buClr>
                <a:schemeClr val="accent2"/>
              </a:buClr>
              <a:buSzPct val="70000"/>
              <a:buFont typeface="Font di sistema regolare"/>
              <a:buChar char="►"/>
            </a:pPr>
            <a:r>
              <a:rPr lang="uk-UA" sz="2000" b="0" dirty="0">
                <a:solidFill>
                  <a:schemeClr val="tx1"/>
                </a:solidFill>
                <a:effectLst/>
                <a:latin typeface="Arial" panose="020B0604020202020204" pitchFamily="34" charset="0"/>
                <a:ea typeface="Microsoft Sans Serif" panose="020B0604020202020204" pitchFamily="34" charset="0"/>
              </a:rPr>
              <a:t>Послатися на основні інструменти </a:t>
            </a:r>
            <a:r>
              <a:rPr lang="uk-UA" sz="2000" b="0" dirty="0" err="1">
                <a:solidFill>
                  <a:schemeClr val="tx1"/>
                </a:solidFill>
                <a:effectLst/>
                <a:latin typeface="Arial" panose="020B0604020202020204" pitchFamily="34" charset="0"/>
                <a:ea typeface="Microsoft Sans Serif" panose="020B0604020202020204" pitchFamily="34" charset="0"/>
              </a:rPr>
              <a:t>МОП</a:t>
            </a:r>
            <a:r>
              <a:rPr lang="uk-UA" sz="2000" b="0" dirty="0">
                <a:solidFill>
                  <a:schemeClr val="tx1"/>
                </a:solidFill>
                <a:effectLst/>
                <a:latin typeface="Arial" panose="020B0604020202020204" pitchFamily="34" charset="0"/>
                <a:ea typeface="Microsoft Sans Serif" panose="020B0604020202020204" pitchFamily="34" charset="0"/>
              </a:rPr>
              <a:t> щодо вищезгаданих умов праці</a:t>
            </a:r>
            <a:endParaRPr lang="en-GB" altLang="en-US" sz="2400" b="0" dirty="0">
              <a:solidFill>
                <a:schemeClr val="tx1"/>
              </a:solidFill>
            </a:endParaRPr>
          </a:p>
          <a:p>
            <a:pPr marL="342900" indent="-342900">
              <a:spcBef>
                <a:spcPts val="1800"/>
              </a:spcBef>
              <a:buClr>
                <a:schemeClr val="accent2"/>
              </a:buClr>
              <a:buSzPct val="70000"/>
              <a:buFont typeface="Font di sistema regolare"/>
              <a:buChar char="►"/>
            </a:pPr>
            <a:r>
              <a:rPr lang="uk-UA" sz="2000" b="0" dirty="0">
                <a:solidFill>
                  <a:schemeClr val="tx1"/>
                </a:solidFill>
                <a:effectLst/>
                <a:latin typeface="Arial" panose="020B0604020202020204" pitchFamily="34" charset="0"/>
                <a:ea typeface="Microsoft Sans Serif" panose="020B0604020202020204" pitchFamily="34" charset="0"/>
              </a:rPr>
              <a:t>Обговорити різні заходи, що можуть бути вжиті для покращення умов праці</a:t>
            </a:r>
            <a:endParaRPr lang="en-GB" altLang="en-US" sz="2400" b="0" dirty="0">
              <a:solidFill>
                <a:schemeClr val="tx1"/>
              </a:solidFill>
            </a:endParaRPr>
          </a:p>
          <a:p>
            <a:pPr marL="342900" indent="-342900">
              <a:spcBef>
                <a:spcPts val="1800"/>
              </a:spcBef>
              <a:buClr>
                <a:schemeClr val="accent2"/>
              </a:buClr>
              <a:buSzPct val="70000"/>
              <a:buFont typeface="Font di sistema regolare"/>
              <a:buChar char="►"/>
            </a:pPr>
            <a:r>
              <a:rPr lang="uk-UA" sz="2000" b="0" dirty="0">
                <a:solidFill>
                  <a:schemeClr val="tx1"/>
                </a:solidFill>
                <a:latin typeface="Arial" panose="020B0604020202020204" pitchFamily="34" charset="0"/>
                <a:ea typeface="Microsoft Sans Serif" panose="020B0604020202020204" pitchFamily="34" charset="0"/>
              </a:rPr>
              <a:t>О</a:t>
            </a:r>
            <a:r>
              <a:rPr lang="uk-UA" sz="2000" b="0" dirty="0">
                <a:solidFill>
                  <a:schemeClr val="tx1"/>
                </a:solidFill>
                <a:effectLst/>
                <a:latin typeface="Arial" panose="020B0604020202020204" pitchFamily="34" charset="0"/>
                <a:ea typeface="Microsoft Sans Serif" panose="020B0604020202020204" pitchFamily="34" charset="0"/>
              </a:rPr>
              <a:t>бговорити роль інспекторів праці в заохоченні додержання відповідного національного законодавства та у сприянні належній практиці </a:t>
            </a:r>
            <a:r>
              <a:rPr lang="uk-UA" sz="2000" b="0" dirty="0">
                <a:solidFill>
                  <a:schemeClr val="tx1"/>
                </a:solidFill>
                <a:latin typeface="Arial" panose="020B0604020202020204" pitchFamily="34" charset="0"/>
                <a:ea typeface="Microsoft Sans Serif" panose="020B0604020202020204" pitchFamily="34" charset="0"/>
              </a:rPr>
              <a:t>з </a:t>
            </a:r>
            <a:r>
              <a:rPr lang="uk-UA" sz="2000" b="0" dirty="0">
                <a:solidFill>
                  <a:schemeClr val="tx1"/>
                </a:solidFill>
                <a:effectLst/>
                <a:latin typeface="Arial" panose="020B0604020202020204" pitchFamily="34" charset="0"/>
                <a:ea typeface="Microsoft Sans Serif" panose="020B0604020202020204" pitchFamily="34" charset="0"/>
              </a:rPr>
              <a:t>вищезазначених питань</a:t>
            </a:r>
            <a:endParaRPr lang="en-GB" altLang="en-US" sz="2400" b="0" dirty="0">
              <a:solidFill>
                <a:schemeClr val="tx1"/>
              </a:solidFill>
            </a:endParaRPr>
          </a:p>
        </p:txBody>
      </p:sp>
      <p:sp>
        <p:nvSpPr>
          <p:cNvPr id="2" name="Segnaposto numero diapositiva 1">
            <a:extLst>
              <a:ext uri="{FF2B5EF4-FFF2-40B4-BE49-F238E27FC236}">
                <a16:creationId xmlns:a16="http://schemas.microsoft.com/office/drawing/2014/main" id="{0D130C8F-59CD-CA4D-90BB-D954B38AC1A3}"/>
              </a:ext>
            </a:extLst>
          </p:cNvPr>
          <p:cNvSpPr>
            <a:spLocks noGrp="1"/>
          </p:cNvSpPr>
          <p:nvPr>
            <p:ph type="sldNum" sz="quarter" idx="12"/>
          </p:nvPr>
        </p:nvSpPr>
        <p:spPr/>
        <p:txBody>
          <a:bodyPr/>
          <a:lstStyle/>
          <a:p>
            <a:fld id="{856227C0-AD57-4F9B-BAE3-EEFB0D0EE427}" type="slidenum">
              <a:rPr lang="en-GB" smtClean="0"/>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8901866-E1CD-BB40-8350-F80347CB5C6E}"/>
              </a:ext>
            </a:extLst>
          </p:cNvPr>
          <p:cNvSpPr>
            <a:spLocks noGrp="1" noChangeArrowheads="1"/>
          </p:cNvSpPr>
          <p:nvPr>
            <p:ph type="title"/>
          </p:nvPr>
        </p:nvSpPr>
        <p:spPr/>
        <p:txBody>
          <a:bodyPr/>
          <a:lstStyle/>
          <a:p>
            <a:pPr eaLnBrk="1" hangingPunct="1"/>
            <a:r>
              <a:rPr lang="ru-RU" altLang="en-US" dirty="0" err="1"/>
              <a:t>Зміст</a:t>
            </a:r>
            <a:endParaRPr lang="es-AR" altLang="en-US" dirty="0"/>
          </a:p>
        </p:txBody>
      </p:sp>
      <p:sp>
        <p:nvSpPr>
          <p:cNvPr id="11267" name="Rectangle 3">
            <a:extLst>
              <a:ext uri="{FF2B5EF4-FFF2-40B4-BE49-F238E27FC236}">
                <a16:creationId xmlns:a16="http://schemas.microsoft.com/office/drawing/2014/main" id="{49E460E8-4311-D44B-82A8-CEF888AF4C37}"/>
              </a:ext>
            </a:extLst>
          </p:cNvPr>
          <p:cNvSpPr>
            <a:spLocks noGrp="1" noChangeArrowheads="1"/>
          </p:cNvSpPr>
          <p:nvPr>
            <p:ph type="body" idx="1"/>
          </p:nvPr>
        </p:nvSpPr>
        <p:spPr>
          <a:xfrm>
            <a:off x="490538" y="2063931"/>
            <a:ext cx="11210924" cy="4206239"/>
          </a:xfrm>
        </p:spPr>
        <p:txBody>
          <a:bodyPr/>
          <a:lstStyle/>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Гідні умови праці: огляд</a:t>
            </a:r>
            <a:endParaRPr lang="en-US" altLang="zh-CN" sz="2000" b="0" dirty="0">
              <a:solidFill>
                <a:schemeClr val="tx1"/>
              </a:solidFill>
              <a:ea typeface="宋体" panose="02010600030101010101" pitchFamily="2" charset="-122"/>
            </a:endParaRPr>
          </a:p>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Заробітна плата і доходи</a:t>
            </a:r>
            <a:endParaRPr lang="en-US" altLang="zh-CN" sz="2000" b="0" dirty="0">
              <a:solidFill>
                <a:schemeClr val="tx1"/>
              </a:solidFill>
              <a:ea typeface="宋体" panose="02010600030101010101" pitchFamily="2" charset="-122"/>
            </a:endParaRPr>
          </a:p>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Робочий час</a:t>
            </a:r>
            <a:endParaRPr lang="en-US" altLang="zh-CN" sz="2000" b="0" dirty="0">
              <a:solidFill>
                <a:schemeClr val="tx1"/>
              </a:solidFill>
              <a:ea typeface="宋体" panose="02010600030101010101" pitchFamily="2" charset="-122"/>
            </a:endParaRPr>
          </a:p>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Умови праці, пов’язані з материнством і сімейними обов’язками</a:t>
            </a:r>
            <a:endParaRPr lang="en-US" altLang="zh-CN" sz="2000" b="0" dirty="0">
              <a:solidFill>
                <a:schemeClr val="tx1"/>
              </a:solidFill>
              <a:ea typeface="宋体" panose="02010600030101010101" pitchFamily="2" charset="-122"/>
            </a:endParaRPr>
          </a:p>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Організація праці</a:t>
            </a:r>
            <a:endParaRPr lang="en-US" altLang="zh-CN" sz="2000" b="0" dirty="0">
              <a:solidFill>
                <a:schemeClr val="tx1"/>
              </a:solidFill>
              <a:ea typeface="宋体" panose="02010600030101010101" pitchFamily="2" charset="-122"/>
            </a:endParaRPr>
          </a:p>
          <a:p>
            <a:pPr marL="609600" indent="-609600">
              <a:spcBef>
                <a:spcPts val="1200"/>
              </a:spcBef>
              <a:buClr>
                <a:schemeClr val="accent2"/>
              </a:buClr>
              <a:buFont typeface="Wingdings" pitchFamily="2" charset="2"/>
              <a:buAutoNum type="arabicPeriod"/>
            </a:pPr>
            <a:r>
              <a:rPr lang="uk-UA" altLang="zh-CN" sz="2000" b="0" dirty="0">
                <a:solidFill>
                  <a:schemeClr val="tx1"/>
                </a:solidFill>
                <a:ea typeface="宋体" panose="02010600030101010101" pitchFamily="2" charset="-122"/>
              </a:rPr>
              <a:t>Інспектування умов праці</a:t>
            </a:r>
            <a:endParaRPr lang="en-US" altLang="zh-CN" sz="2000" b="0" dirty="0">
              <a:solidFill>
                <a:schemeClr val="tx1"/>
              </a:solidFill>
              <a:ea typeface="宋体" panose="02010600030101010101" pitchFamily="2" charset="-122"/>
            </a:endParaRPr>
          </a:p>
        </p:txBody>
      </p:sp>
      <p:sp>
        <p:nvSpPr>
          <p:cNvPr id="2" name="Segnaposto numero diapositiva 1">
            <a:extLst>
              <a:ext uri="{FF2B5EF4-FFF2-40B4-BE49-F238E27FC236}">
                <a16:creationId xmlns:a16="http://schemas.microsoft.com/office/drawing/2014/main" id="{E183F9CF-B489-9545-BCC9-4952DCA0CAEA}"/>
              </a:ext>
            </a:extLst>
          </p:cNvPr>
          <p:cNvSpPr>
            <a:spLocks noGrp="1"/>
          </p:cNvSpPr>
          <p:nvPr>
            <p:ph type="sldNum" sz="quarter" idx="12"/>
          </p:nvPr>
        </p:nvSpPr>
        <p:spPr/>
        <p:txBody>
          <a:bodyPr/>
          <a:lstStyle/>
          <a:p>
            <a:fld id="{856227C0-AD57-4F9B-BAE3-EEFB0D0EE427}" type="slidenum">
              <a:rPr lang="en-GB" smtClean="0"/>
              <a:t>4</a:t>
            </a:fld>
            <a:endParaRPr lang="en-GB"/>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EF8A2622-CBAA-F748-80B7-6019651916AA}"/>
              </a:ext>
            </a:extLst>
          </p:cNvPr>
          <p:cNvSpPr>
            <a:spLocks noGrp="1" noChangeArrowheads="1"/>
          </p:cNvSpPr>
          <p:nvPr>
            <p:ph type="title"/>
          </p:nvPr>
        </p:nvSpPr>
        <p:spPr/>
        <p:txBody>
          <a:bodyPr/>
          <a:lstStyle/>
          <a:p>
            <a:r>
              <a:rPr lang="en-US" altLang="zh-CN" sz="2400" dirty="0">
                <a:ea typeface="宋体" panose="02010600030101010101" pitchFamily="2" charset="-122"/>
              </a:rPr>
              <a:t>1. </a:t>
            </a:r>
            <a:r>
              <a:rPr lang="uk-UA" altLang="zh-CN" sz="2400" dirty="0">
                <a:ea typeface="宋体" panose="02010600030101010101" pitchFamily="2" charset="-122"/>
              </a:rPr>
              <a:t>Гідні умови праці: огляд</a:t>
            </a:r>
            <a:endParaRPr lang="en-GB" altLang="en-US" sz="2200" dirty="0">
              <a:ea typeface="宋体" panose="02010600030101010101" pitchFamily="2" charset="-122"/>
            </a:endParaRPr>
          </a:p>
        </p:txBody>
      </p:sp>
      <p:sp>
        <p:nvSpPr>
          <p:cNvPr id="2" name="Segnaposto numero diapositiva 1">
            <a:extLst>
              <a:ext uri="{FF2B5EF4-FFF2-40B4-BE49-F238E27FC236}">
                <a16:creationId xmlns:a16="http://schemas.microsoft.com/office/drawing/2014/main" id="{A4C5A0A1-08F6-ED4B-8BCB-5FF51499EFC4}"/>
              </a:ext>
            </a:extLst>
          </p:cNvPr>
          <p:cNvSpPr>
            <a:spLocks noGrp="1"/>
          </p:cNvSpPr>
          <p:nvPr>
            <p:ph type="sldNum" sz="quarter" idx="12"/>
          </p:nvPr>
        </p:nvSpPr>
        <p:spPr/>
        <p:txBody>
          <a:bodyPr/>
          <a:lstStyle/>
          <a:p>
            <a:fld id="{856227C0-AD57-4F9B-BAE3-EEFB0D0EE427}" type="slidenum">
              <a:rPr lang="en-GB" smtClean="0"/>
              <a:t>5</a:t>
            </a:fld>
            <a:endParaRPr lang="en-GB"/>
          </a:p>
        </p:txBody>
      </p:sp>
      <p:sp>
        <p:nvSpPr>
          <p:cNvPr id="5" name="Segnaposto contenuto 6">
            <a:extLst>
              <a:ext uri="{FF2B5EF4-FFF2-40B4-BE49-F238E27FC236}">
                <a16:creationId xmlns:a16="http://schemas.microsoft.com/office/drawing/2014/main" id="{1114FB45-9B05-3F4B-93C9-565275799AAB}"/>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Основа основ діяльності </a:t>
            </a:r>
            <a:r>
              <a:rPr lang="uk-UA" altLang="en-US" sz="2200" dirty="0" err="1"/>
              <a:t>МОП</a:t>
            </a:r>
            <a:endParaRPr lang="it-IT" sz="2200" dirty="0"/>
          </a:p>
        </p:txBody>
      </p:sp>
      <p:sp>
        <p:nvSpPr>
          <p:cNvPr id="8" name="Segnaposto testo 9">
            <a:extLst>
              <a:ext uri="{FF2B5EF4-FFF2-40B4-BE49-F238E27FC236}">
                <a16:creationId xmlns:a16="http://schemas.microsoft.com/office/drawing/2014/main" id="{F0EE6BEB-24D9-4D4D-9D2C-CC3D939D2C88}"/>
              </a:ext>
            </a:extLst>
          </p:cNvPr>
          <p:cNvSpPr txBox="1">
            <a:spLocks/>
          </p:cNvSpPr>
          <p:nvPr/>
        </p:nvSpPr>
        <p:spPr>
          <a:xfrm>
            <a:off x="483327" y="2625635"/>
            <a:ext cx="11116490" cy="3617052"/>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3"/>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uk-UA" sz="2000" i="1" dirty="0">
                <a:effectLst/>
                <a:latin typeface="Arial" panose="020B0604020202020204" pitchFamily="34" charset="0"/>
                <a:ea typeface="Microsoft Sans Serif" panose="020B0604020202020204" pitchFamily="34" charset="0"/>
              </a:rPr>
              <a:t>«…Беручи до уваги, що існують умови праці, які тягнуть за собою несправедливість, нужду та злидні для великої кількості людей, і це породжує таке невдоволення, </a:t>
            </a:r>
            <a:r>
              <a:rPr lang="uk-UA" sz="2000" i="1" dirty="0">
                <a:latin typeface="Arial" panose="020B0604020202020204" pitchFamily="34" charset="0"/>
                <a:ea typeface="Microsoft Sans Serif" panose="020B0604020202020204" pitchFamily="34" charset="0"/>
              </a:rPr>
              <a:t>що мир і злагода в усьому світі піддаються небезпеці</a:t>
            </a:r>
            <a:r>
              <a:rPr lang="uk-UA" sz="2000" i="1" dirty="0">
                <a:effectLst/>
                <a:latin typeface="Arial" panose="020B0604020202020204" pitchFamily="34" charset="0"/>
                <a:ea typeface="Microsoft Sans Serif" panose="020B0604020202020204" pitchFamily="34" charset="0"/>
              </a:rPr>
              <a:t>; беручи до уваги термінову необхідність покращення цих умов шляхом, наприклад, регламентації робочого часу, включно зі встановленням максимальної тривалості робочого дня і робочого тижня…; гарантії заробітної плати, яка забезпечує задовільні умови життя; захисту працівників від </a:t>
            </a:r>
            <a:r>
              <a:rPr lang="uk-UA" sz="2000" i="1" dirty="0" err="1">
                <a:effectLst/>
                <a:latin typeface="Arial" panose="020B0604020202020204" pitchFamily="34" charset="0"/>
                <a:ea typeface="Microsoft Sans Serif" panose="020B0604020202020204" pitchFamily="34" charset="0"/>
              </a:rPr>
              <a:t>хвороб</a:t>
            </a:r>
            <a:r>
              <a:rPr lang="uk-UA" sz="2000" i="1" dirty="0">
                <a:effectLst/>
                <a:latin typeface="Arial" panose="020B0604020202020204" pitchFamily="34" charset="0"/>
                <a:ea typeface="Microsoft Sans Serif" panose="020B0604020202020204" pitchFamily="34" charset="0"/>
              </a:rPr>
              <a:t>, професійних захворювань і нещасних випадків на роботі; захисту дітей, підлітків і жінок; пенсій за віком та інвалідності…; визнання принципу рівного винагородження за працю рівної цінності…»</a:t>
            </a:r>
            <a:endParaRPr lang="en-US" altLang="en-US" sz="2400" i="1" dirty="0"/>
          </a:p>
          <a:p>
            <a:pPr marL="500063" indent="0">
              <a:buNone/>
            </a:pPr>
            <a:r>
              <a:rPr lang="uk-UA" altLang="en-US" sz="2000" dirty="0"/>
              <a:t>Преамбула Статуту </a:t>
            </a:r>
            <a:r>
              <a:rPr lang="uk-UA" altLang="en-US" sz="2000" dirty="0" err="1"/>
              <a:t>МОП</a:t>
            </a:r>
            <a:r>
              <a:rPr lang="uk-UA" altLang="en-US" sz="2000" dirty="0"/>
              <a:t> (1919 рік)</a:t>
            </a:r>
            <a:endParaRPr lang="en-US" alt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EF8A2622-CBAA-F748-80B7-6019651916AA}"/>
              </a:ext>
            </a:extLst>
          </p:cNvPr>
          <p:cNvSpPr>
            <a:spLocks noGrp="1" noChangeArrowheads="1"/>
          </p:cNvSpPr>
          <p:nvPr>
            <p:ph type="title"/>
          </p:nvPr>
        </p:nvSpPr>
        <p:spPr/>
        <p:txBody>
          <a:bodyPr/>
          <a:lstStyle/>
          <a:p>
            <a:r>
              <a:rPr lang="en-US" altLang="zh-CN" dirty="0">
                <a:ea typeface="宋体" panose="02010600030101010101" pitchFamily="2" charset="-122"/>
              </a:rPr>
              <a:t>1. </a:t>
            </a:r>
            <a:r>
              <a:rPr lang="uk-UA" altLang="zh-CN" dirty="0">
                <a:ea typeface="宋体" panose="02010600030101010101" pitchFamily="2" charset="-122"/>
              </a:rPr>
              <a:t>Гідні умови праці: огляд</a:t>
            </a:r>
            <a:endParaRPr lang="en-GB" altLang="en-US" sz="2200" dirty="0">
              <a:ea typeface="宋体" panose="02010600030101010101" pitchFamily="2" charset="-122"/>
            </a:endParaRPr>
          </a:p>
        </p:txBody>
      </p:sp>
      <p:sp>
        <p:nvSpPr>
          <p:cNvPr id="2" name="Segnaposto numero diapositiva 1">
            <a:extLst>
              <a:ext uri="{FF2B5EF4-FFF2-40B4-BE49-F238E27FC236}">
                <a16:creationId xmlns:a16="http://schemas.microsoft.com/office/drawing/2014/main" id="{A4C5A0A1-08F6-ED4B-8BCB-5FF51499EFC4}"/>
              </a:ext>
            </a:extLst>
          </p:cNvPr>
          <p:cNvSpPr>
            <a:spLocks noGrp="1"/>
          </p:cNvSpPr>
          <p:nvPr>
            <p:ph type="sldNum" sz="quarter" idx="12"/>
          </p:nvPr>
        </p:nvSpPr>
        <p:spPr/>
        <p:txBody>
          <a:bodyPr/>
          <a:lstStyle/>
          <a:p>
            <a:fld id="{856227C0-AD57-4F9B-BAE3-EEFB0D0EE427}" type="slidenum">
              <a:rPr lang="en-GB" smtClean="0"/>
              <a:t>6</a:t>
            </a:fld>
            <a:endParaRPr lang="en-GB"/>
          </a:p>
        </p:txBody>
      </p:sp>
      <p:sp>
        <p:nvSpPr>
          <p:cNvPr id="5" name="Segnaposto contenuto 6">
            <a:extLst>
              <a:ext uri="{FF2B5EF4-FFF2-40B4-BE49-F238E27FC236}">
                <a16:creationId xmlns:a16="http://schemas.microsoft.com/office/drawing/2014/main" id="{1114FB45-9B05-3F4B-93C9-565275799AAB}"/>
              </a:ext>
            </a:extLst>
          </p:cNvPr>
          <p:cNvSpPr txBox="1">
            <a:spLocks/>
          </p:cNvSpPr>
          <p:nvPr/>
        </p:nvSpPr>
        <p:spPr>
          <a:xfrm>
            <a:off x="490537" y="1974225"/>
            <a:ext cx="8940845"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Останні тенденції – від гнучкості до гнучкої безпеки</a:t>
            </a:r>
            <a:endParaRPr lang="it-IT" sz="2200" dirty="0"/>
          </a:p>
        </p:txBody>
      </p:sp>
      <p:sp>
        <p:nvSpPr>
          <p:cNvPr id="7" name="Rettangolo 6">
            <a:extLst>
              <a:ext uri="{FF2B5EF4-FFF2-40B4-BE49-F238E27FC236}">
                <a16:creationId xmlns:a16="http://schemas.microsoft.com/office/drawing/2014/main" id="{75C639C1-66B9-DD46-A9E8-103BF30EC3E0}"/>
              </a:ext>
            </a:extLst>
          </p:cNvPr>
          <p:cNvSpPr/>
          <p:nvPr/>
        </p:nvSpPr>
        <p:spPr>
          <a:xfrm>
            <a:off x="1097278" y="2521372"/>
            <a:ext cx="6660000" cy="648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en-US" sz="2400" dirty="0">
                <a:ea typeface="宋体" panose="02010600030101010101" pitchFamily="2" charset="-122"/>
                <a:cs typeface="Arial" panose="020B0604020202020204" pitchFamily="34" charset="0"/>
              </a:rPr>
              <a:t>Тенденції у 1980–1990-х роках: гнучкість</a:t>
            </a:r>
            <a:endParaRPr lang="it-IT" altLang="en-US" sz="2400" dirty="0">
              <a:ea typeface="宋体" panose="02010600030101010101" pitchFamily="2" charset="-122"/>
              <a:cs typeface="Arial" panose="020B0604020202020204" pitchFamily="34" charset="0"/>
            </a:endParaRPr>
          </a:p>
        </p:txBody>
      </p:sp>
      <p:sp>
        <p:nvSpPr>
          <p:cNvPr id="9" name="Triangolo 8">
            <a:extLst>
              <a:ext uri="{FF2B5EF4-FFF2-40B4-BE49-F238E27FC236}">
                <a16:creationId xmlns:a16="http://schemas.microsoft.com/office/drawing/2014/main" id="{97FFC360-3EF8-2D42-942C-EF9656653DDD}"/>
              </a:ext>
            </a:extLst>
          </p:cNvPr>
          <p:cNvSpPr/>
          <p:nvPr/>
        </p:nvSpPr>
        <p:spPr>
          <a:xfrm rot="5400000">
            <a:off x="417960" y="2685835"/>
            <a:ext cx="551005" cy="3941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ctangle 5">
            <a:extLst>
              <a:ext uri="{FF2B5EF4-FFF2-40B4-BE49-F238E27FC236}">
                <a16:creationId xmlns:a16="http://schemas.microsoft.com/office/drawing/2014/main" id="{159681FE-E1B2-2D44-957C-5E7C3FE34800}"/>
              </a:ext>
            </a:extLst>
          </p:cNvPr>
          <p:cNvSpPr>
            <a:spLocks noGrp="1" noChangeArrowheads="1"/>
          </p:cNvSpPr>
          <p:nvPr>
            <p:ph idx="1"/>
          </p:nvPr>
        </p:nvSpPr>
        <p:spPr>
          <a:xfrm>
            <a:off x="490538" y="3618412"/>
            <a:ext cx="11210924" cy="2532834"/>
          </a:xfrm>
        </p:spPr>
        <p:txBody>
          <a:bodyPr/>
          <a:lstStyle/>
          <a:p>
            <a:r>
              <a:rPr lang="uk-UA" altLang="en-US" sz="2200" dirty="0">
                <a:solidFill>
                  <a:schemeClr val="tx1"/>
                </a:solidFill>
              </a:rPr>
              <a:t>Надання підтримки підприємствам для того, щоб</a:t>
            </a:r>
            <a:r>
              <a:rPr lang="en-GB" altLang="en-US" sz="2200" dirty="0">
                <a:solidFill>
                  <a:schemeClr val="tx1"/>
                </a:solidFill>
              </a:rPr>
              <a:t>: </a:t>
            </a:r>
          </a:p>
          <a:p>
            <a:pPr marL="342900" lvl="1" indent="-342900">
              <a:spcBef>
                <a:spcPts val="1800"/>
              </a:spcBef>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коригувати обсяг і терміни здійснення трудовитрат згідно зі змінами попиту</a:t>
            </a:r>
            <a:endParaRPr lang="en-GB" altLang="en-US" sz="2400" dirty="0"/>
          </a:p>
          <a:p>
            <a:pPr marL="342900" lvl="1" indent="-342900">
              <a:spcBef>
                <a:spcPts val="1800"/>
              </a:spcBef>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змінювати рівень заробітної плати згідно з продуктивністю праці та платоспроможністю</a:t>
            </a:r>
            <a:endParaRPr lang="en-GB" altLang="en-US" sz="2400" dirty="0"/>
          </a:p>
          <a:p>
            <a:pPr marL="342900" lvl="1" indent="-342900">
              <a:spcBef>
                <a:spcPts val="1800"/>
              </a:spcBef>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залучати працівників до виконання завдань з урахуванням змін попиту</a:t>
            </a:r>
            <a:endParaRPr lang="en-GB" altLang="en-US" sz="2400" dirty="0"/>
          </a:p>
        </p:txBody>
      </p:sp>
    </p:spTree>
    <p:extLst>
      <p:ext uri="{BB962C8B-B14F-4D97-AF65-F5344CB8AC3E}">
        <p14:creationId xmlns:p14="http://schemas.microsoft.com/office/powerpoint/2010/main" val="2907609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EF8A2622-CBAA-F748-80B7-6019651916AA}"/>
              </a:ext>
            </a:extLst>
          </p:cNvPr>
          <p:cNvSpPr>
            <a:spLocks noGrp="1" noChangeArrowheads="1"/>
          </p:cNvSpPr>
          <p:nvPr>
            <p:ph type="title"/>
          </p:nvPr>
        </p:nvSpPr>
        <p:spPr/>
        <p:txBody>
          <a:bodyPr/>
          <a:lstStyle/>
          <a:p>
            <a:r>
              <a:rPr lang="en-US" altLang="zh-CN" dirty="0">
                <a:ea typeface="宋体" panose="02010600030101010101" pitchFamily="2" charset="-122"/>
              </a:rPr>
              <a:t>1. </a:t>
            </a:r>
            <a:r>
              <a:rPr lang="uk-UA" altLang="zh-CN" dirty="0">
                <a:ea typeface="宋体" panose="02010600030101010101" pitchFamily="2" charset="-122"/>
              </a:rPr>
              <a:t>Гідні умови праці: огляд</a:t>
            </a:r>
            <a:endParaRPr lang="en-GB" altLang="en-US" sz="2200" dirty="0">
              <a:ea typeface="宋体" panose="02010600030101010101" pitchFamily="2" charset="-122"/>
            </a:endParaRPr>
          </a:p>
        </p:txBody>
      </p:sp>
      <p:sp>
        <p:nvSpPr>
          <p:cNvPr id="2" name="Segnaposto numero diapositiva 1">
            <a:extLst>
              <a:ext uri="{FF2B5EF4-FFF2-40B4-BE49-F238E27FC236}">
                <a16:creationId xmlns:a16="http://schemas.microsoft.com/office/drawing/2014/main" id="{A4C5A0A1-08F6-ED4B-8BCB-5FF51499EFC4}"/>
              </a:ext>
            </a:extLst>
          </p:cNvPr>
          <p:cNvSpPr>
            <a:spLocks noGrp="1"/>
          </p:cNvSpPr>
          <p:nvPr>
            <p:ph type="sldNum" sz="quarter" idx="12"/>
          </p:nvPr>
        </p:nvSpPr>
        <p:spPr/>
        <p:txBody>
          <a:bodyPr/>
          <a:lstStyle/>
          <a:p>
            <a:fld id="{856227C0-AD57-4F9B-BAE3-EEFB0D0EE427}" type="slidenum">
              <a:rPr lang="en-GB" smtClean="0"/>
              <a:t>7</a:t>
            </a:fld>
            <a:endParaRPr lang="en-GB"/>
          </a:p>
        </p:txBody>
      </p:sp>
      <p:sp>
        <p:nvSpPr>
          <p:cNvPr id="5" name="Segnaposto contenuto 6">
            <a:extLst>
              <a:ext uri="{FF2B5EF4-FFF2-40B4-BE49-F238E27FC236}">
                <a16:creationId xmlns:a16="http://schemas.microsoft.com/office/drawing/2014/main" id="{1114FB45-9B05-3F4B-93C9-565275799AAB}"/>
              </a:ext>
            </a:extLst>
          </p:cNvPr>
          <p:cNvSpPr txBox="1">
            <a:spLocks/>
          </p:cNvSpPr>
          <p:nvPr/>
        </p:nvSpPr>
        <p:spPr>
          <a:xfrm>
            <a:off x="490537" y="1974225"/>
            <a:ext cx="8940845"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Останні тенденції – від гнучкості до гнучкої безпеки</a:t>
            </a:r>
            <a:endParaRPr lang="it-IT" sz="2200" dirty="0"/>
          </a:p>
        </p:txBody>
      </p:sp>
      <p:sp>
        <p:nvSpPr>
          <p:cNvPr id="9" name="Triangolo 8">
            <a:extLst>
              <a:ext uri="{FF2B5EF4-FFF2-40B4-BE49-F238E27FC236}">
                <a16:creationId xmlns:a16="http://schemas.microsoft.com/office/drawing/2014/main" id="{97FFC360-3EF8-2D42-942C-EF9656653DDD}"/>
              </a:ext>
            </a:extLst>
          </p:cNvPr>
          <p:cNvSpPr/>
          <p:nvPr/>
        </p:nvSpPr>
        <p:spPr>
          <a:xfrm rot="5400000">
            <a:off x="417960" y="2685835"/>
            <a:ext cx="551005" cy="3941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Segnaposto testo 9">
            <a:extLst>
              <a:ext uri="{FF2B5EF4-FFF2-40B4-BE49-F238E27FC236}">
                <a16:creationId xmlns:a16="http://schemas.microsoft.com/office/drawing/2014/main" id="{7AC8E31C-3FB0-CA4A-A3C9-48A82C242F98}"/>
              </a:ext>
            </a:extLst>
          </p:cNvPr>
          <p:cNvSpPr txBox="1">
            <a:spLocks/>
          </p:cNvSpPr>
          <p:nvPr/>
        </p:nvSpPr>
        <p:spPr>
          <a:xfrm>
            <a:off x="1149532" y="3605347"/>
            <a:ext cx="9405256" cy="2585087"/>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3"/>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uk-UA" sz="2000" i="1" dirty="0">
                <a:effectLst/>
                <a:latin typeface="Arial" panose="020B0604020202020204" pitchFamily="34" charset="0"/>
                <a:ea typeface="Microsoft Sans Serif" panose="020B0604020202020204" pitchFamily="34" charset="0"/>
              </a:rPr>
              <a:t>«Політика щодо заробітної плати й заробітків, робочого часу та інших умов праці, спрямована на забезпечення можливостей для всіх брати участь на рівних умовах у розподілі досягнень прогресу, а також прожиткового мінімуму для всіх зайнятих та тих, хто потребує такого захисту»</a:t>
            </a:r>
            <a:endParaRPr lang="en-US" altLang="en-US" sz="2800" i="1" dirty="0"/>
          </a:p>
          <a:p>
            <a:pPr marL="500063" indent="0">
              <a:buNone/>
            </a:pPr>
            <a:r>
              <a:rPr lang="uk-UA" altLang="en-US" sz="2400" dirty="0"/>
              <a:t>Декларація про соціальну справедливість у цілях справедливої глобалізації (</a:t>
            </a:r>
            <a:r>
              <a:rPr lang="uk-UA" altLang="en-US" sz="2400" dirty="0" err="1"/>
              <a:t>МОП</a:t>
            </a:r>
            <a:r>
              <a:rPr lang="uk-UA" altLang="en-US" sz="2400" dirty="0"/>
              <a:t>, 2008 рік)</a:t>
            </a:r>
            <a:endParaRPr lang="en-US" altLang="en-US" sz="2400" dirty="0"/>
          </a:p>
        </p:txBody>
      </p:sp>
      <p:sp>
        <p:nvSpPr>
          <p:cNvPr id="3" name="Rettangolo 6">
            <a:extLst>
              <a:ext uri="{FF2B5EF4-FFF2-40B4-BE49-F238E27FC236}">
                <a16:creationId xmlns:a16="http://schemas.microsoft.com/office/drawing/2014/main" id="{6EE43655-E9CE-FA79-B833-E052A7C2BE0E}"/>
              </a:ext>
            </a:extLst>
          </p:cNvPr>
          <p:cNvSpPr/>
          <p:nvPr/>
        </p:nvSpPr>
        <p:spPr>
          <a:xfrm>
            <a:off x="1097278" y="2521372"/>
            <a:ext cx="6660000" cy="648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en-US" sz="2400" dirty="0">
                <a:ea typeface="宋体" panose="02010600030101010101" pitchFamily="2" charset="-122"/>
                <a:cs typeface="Arial" panose="020B0604020202020204" pitchFamily="34" charset="0"/>
              </a:rPr>
              <a:t>Тенденції</a:t>
            </a:r>
            <a:r>
              <a:rPr lang="it-IT" altLang="en-US" sz="2400" dirty="0">
                <a:ea typeface="宋体" panose="02010600030101010101" pitchFamily="2" charset="-122"/>
                <a:cs typeface="Arial" panose="020B0604020202020204" pitchFamily="34" charset="0"/>
              </a:rPr>
              <a:t> </a:t>
            </a:r>
            <a:r>
              <a:rPr lang="uk-UA" altLang="en-US" sz="2400" dirty="0">
                <a:ea typeface="宋体" panose="02010600030101010101" pitchFamily="2" charset="-122"/>
                <a:cs typeface="Arial" panose="020B0604020202020204" pitchFamily="34" charset="0"/>
              </a:rPr>
              <a:t>з 1990 року: гнучка безпека</a:t>
            </a:r>
            <a:endParaRPr lang="it-IT" altLang="en-US" sz="2400" dirty="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537075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EF8A2622-CBAA-F748-80B7-6019651916AA}"/>
              </a:ext>
            </a:extLst>
          </p:cNvPr>
          <p:cNvSpPr>
            <a:spLocks noGrp="1" noChangeArrowheads="1"/>
          </p:cNvSpPr>
          <p:nvPr>
            <p:ph type="title"/>
          </p:nvPr>
        </p:nvSpPr>
        <p:spPr/>
        <p:txBody>
          <a:bodyPr/>
          <a:lstStyle/>
          <a:p>
            <a:r>
              <a:rPr lang="en-US" altLang="zh-CN" dirty="0">
                <a:ea typeface="宋体" panose="02010600030101010101" pitchFamily="2" charset="-122"/>
              </a:rPr>
              <a:t>1. </a:t>
            </a:r>
            <a:r>
              <a:rPr lang="uk-UA" altLang="zh-CN" dirty="0">
                <a:ea typeface="宋体" panose="02010600030101010101" pitchFamily="2" charset="-122"/>
              </a:rPr>
              <a:t>Гідні умови праці: огляд</a:t>
            </a:r>
            <a:endParaRPr lang="en-GB" altLang="en-US" sz="2200" dirty="0">
              <a:ea typeface="宋体" panose="02010600030101010101" pitchFamily="2" charset="-122"/>
            </a:endParaRPr>
          </a:p>
        </p:txBody>
      </p:sp>
      <p:sp>
        <p:nvSpPr>
          <p:cNvPr id="2" name="Segnaposto numero diapositiva 1">
            <a:extLst>
              <a:ext uri="{FF2B5EF4-FFF2-40B4-BE49-F238E27FC236}">
                <a16:creationId xmlns:a16="http://schemas.microsoft.com/office/drawing/2014/main" id="{A4C5A0A1-08F6-ED4B-8BCB-5FF51499EFC4}"/>
              </a:ext>
            </a:extLst>
          </p:cNvPr>
          <p:cNvSpPr>
            <a:spLocks noGrp="1"/>
          </p:cNvSpPr>
          <p:nvPr>
            <p:ph type="sldNum" sz="quarter" idx="12"/>
          </p:nvPr>
        </p:nvSpPr>
        <p:spPr/>
        <p:txBody>
          <a:bodyPr/>
          <a:lstStyle/>
          <a:p>
            <a:fld id="{856227C0-AD57-4F9B-BAE3-EEFB0D0EE427}" type="slidenum">
              <a:rPr lang="en-GB" smtClean="0"/>
              <a:t>8</a:t>
            </a:fld>
            <a:endParaRPr lang="en-GB"/>
          </a:p>
        </p:txBody>
      </p:sp>
      <p:sp>
        <p:nvSpPr>
          <p:cNvPr id="5" name="Segnaposto contenuto 6">
            <a:extLst>
              <a:ext uri="{FF2B5EF4-FFF2-40B4-BE49-F238E27FC236}">
                <a16:creationId xmlns:a16="http://schemas.microsoft.com/office/drawing/2014/main" id="{1114FB45-9B05-3F4B-93C9-565275799AAB}"/>
              </a:ext>
            </a:extLst>
          </p:cNvPr>
          <p:cNvSpPr txBox="1">
            <a:spLocks/>
          </p:cNvSpPr>
          <p:nvPr/>
        </p:nvSpPr>
        <p:spPr>
          <a:xfrm>
            <a:off x="490537" y="1974225"/>
            <a:ext cx="8940845"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Останні тенденції – від гнучкості до гнучкої безпеки</a:t>
            </a:r>
            <a:endParaRPr lang="it-IT" sz="2200" dirty="0"/>
          </a:p>
        </p:txBody>
      </p:sp>
      <p:sp>
        <p:nvSpPr>
          <p:cNvPr id="9" name="Triangolo 8">
            <a:extLst>
              <a:ext uri="{FF2B5EF4-FFF2-40B4-BE49-F238E27FC236}">
                <a16:creationId xmlns:a16="http://schemas.microsoft.com/office/drawing/2014/main" id="{97FFC360-3EF8-2D42-942C-EF9656653DDD}"/>
              </a:ext>
            </a:extLst>
          </p:cNvPr>
          <p:cNvSpPr/>
          <p:nvPr/>
        </p:nvSpPr>
        <p:spPr>
          <a:xfrm rot="5400000">
            <a:off x="417960" y="2685835"/>
            <a:ext cx="551005" cy="3941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Rettangolo 2">
            <a:extLst>
              <a:ext uri="{FF2B5EF4-FFF2-40B4-BE49-F238E27FC236}">
                <a16:creationId xmlns:a16="http://schemas.microsoft.com/office/drawing/2014/main" id="{A90C2618-9C45-274F-8B82-BA8BFB22B29B}"/>
              </a:ext>
            </a:extLst>
          </p:cNvPr>
          <p:cNvSpPr/>
          <p:nvPr/>
        </p:nvSpPr>
        <p:spPr>
          <a:xfrm>
            <a:off x="410547" y="3307308"/>
            <a:ext cx="6372808" cy="3426579"/>
          </a:xfrm>
          <a:prstGeom prst="rect">
            <a:avLst/>
          </a:prstGeom>
        </p:spPr>
        <p:txBody>
          <a:bodyPr wrap="square">
            <a:spAutoFit/>
          </a:bodyPr>
          <a:lstStyle/>
          <a:p>
            <a:pPr algn="just">
              <a:lnSpc>
                <a:spcPts val="1980"/>
              </a:lnSpc>
            </a:pPr>
            <a:r>
              <a:rPr lang="uk-UA" sz="1600" dirty="0">
                <a:effectLst/>
                <a:latin typeface="Arial" panose="020B0604020202020204" pitchFamily="34" charset="0"/>
                <a:ea typeface="Microsoft Sans Serif" panose="020B0604020202020204" pitchFamily="34" charset="0"/>
              </a:rPr>
              <a:t>Спалах </a:t>
            </a:r>
            <a:r>
              <a:rPr lang="en-US" sz="1600" dirty="0">
                <a:effectLst/>
                <a:latin typeface="Arial" panose="020B0604020202020204" pitchFamily="34" charset="0"/>
                <a:ea typeface="Microsoft Sans Serif" panose="020B0604020202020204" pitchFamily="34" charset="0"/>
              </a:rPr>
              <a:t>COVID-19</a:t>
            </a:r>
            <a:r>
              <a:rPr lang="uk-UA" sz="1600" dirty="0">
                <a:effectLst/>
                <a:latin typeface="Arial" panose="020B0604020202020204" pitchFamily="34" charset="0"/>
                <a:ea typeface="Microsoft Sans Serif" panose="020B0604020202020204" pitchFamily="34" charset="0"/>
              </a:rPr>
              <a:t> спричинив безпрецедентні зміни у світі праці, тому що значній частині робочої сили довелося, якщо це було можливо, працювати в дистанційному режимі. Кількість осіб, що працюють дистанційно на умовах часткового або повного робочого </a:t>
            </a:r>
            <a:r>
              <a:rPr lang="uk-UA" sz="1600" dirty="0">
                <a:solidFill>
                  <a:schemeClr val="accent1">
                    <a:lumMod val="50000"/>
                  </a:schemeClr>
                </a:solidFill>
                <a:effectLst/>
                <a:latin typeface="Arial" panose="020B0604020202020204" pitchFamily="34" charset="0"/>
                <a:ea typeface="Microsoft Sans Serif" panose="020B0604020202020204" pitchFamily="34" charset="0"/>
              </a:rPr>
              <a:t>часу</a:t>
            </a:r>
            <a:r>
              <a:rPr lang="uk-UA" sz="1600" dirty="0">
                <a:effectLst/>
                <a:latin typeface="Arial" panose="020B0604020202020204" pitchFamily="34" charset="0"/>
                <a:ea typeface="Microsoft Sans Serif" panose="020B0604020202020204" pitchFamily="34" charset="0"/>
              </a:rPr>
              <a:t>, зростала і до цього </a:t>
            </a:r>
            <a:r>
              <a:rPr lang="en-US" sz="1600" dirty="0">
                <a:effectLst/>
                <a:latin typeface="Arial" panose="020B0604020202020204" pitchFamily="34" charset="0"/>
                <a:ea typeface="Calibri" panose="020F0502020204030204" pitchFamily="34" charset="0"/>
                <a:cs typeface="Times New Roman" panose="02020603050405020304" pitchFamily="18" charset="0"/>
              </a:rPr>
              <a:t>(Eurostat, 2018), </a:t>
            </a:r>
            <a:r>
              <a:rPr lang="uk-UA" sz="1600" dirty="0">
                <a:effectLst/>
                <a:latin typeface="Arial" panose="020B0604020202020204" pitchFamily="34" charset="0"/>
                <a:ea typeface="Calibri" panose="020F0502020204030204" pitchFamily="34" charset="0"/>
                <a:cs typeface="Times New Roman" panose="02020603050405020304" pitchFamily="18" charset="0"/>
              </a:rPr>
              <a:t>але пандемія пришвидшила ухвалення рішень щодо дистанційної </a:t>
            </a:r>
            <a:r>
              <a:rPr lang="uk-UA" sz="1600" dirty="0">
                <a:latin typeface="Arial" panose="020B0604020202020204" pitchFamily="34" charset="0"/>
                <a:ea typeface="Calibri" panose="020F0502020204030204" pitchFamily="34" charset="0"/>
                <a:cs typeface="Times New Roman" panose="02020603050405020304" pitchFamily="18" charset="0"/>
              </a:rPr>
              <a:t>роботи роботодавцями. </a:t>
            </a:r>
            <a:r>
              <a:rPr lang="uk-UA" sz="1600" dirty="0">
                <a:effectLst/>
                <a:latin typeface="Arial" panose="020B0604020202020204" pitchFamily="34" charset="0"/>
                <a:ea typeface="Calibri" panose="020F0502020204030204" pitchFamily="34" charset="0"/>
                <a:cs typeface="Times New Roman" panose="02020603050405020304" pitchFamily="18" charset="0"/>
              </a:rPr>
              <a:t>Дистанційна робота надає працівникам можливість користуватися гнучкішим графіком і вільно працювати з будь-якого місця, а не тільки у приміщенні роботодавця. Можуть існувати й ризики: наприклад, втрата контактів із колегами та збільшення кількості робочих годин та/або робочого часу, тож ці ризики вкрай важливо передбачувати та попереджати</a:t>
            </a:r>
            <a:endParaRPr lang="it-IT" sz="1600" dirty="0"/>
          </a:p>
        </p:txBody>
      </p:sp>
      <p:sp>
        <p:nvSpPr>
          <p:cNvPr id="12" name="Rettangolo 11">
            <a:extLst>
              <a:ext uri="{FF2B5EF4-FFF2-40B4-BE49-F238E27FC236}">
                <a16:creationId xmlns:a16="http://schemas.microsoft.com/office/drawing/2014/main" id="{D073A6EC-2D3B-2741-8ABB-2226D313BE5B}"/>
              </a:ext>
            </a:extLst>
          </p:cNvPr>
          <p:cNvSpPr/>
          <p:nvPr/>
        </p:nvSpPr>
        <p:spPr>
          <a:xfrm>
            <a:off x="6884122" y="2325417"/>
            <a:ext cx="4990014" cy="10419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ltLang="en-US" b="1" dirty="0">
              <a:solidFill>
                <a:schemeClr val="tx1"/>
              </a:solidFill>
              <a:ea typeface="宋体" panose="02010600030101010101" pitchFamily="2" charset="-122"/>
              <a:cs typeface="Arial" panose="020B0604020202020204" pitchFamily="34" charset="0"/>
            </a:endParaRPr>
          </a:p>
        </p:txBody>
      </p:sp>
      <p:sp>
        <p:nvSpPr>
          <p:cNvPr id="14" name="Rectangle 3">
            <a:extLst>
              <a:ext uri="{FF2B5EF4-FFF2-40B4-BE49-F238E27FC236}">
                <a16:creationId xmlns:a16="http://schemas.microsoft.com/office/drawing/2014/main" id="{20FE3E68-F9C0-4143-A0A4-C3A837B011A8}"/>
              </a:ext>
            </a:extLst>
          </p:cNvPr>
          <p:cNvSpPr>
            <a:spLocks noGrp="1" noChangeArrowheads="1"/>
          </p:cNvSpPr>
          <p:nvPr>
            <p:ph idx="1"/>
          </p:nvPr>
        </p:nvSpPr>
        <p:spPr>
          <a:xfrm>
            <a:off x="6979922" y="2521372"/>
            <a:ext cx="4715692" cy="4187338"/>
          </a:xfrm>
          <a:solidFill>
            <a:schemeClr val="bg1"/>
          </a:solidFill>
        </p:spPr>
        <p:txBody>
          <a:bodyPr/>
          <a:lstStyle/>
          <a:p>
            <a:pPr lvl="1">
              <a:buClr>
                <a:schemeClr val="accent2"/>
              </a:buClr>
              <a:buSzPct val="70000"/>
            </a:pPr>
            <a:r>
              <a:rPr lang="uk-UA" sz="1600" b="1" dirty="0">
                <a:solidFill>
                  <a:srgbClr val="210050"/>
                </a:solidFill>
                <a:effectLst/>
                <a:latin typeface="Arial" panose="020B0604020202020204" pitchFamily="34" charset="0"/>
                <a:ea typeface="Calibri" panose="020F0502020204030204" pitchFamily="34" charset="0"/>
                <a:cs typeface="Times New Roman" panose="02020603050405020304" pitchFamily="18" charset="0"/>
              </a:rPr>
              <a:t>Дистанційну роботу визначають як </a:t>
            </a:r>
            <a:r>
              <a:rPr lang="uk-UA" sz="1600" b="1" dirty="0">
                <a:solidFill>
                  <a:srgbClr val="210050"/>
                </a:solidFill>
                <a:latin typeface="Arial" panose="020B0604020202020204" pitchFamily="34" charset="0"/>
                <a:ea typeface="Calibri" panose="020F0502020204030204" pitchFamily="34" charset="0"/>
                <a:cs typeface="Times New Roman" panose="02020603050405020304" pitchFamily="18" charset="0"/>
              </a:rPr>
              <a:t>роботу, що виконується за допомогою</a:t>
            </a:r>
            <a:r>
              <a:rPr lang="uk-UA" sz="1600" b="1" dirty="0">
                <a:solidFill>
                  <a:srgbClr val="210050"/>
                </a:solidFill>
                <a:effectLst/>
                <a:latin typeface="Arial" panose="020B0604020202020204" pitchFamily="34" charset="0"/>
                <a:ea typeface="Calibri" panose="020F0502020204030204" pitchFamily="34" charset="0"/>
                <a:cs typeface="Times New Roman" panose="02020603050405020304" pitchFamily="18" charset="0"/>
              </a:rPr>
              <a:t> інформаційно-комунікаційних технологій (ІКТ) поза межами приміщень роботодавця</a:t>
            </a:r>
            <a:endParaRPr lang="uk-UA" sz="1600" dirty="0">
              <a:solidFill>
                <a:srgbClr val="210050"/>
              </a:solidFill>
              <a:effectLst/>
              <a:latin typeface="Arial" panose="020B0604020202020204" pitchFamily="34" charset="0"/>
              <a:ea typeface="Calibri" panose="020F0502020204030204" pitchFamily="34" charset="0"/>
              <a:cs typeface="Times New Roman" panose="02020603050405020304" pitchFamily="18" charset="0"/>
            </a:endParaRPr>
          </a:p>
          <a:p>
            <a:pPr lvl="1">
              <a:buClr>
                <a:schemeClr val="accent2"/>
              </a:buClr>
              <a:buSzPct val="70000"/>
            </a:pPr>
            <a:r>
              <a:rPr lang="uk-UA" sz="1600" dirty="0">
                <a:solidFill>
                  <a:srgbClr val="210050"/>
                </a:solidFill>
                <a:effectLst/>
                <a:latin typeface="Arial" panose="020B0604020202020204" pitchFamily="34" charset="0"/>
                <a:ea typeface="Calibri" panose="020F0502020204030204" pitchFamily="34" charset="0"/>
                <a:cs typeface="Times New Roman" panose="02020603050405020304" pitchFamily="18" charset="0"/>
              </a:rPr>
              <a:t>Дистанційна робота має виконуватися за добровільною угодою між роботодавцем і працівником щодо:</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місця виконання</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тривалості робочого часу або графіку</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комунікаційних засобів (ІКТ), що використовуватимуться</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роботи, яку необхідно виконати</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механізмів нагляду</a:t>
            </a:r>
            <a:endParaRPr lang="en-GB" altLang="en-US" sz="1600" dirty="0"/>
          </a:p>
          <a:p>
            <a:pPr marL="342900" lvl="1" indent="-342900">
              <a:spcBef>
                <a:spcPts val="300"/>
              </a:spcBef>
              <a:spcAft>
                <a:spcPts val="300"/>
              </a:spcAft>
              <a:buClr>
                <a:schemeClr val="accent2"/>
              </a:buClr>
              <a:buSzPct val="70000"/>
              <a:buFont typeface="Font di sistema regolare"/>
              <a:buChar char="►"/>
            </a:pPr>
            <a:r>
              <a:rPr lang="uk-UA" altLang="en-US" sz="1600" dirty="0"/>
              <a:t>порядку звітування про виконану роботу</a:t>
            </a:r>
            <a:endParaRPr lang="en-GB" altLang="en-US" sz="1600" dirty="0"/>
          </a:p>
          <a:p>
            <a:pPr marL="342900" lvl="1" indent="-342900">
              <a:buClr>
                <a:schemeClr val="accent2"/>
              </a:buClr>
              <a:buSzPct val="70000"/>
              <a:buFont typeface="Font di sistema regolare"/>
              <a:buChar char="►"/>
            </a:pPr>
            <a:endParaRPr lang="en-GB" altLang="en-US" sz="1600" dirty="0"/>
          </a:p>
          <a:p>
            <a:pPr algn="just" eaLnBrk="1" hangingPunct="1">
              <a:spcBef>
                <a:spcPts val="600"/>
              </a:spcBef>
            </a:pPr>
            <a:endParaRPr lang="en-GB" altLang="en-US" sz="1200" i="1" dirty="0">
              <a:ea typeface="宋体" panose="02010600030101010101" pitchFamily="2" charset="-122"/>
              <a:cs typeface="Arial" panose="020B0604020202020204" pitchFamily="34" charset="0"/>
            </a:endParaRPr>
          </a:p>
        </p:txBody>
      </p:sp>
      <p:sp>
        <p:nvSpPr>
          <p:cNvPr id="4" name="Rettangolo 6">
            <a:extLst>
              <a:ext uri="{FF2B5EF4-FFF2-40B4-BE49-F238E27FC236}">
                <a16:creationId xmlns:a16="http://schemas.microsoft.com/office/drawing/2014/main" id="{BE738CC1-ECE8-50D4-AAE4-BDA45B667484}"/>
              </a:ext>
            </a:extLst>
          </p:cNvPr>
          <p:cNvSpPr/>
          <p:nvPr/>
        </p:nvSpPr>
        <p:spPr>
          <a:xfrm>
            <a:off x="1097278" y="2521372"/>
            <a:ext cx="5686077" cy="648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en-US" sz="2400" dirty="0">
                <a:ea typeface="宋体" panose="02010600030101010101" pitchFamily="2" charset="-122"/>
                <a:cs typeface="Arial" panose="020B0604020202020204" pitchFamily="34" charset="0"/>
              </a:rPr>
              <a:t>Дистанційна робота – нова революція</a:t>
            </a:r>
            <a:endParaRPr lang="it-IT" altLang="en-US" sz="2400" dirty="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3806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a:extLst>
              <a:ext uri="{FF2B5EF4-FFF2-40B4-BE49-F238E27FC236}">
                <a16:creationId xmlns:a16="http://schemas.microsoft.com/office/drawing/2014/main" id="{EF8A2622-CBAA-F748-80B7-6019651916AA}"/>
              </a:ext>
            </a:extLst>
          </p:cNvPr>
          <p:cNvSpPr>
            <a:spLocks noGrp="1" noChangeArrowheads="1"/>
          </p:cNvSpPr>
          <p:nvPr>
            <p:ph type="title"/>
          </p:nvPr>
        </p:nvSpPr>
        <p:spPr/>
        <p:txBody>
          <a:bodyPr/>
          <a:lstStyle/>
          <a:p>
            <a:r>
              <a:rPr lang="en-US" altLang="zh-CN" sz="2400" dirty="0">
                <a:ea typeface="宋体" panose="02010600030101010101" pitchFamily="2" charset="-122"/>
              </a:rPr>
              <a:t>2. </a:t>
            </a:r>
            <a:r>
              <a:rPr lang="uk-UA" altLang="zh-CN" sz="2400"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2" name="Segnaposto numero diapositiva 1">
            <a:extLst>
              <a:ext uri="{FF2B5EF4-FFF2-40B4-BE49-F238E27FC236}">
                <a16:creationId xmlns:a16="http://schemas.microsoft.com/office/drawing/2014/main" id="{A4C5A0A1-08F6-ED4B-8BCB-5FF51499EFC4}"/>
              </a:ext>
            </a:extLst>
          </p:cNvPr>
          <p:cNvSpPr>
            <a:spLocks noGrp="1"/>
          </p:cNvSpPr>
          <p:nvPr>
            <p:ph type="sldNum" sz="quarter" idx="12"/>
          </p:nvPr>
        </p:nvSpPr>
        <p:spPr/>
        <p:txBody>
          <a:bodyPr/>
          <a:lstStyle/>
          <a:p>
            <a:fld id="{856227C0-AD57-4F9B-BAE3-EEFB0D0EE427}" type="slidenum">
              <a:rPr lang="en-GB" smtClean="0"/>
              <a:t>9</a:t>
            </a:fld>
            <a:endParaRPr lang="en-GB"/>
          </a:p>
        </p:txBody>
      </p:sp>
      <p:sp>
        <p:nvSpPr>
          <p:cNvPr id="5" name="Segnaposto contenuto 6">
            <a:extLst>
              <a:ext uri="{FF2B5EF4-FFF2-40B4-BE49-F238E27FC236}">
                <a16:creationId xmlns:a16="http://schemas.microsoft.com/office/drawing/2014/main" id="{1114FB45-9B05-3F4B-93C9-565275799AAB}"/>
              </a:ext>
            </a:extLst>
          </p:cNvPr>
          <p:cNvSpPr txBox="1">
            <a:spLocks/>
          </p:cNvSpPr>
          <p:nvPr/>
        </p:nvSpPr>
        <p:spPr>
          <a:xfrm>
            <a:off x="490537" y="1974225"/>
            <a:ext cx="8940845"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Глобальне питання</a:t>
            </a:r>
            <a:endParaRPr lang="it-IT" sz="2200" dirty="0"/>
          </a:p>
        </p:txBody>
      </p:sp>
      <p:sp>
        <p:nvSpPr>
          <p:cNvPr id="7" name="Rettangolo 6">
            <a:extLst>
              <a:ext uri="{FF2B5EF4-FFF2-40B4-BE49-F238E27FC236}">
                <a16:creationId xmlns:a16="http://schemas.microsoft.com/office/drawing/2014/main" id="{75C639C1-66B9-DD46-A9E8-103BF30EC3E0}"/>
              </a:ext>
            </a:extLst>
          </p:cNvPr>
          <p:cNvSpPr/>
          <p:nvPr/>
        </p:nvSpPr>
        <p:spPr>
          <a:xfrm>
            <a:off x="0" y="5205238"/>
            <a:ext cx="12192000" cy="934306"/>
          </a:xfrm>
          <a:prstGeom prst="rect">
            <a:avLst/>
          </a:prstGeom>
          <a:solidFill>
            <a:srgbClr val="ECF6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en-US" sz="2000" dirty="0">
                <a:solidFill>
                  <a:schemeClr val="tx1"/>
                </a:solidFill>
                <a:ea typeface="宋体" panose="02010600030101010101" pitchFamily="2" charset="-122"/>
                <a:cs typeface="Arial" panose="020B0604020202020204" pitchFamily="34" charset="0"/>
              </a:rPr>
              <a:t>Збільшення заробітної плати і регулярність її виплати зазнають украй сильного впливу криз</a:t>
            </a:r>
            <a:r>
              <a:rPr lang="it-IT" altLang="en-US" sz="2000" dirty="0">
                <a:solidFill>
                  <a:schemeClr val="tx1"/>
                </a:solidFill>
                <a:ea typeface="宋体" panose="02010600030101010101" pitchFamily="2" charset="-122"/>
                <a:cs typeface="Arial" panose="020B0604020202020204" pitchFamily="34" charset="0"/>
              </a:rPr>
              <a:t> </a:t>
            </a:r>
            <a:br>
              <a:rPr lang="uk-UA" altLang="en-US" sz="2000" dirty="0">
                <a:solidFill>
                  <a:schemeClr val="tx1"/>
                </a:solidFill>
                <a:ea typeface="宋体" panose="02010600030101010101" pitchFamily="2" charset="-122"/>
                <a:cs typeface="Arial" panose="020B0604020202020204" pitchFamily="34" charset="0"/>
              </a:rPr>
            </a:br>
            <a:r>
              <a:rPr lang="it-IT" altLang="en-US" sz="2000" dirty="0">
                <a:solidFill>
                  <a:schemeClr val="tx1"/>
                </a:solidFill>
                <a:ea typeface="宋体" panose="02010600030101010101" pitchFamily="2" charset="-122"/>
                <a:cs typeface="Arial" panose="020B0604020202020204" pitchFamily="34" charset="0"/>
              </a:rPr>
              <a:t>(2008</a:t>
            </a:r>
            <a:r>
              <a:rPr lang="uk-UA" altLang="en-US" sz="2000" dirty="0">
                <a:solidFill>
                  <a:schemeClr val="tx1"/>
                </a:solidFill>
                <a:ea typeface="宋体" panose="02010600030101010101" pitchFamily="2" charset="-122"/>
                <a:cs typeface="Arial" panose="020B0604020202020204" pitchFamily="34" charset="0"/>
              </a:rPr>
              <a:t> рік</a:t>
            </a:r>
            <a:r>
              <a:rPr lang="it-IT" altLang="en-US" sz="2000" dirty="0">
                <a:solidFill>
                  <a:schemeClr val="tx1"/>
                </a:solidFill>
                <a:ea typeface="宋体" panose="02010600030101010101" pitchFamily="2" charset="-122"/>
                <a:cs typeface="Arial" panose="020B0604020202020204" pitchFamily="34" charset="0"/>
              </a:rPr>
              <a:t>, COVID-19…)</a:t>
            </a:r>
          </a:p>
        </p:txBody>
      </p:sp>
      <p:sp>
        <p:nvSpPr>
          <p:cNvPr id="10" name="Segnaposto testo 9">
            <a:extLst>
              <a:ext uri="{FF2B5EF4-FFF2-40B4-BE49-F238E27FC236}">
                <a16:creationId xmlns:a16="http://schemas.microsoft.com/office/drawing/2014/main" id="{7AC8E31C-3FB0-CA4A-A3C9-48A82C242F98}"/>
              </a:ext>
            </a:extLst>
          </p:cNvPr>
          <p:cNvSpPr txBox="1">
            <a:spLocks/>
          </p:cNvSpPr>
          <p:nvPr/>
        </p:nvSpPr>
        <p:spPr>
          <a:xfrm>
            <a:off x="490537" y="2515531"/>
            <a:ext cx="10567851" cy="2585087"/>
          </a:xfrm>
          <a:prstGeom prst="rect">
            <a:avLst/>
          </a:prstGeom>
        </p:spPr>
        <p:txBody>
          <a:bodyPr vert="horz" lIns="0" tIns="0" rIns="0" bIns="0" rtlCol="0">
            <a:noAutofit/>
          </a:bodyPr>
          <a:lstStyle>
            <a:lvl1pPr marL="489600" indent="-489600" algn="l" defTabSz="914400" rtl="0" eaLnBrk="1" latinLnBrk="0" hangingPunct="1">
              <a:lnSpc>
                <a:spcPct val="100000"/>
              </a:lnSpc>
              <a:spcBef>
                <a:spcPts val="2400"/>
              </a:spcBef>
              <a:spcAft>
                <a:spcPts val="600"/>
              </a:spcAft>
              <a:buSzPct val="120000"/>
              <a:buFontTx/>
              <a:buBlip>
                <a:blip r:embed="rId3"/>
              </a:buBlip>
              <a:defRPr sz="2300" b="0" kern="1200">
                <a:solidFill>
                  <a:schemeClr val="tx1"/>
                </a:solidFill>
                <a:latin typeface="+mn-lt"/>
                <a:ea typeface="+mn-ea"/>
                <a:cs typeface="+mn-cs"/>
              </a:defRPr>
            </a:lvl1pPr>
            <a:lvl2pPr marL="489600" indent="0" algn="l" defTabSz="914400" rtl="0" eaLnBrk="1" latinLnBrk="0" hangingPunct="1">
              <a:lnSpc>
                <a:spcPct val="100000"/>
              </a:lnSpc>
              <a:spcBef>
                <a:spcPts val="600"/>
              </a:spcBef>
              <a:spcAft>
                <a:spcPts val="600"/>
              </a:spcAft>
              <a:buClr>
                <a:schemeClr val="accent2"/>
              </a:buClr>
              <a:buSzPct val="80000"/>
              <a:buFont typeface="Wingdings 3" panose="05040102010807070707" pitchFamily="18" charset="2"/>
              <a:buNone/>
              <a:defRPr sz="2300" kern="1200" baseline="0">
                <a:solidFill>
                  <a:schemeClr val="tx1"/>
                </a:solidFill>
                <a:latin typeface="+mn-lt"/>
                <a:ea typeface="+mn-ea"/>
                <a:cs typeface="+mn-cs"/>
              </a:defRPr>
            </a:lvl2pPr>
            <a:lvl3pPr marL="669600" indent="-180000" algn="l" defTabSz="914400" rtl="0" eaLnBrk="1" latinLnBrk="0" hangingPunct="1">
              <a:lnSpc>
                <a:spcPct val="100000"/>
              </a:lnSpc>
              <a:spcBef>
                <a:spcPts val="1800"/>
              </a:spcBef>
              <a:buClr>
                <a:schemeClr val="accent2"/>
              </a:buClr>
              <a:buSzPct val="70000"/>
              <a:buFont typeface="Wingdings 3" panose="05040102010807070707" pitchFamily="18" charset="2"/>
              <a:buChar char=""/>
              <a:defRPr sz="10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uk-UA" sz="2000" i="1" dirty="0">
                <a:effectLst/>
                <a:latin typeface="Arial" panose="020B0604020202020204" pitchFamily="34" charset="0"/>
                <a:ea typeface="Microsoft Sans Serif" panose="020B0604020202020204" pitchFamily="34" charset="0"/>
              </a:rPr>
              <a:t>Термін «заробітна плата» означає «винагороду або заробіток, які можуть бути обчислені в грошах і встановлені взаємною угодою або національним законодавством чи нормативними актами, що їх роботодавець повинен заплатити, на підставі письмового або усного трудового договору працівникові за працю, яку виконано або має бути виконано, або за послуги, які надано чи має бути надано»</a:t>
            </a:r>
            <a:endParaRPr lang="en-US" altLang="en-US" sz="2800" i="1" dirty="0"/>
          </a:p>
          <a:p>
            <a:pPr marL="500063" indent="0">
              <a:spcBef>
                <a:spcPts val="600"/>
              </a:spcBef>
              <a:buNone/>
            </a:pPr>
            <a:r>
              <a:rPr lang="uk-UA" altLang="en-US" sz="2000" dirty="0"/>
              <a:t>Конвенція МОП 1949 року про захист заробітної плати (№ 95)</a:t>
            </a:r>
            <a:endParaRPr lang="en-US" altLang="en-US" sz="2400" dirty="0"/>
          </a:p>
        </p:txBody>
      </p:sp>
    </p:spTree>
    <p:extLst>
      <p:ext uri="{BB962C8B-B14F-4D97-AF65-F5344CB8AC3E}">
        <p14:creationId xmlns:p14="http://schemas.microsoft.com/office/powerpoint/2010/main" val="397794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20"/>
            <a:ext cx="11210924" cy="3316606"/>
          </a:xfrm>
        </p:spPr>
        <p:txBody>
          <a:bodyPr/>
          <a:lstStyle/>
          <a:p>
            <a:r>
              <a:rPr lang="uk-UA" sz="2200" b="0" dirty="0">
                <a:solidFill>
                  <a:schemeClr val="tx1"/>
                </a:solidFill>
                <a:effectLst/>
                <a:latin typeface="Arial" panose="020B0604020202020204" pitchFamily="34" charset="0"/>
                <a:ea typeface="Microsoft Sans Serif" panose="020B0604020202020204" pitchFamily="34" charset="0"/>
              </a:rPr>
              <a:t>У промислово розвинених країнах спостерігається посилення тенденції до прив’язування оплати праці до результатів роботи (т. зв. «оплати праці за результатами», або </a:t>
            </a:r>
            <a:r>
              <a:rPr lang="uk-UA" sz="2200" b="0" dirty="0" err="1">
                <a:solidFill>
                  <a:schemeClr val="tx1"/>
                </a:solidFill>
                <a:effectLst/>
                <a:latin typeface="Arial" panose="020B0604020202020204" pitchFamily="34" charset="0"/>
                <a:ea typeface="Microsoft Sans Serif" panose="020B0604020202020204" pitchFamily="34" charset="0"/>
              </a:rPr>
              <a:t>ОПР</a:t>
            </a:r>
            <a:r>
              <a:rPr lang="uk-UA" sz="2200" b="0" dirty="0">
                <a:solidFill>
                  <a:schemeClr val="tx1"/>
                </a:solidFill>
                <a:effectLst/>
                <a:latin typeface="Arial" panose="020B0604020202020204" pitchFamily="34" charset="0"/>
                <a:ea typeface="Microsoft Sans Serif" panose="020B0604020202020204" pitchFamily="34" charset="0"/>
              </a:rPr>
              <a:t>)</a:t>
            </a:r>
            <a:endParaRPr lang="en-GB" altLang="en-US" sz="2200" b="0" dirty="0">
              <a:solidFill>
                <a:schemeClr val="tx1"/>
              </a:solidFill>
            </a:endParaRPr>
          </a:p>
          <a:p>
            <a:pPr lvl="1">
              <a:spcBef>
                <a:spcPts val="1800"/>
              </a:spcBef>
              <a:buClr>
                <a:schemeClr val="accent2"/>
              </a:buClr>
              <a:buSzPct val="70000"/>
            </a:pPr>
            <a:r>
              <a:rPr lang="uk-UA" altLang="en-US" sz="2200" b="1" dirty="0"/>
              <a:t>За системою ОПР оплата праці перебуває в залежності від:</a:t>
            </a:r>
            <a:endParaRPr lang="en-GB" altLang="en-US" sz="2200" b="1" dirty="0"/>
          </a:p>
          <a:p>
            <a:pPr marL="342900" lvl="1" indent="-342900">
              <a:spcBef>
                <a:spcPts val="1800"/>
              </a:spcBef>
              <a:buClr>
                <a:schemeClr val="accent2"/>
              </a:buClr>
              <a:buSzPct val="70000"/>
              <a:buFont typeface="Font di sistema regolare"/>
              <a:buChar char="►"/>
            </a:pPr>
            <a:r>
              <a:rPr lang="uk-UA" altLang="en-US" sz="2200" dirty="0"/>
              <a:t>фінансових показників підприємства</a:t>
            </a:r>
            <a:endParaRPr lang="en-GB" altLang="en-US" sz="2200" dirty="0"/>
          </a:p>
          <a:p>
            <a:pPr marL="342900" lvl="1" indent="-342900">
              <a:spcBef>
                <a:spcPts val="1800"/>
              </a:spcBef>
              <a:buClr>
                <a:schemeClr val="accent2"/>
              </a:buClr>
              <a:buSzPct val="70000"/>
              <a:buFont typeface="Font di sistema regolare"/>
              <a:buChar char="►"/>
            </a:pPr>
            <a:r>
              <a:rPr lang="uk-UA" altLang="en-US" sz="2200" dirty="0"/>
              <a:t>продуктивності праці</a:t>
            </a:r>
            <a:endParaRPr lang="en-GB" altLang="en-US" sz="2200" dirty="0"/>
          </a:p>
          <a:p>
            <a:pPr marL="342900" lvl="1" indent="-342900">
              <a:spcBef>
                <a:spcPts val="1800"/>
              </a:spcBef>
              <a:buClr>
                <a:schemeClr val="accent2"/>
              </a:buClr>
              <a:buSzPct val="70000"/>
              <a:buFont typeface="Font di sistema regolare"/>
              <a:buChar char="►"/>
            </a:pPr>
            <a:r>
              <a:rPr lang="uk-UA" altLang="en-US" sz="2200" dirty="0"/>
              <a:t>кваліфікації працівників</a:t>
            </a:r>
            <a:endParaRPr lang="en-GB" altLang="en-US" sz="22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Деякі останні тенденції</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10</a:t>
            </a:fld>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070941"/>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005369"/>
            <a:ext cx="11210924" cy="4420631"/>
          </a:xfrm>
        </p:spPr>
        <p:txBody>
          <a:bodyPr/>
          <a:lstStyle/>
          <a:p>
            <a:pPr>
              <a:spcBef>
                <a:spcPts val="600"/>
              </a:spcBef>
            </a:pPr>
            <a:r>
              <a:rPr lang="uk-UA" sz="1800" b="0" dirty="0">
                <a:solidFill>
                  <a:schemeClr val="tx1"/>
                </a:solidFill>
                <a:effectLst/>
                <a:latin typeface="Arial" panose="020B0604020202020204" pitchFamily="34" charset="0"/>
                <a:ea typeface="Microsoft Sans Serif" panose="020B0604020202020204" pitchFamily="34" charset="0"/>
              </a:rPr>
              <a:t>Мінімальна заробітна плата – це мінімальна сума, яка повинна виплачуватися більшості працівників у країні, зазвичай у погодинному, поденному або помісячному розрахунку, і яка в ідеалі має встановлюватися в такому розмірі, який дозволяє задовольняти мінімальні потреби працівника та його сім’ї, враховуючи економічні та соціальні умови, що переважають у країні</a:t>
            </a:r>
            <a:endParaRPr lang="en-GB" altLang="en-US" b="0" dirty="0">
              <a:solidFill>
                <a:schemeClr val="tx1"/>
              </a:solidFill>
            </a:endParaRPr>
          </a:p>
          <a:p>
            <a:pPr marL="342900" lvl="1" indent="-342900">
              <a:buClr>
                <a:schemeClr val="accent2"/>
              </a:buClr>
              <a:buSzPct val="70000"/>
              <a:buFont typeface="Font di sistema regolare"/>
              <a:buChar char="►"/>
            </a:pPr>
            <a:r>
              <a:rPr lang="uk-UA" altLang="en-US" dirty="0"/>
              <a:t>Конвенція МОП 1970 року про встановлення мінімальної заробітної плати (№ 131) </a:t>
            </a:r>
            <a:r>
              <a:rPr lang="uk-UA" altLang="en-US" b="1" dirty="0"/>
              <a:t>вимагає від країн ухвалення законодавства про мінімальну заробітну плату для всіх відповідних груп працівників</a:t>
            </a:r>
            <a:endParaRPr lang="en-GB" altLang="en-US" b="1" dirty="0"/>
          </a:p>
          <a:p>
            <a:pPr marL="342900" lvl="1" indent="-342900">
              <a:buClr>
                <a:schemeClr val="accent2"/>
              </a:buClr>
              <a:buSzPct val="70000"/>
              <a:buFont typeface="Font di sistema regolare"/>
              <a:buChar char="►"/>
            </a:pPr>
            <a:r>
              <a:rPr lang="uk-UA" altLang="en-US" dirty="0"/>
              <a:t>Забезпечення дотримання законодавства (з особливою увагою до вразливих груп)</a:t>
            </a:r>
            <a:endParaRPr lang="en-GB" altLang="en-US" dirty="0"/>
          </a:p>
          <a:p>
            <a:pPr marL="492125" lvl="2" indent="-241300">
              <a:spcAft>
                <a:spcPts val="600"/>
              </a:spcAft>
              <a:buFont typeface="Wingdings" pitchFamily="2" charset="2"/>
              <a:buChar char="§"/>
            </a:pPr>
            <a:r>
              <a:rPr lang="uk-UA" sz="1800" dirty="0">
                <a:effectLst/>
                <a:latin typeface="Arial" panose="020B0604020202020204" pitchFamily="34" charset="0"/>
                <a:ea typeface="Microsoft Sans Serif" panose="020B0604020202020204" pitchFamily="34" charset="0"/>
              </a:rPr>
              <a:t>Багато підприємств платять своїм працівникам набагато менше, ніж установлена в країні мінімальна заробітна плата, особливо в країнах, що розвиваються. </a:t>
            </a:r>
            <a:r>
              <a:rPr lang="uk-UA" sz="1800" dirty="0">
                <a:effectLst/>
                <a:latin typeface="Arial" panose="020B0604020202020204" pitchFamily="34" charset="0"/>
                <a:ea typeface="Calibri" panose="020F0502020204030204" pitchFamily="34" charset="0"/>
                <a:cs typeface="Times New Roman" panose="02020603050405020304" pitchFamily="18" charset="0"/>
              </a:rPr>
              <a:t>Службам інспекції праці належить відігравати важливу роль у проведенні випереджувальних інспекційних відвідувань і розгляді скарг. Було б корисно включати до випереджувальних стратегій інформаційно-роз’яснювальні кампанії та аналіз рівнів додержання законодавства на основі статистики праці, використовуючи в доречних випадках нові технології</a:t>
            </a:r>
            <a:endParaRPr lang="en-GB" altLang="en-US" dirty="0"/>
          </a:p>
          <a:p>
            <a:pPr lvl="1">
              <a:buClr>
                <a:schemeClr val="accent2"/>
              </a:buClr>
              <a:buSzPct val="70000"/>
            </a:pPr>
            <a:r>
              <a:rPr lang="uk-UA" altLang="en-US" dirty="0"/>
              <a:t> </a:t>
            </a:r>
            <a:endParaRPr lang="en-GB" altLang="en-US"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596158"/>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Мінімальна заробітна плата</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250423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19"/>
            <a:ext cx="11210924" cy="3980440"/>
          </a:xfrm>
        </p:spPr>
        <p:txBody>
          <a:bodyPr/>
          <a:lstStyle/>
          <a:p>
            <a:pPr>
              <a:spcBef>
                <a:spcPts val="600"/>
              </a:spcBef>
            </a:pPr>
            <a:r>
              <a:rPr lang="uk-UA"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У багатьох країнах, зокрема і промислово розвинених, вплив мінімальної заробітної плати зменшено через її скасування або знижено через примусове заморожування, відсутність періодичного коригування та/або встановлення нижчих рівнів мінімальної заробітної плати для окремих категорій працівників, зокрема для молодих осіб</a:t>
            </a:r>
            <a:endParaRPr lang="en-GB" altLang="en-US" b="0" dirty="0">
              <a:solidFill>
                <a:schemeClr val="tx1"/>
              </a:solidFill>
            </a:endParaRPr>
          </a:p>
          <a:p>
            <a:pPr lvl="1">
              <a:buClr>
                <a:schemeClr val="accent2"/>
              </a:buClr>
              <a:buSzPct val="70000"/>
            </a:pPr>
            <a:r>
              <a:rPr lang="uk-UA" altLang="fr-FR" b="1" dirty="0"/>
              <a:t>Вплив мінімальної заробітної плати зменшується через:</a:t>
            </a:r>
            <a:endParaRPr lang="en-GB" altLang="fr-FR" b="1" dirty="0"/>
          </a:p>
          <a:p>
            <a:pPr marL="342900" lvl="1" indent="-342900">
              <a:buClr>
                <a:schemeClr val="accent2"/>
              </a:buClr>
              <a:buSzPct val="70000"/>
              <a:buFont typeface="Font di sistema regolare"/>
              <a:buChar char="►"/>
            </a:pPr>
            <a:r>
              <a:rPr lang="uk-UA" altLang="en-US" dirty="0"/>
              <a:t>її скасування</a:t>
            </a:r>
            <a:endParaRPr lang="en-GB" altLang="en-US" dirty="0"/>
          </a:p>
          <a:p>
            <a:pPr marL="342900" lvl="1" indent="-342900">
              <a:buClr>
                <a:schemeClr val="accent2"/>
              </a:buClr>
              <a:buSzPct val="70000"/>
              <a:buFont typeface="Font di sistema regolare"/>
              <a:buChar char="►"/>
            </a:pPr>
            <a:r>
              <a:rPr lang="uk-UA" altLang="en-US" dirty="0"/>
              <a:t>розмивання її впливу через</a:t>
            </a:r>
            <a:r>
              <a:rPr lang="en-GB" altLang="en-US" dirty="0"/>
              <a:t>:</a:t>
            </a:r>
          </a:p>
          <a:p>
            <a:pPr marL="492125" lvl="2" indent="-241300">
              <a:spcAft>
                <a:spcPts val="600"/>
              </a:spcAft>
              <a:buFont typeface="Wingdings" pitchFamily="2" charset="2"/>
              <a:buChar char="§"/>
            </a:pPr>
            <a:r>
              <a:rPr lang="uk-UA" altLang="en-US" dirty="0"/>
              <a:t>примусове заморожування</a:t>
            </a:r>
            <a:endParaRPr lang="en-GB" altLang="en-US" dirty="0"/>
          </a:p>
          <a:p>
            <a:pPr marL="492125" lvl="2" indent="-241300">
              <a:spcAft>
                <a:spcPts val="600"/>
              </a:spcAft>
              <a:buFont typeface="Wingdings" pitchFamily="2" charset="2"/>
              <a:buChar char="§"/>
            </a:pPr>
            <a:r>
              <a:rPr lang="uk-UA" altLang="en-US" dirty="0"/>
              <a:t>відсутність періодичного коригування</a:t>
            </a:r>
            <a:endParaRPr lang="en-GB" altLang="en-US" dirty="0"/>
          </a:p>
          <a:p>
            <a:pPr marL="492125" lvl="2" indent="-241300">
              <a:spcAft>
                <a:spcPts val="600"/>
              </a:spcAft>
              <a:buFont typeface="Wingdings" pitchFamily="2" charset="2"/>
              <a:buChar char="§"/>
            </a:pPr>
            <a:r>
              <a:rPr lang="uk-UA"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встановлення нижчих рівнів мінімальної заробітної плати для окремих категорій працівників, зокрема для молодих осіб</a:t>
            </a:r>
            <a:endParaRPr lang="en-GB" altLang="en-US" dirty="0"/>
          </a:p>
          <a:p>
            <a:pPr lvl="1">
              <a:buClr>
                <a:schemeClr val="accent2"/>
              </a:buClr>
              <a:buSzPct val="70000"/>
            </a:pPr>
            <a:endParaRPr lang="en-GB" altLang="en-US"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907334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Тенденції у сфері мінімальної заробітної плати</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12</a:t>
            </a:fld>
            <a:endParaRPr lang="en-GB"/>
          </a:p>
        </p:txBody>
      </p:sp>
    </p:spTree>
    <p:extLst>
      <p:ext uri="{BB962C8B-B14F-4D97-AF65-F5344CB8AC3E}">
        <p14:creationId xmlns:p14="http://schemas.microsoft.com/office/powerpoint/2010/main" val="2527357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19"/>
            <a:ext cx="11107413" cy="3801292"/>
          </a:xfrm>
        </p:spPr>
        <p:txBody>
          <a:bodyPr/>
          <a:lstStyle/>
          <a:p>
            <a:pPr lvl="1">
              <a:spcBef>
                <a:spcPts val="1800"/>
              </a:spcBef>
              <a:buClr>
                <a:schemeClr val="accent2"/>
              </a:buClr>
              <a:buSzPct val="70000"/>
            </a:pPr>
            <a:r>
              <a:rPr lang="uk-UA" altLang="fr-FR" sz="2000" b="1" dirty="0"/>
              <a:t>Конвенція </a:t>
            </a:r>
            <a:r>
              <a:rPr lang="uk-UA" altLang="fr-FR" sz="2000" b="1" dirty="0" err="1"/>
              <a:t>МОП</a:t>
            </a:r>
            <a:r>
              <a:rPr lang="uk-UA" altLang="fr-FR" sz="2000" b="1" dirty="0"/>
              <a:t> 1949 року про захист заробітної плати (№ 95)</a:t>
            </a:r>
          </a:p>
          <a:p>
            <a:pPr marL="342900" lvl="1" indent="-342900">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Працівники мають бути поінформовані про умови, що застосовуються до їхньої заробітної плати</a:t>
            </a:r>
            <a:endParaRPr lang="en-GB" altLang="en-US" sz="2000" dirty="0"/>
          </a:p>
          <a:p>
            <a:pPr marL="342900" lvl="1" indent="-342900">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Заробітна плата повинна виплачуватися тільки грішми, що мають законний обіг, а виплата у формі векселів, бонів, купонів заборонена</a:t>
            </a:r>
            <a:endParaRPr lang="en-GB" altLang="en-US" sz="2000" dirty="0"/>
          </a:p>
          <a:p>
            <a:pPr marL="342900" lvl="1" indent="-342900">
              <a:buClr>
                <a:schemeClr val="accent2"/>
              </a:buClr>
              <a:buSzPct val="70000"/>
              <a:buFont typeface="Font di sistema regolare"/>
              <a:buChar char="►"/>
            </a:pPr>
            <a:r>
              <a:rPr lang="uk-UA" sz="2000" dirty="0">
                <a:effectLst/>
                <a:latin typeface="Arial" panose="020B0604020202020204" pitchFamily="34" charset="0"/>
                <a:ea typeface="Arial" panose="020B0604020202020204" pitchFamily="34" charset="0"/>
              </a:rPr>
              <a:t>Наявність юридичної основи для регулярної виплати заробітної плати є найважливішим фактором для вразливих працівників</a:t>
            </a:r>
            <a:endParaRPr lang="en-GB" altLang="en-US" sz="2000" dirty="0"/>
          </a:p>
          <a:p>
            <a:pPr marL="342900" lvl="1" indent="-342900">
              <a:buClr>
                <a:schemeClr val="accent2"/>
              </a:buClr>
              <a:buSzPct val="70000"/>
              <a:buFont typeface="Font di sistema regolare"/>
              <a:buChar char="►"/>
            </a:pPr>
            <a:r>
              <a:rPr lang="uk-UA" sz="2000" dirty="0">
                <a:effectLst/>
                <a:latin typeface="Arial" panose="020B0604020202020204" pitchFamily="34" charset="0"/>
                <a:ea typeface="Arial" panose="020B0604020202020204" pitchFamily="34" charset="0"/>
              </a:rPr>
              <a:t>Використання заробітної плати повинно бути вільним від обмежень</a:t>
            </a:r>
            <a:endParaRPr lang="en-GB" altLang="en-US" sz="20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7" y="1974225"/>
            <a:ext cx="5704989"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Умови, які визначають заробітну плату</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13</a:t>
            </a:fld>
            <a:endParaRPr lang="en-GB"/>
          </a:p>
        </p:txBody>
      </p:sp>
    </p:spTree>
    <p:extLst>
      <p:ext uri="{BB962C8B-B14F-4D97-AF65-F5344CB8AC3E}">
        <p14:creationId xmlns:p14="http://schemas.microsoft.com/office/powerpoint/2010/main" val="45543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19"/>
            <a:ext cx="10939462" cy="3801292"/>
          </a:xfrm>
        </p:spPr>
        <p:txBody>
          <a:bodyPr/>
          <a:lstStyle/>
          <a:p>
            <a:pPr lvl="1">
              <a:spcBef>
                <a:spcPts val="1800"/>
              </a:spcBef>
              <a:buClr>
                <a:schemeClr val="accent2"/>
              </a:buClr>
              <a:buSzPct val="70000"/>
            </a:pPr>
            <a:r>
              <a:rPr lang="uk-UA" altLang="fr-FR" sz="2000" b="1" dirty="0"/>
              <a:t>Рекомендація </a:t>
            </a:r>
            <a:r>
              <a:rPr lang="uk-UA" altLang="fr-FR" sz="2000" b="1" dirty="0" err="1"/>
              <a:t>МОП</a:t>
            </a:r>
            <a:r>
              <a:rPr lang="uk-UA" altLang="fr-FR" sz="2000" b="1" dirty="0"/>
              <a:t> 1949 року щодо захисту заробітної плати (№ 85)</a:t>
            </a:r>
            <a:endParaRPr lang="en-GB" altLang="fr-FR" sz="2000" b="1" dirty="0"/>
          </a:p>
          <a:p>
            <a:pPr marL="342900" lvl="1" indent="-342900">
              <a:buClr>
                <a:schemeClr val="accent2"/>
              </a:buClr>
              <a:buSzPct val="70000"/>
              <a:buFont typeface="Font di sistema regolare"/>
              <a:buChar char="►"/>
            </a:pPr>
            <a:r>
              <a:rPr lang="uk-UA" sz="2000" dirty="0">
                <a:effectLst/>
                <a:latin typeface="Arial" panose="020B0604020202020204" pitchFamily="34" charset="0"/>
                <a:ea typeface="Microsoft Sans Serif" panose="020B0604020202020204" pitchFamily="34" charset="0"/>
              </a:rPr>
              <a:t>У Рекомендації зазначено, що доречно встановлювати верхню межу відрахувань, щоб вони були не надто великими й не позбавляли працівників базового мінімального доходу, потрібного для утримання їх самих та їхніх сімей</a:t>
            </a:r>
            <a:endParaRPr lang="en-GB" altLang="en-US" sz="24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Відрахування</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3898612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2. </a:t>
            </a:r>
            <a:r>
              <a:rPr lang="uk-UA" altLang="zh-CN" dirty="0">
                <a:ea typeface="宋体" panose="02010600030101010101" pitchFamily="2" charset="-122"/>
              </a:rPr>
              <a:t>Заробітна плата і доходи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19"/>
            <a:ext cx="10939462" cy="3801292"/>
          </a:xfrm>
        </p:spPr>
        <p:txBody>
          <a:bodyPr/>
          <a:lstStyle/>
          <a:p>
            <a:pPr lvl="1">
              <a:spcBef>
                <a:spcPts val="1800"/>
              </a:spcBef>
              <a:buClr>
                <a:schemeClr val="accent2"/>
              </a:buClr>
              <a:buSzPct val="70000"/>
            </a:pPr>
            <a:r>
              <a:rPr lang="uk-UA" sz="1800" b="1" dirty="0">
                <a:effectLst/>
                <a:latin typeface="Arial" panose="020B0604020202020204" pitchFamily="34" charset="0"/>
                <a:ea typeface="Microsoft Sans Serif" panose="020B0604020202020204" pitchFamily="34" charset="0"/>
              </a:rPr>
              <a:t>На момент кожної виплати розрахунковий листок повинен містити повні дані про заробітну плату, як-от:</a:t>
            </a:r>
            <a:endParaRPr lang="en-GB" altLang="fr-FR" sz="2000" b="1" dirty="0"/>
          </a:p>
          <a:p>
            <a:pPr marL="342900" lvl="1" indent="-342900">
              <a:buClr>
                <a:schemeClr val="accent2"/>
              </a:buClr>
              <a:buSzPct val="70000"/>
              <a:buFont typeface="Font di sistema regolare"/>
              <a:buChar char="►"/>
            </a:pPr>
            <a:r>
              <a:rPr lang="uk-UA" dirty="0">
                <a:effectLst/>
                <a:latin typeface="Arial" panose="020B0604020202020204" pitchFamily="34" charset="0"/>
                <a:ea typeface="Calibri" panose="020F0502020204030204" pitchFamily="34" charset="0"/>
                <a:cs typeface="Arial Unicode MS"/>
              </a:rPr>
              <a:t>загальна сума</a:t>
            </a:r>
            <a:r>
              <a:rPr lang="uk-UA" dirty="0">
                <a:effectLst/>
                <a:latin typeface="Arial" panose="020B0604020202020204" pitchFamily="34" charset="0"/>
                <a:ea typeface="Microsoft Sans Serif" panose="020B0604020202020204" pitchFamily="34" charset="0"/>
              </a:rPr>
              <a:t> заробітної плати, сплачена за період оплати</a:t>
            </a:r>
            <a:endParaRPr lang="en-GB" altLang="en-US" dirty="0"/>
          </a:p>
          <a:p>
            <a:pPr marL="342900" lvl="1" indent="-342900">
              <a:buClr>
                <a:schemeClr val="accent2"/>
              </a:buClr>
              <a:buSzPct val="70000"/>
              <a:buFont typeface="Font di sistema regolare"/>
              <a:buChar char="►"/>
            </a:pPr>
            <a:r>
              <a:rPr lang="uk-UA" altLang="en-US" dirty="0"/>
              <a:t>підстава, на якій виплачується заробітна плата</a:t>
            </a:r>
            <a:endParaRPr lang="en-GB" altLang="en-US" dirty="0"/>
          </a:p>
          <a:p>
            <a:pPr marL="342900" lvl="1" indent="-342900">
              <a:buClr>
                <a:schemeClr val="accent2"/>
              </a:buClr>
              <a:buSzPct val="70000"/>
              <a:buFont typeface="Font di sistema regolare"/>
              <a:buChar char="►"/>
            </a:pPr>
            <a:r>
              <a:rPr lang="uk-UA" dirty="0">
                <a:effectLst/>
                <a:latin typeface="Arial" panose="020B0604020202020204" pitchFamily="34" charset="0"/>
                <a:ea typeface="Microsoft Sans Serif" panose="020B0604020202020204" pitchFamily="34" charset="0"/>
              </a:rPr>
              <a:t>дата виплати та охоплений період оплати</a:t>
            </a:r>
            <a:endParaRPr lang="en-GB" altLang="en-US" dirty="0"/>
          </a:p>
          <a:p>
            <a:pPr marL="342900" lvl="1" indent="-342900">
              <a:buClr>
                <a:schemeClr val="accent2"/>
              </a:buClr>
              <a:buSzPct val="70000"/>
              <a:buFont typeface="Font di sistema regolare"/>
              <a:buChar char="►"/>
            </a:pPr>
            <a:r>
              <a:rPr lang="uk-UA" dirty="0">
                <a:effectLst/>
                <a:latin typeface="Arial" panose="020B0604020202020204" pitchFamily="34" charset="0"/>
                <a:ea typeface="Microsoft Sans Serif" panose="020B0604020202020204" pitchFamily="34" charset="0"/>
              </a:rPr>
              <a:t>усі доплати до заробітної плати або відрахування з неї</a:t>
            </a:r>
            <a:endParaRPr lang="en-GB" altLang="en-US" dirty="0"/>
          </a:p>
          <a:p>
            <a:pPr marL="342900" lvl="1" indent="-342900">
              <a:buClr>
                <a:schemeClr val="accent2"/>
              </a:buClr>
              <a:buSzPct val="70000"/>
              <a:buFont typeface="Font di sistema regolare"/>
              <a:buChar char="►"/>
            </a:pPr>
            <a:r>
              <a:rPr lang="uk-UA" dirty="0">
                <a:effectLst/>
                <a:latin typeface="Arial" panose="020B0604020202020204" pitchFamily="34" charset="0"/>
                <a:ea typeface="Microsoft Sans Serif" panose="020B0604020202020204" pitchFamily="34" charset="0"/>
              </a:rPr>
              <a:t>загальна сума виплат за понаднормову роботу</a:t>
            </a:r>
            <a:endParaRPr lang="en-GB" altLang="en-US" dirty="0"/>
          </a:p>
          <a:p>
            <a:pPr marL="342900" lvl="1" indent="-342900">
              <a:buClr>
                <a:schemeClr val="accent2"/>
              </a:buClr>
              <a:buSzPct val="70000"/>
              <a:buFont typeface="Font di sistema regolare"/>
              <a:buChar char="►"/>
            </a:pPr>
            <a:r>
              <a:rPr lang="uk-UA" dirty="0">
                <a:effectLst/>
                <a:latin typeface="Arial" panose="020B0604020202020204" pitchFamily="34" charset="0"/>
                <a:ea typeface="Microsoft Sans Serif" panose="020B0604020202020204" pitchFamily="34" charset="0"/>
              </a:rPr>
              <a:t>загальна кількість годин, відпрацьованих за період оплати</a:t>
            </a:r>
            <a:endParaRPr lang="en-GB" altLang="en-US"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Повідомлення про заробітну плату</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15</a:t>
            </a:fld>
            <a:endParaRPr lang="en-GB"/>
          </a:p>
        </p:txBody>
      </p:sp>
      <p:sp>
        <p:nvSpPr>
          <p:cNvPr id="6" name="Rettangolo 5">
            <a:extLst>
              <a:ext uri="{FF2B5EF4-FFF2-40B4-BE49-F238E27FC236}">
                <a16:creationId xmlns:a16="http://schemas.microsoft.com/office/drawing/2014/main" id="{89B4BADA-FD20-D045-A7A6-AB099448D312}"/>
              </a:ext>
            </a:extLst>
          </p:cNvPr>
          <p:cNvSpPr/>
          <p:nvPr/>
        </p:nvSpPr>
        <p:spPr>
          <a:xfrm>
            <a:off x="7637930" y="3181739"/>
            <a:ext cx="3988013" cy="2612571"/>
          </a:xfrm>
          <a:prstGeom prst="rect">
            <a:avLst/>
          </a:prstGeom>
          <a:solidFill>
            <a:srgbClr val="ECF6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p>
            <a:r>
              <a:rPr lang="uk-UA" sz="1800" dirty="0">
                <a:solidFill>
                  <a:schemeClr val="tx1"/>
                </a:solidFill>
                <a:effectLst/>
                <a:latin typeface="Arial" panose="020B0604020202020204" pitchFamily="34" charset="0"/>
                <a:ea typeface="Microsoft Sans Serif" panose="020B0604020202020204" pitchFamily="34" charset="0"/>
              </a:rPr>
              <a:t>Така документація є корисною для інспекторів праці під час відвідування ними підприємств, зокрема для того, щоб пересвідчитися, що мінімальна заробітна плата виплачується згідно з умовами й положеннями договорів</a:t>
            </a:r>
            <a:endParaRPr lang="it-IT" altLang="en-US" sz="2000" dirty="0">
              <a:solidFill>
                <a:schemeClr val="tx1"/>
              </a:solidFill>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1051588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396254" y="1064869"/>
            <a:ext cx="11210924" cy="379479"/>
          </a:xfrm>
        </p:spPr>
        <p:txBody>
          <a:bodyPr/>
          <a:lstStyle/>
          <a:p>
            <a:r>
              <a:rPr lang="en-US" altLang="zh-CN" dirty="0">
                <a:ea typeface="宋体" panose="02010600030101010101" pitchFamily="2" charset="-122"/>
              </a:rPr>
              <a:t>3. </a:t>
            </a:r>
            <a:r>
              <a:rPr lang="uk-UA" altLang="zh-CN" dirty="0">
                <a:ea typeface="宋体" panose="02010600030101010101" pitchFamily="2" charset="-122"/>
              </a:rPr>
              <a:t>Робочий час</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381346" y="3580454"/>
            <a:ext cx="6036773" cy="2845546"/>
          </a:xfrm>
        </p:spPr>
        <p:txBody>
          <a:bodyPr/>
          <a:lstStyle/>
          <a:p>
            <a:pPr lvl="1">
              <a:spcBef>
                <a:spcPts val="0"/>
              </a:spcBef>
              <a:buClr>
                <a:schemeClr val="accent2"/>
              </a:buClr>
              <a:buSzPct val="70000"/>
            </a:pPr>
            <a:r>
              <a:rPr lang="uk-UA" altLang="en-US" sz="1600" b="1" dirty="0"/>
              <a:t>Підвищена інтенсивність праці</a:t>
            </a:r>
            <a:endParaRPr lang="en-GB" altLang="en-US" sz="1600" b="1" dirty="0"/>
          </a:p>
          <a:p>
            <a:pPr marL="342900" lvl="1" indent="-342900">
              <a:spcBef>
                <a:spcPts val="0"/>
              </a:spcBef>
              <a:buClr>
                <a:schemeClr val="accent2"/>
              </a:buClr>
              <a:buSzPct val="70000"/>
              <a:buFont typeface="Font di sistema regolare"/>
              <a:buChar char="►"/>
            </a:pPr>
            <a:r>
              <a:rPr lang="uk-UA" altLang="en-US" sz="1600" dirty="0"/>
              <a:t>Поширення практики роботи у вихідні дні</a:t>
            </a:r>
            <a:endParaRPr lang="en-GB" altLang="en-US" sz="1600" dirty="0"/>
          </a:p>
          <a:p>
            <a:pPr marL="342900" lvl="1" indent="-342900">
              <a:spcBef>
                <a:spcPts val="0"/>
              </a:spcBef>
              <a:buClr>
                <a:schemeClr val="accent2"/>
              </a:buClr>
              <a:buSzPct val="70000"/>
              <a:buFont typeface="Font di sistema regolare"/>
              <a:buChar char="►"/>
            </a:pPr>
            <a:r>
              <a:rPr lang="uk-UA" altLang="en-US" sz="1600" dirty="0"/>
              <a:t>Поширення застосування графіків із нерегулярним або менш прогнозованим робочим часом</a:t>
            </a:r>
            <a:endParaRPr lang="en-GB" altLang="en-US" sz="1600" dirty="0"/>
          </a:p>
          <a:p>
            <a:pPr marL="342900" lvl="1" indent="-342900">
              <a:spcBef>
                <a:spcPts val="0"/>
              </a:spcBef>
              <a:buClr>
                <a:schemeClr val="accent2"/>
              </a:buClr>
              <a:buSzPct val="70000"/>
              <a:buFont typeface="Font di sistema regolare"/>
              <a:buChar char="►"/>
            </a:pPr>
            <a:r>
              <a:rPr lang="uk-UA" altLang="en-US" sz="1600" dirty="0"/>
              <a:t>Використання як дуже обмеженої кількості робочих годин (</a:t>
            </a:r>
            <a:r>
              <a:rPr lang="uk-UA" altLang="en-US" sz="1600" i="1" dirty="0"/>
              <a:t>недобровільної роботи неповний робочий </a:t>
            </a:r>
            <a:r>
              <a:rPr lang="uk-UA" altLang="en-US" sz="1600" i="1" dirty="0">
                <a:solidFill>
                  <a:schemeClr val="accent1">
                    <a:lumMod val="50000"/>
                  </a:schemeClr>
                </a:solidFill>
              </a:rPr>
              <a:t>час</a:t>
            </a:r>
            <a:r>
              <a:rPr lang="uk-UA" altLang="en-US" sz="1600" i="1" dirty="0"/>
              <a:t>), </a:t>
            </a:r>
            <a:r>
              <a:rPr lang="uk-UA" altLang="en-US" sz="1600" dirty="0"/>
              <a:t>так і надмірно великої їхньої кількості </a:t>
            </a:r>
            <a:r>
              <a:rPr lang="uk-UA" altLang="en-US" sz="1600" i="1" dirty="0"/>
              <a:t>(недобровільної понаднормової роботи)</a:t>
            </a:r>
            <a:endParaRPr lang="uk-UA" altLang="en-US" sz="1600" dirty="0"/>
          </a:p>
          <a:p>
            <a:pPr marL="342900" lvl="1" indent="-342900">
              <a:spcBef>
                <a:spcPts val="0"/>
              </a:spcBef>
              <a:buClr>
                <a:schemeClr val="accent2"/>
              </a:buClr>
              <a:buSzPct val="70000"/>
              <a:buFont typeface="Font di sistema regolare"/>
              <a:buChar char="►"/>
            </a:pPr>
            <a:r>
              <a:rPr lang="uk-UA" altLang="en-US" sz="1600" dirty="0"/>
              <a:t>Дистанційна робота з неналежним регулюванням (угода має укладатися до початку роботи)</a:t>
            </a:r>
            <a:endParaRPr lang="en-GB" altLang="en-US" sz="16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396254" y="1481714"/>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Проблеми та тенденції</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16</a:t>
            </a:fld>
            <a:endParaRPr lang="en-GB"/>
          </a:p>
        </p:txBody>
      </p:sp>
      <p:sp>
        <p:nvSpPr>
          <p:cNvPr id="6" name="Rettangolo 5">
            <a:extLst>
              <a:ext uri="{FF2B5EF4-FFF2-40B4-BE49-F238E27FC236}">
                <a16:creationId xmlns:a16="http://schemas.microsoft.com/office/drawing/2014/main" id="{89B4BADA-FD20-D045-A7A6-AB099448D312}"/>
              </a:ext>
            </a:extLst>
          </p:cNvPr>
          <p:cNvSpPr/>
          <p:nvPr/>
        </p:nvSpPr>
        <p:spPr>
          <a:xfrm>
            <a:off x="6702674" y="3481163"/>
            <a:ext cx="4639235" cy="2944837"/>
          </a:xfrm>
          <a:prstGeom prst="rect">
            <a:avLst/>
          </a:prstGeom>
          <a:solidFill>
            <a:srgbClr val="ECF6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p>
            <a:r>
              <a:rPr lang="uk-UA" altLang="en-US" sz="1400" b="1" dirty="0">
                <a:solidFill>
                  <a:schemeClr val="tx1"/>
                </a:solidFill>
                <a:ea typeface="宋体" panose="02010600030101010101" pitchFamily="2" charset="-122"/>
                <a:cs typeface="Arial" panose="020B0604020202020204" pitchFamily="34" charset="0"/>
              </a:rPr>
              <a:t>Дистанційна робота. </a:t>
            </a:r>
            <a:r>
              <a:rPr lang="uk-UA" sz="1400" dirty="0">
                <a:solidFill>
                  <a:schemeClr val="tx1"/>
                </a:solidFill>
                <a:effectLst/>
                <a:latin typeface="Arial" panose="020B0604020202020204" pitchFamily="34" charset="0"/>
                <a:ea typeface="Calibri" panose="020F0502020204030204" pitchFamily="34" charset="0"/>
                <a:cs typeface="Arial Unicode MS"/>
              </a:rPr>
              <a:t>Як реакція на певні поширені проблеми, що останнім часом виникли через нову та багатоманітну форму сфери праці (понаднормова праця – втручання в сімейне життя), з’явилися «право на роз’єднання» та відповідні правила.</a:t>
            </a:r>
            <a:r>
              <a:rPr lang="it-IT" altLang="en-US" sz="1600" dirty="0">
                <a:solidFill>
                  <a:schemeClr val="tx1"/>
                </a:solidFill>
                <a:ea typeface="宋体" panose="02010600030101010101" pitchFamily="2" charset="-122"/>
                <a:cs typeface="Arial" panose="020B0604020202020204" pitchFamily="34" charset="0"/>
              </a:rPr>
              <a:t> </a:t>
            </a:r>
            <a:r>
              <a:rPr lang="uk-UA" sz="1400" dirty="0">
                <a:solidFill>
                  <a:schemeClr val="tx1"/>
                </a:solidFill>
                <a:effectLst/>
                <a:latin typeface="Arial" panose="020B0604020202020204" pitchFamily="34" charset="0"/>
                <a:ea typeface="Calibri" panose="020F0502020204030204" pitchFamily="34" charset="0"/>
                <a:cs typeface="Arial Unicode MS"/>
              </a:rPr>
              <a:t>Люди повинні мати право за певних обставин припиняти зв’язок із роботодавцем. Одна з проблем, пов’язаних зі зростанням важливості нових технологій у професійному житті, яку нещодавно назвали «роботою без кінця», зараз вивчається у низці досліджень і національних політичних документів</a:t>
            </a:r>
            <a:endParaRPr lang="it-IT" altLang="en-US" sz="1400" dirty="0">
              <a:solidFill>
                <a:schemeClr val="tx1"/>
              </a:solidFill>
              <a:ea typeface="宋体" panose="02010600030101010101" pitchFamily="2" charset="-122"/>
              <a:cs typeface="Arial" panose="020B0604020202020204" pitchFamily="34" charset="0"/>
            </a:endParaRPr>
          </a:p>
        </p:txBody>
      </p:sp>
      <p:sp>
        <p:nvSpPr>
          <p:cNvPr id="7" name="Rectangle 5">
            <a:extLst>
              <a:ext uri="{FF2B5EF4-FFF2-40B4-BE49-F238E27FC236}">
                <a16:creationId xmlns:a16="http://schemas.microsoft.com/office/drawing/2014/main" id="{962F2F39-8CBD-6D45-80CA-34849AA20B1A}"/>
              </a:ext>
            </a:extLst>
          </p:cNvPr>
          <p:cNvSpPr txBox="1">
            <a:spLocks noChangeArrowheads="1"/>
          </p:cNvSpPr>
          <p:nvPr/>
        </p:nvSpPr>
        <p:spPr>
          <a:xfrm>
            <a:off x="381346" y="1880385"/>
            <a:ext cx="11035208" cy="137989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buClr>
                <a:schemeClr val="accent2"/>
              </a:buClr>
              <a:buSzPct val="70000"/>
            </a:pPr>
            <a:r>
              <a:rPr lang="uk-UA" sz="1600" dirty="0">
                <a:effectLst/>
                <a:latin typeface="Arial" panose="020B0604020202020204" pitchFamily="34" charset="0"/>
                <a:ea typeface="Microsoft Sans Serif" panose="020B0604020202020204" pitchFamily="34" charset="0"/>
              </a:rPr>
              <a:t>Головна мета регулювання робочого часу і періодів відпочинку традиційно полягає в гарантуванні принаймні мінімального рівня захисту працівників із подальшим покращенням забезпечених умов</a:t>
            </a:r>
            <a:endParaRPr lang="en-GB" altLang="fr-FR" sz="1600" dirty="0"/>
          </a:p>
          <a:p>
            <a:pPr lvl="1">
              <a:spcBef>
                <a:spcPts val="0"/>
              </a:spcBef>
              <a:buClr>
                <a:schemeClr val="accent2"/>
              </a:buClr>
              <a:buSzPct val="70000"/>
            </a:pPr>
            <a:r>
              <a:rPr lang="uk-UA" sz="1600" dirty="0">
                <a:effectLst/>
                <a:latin typeface="Arial" panose="020B0604020202020204" pitchFamily="34" charset="0"/>
                <a:ea typeface="Microsoft Sans Serif" panose="020B0604020202020204" pitchFamily="34" charset="0"/>
              </a:rPr>
              <a:t>Головна увага </a:t>
            </a:r>
            <a:r>
              <a:rPr lang="uk-UA" sz="1600" b="1" dirty="0">
                <a:effectLst/>
                <a:latin typeface="Arial" panose="020B0604020202020204" pitchFamily="34" charset="0"/>
                <a:ea typeface="Microsoft Sans Serif" panose="020B0604020202020204" pitchFamily="34" charset="0"/>
              </a:rPr>
              <a:t>зазвичай приділяється кількісним факторам, але якісні аспекти також мають важливе значення</a:t>
            </a:r>
            <a:r>
              <a:rPr lang="uk-UA" sz="1600" dirty="0">
                <a:effectLst/>
                <a:latin typeface="Arial" panose="020B0604020202020204" pitchFamily="34" charset="0"/>
                <a:ea typeface="Microsoft Sans Serif" panose="020B0604020202020204" pitchFamily="34" charset="0"/>
              </a:rPr>
              <a:t>. Працівників хвилює не тільки те, скільки годин вони працюють, скільки працюють понаднормово, які передбачені періоди відпочинку та відпустки, але й те, як цей час організований, які передбачені процедури щодо змінної роботи, роботи в нічний час, як забезпечуються гнучкі графіки</a:t>
            </a:r>
            <a:endParaRPr lang="en-GB" altLang="en-US" sz="1600" dirty="0"/>
          </a:p>
        </p:txBody>
      </p:sp>
    </p:spTree>
    <p:extLst>
      <p:ext uri="{BB962C8B-B14F-4D97-AF65-F5344CB8AC3E}">
        <p14:creationId xmlns:p14="http://schemas.microsoft.com/office/powerpoint/2010/main" val="4124576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072835"/>
            <a:ext cx="11210924" cy="379479"/>
          </a:xfrm>
        </p:spPr>
        <p:txBody>
          <a:bodyPr/>
          <a:lstStyle/>
          <a:p>
            <a:r>
              <a:rPr lang="en-US" altLang="zh-CN" dirty="0">
                <a:ea typeface="宋体" panose="02010600030101010101" pitchFamily="2" charset="-122"/>
              </a:rPr>
              <a:t>3. </a:t>
            </a:r>
            <a:r>
              <a:rPr lang="uk-UA" dirty="0"/>
              <a:t>Робочий час</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509450" y="1855426"/>
            <a:ext cx="4258491" cy="335701"/>
          </a:xfrm>
        </p:spPr>
        <p:txBody>
          <a:bodyPr/>
          <a:lstStyle/>
          <a:p>
            <a:pPr lvl="1" algn="r">
              <a:spcBef>
                <a:spcPts val="0"/>
              </a:spcBef>
              <a:buClr>
                <a:schemeClr val="accent2"/>
              </a:buClr>
              <a:buSzPct val="70000"/>
            </a:pPr>
            <a:r>
              <a:rPr lang="uk-UA" altLang="en-US" sz="1600" b="1" dirty="0"/>
              <a:t>Нормальна тривалість робочого часу та перерви для відпочинку</a:t>
            </a:r>
            <a:endParaRPr lang="en-GB" altLang="en-US" sz="1600" b="1" dirty="0"/>
          </a:p>
          <a:p>
            <a:pPr lvl="1">
              <a:spcBef>
                <a:spcPts val="0"/>
              </a:spcBef>
              <a:buClr>
                <a:schemeClr val="accent2"/>
              </a:buClr>
              <a:buSzPct val="70000"/>
            </a:pPr>
            <a:endParaRPr lang="en-GB" altLang="en-US" sz="12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418272"/>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Проблеми та тенденції</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8" name="Rettangolo 7">
            <a:extLst>
              <a:ext uri="{FF2B5EF4-FFF2-40B4-BE49-F238E27FC236}">
                <a16:creationId xmlns:a16="http://schemas.microsoft.com/office/drawing/2014/main" id="{1A4DAC8C-8EC4-AD4A-859F-A0E38CDBEC69}"/>
              </a:ext>
            </a:extLst>
          </p:cNvPr>
          <p:cNvSpPr/>
          <p:nvPr/>
        </p:nvSpPr>
        <p:spPr>
          <a:xfrm>
            <a:off x="1442510" y="6022282"/>
            <a:ext cx="5159831" cy="5554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altLang="en-US" sz="2000" i="1" dirty="0">
                <a:ea typeface="宋体" panose="02010600030101010101" pitchFamily="2" charset="-122"/>
                <a:cs typeface="Arial" panose="020B0604020202020204" pitchFamily="34" charset="0"/>
              </a:rPr>
              <a:t>Наслідки дефіциту часу: втома і стрес</a:t>
            </a:r>
            <a:endParaRPr lang="it-IT" altLang="en-US" sz="2000" i="1" dirty="0">
              <a:ea typeface="宋体" panose="02010600030101010101" pitchFamily="2" charset="-122"/>
              <a:cs typeface="Arial" panose="020B0604020202020204" pitchFamily="34" charset="0"/>
            </a:endParaRPr>
          </a:p>
        </p:txBody>
      </p:sp>
      <p:sp>
        <p:nvSpPr>
          <p:cNvPr id="9" name="Triangolo 8">
            <a:extLst>
              <a:ext uri="{FF2B5EF4-FFF2-40B4-BE49-F238E27FC236}">
                <a16:creationId xmlns:a16="http://schemas.microsoft.com/office/drawing/2014/main" id="{A0D3C5A0-CF5C-9F45-9975-E5184E275752}"/>
              </a:ext>
            </a:extLst>
          </p:cNvPr>
          <p:cNvSpPr/>
          <p:nvPr/>
        </p:nvSpPr>
        <p:spPr>
          <a:xfrm rot="5400000">
            <a:off x="859774" y="6169892"/>
            <a:ext cx="475558" cy="34018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ctangle 5">
            <a:extLst>
              <a:ext uri="{FF2B5EF4-FFF2-40B4-BE49-F238E27FC236}">
                <a16:creationId xmlns:a16="http://schemas.microsoft.com/office/drawing/2014/main" id="{F094CC13-2565-0C43-B819-B16ADCF478C5}"/>
              </a:ext>
            </a:extLst>
          </p:cNvPr>
          <p:cNvSpPr txBox="1">
            <a:spLocks noChangeArrowheads="1"/>
          </p:cNvSpPr>
          <p:nvPr/>
        </p:nvSpPr>
        <p:spPr>
          <a:xfrm>
            <a:off x="4905333" y="1876974"/>
            <a:ext cx="6683287" cy="401589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Нормальна тривалість робочого часу означає кількість годин, установлену законодавством, яка зазвичай становить максимум 48 годин на робочий тиждень, які перемежовуються з відповідними періодами відпочинку</a:t>
            </a:r>
            <a:endParaRPr lang="en-GB" altLang="en-US" sz="1400"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Понаднормовим часом є час, відпрацьований понад нормальний робочий час. Робота в понаднормовий час є «тимчасовим» або «періодичним» винятком із нормального робочого часу. Робота в понаднормовий час має бути добровільною, винятковою й не перевищувати встановлені законом межі</a:t>
            </a:r>
            <a:endParaRPr lang="en-GB" altLang="en-US" sz="1400"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Конвенцією МОП 1990 року про нічну працю (№ 171) нічну працю визначено як будь-яку роботу, яка здійснюється протягом періоду тривалістю не менше ніж сім годин поспіль, охоплюючи проміжок між північчю та п’ятою годиною ранку. Нічна праця може справляти значний вплив на здоров’я працівників. У них можуть виникати серйозні проблеми зі здоров’ям</a:t>
            </a:r>
            <a:endParaRPr lang="en-GB" altLang="en-US" sz="1400"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Може також знадобитися інспектування житлових приміщень</a:t>
            </a:r>
            <a:endParaRPr lang="en-GB" altLang="en-US" sz="1400"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Мета щорічної відпустки – надати працівникові достатній час, вільний від роботи, для відпочинку й відновлення після накопиченої фізичної та розумової втоми</a:t>
            </a:r>
            <a:endParaRPr lang="en-GB" altLang="en-US" sz="1400" dirty="0"/>
          </a:p>
          <a:p>
            <a:pPr marL="342900" lvl="1" indent="-342900">
              <a:spcBef>
                <a:spcPts val="0"/>
              </a:spcBef>
              <a:buClr>
                <a:schemeClr val="accent2"/>
              </a:buClr>
              <a:buSzPct val="70000"/>
              <a:buFont typeface="Font di sistema regolare"/>
              <a:buChar char="►"/>
            </a:pPr>
            <a:endParaRPr lang="en-GB" altLang="en-US" sz="1400" dirty="0"/>
          </a:p>
        </p:txBody>
      </p:sp>
      <p:sp>
        <p:nvSpPr>
          <p:cNvPr id="11" name="Rectangle 5">
            <a:extLst>
              <a:ext uri="{FF2B5EF4-FFF2-40B4-BE49-F238E27FC236}">
                <a16:creationId xmlns:a16="http://schemas.microsoft.com/office/drawing/2014/main" id="{7BAB36DD-9E8F-884D-BCAE-E42F54ECA38C}"/>
              </a:ext>
            </a:extLst>
          </p:cNvPr>
          <p:cNvSpPr txBox="1">
            <a:spLocks noChangeArrowheads="1"/>
          </p:cNvSpPr>
          <p:nvPr/>
        </p:nvSpPr>
        <p:spPr>
          <a:xfrm>
            <a:off x="490538" y="2576144"/>
            <a:ext cx="4258491" cy="33570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a:spcBef>
                <a:spcPts val="0"/>
              </a:spcBef>
              <a:buClr>
                <a:schemeClr val="accent2"/>
              </a:buClr>
              <a:buSzPct val="70000"/>
            </a:pPr>
            <a:r>
              <a:rPr lang="uk-UA" altLang="en-US" sz="1600" b="1" dirty="0"/>
              <a:t>Понаднормовий час</a:t>
            </a:r>
            <a:endParaRPr lang="en-GB" altLang="en-US" sz="1600" b="1" dirty="0"/>
          </a:p>
          <a:p>
            <a:pPr lvl="1">
              <a:spcBef>
                <a:spcPts val="0"/>
              </a:spcBef>
              <a:buClr>
                <a:schemeClr val="accent2"/>
              </a:buClr>
              <a:buSzPct val="70000"/>
            </a:pPr>
            <a:endParaRPr lang="en-GB" altLang="en-US" sz="1200" dirty="0"/>
          </a:p>
        </p:txBody>
      </p:sp>
      <p:sp>
        <p:nvSpPr>
          <p:cNvPr id="12" name="Rectangle 5">
            <a:extLst>
              <a:ext uri="{FF2B5EF4-FFF2-40B4-BE49-F238E27FC236}">
                <a16:creationId xmlns:a16="http://schemas.microsoft.com/office/drawing/2014/main" id="{FDF28F5D-16D0-FF42-97DA-66A003D5B90E}"/>
              </a:ext>
            </a:extLst>
          </p:cNvPr>
          <p:cNvSpPr txBox="1">
            <a:spLocks noChangeArrowheads="1"/>
          </p:cNvSpPr>
          <p:nvPr/>
        </p:nvSpPr>
        <p:spPr>
          <a:xfrm>
            <a:off x="490537" y="3717070"/>
            <a:ext cx="4258491" cy="33570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a:spcBef>
                <a:spcPts val="0"/>
              </a:spcBef>
              <a:buClr>
                <a:schemeClr val="accent2"/>
              </a:buClr>
              <a:buSzPct val="70000"/>
            </a:pPr>
            <a:r>
              <a:rPr lang="uk-UA" altLang="fr-FR" sz="1600" b="1" dirty="0"/>
              <a:t>Нічна праця</a:t>
            </a:r>
            <a:endParaRPr lang="en-GB" altLang="fr-FR" sz="1600" b="1" dirty="0"/>
          </a:p>
          <a:p>
            <a:pPr lvl="1" algn="r">
              <a:spcBef>
                <a:spcPts val="0"/>
              </a:spcBef>
              <a:buClr>
                <a:schemeClr val="accent2"/>
              </a:buClr>
              <a:buSzPct val="70000"/>
            </a:pPr>
            <a:endParaRPr lang="en-GB" altLang="en-US" sz="1600" b="1" dirty="0"/>
          </a:p>
          <a:p>
            <a:pPr lvl="1">
              <a:spcBef>
                <a:spcPts val="0"/>
              </a:spcBef>
              <a:buClr>
                <a:schemeClr val="accent2"/>
              </a:buClr>
              <a:buSzPct val="70000"/>
            </a:pPr>
            <a:endParaRPr lang="en-GB" altLang="en-US" sz="1200" dirty="0"/>
          </a:p>
        </p:txBody>
      </p:sp>
      <p:sp>
        <p:nvSpPr>
          <p:cNvPr id="13" name="Rectangle 5">
            <a:extLst>
              <a:ext uri="{FF2B5EF4-FFF2-40B4-BE49-F238E27FC236}">
                <a16:creationId xmlns:a16="http://schemas.microsoft.com/office/drawing/2014/main" id="{4213726D-88CD-DB4F-B8B9-C00630320727}"/>
              </a:ext>
            </a:extLst>
          </p:cNvPr>
          <p:cNvSpPr txBox="1">
            <a:spLocks noChangeArrowheads="1"/>
          </p:cNvSpPr>
          <p:nvPr/>
        </p:nvSpPr>
        <p:spPr>
          <a:xfrm>
            <a:off x="490536" y="4848747"/>
            <a:ext cx="4258491" cy="33570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a:spcBef>
                <a:spcPts val="0"/>
              </a:spcBef>
              <a:buClr>
                <a:schemeClr val="accent2"/>
              </a:buClr>
              <a:buSzPct val="70000"/>
            </a:pPr>
            <a:r>
              <a:rPr lang="uk-UA" altLang="fr-FR" sz="1600" b="1" dirty="0"/>
              <a:t>Житлові приміщення</a:t>
            </a:r>
            <a:endParaRPr lang="en-GB" altLang="fr-FR" sz="1600" b="1" dirty="0"/>
          </a:p>
          <a:p>
            <a:pPr lvl="1" algn="r">
              <a:spcBef>
                <a:spcPts val="0"/>
              </a:spcBef>
              <a:buClr>
                <a:schemeClr val="accent2"/>
              </a:buClr>
              <a:buSzPct val="70000"/>
            </a:pPr>
            <a:endParaRPr lang="en-GB" altLang="en-US" sz="1600" b="1" dirty="0"/>
          </a:p>
          <a:p>
            <a:pPr lvl="1">
              <a:spcBef>
                <a:spcPts val="0"/>
              </a:spcBef>
              <a:buClr>
                <a:schemeClr val="accent2"/>
              </a:buClr>
              <a:buSzPct val="70000"/>
            </a:pPr>
            <a:endParaRPr lang="en-GB" altLang="en-US" sz="1200" dirty="0"/>
          </a:p>
        </p:txBody>
      </p:sp>
      <p:sp>
        <p:nvSpPr>
          <p:cNvPr id="14" name="Rectangle 5">
            <a:extLst>
              <a:ext uri="{FF2B5EF4-FFF2-40B4-BE49-F238E27FC236}">
                <a16:creationId xmlns:a16="http://schemas.microsoft.com/office/drawing/2014/main" id="{BFCD6B3B-1D2E-2D4E-97DE-738D0AA950A5}"/>
              </a:ext>
            </a:extLst>
          </p:cNvPr>
          <p:cNvSpPr txBox="1">
            <a:spLocks noChangeArrowheads="1"/>
          </p:cNvSpPr>
          <p:nvPr/>
        </p:nvSpPr>
        <p:spPr>
          <a:xfrm>
            <a:off x="490536" y="5153433"/>
            <a:ext cx="4258491" cy="33570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r">
              <a:spcBef>
                <a:spcPts val="0"/>
              </a:spcBef>
              <a:buClr>
                <a:schemeClr val="accent2"/>
              </a:buClr>
              <a:buSzPct val="70000"/>
            </a:pPr>
            <a:r>
              <a:rPr lang="uk-UA" altLang="fr-FR" sz="1600" b="1" dirty="0"/>
              <a:t>Відпустка</a:t>
            </a:r>
            <a:endParaRPr lang="en-GB" altLang="fr-FR" sz="1600" b="1" dirty="0"/>
          </a:p>
          <a:p>
            <a:pPr lvl="1" algn="r">
              <a:spcBef>
                <a:spcPts val="0"/>
              </a:spcBef>
              <a:buClr>
                <a:schemeClr val="accent2"/>
              </a:buClr>
              <a:buSzPct val="70000"/>
            </a:pPr>
            <a:endParaRPr lang="en-GB" altLang="en-US" sz="1600" b="1" dirty="0"/>
          </a:p>
          <a:p>
            <a:pPr lvl="1">
              <a:spcBef>
                <a:spcPts val="0"/>
              </a:spcBef>
              <a:buClr>
                <a:schemeClr val="accent2"/>
              </a:buClr>
              <a:buSzPct val="70000"/>
            </a:pPr>
            <a:endParaRPr lang="en-GB" altLang="en-US" sz="1200" dirty="0"/>
          </a:p>
        </p:txBody>
      </p:sp>
    </p:spTree>
    <p:extLst>
      <p:ext uri="{BB962C8B-B14F-4D97-AF65-F5344CB8AC3E}">
        <p14:creationId xmlns:p14="http://schemas.microsoft.com/office/powerpoint/2010/main" val="1137602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sz="2400" dirty="0">
                <a:ea typeface="宋体" panose="02010600030101010101" pitchFamily="2" charset="-122"/>
              </a:rPr>
              <a:t>4. </a:t>
            </a:r>
            <a:r>
              <a:rPr lang="uk-UA" altLang="zh-CN" sz="2400" dirty="0">
                <a:ea typeface="宋体" panose="02010600030101010101" pitchFamily="2" charset="-122"/>
              </a:rPr>
              <a:t>Умови праці, пов’язані з материнством і сімейними обов’язками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456597"/>
            <a:ext cx="11364103" cy="3459011"/>
          </a:xfrm>
        </p:spPr>
        <p:txBody>
          <a:bodyPr/>
          <a:lstStyle/>
          <a:p>
            <a:pPr lvl="1">
              <a:spcBef>
                <a:spcPts val="0"/>
              </a:spcBef>
              <a:buClr>
                <a:schemeClr val="accent2"/>
              </a:buClr>
              <a:buSzPct val="70000"/>
            </a:pPr>
            <a:r>
              <a:rPr lang="uk-UA" altLang="en-US" sz="1600" b="1" dirty="0" err="1"/>
              <a:t>БЗР</a:t>
            </a:r>
            <a:r>
              <a:rPr lang="uk-UA" altLang="en-US" sz="1600" b="1" dirty="0"/>
              <a:t> (під час вагітності й після народження дитини)</a:t>
            </a:r>
            <a:endParaRPr lang="en-GB" altLang="en-US" sz="1600" b="1"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Вагітність і материнство є особливо вразливим часом для </a:t>
            </a:r>
            <a:r>
              <a:rPr lang="uk-UA" sz="1400" dirty="0">
                <a:latin typeface="Arial" panose="020B0604020202020204" pitchFamily="34" charset="0"/>
                <a:ea typeface="Microsoft Sans Serif" panose="020B0604020202020204" pitchFamily="34" charset="0"/>
              </a:rPr>
              <a:t>жінок, що працюють, та </a:t>
            </a:r>
            <a:r>
              <a:rPr lang="uk-UA" sz="1400" dirty="0">
                <a:effectLst/>
                <a:latin typeface="Arial" panose="020B0604020202020204" pitchFamily="34" charset="0"/>
                <a:ea typeface="Microsoft Sans Serif" panose="020B0604020202020204" pitchFamily="34" charset="0"/>
              </a:rPr>
              <a:t>їхніх сімей. Охорона здоров’я вагітних і матерів-годувальниць та </a:t>
            </a:r>
            <a:r>
              <a:rPr lang="uk-UA" sz="1400" dirty="0">
                <a:latin typeface="Arial" panose="020B0604020202020204" pitchFamily="34" charset="0"/>
                <a:ea typeface="Microsoft Sans Serif" panose="020B0604020202020204" pitchFamily="34" charset="0"/>
              </a:rPr>
              <a:t>їхній захист від </a:t>
            </a:r>
            <a:r>
              <a:rPr lang="uk-UA" sz="1400" dirty="0">
                <a:effectLst/>
                <a:latin typeface="Arial" panose="020B0604020202020204" pitchFamily="34" charset="0"/>
                <a:ea typeface="Microsoft Sans Serif" panose="020B0604020202020204" pitchFamily="34" charset="0"/>
              </a:rPr>
              <a:t>дискримінації в галузі зайнятості є передумовою для досягнення справжньої рівності можливостей та поводження для жінок і чоловіків у сфері праці, а також для надання працівникам можливості ростити дітей у безпечних умовах</a:t>
            </a:r>
            <a:endParaRPr lang="en-GB" altLang="en-US" sz="1400" dirty="0"/>
          </a:p>
          <a:p>
            <a:pPr lvl="1">
              <a:spcBef>
                <a:spcPts val="0"/>
              </a:spcBef>
              <a:buClr>
                <a:schemeClr val="accent2"/>
              </a:buClr>
              <a:buSzPct val="70000"/>
            </a:pPr>
            <a:r>
              <a:rPr lang="uk-UA" altLang="en-US" sz="1600" b="1" dirty="0"/>
              <a:t>Відпустка у зв’язку з вагітністю та пологами</a:t>
            </a:r>
            <a:endParaRPr lang="en-GB" altLang="en-US" sz="1600" b="1"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Жінки, що працюють, повинні мати право на оплачувану відпустку у зв’язку з вагітністю та пологами і право на повернення на роботу після такої відпустки. Роботодавці не можуть примушувати вагітних працівниць звільнитися з роботи або припинити трудові відносини, а також не можуть змінити умови трудових договорів працівниць у бік погіршення після їхнього повернення з відпустки у зв’язку з вагітністю та пологами</a:t>
            </a:r>
            <a:endParaRPr lang="en-GB" altLang="en-US" sz="1400" dirty="0"/>
          </a:p>
          <a:p>
            <a:pPr lvl="1">
              <a:spcBef>
                <a:spcPts val="0"/>
              </a:spcBef>
              <a:buClr>
                <a:schemeClr val="accent2"/>
              </a:buClr>
              <a:buSzPct val="70000"/>
            </a:pPr>
            <a:r>
              <a:rPr lang="uk-UA" altLang="en-US" sz="1600" b="1" dirty="0"/>
              <a:t>Дискримінація (тест на вагітність)</a:t>
            </a:r>
            <a:endParaRPr lang="en-GB" altLang="en-US" sz="1600" b="1" dirty="0"/>
          </a:p>
          <a:p>
            <a:pPr marL="342900" lvl="1" indent="-342900">
              <a:spcBef>
                <a:spcPts val="0"/>
              </a:spcBef>
              <a:buClr>
                <a:schemeClr val="accent2"/>
              </a:buClr>
              <a:buSzPct val="70000"/>
              <a:buFont typeface="Font di sistema regolare"/>
              <a:buChar char="►"/>
            </a:pPr>
            <a:r>
              <a:rPr lang="uk-UA" sz="1400" dirty="0">
                <a:effectLst/>
                <a:latin typeface="Arial" panose="020B0604020202020204" pitchFamily="34" charset="0"/>
                <a:ea typeface="Microsoft Sans Serif" panose="020B0604020202020204" pitchFamily="34" charset="0"/>
              </a:rPr>
              <a:t>Роботодавці не повинні дискримінувати </a:t>
            </a:r>
            <a:r>
              <a:rPr lang="uk-UA" sz="1400" dirty="0">
                <a:latin typeface="Arial" panose="020B0604020202020204" pitchFamily="34" charset="0"/>
                <a:ea typeface="Microsoft Sans Serif" panose="020B0604020202020204" pitchFamily="34" charset="0"/>
              </a:rPr>
              <a:t>жінок, що працюють, під </a:t>
            </a:r>
            <a:r>
              <a:rPr lang="uk-UA" sz="1400" dirty="0">
                <a:effectLst/>
                <a:latin typeface="Arial" panose="020B0604020202020204" pitchFamily="34" charset="0"/>
                <a:ea typeface="Microsoft Sans Serif" panose="020B0604020202020204" pitchFamily="34" charset="0"/>
              </a:rPr>
              <a:t>час подання останніми заяв про прийняття на роботу, наприклад установлюючи вимоги щодо можливої вагітності в </a:t>
            </a:r>
            <a:r>
              <a:rPr lang="uk-UA" sz="1400" dirty="0">
                <a:latin typeface="Arial" panose="020B0604020202020204" pitchFamily="34" charset="0"/>
                <a:ea typeface="Microsoft Sans Serif" panose="020B0604020202020204" pitchFamily="34" charset="0"/>
              </a:rPr>
              <a:t>майбутньому</a:t>
            </a:r>
            <a:r>
              <a:rPr lang="uk-UA" sz="1400" dirty="0">
                <a:effectLst/>
                <a:latin typeface="Arial" panose="020B0604020202020204" pitchFamily="34" charset="0"/>
                <a:ea typeface="Microsoft Sans Serif" panose="020B0604020202020204" pitchFamily="34" charset="0"/>
              </a:rPr>
              <a:t> або щодо незаконного тесту на вагітність перед прийняттям на роботу</a:t>
            </a:r>
            <a:endParaRPr lang="en-GB" altLang="en-US" sz="14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Охорона материнства</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3" name="Rettangolo 2">
            <a:extLst>
              <a:ext uri="{FF2B5EF4-FFF2-40B4-BE49-F238E27FC236}">
                <a16:creationId xmlns:a16="http://schemas.microsoft.com/office/drawing/2014/main" id="{498ADBA8-8841-7040-ACDB-9B610B1A267A}"/>
              </a:ext>
            </a:extLst>
          </p:cNvPr>
          <p:cNvSpPr/>
          <p:nvPr/>
        </p:nvSpPr>
        <p:spPr>
          <a:xfrm>
            <a:off x="367418" y="5898156"/>
            <a:ext cx="6100453" cy="369332"/>
          </a:xfrm>
          <a:prstGeom prst="rect">
            <a:avLst/>
          </a:prstGeom>
        </p:spPr>
        <p:txBody>
          <a:bodyPr wrap="none">
            <a:spAutoFit/>
          </a:bodyPr>
          <a:lstStyle/>
          <a:p>
            <a:r>
              <a:rPr lang="uk-UA" altLang="fr-FR" dirty="0"/>
              <a:t>Конвенція 1952 року про охорону материнства (№ 103)</a:t>
            </a:r>
            <a:endParaRPr lang="fr-FR" dirty="0"/>
          </a:p>
        </p:txBody>
      </p:sp>
    </p:spTree>
    <p:extLst>
      <p:ext uri="{BB962C8B-B14F-4D97-AF65-F5344CB8AC3E}">
        <p14:creationId xmlns:p14="http://schemas.microsoft.com/office/powerpoint/2010/main" val="2838553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26652" y="1115285"/>
            <a:ext cx="11210924" cy="379479"/>
          </a:xfrm>
        </p:spPr>
        <p:txBody>
          <a:bodyPr/>
          <a:lstStyle/>
          <a:p>
            <a:r>
              <a:rPr lang="en-US" altLang="zh-CN" dirty="0">
                <a:ea typeface="宋体" panose="02010600030101010101" pitchFamily="2" charset="-122"/>
              </a:rPr>
              <a:t>4. </a:t>
            </a:r>
            <a:r>
              <a:rPr lang="uk-UA" altLang="zh-CN" dirty="0">
                <a:ea typeface="宋体" panose="02010600030101010101" pitchFamily="2" charset="-122"/>
              </a:rPr>
              <a:t>Умови праці, пов’язані з материнством і сімейними обов’язками</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392163" y="2044862"/>
            <a:ext cx="11030903" cy="1724299"/>
          </a:xfrm>
        </p:spPr>
        <p:txBody>
          <a:bodyPr/>
          <a:lstStyle/>
          <a:p>
            <a:pPr marL="342900" lvl="1" indent="-342900">
              <a:spcBef>
                <a:spcPts val="0"/>
              </a:spcBef>
              <a:spcAft>
                <a:spcPts val="400"/>
              </a:spcAft>
              <a:buClr>
                <a:schemeClr val="accent2"/>
              </a:buClr>
              <a:buSzPct val="70000"/>
              <a:buFont typeface="Font di sistema regolare"/>
              <a:buChar char="►"/>
            </a:pPr>
            <a:r>
              <a:rPr lang="uk-UA" sz="1400" b="1" dirty="0">
                <a:effectLst/>
                <a:latin typeface="Arial" panose="020B0604020202020204" pitchFamily="34" charset="0"/>
                <a:ea typeface="Microsoft Sans Serif" panose="020B0604020202020204" pitchFamily="34" charset="0"/>
              </a:rPr>
              <a:t>Спеціальна відпустка. </a:t>
            </a:r>
            <a:r>
              <a:rPr lang="uk-UA" sz="1400" dirty="0">
                <a:effectLst/>
                <a:latin typeface="Arial" panose="020B0604020202020204" pitchFamily="34" charset="0"/>
                <a:ea typeface="Microsoft Sans Serif" panose="020B0604020202020204" pitchFamily="34" charset="0"/>
              </a:rPr>
              <a:t>Закони про працю часто передбачають спеціальну відпустку у зв’язку з подіями, що стосуються сім’ї працівника (як-от шлюб, смерть близького родича, хвороба або інші сімейні обставини). Роботодавці можуть установлювати зручні для сім’ї правила і норми з метою покращення умов праці, мотивування працівників і зменшення та регулювання кількості невиходів на роботу</a:t>
            </a:r>
            <a:endParaRPr lang="en-GB" altLang="en-US" sz="1200" dirty="0"/>
          </a:p>
          <a:p>
            <a:pPr marL="342900" lvl="1" indent="-342900">
              <a:spcBef>
                <a:spcPts val="0"/>
              </a:spcBef>
              <a:spcAft>
                <a:spcPts val="400"/>
              </a:spcAft>
              <a:buClr>
                <a:schemeClr val="accent2"/>
              </a:buClr>
              <a:buSzPct val="70000"/>
              <a:buFont typeface="Font di sistema regolare"/>
              <a:buChar char="►"/>
            </a:pPr>
            <a:r>
              <a:rPr lang="uk-UA" sz="1400" b="1" dirty="0">
                <a:effectLst/>
                <a:latin typeface="Arial" panose="020B0604020202020204" pitchFamily="34" charset="0"/>
                <a:ea typeface="Microsoft Sans Serif" panose="020B0604020202020204" pitchFamily="34" charset="0"/>
              </a:rPr>
              <a:t>Відпустка для догляду за дитиною.</a:t>
            </a:r>
            <a:r>
              <a:rPr lang="uk-UA" sz="1400" dirty="0">
                <a:effectLst/>
                <a:latin typeface="Arial" panose="020B0604020202020204" pitchFamily="34" charset="0"/>
                <a:ea typeface="Microsoft Sans Serif" panose="020B0604020202020204" pitchFamily="34" charset="0"/>
              </a:rPr>
              <a:t> Це відпустка, що надається працівникам із сімейними обов’язками для догляду за хворими дітьми</a:t>
            </a:r>
            <a:endParaRPr lang="en-GB" altLang="en-US" sz="1200" dirty="0"/>
          </a:p>
          <a:p>
            <a:pPr marL="342900" lvl="1" indent="-342900">
              <a:spcBef>
                <a:spcPts val="0"/>
              </a:spcBef>
              <a:spcAft>
                <a:spcPts val="400"/>
              </a:spcAft>
              <a:buClr>
                <a:schemeClr val="accent2"/>
              </a:buClr>
              <a:buSzPct val="70000"/>
              <a:buFont typeface="Font di sistema regolare"/>
              <a:buChar char="►"/>
            </a:pPr>
            <a:r>
              <a:rPr lang="uk-UA" sz="1400" b="1" dirty="0">
                <a:effectLst/>
                <a:latin typeface="Arial" panose="020B0604020202020204" pitchFamily="34" charset="0"/>
                <a:ea typeface="Microsoft Sans Serif" panose="020B0604020202020204" pitchFamily="34" charset="0"/>
              </a:rPr>
              <a:t>Відпустка у зв’язку з батьківством.</a:t>
            </a:r>
            <a:r>
              <a:rPr lang="uk-UA" sz="1400" dirty="0">
                <a:effectLst/>
                <a:latin typeface="Arial" panose="020B0604020202020204" pitchFamily="34" charset="0"/>
                <a:ea typeface="Microsoft Sans Serif" panose="020B0604020202020204" pitchFamily="34" charset="0"/>
              </a:rPr>
              <a:t> Це відпустка, оплачувана чи неоплачувана, що надається батькові, дружина чи партнерка якого народила дитину, або відпустка, що може використовуватися виключно батьком як відпустка для догляду за дитиною</a:t>
            </a:r>
            <a:endParaRPr lang="en-GB" altLang="en-US" sz="14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26652" y="1634520"/>
            <a:ext cx="8535896"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Поєднання трудових і сімейних обов’язків</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19</a:t>
            </a:fld>
            <a:endParaRPr lang="en-GB"/>
          </a:p>
        </p:txBody>
      </p:sp>
      <p:graphicFrame>
        <p:nvGraphicFramePr>
          <p:cNvPr id="7" name="Table 1">
            <a:extLst>
              <a:ext uri="{FF2B5EF4-FFF2-40B4-BE49-F238E27FC236}">
                <a16:creationId xmlns:a16="http://schemas.microsoft.com/office/drawing/2014/main" id="{9FAC0AA9-C9F9-934A-BB03-E37544CF4490}"/>
              </a:ext>
            </a:extLst>
          </p:cNvPr>
          <p:cNvGraphicFramePr>
            <a:graphicFrameLocks noGrp="1"/>
          </p:cNvGraphicFramePr>
          <p:nvPr>
            <p:extLst>
              <p:ext uri="{D42A27DB-BD31-4B8C-83A1-F6EECF244321}">
                <p14:modId xmlns:p14="http://schemas.microsoft.com/office/powerpoint/2010/main" val="1857112703"/>
              </p:ext>
            </p:extLst>
          </p:nvPr>
        </p:nvGraphicFramePr>
        <p:xfrm>
          <a:off x="653144" y="4011779"/>
          <a:ext cx="10769922" cy="2414221"/>
        </p:xfrm>
        <a:graphic>
          <a:graphicData uri="http://schemas.openxmlformats.org/drawingml/2006/table">
            <a:tbl>
              <a:tblPr firstRow="1" firstCol="1" lastRow="1" lastCol="1" bandRow="1" bandCol="1">
                <a:tableStyleId>{7E9639D4-E3E2-4D34-9284-5A2195B3D0D7}</a:tableStyleId>
              </a:tblPr>
              <a:tblGrid>
                <a:gridCol w="10769922">
                  <a:extLst>
                    <a:ext uri="{9D8B030D-6E8A-4147-A177-3AD203B41FA5}">
                      <a16:colId xmlns:a16="http://schemas.microsoft.com/office/drawing/2014/main" val="1215892025"/>
                    </a:ext>
                  </a:extLst>
                </a:gridCol>
              </a:tblGrid>
              <a:tr h="411431">
                <a:tc>
                  <a:txBody>
                    <a:bodyPr/>
                    <a:lstStyle/>
                    <a:p>
                      <a:pPr algn="ctr">
                        <a:spcAft>
                          <a:spcPts val="0"/>
                        </a:spcAft>
                      </a:pPr>
                      <a:r>
                        <a:rPr lang="uk-UA" sz="1400" b="1" dirty="0">
                          <a:solidFill>
                            <a:srgbClr val="270053"/>
                          </a:solidFill>
                          <a:effectLst/>
                        </a:rPr>
                        <a:t>Положення про відпустку у зв’язку з батьківством у Міжнародному навчальному центрі </a:t>
                      </a:r>
                      <a:r>
                        <a:rPr lang="uk-UA" sz="1400" b="1" dirty="0" err="1">
                          <a:solidFill>
                            <a:srgbClr val="270053"/>
                          </a:solidFill>
                          <a:effectLst/>
                        </a:rPr>
                        <a:t>МОП</a:t>
                      </a:r>
                      <a:r>
                        <a:rPr lang="uk-UA" sz="1400" b="1" dirty="0">
                          <a:solidFill>
                            <a:srgbClr val="270053"/>
                          </a:solidFill>
                          <a:effectLst/>
                        </a:rPr>
                        <a:t> (Турін, Італія)</a:t>
                      </a:r>
                      <a:endParaRPr lang="fr-FR" sz="1400" b="1" dirty="0">
                        <a:solidFill>
                          <a:srgbClr val="270053"/>
                        </a:solidFill>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1E2DBE"/>
                      </a:solidFill>
                      <a:prstDash val="solid"/>
                      <a:round/>
                      <a:headEnd type="none" w="med" len="med"/>
                      <a:tailEnd type="none" w="med" len="med"/>
                    </a:lnL>
                    <a:lnR w="12700" cap="flat" cmpd="sng" algn="ctr">
                      <a:solidFill>
                        <a:srgbClr val="1E2DBE"/>
                      </a:solidFill>
                      <a:prstDash val="solid"/>
                      <a:round/>
                      <a:headEnd type="none" w="med" len="med"/>
                      <a:tailEnd type="none" w="med" len="med"/>
                    </a:lnR>
                    <a:lnT w="12700" cap="flat" cmpd="sng" algn="ctr">
                      <a:solidFill>
                        <a:srgbClr val="1E2DBE"/>
                      </a:solidFill>
                      <a:prstDash val="solid"/>
                      <a:round/>
                      <a:headEnd type="none" w="med" len="med"/>
                      <a:tailEnd type="none" w="med" len="med"/>
                    </a:lnT>
                    <a:lnB w="12700" cap="flat" cmpd="sng" algn="ctr">
                      <a:solidFill>
                        <a:srgbClr val="1E2DBE"/>
                      </a:solidFill>
                      <a:prstDash val="solid"/>
                      <a:round/>
                      <a:headEnd type="none" w="med" len="med"/>
                      <a:tailEnd type="none" w="med" len="med"/>
                    </a:lnB>
                    <a:lnTlToBr w="12700" cmpd="sng">
                      <a:noFill/>
                      <a:prstDash val="solid"/>
                    </a:lnTlToBr>
                    <a:lnBlToTr w="12700" cmpd="sng">
                      <a:noFill/>
                      <a:prstDash val="solid"/>
                    </a:lnBlToTr>
                    <a:solidFill>
                      <a:srgbClr val="ECF6FD"/>
                    </a:solidFill>
                  </a:tcPr>
                </a:tc>
                <a:extLst>
                  <a:ext uri="{0D108BD9-81ED-4DB2-BD59-A6C34878D82A}">
                    <a16:rowId xmlns:a16="http://schemas.microsoft.com/office/drawing/2014/main" val="1720539919"/>
                  </a:ext>
                </a:extLst>
              </a:tr>
              <a:tr h="1551933">
                <a:tc>
                  <a:txBody>
                    <a:bodyPr/>
                    <a:lstStyle/>
                    <a:p>
                      <a:pPr algn="just">
                        <a:spcBef>
                          <a:spcPts val="600"/>
                        </a:spcBef>
                        <a:spcAft>
                          <a:spcPts val="0"/>
                        </a:spcAft>
                      </a:pPr>
                      <a:r>
                        <a:rPr lang="uk-UA" sz="1400" b="0" kern="1200" dirty="0">
                          <a:solidFill>
                            <a:schemeClr val="tx1"/>
                          </a:solidFill>
                          <a:effectLst/>
                          <a:latin typeface="+mn-lt"/>
                          <a:ea typeface="+mn-ea"/>
                          <a:cs typeface="+mn-cs"/>
                        </a:rPr>
                        <a:t>За умови пред’явлення свідоцтва про народження дитини працівник має право на відпустку у зв’язку з батьківством тривалістю до чотирьох тижнів із збереженням повної заробітної плати і надбавок. Іноземним спеціалістам, місце роботи яких не передбачає проживання разом із сім’єю, а також в інших виняткових обставинах, така відпустка надається на термін до восьми тижнів</a:t>
                      </a:r>
                      <a:endParaRPr lang="fr-FR" sz="1100" b="0" dirty="0">
                        <a:effectLst/>
                      </a:endParaRPr>
                    </a:p>
                    <a:p>
                      <a:pPr algn="just">
                        <a:spcBef>
                          <a:spcPts val="600"/>
                        </a:spcBef>
                        <a:spcAft>
                          <a:spcPts val="0"/>
                        </a:spcAft>
                      </a:pPr>
                      <a:r>
                        <a:rPr lang="uk-UA" sz="1400" b="0" kern="1200" dirty="0">
                          <a:solidFill>
                            <a:schemeClr val="tx1"/>
                          </a:solidFill>
                          <a:effectLst/>
                          <a:latin typeface="+mn-lt"/>
                          <a:ea typeface="+mn-ea"/>
                          <a:cs typeface="+mn-cs"/>
                        </a:rPr>
                        <a:t>Відпустка у зв’язку з батьківством може бути надана або повністю, або окремими частинами тривалістю мінімум один тиждень кожна</a:t>
                      </a:r>
                      <a:endParaRPr lang="fr-FR" sz="1100" b="0" dirty="0">
                        <a:effectLst/>
                      </a:endParaRPr>
                    </a:p>
                    <a:p>
                      <a:pPr algn="just">
                        <a:spcBef>
                          <a:spcPts val="600"/>
                        </a:spcBef>
                        <a:spcAft>
                          <a:spcPts val="0"/>
                        </a:spcAft>
                      </a:pPr>
                      <a:r>
                        <a:rPr lang="uk-UA" sz="1400" b="0" kern="1200" dirty="0">
                          <a:solidFill>
                            <a:schemeClr val="tx1"/>
                          </a:solidFill>
                          <a:effectLst/>
                          <a:latin typeface="+mn-lt"/>
                          <a:ea typeface="+mn-ea"/>
                          <a:cs typeface="+mn-cs"/>
                        </a:rPr>
                        <a:t>Відпустку у зв’язку з батьківством необхідно використати протягом 12 місяців із дати народження дитини. Від закінчення одного періоду, протягом якого діє право на таку відпустку, до початку наступного такого періоду має пройти мінімум 12 місяців</a:t>
                      </a:r>
                      <a:endParaRPr lang="fr-FR" sz="1100" b="0" dirty="0">
                        <a:effectLst/>
                        <a:latin typeface="Arial Narrow" panose="020B0606020202030204" pitchFamily="34"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1E2DBE"/>
                      </a:solidFill>
                      <a:prstDash val="solid"/>
                      <a:round/>
                      <a:headEnd type="none" w="med" len="med"/>
                      <a:tailEnd type="none" w="med" len="med"/>
                    </a:lnL>
                    <a:lnR w="12700" cap="flat" cmpd="sng" algn="ctr">
                      <a:solidFill>
                        <a:srgbClr val="1E2DBE"/>
                      </a:solidFill>
                      <a:prstDash val="solid"/>
                      <a:round/>
                      <a:headEnd type="none" w="med" len="med"/>
                      <a:tailEnd type="none" w="med" len="med"/>
                    </a:lnR>
                    <a:lnT w="12700" cap="flat" cmpd="sng" algn="ctr">
                      <a:solidFill>
                        <a:srgbClr val="1E2DBE"/>
                      </a:solidFill>
                      <a:prstDash val="solid"/>
                      <a:round/>
                      <a:headEnd type="none" w="med" len="med"/>
                      <a:tailEnd type="none" w="med" len="med"/>
                    </a:lnT>
                    <a:lnB w="12700" cap="flat" cmpd="sng" algn="ctr">
                      <a:solidFill>
                        <a:srgbClr val="1E2DB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0133546"/>
                  </a:ext>
                </a:extLst>
              </a:tr>
            </a:tbl>
          </a:graphicData>
        </a:graphic>
      </p:graphicFrame>
    </p:spTree>
    <p:extLst>
      <p:ext uri="{BB962C8B-B14F-4D97-AF65-F5344CB8AC3E}">
        <p14:creationId xmlns:p14="http://schemas.microsoft.com/office/powerpoint/2010/main" val="199765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8" y="1423195"/>
            <a:ext cx="11210924" cy="379479"/>
          </a:xfrm>
        </p:spPr>
        <p:txBody>
          <a:bodyPr/>
          <a:lstStyle/>
          <a:p>
            <a:r>
              <a:rPr lang="en-US" altLang="zh-CN" dirty="0">
                <a:ea typeface="宋体" panose="02010600030101010101" pitchFamily="2" charset="-122"/>
              </a:rPr>
              <a:t>5. </a:t>
            </a:r>
            <a:r>
              <a:rPr lang="uk-UA" altLang="zh-CN" dirty="0">
                <a:ea typeface="宋体" panose="02010600030101010101" pitchFamily="2" charset="-122"/>
              </a:rPr>
              <a:t>Організація праці</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8" y="2560319"/>
            <a:ext cx="11210924" cy="3801292"/>
          </a:xfrm>
        </p:spPr>
        <p:txBody>
          <a:bodyPr/>
          <a:lstStyle/>
          <a:p>
            <a:pPr marL="342900" lvl="1" indent="-342900">
              <a:buClr>
                <a:schemeClr val="accent2"/>
              </a:buClr>
              <a:buSzPct val="70000"/>
              <a:buFont typeface="Font di sistema regolare"/>
              <a:buChar char="►"/>
            </a:pPr>
            <a:r>
              <a:rPr lang="uk-UA" altLang="en-US" sz="2000" dirty="0"/>
              <a:t>Кінець </a:t>
            </a:r>
            <a:r>
              <a:rPr lang="uk-UA" altLang="en-US" sz="2000" dirty="0" err="1"/>
              <a:t>тейлористської</a:t>
            </a:r>
            <a:r>
              <a:rPr lang="uk-UA" altLang="en-US" sz="2000" dirty="0"/>
              <a:t> моделі</a:t>
            </a:r>
            <a:endParaRPr lang="en-GB" altLang="en-US" sz="2000" dirty="0"/>
          </a:p>
          <a:p>
            <a:pPr marL="342900" lvl="1" indent="-342900">
              <a:buClr>
                <a:schemeClr val="accent2"/>
              </a:buClr>
              <a:buSzPct val="70000"/>
              <a:buFont typeface="Font di sistema regolare"/>
              <a:buChar char="►"/>
            </a:pPr>
            <a:r>
              <a:rPr lang="uk-UA" altLang="en-US" sz="2000" dirty="0"/>
              <a:t>Аутсорсинг, </a:t>
            </a:r>
            <a:r>
              <a:rPr lang="uk-UA" altLang="en-US" sz="2000" dirty="0" err="1"/>
              <a:t>екстерналізація</a:t>
            </a:r>
            <a:r>
              <a:rPr lang="uk-UA" altLang="en-US" sz="2000" dirty="0"/>
              <a:t> функцій</a:t>
            </a:r>
            <a:endParaRPr lang="en-GB" altLang="en-US" sz="2000" dirty="0"/>
          </a:p>
          <a:p>
            <a:pPr marL="492125" lvl="2" indent="-241300">
              <a:spcBef>
                <a:spcPts val="0"/>
              </a:spcBef>
              <a:spcAft>
                <a:spcPts val="600"/>
              </a:spcAft>
              <a:buFont typeface="Wingdings" pitchFamily="2" charset="2"/>
              <a:buChar char="§"/>
            </a:pPr>
            <a:r>
              <a:rPr lang="uk-UA" altLang="en-US" sz="2000" dirty="0"/>
              <a:t>Дистанційна робота може посилювати цю тенденцію, особливо для службовців</a:t>
            </a:r>
            <a:endParaRPr lang="en-GB" altLang="en-US" sz="2000" dirty="0"/>
          </a:p>
          <a:p>
            <a:pPr marL="342900" lvl="1" indent="-342900">
              <a:buClr>
                <a:schemeClr val="accent2"/>
              </a:buClr>
              <a:buSzPct val="70000"/>
              <a:buFont typeface="Font di sistema regolare"/>
              <a:buChar char="►"/>
            </a:pPr>
            <a:r>
              <a:rPr lang="uk-UA" altLang="en-US" sz="2000" dirty="0"/>
              <a:t>Нові компетенції</a:t>
            </a:r>
            <a:endParaRPr lang="en-GB" altLang="en-US" sz="2000" dirty="0"/>
          </a:p>
          <a:p>
            <a:pPr marL="342900" lvl="1" indent="-342900">
              <a:buClr>
                <a:schemeClr val="accent2"/>
              </a:buClr>
              <a:buSzPct val="70000"/>
              <a:buFont typeface="Font di sistema regolare"/>
              <a:buChar char="►"/>
            </a:pPr>
            <a:r>
              <a:rPr lang="uk-UA" altLang="en-US" sz="2000" dirty="0"/>
              <a:t>Сучасні концепції праці</a:t>
            </a:r>
            <a:r>
              <a:rPr lang="en-GB" altLang="en-US" sz="2000" dirty="0"/>
              <a:t>: </a:t>
            </a:r>
          </a:p>
          <a:p>
            <a:pPr marL="492125" lvl="2" indent="-241300">
              <a:spcBef>
                <a:spcPts val="0"/>
              </a:spcBef>
              <a:spcAft>
                <a:spcPts val="600"/>
              </a:spcAft>
              <a:buFont typeface="Wingdings" pitchFamily="2" charset="2"/>
              <a:buChar char="§"/>
            </a:pPr>
            <a:r>
              <a:rPr lang="uk-UA" altLang="en-US" sz="2000" dirty="0"/>
              <a:t>«точно у визначений термін»</a:t>
            </a:r>
            <a:endParaRPr lang="en-GB" altLang="en-US" sz="2000" dirty="0"/>
          </a:p>
          <a:p>
            <a:pPr marL="492125" lvl="2" indent="-241300">
              <a:spcBef>
                <a:spcPts val="0"/>
              </a:spcBef>
              <a:spcAft>
                <a:spcPts val="600"/>
              </a:spcAft>
              <a:buFont typeface="Wingdings" pitchFamily="2" charset="2"/>
              <a:buChar char="§"/>
            </a:pPr>
            <a:r>
              <a:rPr lang="uk-UA" altLang="en-US" sz="2000" dirty="0"/>
              <a:t>«загальне управління якістю»</a:t>
            </a:r>
            <a:endParaRPr lang="en-GB" altLang="en-US" sz="2000" dirty="0"/>
          </a:p>
          <a:p>
            <a:pPr marL="492125" lvl="2" indent="-241300">
              <a:spcBef>
                <a:spcPts val="0"/>
              </a:spcBef>
              <a:spcAft>
                <a:spcPts val="600"/>
              </a:spcAft>
              <a:buFont typeface="Wingdings" pitchFamily="2" charset="2"/>
              <a:buChar char="§"/>
            </a:pPr>
            <a:r>
              <a:rPr lang="uk-UA" altLang="en-US" sz="2000" dirty="0"/>
              <a:t>«повне продуктивне обслуговування»</a:t>
            </a:r>
            <a:endParaRPr lang="en-GB" altLang="en-US" sz="2000" dirty="0"/>
          </a:p>
          <a:p>
            <a:pPr marL="492125" lvl="2" indent="-241300">
              <a:buFont typeface="Wingdings" pitchFamily="2" charset="2"/>
              <a:buChar char="§"/>
            </a:pPr>
            <a:endParaRPr lang="en-GB" altLang="en-US" sz="20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8" y="1974225"/>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Функціональна гнучкість</a:t>
            </a:r>
            <a:endParaRPr lang="en-GB" altLang="en-US"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3733626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9F7FEC21-B4BD-E04E-92B2-348429D4141E}"/>
              </a:ext>
            </a:extLst>
          </p:cNvPr>
          <p:cNvSpPr>
            <a:spLocks noGrp="1" noChangeArrowheads="1"/>
          </p:cNvSpPr>
          <p:nvPr>
            <p:ph type="title"/>
          </p:nvPr>
        </p:nvSpPr>
        <p:spPr>
          <a:xfrm>
            <a:off x="490537" y="1241085"/>
            <a:ext cx="11210924" cy="379479"/>
          </a:xfrm>
        </p:spPr>
        <p:txBody>
          <a:bodyPr/>
          <a:lstStyle/>
          <a:p>
            <a:r>
              <a:rPr lang="en-US" altLang="zh-CN" dirty="0">
                <a:ea typeface="宋体" panose="02010600030101010101" pitchFamily="2" charset="-122"/>
              </a:rPr>
              <a:t>6.  </a:t>
            </a:r>
            <a:r>
              <a:rPr lang="uk-UA" altLang="zh-CN" dirty="0">
                <a:ea typeface="宋体" panose="02010600030101010101" pitchFamily="2" charset="-122"/>
              </a:rPr>
              <a:t>Умови праці</a:t>
            </a:r>
            <a:endParaRPr lang="en-GB" altLang="en-US" sz="2200" dirty="0">
              <a:ea typeface="宋体" panose="02010600030101010101" pitchFamily="2" charset="-122"/>
            </a:endParaRPr>
          </a:p>
        </p:txBody>
      </p:sp>
      <p:sp>
        <p:nvSpPr>
          <p:cNvPr id="15363" name="Rectangle 5">
            <a:extLst>
              <a:ext uri="{FF2B5EF4-FFF2-40B4-BE49-F238E27FC236}">
                <a16:creationId xmlns:a16="http://schemas.microsoft.com/office/drawing/2014/main" id="{C54D65E3-F931-264E-9437-8FF86CCED6F0}"/>
              </a:ext>
            </a:extLst>
          </p:cNvPr>
          <p:cNvSpPr>
            <a:spLocks noGrp="1" noChangeArrowheads="1"/>
          </p:cNvSpPr>
          <p:nvPr>
            <p:ph idx="1"/>
          </p:nvPr>
        </p:nvSpPr>
        <p:spPr>
          <a:xfrm>
            <a:off x="490537" y="2141649"/>
            <a:ext cx="11252971" cy="4165845"/>
          </a:xfrm>
        </p:spPr>
        <p:txBody>
          <a:bodyPr/>
          <a:lstStyle/>
          <a:p>
            <a:pPr lvl="1">
              <a:spcBef>
                <a:spcPts val="0"/>
              </a:spcBef>
              <a:buClr>
                <a:schemeClr val="accent2"/>
              </a:buClr>
              <a:buSzPct val="70000"/>
            </a:pPr>
            <a:r>
              <a:rPr lang="uk-UA" altLang="en-US" sz="1600" b="1" dirty="0"/>
              <a:t>Інформаційно-роз’яснювальні кампанії</a:t>
            </a:r>
            <a:endParaRPr lang="en-GB" altLang="en-US" sz="1600" b="1" dirty="0"/>
          </a:p>
          <a:p>
            <a:pPr marL="342900" lvl="1" indent="-342900">
              <a:spcBef>
                <a:spcPts val="0"/>
              </a:spcBef>
              <a:buClr>
                <a:schemeClr val="accent2"/>
              </a:buClr>
              <a:buSzPct val="70000"/>
              <a:buFont typeface="Font di sistema regolare"/>
              <a:buChar char="►"/>
            </a:pPr>
            <a:r>
              <a:rPr lang="uk-UA" sz="1200" dirty="0">
                <a:effectLst/>
                <a:latin typeface="Arial" panose="020B0604020202020204" pitchFamily="34" charset="0"/>
                <a:ea typeface="Microsoft Sans Serif" panose="020B0604020202020204" pitchFamily="34" charset="0"/>
              </a:rPr>
              <a:t>Кампанії, як включені, так і не включені до стратегічного планування, і плани дій за участю служб інспекції праці, соціальних партнерів та інших зацікавлених сторін можуть мати величезний вплив не тільки у формальному секторі зайнятості, а й у неформальній економіці</a:t>
            </a:r>
            <a:endParaRPr lang="uk-UA" altLang="en-US" sz="1000" dirty="0"/>
          </a:p>
          <a:p>
            <a:pPr lvl="1">
              <a:spcBef>
                <a:spcPts val="0"/>
              </a:spcBef>
              <a:buClr>
                <a:schemeClr val="accent2"/>
              </a:buClr>
              <a:buSzPct val="70000"/>
            </a:pPr>
            <a:r>
              <a:rPr lang="uk-UA" altLang="en-US" sz="1600" b="1" dirty="0"/>
              <a:t>Додержання законодавства</a:t>
            </a:r>
            <a:endParaRPr lang="en-GB" altLang="en-US" sz="1600" b="1" dirty="0"/>
          </a:p>
          <a:p>
            <a:pPr marL="342900" lvl="1" indent="-342900">
              <a:spcBef>
                <a:spcPts val="0"/>
              </a:spcBef>
              <a:buClr>
                <a:schemeClr val="accent2"/>
              </a:buClr>
              <a:buSzPct val="70000"/>
              <a:buFont typeface="Font di sistema regolare"/>
              <a:buChar char="►"/>
            </a:pPr>
            <a:r>
              <a:rPr lang="uk-UA" sz="1200" dirty="0">
                <a:effectLst/>
                <a:latin typeface="Arial" panose="020B0604020202020204" pitchFamily="34" charset="0"/>
                <a:ea typeface="Calibri" panose="020F0502020204030204" pitchFamily="34" charset="0"/>
                <a:cs typeface="Times New Roman" panose="02020603050405020304" pitchFamily="18" charset="0"/>
              </a:rPr>
              <a:t>Забезпечення додержання національного законодавства про працю може бути проблематичним, особливо для окремих категорій працівників, зайнятих у неформальній економіці, працівників субпідрядників і постачальників багатонаціональних та великих підприємств, а також домашніх працівників. Для того, щоб забезпечити повніше охоплення та реалізувати більш ефективний, скоординований та дієвий підхід до додержання законодавства у сфері умов праці, необхідно здійснювати стратегічне планування інспекції праці в кожній країні</a:t>
            </a:r>
            <a:endParaRPr lang="en-GB" altLang="en-US" sz="1000" dirty="0"/>
          </a:p>
          <a:p>
            <a:pPr lvl="1">
              <a:spcBef>
                <a:spcPts val="0"/>
              </a:spcBef>
              <a:buClr>
                <a:schemeClr val="accent2"/>
              </a:buClr>
              <a:buSzPct val="70000"/>
            </a:pPr>
            <a:r>
              <a:rPr lang="uk-UA" altLang="en-US" sz="1600" b="1" dirty="0"/>
              <a:t>Ефективне застосування санкцій</a:t>
            </a:r>
            <a:endParaRPr lang="en-GB" altLang="en-US" sz="1600" b="1" dirty="0"/>
          </a:p>
          <a:p>
            <a:pPr marL="342900" lvl="1" indent="-342900">
              <a:spcBef>
                <a:spcPts val="0"/>
              </a:spcBef>
              <a:buClr>
                <a:schemeClr val="accent2"/>
              </a:buClr>
              <a:buSzPct val="70000"/>
              <a:buFont typeface="Font di sistema regolare"/>
              <a:buChar char="►"/>
            </a:pPr>
            <a:r>
              <a:rPr lang="uk-UA" sz="1200" dirty="0">
                <a:effectLst/>
                <a:latin typeface="Arial" panose="020B0604020202020204" pitchFamily="34" charset="0"/>
                <a:ea typeface="Calibri" panose="020F0502020204030204" pitchFamily="34" charset="0"/>
                <a:cs typeface="Times New Roman" panose="02020603050405020304" pitchFamily="18" charset="0"/>
              </a:rPr>
              <a:t>Яку б правову форму не мали санкції, передбачені національним законодавством на випадок порушень (чи то санкції адміністративного, цивільного або кримінального характеру), вони повинні бути достатньо стримувальними для того, щоб знеохочувати правопорушників, і встановлюватися </a:t>
            </a:r>
            <a:r>
              <a:rPr lang="uk-UA" sz="1200" dirty="0" err="1">
                <a:effectLst/>
                <a:latin typeface="Arial" panose="020B0604020202020204" pitchFamily="34" charset="0"/>
                <a:ea typeface="Calibri" panose="020F0502020204030204" pitchFamily="34" charset="0"/>
                <a:cs typeface="Times New Roman" panose="02020603050405020304" pitchFamily="18" charset="0"/>
              </a:rPr>
              <a:t>пропорційно</a:t>
            </a:r>
            <a:r>
              <a:rPr lang="uk-UA" sz="1200" dirty="0">
                <a:effectLst/>
                <a:latin typeface="Arial" panose="020B0604020202020204" pitchFamily="34" charset="0"/>
                <a:ea typeface="Calibri" panose="020F0502020204030204" pitchFamily="34" charset="0"/>
                <a:cs typeface="Times New Roman" panose="02020603050405020304" pitchFamily="18" charset="0"/>
              </a:rPr>
              <a:t> характеру і тяжкості правопорушення</a:t>
            </a:r>
            <a:endParaRPr lang="en-GB" altLang="en-US" sz="1000" dirty="0"/>
          </a:p>
          <a:p>
            <a:pPr lvl="1">
              <a:spcBef>
                <a:spcPts val="0"/>
              </a:spcBef>
              <a:buClr>
                <a:schemeClr val="accent2"/>
              </a:buClr>
              <a:buSzPct val="70000"/>
            </a:pPr>
            <a:r>
              <a:rPr lang="uk-UA" altLang="en-US" sz="1600" b="1" dirty="0"/>
              <a:t>Навчання</a:t>
            </a:r>
            <a:endParaRPr lang="en-GB" altLang="en-US" sz="1600" b="1" dirty="0"/>
          </a:p>
          <a:p>
            <a:pPr marL="342900" lvl="1" indent="-342900">
              <a:spcBef>
                <a:spcPts val="0"/>
              </a:spcBef>
              <a:buClr>
                <a:schemeClr val="accent2"/>
              </a:buClr>
              <a:buSzPct val="70000"/>
              <a:buFont typeface="Font di sistema regolare"/>
              <a:buChar char="►"/>
            </a:pPr>
            <a:r>
              <a:rPr lang="uk-UA" altLang="en-US" sz="1200" dirty="0">
                <a:latin typeface="Arial" panose="020B0604020202020204" pitchFamily="34" charset="0"/>
                <a:cs typeface="Times New Roman" panose="02020603050405020304" pitchFamily="18" charset="0"/>
              </a:rPr>
              <a:t>Д</a:t>
            </a:r>
            <a:r>
              <a:rPr lang="uk-UA" sz="1200" dirty="0">
                <a:effectLst/>
                <a:latin typeface="Arial" panose="020B0604020202020204" pitchFamily="34" charset="0"/>
                <a:ea typeface="Calibri" panose="020F0502020204030204" pitchFamily="34" charset="0"/>
                <a:cs typeface="Times New Roman" panose="02020603050405020304" pitchFamily="18" charset="0"/>
              </a:rPr>
              <a:t>ля того, щоб інтегровані системи інспекції праці працювали ефективно і </a:t>
            </a:r>
            <a:r>
              <a:rPr lang="uk-UA" sz="1200" dirty="0" err="1">
                <a:effectLst/>
                <a:latin typeface="Arial" panose="020B0604020202020204" pitchFamily="34" charset="0"/>
                <a:ea typeface="Calibri" panose="020F0502020204030204" pitchFamily="34" charset="0"/>
                <a:cs typeface="Times New Roman" panose="02020603050405020304" pitchFamily="18" charset="0"/>
              </a:rPr>
              <a:t>дієво</a:t>
            </a:r>
            <a:r>
              <a:rPr lang="uk-UA" sz="1200" dirty="0">
                <a:effectLst/>
                <a:latin typeface="Arial" panose="020B0604020202020204" pitchFamily="34" charset="0"/>
                <a:ea typeface="Calibri" panose="020F0502020204030204" pitchFamily="34" charset="0"/>
                <a:cs typeface="Times New Roman" panose="02020603050405020304" pitchFamily="18" charset="0"/>
              </a:rPr>
              <a:t>, інспектори повинні систематично і безперервно проходити навчання, що дозволить їм підтримувати високий рівень професійної компетентності, зокрема розуміння відносин між роботодавцями та працівниками, і бути готовими працювати у дедалі більш глобалізованому світі праці. Важливе значення має також навчання всіх зацікавлених сторін, особливо роботодавців, працівників або їхніх організацій, у різних формах і за різними системами. Воно може відігравати ключову роль у підвищенні рівня обізнаності, знань і компетенцій, необхідних для сприяння покращенню умов праці</a:t>
            </a:r>
            <a:endParaRPr lang="en-GB" altLang="en-US" sz="1000" dirty="0"/>
          </a:p>
        </p:txBody>
      </p:sp>
      <p:sp>
        <p:nvSpPr>
          <p:cNvPr id="4" name="Segnaposto contenuto 6">
            <a:extLst>
              <a:ext uri="{FF2B5EF4-FFF2-40B4-BE49-F238E27FC236}">
                <a16:creationId xmlns:a16="http://schemas.microsoft.com/office/drawing/2014/main" id="{CB11E900-5E72-E340-B049-C71CB9FB193D}"/>
              </a:ext>
            </a:extLst>
          </p:cNvPr>
          <p:cNvSpPr txBox="1">
            <a:spLocks/>
          </p:cNvSpPr>
          <p:nvPr/>
        </p:nvSpPr>
        <p:spPr>
          <a:xfrm>
            <a:off x="490537" y="1732438"/>
            <a:ext cx="5360400" cy="40921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altLang="en-US" sz="2200" dirty="0"/>
              <a:t>Інспекція праці</a:t>
            </a:r>
            <a:endParaRPr lang="it-IT" sz="2200" dirty="0"/>
          </a:p>
        </p:txBody>
      </p:sp>
      <p:sp>
        <p:nvSpPr>
          <p:cNvPr id="2" name="Segnaposto numero diapositiva 1">
            <a:extLst>
              <a:ext uri="{FF2B5EF4-FFF2-40B4-BE49-F238E27FC236}">
                <a16:creationId xmlns:a16="http://schemas.microsoft.com/office/drawing/2014/main" id="{0928355B-14A9-564E-A7B0-4095CB452A52}"/>
              </a:ext>
            </a:extLst>
          </p:cNvPr>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3275066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67C46A43-6536-2546-988B-900CD52F60D6}"/>
              </a:ext>
            </a:extLst>
          </p:cNvPr>
          <p:cNvSpPr>
            <a:spLocks noGrp="1"/>
          </p:cNvSpPr>
          <p:nvPr>
            <p:ph type="sldNum" sz="quarter" idx="12"/>
          </p:nvPr>
        </p:nvSpPr>
        <p:spPr/>
        <p:txBody>
          <a:bodyPr anchor="t">
            <a:normAutofit/>
          </a:bodyPr>
          <a:lstStyle/>
          <a:p>
            <a:pPr>
              <a:spcAft>
                <a:spcPts val="600"/>
              </a:spcAft>
            </a:pPr>
            <a:fld id="{856227C0-AD57-4F9B-BAE3-EEFB0D0EE427}" type="slidenum">
              <a:rPr lang="en-GB" smtClean="0"/>
              <a:pPr>
                <a:spcAft>
                  <a:spcPts val="600"/>
                </a:spcAft>
              </a:pPr>
              <a:t>22</a:t>
            </a:fld>
            <a:endParaRPr lang="en-GB"/>
          </a:p>
        </p:txBody>
      </p:sp>
      <p:grpSp>
        <p:nvGrpSpPr>
          <p:cNvPr id="9" name="Group 55">
            <a:extLst>
              <a:ext uri="{FF2B5EF4-FFF2-40B4-BE49-F238E27FC236}">
                <a16:creationId xmlns:a16="http://schemas.microsoft.com/office/drawing/2014/main" id="{821D8CB5-E09E-044E-9658-CEFF4213B377}"/>
              </a:ext>
            </a:extLst>
          </p:cNvPr>
          <p:cNvGrpSpPr/>
          <p:nvPr/>
        </p:nvGrpSpPr>
        <p:grpSpPr>
          <a:xfrm>
            <a:off x="2897188" y="-4259"/>
            <a:ext cx="9294813" cy="4835021"/>
            <a:chOff x="2897187" y="14287"/>
            <a:chExt cx="9280526" cy="4827589"/>
          </a:xfrm>
        </p:grpSpPr>
        <p:sp>
          <p:nvSpPr>
            <p:cNvPr id="11" name="Freeform 27">
              <a:extLst>
                <a:ext uri="{FF2B5EF4-FFF2-40B4-BE49-F238E27FC236}">
                  <a16:creationId xmlns:a16="http://schemas.microsoft.com/office/drawing/2014/main" id="{4C69B70B-83AC-E242-BB59-E48720319722}"/>
                </a:ext>
              </a:extLst>
            </p:cNvPr>
            <p:cNvSpPr>
              <a:spLocks/>
            </p:cNvSpPr>
            <p:nvPr/>
          </p:nvSpPr>
          <p:spPr bwMode="auto">
            <a:xfrm>
              <a:off x="9399588" y="3224213"/>
              <a:ext cx="920750" cy="1062038"/>
            </a:xfrm>
            <a:custGeom>
              <a:avLst/>
              <a:gdLst>
                <a:gd name="T0" fmla="*/ 0 w 2552"/>
                <a:gd name="T1" fmla="*/ 1473 h 2942"/>
                <a:gd name="T2" fmla="*/ 2552 w 2552"/>
                <a:gd name="T3" fmla="*/ 0 h 2942"/>
                <a:gd name="T4" fmla="*/ 2552 w 2552"/>
                <a:gd name="T5" fmla="*/ 2942 h 2942"/>
                <a:gd name="T6" fmla="*/ 0 w 2552"/>
                <a:gd name="T7" fmla="*/ 1473 h 2942"/>
              </a:gdLst>
              <a:ahLst/>
              <a:cxnLst>
                <a:cxn ang="0">
                  <a:pos x="T0" y="T1"/>
                </a:cxn>
                <a:cxn ang="0">
                  <a:pos x="T2" y="T3"/>
                </a:cxn>
                <a:cxn ang="0">
                  <a:pos x="T4" y="T5"/>
                </a:cxn>
                <a:cxn ang="0">
                  <a:pos x="T6" y="T7"/>
                </a:cxn>
              </a:cxnLst>
              <a:rect l="0" t="0" r="r" b="b"/>
              <a:pathLst>
                <a:path w="2552" h="2942">
                  <a:moveTo>
                    <a:pt x="0" y="1473"/>
                  </a:moveTo>
                  <a:lnTo>
                    <a:pt x="2552" y="0"/>
                  </a:lnTo>
                  <a:lnTo>
                    <a:pt x="2552" y="2942"/>
                  </a:lnTo>
                  <a:lnTo>
                    <a:pt x="0" y="14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5">
              <a:extLst>
                <a:ext uri="{FF2B5EF4-FFF2-40B4-BE49-F238E27FC236}">
                  <a16:creationId xmlns:a16="http://schemas.microsoft.com/office/drawing/2014/main" id="{F7E088BF-AC5E-D649-B7C2-EB51D631930D}"/>
                </a:ext>
              </a:extLst>
            </p:cNvPr>
            <p:cNvSpPr>
              <a:spLocks/>
            </p:cNvSpPr>
            <p:nvPr/>
          </p:nvSpPr>
          <p:spPr bwMode="auto">
            <a:xfrm>
              <a:off x="2897187" y="14287"/>
              <a:ext cx="9280524" cy="1074621"/>
            </a:xfrm>
            <a:custGeom>
              <a:avLst/>
              <a:gdLst>
                <a:gd name="T0" fmla="*/ 5160 w 25674"/>
                <a:gd name="T1" fmla="*/ 2976 h 2976"/>
                <a:gd name="T2" fmla="*/ 25674 w 25674"/>
                <a:gd name="T3" fmla="*/ 2976 h 2976"/>
                <a:gd name="T4" fmla="*/ 25674 w 25674"/>
                <a:gd name="T5" fmla="*/ 0 h 2976"/>
                <a:gd name="T6" fmla="*/ 0 w 25674"/>
                <a:gd name="T7" fmla="*/ 0 h 2976"/>
                <a:gd name="T8" fmla="*/ 0 w 25674"/>
                <a:gd name="T9" fmla="*/ 6 h 2976"/>
                <a:gd name="T10" fmla="*/ 5160 w 25674"/>
                <a:gd name="T11" fmla="*/ 2976 h 2976"/>
              </a:gdLst>
              <a:ahLst/>
              <a:cxnLst>
                <a:cxn ang="0">
                  <a:pos x="T0" y="T1"/>
                </a:cxn>
                <a:cxn ang="0">
                  <a:pos x="T2" y="T3"/>
                </a:cxn>
                <a:cxn ang="0">
                  <a:pos x="T4" y="T5"/>
                </a:cxn>
                <a:cxn ang="0">
                  <a:pos x="T6" y="T7"/>
                </a:cxn>
                <a:cxn ang="0">
                  <a:pos x="T8" y="T9"/>
                </a:cxn>
                <a:cxn ang="0">
                  <a:pos x="T10" y="T11"/>
                </a:cxn>
              </a:cxnLst>
              <a:rect l="0" t="0" r="r" b="b"/>
              <a:pathLst>
                <a:path w="25674" h="2976">
                  <a:moveTo>
                    <a:pt x="5160" y="2976"/>
                  </a:moveTo>
                  <a:lnTo>
                    <a:pt x="25674" y="2976"/>
                  </a:lnTo>
                  <a:lnTo>
                    <a:pt x="25674" y="0"/>
                  </a:lnTo>
                  <a:lnTo>
                    <a:pt x="0" y="0"/>
                  </a:lnTo>
                  <a:lnTo>
                    <a:pt x="0" y="6"/>
                  </a:lnTo>
                  <a:lnTo>
                    <a:pt x="5160" y="2976"/>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6">
              <a:extLst>
                <a:ext uri="{FF2B5EF4-FFF2-40B4-BE49-F238E27FC236}">
                  <a16:creationId xmlns:a16="http://schemas.microsoft.com/office/drawing/2014/main" id="{3AE86331-F5A3-A346-B80D-0365189B5087}"/>
                </a:ext>
              </a:extLst>
            </p:cNvPr>
            <p:cNvSpPr>
              <a:spLocks/>
            </p:cNvSpPr>
            <p:nvPr/>
          </p:nvSpPr>
          <p:spPr bwMode="auto">
            <a:xfrm>
              <a:off x="7534275" y="1090613"/>
              <a:ext cx="928688"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a:extLst>
                <a:ext uri="{FF2B5EF4-FFF2-40B4-BE49-F238E27FC236}">
                  <a16:creationId xmlns:a16="http://schemas.microsoft.com/office/drawing/2014/main" id="{1E3E1DB3-EE63-5B40-9DEB-DD336B119586}"/>
                </a:ext>
              </a:extLst>
            </p:cNvPr>
            <p:cNvSpPr>
              <a:spLocks/>
            </p:cNvSpPr>
            <p:nvPr/>
          </p:nvSpPr>
          <p:spPr bwMode="auto">
            <a:xfrm>
              <a:off x="6605588" y="20638"/>
              <a:ext cx="1857375" cy="2141538"/>
            </a:xfrm>
            <a:custGeom>
              <a:avLst/>
              <a:gdLst>
                <a:gd name="T0" fmla="*/ 5143 w 5143"/>
                <a:gd name="T1" fmla="*/ 2969 h 5938"/>
                <a:gd name="T2" fmla="*/ 0 w 5143"/>
                <a:gd name="T3" fmla="*/ 0 h 5938"/>
                <a:gd name="T4" fmla="*/ 0 w 5143"/>
                <a:gd name="T5" fmla="*/ 5938 h 5938"/>
                <a:gd name="T6" fmla="*/ 5143 w 5143"/>
                <a:gd name="T7" fmla="*/ 2969 h 5938"/>
              </a:gdLst>
              <a:ahLst/>
              <a:cxnLst>
                <a:cxn ang="0">
                  <a:pos x="T0" y="T1"/>
                </a:cxn>
                <a:cxn ang="0">
                  <a:pos x="T2" y="T3"/>
                </a:cxn>
                <a:cxn ang="0">
                  <a:pos x="T4" y="T5"/>
                </a:cxn>
                <a:cxn ang="0">
                  <a:pos x="T6" y="T7"/>
                </a:cxn>
              </a:cxnLst>
              <a:rect l="0" t="0" r="r" b="b"/>
              <a:pathLst>
                <a:path w="5143" h="5938">
                  <a:moveTo>
                    <a:pt x="5143" y="2969"/>
                  </a:moveTo>
                  <a:lnTo>
                    <a:pt x="0" y="0"/>
                  </a:lnTo>
                  <a:lnTo>
                    <a:pt x="0" y="5938"/>
                  </a:lnTo>
                  <a:lnTo>
                    <a:pt x="5143"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a:extLst>
                <a:ext uri="{FF2B5EF4-FFF2-40B4-BE49-F238E27FC236}">
                  <a16:creationId xmlns:a16="http://schemas.microsoft.com/office/drawing/2014/main" id="{A97ACF36-D94C-4649-94A0-3C000A21212B}"/>
                </a:ext>
              </a:extLst>
            </p:cNvPr>
            <p:cNvSpPr>
              <a:spLocks/>
            </p:cNvSpPr>
            <p:nvPr/>
          </p:nvSpPr>
          <p:spPr bwMode="auto">
            <a:xfrm>
              <a:off x="7534275" y="1625600"/>
              <a:ext cx="928688" cy="1071563"/>
            </a:xfrm>
            <a:custGeom>
              <a:avLst/>
              <a:gdLst>
                <a:gd name="T0" fmla="*/ 2571 w 2571"/>
                <a:gd name="T1" fmla="*/ 1484 h 2969"/>
                <a:gd name="T2" fmla="*/ 0 w 2571"/>
                <a:gd name="T3" fmla="*/ 0 h 2969"/>
                <a:gd name="T4" fmla="*/ 0 w 2571"/>
                <a:gd name="T5" fmla="*/ 2969 h 2969"/>
                <a:gd name="T6" fmla="*/ 2571 w 2571"/>
                <a:gd name="T7" fmla="*/ 1484 h 2969"/>
              </a:gdLst>
              <a:ahLst/>
              <a:cxnLst>
                <a:cxn ang="0">
                  <a:pos x="T0" y="T1"/>
                </a:cxn>
                <a:cxn ang="0">
                  <a:pos x="T2" y="T3"/>
                </a:cxn>
                <a:cxn ang="0">
                  <a:pos x="T4" y="T5"/>
                </a:cxn>
                <a:cxn ang="0">
                  <a:pos x="T6" y="T7"/>
                </a:cxn>
              </a:cxnLst>
              <a:rect l="0" t="0" r="r" b="b"/>
              <a:pathLst>
                <a:path w="2571" h="2969">
                  <a:moveTo>
                    <a:pt x="2571" y="1484"/>
                  </a:moveTo>
                  <a:lnTo>
                    <a:pt x="0" y="0"/>
                  </a:lnTo>
                  <a:lnTo>
                    <a:pt x="0" y="2969"/>
                  </a:lnTo>
                  <a:lnTo>
                    <a:pt x="2571" y="1484"/>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a:extLst>
                <a:ext uri="{FF2B5EF4-FFF2-40B4-BE49-F238E27FC236}">
                  <a16:creationId xmlns:a16="http://schemas.microsoft.com/office/drawing/2014/main" id="{239369DE-C4DA-EE41-868B-AA781E6923BF}"/>
                </a:ext>
              </a:extLst>
            </p:cNvPr>
            <p:cNvSpPr>
              <a:spLocks/>
            </p:cNvSpPr>
            <p:nvPr/>
          </p:nvSpPr>
          <p:spPr bwMode="auto">
            <a:xfrm>
              <a:off x="6605588"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a:extLst>
                <a:ext uri="{FF2B5EF4-FFF2-40B4-BE49-F238E27FC236}">
                  <a16:creationId xmlns:a16="http://schemas.microsoft.com/office/drawing/2014/main" id="{34EFEA22-69AB-A94E-9A9A-99798FD5A01D}"/>
                </a:ext>
              </a:extLst>
            </p:cNvPr>
            <p:cNvSpPr>
              <a:spLocks/>
            </p:cNvSpPr>
            <p:nvPr/>
          </p:nvSpPr>
          <p:spPr bwMode="auto">
            <a:xfrm>
              <a:off x="4749800" y="20638"/>
              <a:ext cx="1855788" cy="1600200"/>
            </a:xfrm>
            <a:custGeom>
              <a:avLst/>
              <a:gdLst>
                <a:gd name="T0" fmla="*/ 5142 w 5142"/>
                <a:gd name="T1" fmla="*/ 2969 h 4437"/>
                <a:gd name="T2" fmla="*/ 0 w 5142"/>
                <a:gd name="T3" fmla="*/ 0 h 4437"/>
                <a:gd name="T4" fmla="*/ 0 w 5142"/>
                <a:gd name="T5" fmla="*/ 2942 h 4437"/>
                <a:gd name="T6" fmla="*/ 2598 w 5142"/>
                <a:gd name="T7" fmla="*/ 4437 h 4437"/>
                <a:gd name="T8" fmla="*/ 5142 w 5142"/>
                <a:gd name="T9" fmla="*/ 2969 h 4437"/>
              </a:gdLst>
              <a:ahLst/>
              <a:cxnLst>
                <a:cxn ang="0">
                  <a:pos x="T0" y="T1"/>
                </a:cxn>
                <a:cxn ang="0">
                  <a:pos x="T2" y="T3"/>
                </a:cxn>
                <a:cxn ang="0">
                  <a:pos x="T4" y="T5"/>
                </a:cxn>
                <a:cxn ang="0">
                  <a:pos x="T6" y="T7"/>
                </a:cxn>
                <a:cxn ang="0">
                  <a:pos x="T8" y="T9"/>
                </a:cxn>
              </a:cxnLst>
              <a:rect l="0" t="0" r="r" b="b"/>
              <a:pathLst>
                <a:path w="5142" h="4437">
                  <a:moveTo>
                    <a:pt x="5142" y="2969"/>
                  </a:moveTo>
                  <a:lnTo>
                    <a:pt x="0" y="0"/>
                  </a:lnTo>
                  <a:lnTo>
                    <a:pt x="0" y="2942"/>
                  </a:lnTo>
                  <a:lnTo>
                    <a:pt x="2598" y="4437"/>
                  </a:lnTo>
                  <a:lnTo>
                    <a:pt x="5142"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a:extLst>
                <a:ext uri="{FF2B5EF4-FFF2-40B4-BE49-F238E27FC236}">
                  <a16:creationId xmlns:a16="http://schemas.microsoft.com/office/drawing/2014/main" id="{E5EEC020-72D6-B445-89AE-724B5DC0946F}"/>
                </a:ext>
              </a:extLst>
            </p:cNvPr>
            <p:cNvSpPr>
              <a:spLocks/>
            </p:cNvSpPr>
            <p:nvPr/>
          </p:nvSpPr>
          <p:spPr bwMode="auto">
            <a:xfrm>
              <a:off x="8462963" y="20638"/>
              <a:ext cx="1857375"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a:extLst>
                <a:ext uri="{FF2B5EF4-FFF2-40B4-BE49-F238E27FC236}">
                  <a16:creationId xmlns:a16="http://schemas.microsoft.com/office/drawing/2014/main" id="{FEB1FC50-528C-6647-A979-7C928B2EA4F0}"/>
                </a:ext>
              </a:extLst>
            </p:cNvPr>
            <p:cNvSpPr>
              <a:spLocks/>
            </p:cNvSpPr>
            <p:nvPr/>
          </p:nvSpPr>
          <p:spPr bwMode="auto">
            <a:xfrm>
              <a:off x="9390063" y="1624013"/>
              <a:ext cx="928688" cy="1071563"/>
            </a:xfrm>
            <a:custGeom>
              <a:avLst/>
              <a:gdLst>
                <a:gd name="T0" fmla="*/ 0 w 2571"/>
                <a:gd name="T1" fmla="*/ 2969 h 2969"/>
                <a:gd name="T2" fmla="*/ 2571 w 2571"/>
                <a:gd name="T3" fmla="*/ 1484 h 2969"/>
                <a:gd name="T4" fmla="*/ 0 w 2571"/>
                <a:gd name="T5" fmla="*/ 0 h 2969"/>
                <a:gd name="T6" fmla="*/ 0 w 2571"/>
                <a:gd name="T7" fmla="*/ 2969 h 2969"/>
              </a:gdLst>
              <a:ahLst/>
              <a:cxnLst>
                <a:cxn ang="0">
                  <a:pos x="T0" y="T1"/>
                </a:cxn>
                <a:cxn ang="0">
                  <a:pos x="T2" y="T3"/>
                </a:cxn>
                <a:cxn ang="0">
                  <a:pos x="T4" y="T5"/>
                </a:cxn>
                <a:cxn ang="0">
                  <a:pos x="T6" y="T7"/>
                </a:cxn>
              </a:cxnLst>
              <a:rect l="0" t="0" r="r" b="b"/>
              <a:pathLst>
                <a:path w="2571" h="2969">
                  <a:moveTo>
                    <a:pt x="0" y="2969"/>
                  </a:moveTo>
                  <a:lnTo>
                    <a:pt x="2571"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3">
              <a:extLst>
                <a:ext uri="{FF2B5EF4-FFF2-40B4-BE49-F238E27FC236}">
                  <a16:creationId xmlns:a16="http://schemas.microsoft.com/office/drawing/2014/main" id="{CAFE086B-FD54-9748-8DBE-D248FE09CA03}"/>
                </a:ext>
              </a:extLst>
            </p:cNvPr>
            <p:cNvSpPr>
              <a:spLocks/>
            </p:cNvSpPr>
            <p:nvPr/>
          </p:nvSpPr>
          <p:spPr bwMode="auto">
            <a:xfrm>
              <a:off x="8462963" y="2162175"/>
              <a:ext cx="928688" cy="1069975"/>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BE4352E8-9011-7F47-8102-FDDD915F75DD}"/>
                </a:ext>
              </a:extLst>
            </p:cNvPr>
            <p:cNvSpPr>
              <a:spLocks/>
            </p:cNvSpPr>
            <p:nvPr/>
          </p:nvSpPr>
          <p:spPr bwMode="auto">
            <a:xfrm>
              <a:off x="8462963" y="1090613"/>
              <a:ext cx="928688" cy="1071563"/>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a:extLst>
                <a:ext uri="{FF2B5EF4-FFF2-40B4-BE49-F238E27FC236}">
                  <a16:creationId xmlns:a16="http://schemas.microsoft.com/office/drawing/2014/main" id="{63A782DA-AE28-8C49-A566-88F5A3CFAFEE}"/>
                </a:ext>
              </a:extLst>
            </p:cNvPr>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a:extLst>
                <a:ext uri="{FF2B5EF4-FFF2-40B4-BE49-F238E27FC236}">
                  <a16:creationId xmlns:a16="http://schemas.microsoft.com/office/drawing/2014/main" id="{F4BF9D73-8DAC-8040-9E2A-00E5C19D64AE}"/>
                </a:ext>
              </a:extLst>
            </p:cNvPr>
            <p:cNvSpPr>
              <a:spLocks/>
            </p:cNvSpPr>
            <p:nvPr/>
          </p:nvSpPr>
          <p:spPr bwMode="auto">
            <a:xfrm>
              <a:off x="5686425" y="1090613"/>
              <a:ext cx="920750" cy="1058863"/>
            </a:xfrm>
            <a:custGeom>
              <a:avLst/>
              <a:gdLst>
                <a:gd name="T0" fmla="*/ 2547 w 2547"/>
                <a:gd name="T1" fmla="*/ 2937 h 2937"/>
                <a:gd name="T2" fmla="*/ 2547 w 2547"/>
                <a:gd name="T3" fmla="*/ 0 h 2937"/>
                <a:gd name="T4" fmla="*/ 0 w 2547"/>
                <a:gd name="T5" fmla="*/ 1471 h 2937"/>
                <a:gd name="T6" fmla="*/ 2547 w 2547"/>
                <a:gd name="T7" fmla="*/ 2937 h 2937"/>
              </a:gdLst>
              <a:ahLst/>
              <a:cxnLst>
                <a:cxn ang="0">
                  <a:pos x="T0" y="T1"/>
                </a:cxn>
                <a:cxn ang="0">
                  <a:pos x="T2" y="T3"/>
                </a:cxn>
                <a:cxn ang="0">
                  <a:pos x="T4" y="T5"/>
                </a:cxn>
                <a:cxn ang="0">
                  <a:pos x="T6" y="T7"/>
                </a:cxn>
              </a:cxnLst>
              <a:rect l="0" t="0" r="r" b="b"/>
              <a:pathLst>
                <a:path w="2547" h="2937">
                  <a:moveTo>
                    <a:pt x="2547" y="2937"/>
                  </a:moveTo>
                  <a:lnTo>
                    <a:pt x="2547" y="0"/>
                  </a:lnTo>
                  <a:lnTo>
                    <a:pt x="0" y="1471"/>
                  </a:lnTo>
                  <a:lnTo>
                    <a:pt x="2547" y="29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7">
              <a:extLst>
                <a:ext uri="{FF2B5EF4-FFF2-40B4-BE49-F238E27FC236}">
                  <a16:creationId xmlns:a16="http://schemas.microsoft.com/office/drawing/2014/main" id="{54DFD370-3F07-5546-A367-4490CBAF6EE8}"/>
                </a:ext>
              </a:extLst>
            </p:cNvPr>
            <p:cNvSpPr>
              <a:spLocks/>
            </p:cNvSpPr>
            <p:nvPr/>
          </p:nvSpPr>
          <p:spPr bwMode="auto">
            <a:xfrm>
              <a:off x="8462963" y="1624013"/>
              <a:ext cx="928688" cy="1071563"/>
            </a:xfrm>
            <a:custGeom>
              <a:avLst/>
              <a:gdLst>
                <a:gd name="T0" fmla="*/ 0 w 2571"/>
                <a:gd name="T1" fmla="*/ 1484 h 2969"/>
                <a:gd name="T2" fmla="*/ 2571 w 2571"/>
                <a:gd name="T3" fmla="*/ 2969 h 2969"/>
                <a:gd name="T4" fmla="*/ 2571 w 2571"/>
                <a:gd name="T5" fmla="*/ 0 h 2969"/>
                <a:gd name="T6" fmla="*/ 0 w 2571"/>
                <a:gd name="T7" fmla="*/ 1484 h 2969"/>
              </a:gdLst>
              <a:ahLst/>
              <a:cxnLst>
                <a:cxn ang="0">
                  <a:pos x="T0" y="T1"/>
                </a:cxn>
                <a:cxn ang="0">
                  <a:pos x="T2" y="T3"/>
                </a:cxn>
                <a:cxn ang="0">
                  <a:pos x="T4" y="T5"/>
                </a:cxn>
                <a:cxn ang="0">
                  <a:pos x="T6" y="T7"/>
                </a:cxn>
              </a:cxnLst>
              <a:rect l="0" t="0" r="r" b="b"/>
              <a:pathLst>
                <a:path w="2571" h="2969">
                  <a:moveTo>
                    <a:pt x="0" y="1484"/>
                  </a:moveTo>
                  <a:lnTo>
                    <a:pt x="2571" y="2969"/>
                  </a:lnTo>
                  <a:lnTo>
                    <a:pt x="2571"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a:extLst>
                <a:ext uri="{FF2B5EF4-FFF2-40B4-BE49-F238E27FC236}">
                  <a16:creationId xmlns:a16="http://schemas.microsoft.com/office/drawing/2014/main" id="{394C31D8-3669-384F-A974-995BA3E65A47}"/>
                </a:ext>
              </a:extLst>
            </p:cNvPr>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a:extLst>
                <a:ext uri="{FF2B5EF4-FFF2-40B4-BE49-F238E27FC236}">
                  <a16:creationId xmlns:a16="http://schemas.microsoft.com/office/drawing/2014/main" id="{AFC70EB2-8F51-B346-8171-C83405EB0C01}"/>
                </a:ext>
              </a:extLst>
            </p:cNvPr>
            <p:cNvSpPr>
              <a:spLocks/>
            </p:cNvSpPr>
            <p:nvPr/>
          </p:nvSpPr>
          <p:spPr bwMode="auto">
            <a:xfrm>
              <a:off x="9393238" y="2162175"/>
              <a:ext cx="927100" cy="1069975"/>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a:extLst>
                <a:ext uri="{FF2B5EF4-FFF2-40B4-BE49-F238E27FC236}">
                  <a16:creationId xmlns:a16="http://schemas.microsoft.com/office/drawing/2014/main" id="{B0F794E1-AA9D-9F41-A244-2AE295FF2C0F}"/>
                </a:ext>
              </a:extLst>
            </p:cNvPr>
            <p:cNvSpPr>
              <a:spLocks/>
            </p:cNvSpPr>
            <p:nvPr/>
          </p:nvSpPr>
          <p:spPr bwMode="auto">
            <a:xfrm>
              <a:off x="10323513" y="37703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9">
              <a:extLst>
                <a:ext uri="{FF2B5EF4-FFF2-40B4-BE49-F238E27FC236}">
                  <a16:creationId xmlns:a16="http://schemas.microsoft.com/office/drawing/2014/main" id="{948AF958-DAC0-3546-8AA7-CAC8DB361117}"/>
                </a:ext>
              </a:extLst>
            </p:cNvPr>
            <p:cNvSpPr>
              <a:spLocks/>
            </p:cNvSpPr>
            <p:nvPr/>
          </p:nvSpPr>
          <p:spPr bwMode="auto">
            <a:xfrm>
              <a:off x="10321925" y="20638"/>
              <a:ext cx="1855788"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30">
              <a:extLst>
                <a:ext uri="{FF2B5EF4-FFF2-40B4-BE49-F238E27FC236}">
                  <a16:creationId xmlns:a16="http://schemas.microsoft.com/office/drawing/2014/main" id="{23472998-1F2E-6646-A1D8-D76087F30592}"/>
                </a:ext>
              </a:extLst>
            </p:cNvPr>
            <p:cNvSpPr>
              <a:spLocks/>
            </p:cNvSpPr>
            <p:nvPr/>
          </p:nvSpPr>
          <p:spPr bwMode="auto">
            <a:xfrm>
              <a:off x="11249025" y="1624013"/>
              <a:ext cx="928688" cy="1071563"/>
            </a:xfrm>
            <a:custGeom>
              <a:avLst/>
              <a:gdLst>
                <a:gd name="T0" fmla="*/ 0 w 2572"/>
                <a:gd name="T1" fmla="*/ 2969 h 2969"/>
                <a:gd name="T2" fmla="*/ 2572 w 2572"/>
                <a:gd name="T3" fmla="*/ 1484 h 2969"/>
                <a:gd name="T4" fmla="*/ 0 w 2572"/>
                <a:gd name="T5" fmla="*/ 0 h 2969"/>
                <a:gd name="T6" fmla="*/ 0 w 2572"/>
                <a:gd name="T7" fmla="*/ 2969 h 2969"/>
              </a:gdLst>
              <a:ahLst/>
              <a:cxnLst>
                <a:cxn ang="0">
                  <a:pos x="T0" y="T1"/>
                </a:cxn>
                <a:cxn ang="0">
                  <a:pos x="T2" y="T3"/>
                </a:cxn>
                <a:cxn ang="0">
                  <a:pos x="T4" y="T5"/>
                </a:cxn>
                <a:cxn ang="0">
                  <a:pos x="T6" y="T7"/>
                </a:cxn>
              </a:cxnLst>
              <a:rect l="0" t="0" r="r" b="b"/>
              <a:pathLst>
                <a:path w="2572" h="2969">
                  <a:moveTo>
                    <a:pt x="0" y="2969"/>
                  </a:moveTo>
                  <a:lnTo>
                    <a:pt x="2572"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1">
              <a:extLst>
                <a:ext uri="{FF2B5EF4-FFF2-40B4-BE49-F238E27FC236}">
                  <a16:creationId xmlns:a16="http://schemas.microsoft.com/office/drawing/2014/main" id="{9E63DCF1-D232-714A-AAF3-F177CE77A62A}"/>
                </a:ext>
              </a:extLst>
            </p:cNvPr>
            <p:cNvSpPr>
              <a:spLocks/>
            </p:cNvSpPr>
            <p:nvPr/>
          </p:nvSpPr>
          <p:spPr bwMode="auto">
            <a:xfrm>
              <a:off x="10321925" y="2162175"/>
              <a:ext cx="928688" cy="1069975"/>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2">
              <a:extLst>
                <a:ext uri="{FF2B5EF4-FFF2-40B4-BE49-F238E27FC236}">
                  <a16:creationId xmlns:a16="http://schemas.microsoft.com/office/drawing/2014/main" id="{2FE3AC00-8903-0C44-A148-47F8BD2A5559}"/>
                </a:ext>
              </a:extLst>
            </p:cNvPr>
            <p:cNvSpPr>
              <a:spLocks/>
            </p:cNvSpPr>
            <p:nvPr/>
          </p:nvSpPr>
          <p:spPr bwMode="auto">
            <a:xfrm>
              <a:off x="10321925"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3">
              <a:extLst>
                <a:ext uri="{FF2B5EF4-FFF2-40B4-BE49-F238E27FC236}">
                  <a16:creationId xmlns:a16="http://schemas.microsoft.com/office/drawing/2014/main" id="{C1A466B0-083E-4145-ADE4-0AA1B4D17F8C}"/>
                </a:ext>
              </a:extLst>
            </p:cNvPr>
            <p:cNvSpPr>
              <a:spLocks/>
            </p:cNvSpPr>
            <p:nvPr/>
          </p:nvSpPr>
          <p:spPr bwMode="auto">
            <a:xfrm>
              <a:off x="11249025" y="1090613"/>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4">
              <a:extLst>
                <a:ext uri="{FF2B5EF4-FFF2-40B4-BE49-F238E27FC236}">
                  <a16:creationId xmlns:a16="http://schemas.microsoft.com/office/drawing/2014/main" id="{B9AD58F6-BE6D-3042-8FBD-B1BAF578488E}"/>
                </a:ext>
              </a:extLst>
            </p:cNvPr>
            <p:cNvSpPr>
              <a:spLocks/>
            </p:cNvSpPr>
            <p:nvPr/>
          </p:nvSpPr>
          <p:spPr bwMode="auto">
            <a:xfrm>
              <a:off x="11249025" y="2162175"/>
              <a:ext cx="928688" cy="1069975"/>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5">
              <a:extLst>
                <a:ext uri="{FF2B5EF4-FFF2-40B4-BE49-F238E27FC236}">
                  <a16:creationId xmlns:a16="http://schemas.microsoft.com/office/drawing/2014/main" id="{F0882E71-07F5-8D42-9FA1-44C2B0BD6247}"/>
                </a:ext>
              </a:extLst>
            </p:cNvPr>
            <p:cNvSpPr>
              <a:spLocks/>
            </p:cNvSpPr>
            <p:nvPr/>
          </p:nvSpPr>
          <p:spPr bwMode="auto">
            <a:xfrm>
              <a:off x="10321925" y="16240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6">
              <a:extLst>
                <a:ext uri="{FF2B5EF4-FFF2-40B4-BE49-F238E27FC236}">
                  <a16:creationId xmlns:a16="http://schemas.microsoft.com/office/drawing/2014/main" id="{AF98CE4B-2FAB-5D4F-95A6-83E1B661D98A}"/>
                </a:ext>
              </a:extLst>
            </p:cNvPr>
            <p:cNvSpPr>
              <a:spLocks/>
            </p:cNvSpPr>
            <p:nvPr/>
          </p:nvSpPr>
          <p:spPr bwMode="auto">
            <a:xfrm>
              <a:off x="11249025" y="3238500"/>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7">
              <a:extLst>
                <a:ext uri="{FF2B5EF4-FFF2-40B4-BE49-F238E27FC236}">
                  <a16:creationId xmlns:a16="http://schemas.microsoft.com/office/drawing/2014/main" id="{4F53831C-78ED-FE45-BDBE-C19C388B1337}"/>
                </a:ext>
              </a:extLst>
            </p:cNvPr>
            <p:cNvSpPr>
              <a:spLocks/>
            </p:cNvSpPr>
            <p:nvPr/>
          </p:nvSpPr>
          <p:spPr bwMode="auto">
            <a:xfrm>
              <a:off x="10321925" y="2152650"/>
              <a:ext cx="1855788" cy="2143125"/>
            </a:xfrm>
            <a:custGeom>
              <a:avLst/>
              <a:gdLst>
                <a:gd name="T0" fmla="*/ 0 w 5143"/>
                <a:gd name="T1" fmla="*/ 0 h 5938"/>
                <a:gd name="T2" fmla="*/ 5143 w 5143"/>
                <a:gd name="T3" fmla="*/ 2969 h 5938"/>
                <a:gd name="T4" fmla="*/ 0 w 5143"/>
                <a:gd name="T5" fmla="*/ 5938 h 5938"/>
                <a:gd name="T6" fmla="*/ 0 w 5143"/>
                <a:gd name="T7" fmla="*/ 0 h 5938"/>
              </a:gdLst>
              <a:ahLst/>
              <a:cxnLst>
                <a:cxn ang="0">
                  <a:pos x="T0" y="T1"/>
                </a:cxn>
                <a:cxn ang="0">
                  <a:pos x="T2" y="T3"/>
                </a:cxn>
                <a:cxn ang="0">
                  <a:pos x="T4" y="T5"/>
                </a:cxn>
                <a:cxn ang="0">
                  <a:pos x="T6" y="T7"/>
                </a:cxn>
              </a:cxnLst>
              <a:rect l="0" t="0" r="r" b="b"/>
              <a:pathLst>
                <a:path w="5143" h="5938">
                  <a:moveTo>
                    <a:pt x="0" y="0"/>
                  </a:moveTo>
                  <a:lnTo>
                    <a:pt x="5143" y="2969"/>
                  </a:lnTo>
                  <a:lnTo>
                    <a:pt x="0" y="5938"/>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8">
              <a:extLst>
                <a:ext uri="{FF2B5EF4-FFF2-40B4-BE49-F238E27FC236}">
                  <a16:creationId xmlns:a16="http://schemas.microsoft.com/office/drawing/2014/main" id="{C587F1CB-D885-734B-BC6F-6128F6A652D1}"/>
                </a:ext>
              </a:extLst>
            </p:cNvPr>
            <p:cNvSpPr>
              <a:spLocks/>
            </p:cNvSpPr>
            <p:nvPr/>
          </p:nvSpPr>
          <p:spPr bwMode="auto">
            <a:xfrm>
              <a:off x="11249025" y="3762375"/>
              <a:ext cx="928688" cy="1071563"/>
            </a:xfrm>
            <a:custGeom>
              <a:avLst/>
              <a:gdLst>
                <a:gd name="T0" fmla="*/ 0 w 2572"/>
                <a:gd name="T1" fmla="*/ 0 h 2969"/>
                <a:gd name="T2" fmla="*/ 2572 w 2572"/>
                <a:gd name="T3" fmla="*/ 1485 h 2969"/>
                <a:gd name="T4" fmla="*/ 0 w 2572"/>
                <a:gd name="T5" fmla="*/ 2969 h 2969"/>
                <a:gd name="T6" fmla="*/ 0 w 2572"/>
                <a:gd name="T7" fmla="*/ 0 h 2969"/>
              </a:gdLst>
              <a:ahLst/>
              <a:cxnLst>
                <a:cxn ang="0">
                  <a:pos x="T0" y="T1"/>
                </a:cxn>
                <a:cxn ang="0">
                  <a:pos x="T2" y="T3"/>
                </a:cxn>
                <a:cxn ang="0">
                  <a:pos x="T4" y="T5"/>
                </a:cxn>
                <a:cxn ang="0">
                  <a:pos x="T6" y="T7"/>
                </a:cxn>
              </a:cxnLst>
              <a:rect l="0" t="0" r="r" b="b"/>
              <a:pathLst>
                <a:path w="2572" h="2969">
                  <a:moveTo>
                    <a:pt x="0" y="0"/>
                  </a:moveTo>
                  <a:lnTo>
                    <a:pt x="2572" y="1485"/>
                  </a:lnTo>
                  <a:lnTo>
                    <a:pt x="0" y="2969"/>
                  </a:lnTo>
                  <a:lnTo>
                    <a:pt x="0" y="0"/>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9">
              <a:extLst>
                <a:ext uri="{FF2B5EF4-FFF2-40B4-BE49-F238E27FC236}">
                  <a16:creationId xmlns:a16="http://schemas.microsoft.com/office/drawing/2014/main" id="{04D47C74-9432-5D42-BEC8-24C1E5EF640C}"/>
                </a:ext>
              </a:extLst>
            </p:cNvPr>
            <p:cNvSpPr>
              <a:spLocks/>
            </p:cNvSpPr>
            <p:nvPr/>
          </p:nvSpPr>
          <p:spPr bwMode="auto">
            <a:xfrm>
              <a:off x="10321925" y="2162175"/>
              <a:ext cx="928688" cy="1069975"/>
            </a:xfrm>
            <a:custGeom>
              <a:avLst/>
              <a:gdLst>
                <a:gd name="T0" fmla="*/ 2572 w 2572"/>
                <a:gd name="T1" fmla="*/ 1485 h 2969"/>
                <a:gd name="T2" fmla="*/ 0 w 2572"/>
                <a:gd name="T3" fmla="*/ 2969 h 2969"/>
                <a:gd name="T4" fmla="*/ 0 w 2572"/>
                <a:gd name="T5" fmla="*/ 0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2969"/>
                  </a:lnTo>
                  <a:lnTo>
                    <a:pt x="0" y="0"/>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0">
              <a:extLst>
                <a:ext uri="{FF2B5EF4-FFF2-40B4-BE49-F238E27FC236}">
                  <a16:creationId xmlns:a16="http://schemas.microsoft.com/office/drawing/2014/main" id="{06772787-436A-7445-9A98-EDB6C8C68115}"/>
                </a:ext>
              </a:extLst>
            </p:cNvPr>
            <p:cNvSpPr>
              <a:spLocks/>
            </p:cNvSpPr>
            <p:nvPr/>
          </p:nvSpPr>
          <p:spPr bwMode="auto">
            <a:xfrm>
              <a:off x="10321925" y="1616075"/>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1">
              <a:extLst>
                <a:ext uri="{FF2B5EF4-FFF2-40B4-BE49-F238E27FC236}">
                  <a16:creationId xmlns:a16="http://schemas.microsoft.com/office/drawing/2014/main" id="{680ABF5E-8D38-7F4D-AC21-B9ED932617A1}"/>
                </a:ext>
              </a:extLst>
            </p:cNvPr>
            <p:cNvSpPr>
              <a:spLocks/>
            </p:cNvSpPr>
            <p:nvPr/>
          </p:nvSpPr>
          <p:spPr bwMode="auto">
            <a:xfrm>
              <a:off x="11249025" y="3224213"/>
              <a:ext cx="928688" cy="1071563"/>
            </a:xfrm>
            <a:custGeom>
              <a:avLst/>
              <a:gdLst>
                <a:gd name="T0" fmla="*/ 0 w 2572"/>
                <a:gd name="T1" fmla="*/ 1484 h 2969"/>
                <a:gd name="T2" fmla="*/ 2572 w 2572"/>
                <a:gd name="T3" fmla="*/ 0 h 2969"/>
                <a:gd name="T4" fmla="*/ 2572 w 2572"/>
                <a:gd name="T5" fmla="*/ 2969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0"/>
                  </a:lnTo>
                  <a:lnTo>
                    <a:pt x="2572" y="2969"/>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2">
              <a:extLst>
                <a:ext uri="{FF2B5EF4-FFF2-40B4-BE49-F238E27FC236}">
                  <a16:creationId xmlns:a16="http://schemas.microsoft.com/office/drawing/2014/main" id="{153F2C28-77F2-C949-BA16-64ACC43EE20A}"/>
                </a:ext>
              </a:extLst>
            </p:cNvPr>
            <p:cNvSpPr>
              <a:spLocks/>
            </p:cNvSpPr>
            <p:nvPr/>
          </p:nvSpPr>
          <p:spPr bwMode="auto">
            <a:xfrm>
              <a:off x="11249025" y="2147888"/>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3">
              <a:extLst>
                <a:ext uri="{FF2B5EF4-FFF2-40B4-BE49-F238E27FC236}">
                  <a16:creationId xmlns:a16="http://schemas.microsoft.com/office/drawing/2014/main" id="{D0A6C7FF-2FF6-3849-A572-37861B2C7F5C}"/>
                </a:ext>
              </a:extLst>
            </p:cNvPr>
            <p:cNvSpPr>
              <a:spLocks/>
            </p:cNvSpPr>
            <p:nvPr/>
          </p:nvSpPr>
          <p:spPr bwMode="auto">
            <a:xfrm>
              <a:off x="9391650" y="2147888"/>
              <a:ext cx="928688" cy="1071563"/>
            </a:xfrm>
            <a:custGeom>
              <a:avLst/>
              <a:gdLst>
                <a:gd name="T0" fmla="*/ 0 w 2571"/>
                <a:gd name="T1" fmla="*/ 1485 h 2969"/>
                <a:gd name="T2" fmla="*/ 2571 w 2571"/>
                <a:gd name="T3" fmla="*/ 0 h 2969"/>
                <a:gd name="T4" fmla="*/ 2571 w 2571"/>
                <a:gd name="T5" fmla="*/ 2969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0"/>
                  </a:lnTo>
                  <a:lnTo>
                    <a:pt x="2571"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6">
              <a:extLst>
                <a:ext uri="{FF2B5EF4-FFF2-40B4-BE49-F238E27FC236}">
                  <a16:creationId xmlns:a16="http://schemas.microsoft.com/office/drawing/2014/main" id="{9125859F-2FCD-F140-951D-275A6D0BA015}"/>
                </a:ext>
              </a:extLst>
            </p:cNvPr>
            <p:cNvSpPr>
              <a:spLocks/>
            </p:cNvSpPr>
            <p:nvPr/>
          </p:nvSpPr>
          <p:spPr bwMode="auto">
            <a:xfrm>
              <a:off x="6616700" y="1625600"/>
              <a:ext cx="917575" cy="1057275"/>
            </a:xfrm>
            <a:custGeom>
              <a:avLst/>
              <a:gdLst>
                <a:gd name="T0" fmla="*/ 2542 w 2542"/>
                <a:gd name="T1" fmla="*/ 2930 h 2930"/>
                <a:gd name="T2" fmla="*/ 2542 w 2542"/>
                <a:gd name="T3" fmla="*/ 0 h 2930"/>
                <a:gd name="T4" fmla="*/ 0 w 2542"/>
                <a:gd name="T5" fmla="*/ 1467 h 2930"/>
                <a:gd name="T6" fmla="*/ 2542 w 2542"/>
                <a:gd name="T7" fmla="*/ 2930 h 2930"/>
              </a:gdLst>
              <a:ahLst/>
              <a:cxnLst>
                <a:cxn ang="0">
                  <a:pos x="T0" y="T1"/>
                </a:cxn>
                <a:cxn ang="0">
                  <a:pos x="T2" y="T3"/>
                </a:cxn>
                <a:cxn ang="0">
                  <a:pos x="T4" y="T5"/>
                </a:cxn>
                <a:cxn ang="0">
                  <a:pos x="T6" y="T7"/>
                </a:cxn>
              </a:cxnLst>
              <a:rect l="0" t="0" r="r" b="b"/>
              <a:pathLst>
                <a:path w="2542" h="2930">
                  <a:moveTo>
                    <a:pt x="2542" y="2930"/>
                  </a:moveTo>
                  <a:lnTo>
                    <a:pt x="2542" y="0"/>
                  </a:lnTo>
                  <a:lnTo>
                    <a:pt x="0" y="1467"/>
                  </a:lnTo>
                  <a:lnTo>
                    <a:pt x="2542" y="29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7">
              <a:extLst>
                <a:ext uri="{FF2B5EF4-FFF2-40B4-BE49-F238E27FC236}">
                  <a16:creationId xmlns:a16="http://schemas.microsoft.com/office/drawing/2014/main" id="{B53325F1-B9A6-6A4C-B59A-161A48548FBF}"/>
                </a:ext>
              </a:extLst>
            </p:cNvPr>
            <p:cNvSpPr>
              <a:spLocks/>
            </p:cNvSpPr>
            <p:nvPr/>
          </p:nvSpPr>
          <p:spPr bwMode="auto">
            <a:xfrm>
              <a:off x="7545388" y="2162175"/>
              <a:ext cx="917575" cy="1055688"/>
            </a:xfrm>
            <a:custGeom>
              <a:avLst/>
              <a:gdLst>
                <a:gd name="T0" fmla="*/ 2538 w 2538"/>
                <a:gd name="T1" fmla="*/ 2926 h 2926"/>
                <a:gd name="T2" fmla="*/ 2538 w 2538"/>
                <a:gd name="T3" fmla="*/ 0 h 2926"/>
                <a:gd name="T4" fmla="*/ 0 w 2538"/>
                <a:gd name="T5" fmla="*/ 1465 h 2926"/>
                <a:gd name="T6" fmla="*/ 2538 w 2538"/>
                <a:gd name="T7" fmla="*/ 2926 h 2926"/>
              </a:gdLst>
              <a:ahLst/>
              <a:cxnLst>
                <a:cxn ang="0">
                  <a:pos x="T0" y="T1"/>
                </a:cxn>
                <a:cxn ang="0">
                  <a:pos x="T2" y="T3"/>
                </a:cxn>
                <a:cxn ang="0">
                  <a:pos x="T4" y="T5"/>
                </a:cxn>
                <a:cxn ang="0">
                  <a:pos x="T6" y="T7"/>
                </a:cxn>
              </a:cxnLst>
              <a:rect l="0" t="0" r="r" b="b"/>
              <a:pathLst>
                <a:path w="2538" h="2926">
                  <a:moveTo>
                    <a:pt x="2538" y="2926"/>
                  </a:moveTo>
                  <a:lnTo>
                    <a:pt x="2538" y="0"/>
                  </a:lnTo>
                  <a:lnTo>
                    <a:pt x="0" y="1465"/>
                  </a:lnTo>
                  <a:lnTo>
                    <a:pt x="2538" y="29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22">
              <a:extLst>
                <a:ext uri="{FF2B5EF4-FFF2-40B4-BE49-F238E27FC236}">
                  <a16:creationId xmlns:a16="http://schemas.microsoft.com/office/drawing/2014/main" id="{3F918EAB-2DC2-6D49-84E2-0FB99638E11A}"/>
                </a:ext>
              </a:extLst>
            </p:cNvPr>
            <p:cNvSpPr>
              <a:spLocks/>
            </p:cNvSpPr>
            <p:nvPr/>
          </p:nvSpPr>
          <p:spPr bwMode="auto">
            <a:xfrm>
              <a:off x="8462964" y="2161640"/>
              <a:ext cx="1855788" cy="1602005"/>
            </a:xfrm>
            <a:custGeom>
              <a:avLst/>
              <a:gdLst>
                <a:gd name="T0" fmla="*/ 0 w 5143"/>
                <a:gd name="T1" fmla="*/ 0 h 4442"/>
                <a:gd name="T2" fmla="*/ 5143 w 5143"/>
                <a:gd name="T3" fmla="*/ 2969 h 4442"/>
                <a:gd name="T4" fmla="*/ 2591 w 5143"/>
                <a:gd name="T5" fmla="*/ 4442 h 4442"/>
                <a:gd name="T6" fmla="*/ 0 w 5143"/>
                <a:gd name="T7" fmla="*/ 2951 h 4442"/>
                <a:gd name="T8" fmla="*/ 0 w 5143"/>
                <a:gd name="T9" fmla="*/ 0 h 4442"/>
              </a:gdLst>
              <a:ahLst/>
              <a:cxnLst>
                <a:cxn ang="0">
                  <a:pos x="T0" y="T1"/>
                </a:cxn>
                <a:cxn ang="0">
                  <a:pos x="T2" y="T3"/>
                </a:cxn>
                <a:cxn ang="0">
                  <a:pos x="T4" y="T5"/>
                </a:cxn>
                <a:cxn ang="0">
                  <a:pos x="T6" y="T7"/>
                </a:cxn>
                <a:cxn ang="0">
                  <a:pos x="T8" y="T9"/>
                </a:cxn>
              </a:cxnLst>
              <a:rect l="0" t="0" r="r" b="b"/>
              <a:pathLst>
                <a:path w="5143" h="4442">
                  <a:moveTo>
                    <a:pt x="0" y="0"/>
                  </a:moveTo>
                  <a:lnTo>
                    <a:pt x="5143" y="2969"/>
                  </a:lnTo>
                  <a:lnTo>
                    <a:pt x="2591" y="4442"/>
                  </a:lnTo>
                  <a:lnTo>
                    <a:pt x="0" y="2951"/>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23">
              <a:extLst>
                <a:ext uri="{FF2B5EF4-FFF2-40B4-BE49-F238E27FC236}">
                  <a16:creationId xmlns:a16="http://schemas.microsoft.com/office/drawing/2014/main" id="{A17E6794-C432-6546-8BC4-C96CF59551F1}"/>
                </a:ext>
              </a:extLst>
            </p:cNvPr>
            <p:cNvSpPr>
              <a:spLocks/>
            </p:cNvSpPr>
            <p:nvPr/>
          </p:nvSpPr>
          <p:spPr bwMode="auto">
            <a:xfrm>
              <a:off x="8462963" y="2162175"/>
              <a:ext cx="928688" cy="1069975"/>
            </a:xfrm>
            <a:custGeom>
              <a:avLst/>
              <a:gdLst>
                <a:gd name="T0" fmla="*/ 2571 w 2571"/>
                <a:gd name="T1" fmla="*/ 1485 h 2969"/>
                <a:gd name="T2" fmla="*/ 0 w 2571"/>
                <a:gd name="T3" fmla="*/ 2969 h 2969"/>
                <a:gd name="T4" fmla="*/ 0 w 2571"/>
                <a:gd name="T5" fmla="*/ 0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2969"/>
                  </a:lnTo>
                  <a:lnTo>
                    <a:pt x="0" y="0"/>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1" name="Right Triangle 7">
            <a:extLst>
              <a:ext uri="{FF2B5EF4-FFF2-40B4-BE49-F238E27FC236}">
                <a16:creationId xmlns:a16="http://schemas.microsoft.com/office/drawing/2014/main" id="{092F29F6-04FE-C54D-BEAC-B9476E6FDD37}"/>
              </a:ext>
            </a:extLst>
          </p:cNvPr>
          <p:cNvSpPr/>
          <p:nvPr/>
        </p:nvSpPr>
        <p:spPr>
          <a:xfrm>
            <a:off x="-7948" y="1469985"/>
            <a:ext cx="9412777" cy="5371986"/>
          </a:xfrm>
          <a:prstGeom prst="rtTriangle">
            <a:avLst/>
          </a:prstGeom>
          <a:solidFill>
            <a:srgbClr val="EB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50" name="Title 1">
            <a:extLst>
              <a:ext uri="{FF2B5EF4-FFF2-40B4-BE49-F238E27FC236}">
                <a16:creationId xmlns:a16="http://schemas.microsoft.com/office/drawing/2014/main" id="{F78615F6-9E41-9843-9186-3668E98CC9EA}"/>
              </a:ext>
            </a:extLst>
          </p:cNvPr>
          <p:cNvSpPr txBox="1">
            <a:spLocks/>
          </p:cNvSpPr>
          <p:nvPr/>
        </p:nvSpPr>
        <p:spPr>
          <a:xfrm>
            <a:off x="1325304" y="4888465"/>
            <a:ext cx="790042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uk-UA" altLang="en-US" dirty="0"/>
              <a:t>ДЯКУЄМО ЗА УВАГУ</a:t>
            </a:r>
            <a:r>
              <a:rPr lang="en-US" altLang="en-US" dirty="0"/>
              <a:t>!</a:t>
            </a:r>
          </a:p>
        </p:txBody>
      </p:sp>
    </p:spTree>
    <p:extLst>
      <p:ext uri="{BB962C8B-B14F-4D97-AF65-F5344CB8AC3E}">
        <p14:creationId xmlns:p14="http://schemas.microsoft.com/office/powerpoint/2010/main" val="4102959768"/>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3" ma:contentTypeDescription="Create a new document." ma:contentTypeScope="" ma:versionID="24b8e75f8b9f498b9319491a85ae649b">
  <xsd:schema xmlns:xsd="http://www.w3.org/2001/XMLSchema" xmlns:xs="http://www.w3.org/2001/XMLSchema" xmlns:p="http://schemas.microsoft.com/office/2006/metadata/properties" xmlns:ns2="18f9ac08-cad0-4069-9cc9-ad6597f5f3a5" xmlns:ns3="8f68b5b3-e33a-4795-8620-9e287973ee67" targetNamespace="http://schemas.microsoft.com/office/2006/metadata/properties" ma:root="true" ma:fieldsID="62acb6b2ec90eda1090535215575f5e0" ns2:_="" ns3:_="">
    <xsd:import namespace="18f9ac08-cad0-4069-9cc9-ad6597f5f3a5"/>
    <xsd:import namespace="8f68b5b3-e33a-4795-8620-9e287973ee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BB6623-F29F-40AB-8234-31F55A02B30A}">
  <ds:schemaRefs>
    <ds:schemaRef ds:uri="http://schemas.microsoft.com/sharepoint/v3/contenttype/forms"/>
  </ds:schemaRefs>
</ds:datastoreItem>
</file>

<file path=customXml/itemProps2.xml><?xml version="1.0" encoding="utf-8"?>
<ds:datastoreItem xmlns:ds="http://schemas.openxmlformats.org/officeDocument/2006/customXml" ds:itemID="{48BAF1A0-A890-4FD3-B4C2-B4790C52ECA0}">
  <ds:schemaRefs>
    <ds:schemaRef ds:uri="http://schemas.microsoft.com/office/infopath/2007/PartnerControls"/>
    <ds:schemaRef ds:uri="http://purl.org/dc/elements/1.1/"/>
    <ds:schemaRef ds:uri="http://schemas.microsoft.com/office/2006/metadata/properties"/>
    <ds:schemaRef ds:uri="8f68b5b3-e33a-4795-8620-9e287973ee67"/>
    <ds:schemaRef ds:uri="http://schemas.microsoft.com/office/2006/documentManagement/types"/>
    <ds:schemaRef ds:uri="http://schemas.openxmlformats.org/package/2006/metadata/core-properties"/>
    <ds:schemaRef ds:uri="http://purl.org/dc/dcmitype/"/>
    <ds:schemaRef ds:uri="18f9ac08-cad0-4069-9cc9-ad6597f5f3a5"/>
    <ds:schemaRef ds:uri="http://www.w3.org/XML/1998/namespace"/>
    <ds:schemaRef ds:uri="http://purl.org/dc/terms/"/>
  </ds:schemaRefs>
</ds:datastoreItem>
</file>

<file path=customXml/itemProps3.xml><?xml version="1.0" encoding="utf-8"?>
<ds:datastoreItem xmlns:ds="http://schemas.openxmlformats.org/officeDocument/2006/customXml" ds:itemID="{FDEC5B94-E148-404D-B7E7-4B786B4687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9ac08-cad0-4069-9cc9-ad6597f5f3a5"/>
    <ds:schemaRef ds:uri="8f68b5b3-e33a-4795-8620-9e287973ee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English+PowerPoint+Presentation</Template>
  <TotalTime>4043</TotalTime>
  <Words>2477</Words>
  <Application>Microsoft Office PowerPoint</Application>
  <PresentationFormat>Widescreen</PresentationFormat>
  <Paragraphs>198</Paragraphs>
  <Slides>22</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宋体</vt:lpstr>
      <vt:lpstr>Arial</vt:lpstr>
      <vt:lpstr>Arial Narrow</vt:lpstr>
      <vt:lpstr>Arial Unicode MS</vt:lpstr>
      <vt:lpstr>Calibri</vt:lpstr>
      <vt:lpstr>Font di sistema regolare</vt:lpstr>
      <vt:lpstr>Microsoft Sans Serif</vt:lpstr>
      <vt:lpstr>Times New Roman</vt:lpstr>
      <vt:lpstr>Wingdings</vt:lpstr>
      <vt:lpstr>Wingdings 3</vt:lpstr>
      <vt:lpstr>ILO 2020</vt:lpstr>
      <vt:lpstr>Інспектування умов праці</vt:lpstr>
      <vt:lpstr>Мета цього модуля</vt:lpstr>
      <vt:lpstr>Завдання</vt:lpstr>
      <vt:lpstr>Зміст</vt:lpstr>
      <vt:lpstr>1. Гідні умови праці: огляд</vt:lpstr>
      <vt:lpstr>1. Гідні умови праці: огляд</vt:lpstr>
      <vt:lpstr>1. Гідні умови праці: огляд</vt:lpstr>
      <vt:lpstr>1. Гідні умови праці: огляд</vt:lpstr>
      <vt:lpstr>2. Заробітна плата і доходи</vt:lpstr>
      <vt:lpstr>2. Заробітна плата і доходи</vt:lpstr>
      <vt:lpstr>2. Заробітна плата і доходи</vt:lpstr>
      <vt:lpstr>2. Заробітна плата і доходи</vt:lpstr>
      <vt:lpstr>2. Заробітна плата і доходи</vt:lpstr>
      <vt:lpstr>2. Заробітна плата і доходи</vt:lpstr>
      <vt:lpstr>2. Заробітна плата і доходи</vt:lpstr>
      <vt:lpstr>3. Робочий час</vt:lpstr>
      <vt:lpstr>3. Робочий час</vt:lpstr>
      <vt:lpstr>4. Умови праці, пов’язані з материнством і сімейними обов’язками</vt:lpstr>
      <vt:lpstr>4. Умови праці, пов’язані з материнством і сімейними обов’язками</vt:lpstr>
      <vt:lpstr>5. Організація праці</vt:lpstr>
      <vt:lpstr>6.  Умови праці</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Matteo Montesano</dc:creator>
  <cp:lastModifiedBy>Sofia Lytvyn</cp:lastModifiedBy>
  <cp:revision>150</cp:revision>
  <dcterms:created xsi:type="dcterms:W3CDTF">2021-05-26T09:43:39Z</dcterms:created>
  <dcterms:modified xsi:type="dcterms:W3CDTF">2023-01-13T18:41:53Z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ies>
</file>