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57" r:id="rId5"/>
    <p:sldId id="263" r:id="rId6"/>
    <p:sldId id="264" r:id="rId7"/>
    <p:sldId id="278" r:id="rId8"/>
    <p:sldId id="279" r:id="rId9"/>
    <p:sldId id="320" r:id="rId10"/>
    <p:sldId id="321" r:id="rId11"/>
    <p:sldId id="322" r:id="rId12"/>
    <p:sldId id="323" r:id="rId13"/>
    <p:sldId id="290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2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2" autoAdjust="0"/>
    <p:restoredTop sz="81180" autoAdjust="0"/>
  </p:normalViewPr>
  <p:slideViewPr>
    <p:cSldViewPr snapToGrid="0">
      <p:cViewPr varScale="1">
        <p:scale>
          <a:sx n="89" d="100"/>
          <a:sy n="89" d="100"/>
        </p:scale>
        <p:origin x="156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476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96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543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561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325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484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38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17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613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632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56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229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64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59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061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6862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25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663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3624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24122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32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F540B91-CEF2-2B26-4BD2-E76471524EF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662ED04C-7EAF-7565-02CB-0093C1DE4CB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4C1A7A87-3218-19AE-8869-10CF89AD0AE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508CB0A-FA48-AF9E-125E-CEA0D506876A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492009E-D999-2196-83A3-936A55C242F5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9C0E3CD7-2B67-52BE-1777-35D65C8E0578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94C0F04-C314-BC60-E757-BE894AD12CF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A039DF3-6E32-D075-149F-9FE2416E1E1B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E7023AA-D81B-1529-E376-6EC74D12BEA4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83C1DDD7-02A1-362B-4085-13EDB0EF3F21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3C4E4DA-AF14-F895-4505-A3C484B16C0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66B78CFE-56F1-C487-9D7C-7BAE0F1E9440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BDE895F-5B6B-BB8B-6D06-FC463A302F64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12D445B-9A69-E0F3-9167-7FFC73F4279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F2CFDA9-191A-5FA4-82A1-931111560BE1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28919527-B86B-938B-8870-31A16D75C7D6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BD63466C-AC37-B4C6-5650-E67637137CA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2002253-D975-C3F8-03BD-CDBFD562661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0057388-D57C-B047-FA7C-DC5F02DA50B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17ECED08-A9CA-CA8D-2E8D-D51175CEB4FA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B5050C6-27FF-EB24-C251-A4604CB66316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5DBB6D24-B72B-0EA7-147A-E0BC0C8ECC1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5F9C40F0-5846-729D-036C-99344FFC9F6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49DF0B1E-7137-85BE-71F6-A5F2866E90AB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A08976B4-894E-426C-8836-32D96C049B7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BF50C510-1415-E70E-4D82-77E35C51375C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83FF9E40-BF52-39EF-B335-5E08548F5FFA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F4024AF-C52A-C1E6-75C6-7D221FA0845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A3EF2351-912B-6CEE-A396-ADC5A0FD9F9F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9EE3587-D66B-3828-381E-B3661BECBD5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3BBFF7ED-1472-F8D9-FCFA-9432056E882D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F9F3934-EEDE-289D-7525-60C5E25FAE29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89AAE509-11EE-D02C-5FE4-0E27C0A62AD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46F097DB-3A75-0467-F720-E77337C68E8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4148A7F6-E90D-1BE6-AE86-968FE9DE416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DDA3D1B-E756-B4FE-C61A-31C8E12DA716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1E4DCED9-D742-DE4B-055F-0E120273225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895A2B1-94FE-4EB7-EDD4-F11AD418DD1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9BD76A05-5596-B256-3F8C-164B91A79F8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9962ECFD-7ACA-4CBD-6367-1F61E692DF8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509C2509-E601-2B1F-CBDB-969CC96DDCB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9824758-7BEB-96FE-C305-96D8A5DEA8D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692822A-7CAB-67DD-D4D8-E09992C81F80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9C2DAD0-568D-192D-2460-DCCB9FD7C71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2A67466F-CD4B-62C4-506B-0BDAB427696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821AB55D-0F5D-202F-3FF8-50E861B4D798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4BB45065-5CE6-28D5-FE63-304C993F6470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BBF3A3B3-9BDC-3B4B-E476-6C909A50E7BC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79E372DF-4C60-E6E4-5FF2-493F1E04E07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2D22B6F-AE14-B485-4BBF-791AD6F9C63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C58CE99C-8912-B224-3D6C-F89E8CD70144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3A09D65-F514-E364-B88C-5F4F54A370AF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1FBD853-AAB1-FC7B-991E-46B3D81C353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9BA6918-A46E-AF5E-4D21-86A9C9DDB99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430E648C-17D2-DB20-2006-2661A058216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9BBEB8E3-EF08-6B85-F673-3CD5D533C5F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4473F60-FC9A-048E-7A40-A7FD90AEFB9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3FAC12A-A736-2C81-B2F8-EFA2602ED9B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E65EA839-A3DC-8A0F-D88F-6159AB488506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23FD28B6-238F-CCD5-84E6-97D3917993DF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E9E9CA4-B6A2-71FE-16EB-12514A937EAC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E5E5173-405D-4984-CDE8-F2EDEA983E8D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76259D77-B684-5077-9976-3E45B96C23F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D366F4D-CA25-FC85-9C7E-C14845008E1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0A95344-44DD-8539-3542-75BEA323FAC2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7CEB2B5-BB89-D210-1F61-259EFC7BD32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06D9D09-1AE3-1721-BC6D-55D4F1ED8B5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F900320-DF5F-518C-9992-7FE84DA725A9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0DB46CE-9031-6B59-B05A-2737EE4A7F3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E04AFF2F-38F1-B620-5E9E-AA8FDFDB2FA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BCCD172F-253E-B262-A9D2-6DE122E3533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97F7B99-89D5-32D3-4A3A-05F08DA009FF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FB3CFCA-0C7D-9379-C5DF-DC5CE8FE832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D9D8E4DD-3440-BD32-24A7-556879F41B7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E027BE2D-622E-C853-86CD-504474467E3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98F95043-6DE9-5654-D425-1302FEAC17A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6BFA3DEA-546F-D920-D61E-01A959DAC18F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A1FB7061-4142-BF17-ED76-9E5246E071A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0C67CD72-BF2A-D323-C6F3-0090DAA0381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D5A4E66-02CC-1510-F807-8D7D92474A7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2C6B397-B956-763F-E693-1ABC6A0E416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286451F-8195-54BA-81EE-E714190928F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D947D57D-2FFB-E4D1-56C6-6CF84F090FE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D9EE60C-BB59-D806-EFFB-7B1E72863D70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02D230A-CCA2-BCB1-2EB5-D4A4FA01F984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50D9E25-8B75-425F-7E94-011F1B5E0EF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794E2C0-1555-BCE2-73FF-42B84A678A1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EC42A90-FF73-4F9F-B735-DEBC18864B6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D584F672-6C92-E5B1-1969-062A6EF4AA9C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AA2A7738-6FF2-4603-D761-22E9F25FA8BD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DDE6F83-9ABB-6D43-9572-0559A7C5CB4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F7BF0E7-C684-97AE-FD19-705763BDD465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EB93158-1A24-17B0-83D9-8CFCA1E6A3C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C89B793-7273-1D6B-03B3-BFB0AA67DD9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CC026294-C7A8-FDB9-3DC8-6BDD7B7067D7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DACA8748-042D-B7D8-FC5F-469345E3E602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9B41E511-4597-C7B2-5903-02F6F934B30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6862AC95-5D0C-418C-B9F8-4A25E86A7F8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D1F43ED8-667A-CAA5-930A-DACB67827DB9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4BAD559-A598-9AAB-040A-E37A7E2FBBD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8754169-A709-FF67-F453-78D41856F0CB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5F8F8CE-7495-D260-FA5D-44BD2BDD66E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2B9FDACC-0B31-2C47-8375-DF4B49C84542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5C306B8-3F28-891A-7EF1-3EA64B60893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A389185-8438-7C9F-5DC0-E8ACDF3FB55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6CBA01A4-74BE-217E-AA6D-89F804A2FE5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96DBE198-ADAB-4AE0-26A0-6F6D102426A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ED8AA49-EB1B-F11F-08BD-C8636D597A47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A9EE6F85-C286-B2D3-D206-E417F814235F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6548B417-4F4A-7B35-F5BE-BBA046C2C541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2B2AEB63-94FA-221D-778D-EC3FA53A3AA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F53329B-E71F-428A-B530-966334E76BD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F8DBAF1-9AE0-FBD5-1F12-5D1929E826F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136E503-AB4A-96BB-7B7E-BA034DBD32C3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BA91CD6-938B-CCC5-9D1C-6F7765B0B7A4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377BF4D4-1AEE-DA61-8918-088C86FC08E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B062997-AC86-5E70-7A17-BC3F2B66D54D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D4B40C9-9B01-1DC3-8692-9345F25748F7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25BEF42-8FF0-1829-ECDD-550644577567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699EAE3-5196-4102-1A83-DA11F5D0EBD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3E8EDEAB-374F-0BCC-F1B5-AB4C28EE9B9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6FFE4368-0C8D-D9DE-2684-ACDED02D637A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12A3B9E-D229-A849-CE71-F0318D7C7ED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7439A1B-BBB9-862F-580F-CB834DF3C8F1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BE7A72E-9DA7-F792-2620-7FFF2C338B3B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25BFA15-4321-335F-D050-DD9C1DFC7DE2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05BF96C2-172F-A9CF-2E0B-AE92726B413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D1872918-AFAA-B940-DC86-90308423E4E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708427B3-F290-85EF-610D-1E4D575A55A0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5D1B7DA2-4388-661B-CBAA-209DD5D4E595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08BE9D71-0282-3826-7531-781D34B05DC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4CEF0F69-3962-4446-93EB-BFD97B0EF9E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C94A4976-A7DB-0CA9-6DB8-9A4469DF88D5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71E95835-9254-EF77-C640-48C52324843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933C3CE-7DB1-293B-0765-DB9A213A998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D5646B5-98E9-D233-6DC5-B44D9B30E8D5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0D713DA-D066-B06F-B36C-ED5298FAB309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D7BCB02-C9DB-1075-3F46-5E10AB000B7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849DF62-4BA2-1D36-7FCA-736C3FFB564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ACC60D5-9CA8-0C8C-D0DF-78AB061EF220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4EEE2DD-4F8E-3558-7701-1143F892BD0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08376A4-EC23-0ED1-D2D9-B6406A50777B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F1CF4B56-B001-78B3-5E12-11D7B9E52E9C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79F0FBD-B2EA-65DD-B0B4-81824E5723B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81E74E6-1430-8154-265E-174772B31C89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3E7BF97-4F9A-AA8E-7035-A2321B5672A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46AA00F-C24C-4B98-18C1-6AC4424A4417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9C289A67-CD0E-166A-D936-B55799EEDAF3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FFAA7B96-97E4-B9CB-C9A5-514B8563D23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8AFFF7DE-3A3F-1B45-BA4F-A3E9BD6C203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E4A172E1-4522-5991-8D93-545716877B2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7C65D8C7-3781-0586-B371-A0D64A891A7C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E57B345-D790-9AEB-6E53-6C448CA66584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EAD9E2E6-0ECB-53A4-10E2-2358BBA0941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57DE5E43-D218-CAB1-32D2-B4DA38B77B8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40B5CE4-C02B-150C-3DFE-CB5638D4F4AC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8CB1FF21-075B-8BC5-5615-1B1776C783B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66C9D5A-02E8-5AF1-7F5A-E8CF33678FB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DEA73583-5F6A-128D-DF22-3564003A076B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706D908C-E858-6077-4CFE-42EDF88DBD8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647915BF-0D4B-A676-F8E2-95DB53B832D0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BDB6489-5CF5-0CC0-4597-50EAD53735E3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97ED8612-1333-A592-B957-E303B9B92CD3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7D608256-CAE7-E261-FF35-9660A2702D9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C986849-7B41-D06D-29D4-6154D3DB541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4F50337-34AA-036A-C6F0-56562D94CFCD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EC8E1F1-C8DC-6D69-78AC-24E488E4E36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135DB85-2280-55F0-7273-D0162B7C353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F517971C-4F21-C87D-88A1-8DCD8436508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EFF0FFFA-3B9D-B574-7AEB-4DB40F8D48D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DD29BFC0-CB41-7133-8222-DD7374751263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0F27B81B-04E4-6798-6637-DD752D0C6F6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70926C73-438F-C076-DC95-F3EB177EE08D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0E63FC3-7D18-AC9D-4E8E-F2AB6F9519FB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3D1D36A5-8363-07ED-BA63-70EDD4CF9BC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22851068-A11B-BEAF-5FDD-61573126714C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84F2BF0-FB6F-9790-A38C-263C0013BE8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EE1C2C0-E7C2-F4DD-0C6C-021365134403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CF8CEE4-005F-5D60-4C16-CD469EC1B5B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209BCADB-D6AC-7AAE-DCAA-05CC4D576C0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6AEE7904-F3E3-FA49-CF7C-951340A0E5F8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1B45BDD7-A396-9D20-375F-D116FE016DCC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D6C09973-2F19-FD8E-AF67-F40B122DB84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193132F-C446-BA46-1CE3-61EBA85C30C5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4C74D9A-FD24-34C7-83D8-8076873CA715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8FC70EEF-BC27-6DE8-073D-C5A8B63A4C2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2F84976-CC91-76A5-2F14-B0FFA3DFEBFE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4408E4A6-BD53-9A58-716F-9D51906EA060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2FE30D6-DD7F-1C0B-7367-366DEB696D62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04F71A7-A550-6EF2-257D-6B1BDECFE49E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D35A4DE-DDA7-FF28-787F-96EE36F6FFCA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532EA5DD-C36D-1869-6C02-2A61D362DC3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16C3EFDF-C904-CE38-F5ED-5EA68837BF2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95B6EB8-0066-61DA-AD5F-31717A9DA355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F4625F34-031C-4011-B2FE-500538CCE68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C6FB2B3-1DCD-3428-DE51-6955F46DE11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078743C-3A5D-8E07-3C6E-078B1F418557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094287F3-472F-B964-F3F2-4852972A2C51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E1DFB798-683B-8C2E-2AB4-56F77A035BDB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C19A44B-5990-F9DC-F3AF-3B3B57D0CAA0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88548BB8-4F25-4FD2-C65C-52F1CBEA8D15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5EF7A22-E9A1-C03D-F409-80E8C05F9907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DB1C405D-5A43-AE1B-C309-CA8065D396C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D1484A48-9203-6489-40E1-08B76A35019E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53B3AC2-B198-AFB6-5AD6-8AFBADFAA04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830AD0D9-F945-F44D-E25D-B34E5FC23B4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885A7D85-ABD1-061A-C778-37A4DEED34B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8F7986D7-421D-0285-FD6F-21AC8FA7A97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BB0EA8BF-3FF9-3E6C-D270-1F3B5156772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64B9F468-4088-2D50-C663-36AB2A80523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6C69A5E-C013-66C9-B861-8797CB15297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313EE3F8-E580-D5FD-0BFB-74FED07CF5F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D93ECA8-5DFB-08ED-DCD1-4CB2BF328D8B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3295B19C-10A3-7CAE-23E0-DDA096CF2944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293A2DCE-8CFF-A5CA-500D-44681FE30C9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DE25AEF7-80EC-3136-1861-1D3E01CF4F30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E31C004D-B487-F285-4F61-E134356B34F0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18718CA4-2335-F30C-72FD-5917C12652FC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4A8E76A3-3D77-296F-E688-6CC9ABDE7A5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BA3A985-C902-5DA3-FEF1-517A20BDF0E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FACD78C-9553-6DE2-4902-905033D5C723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1E4F6BA-F4E3-3D35-FC29-CB2379AB3917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5A632B8B-B310-3E0C-8BCE-8D9D59FD9D3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EB51C661-3A10-D2A9-FEA9-D667202EAA4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42F3E7A4-6D29-F9A5-2850-70512B2D5DA2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57E2C29A-A8A1-DD81-94DE-2C2482C2F83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856556C7-9CB0-659C-64C7-CF83B0F0ECF2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405CCC79-B7C9-3685-E811-A1D33061A5F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66CD36F-A721-9F4F-0B86-3B7E9D6856F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CE075EA4-0687-C33F-C97F-7EAD10000D80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4C1DD171-D9DA-10C3-1E28-328AD2E04199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5E6F705A-4391-779E-1E7F-DCE6F7878693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27161F62-FDA8-2594-844F-B63C70CFECB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AB65375-8AE6-85B9-4AA0-DE2DA97A2F2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5277DE8-6236-35EA-7F5C-9F7B6310C3F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D93D8750-4A44-BDB9-06ED-4E084B4305E5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D653ECB5-F823-8799-9C33-49DAB410D7D2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878312F-822F-26CE-AF9A-A1089FBED74B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4DE05C45-9234-4682-4A57-DA5FC7F4C4D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71975BB1-3ECF-D039-C05B-894049A6108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D012D198-55C8-7750-21A3-4418D7399EB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952F72BF-052C-A9DD-5C35-43C6D040E49C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8BA5708-2C0A-C197-08D8-55B9AFB0B77D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97D3178-DD5C-40E2-5C28-626B9B270784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3526C8B6-D286-189D-E9EE-749275B4FAE1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256E8A7-7875-C8EC-52ED-190B1A6CBDC8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702CA5D-6928-98EC-830B-1CBA550C5829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EBC4C2BB-C770-FD9E-9F54-0FA07D99200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1785D088-4B51-ACBA-F3AF-FCC9F0E0806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9C2D25D5-1630-4EB9-56D0-484AF308AE0C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B9C0FE6-A569-4FB5-D0CA-A72B6CB87401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4899496E-FBB7-7A4E-3C11-3936722B756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C709428A-ED6A-2075-6D6E-3900B857DB8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FEB43D74-08E0-6693-AA93-107FE3C8DEA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78B2724-4B07-26ED-46BD-F95583D21242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6A425A92-167A-D2FB-FB02-61736A6B89E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544F195F-6B6C-23F1-8670-1BB2CD1A657A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EFFA7398-078C-0291-DC00-21C3A73DF51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AE7B37C4-2B49-0C6F-E754-B0D727FDF978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2EF25FDE-5585-CA74-8023-B57D5E4F470B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AA3EA1AB-B92D-CD23-1D8D-F1824ED977B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C40A490-B3E3-821B-A170-0B10F9A6C2C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9F3115CF-A80E-716C-EA1D-C5C2B77E560F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7BCF86B3-6332-A493-150C-79E0F4C12B3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2FDA019-475F-EEF9-6099-7CB5029331A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C6D443BC-83E4-56FE-B25D-632AE40172E6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4282B808-EE08-67A7-562C-46CFBEC7E99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7AA3E1F-1DF1-0BA1-F17A-9AC39C8581C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A0B44253-3F33-585F-7AEE-0AB1C405A5E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54726C7-1073-9F10-4F36-01ACF823DB26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52AA3495-D2C6-B86F-5AC6-55DCF104FD39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BFCA373D-2E40-AFE8-8A3F-4BD294E1BE47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62C8CEC-BC5B-2BC6-6F77-766D5546EE7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59601E2-5ECC-39DA-3512-9B51F6F5119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5B12836-5A6C-7B2A-6842-1FD06779985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084700A0-524F-F7CF-42FB-AD25B78611E5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189CEA7F-D3B7-EFC0-3471-310C21CE88A4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AB50AEE8-0EA5-E7EF-2306-21AE785135B1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3FB3E52-AEA0-9136-5DA3-35438CD92F5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02CCC7E-E918-94BD-BC23-4AE0A2F773D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65DAA4FB-E264-DB02-E260-21D1D23C3099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F55BEF6-B634-02CB-1A91-85980DE713A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1B8889F-C992-DC97-749D-B656B16D91A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044CB0C8-C179-10AC-BE07-5E8FB9964EBE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BB40585A-AF22-595B-9A4C-9A24F3D52A2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6B4F337A-9011-263F-0446-96DF6BAE7823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EC68CAF8-6D1F-6722-A318-4174362AFAC6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2FE8D9B6-2B16-91F3-EAD3-710FDCD848F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4A73E5C-BB81-018F-1765-5094ADDF851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7A1379D-497E-88B0-61A0-C01064B64319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63BA9CD-A712-A0CA-5AB7-82E2856CB32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A20234FD-0808-D44F-B419-876A8C832C6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997C8F1-3940-055C-52A4-49C39A36B8BB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C746664F-302F-9D8A-4B36-F7BC76D0C40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9EDF0CAE-8DD4-FA7A-61D2-E97733568B1A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6910B15-C203-BB91-B7F5-F5FFD0F34AC7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78826B47-CB3B-1351-3E7C-F5102FB06D8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75E19AE8-31FA-6B27-80D6-43C48B78CBF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5D840186-52D3-01B0-0183-72F861A9D89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E4C5B580-73C7-F385-D9FE-EE6B6073E4C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34D88FB8-C86E-AB90-3FE8-E445A7BA57E4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EF5DDE8B-16F9-8D7D-70F5-CBC51F0DC2C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AA6503C-0379-6E71-B331-88D090E2BA9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C8325E42-AA77-4746-B4E2-67992474BFE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022C1B7-541B-1B32-5519-581AD1B1C26D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F932BF33-313B-822A-591C-FFCA6822F79C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D618A10A-C929-38E7-13D2-CB9FD9DD6DF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DD08488E-751C-EC38-EA33-04C4C084CDA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F1D9F5AC-18BA-F257-C366-8EB32BDD0C1A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CE10251-31E6-54E8-994C-6BAF646BD85F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70AEA3A9-0374-81E9-2F51-C2AC8F4FD8B9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83D0109-1BA3-0671-927F-606A09CC49FA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2F212DA8-57D1-8040-36EC-759A0FD8AC9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676AF8F-5066-18EC-2218-2318D317D80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71A92087-189A-08B3-AA7E-C5F88C6810E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99BC3C0-FB09-33AC-AC96-86DCA2C67065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C0B2754-25A9-775D-7614-2217A7F1ED5B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A1E0BB1F-C0DF-1CC1-92B1-D2819F0465C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3E9BC62-39A8-D3C8-E492-70EABB15D573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BF88EFEF-6C5C-40C7-CBA8-919E9E323EE3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1BC7550-ACEA-B011-18AC-5AF607BAEC1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DE24C6C-5530-868A-70B3-167E128952D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96E6D326-4CED-EC5B-17D2-F3E8945B4ECF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B18EB71F-0DA5-B6C2-75CA-1312B30E09D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37039875-0053-8257-AB64-4E7A8DD2D778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E2C4796C-C9CB-5F9C-3607-C792F890015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3E2276B6-FBA5-E3EB-F427-1C484B789CF6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AE36FE00-540F-A350-DC78-0C6D66A108B8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A241B7E-8BA9-488C-A725-BF70528321E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942009D-D295-18F4-283D-E6C9E3A58577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63500D0-66F2-F60F-A055-C02743CAE67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E77F340-CB11-0FC1-6537-AD1E8465404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A66F7C1-8BBB-BE21-7576-6A0ADDEB785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DCC64E8-DE34-8E68-0A3F-E337837943A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775873A5-AA67-83DE-7B46-311A237937F5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0DAA5E30-9FD6-1198-FC2F-4AEB38BD4B7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57466219-7A29-054A-147E-BCF917A86FC3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F0B19D1-5F7F-FCE0-F6C7-CDAEBF597D34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DE942003-7761-4674-AB34-4865FC571F4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DDC9C32-FCEB-B301-A726-4E6862BB8C7C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7866758-0D87-88EE-D4F3-1F4042313B8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B57F652-7B5A-0A0E-0AC7-F9F989D5D7DD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3675782F-4666-FC0A-1FA7-A436D72AEBA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123FCFC1-FBE7-5323-0059-D0B07C76C228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E3BEB18C-8965-F186-815A-AFEFE8F73A45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D1B11706-0693-7C32-27E5-5B6593F6177E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5AF5911B-192F-3D33-2E19-5951CBAFF884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A77FD0DA-6615-9838-BDAD-FCCFE0ECCB0D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E0B2CE18-142A-266F-5879-19CFA5EE2A0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8A426525-9664-2397-0518-6F5A0BF90CFD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44915BF4-7983-19C6-3866-B55DFD3478BF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0DFB82B1-2364-36F0-0BE4-E1981CB3F584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87DDC98-C58A-6A4D-7797-2677DC1BE5A6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DFAF297-2223-4D1B-246F-C506641CC585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102BAB6-DBDE-1EFC-1048-3C39903E239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11A5493F-4677-DDD7-FA89-587B59CB6BA4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E58597A7-4EE8-B57B-FE9F-D2126872A60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F2653B00-EB1F-92F8-07FB-DC248192FE2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458D78E1-2F20-05B0-7E7B-B09E6EBD2FE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F8FA9D1A-29F1-3C86-7BE2-9C87D56BB34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5621A6A-3D06-B8BE-1B0C-23917EA43177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C4A2AFBA-105A-4737-767A-ED830F04BAF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DE8B9721-85D8-8DCB-70F5-DB99B4C5F07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C8A2292-1BA6-A09F-DC41-B0E31D1C9489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B5ADA45-2BC3-D235-AEDB-CEC3A4036CFD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2F197C14-A79F-4571-0CF8-FD0AAB4DA26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1568D25-4E24-92BC-769A-88E19BEFA861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7298DE0-6F9F-F2EA-E3D2-1D9630AFD0B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E8F42E56-3D58-A941-1F1C-BF931653832C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8702599D-ABAE-A06F-E578-6F282BD1A4C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BF070DD-958B-D275-B868-5FEF3C0B5798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F3A0D03-B002-6DD4-862F-F2601A7E1864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9DF040F-DFAB-7A7B-77C9-42059246BC1E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757B23E-FDF9-878E-88DB-E5AB84B96D4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9DD69B9-D39F-6403-A43A-CC22A93148B8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A81646EB-B902-33E6-831D-444C1D4E045C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24910321-AF27-82E3-40F6-0ADC58EA651D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54CF63D6-DEB0-4881-2567-CCBE2482005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Інспектування </a:t>
            </a:r>
            <a:br>
              <a:rPr lang="uk-UA" dirty="0"/>
            </a:br>
            <a:r>
              <a:rPr lang="uk-UA" dirty="0"/>
              <a:t>трудових відносин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3"/>
            <a:ext cx="6164302" cy="1071621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7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7773785" cy="3482975"/>
          </a:xfrm>
        </p:spPr>
        <p:txBody>
          <a:bodyPr>
            <a:normAutofit/>
          </a:bodyPr>
          <a:lstStyle/>
          <a:p>
            <a:r>
              <a:rPr lang="uk-UA" sz="2400" b="0" dirty="0">
                <a:solidFill>
                  <a:schemeClr val="tx1"/>
                </a:solidFill>
              </a:rPr>
              <a:t>Вивчити проблеми та тенденції у сфері трудових відносин з особливою увагою до Рекомендації 2006 року щодо трудових відносин (№ 198)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Завдання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0771511" cy="3937289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Пояснити, чому залежні працівники залишаються без захисту через вузьку сферу дії законодавства про працю, неоднозначність його тлумачення або відсутність ясності щодо його застосування</a:t>
            </a:r>
            <a:endParaRPr lang="en-US" sz="28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Послатися на Рекомендацію № 198, зокрема на ті сфери, в яких інспекція праці має відігравати певну роль, і пояснити цю роль</a:t>
            </a:r>
            <a:endParaRPr lang="en-US" sz="28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Обговорити ситуацію і тенденції у сфері трудових відносин у країнах учасників та національну нормативну базу цих країн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Зміст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87147"/>
            <a:ext cx="11210924" cy="4063852"/>
          </a:xfrm>
        </p:spPr>
        <p:txBody>
          <a:bodyPr/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Огляд</a:t>
            </a:r>
            <a:endParaRPr lang="en-US" sz="22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Міжнародні інструменти</a:t>
            </a:r>
            <a:endParaRPr lang="en-US" sz="22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Національна політика і законодавство</a:t>
            </a:r>
            <a:endParaRPr lang="en-US" sz="22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Установлення факту існування трудових відносин</a:t>
            </a:r>
            <a:endParaRPr lang="en-US" sz="22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Моніторинг, перегляд і оновлення</a:t>
            </a:r>
            <a:endParaRPr lang="en-US" sz="22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200" dirty="0"/>
              <a:t>Роль інспекції праці</a:t>
            </a: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44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Огляд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30137"/>
            <a:ext cx="11210924" cy="2704668"/>
          </a:xfrm>
        </p:spPr>
        <p:txBody>
          <a:bodyPr/>
          <a:lstStyle/>
          <a:p>
            <a:pPr lvl="2"/>
            <a:r>
              <a:rPr lang="uk-UA" sz="2200" dirty="0"/>
              <a:t>Постійні договори</a:t>
            </a:r>
            <a:endParaRPr lang="en-US" sz="2200" dirty="0"/>
          </a:p>
          <a:p>
            <a:pPr lvl="2"/>
            <a:endParaRPr lang="en-US" sz="2200" dirty="0"/>
          </a:p>
          <a:p>
            <a:pPr lvl="2"/>
            <a:r>
              <a:rPr lang="uk-UA" sz="2200" dirty="0"/>
              <a:t>Невизначені договори</a:t>
            </a:r>
            <a:endParaRPr lang="en-US" sz="2200" dirty="0"/>
          </a:p>
          <a:p>
            <a:pPr lvl="2"/>
            <a:endParaRPr lang="en-US" sz="2200" dirty="0"/>
          </a:p>
          <a:p>
            <a:pPr lvl="2"/>
            <a:r>
              <a:rPr lang="uk-UA" sz="2200" dirty="0"/>
              <a:t>Інші види трудових договорів</a:t>
            </a:r>
            <a:endParaRPr lang="en-US" sz="2200" dirty="0"/>
          </a:p>
          <a:p>
            <a:pPr lvl="2"/>
            <a:endParaRPr lang="en-GB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Ринок праці</a:t>
            </a:r>
            <a:endParaRPr lang="en-GB" altLang="en-US" sz="2200" dirty="0"/>
          </a:p>
          <a:p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Огляд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30137"/>
            <a:ext cx="11210924" cy="2704668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200" dirty="0"/>
              <a:t>Основні проблеми</a:t>
            </a:r>
            <a:endParaRPr lang="en-US" sz="2200" dirty="0"/>
          </a:p>
          <a:p>
            <a:pPr lvl="2">
              <a:spcAft>
                <a:spcPts val="600"/>
              </a:spcAft>
            </a:pPr>
            <a:r>
              <a:rPr lang="uk-UA" sz="2200" dirty="0"/>
              <a:t>Неоднозначні</a:t>
            </a:r>
            <a:r>
              <a:rPr lang="en-US" sz="2200" dirty="0"/>
              <a:t> </a:t>
            </a:r>
            <a:r>
              <a:rPr lang="uk-UA" sz="2200" dirty="0"/>
              <a:t>ситуації</a:t>
            </a:r>
            <a:endParaRPr lang="en-US" sz="2200" dirty="0"/>
          </a:p>
          <a:p>
            <a:pPr lvl="2">
              <a:spcAft>
                <a:spcPts val="600"/>
              </a:spcAft>
            </a:pPr>
            <a:r>
              <a:rPr lang="uk-UA" sz="2200" dirty="0"/>
              <a:t>Замасковані трудові відносини</a:t>
            </a:r>
            <a:endParaRPr lang="en-US" sz="2200" dirty="0"/>
          </a:p>
          <a:p>
            <a:pPr lvl="2">
              <a:spcAft>
                <a:spcPts val="600"/>
              </a:spcAft>
            </a:pPr>
            <a:r>
              <a:rPr lang="uk-UA" sz="2200" dirty="0"/>
              <a:t>Тристоронні трудові відносини</a:t>
            </a:r>
            <a:endParaRPr lang="en-US" sz="2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254968" cy="3924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Різні форми трудових відносин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78111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1. </a:t>
            </a:r>
            <a:r>
              <a:rPr lang="uk-UA" altLang="en-US" dirty="0"/>
              <a:t>Огляд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456328"/>
            <a:ext cx="11210924" cy="3998259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dirty="0"/>
              <a:t>Ці питання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набувають більшого значення, тому що захист працівників дедалі частіше ослаблюється такими факторами: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сфера дії закону є надто вузькою, або закон тлумачиться надто вузько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закон погано або неоднозначно сформульовано, тому сфера його дії незрозуміла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трудові відносини замасковані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відносини є об’єктивно неоднозначними, викликаючи сумнів щодо того, чи існують трудові відносини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chemeClr val="accent1">
                    <a:lumMod val="50000"/>
                  </a:schemeClr>
                </a:solidFill>
              </a:rPr>
              <a:t>трудові відносини очевидні, але не ясно, хто є роботодавцем, які права має працівник і хто за нього відповідає</a:t>
            </a:r>
          </a:p>
          <a:p>
            <a:pPr lvl="2">
              <a:spcAft>
                <a:spcPts val="600"/>
              </a:spcAft>
            </a:pPr>
            <a:r>
              <a:rPr lang="uk-UA" sz="2000" dirty="0"/>
              <a:t>не забезпечено виконання і примусове застосування законів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254968" cy="3924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Різні форми трудових відносин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476843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Міжнародні інструменти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88680"/>
            <a:ext cx="11210924" cy="3496234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Конвенція 1949 року про положення про працю в договорах, що укладаються державними органами влади (№ 94), і відповідна Рекомендація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Конвенція 1996 року про надомну працю (№ 177) та відповідна Рекомендація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Конвенція 1997 року про приватні агентства зайнятості (№ 181) та відповідна Рекомендація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Рекомендація 2002 року щодо сприяння розвитку кооперативів (№ 193)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Рекомендація 2006 року щодо трудових відносин (№ 198)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254968" cy="3924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Міжнародні трудові норми </a:t>
            </a:r>
            <a:r>
              <a:rPr lang="uk-UA" altLang="en-US" sz="2200" dirty="0" err="1"/>
              <a:t>МОП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539128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</a:t>
            </a:r>
            <a:r>
              <a:rPr lang="uk-UA" altLang="en-US" dirty="0"/>
              <a:t>Міжнародні інструменти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707342"/>
            <a:ext cx="11210924" cy="3496234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/>
              <a:t>Потреба в національній політиці із захисту працівників у трудових відносинах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/>
              <a:t>Установлення факту існування трудових відносин</a:t>
            </a:r>
          </a:p>
          <a:p>
            <a:pPr lvl="2">
              <a:spcAft>
                <a:spcPts val="1200"/>
              </a:spcAft>
            </a:pPr>
            <a:r>
              <a:rPr lang="uk-UA" sz="2000" dirty="0"/>
              <a:t>Моніторинг, реалізація політики та консультації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Рекомендація 2006 року щодо трудових відносин (№ 198)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510858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D0F7382-31A6-FC4B-96D0-4CFC1F8C2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850776"/>
            <a:ext cx="10302968" cy="3026150"/>
          </a:xfrm>
        </p:spPr>
        <p:txBody>
          <a:bodyPr/>
          <a:lstStyle/>
          <a:p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«Розробляти й застосовувати національну політику, спрямовану на перегляд через належні періоди часу і, у разі потреби, на уточнення й адаптацію сфери застосування відповідних законів і нормативних актів із метою гарантувати ефективний захист працівників, які виконують свою роботу в контексті трудових відносин»</a:t>
            </a:r>
            <a:endParaRPr lang="en-US" altLang="en-US" sz="2000" i="1" dirty="0"/>
          </a:p>
          <a:p>
            <a:pPr marL="500063" indent="0">
              <a:buNone/>
            </a:pPr>
            <a:r>
              <a:rPr lang="uk-UA" altLang="en-US" sz="2000" dirty="0"/>
              <a:t>Рекомендація 2006 року щодо трудових відносин (№ </a:t>
            </a:r>
            <a:r>
              <a:rPr lang="en-US" altLang="en-US" sz="2000" dirty="0"/>
              <a:t>198)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857C201-B1C0-8F40-80F4-39E88F2080E8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Потреба в чіткій національній політиці та законодавстві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143604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AD0F7382-31A6-FC4B-96D0-4CFC1F8C2B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850776"/>
            <a:ext cx="10302968" cy="3026150"/>
          </a:xfrm>
        </p:spPr>
        <p:txBody>
          <a:bodyPr/>
          <a:lstStyle/>
          <a:p>
            <a:pPr marL="0" indent="0">
              <a:buNone/>
            </a:pPr>
            <a:r>
              <a:rPr lang="uk-UA" altLang="en-US" sz="2000" b="1" dirty="0"/>
              <a:t>Тристороннє формування політики</a:t>
            </a:r>
            <a:endParaRPr lang="en-US" altLang="en-US" sz="2000" i="1" dirty="0"/>
          </a:p>
          <a:p>
            <a:r>
              <a:rPr lang="uk-UA" sz="2000" i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«Національна політика повинна розроблятися і здійснюватися відповідно до національного законодавства та практики й на основі консультацій з найбільш представницькими організаціями роботодавців і працівників»</a:t>
            </a:r>
            <a:endParaRPr lang="en-US" altLang="en-US" sz="2000" i="1" dirty="0"/>
          </a:p>
          <a:p>
            <a:pPr marL="500063" indent="0">
              <a:buNone/>
            </a:pPr>
            <a:r>
              <a:rPr lang="uk-UA" altLang="en-US" sz="2000" dirty="0"/>
              <a:t>Рекомендація 2006 року щодо трудових відносин (№ </a:t>
            </a:r>
            <a:r>
              <a:rPr lang="en-US" altLang="en-US" sz="2000" dirty="0"/>
              <a:t>198)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857C201-B1C0-8F40-80F4-39E88F2080E8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Потреба в чіткій національній політиці та законодавстві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72245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28047"/>
            <a:ext cx="11210924" cy="3854823"/>
          </a:xfrm>
        </p:spPr>
        <p:txBody>
          <a:bodyPr/>
          <a:lstStyle/>
          <a:p>
            <a:pPr marL="0" lvl="2" indent="0">
              <a:spcAft>
                <a:spcPts val="1200"/>
              </a:spcAft>
              <a:buNone/>
            </a:pPr>
            <a:r>
              <a:rPr lang="uk-UA" sz="2400" dirty="0"/>
              <a:t>Національна політика повинна передбачати такі заходи:</a:t>
            </a:r>
            <a:endParaRPr lang="en-US" sz="24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надання настанов щодо способу встановлення факту існування трудових відносин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боротьбу із замаскованими трудовими відносинами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регулювання всіх форм договірних домовленостей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ефективне забезпечення доступу до належних процедур і механізмів урегулювання суперечок</a:t>
            </a:r>
            <a:endParaRPr lang="en-US" sz="28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 додержання законів і нормативних актів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Реалізація політики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926432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71482"/>
            <a:ext cx="10840850" cy="3711388"/>
          </a:xfrm>
        </p:spPr>
        <p:txBody>
          <a:bodyPr/>
          <a:lstStyle/>
          <a:p>
            <a:pPr marL="0" lvl="2" indent="0">
              <a:spcAft>
                <a:spcPts val="1200"/>
              </a:spcAft>
              <a:buNone/>
            </a:pPr>
            <a:r>
              <a:rPr lang="uk-UA" sz="2000" b="1" dirty="0"/>
              <a:t>Ґендерний вимір</a:t>
            </a:r>
            <a:endParaRPr lang="en-US" sz="2000" b="1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Винятки та обмеження щодо певних прав непропорційно сильно впливають на жінок</a:t>
            </a:r>
            <a:endParaRPr lang="en-US" sz="2000" dirty="0"/>
          </a:p>
          <a:p>
            <a:pPr marL="0" lvl="2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uk-UA" sz="2000" b="1" dirty="0"/>
              <a:t>Особливі категорії працівників</a:t>
            </a:r>
            <a:endParaRPr lang="en-US" sz="2000" b="1" dirty="0"/>
          </a:p>
          <a:p>
            <a:pPr lvl="2">
              <a:spcAft>
                <a:spcPts val="1200"/>
              </a:spcAft>
            </a:pPr>
            <a:r>
              <a:rPr lang="uk-UA" sz="2000" dirty="0"/>
              <a:t>Найбільш уразливі працівники: молоді працівники, літні працівники, працівники, які зайняті в неформальній економіці, працівники-мігранти, працівники з інвалідністю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Усеосяжний підхід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76902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71482"/>
            <a:ext cx="10840850" cy="1150949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Багато країн ухвалили нове законодавство або переглянули чинні закони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/>
              <a:t>Наприклад</a:t>
            </a:r>
            <a:r>
              <a:rPr lang="en-US" sz="2000" dirty="0"/>
              <a:t>: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Законодавча база</a:t>
            </a:r>
            <a:endParaRPr lang="it-IT" sz="22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B286C56-1176-0245-B56B-FE6B1FDE2E48}"/>
              </a:ext>
            </a:extLst>
          </p:cNvPr>
          <p:cNvSpPr/>
          <p:nvPr/>
        </p:nvSpPr>
        <p:spPr>
          <a:xfrm>
            <a:off x="6002144" y="3822431"/>
            <a:ext cx="24047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Іспанія</a:t>
            </a:r>
            <a:endParaRPr lang="en-US" sz="2000" dirty="0"/>
          </a:p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Фінляндія</a:t>
            </a:r>
            <a:endParaRPr lang="en-US" sz="2000" dirty="0"/>
          </a:p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Канада</a:t>
            </a:r>
            <a:endParaRPr lang="en-US" sz="2000" dirty="0"/>
          </a:p>
        </p:txBody>
      </p:sp>
      <p:sp>
        <p:nvSpPr>
          <p:cNvPr id="5" name="Rettangolo 3">
            <a:extLst>
              <a:ext uri="{FF2B5EF4-FFF2-40B4-BE49-F238E27FC236}">
                <a16:creationId xmlns:a16="http://schemas.microsoft.com/office/drawing/2014/main" id="{0295C8A9-A656-37C7-6C59-8255434267A2}"/>
              </a:ext>
            </a:extLst>
          </p:cNvPr>
          <p:cNvSpPr/>
          <p:nvPr/>
        </p:nvSpPr>
        <p:spPr>
          <a:xfrm>
            <a:off x="3907511" y="3822431"/>
            <a:ext cx="209463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Чилі</a:t>
            </a:r>
            <a:endParaRPr lang="en-US" sz="2000" dirty="0"/>
          </a:p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Перу</a:t>
            </a:r>
            <a:endParaRPr lang="en-US" sz="2000" dirty="0"/>
          </a:p>
          <a:p>
            <a:pPr marL="0" lvl="2" indent="-317500">
              <a:spcBef>
                <a:spcPts val="6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Еквадор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4708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71482"/>
            <a:ext cx="10482262" cy="3711388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/>
              <a:t>Судова влада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/>
              <a:t>Інспекція праці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/>
              <a:t>Механізми врегулювання суперечок</a:t>
            </a:r>
            <a:endParaRPr lang="en-US" sz="2000" dirty="0"/>
          </a:p>
          <a:p>
            <a:pPr marL="669925" lvl="2" indent="-317500">
              <a:spcAft>
                <a:spcPts val="12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Забезпечення застосування 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359676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71482"/>
            <a:ext cx="10482262" cy="3711388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/>
              <a:t>Технічна інформація та консультації щодо характеру трудових відносин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Надання інформації – це мінімум із того, що слід робити для боротьби із замаскованими трудовими відносинами</a:t>
            </a:r>
            <a:endParaRPr lang="en-US" sz="2000" dirty="0"/>
          </a:p>
          <a:p>
            <a:pPr marL="669925" lvl="2" indent="-317500">
              <a:spcAft>
                <a:spcPts val="12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Інформація та консультації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985783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3. </a:t>
            </a:r>
            <a:r>
              <a:rPr lang="uk-UA" altLang="ja-JP" dirty="0"/>
              <a:t>Національна політика і законодавство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71482"/>
            <a:ext cx="10482262" cy="3711388"/>
          </a:xfrm>
        </p:spPr>
        <p:txBody>
          <a:bodyPr/>
          <a:lstStyle/>
          <a:p>
            <a:pPr marL="0" lvl="2" indent="0">
              <a:spcAft>
                <a:spcPts val="1200"/>
              </a:spcAft>
              <a:buNone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Усі особи, що відповідальні за вирішення питань, пов’язаних із врегулюванням суперечок і забезпеченням додержання законів і норм, повинні знати:</a:t>
            </a:r>
          </a:p>
          <a:p>
            <a:pPr lvl="2">
              <a:spcAft>
                <a:spcPts val="1200"/>
              </a:spcAft>
            </a:pPr>
            <a:r>
              <a:rPr lang="uk-UA" sz="2000" dirty="0"/>
              <a:t>типи трудових відносин</a:t>
            </a:r>
          </a:p>
          <a:p>
            <a:pPr lvl="2">
              <a:spcAft>
                <a:spcPts val="1200"/>
              </a:spcAft>
            </a:pPr>
            <a:r>
              <a:rPr lang="uk-UA" sz="2000" dirty="0"/>
              <a:t>права, обов’язки та відповідальність кожної сторони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/>
              <a:t>національне законодавство, застосовне до різних угод</a:t>
            </a:r>
          </a:p>
          <a:p>
            <a:pPr lvl="2">
              <a:spcAft>
                <a:spcPts val="1200"/>
              </a:spcAft>
            </a:pPr>
            <a:r>
              <a:rPr lang="uk-UA" sz="2000" dirty="0"/>
              <a:t>міжнародні трудові норми, порівняльне право і прецедентне право</a:t>
            </a:r>
            <a:endParaRPr lang="en-US" sz="2000" dirty="0"/>
          </a:p>
          <a:p>
            <a:pPr marL="669925" lvl="2" indent="-317500">
              <a:spcAft>
                <a:spcPts val="12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Навчання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670308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Існування трудових відносин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10118"/>
            <a:ext cx="10482262" cy="3209364"/>
          </a:xfrm>
        </p:spPr>
        <p:txBody>
          <a:bodyPr/>
          <a:lstStyle/>
          <a:p>
            <a:pPr marL="0" lvl="2" indent="0">
              <a:spcAft>
                <a:spcPts val="1200"/>
              </a:spcAft>
              <a:buNone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Характер трудових відносин може бути складним навіть у випадку, </a:t>
            </a:r>
            <a:r>
              <a:rPr lang="ru-RU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де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робоче середовище відносно стабільне. А якщо це середовище змінюється,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характер відносин стає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ще більш складним і заплутаним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b="1" dirty="0"/>
              <a:t>Умови:</a:t>
            </a:r>
            <a:r>
              <a:rPr lang="en-US" sz="2000" dirty="0"/>
              <a:t> </a:t>
            </a:r>
            <a:r>
              <a:rPr lang="uk-UA" sz="2000" dirty="0"/>
              <a:t>уряди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«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можуть розглянути питання про чітке визначення умов, застосовуваних для встановлення факту існування трудових відносин»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b="1" dirty="0"/>
              <a:t>Ознаки:</a:t>
            </a:r>
            <a:r>
              <a:rPr lang="en-US" sz="2000" b="1" dirty="0"/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урядам також слід визначити у законодавстві або іншими засобами «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конкретні ознаки існування трудових відносин»</a:t>
            </a:r>
          </a:p>
          <a:p>
            <a:pPr marL="669925" lvl="2" indent="-317500">
              <a:spcAft>
                <a:spcPts val="12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Визначення та ідентифікація</a:t>
            </a:r>
            <a:endParaRPr lang="it-IT" sz="22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C97D2EA-5B5B-C44F-B4DF-56AFEC6E5DFE}"/>
              </a:ext>
            </a:extLst>
          </p:cNvPr>
          <p:cNvSpPr/>
          <p:nvPr/>
        </p:nvSpPr>
        <p:spPr>
          <a:xfrm>
            <a:off x="593580" y="5879958"/>
            <a:ext cx="26904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altLang="en-US" sz="2000" i="1" dirty="0"/>
              <a:t>Рекомендація №</a:t>
            </a:r>
            <a:r>
              <a:rPr lang="en-GB" altLang="en-US" sz="2000" i="1" dirty="0"/>
              <a:t> 198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282963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Існування трудових відносин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510118"/>
            <a:ext cx="10482262" cy="3209364"/>
          </a:xfrm>
        </p:spPr>
        <p:txBody>
          <a:bodyPr/>
          <a:lstStyle/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Якщо особа працює на іншу особу за винагороду й на певних умовах, то трудові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відносини існують, незважаючи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 те, чи говорить одна з цих осіб або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вони обидві,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що робота виконується за цивільно-правовим або комерційним договором чи за іншим видом домовленості</a:t>
            </a:r>
            <a:endParaRPr lang="en-US" sz="2000" dirty="0"/>
          </a:p>
          <a:p>
            <a:pPr lvl="2">
              <a:spcAft>
                <a:spcPts val="12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Значення мають реальні факти виконання роботи та виплати винагороди, а не те, що сказано в договорі чи в іншому документі, якщо цей документ суперечить тому, що має місце в реальності</a:t>
            </a:r>
            <a:endParaRPr lang="en-US" sz="2000" dirty="0"/>
          </a:p>
          <a:p>
            <a:pPr marL="669925" lvl="2" indent="-317500">
              <a:spcAft>
                <a:spcPts val="12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Первинність фактів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060951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4. </a:t>
            </a:r>
            <a:r>
              <a:rPr lang="uk-UA" altLang="en-US" dirty="0"/>
              <a:t>Існування трудових відносин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7" y="2563906"/>
            <a:ext cx="11271157" cy="3711388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Передбачення широкого набору засобів доведення факту зайнятості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Установлення правової презумпції існування трудових </a:t>
            </a:r>
            <a:r>
              <a:rPr lang="ru-RU" sz="2000" dirty="0" err="1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відносин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у тому випадку, коли визначена наявність однієї чи декількох відповідних ознак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Визначення, що працівники, які мають певні характеристики, повинні вважатися або найманими працівниками, або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самозайнятими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(ситуації</a:t>
            </a:r>
            <a:r>
              <a:rPr lang="ru-RU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 межі між роботою за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наймом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і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самозайнятістю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Ухвалення рішення про те, що врегулювання суперечок щодо існування трудових відносин має бути прерогативою судів із трудових питань або інших трибуналів чи арбітражних органів, до яких працівники й роботодавці повинні мати безперешкодний доступ</a:t>
            </a:r>
            <a:endParaRPr lang="en-US" sz="2000" dirty="0"/>
          </a:p>
          <a:p>
            <a:pPr marL="669925" lvl="2" indent="-3175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10" name="Segnaposto contenuto 6">
            <a:extLst>
              <a:ext uri="{FF2B5EF4-FFF2-40B4-BE49-F238E27FC236}">
                <a16:creationId xmlns:a16="http://schemas.microsoft.com/office/drawing/2014/main" id="{9B492F26-133C-504F-BD48-375B5B99D587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Сприяння доведенню факту зайнятості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814086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5. </a:t>
            </a:r>
            <a:r>
              <a:rPr lang="uk-UA" altLang="en-US" dirty="0"/>
              <a:t>Моніторинг, перегляд і оновлення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7" y="2563906"/>
            <a:ext cx="10715345" cy="3711388"/>
          </a:xfrm>
        </p:spPr>
        <p:txBody>
          <a:bodyPr/>
          <a:lstStyle/>
          <a:p>
            <a:pPr marL="404813" lvl="2" indent="-404813">
              <a:spcAft>
                <a:spcPts val="600"/>
              </a:spcAft>
            </a:pPr>
            <a:r>
              <a:rPr lang="uk-UA" sz="2000" b="1" dirty="0"/>
              <a:t>Швидкі зміни</a:t>
            </a:r>
            <a:r>
              <a:rPr lang="en-US" sz="2000" b="1" dirty="0"/>
              <a:t> </a:t>
            </a:r>
            <a:r>
              <a:rPr lang="uk-UA" sz="2000" dirty="0"/>
              <a:t>в моделях зайнятості вимагають регулярного перегляду й оновлення політики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b="1" dirty="0"/>
              <a:t>Тристоронній підхід</a:t>
            </a:r>
            <a:r>
              <a:rPr lang="en-US" sz="2000" b="1" dirty="0"/>
              <a:t> </a:t>
            </a:r>
            <a:r>
              <a:rPr lang="uk-UA" sz="2000" dirty="0"/>
              <a:t>до моніторингу подій на ринку праці та організації праці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b="1" dirty="0"/>
              <a:t>Дані та дослідження</a:t>
            </a:r>
            <a:r>
              <a:rPr lang="en-US" sz="2000" b="1" dirty="0"/>
              <a:t> </a:t>
            </a:r>
            <a:r>
              <a:rPr lang="uk-UA" sz="2000" dirty="0"/>
              <a:t>на підтримку формування політики на основі фактів</a:t>
            </a:r>
            <a:endParaRPr lang="en-US" sz="2000" dirty="0"/>
          </a:p>
          <a:p>
            <a:pPr marL="669925" lvl="2" indent="-3175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728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Роль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7" y="2617693"/>
            <a:ext cx="10715345" cy="3711388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b="1" dirty="0"/>
              <a:t>Основні функції</a:t>
            </a:r>
            <a:r>
              <a:rPr lang="en-US" sz="2000" b="1" dirty="0"/>
              <a:t>:</a:t>
            </a:r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інспектування і правозастосування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надання матеріалів для формування і перегляду політики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інформація, поради, навчання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endParaRPr lang="en-US" sz="2000" dirty="0"/>
          </a:p>
          <a:p>
            <a:pPr marL="669925" lvl="2" indent="-3175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61B6BDF1-D3E8-3C47-A79A-95C14C28868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>
                <a:ea typeface="SimSun" panose="02010600030101010101" pitchFamily="2" charset="-122"/>
              </a:rPr>
              <a:t>Проблематичний контекст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538582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7" y="1435898"/>
            <a:ext cx="11210924" cy="720000"/>
          </a:xfrm>
        </p:spPr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Роль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46117" y="2481061"/>
            <a:ext cx="10715345" cy="3711388"/>
          </a:xfrm>
        </p:spPr>
        <p:txBody>
          <a:bodyPr/>
          <a:lstStyle/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Навчання з питань трудових відносин, змін у моделях зайнятості, неформальної економіки й незадекларованої праці</a:t>
            </a:r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Уміння відрізняти самозайнятість від залежної зайнятості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Знайомство з основними формами маскування трудових відносин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Хороше знання відповідних законів і нормативних актів, включно із судовими рішеннями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Інструментарій інспекції праці, зокрема навчальні матеріали, настанови та контрольні переліки</a:t>
            </a:r>
            <a:endParaRPr lang="en-US" sz="2000" dirty="0"/>
          </a:p>
          <a:p>
            <a:pPr marL="404813" lvl="2" indent="-404813">
              <a:spcAft>
                <a:spcPts val="600"/>
              </a:spcAft>
            </a:pPr>
            <a:r>
              <a:rPr lang="uk-UA" sz="2000" dirty="0"/>
              <a:t>Обмін досвідом і методами роботи в різних країнах шляхом відрядження професійних спеціалістів</a:t>
            </a:r>
            <a:endParaRPr lang="en-US" sz="2000" dirty="0"/>
          </a:p>
          <a:p>
            <a:pPr marL="0" lvl="2" indent="0">
              <a:spcAft>
                <a:spcPts val="600"/>
              </a:spcAft>
              <a:buNone/>
            </a:pPr>
            <a:endParaRPr lang="en-US" dirty="0"/>
          </a:p>
          <a:p>
            <a:pPr marL="669925" lvl="2" indent="-317500">
              <a:spcAft>
                <a:spcPts val="600"/>
              </a:spcAft>
              <a:buSzPct val="100000"/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61B6BDF1-D3E8-3C47-A79A-95C14C288683}"/>
              </a:ext>
            </a:extLst>
          </p:cNvPr>
          <p:cNvSpPr txBox="1">
            <a:spLocks/>
          </p:cNvSpPr>
          <p:nvPr/>
        </p:nvSpPr>
        <p:spPr>
          <a:xfrm>
            <a:off x="490537" y="1941740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>
                <a:ea typeface="SimSun" panose="02010600030101010101" pitchFamily="2" charset="-122"/>
              </a:rPr>
              <a:t>Кваліфіковані людські ресурси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2357155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6. </a:t>
            </a:r>
            <a:r>
              <a:rPr lang="uk-UA" altLang="en-US" dirty="0"/>
              <a:t>Роль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617693"/>
            <a:ext cx="10351634" cy="3711388"/>
          </a:xfrm>
        </p:spPr>
        <p:txBody>
          <a:bodyPr/>
          <a:lstStyle/>
          <a:p>
            <a:pPr marL="404813" lvl="2" indent="-404813">
              <a:lnSpc>
                <a:spcPts val="2840"/>
              </a:lnSpc>
              <a:spcAft>
                <a:spcPts val="600"/>
              </a:spcAft>
            </a:pPr>
            <a:r>
              <a:rPr lang="uk-UA" sz="2000" b="1" dirty="0"/>
              <a:t>На національному рівні:</a:t>
            </a:r>
            <a:r>
              <a:rPr lang="en-US" sz="2000" b="1" dirty="0"/>
              <a:t> </a:t>
            </a:r>
            <a:r>
              <a:rPr lang="uk-UA" sz="2000" dirty="0"/>
              <a:t>співпраця з іншими державними відомствами, насамперед органами соціального забезпечення і податковими службами, з метою забезпечити скоординований підхід до сприяння додержанню національного законодавства і політики</a:t>
            </a:r>
            <a:endParaRPr lang="en-US" sz="2000" dirty="0"/>
          </a:p>
          <a:p>
            <a:pPr marL="404813" lvl="2" indent="-404813">
              <a:lnSpc>
                <a:spcPts val="2840"/>
              </a:lnSpc>
              <a:spcAft>
                <a:spcPts val="600"/>
              </a:spcAft>
            </a:pPr>
            <a:r>
              <a:rPr lang="uk-UA" sz="2000" b="1" dirty="0"/>
              <a:t>На міжнародному рівні:</a:t>
            </a:r>
            <a:r>
              <a:rPr lang="en-US" sz="2000" b="1" dirty="0"/>
              <a:t> </a:t>
            </a:r>
            <a:r>
              <a:rPr lang="uk-UA" sz="2000" dirty="0"/>
              <a:t>співпраця з інспекторами з інших країн шляхом налагодження зв’язків і обміну інформацією, особливо щодо працівників-мігрантів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61B6BDF1-D3E8-3C47-A79A-95C14C288683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9442356" cy="428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>
                <a:ea typeface="SimSun" panose="02010600030101010101" pitchFamily="2" charset="-122"/>
              </a:rPr>
              <a:t>Співпраця</a:t>
            </a:r>
            <a:endParaRPr lang="it-IT" sz="2200" dirty="0"/>
          </a:p>
        </p:txBody>
      </p:sp>
    </p:spTree>
    <p:extLst>
      <p:ext uri="{BB962C8B-B14F-4D97-AF65-F5344CB8AC3E}">
        <p14:creationId xmlns:p14="http://schemas.microsoft.com/office/powerpoint/2010/main" val="1234028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25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4BDA08-E157-496A-B293-31BA190FFD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8f68b5b3-e33a-4795-8620-9e287973ee67"/>
    <ds:schemaRef ds:uri="http://purl.org/dc/terms/"/>
    <ds:schemaRef ds:uri="http://schemas.openxmlformats.org/package/2006/metadata/core-properties"/>
    <ds:schemaRef ds:uri="18f9ac08-cad0-4069-9cc9-ad6597f5f3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2498</TotalTime>
  <Words>1221</Words>
  <Application>Microsoft Office PowerPoint</Application>
  <PresentationFormat>Широкий екран</PresentationFormat>
  <Paragraphs>186</Paragraphs>
  <Slides>25</Slides>
  <Notes>22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0" baseType="lpstr">
      <vt:lpstr>Arial</vt:lpstr>
      <vt:lpstr>Calibri</vt:lpstr>
      <vt:lpstr>Wingdings</vt:lpstr>
      <vt:lpstr>Wingdings 3</vt:lpstr>
      <vt:lpstr>ILO 2020</vt:lpstr>
      <vt:lpstr>Інспектування  трудових відносин</vt:lpstr>
      <vt:lpstr>Мета цього модуля</vt:lpstr>
      <vt:lpstr>Завдання</vt:lpstr>
      <vt:lpstr>Зміст</vt:lpstr>
      <vt:lpstr>1. Огляд</vt:lpstr>
      <vt:lpstr>1. Огляд</vt:lpstr>
      <vt:lpstr>1. Огляд</vt:lpstr>
      <vt:lpstr>2. Міжнародні інструменти</vt:lpstr>
      <vt:lpstr>2. Міжнародні інструменти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3. Національна політика і законодавство</vt:lpstr>
      <vt:lpstr>4. Існування трудових відносин</vt:lpstr>
      <vt:lpstr>4. Існування трудових відносин</vt:lpstr>
      <vt:lpstr>4. Існування трудових відносин</vt:lpstr>
      <vt:lpstr>5. Моніторинг, перегляд і оновлення</vt:lpstr>
      <vt:lpstr>6. Роль інспекції праці</vt:lpstr>
      <vt:lpstr>6. Роль інспекції праці</vt:lpstr>
      <vt:lpstr>6. Роль інспекції праці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112</cp:revision>
  <dcterms:created xsi:type="dcterms:W3CDTF">2021-05-26T09:43:39Z</dcterms:created>
  <dcterms:modified xsi:type="dcterms:W3CDTF">2023-03-23T10:01:55Z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